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0"/>
  </p:notesMasterIdLst>
  <p:sldIdLst>
    <p:sldId id="257" r:id="rId3"/>
    <p:sldId id="335" r:id="rId4"/>
    <p:sldId id="363" r:id="rId5"/>
    <p:sldId id="352" r:id="rId6"/>
    <p:sldId id="360" r:id="rId7"/>
    <p:sldId id="361" r:id="rId8"/>
    <p:sldId id="362" r:id="rId9"/>
  </p:sldIdLst>
  <p:sldSz cx="9144000" cy="5143500" type="screen16x9"/>
  <p:notesSz cx="6743700" cy="98806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 showScrollbar="0"/>
    <p:sldAll/>
    <p:penClr>
      <a:prstClr val="red"/>
    </p:penClr>
    <p:extLst>
      <p:ext uri="{F99C55AA-B7CB-42B0-86F8-08522FDF87E8}">
        <p14:browseMode xmlns:p14="http://schemas.microsoft.com/office/powerpoint/2010/main" showStatus="0"/>
      </p:ex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64" autoAdjust="0"/>
    <p:restoredTop sz="56274" autoAdjust="0"/>
  </p:normalViewPr>
  <p:slideViewPr>
    <p:cSldViewPr>
      <p:cViewPr varScale="1">
        <p:scale>
          <a:sx n="33" d="100"/>
          <a:sy n="33" d="100"/>
        </p:scale>
        <p:origin x="-840" y="-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4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869" y="0"/>
            <a:ext cx="2922270" cy="494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1E15B-31EC-49B1-A0B6-99333CB59CFE}" type="datetimeFigureOut">
              <a:rPr lang="en-GB" smtClean="0"/>
              <a:t>15-08-2019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8495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370" y="4693285"/>
            <a:ext cx="5394960" cy="4446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4855"/>
            <a:ext cx="2922270" cy="494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869" y="9384855"/>
            <a:ext cx="2922270" cy="494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DD1DE-120A-453D-BD6D-86DD5334A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48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The CPC International project is</a:t>
            </a:r>
            <a:r>
              <a:rPr lang="en-GB" baseline="0" dirty="0" smtClean="0"/>
              <a:t> expected to be launched in the week-end of 24-25 August 2019.</a:t>
            </a:r>
            <a:endParaRPr lang="en-GB" dirty="0" smtClean="0"/>
          </a:p>
          <a:p>
            <a:r>
              <a:rPr lang="en-GB" dirty="0" smtClean="0"/>
              <a:t>This</a:t>
            </a:r>
            <a:r>
              <a:rPr lang="en-GB" baseline="0" dirty="0" smtClean="0"/>
              <a:t> module describes the new situation regarding the storage, display and search of CPC allocations.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D1DE-120A-453D-BD6D-86DD5334AD2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87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Until the end</a:t>
            </a:r>
            <a:r>
              <a:rPr lang="en-GB" baseline="0" dirty="0" smtClean="0"/>
              <a:t> of August</a:t>
            </a:r>
            <a:r>
              <a:rPr lang="en-GB" dirty="0" smtClean="0"/>
              <a:t> 2019, </a:t>
            </a:r>
            <a:r>
              <a:rPr lang="en-GB" b="1" dirty="0" smtClean="0"/>
              <a:t>CPC</a:t>
            </a:r>
            <a:r>
              <a:rPr lang="en-GB" dirty="0" smtClean="0"/>
              <a:t> </a:t>
            </a:r>
            <a:r>
              <a:rPr lang="en-GB" b="1" dirty="0" smtClean="0"/>
              <a:t>allocations from National Offices </a:t>
            </a:r>
            <a:r>
              <a:rPr lang="en-GB" dirty="0" smtClean="0"/>
              <a:t>were </a:t>
            </a:r>
            <a:r>
              <a:rPr lang="en-GB" b="1" dirty="0" smtClean="0"/>
              <a:t>stored at document level </a:t>
            </a:r>
            <a:r>
              <a:rPr lang="en-GB" dirty="0" smtClean="0"/>
              <a:t>in specific C(PC) NO fields.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The CPC International project was started between the EPO and the USPTO f</a:t>
            </a:r>
            <a:r>
              <a:rPr lang="en-GB" dirty="0" smtClean="0"/>
              <a:t>or a number</a:t>
            </a:r>
            <a:r>
              <a:rPr lang="en-GB" baseline="0" dirty="0" smtClean="0"/>
              <a:t> of reasons, including the wish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baseline="0" dirty="0" smtClean="0"/>
              <a:t>to treat allocations </a:t>
            </a:r>
            <a:r>
              <a:rPr lang="en-GB" baseline="0" dirty="0" smtClean="0"/>
              <a:t>from the EPO, USPTO and other National Offices </a:t>
            </a:r>
            <a:r>
              <a:rPr lang="en-GB" b="1" baseline="0" dirty="0" smtClean="0"/>
              <a:t>equally</a:t>
            </a:r>
            <a:r>
              <a:rPr lang="en-GB" baseline="0" dirty="0" smtClean="0"/>
              <a:t>, as well as to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baseline="0" dirty="0" smtClean="0"/>
              <a:t>simplify the synchronisation </a:t>
            </a:r>
            <a:r>
              <a:rPr lang="en-GB" baseline="0" dirty="0" smtClean="0"/>
              <a:t>and </a:t>
            </a:r>
            <a:r>
              <a:rPr lang="en-GB" b="1" baseline="0" dirty="0" smtClean="0"/>
              <a:t>conflict resolution mechanisms</a:t>
            </a:r>
            <a:r>
              <a:rPr lang="en-GB" baseline="0" dirty="0" smtClean="0"/>
              <a:t> between the EPO and USPTO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D1DE-120A-453D-BD6D-86DD5334AD2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928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As a consequence, from the end of August 2019 onwards, </a:t>
            </a:r>
            <a:r>
              <a:rPr lang="en-GB" b="1" baseline="0" dirty="0" smtClean="0"/>
              <a:t>allocations from National Offices are stored</a:t>
            </a:r>
            <a:r>
              <a:rPr lang="en-GB" baseline="0" dirty="0" smtClean="0"/>
              <a:t>, like EPO and USPTO allocations, </a:t>
            </a:r>
            <a:r>
              <a:rPr lang="en-GB" b="1" baseline="0" dirty="0" smtClean="0"/>
              <a:t>at simple patent family level</a:t>
            </a:r>
            <a:r>
              <a:rPr lang="en-GB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The </a:t>
            </a:r>
            <a:r>
              <a:rPr lang="en-GB" b="1" baseline="0" dirty="0" smtClean="0"/>
              <a:t>Office</a:t>
            </a:r>
            <a:r>
              <a:rPr lang="en-GB" baseline="0" dirty="0" smtClean="0"/>
              <a:t> endorsing a particular allocation is </a:t>
            </a:r>
            <a:r>
              <a:rPr lang="en-GB" b="1" baseline="0" dirty="0" smtClean="0"/>
              <a:t>visible</a:t>
            </a:r>
            <a:r>
              <a:rPr lang="en-GB" baseline="0" dirty="0" smtClean="0"/>
              <a:t> and </a:t>
            </a:r>
            <a:r>
              <a:rPr lang="en-GB" b="1" baseline="0" dirty="0" smtClean="0"/>
              <a:t>searchable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smtClean="0"/>
              <a:t>The concept of </a:t>
            </a:r>
            <a:r>
              <a:rPr lang="en-GB" b="1" baseline="0" dirty="0" smtClean="0"/>
              <a:t>“Raise-Hand flags” has disappeared </a:t>
            </a:r>
            <a:r>
              <a:rPr lang="en-GB" baseline="0" dirty="0" smtClean="0"/>
              <a:t>– an EPO examiner is now allowed to delete an allocation given by the USPTO and vice versa – each Office manages its own allocations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 </a:t>
            </a:r>
            <a:r>
              <a:rPr lang="en-GB" b="1" baseline="0" dirty="0" smtClean="0"/>
              <a:t>new CPC Database infrastructure </a:t>
            </a:r>
            <a:r>
              <a:rPr lang="en-GB" baseline="0" dirty="0" smtClean="0"/>
              <a:t>and synchronisation mechanism has been established using state of the art cloud technology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D1DE-120A-453D-BD6D-86DD5334AD2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884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This slide shows </a:t>
            </a:r>
            <a:r>
              <a:rPr lang="en-GB" baseline="0" dirty="0" smtClean="0"/>
              <a:t>you in a graphical way the difference between the old and new situation regarding the storage and display of CPC allocations.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 smtClean="0"/>
              <a:t>    </a:t>
            </a:r>
            <a:r>
              <a:rPr lang="en-GB" dirty="0" smtClean="0"/>
              <a:t>Let us consider a </a:t>
            </a:r>
            <a:r>
              <a:rPr lang="en-GB" b="1" dirty="0" smtClean="0"/>
              <a:t>patent family </a:t>
            </a:r>
            <a:r>
              <a:rPr lang="en-GB" dirty="0" smtClean="0"/>
              <a:t>consisting</a:t>
            </a:r>
            <a:r>
              <a:rPr lang="en-GB" baseline="0" dirty="0" smtClean="0"/>
              <a:t> of the following family members.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 smtClean="0"/>
              <a:t>    Each office has classified its corresponding family member as indicated.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Under the </a:t>
            </a:r>
            <a:r>
              <a:rPr lang="en-GB" b="1" baseline="0" dirty="0" smtClean="0"/>
              <a:t>old situation</a:t>
            </a:r>
            <a:r>
              <a:rPr lang="en-GB" baseline="0" dirty="0" smtClean="0"/>
              <a:t>, </a:t>
            </a:r>
            <a:r>
              <a:rPr lang="en-GB" b="1" baseline="0" dirty="0" smtClean="0"/>
              <a:t>only the allocations provided by the EPO and USPTO </a:t>
            </a:r>
            <a:r>
              <a:rPr lang="en-GB" baseline="0" dirty="0" smtClean="0"/>
              <a:t>were promoted to the </a:t>
            </a:r>
            <a:r>
              <a:rPr lang="en-GB" b="1" baseline="0" dirty="0" smtClean="0"/>
              <a:t>simple patent family level.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The </a:t>
            </a:r>
            <a:r>
              <a:rPr lang="en-GB" b="1" baseline="0" dirty="0" smtClean="0"/>
              <a:t>allocations provided by other CPC National Offices </a:t>
            </a:r>
            <a:r>
              <a:rPr lang="en-GB" baseline="0" dirty="0" smtClean="0"/>
              <a:t>were </a:t>
            </a:r>
            <a:r>
              <a:rPr lang="en-GB" b="1" baseline="0" dirty="0" smtClean="0"/>
              <a:t>stored at document level </a:t>
            </a:r>
            <a:r>
              <a:rPr lang="en-GB" baseline="0" dirty="0" smtClean="0"/>
              <a:t>under specific “CPCNO” fields.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34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Under the new situation, </a:t>
            </a:r>
            <a:r>
              <a:rPr lang="en-GB" b="0" dirty="0" smtClean="0"/>
              <a:t>allocations from </a:t>
            </a:r>
            <a:r>
              <a:rPr lang="en-GB" b="1" dirty="0" smtClean="0"/>
              <a:t>all </a:t>
            </a:r>
            <a:r>
              <a:rPr lang="en-GB" b="0" dirty="0" smtClean="0"/>
              <a:t>CPC National Offices</a:t>
            </a:r>
            <a:r>
              <a:rPr lang="en-GB" b="0" baseline="0" dirty="0" smtClean="0"/>
              <a:t> </a:t>
            </a:r>
            <a:r>
              <a:rPr lang="en-GB" baseline="0" dirty="0" smtClean="0"/>
              <a:t>are </a:t>
            </a:r>
            <a:r>
              <a:rPr lang="en-GB" b="1" baseline="0" dirty="0" smtClean="0"/>
              <a:t>promoted to the simple patent family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There is </a:t>
            </a:r>
            <a:r>
              <a:rPr lang="en-GB" b="1" dirty="0" smtClean="0"/>
              <a:t>no need</a:t>
            </a:r>
            <a:r>
              <a:rPr lang="en-GB" b="1" baseline="0" dirty="0" smtClean="0"/>
              <a:t> for the CPCNO fields anymore </a:t>
            </a:r>
            <a:r>
              <a:rPr lang="en-GB" baseline="0" dirty="0" smtClean="0"/>
              <a:t>– they have disappeared from the EPO databases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D1DE-120A-453D-BD6D-86DD5334AD2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580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It is now possible to </a:t>
            </a:r>
            <a:r>
              <a:rPr lang="en-GB" b="1" dirty="0" smtClean="0"/>
              <a:t>identify</a:t>
            </a:r>
            <a:r>
              <a:rPr lang="en-GB" b="1" baseline="0" dirty="0" smtClean="0"/>
              <a:t> which office endorses a particular allocation</a:t>
            </a:r>
            <a:r>
              <a:rPr lang="en-GB" baseline="0" dirty="0" smtClean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Here for instance, the allocation H01R 12/73 is endorsed by the United Kingdom Intellectual Property Office.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D1DE-120A-453D-BD6D-86DD5334AD2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580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D1DE-120A-453D-BD6D-86DD5334AD2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56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mailto:graphic_design_the_hague@epo.org" TargetMode="External"/><Relationship Id="rId2" Type="http://schemas.openxmlformats.org/officeDocument/2006/relationships/hyperlink" Target="mailto:graphic_design_munich@epo.org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mailto:graphic_design_the_hague@epo.org" TargetMode="External"/><Relationship Id="rId2" Type="http://schemas.openxmlformats.org/officeDocument/2006/relationships/hyperlink" Target="mailto:graphic_design_munich@epo.org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mailto:graphic_design_the_hague@epo.org" TargetMode="External"/><Relationship Id="rId2" Type="http://schemas.openxmlformats.org/officeDocument/2006/relationships/hyperlink" Target="mailto:graphic_design_munich@epo.org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5600" y="1916757"/>
            <a:ext cx="7556400" cy="430887"/>
          </a:xfrm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100000"/>
              </a:lnSpc>
              <a:defRPr sz="2800" baseline="0">
                <a:solidFill>
                  <a:srgbClr val="404955"/>
                </a:solidFill>
              </a:defRPr>
            </a:lvl1pPr>
          </a:lstStyle>
          <a:p>
            <a:r>
              <a:rPr lang="en-US" dirty="0" smtClean="0"/>
              <a:t>Insert here the title of the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600" y="2458801"/>
            <a:ext cx="7556400" cy="325377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spc="0">
                <a:solidFill>
                  <a:srgbClr val="404955"/>
                </a:solidFill>
                <a:latin typeface="Arial" pitchFamily="34" charset="0"/>
                <a:cs typeface="Arial" pitchFamily="34" charset="0"/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here the subtitle of the presentation</a:t>
            </a:r>
            <a:endParaRPr lang="en-GB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-2"/>
            <a:ext cx="9142412" cy="968400"/>
          </a:xfrm>
          <a:prstGeom prst="rect">
            <a:avLst/>
          </a:prstGeom>
        </p:spPr>
      </p:pic>
      <p:sp>
        <p:nvSpPr>
          <p:cNvPr id="1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75600" y="4833516"/>
            <a:ext cx="2520000" cy="2160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b="0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Name </a:t>
            </a:r>
            <a:r>
              <a:rPr lang="de-CH" dirty="0" err="1" smtClean="0"/>
              <a:t>Surname</a:t>
            </a:r>
            <a:endParaRPr lang="en-GB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203600" y="4833516"/>
            <a:ext cx="1334400" cy="2160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r">
              <a:lnSpc>
                <a:spcPct val="150000"/>
              </a:lnSpc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Date</a:t>
            </a:r>
            <a:endParaRPr lang="en-GB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03600" y="4833516"/>
            <a:ext cx="2880000" cy="2160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Position Department</a:t>
            </a:r>
            <a:endParaRPr lang="en-GB" dirty="0"/>
          </a:p>
        </p:txBody>
      </p:sp>
      <p:pic>
        <p:nvPicPr>
          <p:cNvPr id="16" name="Bild 8" descr="EPO_Internship_3441.t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5" t="9791" r="2845"/>
          <a:stretch/>
        </p:blipFill>
        <p:spPr>
          <a:xfrm>
            <a:off x="1800821" y="3219451"/>
            <a:ext cx="1917700" cy="1497013"/>
          </a:xfrm>
          <a:prstGeom prst="rect">
            <a:avLst/>
          </a:prstGeom>
        </p:spPr>
      </p:pic>
      <p:pic>
        <p:nvPicPr>
          <p:cNvPr id="17" name="Bild 16" descr="epo16_Langer-0428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0"/>
          <a:stretch/>
        </p:blipFill>
        <p:spPr>
          <a:xfrm>
            <a:off x="5511802" y="3219451"/>
            <a:ext cx="1814513" cy="1497013"/>
          </a:xfrm>
          <a:prstGeom prst="rect">
            <a:avLst/>
          </a:prstGeom>
        </p:spPr>
      </p:pic>
      <p:pic>
        <p:nvPicPr>
          <p:cNvPr id="18" name="Bild 11" descr="4R5B3832 neu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8" t="15519" r="31403" b="39180"/>
          <a:stretch/>
        </p:blipFill>
        <p:spPr>
          <a:xfrm>
            <a:off x="1" y="3219451"/>
            <a:ext cx="1808163" cy="1497013"/>
          </a:xfrm>
          <a:prstGeom prst="rect">
            <a:avLst/>
          </a:prstGeom>
        </p:spPr>
      </p:pic>
      <p:pic>
        <p:nvPicPr>
          <p:cNvPr id="22" name="Bild 12" descr="ThinkstockPhotos-178506276-3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" t="1049" r="20463"/>
          <a:stretch/>
        </p:blipFill>
        <p:spPr>
          <a:xfrm>
            <a:off x="3706815" y="3219451"/>
            <a:ext cx="1804987" cy="1497013"/>
          </a:xfrm>
          <a:prstGeom prst="rect">
            <a:avLst/>
          </a:prstGeom>
        </p:spPr>
      </p:pic>
      <p:pic>
        <p:nvPicPr>
          <p:cNvPr id="23" name="Bild 6" descr="epo15_van't Veer-0187 neu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72" b="55306"/>
          <a:stretch/>
        </p:blipFill>
        <p:spPr>
          <a:xfrm>
            <a:off x="7326315" y="3219451"/>
            <a:ext cx="1817687" cy="149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12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E7466D5-5FD4-4F4B-8D73-8B7BBAFB9A8E}" type="slidenum">
              <a:rPr lang="en-GB" smtClean="0"/>
              <a:t>‹#›</a:t>
            </a:fld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9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 tit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7600" y="270000"/>
            <a:ext cx="7846638" cy="811924"/>
          </a:xfrm>
        </p:spPr>
        <p:txBody>
          <a:bodyPr/>
          <a:lstStyle>
            <a:lvl1pPr rtl="0">
              <a:defRPr sz="2399"/>
            </a:lvl1pPr>
          </a:lstStyle>
          <a:p>
            <a:pPr rtl="0"/>
            <a:r>
              <a:rPr lang="en-US" sz="2400" b="1" i="0" u="none" strike="noStrike" kern="1200" baseline="0" dirty="0" smtClean="0">
                <a:solidFill>
                  <a:srgbClr val="404955"/>
                </a:solidFill>
                <a:latin typeface="Arial" panose="020B0604020202020204" pitchFamily="34" charset="0"/>
              </a:rPr>
              <a:t>Example content with a long headline that appears on two lines...</a:t>
            </a:r>
          </a:p>
        </p:txBody>
      </p:sp>
      <p:sp>
        <p:nvSpPr>
          <p:cNvPr id="3" name="Content Placeholder 9"/>
          <p:cNvSpPr>
            <a:spLocks noGrp="1"/>
          </p:cNvSpPr>
          <p:nvPr>
            <p:ph idx="1"/>
          </p:nvPr>
        </p:nvSpPr>
        <p:spPr>
          <a:xfrm>
            <a:off x="686176" y="1347990"/>
            <a:ext cx="7848000" cy="3384000"/>
          </a:xfrm>
        </p:spPr>
        <p:txBody>
          <a:bodyPr/>
          <a:lstStyle/>
          <a:p>
            <a:pPr marL="228600" lvl="0" indent="-228600">
              <a:tabLst>
                <a:tab pos="7800975" algn="r"/>
              </a:tabLst>
            </a:pPr>
            <a:r>
              <a:rPr lang="en-US" smtClean="0"/>
              <a:t>Click to edit Master text styles</a:t>
            </a:r>
          </a:p>
          <a:p>
            <a:pPr marL="228600" lvl="1" indent="-228600">
              <a:tabLst>
                <a:tab pos="7800975" algn="r"/>
              </a:tabLst>
            </a:pPr>
            <a:r>
              <a:rPr lang="en-US" smtClean="0"/>
              <a:t>Second level</a:t>
            </a:r>
          </a:p>
          <a:p>
            <a:pPr marL="228600" lvl="2" indent="-228600">
              <a:tabLst>
                <a:tab pos="7800975" algn="r"/>
              </a:tabLst>
            </a:pPr>
            <a:r>
              <a:rPr lang="en-US" smtClean="0"/>
              <a:t>Third level</a:t>
            </a:r>
          </a:p>
          <a:p>
            <a:pPr marL="228600" lvl="3" indent="-228600">
              <a:tabLst>
                <a:tab pos="7800975" algn="r"/>
              </a:tabLst>
            </a:pPr>
            <a:r>
              <a:rPr lang="en-US" smtClean="0"/>
              <a:t>Fourth level</a:t>
            </a:r>
          </a:p>
          <a:p>
            <a:pPr marL="228600" lvl="4" indent="-228600">
              <a:tabLst>
                <a:tab pos="7800975" algn="r"/>
              </a:tabLst>
            </a:pPr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E7466D5-5FD4-4F4B-8D73-8B7BBAFB9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050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443" b="51443"/>
          <a:stretch/>
        </p:blipFill>
        <p:spPr>
          <a:xfrm>
            <a:off x="0" y="3149136"/>
            <a:ext cx="9144000" cy="1994428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656640" y="46386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Coloredframe"/>
          <p:cNvSpPr>
            <a:spLocks noChangeArrowheads="1"/>
          </p:cNvSpPr>
          <p:nvPr/>
        </p:nvSpPr>
        <p:spPr bwMode="auto">
          <a:xfrm>
            <a:off x="1208091" y="2"/>
            <a:ext cx="3538537" cy="440531"/>
          </a:xfrm>
          <a:prstGeom prst="rect">
            <a:avLst/>
          </a:prstGeom>
          <a:solidFill>
            <a:srgbClr val="C031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9" descr="EPO_rgb_300d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1668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loredframe"/>
          <p:cNvSpPr>
            <a:spLocks noChangeArrowheads="1"/>
          </p:cNvSpPr>
          <p:nvPr userDrawn="1"/>
        </p:nvSpPr>
        <p:spPr bwMode="auto">
          <a:xfrm>
            <a:off x="4756153" y="2"/>
            <a:ext cx="3154679" cy="44053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944167"/>
            <a:ext cx="7485062" cy="1102519"/>
          </a:xfrm>
        </p:spPr>
        <p:txBody>
          <a:bodyPr anchor="t"/>
          <a:lstStyle>
            <a:lvl1pPr>
              <a:defRPr sz="3600"/>
            </a:lvl1pPr>
          </a:lstStyle>
          <a:p>
            <a:endParaRPr lang="de-DE" dirty="0"/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187" y="3684352"/>
            <a:ext cx="3896064" cy="338619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de-DE" dirty="0"/>
              <a:t>Click to edit Master subtitle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rIns="91440" anchor="t"/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75A9E0-40DF-4E55-8B7A-53E8D647F18C}" type="datetime1">
              <a:rPr lang="en-US" alt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8/15/2019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 anchor="t"/>
          <a:lstStyle>
            <a:lvl1pPr>
              <a:defRPr sz="1400" smtClean="0"/>
            </a:lvl1pPr>
          </a:lstStyle>
          <a:p>
            <a:pPr>
              <a:defRPr/>
            </a:pPr>
            <a:fld id="{6E824D08-3354-4980-BD01-02F22D5169FC}" type="slidenum">
              <a:rPr lang="de-DE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prstClr val="black"/>
              </a:solidFill>
            </a:endParaRPr>
          </a:p>
        </p:txBody>
      </p:sp>
      <p:pic>
        <p:nvPicPr>
          <p:cNvPr id="1027" name="Picture 18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225" y="0"/>
            <a:ext cx="1185796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244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50" y="-59218"/>
            <a:ext cx="7689850" cy="4160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63" y="575376"/>
            <a:ext cx="8500820" cy="3994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8000" y="4900500"/>
            <a:ext cx="7848000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6000" y="4941000"/>
            <a:ext cx="1800000" cy="162000"/>
          </a:xfrm>
        </p:spPr>
        <p:txBody>
          <a:bodyPr wrap="none" lIns="0" tIns="0" rIns="0" bIns="0" anchor="t" anchorCtr="0"/>
          <a:lstStyle>
            <a:lvl1pPr>
              <a:defRPr sz="1000">
                <a:solidFill>
                  <a:srgbClr val="3B464D"/>
                </a:solidFill>
              </a:defRPr>
            </a:lvl1pPr>
          </a:lstStyle>
          <a:p>
            <a:r>
              <a:rPr lang="en-GB" dirty="0"/>
              <a:t>Page  </a:t>
            </a:r>
            <a:fld id="{3B506E44-D84A-4F3A-9824-78A2EC201AB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8000" y="4945787"/>
            <a:ext cx="1551736" cy="1718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defRPr/>
            </a:pPr>
            <a:r>
              <a:rPr lang="de-CH" sz="900" dirty="0">
                <a:solidFill>
                  <a:srgbClr val="3B464D"/>
                </a:solidFill>
                <a:cs typeface="Arial" pitchFamily="34" charset="0"/>
              </a:rPr>
              <a:t>European Patent Office</a:t>
            </a:r>
            <a:endParaRPr lang="en-GB" sz="900" dirty="0">
              <a:solidFill>
                <a:srgbClr val="3B464D"/>
              </a:solidFill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815975" y="283370"/>
            <a:ext cx="7560000" cy="130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1" name="Picture 9" descr="EPO_rgb_300dp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792163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16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xfrm>
            <a:off x="7308850" y="4938714"/>
            <a:ext cx="1150938" cy="15597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8936AA-0B4C-472C-B42F-D63CC7EC50BF}" type="datetime1">
              <a:rPr lang="en-US" alt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8/15/2019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C68663-294B-4903-A7E7-0966269661CF}" type="slidenum">
              <a:rPr lang="de-DE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69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3" y="897731"/>
            <a:ext cx="3762375" cy="3671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8" y="897731"/>
            <a:ext cx="3763963" cy="3671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1"/>
          </p:nvPr>
        </p:nvSpPr>
        <p:spPr>
          <a:xfrm>
            <a:off x="7308850" y="4938714"/>
            <a:ext cx="1150938" cy="15597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268E11-8E85-42CC-94CE-03A05B62F1C6}" type="datetime1">
              <a:rPr lang="en-US" alt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8/15/2019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CD63AD-4CEC-4F13-BAED-CBC01392B887}" type="slidenum">
              <a:rPr lang="de-DE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99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1"/>
          </p:nvPr>
        </p:nvSpPr>
        <p:spPr>
          <a:xfrm>
            <a:off x="7308850" y="4938714"/>
            <a:ext cx="1150938" cy="15597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386392-0690-46CB-8D92-39081257D687}" type="datetime1">
              <a:rPr lang="en-US" alt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8/15/2019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2691E3-2C8C-4165-B95E-50E89FE15D01}" type="slidenum">
              <a:rPr lang="de-DE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69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xfrm>
            <a:off x="7308850" y="4938714"/>
            <a:ext cx="1150938" cy="15597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B5DB41-819E-4031-A44E-29E203B38D75}" type="datetime1">
              <a:rPr lang="en-US" alt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8/15/2019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2B77C9-8991-4D01-B2FF-3AAAB844775A}" type="slidenum">
              <a:rPr lang="de-DE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03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xfrm>
            <a:off x="7308850" y="4938714"/>
            <a:ext cx="1150938" cy="15597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41A939-A0D5-4B27-B0DD-5D9A4F887A12}" type="datetime1">
              <a:rPr lang="en-US" alt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8/15/2019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961398-1E34-4966-B2B9-D2E35DBD88A9}" type="slidenum">
              <a:rPr lang="de-DE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83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1"/>
          </p:nvPr>
        </p:nvSpPr>
        <p:spPr>
          <a:xfrm>
            <a:off x="7308850" y="4938714"/>
            <a:ext cx="1150938" cy="15597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8D448-1735-4549-8485-398527CDD398}" type="datetime1">
              <a:rPr lang="en-US" alt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8/15/2019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617330-E6C6-434D-9498-27A9F54E9C16}" type="slidenum">
              <a:rPr lang="de-DE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4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76800" y="914399"/>
            <a:ext cx="7846638" cy="3816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E7466D5-5FD4-4F4B-8D73-8B7BBAFB9A8E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51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1"/>
          </p:nvPr>
        </p:nvSpPr>
        <p:spPr>
          <a:xfrm>
            <a:off x="7308850" y="4938714"/>
            <a:ext cx="1150938" cy="15597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6EDCFB-DB94-44D7-BA3B-BF4B6B04FD83}" type="datetime1">
              <a:rPr lang="en-US" alt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8/15/2019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0A1FB5-9BF2-4266-B8B6-4FC68E6DF43F}" type="slidenum">
              <a:rPr lang="de-DE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91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xfrm>
            <a:off x="7308850" y="4938714"/>
            <a:ext cx="1150938" cy="15597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F9244B-CB59-475B-B328-907B6B789AC2}" type="datetime1">
              <a:rPr lang="en-US" alt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8/15/2019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41E9A5-0A53-4E93-9A18-0EE3B953F0B3}" type="slidenum">
              <a:rPr lang="de-DE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80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3038" y="303611"/>
            <a:ext cx="1922462" cy="42660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303611"/>
            <a:ext cx="5614988" cy="42660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xfrm>
            <a:off x="7308850" y="4938714"/>
            <a:ext cx="1150938" cy="15597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BE7E04-CA60-4B47-A1F1-7B641C0B7C33}" type="datetime1">
              <a:rPr lang="en-US" alt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8/15/2019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B77167-04EC-45A5-A3A6-16D878F8F738}" type="slidenum">
              <a:rPr lang="de-DE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8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55650" y="303611"/>
            <a:ext cx="7689850" cy="4266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xfrm>
            <a:off x="7308850" y="4938714"/>
            <a:ext cx="1150938" cy="15597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68CA72-C0C1-4180-8EFB-C5C5F1CD5DF8}" type="datetime1">
              <a:rPr lang="en-US" alt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8/15/2019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2059E4-E6AF-4F8A-B277-3428A98FCC63}" type="slidenum">
              <a:rPr lang="de-DE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07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71831" y="4939857"/>
            <a:ext cx="2519562" cy="161963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b="0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/>
              <a:t>Name </a:t>
            </a:r>
            <a:r>
              <a:rPr lang="de-CH" dirty="0" err="1"/>
              <a:t>Surname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98750" y="4939857"/>
            <a:ext cx="1334168" cy="161963"/>
          </a:xfrm>
        </p:spPr>
        <p:txBody>
          <a:bodyPr wrap="none" lIns="0" tIns="0" rIns="0" bIns="0" anchor="t" anchorCtr="0">
            <a:noAutofit/>
          </a:bodyPr>
          <a:lstStyle>
            <a:lvl1pPr marL="0" indent="0" algn="r">
              <a:lnSpc>
                <a:spcPct val="150000"/>
              </a:lnSpc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/>
              <a:t>Date</a:t>
            </a:r>
            <a:endParaRPr lang="en-GB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375" y="4939857"/>
            <a:ext cx="2879500" cy="161963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/>
              <a:t>Position Department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32" y="2817987"/>
            <a:ext cx="3048671" cy="208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74" y="2817987"/>
            <a:ext cx="3048671" cy="208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" y="2817987"/>
            <a:ext cx="3048671" cy="208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1831" y="1350863"/>
            <a:ext cx="7198750" cy="425243"/>
          </a:xfrm>
        </p:spPr>
        <p:txBody>
          <a:bodyPr wrap="square" lIns="0" tIns="0" rIns="0" bIns="0" anchor="b" anchorCtr="0">
            <a:noAutofit/>
          </a:bodyPr>
          <a:lstStyle>
            <a:lvl1pPr>
              <a:lnSpc>
                <a:spcPct val="100000"/>
              </a:lnSpc>
              <a:defRPr sz="2799" baseline="0"/>
            </a:lvl1pPr>
          </a:lstStyle>
          <a:p>
            <a:r>
              <a:rPr lang="en-US" dirty="0"/>
              <a:t>Insert here the title of the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831" y="1775978"/>
            <a:ext cx="7198750" cy="325378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spc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here the subtitle of the presentation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9142412" cy="72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56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47891" y="404908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2799"/>
              </a:lnSpc>
              <a:spcBef>
                <a:spcPts val="0"/>
              </a:spcBef>
              <a:buNone/>
              <a:defRPr sz="2400" b="1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/>
              <a:t>Agenda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47891" y="971776"/>
            <a:ext cx="7846637" cy="3572239"/>
          </a:xfrm>
        </p:spPr>
        <p:txBody>
          <a:bodyPr wrap="square" lIns="0" tIns="0" rIns="0" bIns="0">
            <a:noAutofit/>
          </a:bodyPr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  <a:lvl2pPr>
              <a:lnSpc>
                <a:spcPts val="2799"/>
              </a:lnSpc>
              <a:spcBef>
                <a:spcPts val="0"/>
              </a:spcBef>
              <a:defRPr sz="1800"/>
            </a:lvl2pPr>
            <a:lvl3pPr>
              <a:lnSpc>
                <a:spcPts val="2799"/>
              </a:lnSpc>
              <a:spcBef>
                <a:spcPts val="0"/>
              </a:spcBef>
              <a:defRPr sz="1800"/>
            </a:lvl3pPr>
            <a:lvl4pPr>
              <a:lnSpc>
                <a:spcPts val="2799"/>
              </a:lnSpc>
              <a:spcBef>
                <a:spcPts val="0"/>
              </a:spcBef>
              <a:defRPr sz="1800"/>
            </a:lvl4pPr>
            <a:lvl5pPr>
              <a:lnSpc>
                <a:spcPts val="2799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4841" y="4939857"/>
            <a:ext cx="1799687" cy="161963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fld id="{408B4678-DE48-4D0D-8EE3-850882DCA2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165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98750" y="4731992"/>
            <a:ext cx="1334168" cy="369829"/>
          </a:xfrm>
        </p:spPr>
        <p:txBody>
          <a:bodyPr wrap="none" lIns="0" tIns="0" rIns="0" bIns="0" anchor="t" anchorCtr="0">
            <a:noAutofit/>
          </a:bodyPr>
          <a:lstStyle>
            <a:lvl1pPr marL="0" indent="0" algn="r"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Date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5011" y="1923680"/>
            <a:ext cx="7198750" cy="425243"/>
          </a:xfrm>
        </p:spPr>
        <p:txBody>
          <a:bodyPr wrap="square" lIns="0" tIns="0" rIns="0" bIns="0" anchor="b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Insert here the title of the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011" y="2459148"/>
            <a:ext cx="7198750" cy="325378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spc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here the subtitle of the presentation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940"/>
          <a:stretch/>
        </p:blipFill>
        <p:spPr>
          <a:xfrm>
            <a:off x="2386" y="2"/>
            <a:ext cx="4569614" cy="5975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"/>
            <a:ext cx="3353287" cy="59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287" y="34740"/>
            <a:ext cx="1147838" cy="56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411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98750" y="4731992"/>
            <a:ext cx="1334168" cy="369829"/>
          </a:xfrm>
        </p:spPr>
        <p:txBody>
          <a:bodyPr wrap="none" lIns="0" tIns="0" rIns="0" bIns="0" anchor="t" anchorCtr="0">
            <a:noAutofit/>
          </a:bodyPr>
          <a:lstStyle>
            <a:lvl1pPr marL="0" indent="0" algn="r"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Date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5011" y="1923680"/>
            <a:ext cx="7198750" cy="425243"/>
          </a:xfrm>
        </p:spPr>
        <p:txBody>
          <a:bodyPr wrap="square" lIns="0" tIns="0" rIns="0" bIns="0" anchor="b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Insert here the title of the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011" y="2459148"/>
            <a:ext cx="7198750" cy="325378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spc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here the subtitle of the presentation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940"/>
          <a:stretch/>
        </p:blipFill>
        <p:spPr>
          <a:xfrm>
            <a:off x="2386" y="2"/>
            <a:ext cx="4569614" cy="5975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"/>
            <a:ext cx="3353287" cy="59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287" y="34740"/>
            <a:ext cx="1147838" cy="56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071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98750" y="4731992"/>
            <a:ext cx="1334168" cy="369829"/>
          </a:xfrm>
        </p:spPr>
        <p:txBody>
          <a:bodyPr wrap="none" lIns="0" tIns="0" rIns="0" bIns="0" anchor="t" anchorCtr="0">
            <a:noAutofit/>
          </a:bodyPr>
          <a:lstStyle>
            <a:lvl1pPr marL="0" indent="0" algn="r"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Date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5011" y="1923680"/>
            <a:ext cx="7198750" cy="425243"/>
          </a:xfrm>
        </p:spPr>
        <p:txBody>
          <a:bodyPr wrap="square" lIns="0" tIns="0" rIns="0" bIns="0" anchor="b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Insert here the title of the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011" y="2459148"/>
            <a:ext cx="7198750" cy="325378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spc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here the subtitle of the presentation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940"/>
          <a:stretch/>
        </p:blipFill>
        <p:spPr>
          <a:xfrm>
            <a:off x="2386" y="2"/>
            <a:ext cx="4569614" cy="5975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"/>
            <a:ext cx="3353287" cy="59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287" y="34740"/>
            <a:ext cx="1147838" cy="56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112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98750" y="4731992"/>
            <a:ext cx="1334168" cy="369829"/>
          </a:xfrm>
        </p:spPr>
        <p:txBody>
          <a:bodyPr wrap="none" lIns="0" tIns="0" rIns="0" bIns="0" anchor="t" anchorCtr="0">
            <a:noAutofit/>
          </a:bodyPr>
          <a:lstStyle>
            <a:lvl1pPr marL="0" indent="0" algn="r"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Date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5011" y="1923680"/>
            <a:ext cx="7198750" cy="425243"/>
          </a:xfrm>
        </p:spPr>
        <p:txBody>
          <a:bodyPr wrap="square" lIns="0" tIns="0" rIns="0" bIns="0" anchor="b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Insert here the title of the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011" y="2459148"/>
            <a:ext cx="7198750" cy="325378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spc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here the subtitle of the presentation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940"/>
          <a:stretch/>
        </p:blipFill>
        <p:spPr>
          <a:xfrm>
            <a:off x="2386" y="2"/>
            <a:ext cx="4569614" cy="5975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"/>
            <a:ext cx="3353287" cy="59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287" y="34740"/>
            <a:ext cx="1147838" cy="56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468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76800" y="914399"/>
            <a:ext cx="3823200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71206" y="986400"/>
            <a:ext cx="0" cy="374400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661491" y="914399"/>
            <a:ext cx="3833334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1pPr>
            <a:lvl2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2pPr>
            <a:lvl3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3pPr>
            <a:lvl4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4pPr>
            <a:lvl5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E7466D5-5FD4-4F4B-8D73-8B7BBAFB9A8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4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76800" y="914400"/>
            <a:ext cx="2455200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/>
            </a:lvl1pPr>
            <a:lvl2pPr>
              <a:lnSpc>
                <a:spcPts val="2800"/>
              </a:lnSpc>
              <a:spcBef>
                <a:spcPts val="0"/>
              </a:spcBef>
              <a:defRPr sz="2000"/>
            </a:lvl2pPr>
            <a:lvl3pPr>
              <a:lnSpc>
                <a:spcPts val="2800"/>
              </a:lnSpc>
              <a:spcBef>
                <a:spcPts val="0"/>
              </a:spcBef>
              <a:defRPr sz="2000"/>
            </a:lvl3pPr>
            <a:lvl4pPr>
              <a:lnSpc>
                <a:spcPts val="2800"/>
              </a:lnSpc>
              <a:spcBef>
                <a:spcPts val="0"/>
              </a:spcBef>
              <a:defRPr sz="2000"/>
            </a:lvl4pPr>
            <a:lvl5pPr>
              <a:lnSpc>
                <a:spcPts val="28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240000" y="986400"/>
            <a:ext cx="0" cy="374400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3348000" y="914400"/>
            <a:ext cx="2455200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/>
            </a:lvl1pPr>
            <a:lvl2pPr>
              <a:lnSpc>
                <a:spcPts val="2800"/>
              </a:lnSpc>
              <a:spcBef>
                <a:spcPts val="0"/>
              </a:spcBef>
              <a:defRPr sz="2000"/>
            </a:lvl2pPr>
            <a:lvl3pPr>
              <a:lnSpc>
                <a:spcPts val="2800"/>
              </a:lnSpc>
              <a:spcBef>
                <a:spcPts val="0"/>
              </a:spcBef>
              <a:defRPr sz="2000"/>
            </a:lvl3pPr>
            <a:lvl4pPr>
              <a:lnSpc>
                <a:spcPts val="2800"/>
              </a:lnSpc>
              <a:spcBef>
                <a:spcPts val="0"/>
              </a:spcBef>
              <a:defRPr sz="2000"/>
            </a:lvl4pPr>
            <a:lvl5pPr>
              <a:lnSpc>
                <a:spcPts val="28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904000" y="986400"/>
            <a:ext cx="0" cy="374400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6030000" y="914400"/>
            <a:ext cx="2455200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/>
            </a:lvl1pPr>
            <a:lvl2pPr>
              <a:lnSpc>
                <a:spcPts val="2800"/>
              </a:lnSpc>
              <a:spcBef>
                <a:spcPts val="0"/>
              </a:spcBef>
              <a:defRPr sz="2000"/>
            </a:lvl2pPr>
            <a:lvl3pPr>
              <a:lnSpc>
                <a:spcPts val="2800"/>
              </a:lnSpc>
              <a:spcBef>
                <a:spcPts val="0"/>
              </a:spcBef>
              <a:defRPr sz="2000"/>
            </a:lvl3pPr>
            <a:lvl4pPr>
              <a:lnSpc>
                <a:spcPts val="2800"/>
              </a:lnSpc>
              <a:spcBef>
                <a:spcPts val="0"/>
              </a:spcBef>
              <a:defRPr sz="2000"/>
            </a:lvl4pPr>
            <a:lvl5pPr>
              <a:lnSpc>
                <a:spcPts val="28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E7466D5-5FD4-4F4B-8D73-8B7BBAFB9A8E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65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small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120023" y="2158132"/>
            <a:ext cx="2304629" cy="1123366"/>
          </a:xfrm>
          <a:prstGeom prst="rect">
            <a:avLst/>
          </a:prstGeom>
          <a:solidFill>
            <a:schemeClr val="bg1"/>
          </a:solidFill>
        </p:spPr>
        <p:txBody>
          <a:bodyPr wrap="square" lIns="91422" tIns="45711" rIns="91422" bIns="45711" rtlCol="0">
            <a:spAutoFit/>
          </a:bodyPr>
          <a:lstStyle/>
          <a:p>
            <a:pPr marL="0" marR="0" indent="0" algn="l" defTabSz="685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1200" dirty="0" smtClean="0">
                <a:solidFill>
                  <a:schemeClr val="tx1"/>
                </a:solidFill>
                <a:effectLst/>
              </a:rPr>
              <a:t>Please do not use photos for which the EPO does not have copyright. If you need any images, please contact:</a:t>
            </a:r>
            <a:br>
              <a:rPr lang="en-GB" sz="900" kern="1200" dirty="0" smtClean="0">
                <a:solidFill>
                  <a:schemeClr val="tx1"/>
                </a:solidFill>
                <a:effectLst/>
              </a:rPr>
            </a:br>
            <a:r>
              <a:rPr lang="en-GB" sz="900" u="sng" kern="1200" dirty="0" smtClean="0">
                <a:solidFill>
                  <a:schemeClr val="tx1"/>
                </a:solidFill>
                <a:effectLst/>
                <a:hlinkClick r:id="rId2"/>
              </a:rPr>
              <a:t>graphic_design_munich@epo.org</a:t>
            </a:r>
            <a:r>
              <a:rPr lang="en-GB" sz="900" kern="1200" dirty="0" smtClean="0">
                <a:solidFill>
                  <a:schemeClr val="tx1"/>
                </a:solidFill>
                <a:effectLst/>
              </a:rPr>
              <a:t/>
            </a:r>
            <a:br>
              <a:rPr lang="en-GB" sz="900" kern="1200" dirty="0" smtClean="0">
                <a:solidFill>
                  <a:schemeClr val="tx1"/>
                </a:solidFill>
                <a:effectLst/>
              </a:rPr>
            </a:br>
            <a:r>
              <a:rPr lang="en-GB" sz="900" kern="1200" dirty="0" smtClean="0">
                <a:solidFill>
                  <a:schemeClr val="tx1"/>
                </a:solidFill>
                <a:effectLst/>
              </a:rPr>
              <a:t>or </a:t>
            </a:r>
            <a:br>
              <a:rPr lang="en-GB" sz="900" kern="1200" dirty="0" smtClean="0">
                <a:solidFill>
                  <a:schemeClr val="tx1"/>
                </a:solidFill>
                <a:effectLst/>
              </a:rPr>
            </a:br>
            <a:r>
              <a:rPr lang="en-GB" sz="900" u="sng" kern="1200" dirty="0" smtClean="0">
                <a:solidFill>
                  <a:schemeClr val="tx1"/>
                </a:solidFill>
                <a:effectLst/>
                <a:hlinkClick r:id="rId3"/>
              </a:rPr>
              <a:t>graphic_design_the_hague@epo.org</a:t>
            </a:r>
            <a:endParaRPr lang="en-GB" sz="900" dirty="0" smtClean="0">
              <a:solidFill>
                <a:schemeClr val="tx1"/>
              </a:solidFill>
            </a:endParaRP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76800" y="914400"/>
            <a:ext cx="5200878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/>
            </a:lvl1pPr>
            <a:lvl2pPr>
              <a:lnSpc>
                <a:spcPts val="2800"/>
              </a:lnSpc>
              <a:spcBef>
                <a:spcPts val="0"/>
              </a:spcBef>
              <a:defRPr sz="2000"/>
            </a:lvl2pPr>
            <a:lvl3pPr>
              <a:lnSpc>
                <a:spcPts val="2800"/>
              </a:lnSpc>
              <a:spcBef>
                <a:spcPts val="0"/>
              </a:spcBef>
              <a:defRPr sz="2000"/>
            </a:lvl3pPr>
            <a:lvl4pPr>
              <a:lnSpc>
                <a:spcPts val="2800"/>
              </a:lnSpc>
              <a:spcBef>
                <a:spcPts val="0"/>
              </a:spcBef>
              <a:defRPr sz="2000"/>
            </a:lvl4pPr>
            <a:lvl5pPr>
              <a:lnSpc>
                <a:spcPts val="28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953414" y="986400"/>
            <a:ext cx="0" cy="374400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E7466D5-5FD4-4F4B-8D73-8B7BBAFB9A8E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012337" y="986400"/>
            <a:ext cx="2520000" cy="3744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0691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big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716018" y="2325994"/>
            <a:ext cx="2304629" cy="923312"/>
          </a:xfrm>
          <a:prstGeom prst="rect">
            <a:avLst/>
          </a:prstGeom>
          <a:solidFill>
            <a:schemeClr val="bg1"/>
          </a:solidFill>
        </p:spPr>
        <p:txBody>
          <a:bodyPr wrap="square" lIns="91422" tIns="45711" rIns="91422" bIns="45711" rtlCol="0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</a:rPr>
              <a:t>Please do not use photos for which the EPO does not have copyright. If you need any images, please contact:</a:t>
            </a:r>
            <a:br>
              <a:rPr lang="en-GB" sz="900" kern="1200" dirty="0" smtClean="0">
                <a:solidFill>
                  <a:schemeClr val="tx1"/>
                </a:solidFill>
                <a:effectLst/>
              </a:rPr>
            </a:br>
            <a:r>
              <a:rPr lang="en-GB" sz="900" u="sng" kern="1200" dirty="0" smtClean="0">
                <a:solidFill>
                  <a:schemeClr val="tx1"/>
                </a:solidFill>
                <a:effectLst/>
                <a:hlinkClick r:id="rId2"/>
              </a:rPr>
              <a:t>graphic_design_munich@epo.org</a:t>
            </a:r>
            <a:r>
              <a:rPr lang="en-GB" sz="900" kern="1200" dirty="0" smtClean="0">
                <a:solidFill>
                  <a:schemeClr val="tx1"/>
                </a:solidFill>
                <a:effectLst/>
              </a:rPr>
              <a:t/>
            </a:r>
            <a:br>
              <a:rPr lang="en-GB" sz="900" kern="1200" dirty="0" smtClean="0">
                <a:solidFill>
                  <a:schemeClr val="tx1"/>
                </a:solidFill>
                <a:effectLst/>
              </a:rPr>
            </a:br>
            <a:r>
              <a:rPr lang="en-GB" sz="900" kern="1200" dirty="0" smtClean="0">
                <a:solidFill>
                  <a:schemeClr val="tx1"/>
                </a:solidFill>
                <a:effectLst/>
              </a:rPr>
              <a:t>or </a:t>
            </a:r>
            <a:br>
              <a:rPr lang="en-GB" sz="900" kern="1200" dirty="0" smtClean="0">
                <a:solidFill>
                  <a:schemeClr val="tx1"/>
                </a:solidFill>
                <a:effectLst/>
              </a:rPr>
            </a:br>
            <a:r>
              <a:rPr lang="en-GB" sz="900" u="sng" kern="1200" dirty="0" smtClean="0">
                <a:solidFill>
                  <a:schemeClr val="tx1"/>
                </a:solidFill>
                <a:effectLst/>
                <a:hlinkClick r:id="rId3"/>
              </a:rPr>
              <a:t>graphic_design_the_hague@epo.org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684000" y="914400"/>
            <a:ext cx="2448000" cy="38160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/>
            </a:lvl1pPr>
            <a:lvl2pPr>
              <a:lnSpc>
                <a:spcPts val="2800"/>
              </a:lnSpc>
              <a:spcBef>
                <a:spcPts val="0"/>
              </a:spcBef>
              <a:defRPr sz="2000"/>
            </a:lvl2pPr>
            <a:lvl3pPr>
              <a:lnSpc>
                <a:spcPts val="2800"/>
              </a:lnSpc>
              <a:spcBef>
                <a:spcPts val="0"/>
              </a:spcBef>
              <a:defRPr sz="2000"/>
            </a:lvl3pPr>
            <a:lvl4pPr>
              <a:lnSpc>
                <a:spcPts val="2800"/>
              </a:lnSpc>
              <a:spcBef>
                <a:spcPts val="0"/>
              </a:spcBef>
              <a:defRPr sz="2000"/>
            </a:lvl4pPr>
            <a:lvl5pPr>
              <a:lnSpc>
                <a:spcPts val="28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E7466D5-5FD4-4F4B-8D73-8B7BBAFB9A8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3347999" y="990000"/>
            <a:ext cx="5184000" cy="3744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1560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19501" y="2355726"/>
            <a:ext cx="2304629" cy="923312"/>
          </a:xfrm>
          <a:prstGeom prst="rect">
            <a:avLst/>
          </a:prstGeom>
          <a:solidFill>
            <a:schemeClr val="bg1"/>
          </a:solidFill>
        </p:spPr>
        <p:txBody>
          <a:bodyPr wrap="square" lIns="91422" tIns="45711" rIns="91422" bIns="45711" rtlCol="0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</a:rPr>
              <a:t>Please do not use photos for which the EPO does not have copyright. If you need any images, please contact:</a:t>
            </a:r>
            <a:br>
              <a:rPr lang="en-GB" sz="900" kern="1200" dirty="0" smtClean="0">
                <a:solidFill>
                  <a:schemeClr val="tx1"/>
                </a:solidFill>
                <a:effectLst/>
              </a:rPr>
            </a:br>
            <a:r>
              <a:rPr lang="en-GB" sz="900" u="sng" kern="1200" dirty="0" smtClean="0">
                <a:solidFill>
                  <a:schemeClr val="tx1"/>
                </a:solidFill>
                <a:effectLst/>
                <a:hlinkClick r:id="rId2"/>
              </a:rPr>
              <a:t>graphic_design_munich@epo.org</a:t>
            </a:r>
            <a:r>
              <a:rPr lang="en-GB" sz="900" kern="1200" dirty="0" smtClean="0">
                <a:solidFill>
                  <a:schemeClr val="tx1"/>
                </a:solidFill>
                <a:effectLst/>
              </a:rPr>
              <a:t/>
            </a:r>
            <a:br>
              <a:rPr lang="en-GB" sz="900" kern="1200" dirty="0" smtClean="0">
                <a:solidFill>
                  <a:schemeClr val="tx1"/>
                </a:solidFill>
                <a:effectLst/>
              </a:rPr>
            </a:br>
            <a:r>
              <a:rPr lang="en-GB" sz="900" kern="1200" dirty="0" smtClean="0">
                <a:solidFill>
                  <a:schemeClr val="tx1"/>
                </a:solidFill>
                <a:effectLst/>
              </a:rPr>
              <a:t>or </a:t>
            </a:r>
            <a:br>
              <a:rPr lang="en-GB" sz="900" kern="1200" dirty="0" smtClean="0">
                <a:solidFill>
                  <a:schemeClr val="tx1"/>
                </a:solidFill>
                <a:effectLst/>
              </a:rPr>
            </a:br>
            <a:r>
              <a:rPr lang="en-GB" sz="900" u="sng" kern="1200" dirty="0" smtClean="0">
                <a:solidFill>
                  <a:schemeClr val="tx1"/>
                </a:solidFill>
                <a:effectLst/>
                <a:hlinkClick r:id="rId3"/>
              </a:rPr>
              <a:t>graphic_design_the_hague@epo.org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E7466D5-5FD4-4F4B-8D73-8B7BBAFB9A8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84000" y="990000"/>
            <a:ext cx="7848000" cy="3744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2298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8"/>
          </p:nvPr>
        </p:nvSpPr>
        <p:spPr>
          <a:xfrm>
            <a:off x="647887" y="1538645"/>
            <a:ext cx="7846938" cy="2699375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/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47589" y="971776"/>
            <a:ext cx="7847237" cy="539875"/>
          </a:xfrm>
          <a:noFill/>
        </p:spPr>
        <p:txBody>
          <a:bodyPr wrap="square"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000" b="1" spc="0" baseline="0">
                <a:solidFill>
                  <a:srgbClr val="404955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CH" dirty="0" smtClean="0"/>
              <a:t>Table </a:t>
            </a:r>
            <a:r>
              <a:rPr lang="de-CH" dirty="0" err="1" smtClean="0"/>
              <a:t>head</a:t>
            </a:r>
            <a:endParaRPr lang="de-CH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E7466D5-5FD4-4F4B-8D73-8B7BBAFB9A8E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93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16"/>
          <p:cNvSpPr>
            <a:spLocks noGrp="1"/>
          </p:cNvSpPr>
          <p:nvPr>
            <p:ph type="chart" sz="quarter" idx="20"/>
          </p:nvPr>
        </p:nvSpPr>
        <p:spPr>
          <a:xfrm>
            <a:off x="666000" y="925200"/>
            <a:ext cx="7866000" cy="3805200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2000">
                <a:solidFill>
                  <a:srgbClr val="404955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54182"/>
            <a:ext cx="2133600" cy="1622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E7466D5-5FD4-4F4B-8D73-8B7BBAFB9A8E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684466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4464" y="4944643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3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7600" y="270001"/>
            <a:ext cx="7846638" cy="40490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800" y="914399"/>
            <a:ext cx="7846638" cy="3816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9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126" rtl="0" eaLnBrk="1" latinLnBrk="0" hangingPunct="1">
        <a:lnSpc>
          <a:spcPts val="2800"/>
        </a:lnSpc>
        <a:spcBef>
          <a:spcPct val="0"/>
        </a:spcBef>
        <a:buNone/>
        <a:defRPr sz="2399" b="1" kern="1200" spc="0" baseline="0">
          <a:solidFill>
            <a:srgbClr val="40495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15935" indent="-215935" algn="l" defTabSz="914126" rtl="0" eaLnBrk="1" latinLnBrk="0" hangingPunct="1">
        <a:lnSpc>
          <a:spcPts val="2800"/>
        </a:lnSpc>
        <a:spcBef>
          <a:spcPts val="0"/>
        </a:spcBef>
        <a:buFont typeface="Wingdings" pitchFamily="2" charset="2"/>
        <a:buChar char="§"/>
        <a:tabLst/>
        <a:defRPr sz="2000" kern="1200" spc="0" baseline="0">
          <a:solidFill>
            <a:srgbClr val="404955"/>
          </a:solidFill>
          <a:latin typeface="Arial" pitchFamily="34" charset="0"/>
          <a:ea typeface="+mn-ea"/>
          <a:cs typeface="Arial" pitchFamily="34" charset="0"/>
        </a:defRPr>
      </a:lvl1pPr>
      <a:lvl2pPr marL="431871" indent="-215935" algn="l" defTabSz="914126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2000" kern="1200" spc="0" baseline="0">
          <a:solidFill>
            <a:srgbClr val="404955"/>
          </a:solidFill>
          <a:latin typeface="Arial" pitchFamily="34" charset="0"/>
          <a:ea typeface="+mn-ea"/>
          <a:cs typeface="Arial" pitchFamily="34" charset="0"/>
        </a:defRPr>
      </a:lvl2pPr>
      <a:lvl3pPr marL="647805" indent="-215935" algn="l" defTabSz="914126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2000" kern="1200" spc="0" baseline="0">
          <a:solidFill>
            <a:srgbClr val="404955"/>
          </a:solidFill>
          <a:latin typeface="Arial" pitchFamily="34" charset="0"/>
          <a:ea typeface="+mn-ea"/>
          <a:cs typeface="Arial" pitchFamily="34" charset="0"/>
        </a:defRPr>
      </a:lvl3pPr>
      <a:lvl4pPr marL="863741" indent="-215935" algn="l" defTabSz="914126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2000" kern="1200" spc="0" baseline="0">
          <a:solidFill>
            <a:srgbClr val="404955"/>
          </a:solidFill>
          <a:latin typeface="Arial" pitchFamily="34" charset="0"/>
          <a:ea typeface="+mn-ea"/>
          <a:cs typeface="Arial" pitchFamily="34" charset="0"/>
        </a:defRPr>
      </a:lvl4pPr>
      <a:lvl5pPr marL="1079676" indent="-215935" algn="l" defTabSz="987128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2000" kern="1200" spc="0" baseline="0">
          <a:solidFill>
            <a:srgbClr val="404955"/>
          </a:solidFill>
          <a:latin typeface="Arial" pitchFamily="34" charset="0"/>
          <a:ea typeface="+mn-ea"/>
          <a:cs typeface="Arial" pitchFamily="34" charset="0"/>
        </a:defRPr>
      </a:lvl5pPr>
      <a:lvl6pPr marL="2513846" indent="-228532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2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2" indent="-228532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2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8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2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3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2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20" userDrawn="1">
          <p15:clr>
            <a:srgbClr val="F26B43"/>
          </p15:clr>
        </p15:guide>
        <p15:guide id="2" pos="287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893469"/>
            <a:ext cx="289560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893470"/>
            <a:ext cx="9144000" cy="2500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366149"/>
            <a:ext cx="7689850" cy="41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Click </a:t>
            </a:r>
            <a:r>
              <a:rPr lang="de-DE" altLang="en-US" dirty="0" err="1"/>
              <a:t>to</a:t>
            </a:r>
            <a:r>
              <a:rPr lang="de-DE" altLang="en-US" dirty="0"/>
              <a:t> </a:t>
            </a:r>
            <a:r>
              <a:rPr lang="de-DE" altLang="en-US" dirty="0" err="1"/>
              <a:t>edit</a:t>
            </a:r>
            <a:r>
              <a:rPr lang="de-DE" altLang="en-US" dirty="0"/>
              <a:t>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897731"/>
            <a:ext cx="767873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Click to edit Master text styles</a:t>
            </a:r>
          </a:p>
          <a:p>
            <a:pPr lvl="1"/>
            <a:r>
              <a:rPr lang="de-DE" altLang="en-US"/>
              <a:t>Second level</a:t>
            </a:r>
          </a:p>
          <a:p>
            <a:pPr lvl="2"/>
            <a:r>
              <a:rPr lang="de-DE" altLang="en-US"/>
              <a:t>Third level</a:t>
            </a:r>
          </a:p>
          <a:p>
            <a:pPr lvl="3"/>
            <a:r>
              <a:rPr lang="de-DE" altLang="en-US"/>
              <a:t>Fourth level</a:t>
            </a:r>
          </a:p>
          <a:p>
            <a:pPr lvl="4"/>
            <a:r>
              <a:rPr lang="de-DE" altLang="en-US"/>
              <a:t>Fifth level</a:t>
            </a:r>
          </a:p>
        </p:txBody>
      </p:sp>
      <p:sp>
        <p:nvSpPr>
          <p:cNvPr id="464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4938713"/>
            <a:ext cx="755650" cy="1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B2C89F-ED3D-4632-945B-EB5DF4669DCB}" type="slidenum">
              <a:rPr lang="de-DE" alt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15975" y="283370"/>
            <a:ext cx="7560000" cy="130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033" name="Picture 9" descr="EPO_rgb_300dpi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792163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22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04B5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04B5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04B5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04B5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04B5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404B5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404B5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404B5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404B5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404B5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404B5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404B5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404B5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404B5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04B5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04B5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04B5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04B5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hyperlink" Target="mailto:cpc@uspto.gov" TargetMode="External"/><Relationship Id="rId5" Type="http://schemas.openxmlformats.org/officeDocument/2006/relationships/hyperlink" Target="mailto:cpc@epo.org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3402" y="1851670"/>
            <a:ext cx="7485062" cy="1102519"/>
          </a:xfrm>
        </p:spPr>
        <p:txBody>
          <a:bodyPr/>
          <a:lstStyle/>
          <a:p>
            <a:r>
              <a:rPr lang="en-GB" dirty="0" smtClean="0"/>
              <a:t>The CPC International project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696" y="2931790"/>
            <a:ext cx="5616624" cy="554643"/>
          </a:xfrm>
        </p:spPr>
        <p:txBody>
          <a:bodyPr/>
          <a:lstStyle/>
          <a:p>
            <a:r>
              <a:rPr lang="en-GB" sz="2400" b="1" dirty="0" smtClean="0"/>
              <a:t>New situation as of 26 August 2019</a:t>
            </a:r>
            <a:endParaRPr lang="en-GB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06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4212" y="267494"/>
            <a:ext cx="8136904" cy="404906"/>
          </a:xfrm>
        </p:spPr>
        <p:txBody>
          <a:bodyPr/>
          <a:lstStyle/>
          <a:p>
            <a:pPr marL="87313"/>
            <a:r>
              <a:rPr lang="en-GB" dirty="0" smtClean="0">
                <a:solidFill>
                  <a:schemeClr val="tx1"/>
                </a:solidFill>
              </a:rPr>
              <a:t>Why</a:t>
            </a:r>
            <a:r>
              <a:rPr lang="en-GB" sz="2400" dirty="0">
                <a:solidFill>
                  <a:srgbClr val="FF00FF"/>
                </a:solidFill>
              </a:rPr>
              <a:t/>
            </a:r>
            <a:br>
              <a:rPr lang="en-GB" sz="2400" dirty="0">
                <a:solidFill>
                  <a:srgbClr val="FF00FF"/>
                </a:solidFill>
              </a:rPr>
            </a:b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3568" y="843558"/>
            <a:ext cx="8280920" cy="403244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217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tabLst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09" indent="0" algn="ctr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217" indent="0" algn="ctr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326" indent="0" algn="ctr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434" indent="0" algn="ctr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5543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651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760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868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Until the end of August 2019, CPC data from National Offices stored at </a:t>
            </a:r>
            <a:r>
              <a:rPr lang="en-GB" sz="2000" b="1" dirty="0" smtClean="0"/>
              <a:t>document level</a:t>
            </a:r>
            <a:r>
              <a:rPr lang="en-GB" sz="2000" dirty="0" smtClean="0"/>
              <a:t>, in C(PC)NO fields.</a:t>
            </a:r>
          </a:p>
          <a:p>
            <a:endParaRPr lang="en-GB" sz="2000" dirty="0"/>
          </a:p>
          <a:p>
            <a:r>
              <a:rPr lang="en-GB" sz="2000" dirty="0" smtClean="0"/>
              <a:t>The CPC International project was started with several objectives:</a:t>
            </a:r>
          </a:p>
          <a:p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Treat </a:t>
            </a:r>
            <a:r>
              <a:rPr lang="en-GB" sz="2000" dirty="0" smtClean="0"/>
              <a:t>allocations</a:t>
            </a:r>
            <a:r>
              <a:rPr lang="en-GB" sz="2000" b="1" dirty="0" smtClean="0"/>
              <a:t> </a:t>
            </a:r>
            <a:r>
              <a:rPr lang="en-GB" sz="2000" dirty="0" smtClean="0"/>
              <a:t>from the EPO, USPTO and other CPC offices / organisations </a:t>
            </a:r>
            <a:r>
              <a:rPr lang="en-GB" sz="2000" b="1" dirty="0" smtClean="0"/>
              <a:t>equally </a:t>
            </a: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Simplify synchronisation </a:t>
            </a:r>
            <a:r>
              <a:rPr lang="en-GB" sz="2000" dirty="0" smtClean="0"/>
              <a:t>and </a:t>
            </a:r>
            <a:r>
              <a:rPr lang="en-GB" sz="2000" b="1" dirty="0" smtClean="0"/>
              <a:t>conflict resolution </a:t>
            </a:r>
            <a:r>
              <a:rPr lang="en-GB" sz="2000" dirty="0" smtClean="0"/>
              <a:t>mechanisms between the EPO and USPTO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282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6800" y="914399"/>
            <a:ext cx="8071664" cy="3816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From </a:t>
            </a:r>
            <a:r>
              <a:rPr lang="en-GB" dirty="0" smtClean="0"/>
              <a:t>26 </a:t>
            </a:r>
            <a:r>
              <a:rPr lang="en-GB" dirty="0"/>
              <a:t>August 2019 onwards: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/>
            <a:r>
              <a:rPr lang="en-GB" b="1" dirty="0"/>
              <a:t>Allocations </a:t>
            </a:r>
            <a:r>
              <a:rPr lang="en-GB" dirty="0"/>
              <a:t>from </a:t>
            </a:r>
            <a:r>
              <a:rPr lang="en-GB" dirty="0" smtClean="0"/>
              <a:t>all CPC offices, e.g. EP, US, BR or CN are stored at </a:t>
            </a:r>
            <a:r>
              <a:rPr lang="en-GB" b="1" dirty="0"/>
              <a:t>simple patent family </a:t>
            </a:r>
            <a:r>
              <a:rPr lang="en-GB" b="1" dirty="0" smtClean="0"/>
              <a:t>level</a:t>
            </a:r>
            <a:endParaRPr lang="en-GB" b="1" dirty="0"/>
          </a:p>
          <a:p>
            <a:pPr marL="342900" indent="-342900"/>
            <a:endParaRPr lang="en-GB" b="1" dirty="0" smtClean="0"/>
          </a:p>
          <a:p>
            <a:pPr marL="342900" indent="-342900"/>
            <a:r>
              <a:rPr lang="en-GB" b="1" dirty="0" smtClean="0"/>
              <a:t>Office(s</a:t>
            </a:r>
            <a:r>
              <a:rPr lang="en-GB" b="1" dirty="0"/>
              <a:t>) endorsing </a:t>
            </a:r>
            <a:r>
              <a:rPr lang="en-GB" dirty="0"/>
              <a:t>allocation </a:t>
            </a:r>
            <a:r>
              <a:rPr lang="en-GB" dirty="0" smtClean="0"/>
              <a:t>is (are) visible </a:t>
            </a:r>
            <a:r>
              <a:rPr lang="en-GB" dirty="0"/>
              <a:t>and </a:t>
            </a:r>
            <a:r>
              <a:rPr lang="en-GB" dirty="0" smtClean="0"/>
              <a:t>searchable</a:t>
            </a:r>
            <a:endParaRPr lang="en-GB" dirty="0"/>
          </a:p>
          <a:p>
            <a:pPr marL="342900" indent="-342900"/>
            <a:endParaRPr lang="en-GB" b="1" dirty="0" smtClean="0"/>
          </a:p>
          <a:p>
            <a:pPr marL="342900" indent="-342900"/>
            <a:r>
              <a:rPr lang="en-GB" b="1" dirty="0" smtClean="0"/>
              <a:t>No </a:t>
            </a:r>
            <a:r>
              <a:rPr lang="en-GB" b="1" dirty="0"/>
              <a:t>Raise-Hand flags </a:t>
            </a:r>
            <a:r>
              <a:rPr lang="en-GB" dirty="0"/>
              <a:t>– </a:t>
            </a:r>
            <a:r>
              <a:rPr lang="en-GB" dirty="0" smtClean="0"/>
              <a:t>each </a:t>
            </a:r>
            <a:r>
              <a:rPr lang="en-GB" dirty="0"/>
              <a:t>Office manages its own allocations</a:t>
            </a:r>
            <a:endParaRPr lang="en-GB" b="1" dirty="0"/>
          </a:p>
          <a:p>
            <a:pPr marL="342900" indent="-342900"/>
            <a:endParaRPr lang="en-GB" dirty="0" smtClean="0"/>
          </a:p>
          <a:p>
            <a:pPr marL="342900" indent="-342900"/>
            <a:r>
              <a:rPr lang="en-GB" dirty="0" smtClean="0"/>
              <a:t>Supported </a:t>
            </a:r>
            <a:r>
              <a:rPr lang="en-GB" dirty="0"/>
              <a:t>by a </a:t>
            </a:r>
            <a:r>
              <a:rPr lang="en-GB" b="1" dirty="0"/>
              <a:t>new</a:t>
            </a:r>
            <a:r>
              <a:rPr lang="en-GB" dirty="0"/>
              <a:t> CPCDB </a:t>
            </a:r>
            <a:r>
              <a:rPr lang="en-GB" b="1" dirty="0" smtClean="0"/>
              <a:t>infrastructure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7466D5-5FD4-4F4B-8D73-8B7BBAFB9A8E}" type="slidenum">
              <a:rPr lang="en-GB" smtClean="0"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new as of 26 August 2019?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3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609442"/>
              </p:ext>
            </p:extLst>
          </p:nvPr>
        </p:nvGraphicFramePr>
        <p:xfrm>
          <a:off x="684275" y="1566707"/>
          <a:ext cx="7738534" cy="3134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95401"/>
                <a:gridCol w="1921933"/>
                <a:gridCol w="1947333"/>
                <a:gridCol w="257386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latin typeface="+mn-lt"/>
                        </a:rPr>
                        <a:t>INPI</a:t>
                      </a:r>
                      <a:r>
                        <a:rPr lang="en-GB" b="0" baseline="0" dirty="0" smtClean="0">
                          <a:latin typeface="+mj-lt"/>
                        </a:rPr>
                        <a:t> Brazil</a:t>
                      </a:r>
                      <a:endParaRPr lang="en-GB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latin typeface="+mn-lt"/>
                        </a:rPr>
                        <a:t>BR9910073</a:t>
                      </a:r>
                      <a:endParaRPr lang="en-GB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H01R</a:t>
                      </a:r>
                      <a:r>
                        <a:rPr lang="en-GB" b="0" baseline="0" dirty="0" smtClean="0"/>
                        <a:t> 12/71</a:t>
                      </a:r>
                      <a:endParaRPr lang="en-GB" b="0" dirty="0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H01R 12/71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H01R 13/6581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rgbClr val="E7EAF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CNIPA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CN1306684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H01R 13/65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EPO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EP1075714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H01R 12/71</a:t>
                      </a:r>
                    </a:p>
                    <a:p>
                      <a:r>
                        <a:rPr lang="en-GB" dirty="0" smtClean="0"/>
                        <a:t>H01R 13/6581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UKIPO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GB2353908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H01R 12/73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KIPO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KR20010071195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H01R 13/65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SE0003892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H01R 13/6581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USPTO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US6206729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H01R 12/71 H01R 13/6581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483518"/>
            <a:ext cx="2150269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7313"/>
            <a:r>
              <a:rPr lang="en-GB" sz="2399" b="1" dirty="0">
                <a:solidFill>
                  <a:srgbClr val="404955"/>
                </a:solidFill>
                <a:latin typeface="Arial" pitchFamily="34" charset="0"/>
                <a:ea typeface="+mj-ea"/>
                <a:cs typeface="Arial" pitchFamily="34" charset="0"/>
              </a:rPr>
              <a:t>Old situation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1680" y="863594"/>
            <a:ext cx="1890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Document level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(CPCNO)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9602" y="872055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Family level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(CPC)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06495" y="1535325"/>
            <a:ext cx="2697953" cy="3197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Circular Arrow 14"/>
          <p:cNvSpPr/>
          <p:nvPr/>
        </p:nvSpPr>
        <p:spPr>
          <a:xfrm>
            <a:off x="5678662" y="2314954"/>
            <a:ext cx="953922" cy="497049"/>
          </a:xfrm>
          <a:prstGeom prst="circularArrow">
            <a:avLst>
              <a:gd name="adj1" fmla="val 0"/>
              <a:gd name="adj2" fmla="val 539587"/>
              <a:gd name="adj3" fmla="val 20978374"/>
              <a:gd name="adj4" fmla="val 10800000"/>
              <a:gd name="adj5" fmla="val 144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16" name="Circular Arrow 15"/>
          <p:cNvSpPr/>
          <p:nvPr/>
        </p:nvSpPr>
        <p:spPr>
          <a:xfrm rot="19674619" flipV="1">
            <a:off x="5476241" y="3231519"/>
            <a:ext cx="1983624" cy="1405679"/>
          </a:xfrm>
          <a:prstGeom prst="circularArrow">
            <a:avLst>
              <a:gd name="adj1" fmla="val 0"/>
              <a:gd name="adj2" fmla="val 200521"/>
              <a:gd name="adj3" fmla="val 19489219"/>
              <a:gd name="adj4" fmla="val 10800000"/>
              <a:gd name="adj5" fmla="val 10391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83865" y="2397760"/>
            <a:ext cx="1545892" cy="513080"/>
          </a:xfrm>
          <a:prstGeom prst="rect">
            <a:avLst/>
          </a:prstGeom>
          <a:solidFill>
            <a:srgbClr val="E8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04789" y="4155926"/>
            <a:ext cx="1545892" cy="513080"/>
          </a:xfrm>
          <a:prstGeom prst="rect">
            <a:avLst/>
          </a:prstGeom>
          <a:solidFill>
            <a:srgbClr val="E8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113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940313"/>
              </p:ext>
            </p:extLst>
          </p:nvPr>
        </p:nvGraphicFramePr>
        <p:xfrm>
          <a:off x="567266" y="1581150"/>
          <a:ext cx="8271934" cy="3134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95401"/>
                <a:gridCol w="1921933"/>
                <a:gridCol w="1947333"/>
                <a:gridCol w="310726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INPI</a:t>
                      </a:r>
                      <a:r>
                        <a:rPr lang="en-GB" b="0" baseline="0" dirty="0" smtClean="0"/>
                        <a:t> Brazil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BR9910073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H01R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12/71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H01R 12/71 (EP, BR,</a:t>
                      </a:r>
                      <a:r>
                        <a:rPr lang="en-GB" baseline="0" dirty="0" smtClean="0"/>
                        <a:t> US)</a:t>
                      </a:r>
                      <a:endParaRPr lang="en-GB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H01R 13/65 (CN, KR)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H01R 13/6581 (EP, SE, US)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H01R 12/73 (GB)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CNIPA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CN1306684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H01R 13/65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EPO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EP1075714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H01R 12/71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H01R 13/6581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UKIPO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GB2353908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H01R 12/73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KIPO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KR20010071195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H01R 13/65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SE0003892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H01R 13/6581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USPTO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US6206729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H01R 12/71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H01R 13/6581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6766" y="339502"/>
            <a:ext cx="27111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prstClr val="black"/>
                </a:solidFill>
              </a:rPr>
              <a:t>New situation</a:t>
            </a:r>
          </a:p>
          <a:p>
            <a:r>
              <a:rPr lang="en-GB" sz="2000" b="1" dirty="0" smtClean="0">
                <a:solidFill>
                  <a:srgbClr val="00B050"/>
                </a:solidFill>
              </a:rPr>
              <a:t>(end of August 2019)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0421" y="771550"/>
            <a:ext cx="1952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Document level</a:t>
            </a:r>
          </a:p>
          <a:p>
            <a:pPr algn="ctr"/>
            <a:r>
              <a:rPr lang="en-GB" sz="2000" dirty="0" smtClean="0"/>
              <a:t>(CPCNO)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439615" y="771550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</a:rPr>
              <a:t>Family level</a:t>
            </a:r>
          </a:p>
          <a:p>
            <a:pPr algn="ctr"/>
            <a:r>
              <a:rPr lang="en-GB" b="1" dirty="0" smtClean="0">
                <a:solidFill>
                  <a:prstClr val="black"/>
                </a:solidFill>
              </a:rPr>
              <a:t>(CPC)</a:t>
            </a:r>
            <a:endParaRPr lang="en-GB" b="1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780421" y="771550"/>
            <a:ext cx="1827322" cy="6480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780421" y="771550"/>
            <a:ext cx="1827322" cy="6480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739712" y="1469722"/>
            <a:ext cx="3294346" cy="3323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Circular Arrow 7"/>
          <p:cNvSpPr/>
          <p:nvPr/>
        </p:nvSpPr>
        <p:spPr>
          <a:xfrm>
            <a:off x="5724128" y="2283718"/>
            <a:ext cx="377565" cy="288032"/>
          </a:xfrm>
          <a:prstGeom prst="circularArrow">
            <a:avLst>
              <a:gd name="adj1" fmla="val 0"/>
              <a:gd name="adj2" fmla="val 539587"/>
              <a:gd name="adj3" fmla="val 20978374"/>
              <a:gd name="adj4" fmla="val 10800000"/>
              <a:gd name="adj5" fmla="val 144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Circular Arrow 8"/>
          <p:cNvSpPr/>
          <p:nvPr/>
        </p:nvSpPr>
        <p:spPr>
          <a:xfrm rot="1548203">
            <a:off x="5649701" y="1686738"/>
            <a:ext cx="903985" cy="399849"/>
          </a:xfrm>
          <a:prstGeom prst="circularArrow">
            <a:avLst>
              <a:gd name="adj1" fmla="val 0"/>
              <a:gd name="adj2" fmla="val 539587"/>
              <a:gd name="adj3" fmla="val 20978374"/>
              <a:gd name="adj4" fmla="val 10800000"/>
              <a:gd name="adj5" fmla="val 144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Circular Arrow 9"/>
          <p:cNvSpPr/>
          <p:nvPr/>
        </p:nvSpPr>
        <p:spPr>
          <a:xfrm rot="254077">
            <a:off x="5673022" y="2003725"/>
            <a:ext cx="632202" cy="399849"/>
          </a:xfrm>
          <a:prstGeom prst="circularArrow">
            <a:avLst>
              <a:gd name="adj1" fmla="val 0"/>
              <a:gd name="adj2" fmla="val 539587"/>
              <a:gd name="adj3" fmla="val 20978374"/>
              <a:gd name="adj4" fmla="val 10800000"/>
              <a:gd name="adj5" fmla="val 144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>
              <a:rot lat="3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Circular Arrow 10"/>
          <p:cNvSpPr/>
          <p:nvPr/>
        </p:nvSpPr>
        <p:spPr>
          <a:xfrm rot="19902317" flipV="1">
            <a:off x="5644315" y="3963133"/>
            <a:ext cx="1666300" cy="293398"/>
          </a:xfrm>
          <a:prstGeom prst="circularArrow">
            <a:avLst>
              <a:gd name="adj1" fmla="val 0"/>
              <a:gd name="adj2" fmla="val 360431"/>
              <a:gd name="adj3" fmla="val 20978374"/>
              <a:gd name="adj4" fmla="val 10800000"/>
              <a:gd name="adj5" fmla="val 296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Circular Arrow 11"/>
          <p:cNvSpPr/>
          <p:nvPr/>
        </p:nvSpPr>
        <p:spPr>
          <a:xfrm rot="20179783" flipV="1">
            <a:off x="5713894" y="3706159"/>
            <a:ext cx="1051558" cy="303818"/>
          </a:xfrm>
          <a:prstGeom prst="circularArrow">
            <a:avLst>
              <a:gd name="adj1" fmla="val 0"/>
              <a:gd name="adj2" fmla="val 539587"/>
              <a:gd name="adj3" fmla="val 20978374"/>
              <a:gd name="adj4" fmla="val 10800000"/>
              <a:gd name="adj5" fmla="val 17975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Circular Arrow 13"/>
          <p:cNvSpPr/>
          <p:nvPr/>
        </p:nvSpPr>
        <p:spPr>
          <a:xfrm rot="20179783" flipV="1">
            <a:off x="5733518" y="3387558"/>
            <a:ext cx="546747" cy="161346"/>
          </a:xfrm>
          <a:prstGeom prst="circularArrow">
            <a:avLst>
              <a:gd name="adj1" fmla="val 0"/>
              <a:gd name="adj2" fmla="val 539587"/>
              <a:gd name="adj3" fmla="val 20978374"/>
              <a:gd name="adj4" fmla="val 10800000"/>
              <a:gd name="adj5" fmla="val 144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15" name="Circular Arrow 14"/>
          <p:cNvSpPr/>
          <p:nvPr/>
        </p:nvSpPr>
        <p:spPr>
          <a:xfrm flipV="1">
            <a:off x="5724128" y="3203919"/>
            <a:ext cx="219552" cy="161346"/>
          </a:xfrm>
          <a:prstGeom prst="circularArrow">
            <a:avLst>
              <a:gd name="adj1" fmla="val 0"/>
              <a:gd name="adj2" fmla="val 539587"/>
              <a:gd name="adj3" fmla="val 20978374"/>
              <a:gd name="adj4" fmla="val 10800000"/>
              <a:gd name="adj5" fmla="val 144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79912" y="724222"/>
            <a:ext cx="1944215" cy="4108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562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058108"/>
              </p:ext>
            </p:extLst>
          </p:nvPr>
        </p:nvGraphicFramePr>
        <p:xfrm>
          <a:off x="567266" y="1581150"/>
          <a:ext cx="7965174" cy="3134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31422"/>
                <a:gridCol w="3165400"/>
                <a:gridCol w="316835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INPI</a:t>
                      </a:r>
                      <a:r>
                        <a:rPr lang="en-GB" b="0" baseline="0" dirty="0" smtClean="0"/>
                        <a:t> Brazil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BR9910073</a:t>
                      </a:r>
                      <a:endParaRPr lang="en-GB" b="0" dirty="0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H01R 12/71 (EP, BR,</a:t>
                      </a:r>
                      <a:r>
                        <a:rPr lang="en-GB" baseline="0" dirty="0" smtClean="0"/>
                        <a:t> US)</a:t>
                      </a:r>
                      <a:endParaRPr lang="en-GB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H01R 13/65 (CN, KR)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H01R 13/6581 (EP, SE, US)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H01R 12/73 (GB)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CNIPA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CN1306684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EPO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EP1075714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UKIPO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GB2353908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KIPO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KR20010071195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SE0003892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USPTO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US6206729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6766" y="339502"/>
            <a:ext cx="2183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prstClr val="black"/>
                </a:solidFill>
              </a:rPr>
              <a:t>New situation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39615" y="771550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</a:rPr>
              <a:t>Family level</a:t>
            </a:r>
          </a:p>
          <a:p>
            <a:pPr algn="ctr"/>
            <a:r>
              <a:rPr lang="en-GB" b="1" dirty="0" smtClean="0">
                <a:solidFill>
                  <a:prstClr val="black"/>
                </a:solidFill>
              </a:rPr>
              <a:t>(CPC)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4155926"/>
            <a:ext cx="3590727" cy="55399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3600" b="1" dirty="0" smtClean="0">
                <a:solidFill>
                  <a:schemeClr val="accent2"/>
                </a:solidFill>
              </a:rPr>
              <a:t>H01R 12/73 (GB)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439615" y="3651870"/>
            <a:ext cx="436641" cy="587097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012160" y="3291830"/>
            <a:ext cx="1872208" cy="2880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kern="1200" dirty="0" smtClean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72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7466D5-5FD4-4F4B-8D73-8B7BBAFB9A8E}" type="slidenum">
              <a:rPr lang="en-GB" smtClean="0"/>
              <a:t>7</a:t>
            </a:fld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9502"/>
            <a:ext cx="822192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559" y="2499742"/>
            <a:ext cx="7637857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3200" b="1" dirty="0" smtClean="0"/>
              <a:t>Thank you for your attention!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3507854"/>
            <a:ext cx="4896544" cy="169277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2000" b="1" dirty="0" smtClean="0"/>
              <a:t>More information?</a:t>
            </a:r>
          </a:p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endParaRPr lang="en-GB" sz="2000" b="1" dirty="0"/>
          </a:p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2000" b="1" dirty="0" smtClean="0">
                <a:hlinkClick r:id="rId5"/>
              </a:rPr>
              <a:t>cpc@epo.org</a:t>
            </a:r>
            <a:endParaRPr lang="en-GB" sz="2000" b="1" dirty="0" smtClean="0"/>
          </a:p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2000" b="1" dirty="0" smtClean="0">
                <a:hlinkClick r:id="rId6"/>
              </a:rPr>
              <a:t>cpc@uspto.gov</a:t>
            </a:r>
            <a:endParaRPr lang="en-GB" sz="2000" b="1" dirty="0" smtClean="0"/>
          </a:p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endParaRPr lang="en-GB" sz="20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979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REFERENCE_ID" val="0a8c49bf-51a5-4677-a4d6-f174f3cadb33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33622-c:\d133\sekretariat\e-learning\e-module cpc intl\cpc intl and epoque v4.pptx"/>
  <p:tag name="ARTICULATE_PROJECT_OPEN" val="1"/>
  <p:tag name="ARTICULATE_USED_PAGE_ORIENTATION" val="1"/>
  <p:tag name="ARTICULATE_USED_PAGE_SIZE" val="15"/>
  <p:tag name="ARTICULATE_PRESENTER_VERSION" val="7"/>
  <p:tag name="ARTICULATE_PACKAGE_VERSION" val="1.1"/>
  <p:tag name="ARTICULATE_PACKAGE_AUTHOR" val="Pierre Held"/>
  <p:tag name="ARTICULATE_PACKAGE_TITLE" val="CPC INTL and Epoque v5"/>
  <p:tag name="ARTICULATE_PACKAGE_NAME" val="C:\D133\Sekretariat\e-learning\E-module CPC INTL\CPC INTL and Epoque v5_package.zip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1"/>
  <p:tag name="ARTICULATE_AUDIO_RECORDED" val="1"/>
  <p:tag name="ELAPSEDTIME" val="16.9"/>
  <p:tag name="ARTICULATE_TITLE_TAG" val="New situation "/>
  <p:tag name="ARTICULATE_NAV_LEVEL" val="1"/>
  <p:tag name="ARTICULATE_SLIDE_PRESENTER_GUID" val="07cc580e-3b32-4707-8291-80a3063d7c1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TIMELINE" val="8.50"/>
  <p:tag name="ARTICULATE_USED_LAYOUT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MARGIN_1" val="13,5"/>
  <p:tag name="MARGIN_2" val="36"/>
  <p:tag name="MARGIN_3" val="72"/>
  <p:tag name="MARGIN_4" val="108"/>
  <p:tag name="MARGIN_5" val="144"/>
  <p:tag name="FONT_SIZE" val="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2"/>
  <p:tag name="ARTICULATE_AUDIO_RECORDED" val="1"/>
  <p:tag name="ELAPSEDTIME" val="9.4"/>
  <p:tag name="ARTICULATE_TITLE_TAG" val="Thank you"/>
  <p:tag name="ARTICULATE_NAV_LEVEL" val="1"/>
  <p:tag name="ARTICULATE_SLIDE_PRESENTER_GUID" val="07cc580e-3b32-4707-8291-80a3063d7c1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TIMELINE" val="4.20"/>
  <p:tag name="ARTICULATE_USED_LAYOU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5"/>
  <p:tag name="AUDIO_ID" val="257"/>
  <p:tag name="ARTICULATE_AUDIO_RECORDED" val="1"/>
  <p:tag name="ARTICULATE_NAV_LEVEL" val="1"/>
  <p:tag name="ARTICULATE_SLIDE_PRESENTER_GUID" val="07cc580e-3b32-4707-8291-80a3063d7c1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MARGIN_1" val="0"/>
  <p:tag name="MARGIN_2" val="36"/>
  <p:tag name="MARGIN_3" val="72"/>
  <p:tag name="MARGIN_4" val="108"/>
  <p:tag name="MARGIN_5" val="144"/>
  <p:tag name="FONT_SIZE" val="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5"/>
  <p:tag name="ARTICULATE_AUDIO_RECORDED" val="1"/>
  <p:tag name="ELAPSEDTIME" val="96.7"/>
  <p:tag name="ANNOTATION_COUNT" val="0"/>
  <p:tag name="ARTICULATE_NAV_LEVEL" val="1"/>
  <p:tag name="ARTICULATE_SLIDE_PRESENTER_GUID" val="07cc580e-3b32-4707-8291-80a3063d7c1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TIMELINE" val="1.60/41.90/44.90/53.50/59.70/73.20/83.60"/>
  <p:tag name="ARTICULATE_USED_LAYOUT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MARGIN_1" val="13,5"/>
  <p:tag name="MARGIN_2" val="36"/>
  <p:tag name="MARGIN_3" val="72"/>
  <p:tag name="MARGIN_4" val="108"/>
  <p:tag name="MARGIN_5" val="144"/>
  <p:tag name="FONT_SIZE" val="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2"/>
  <p:tag name="ARTICULATE_AUDIO_RECORDED" val="1"/>
  <p:tag name="ELAPSEDTIME" val="40.9"/>
  <p:tag name="ARTICULATE_TITLE_TAG" val="Old situation"/>
  <p:tag name="ARTICULATE_NAV_LEVEL" val="1"/>
  <p:tag name="ARTICULATE_SLIDE_PRESENTER_GUID" val="07cc580e-3b32-4707-8291-80a3063d7c1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TIMELINE" val="11.40/34.30"/>
  <p:tag name="ARTICULATE_USED_LAYOUT" val="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8" val="8226"/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MARGIN_1" val="-2,147484E+09"/>
  <p:tag name="MARGIN_2" val="36"/>
  <p:tag name="MARGIN_3" val="72"/>
  <p:tag name="MARGIN_4" val="108"/>
  <p:tag name="MARGIN_5" val="144"/>
  <p:tag name="FONT_SIZE" val="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0"/>
  <p:tag name="ARTICULATE_AUDIO_RECORDED" val="1"/>
  <p:tag name="ELAPSEDTIME" val="15.8"/>
  <p:tag name="ARTICULATE_TITLE_TAG" val="New situation (end of August 2019)"/>
  <p:tag name="ARTICULATE_NAV_LEVEL" val="1"/>
  <p:tag name="ARTICULATE_SLIDE_PRESENTER_GUID" val="07cc580e-3b32-4707-8291-80a3063d7c1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TIMELINE" val="7.10/13.10"/>
  <p:tag name="ARTICULATE_USED_LAYOUT" val="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MARGIN_1" val="13,5"/>
  <p:tag name="MARGIN_2" val="36"/>
  <p:tag name="MARGIN_3" val="72"/>
  <p:tag name="MARGIN_4" val="108"/>
  <p:tag name="MARGIN_5" val="144"/>
  <p:tag name="FONT_SIZE" val="12"/>
</p:tagLst>
</file>

<file path=ppt/theme/theme1.xml><?xml version="1.0" encoding="utf-8"?>
<a:theme xmlns:a="http://schemas.openxmlformats.org/drawingml/2006/main" name="EPO Paginated Template English">
  <a:themeElements>
    <a:clrScheme name="EPO colour palette">
      <a:dk1>
        <a:srgbClr val="404955"/>
      </a:dk1>
      <a:lt1>
        <a:srgbClr val="FFFFFF"/>
      </a:lt1>
      <a:dk2>
        <a:srgbClr val="C1CCD5"/>
      </a:dk2>
      <a:lt2>
        <a:srgbClr val="D0D19F"/>
      </a:lt2>
      <a:accent1>
        <a:srgbClr val="3B464D"/>
      </a:accent1>
      <a:accent2>
        <a:srgbClr val="BE0F05"/>
      </a:accent2>
      <a:accent3>
        <a:srgbClr val="5F7B8F"/>
      </a:accent3>
      <a:accent4>
        <a:srgbClr val="9FA04E"/>
      </a:accent4>
      <a:accent5>
        <a:srgbClr val="94A4AE"/>
      </a:accent5>
      <a:accent6>
        <a:srgbClr val="DEBBB0"/>
      </a:accent6>
      <a:hlink>
        <a:srgbClr val="0000FF"/>
      </a:hlink>
      <a:folHlink>
        <a:srgbClr val="800080"/>
      </a:folHlink>
    </a:clrScheme>
    <a:fontScheme name="EPO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1CCD5"/>
        </a:solidFill>
        <a:ln>
          <a:noFill/>
        </a:ln>
      </a:spPr>
      <a:bodyPr rtlCol="0" anchor="ctr"/>
      <a:lstStyle>
        <a:defPPr algn="ctr">
          <a:defRPr sz="1800" kern="1200" dirty="0" smtClean="0">
            <a:solidFill>
              <a:schemeClr val="tx1"/>
            </a:solidFill>
            <a:latin typeface="+mn-lt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lIns="0" tIns="0" rIns="0" bIns="0"/>
      <a:lstStyle>
        <a:defPPr marL="0" indent="0">
          <a:lnSpc>
            <a:spcPct val="100000"/>
          </a:lnSpc>
          <a:spcAft>
            <a:spcPts val="300"/>
          </a:spcAft>
          <a:buNone/>
          <a:defRPr sz="1200" b="1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PO Template German.potx" id="{DA80B3F9-6BE6-495E-953C-2271A08F7B68}" vid="{25762C69-4921-4855-B156-EB4943BE6254}"/>
    </a:ext>
  </a:extLst>
</a:theme>
</file>

<file path=ppt/theme/theme2.xml><?xml version="1.0" encoding="utf-8"?>
<a:theme xmlns:a="http://schemas.openxmlformats.org/drawingml/2006/main" name="EPOTest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005BD3"/>
      </a:accent1>
      <a:accent2>
        <a:srgbClr val="005BD3"/>
      </a:accent2>
      <a:accent3>
        <a:srgbClr val="005BD3"/>
      </a:accent3>
      <a:accent4>
        <a:srgbClr val="005BD3"/>
      </a:accent4>
      <a:accent5>
        <a:srgbClr val="005BD3"/>
      </a:accent5>
      <a:accent6>
        <a:srgbClr val="005BD3"/>
      </a:accent6>
      <a:hlink>
        <a:srgbClr val="005BD3"/>
      </a:hlink>
      <a:folHlink>
        <a:srgbClr val="005BD3"/>
      </a:folHlink>
    </a:clrScheme>
    <a:fontScheme name="EPOTe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POTest 1">
        <a:dk1>
          <a:srgbClr val="4C575F"/>
        </a:dk1>
        <a:lt1>
          <a:srgbClr val="FFFFFF"/>
        </a:lt1>
        <a:dk2>
          <a:srgbClr val="4C575F"/>
        </a:dk2>
        <a:lt2>
          <a:srgbClr val="697B8D"/>
        </a:lt2>
        <a:accent1>
          <a:srgbClr val="C0362B"/>
        </a:accent1>
        <a:accent2>
          <a:srgbClr val="4C575F"/>
        </a:accent2>
        <a:accent3>
          <a:srgbClr val="FFFFFF"/>
        </a:accent3>
        <a:accent4>
          <a:srgbClr val="404950"/>
        </a:accent4>
        <a:accent5>
          <a:srgbClr val="DCAEAC"/>
        </a:accent5>
        <a:accent6>
          <a:srgbClr val="444E55"/>
        </a:accent6>
        <a:hlink>
          <a:srgbClr val="6D90A6"/>
        </a:hlink>
        <a:folHlink>
          <a:srgbClr val="B3C5D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EPO Template English</Template>
  <TotalTime>0</TotalTime>
  <Words>702</Words>
  <Application>Microsoft Office PowerPoint</Application>
  <PresentationFormat>On-screen Show (16:9)</PresentationFormat>
  <Paragraphs>158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EPO Paginated Template English</vt:lpstr>
      <vt:lpstr>EPOTest</vt:lpstr>
      <vt:lpstr>The CPC International project</vt:lpstr>
      <vt:lpstr>Why </vt:lpstr>
      <vt:lpstr>What’s new as of 26 August 2019?</vt:lpstr>
      <vt:lpstr>PowerPoint Presentation</vt:lpstr>
      <vt:lpstr>PowerPoint Presentation</vt:lpstr>
      <vt:lpstr>PowerPoint Presentation</vt:lpstr>
      <vt:lpstr>PowerPoint Presentation</vt:lpstr>
    </vt:vector>
  </TitlesOfParts>
  <Manager>José Alconchel y Ungria</Manager>
  <Company>European Patent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CPC Status Report for the 75th PDG IMPACT Meeting</dc:title>
  <dc:subject>CPC Status Report</dc:subject>
  <dc:creator>pheld@epo.org</dc:creator>
  <cp:keywords>CPC</cp:keywords>
  <cp:lastModifiedBy>Held Pierre</cp:lastModifiedBy>
  <cp:revision>287</cp:revision>
  <cp:lastPrinted>2019-07-02T08:19:37Z</cp:lastPrinted>
  <dcterms:created xsi:type="dcterms:W3CDTF">2018-04-18T15:08:59Z</dcterms:created>
  <dcterms:modified xsi:type="dcterms:W3CDTF">2019-08-14T22:34:52Z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CPC INTL and Epoque v1</vt:lpwstr>
  </property>
  <property fmtid="{D5CDD505-2E9C-101B-9397-08002B2CF9AE}" pid="3" name="ArticulateProjectVersion">
    <vt:lpwstr>7</vt:lpwstr>
  </property>
  <property fmtid="{D5CDD505-2E9C-101B-9397-08002B2CF9AE}" pid="4" name="ArticulateUseProject">
    <vt:lpwstr>1</vt:lpwstr>
  </property>
  <property fmtid="{D5CDD505-2E9C-101B-9397-08002B2CF9AE}" pid="5" name="ArticulateGUID">
    <vt:lpwstr>29AF28C0-D40D-474A-9A24-13FD928AFEC2</vt:lpwstr>
  </property>
  <property fmtid="{D5CDD505-2E9C-101B-9397-08002B2CF9AE}" pid="6" name="ArticulateProjectFull">
    <vt:lpwstr>C:\D133\Sekretariat\e-learning\E-module CPC INTL\CPC INTL and Epoque v4.ppta</vt:lpwstr>
  </property>
  <property fmtid="{D5CDD505-2E9C-101B-9397-08002B2CF9AE}" pid="7" name="OtcsNodeId">
    <vt:lpwstr>18517792</vt:lpwstr>
  </property>
  <property fmtid="{D5CDD505-2E9C-101B-9397-08002B2CF9AE}" pid="8" name="OtcsNodeVersionID">
    <vt:lpwstr>3</vt:lpwstr>
  </property>
</Properties>
</file>