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 id="2147483674" r:id="rId5"/>
    <p:sldMasterId id="2147483706" r:id="rId6"/>
    <p:sldMasterId id="2147483677" r:id="rId7"/>
    <p:sldMasterId id="2147483718" r:id="rId8"/>
  </p:sldMasterIdLst>
  <p:notesMasterIdLst>
    <p:notesMasterId r:id="rId48"/>
  </p:notesMasterIdLst>
  <p:handoutMasterIdLst>
    <p:handoutMasterId r:id="rId49"/>
  </p:handoutMasterIdLst>
  <p:sldIdLst>
    <p:sldId id="257" r:id="rId9"/>
    <p:sldId id="286" r:id="rId10"/>
    <p:sldId id="307" r:id="rId11"/>
    <p:sldId id="374" r:id="rId12"/>
    <p:sldId id="288" r:id="rId13"/>
    <p:sldId id="287" r:id="rId14"/>
    <p:sldId id="290" r:id="rId15"/>
    <p:sldId id="289" r:id="rId16"/>
    <p:sldId id="291" r:id="rId17"/>
    <p:sldId id="296" r:id="rId18"/>
    <p:sldId id="297" r:id="rId19"/>
    <p:sldId id="322" r:id="rId20"/>
    <p:sldId id="303" r:id="rId21"/>
    <p:sldId id="304" r:id="rId22"/>
    <p:sldId id="367" r:id="rId23"/>
    <p:sldId id="368" r:id="rId24"/>
    <p:sldId id="308" r:id="rId25"/>
    <p:sldId id="309" r:id="rId26"/>
    <p:sldId id="326" r:id="rId27"/>
    <p:sldId id="371" r:id="rId28"/>
    <p:sldId id="375" r:id="rId29"/>
    <p:sldId id="370" r:id="rId30"/>
    <p:sldId id="314" r:id="rId31"/>
    <p:sldId id="376" r:id="rId32"/>
    <p:sldId id="320" r:id="rId33"/>
    <p:sldId id="373" r:id="rId34"/>
    <p:sldId id="348" r:id="rId35"/>
    <p:sldId id="349" r:id="rId36"/>
    <p:sldId id="356" r:id="rId37"/>
    <p:sldId id="364" r:id="rId38"/>
    <p:sldId id="351" r:id="rId39"/>
    <p:sldId id="357" r:id="rId40"/>
    <p:sldId id="358" r:id="rId41"/>
    <p:sldId id="359" r:id="rId42"/>
    <p:sldId id="360" r:id="rId43"/>
    <p:sldId id="361" r:id="rId44"/>
    <p:sldId id="362" r:id="rId45"/>
    <p:sldId id="365" r:id="rId46"/>
    <p:sldId id="363" r:id="rId47"/>
  </p:sldIdLst>
  <p:sldSz cx="9144000" cy="6858000" type="screen4x3"/>
  <p:notesSz cx="6743700" cy="98806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nrickson Ann" initials="HA" lastIdx="1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0F05"/>
    <a:srgbClr val="D0D19F"/>
    <a:srgbClr val="9FA04E"/>
    <a:srgbClr val="94A4AE"/>
    <a:srgbClr val="5F7B8F"/>
    <a:srgbClr val="FFFF00"/>
    <a:srgbClr val="CC0000"/>
    <a:srgbClr val="0070C0"/>
    <a:srgbClr val="FFCC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13" autoAdjust="0"/>
    <p:restoredTop sz="75549" autoAdjust="0"/>
  </p:normalViewPr>
  <p:slideViewPr>
    <p:cSldViewPr>
      <p:cViewPr>
        <p:scale>
          <a:sx n="75" d="100"/>
          <a:sy n="75" d="100"/>
        </p:scale>
        <p:origin x="-2981" y="-466"/>
      </p:cViewPr>
      <p:guideLst>
        <p:guide orient="horz" pos="346"/>
        <p:guide orient="horz" pos="845"/>
        <p:guide pos="399"/>
        <p:guide pos="537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96" d="100"/>
          <a:sy n="96" d="100"/>
        </p:scale>
        <p:origin x="-1171" y="950"/>
      </p:cViewPr>
      <p:guideLst>
        <p:guide orient="horz" pos="3112"/>
        <p:guide pos="212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handoutMaster" Target="handoutMasters/handout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1907" cy="494656"/>
          </a:xfrm>
          <a:prstGeom prst="rect">
            <a:avLst/>
          </a:prstGeom>
        </p:spPr>
        <p:txBody>
          <a:bodyPr vert="horz" lIns="89895" tIns="44947" rIns="89895" bIns="44947" rtlCol="0"/>
          <a:lstStyle>
            <a:lvl1pPr algn="l">
              <a:defRPr sz="1200"/>
            </a:lvl1pPr>
          </a:lstStyle>
          <a:p>
            <a:endParaRPr lang="en-GB"/>
          </a:p>
        </p:txBody>
      </p:sp>
      <p:sp>
        <p:nvSpPr>
          <p:cNvPr id="3" name="Date Placeholder 2"/>
          <p:cNvSpPr>
            <a:spLocks noGrp="1"/>
          </p:cNvSpPr>
          <p:nvPr>
            <p:ph type="dt" sz="quarter" idx="1"/>
          </p:nvPr>
        </p:nvSpPr>
        <p:spPr>
          <a:xfrm>
            <a:off x="3820238" y="0"/>
            <a:ext cx="2921907" cy="494656"/>
          </a:xfrm>
          <a:prstGeom prst="rect">
            <a:avLst/>
          </a:prstGeom>
        </p:spPr>
        <p:txBody>
          <a:bodyPr vert="horz" lIns="89895" tIns="44947" rIns="89895" bIns="44947" rtlCol="0"/>
          <a:lstStyle>
            <a:lvl1pPr algn="r">
              <a:defRPr sz="1200"/>
            </a:lvl1pPr>
          </a:lstStyle>
          <a:p>
            <a:fld id="{D7EE4F27-EF67-466D-BF1F-E7EF431B7E76}" type="datetimeFigureOut">
              <a:rPr lang="en-GB" smtClean="0"/>
              <a:t>03-05-2016</a:t>
            </a:fld>
            <a:endParaRPr lang="en-GB"/>
          </a:p>
        </p:txBody>
      </p:sp>
      <p:sp>
        <p:nvSpPr>
          <p:cNvPr id="4" name="Footer Placeholder 3"/>
          <p:cNvSpPr>
            <a:spLocks noGrp="1"/>
          </p:cNvSpPr>
          <p:nvPr>
            <p:ph type="ftr" sz="quarter" idx="2"/>
          </p:nvPr>
        </p:nvSpPr>
        <p:spPr>
          <a:xfrm>
            <a:off x="0" y="9384379"/>
            <a:ext cx="2921907" cy="494656"/>
          </a:xfrm>
          <a:prstGeom prst="rect">
            <a:avLst/>
          </a:prstGeom>
        </p:spPr>
        <p:txBody>
          <a:bodyPr vert="horz" lIns="89895" tIns="44947" rIns="89895" bIns="44947" rtlCol="0" anchor="b"/>
          <a:lstStyle>
            <a:lvl1pPr algn="l">
              <a:defRPr sz="1200"/>
            </a:lvl1pPr>
          </a:lstStyle>
          <a:p>
            <a:endParaRPr lang="en-GB"/>
          </a:p>
        </p:txBody>
      </p:sp>
      <p:sp>
        <p:nvSpPr>
          <p:cNvPr id="5" name="Slide Number Placeholder 4"/>
          <p:cNvSpPr>
            <a:spLocks noGrp="1"/>
          </p:cNvSpPr>
          <p:nvPr>
            <p:ph type="sldNum" sz="quarter" idx="3"/>
          </p:nvPr>
        </p:nvSpPr>
        <p:spPr>
          <a:xfrm>
            <a:off x="3820238" y="9384379"/>
            <a:ext cx="2921907" cy="494656"/>
          </a:xfrm>
          <a:prstGeom prst="rect">
            <a:avLst/>
          </a:prstGeom>
        </p:spPr>
        <p:txBody>
          <a:bodyPr vert="horz" lIns="89895" tIns="44947" rIns="89895" bIns="44947" rtlCol="0" anchor="b"/>
          <a:lstStyle>
            <a:lvl1pPr algn="r">
              <a:defRPr sz="1200"/>
            </a:lvl1pPr>
          </a:lstStyle>
          <a:p>
            <a:fld id="{D1B08AFC-587A-4ECC-B0BC-254B877B79EB}" type="slidenum">
              <a:rPr lang="en-GB" smtClean="0"/>
              <a:t>‹#›</a:t>
            </a:fld>
            <a:endParaRPr lang="en-GB"/>
          </a:p>
        </p:txBody>
      </p:sp>
    </p:spTree>
    <p:extLst>
      <p:ext uri="{BB962C8B-B14F-4D97-AF65-F5344CB8AC3E}">
        <p14:creationId xmlns:p14="http://schemas.microsoft.com/office/powerpoint/2010/main" val="21909700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2922270" cy="494030"/>
          </a:xfrm>
          <a:prstGeom prst="rect">
            <a:avLst/>
          </a:prstGeom>
        </p:spPr>
        <p:txBody>
          <a:bodyPr vert="horz" lIns="94983" tIns="47492" rIns="94983" bIns="47492" rtlCol="0"/>
          <a:lstStyle>
            <a:lvl1pPr algn="l">
              <a:defRPr sz="1300"/>
            </a:lvl1pPr>
          </a:lstStyle>
          <a:p>
            <a:endParaRPr lang="it-IT"/>
          </a:p>
        </p:txBody>
      </p:sp>
      <p:sp>
        <p:nvSpPr>
          <p:cNvPr id="3" name="Segnaposto data 2"/>
          <p:cNvSpPr>
            <a:spLocks noGrp="1"/>
          </p:cNvSpPr>
          <p:nvPr>
            <p:ph type="dt" idx="1"/>
          </p:nvPr>
        </p:nvSpPr>
        <p:spPr>
          <a:xfrm>
            <a:off x="3819870" y="0"/>
            <a:ext cx="2922270" cy="494030"/>
          </a:xfrm>
          <a:prstGeom prst="rect">
            <a:avLst/>
          </a:prstGeom>
        </p:spPr>
        <p:txBody>
          <a:bodyPr vert="horz" lIns="94983" tIns="47492" rIns="94983" bIns="47492" rtlCol="0"/>
          <a:lstStyle>
            <a:lvl1pPr algn="r">
              <a:defRPr sz="1300"/>
            </a:lvl1pPr>
          </a:lstStyle>
          <a:p>
            <a:fld id="{1F1E0CCA-76AB-459E-86F4-241A29CFFFC9}" type="datetimeFigureOut">
              <a:rPr lang="it-IT" smtClean="0"/>
              <a:pPr/>
              <a:t>03/05/2016</a:t>
            </a:fld>
            <a:endParaRPr lang="it-IT"/>
          </a:p>
        </p:txBody>
      </p:sp>
      <p:sp>
        <p:nvSpPr>
          <p:cNvPr id="4" name="Segnaposto immagine diapositiva 3"/>
          <p:cNvSpPr>
            <a:spLocks noGrp="1" noRot="1" noChangeAspect="1"/>
          </p:cNvSpPr>
          <p:nvPr>
            <p:ph type="sldImg" idx="2"/>
          </p:nvPr>
        </p:nvSpPr>
        <p:spPr>
          <a:xfrm>
            <a:off x="901700" y="739775"/>
            <a:ext cx="4940300" cy="3705225"/>
          </a:xfrm>
          <a:prstGeom prst="rect">
            <a:avLst/>
          </a:prstGeom>
          <a:noFill/>
          <a:ln w="12700">
            <a:solidFill>
              <a:prstClr val="black"/>
            </a:solidFill>
          </a:ln>
        </p:spPr>
        <p:txBody>
          <a:bodyPr vert="horz" lIns="94983" tIns="47492" rIns="94983" bIns="47492" rtlCol="0" anchor="ctr"/>
          <a:lstStyle/>
          <a:p>
            <a:endParaRPr lang="it-IT"/>
          </a:p>
        </p:txBody>
      </p:sp>
      <p:sp>
        <p:nvSpPr>
          <p:cNvPr id="5" name="Segnaposto note 4"/>
          <p:cNvSpPr>
            <a:spLocks noGrp="1"/>
          </p:cNvSpPr>
          <p:nvPr>
            <p:ph type="body" sz="quarter" idx="3"/>
          </p:nvPr>
        </p:nvSpPr>
        <p:spPr>
          <a:xfrm>
            <a:off x="674370" y="4693286"/>
            <a:ext cx="5394960" cy="4446270"/>
          </a:xfrm>
          <a:prstGeom prst="rect">
            <a:avLst/>
          </a:prstGeom>
        </p:spPr>
        <p:txBody>
          <a:bodyPr vert="horz" lIns="94983" tIns="47492" rIns="94983" bIns="47492"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1" y="9384856"/>
            <a:ext cx="2922270" cy="494030"/>
          </a:xfrm>
          <a:prstGeom prst="rect">
            <a:avLst/>
          </a:prstGeom>
        </p:spPr>
        <p:txBody>
          <a:bodyPr vert="horz" lIns="94983" tIns="47492" rIns="94983" bIns="47492" rtlCol="0" anchor="b"/>
          <a:lstStyle>
            <a:lvl1pPr algn="l">
              <a:defRPr sz="1300"/>
            </a:lvl1pPr>
          </a:lstStyle>
          <a:p>
            <a:endParaRPr lang="it-IT"/>
          </a:p>
        </p:txBody>
      </p:sp>
      <p:sp>
        <p:nvSpPr>
          <p:cNvPr id="7" name="Segnaposto numero diapositiva 6"/>
          <p:cNvSpPr>
            <a:spLocks noGrp="1"/>
          </p:cNvSpPr>
          <p:nvPr>
            <p:ph type="sldNum" sz="quarter" idx="5"/>
          </p:nvPr>
        </p:nvSpPr>
        <p:spPr>
          <a:xfrm>
            <a:off x="3819870" y="9384856"/>
            <a:ext cx="2922270" cy="494030"/>
          </a:xfrm>
          <a:prstGeom prst="rect">
            <a:avLst/>
          </a:prstGeom>
        </p:spPr>
        <p:txBody>
          <a:bodyPr vert="horz" lIns="94983" tIns="47492" rIns="94983" bIns="47492" rtlCol="0" anchor="b"/>
          <a:lstStyle>
            <a:lvl1pPr algn="r">
              <a:defRPr sz="1300"/>
            </a:lvl1pPr>
          </a:lstStyle>
          <a:p>
            <a:fld id="{33C4D1D4-65D4-4EBF-A7B4-05C4FD561418}" type="slidenum">
              <a:rPr lang="it-IT" smtClean="0"/>
              <a:pPr/>
              <a:t>‹#›</a:t>
            </a:fld>
            <a:endParaRPr lang="it-IT"/>
          </a:p>
        </p:txBody>
      </p:sp>
    </p:spTree>
    <p:extLst>
      <p:ext uri="{BB962C8B-B14F-4D97-AF65-F5344CB8AC3E}">
        <p14:creationId xmlns:p14="http://schemas.microsoft.com/office/powerpoint/2010/main" val="1316995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a:ln/>
        </p:spPr>
      </p:sp>
      <p:sp>
        <p:nvSpPr>
          <p:cNvPr id="35843" name="Segnaposto note 2"/>
          <p:cNvSpPr>
            <a:spLocks noGrp="1"/>
          </p:cNvSpPr>
          <p:nvPr>
            <p:ph type="body" idx="1"/>
          </p:nvPr>
        </p:nvSpPr>
        <p:spPr>
          <a:noFill/>
          <a:ln/>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anose="020B0604020202020204" pitchFamily="34" charset="0"/>
                <a:cs typeface="Arial" panose="020B0604020202020204" pitchFamily="34" charset="0"/>
              </a:rPr>
              <a:t>The focus of this presentation is on the practical aspects of managing IP.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p:txBody>
      </p:sp>
      <p:sp>
        <p:nvSpPr>
          <p:cNvPr id="35844" name="Segnaposto numero diapositiva 3"/>
          <p:cNvSpPr>
            <a:spLocks noGrp="1"/>
          </p:cNvSpPr>
          <p:nvPr>
            <p:ph type="sldNum" sz="quarter" idx="5"/>
          </p:nvPr>
        </p:nvSpPr>
        <p:spPr>
          <a:noFill/>
        </p:spPr>
        <p:txBody>
          <a:bodyPr/>
          <a:lstStyle/>
          <a:p>
            <a:fld id="{F32C04AD-C82D-44E9-B708-151619618784}" type="slidenum">
              <a:rPr lang="en-GB">
                <a:solidFill>
                  <a:prstClr val="black"/>
                </a:solidFill>
              </a:rPr>
              <a:pPr/>
              <a:t>1</a:t>
            </a:fld>
            <a:endParaRPr lang="en-GB"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If you think there may be some potential for value creation in your research findings, it is a good idea – and sometimes even a legal requirement – to talk to the technology transfer office before you submit a paper to a journal or make any other commitment to publish.</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If you have already prepared a draft paper, it can be reviewed by the TTO and assessed for any content that may be relevant to a proposed patent application. The office can suggest edits to the paper that may avoid public disclosure of the invention and thus still allow a patent application to be filed. Best</a:t>
            </a:r>
            <a:r>
              <a:rPr lang="en-GB" sz="1000" kern="1200" baseline="0" dirty="0" smtClean="0">
                <a:solidFill>
                  <a:schemeClr val="tx1"/>
                </a:solidFill>
                <a:effectLst/>
                <a:latin typeface="Arial" panose="020B0604020202020204" pitchFamily="34" charset="0"/>
                <a:cs typeface="Arial" panose="020B0604020202020204" pitchFamily="34" charset="0"/>
              </a:rPr>
              <a:t> practice of course is to file the patent application prior to making any other form of publication.</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Before you exchange any critical information with third parties such as companies or other research groups, you should always ask the recipients of the information to sign a non-disclosure agreement. Without this, the patentability of any inventions relating to the information being discussed or disclosed might be seriously affected.</a:t>
            </a: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You should b</a:t>
            </a:r>
            <a:r>
              <a:rPr lang="en-GB" sz="1000" kern="1200" dirty="0" smtClean="0">
                <a:solidFill>
                  <a:schemeClr val="tx1"/>
                </a:solidFill>
                <a:effectLst/>
                <a:latin typeface="Arial" panose="020B0604020202020204" pitchFamily="34" charset="0"/>
                <a:cs typeface="Arial" panose="020B0604020202020204" pitchFamily="34" charset="0"/>
              </a:rPr>
              <a:t>e particularly cautious if you suspect that the recipients are working on a similar invention, as there will be "contamination" of information once it has been disclosed. In this regard, it may also be better to avoid receiving information from them, or anyone else working on a similar invention.</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If you plan to exchange materials for research purposes it is best to sign a material transfer agreement first. This allows you to control the use of your material under specific terms and conditions. Again, the technology transfer office and the legal department can advise on this and on any precautions that should be taken.</a:t>
            </a:r>
          </a:p>
          <a:p>
            <a:pPr algn="l"/>
            <a:endParaRPr lang="en-GB"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3C4D1D4-65D4-4EBF-A7B4-05C4FD561418}" type="slidenum">
              <a:rPr lang="it-IT" smtClean="0"/>
              <a:pPr/>
              <a:t>10</a:t>
            </a:fld>
            <a:endParaRPr lang="it-IT"/>
          </a:p>
        </p:txBody>
      </p:sp>
    </p:spTree>
    <p:extLst>
      <p:ext uri="{BB962C8B-B14F-4D97-AF65-F5344CB8AC3E}">
        <p14:creationId xmlns:p14="http://schemas.microsoft.com/office/powerpoint/2010/main" val="2742904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GB" sz="1000" kern="1200" dirty="0" smtClean="0">
                <a:solidFill>
                  <a:schemeClr val="tx1"/>
                </a:solidFill>
                <a:effectLst/>
                <a:latin typeface="Arial" panose="020B0604020202020204" pitchFamily="34" charset="0"/>
                <a:cs typeface="Arial" panose="020B0604020202020204" pitchFamily="34" charset="0"/>
              </a:rPr>
              <a:t>Before any collaborative project begins, the parties should agree on the important items they wish to control in the work and in the outputs from that work. These items should then be set</a:t>
            </a:r>
            <a:r>
              <a:rPr lang="en-GB" sz="1000" kern="1200" baseline="0" dirty="0" smtClean="0">
                <a:solidFill>
                  <a:schemeClr val="tx1"/>
                </a:solidFill>
                <a:effectLst/>
                <a:latin typeface="Arial" panose="020B0604020202020204" pitchFamily="34" charset="0"/>
                <a:cs typeface="Arial" panose="020B0604020202020204" pitchFamily="34" charset="0"/>
              </a:rPr>
              <a:t> out in</a:t>
            </a:r>
            <a:r>
              <a:rPr lang="en-GB" sz="1000" kern="1200" dirty="0" smtClean="0">
                <a:solidFill>
                  <a:schemeClr val="tx1"/>
                </a:solidFill>
                <a:effectLst/>
                <a:latin typeface="Arial" panose="020B0604020202020204" pitchFamily="34" charset="0"/>
                <a:cs typeface="Arial" panose="020B0604020202020204" pitchFamily="34" charset="0"/>
              </a:rPr>
              <a:t> a collaborative agreement, which should include terms for management of the IP.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first point to agree is how the project IP will be defined. There will be different forms of IP associated with the project – background, foreground, </a:t>
            </a:r>
            <a:r>
              <a:rPr lang="en-GB" sz="1000" kern="1200" dirty="0" err="1" smtClean="0">
                <a:solidFill>
                  <a:schemeClr val="tx1"/>
                </a:solidFill>
                <a:effectLst/>
                <a:latin typeface="Arial" panose="020B0604020202020204" pitchFamily="34" charset="0"/>
                <a:cs typeface="Arial" panose="020B0604020202020204" pitchFamily="34" charset="0"/>
              </a:rPr>
              <a:t>sideground</a:t>
            </a:r>
            <a:r>
              <a:rPr lang="en-GB" sz="1000" kern="1200" dirty="0" smtClean="0">
                <a:solidFill>
                  <a:schemeClr val="tx1"/>
                </a:solidFill>
                <a:effectLst/>
                <a:latin typeface="Arial" panose="020B0604020202020204" pitchFamily="34" charset="0"/>
                <a:cs typeface="Arial" panose="020B0604020202020204" pitchFamily="34" charset="0"/>
              </a:rPr>
              <a:t>, joint IP and improvements – and the parties need to ensure that each has been clearly defined.</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size of the project will determine whether one person or a committee is appointed to manage the IP. This will include recording, reporting, evaluation, protection and commercialisation.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agreement must also contain provisions for the ownership of inventions and access rights to the project IP, as well</a:t>
            </a:r>
            <a:r>
              <a:rPr lang="en-GB" sz="1000" kern="1200" baseline="0" dirty="0" smtClean="0">
                <a:solidFill>
                  <a:schemeClr val="tx1"/>
                </a:solidFill>
                <a:effectLst/>
                <a:latin typeface="Arial" panose="020B0604020202020204" pitchFamily="34" charset="0"/>
                <a:cs typeface="Arial" panose="020B0604020202020204" pitchFamily="34" charset="0"/>
              </a:rPr>
              <a:t> as t</a:t>
            </a:r>
            <a:r>
              <a:rPr lang="en-GB" sz="1000" kern="1200" dirty="0" smtClean="0">
                <a:solidFill>
                  <a:schemeClr val="tx1"/>
                </a:solidFill>
                <a:effectLst/>
                <a:latin typeface="Arial" panose="020B0604020202020204" pitchFamily="34" charset="0"/>
                <a:cs typeface="Arial" panose="020B0604020202020204" pitchFamily="34" charset="0"/>
              </a:rPr>
              <a:t>he rights to use the IP for further research and for commercialisation of the IP.</a:t>
            </a: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After the project</a:t>
            </a:r>
            <a:r>
              <a:rPr lang="en-GB" sz="1000" kern="1200" dirty="0" smtClean="0">
                <a:solidFill>
                  <a:schemeClr val="tx1"/>
                </a:solidFill>
                <a:effectLst/>
                <a:latin typeface="Arial" panose="020B0604020202020204" pitchFamily="34" charset="0"/>
                <a:cs typeface="Arial" panose="020B0604020202020204" pitchFamily="34" charset="0"/>
              </a:rPr>
              <a:t> has been completed, parties may make improvements to the project IP, so they need to decide if access rights will extend to these improvements and, if so, under what terms.</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Commercial evaluation and patent protection are important aspects of IP management. The parties should agree who will file, prosecute and maintain any patent applications.</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Filing and commercialising patents can be an expensive business</a:t>
            </a:r>
            <a:r>
              <a:rPr lang="en-GB" sz="1000" kern="1200" baseline="0" dirty="0" smtClean="0">
                <a:solidFill>
                  <a:schemeClr val="tx1"/>
                </a:solidFill>
                <a:effectLst/>
                <a:latin typeface="Arial" panose="020B0604020202020204" pitchFamily="34" charset="0"/>
                <a:cs typeface="Arial" panose="020B0604020202020204" pitchFamily="34" charset="0"/>
              </a:rPr>
              <a:t>. The parties need to agree upfront on how they want to share the costs, risks and returns. </a:t>
            </a:r>
            <a:r>
              <a:rPr lang="en-GB" sz="1000" kern="1200" dirty="0" smtClean="0">
                <a:solidFill>
                  <a:schemeClr val="tx1"/>
                </a:solidFill>
                <a:effectLst/>
                <a:latin typeface="Arial" panose="020B0604020202020204" pitchFamily="34" charset="0"/>
                <a:cs typeface="Arial" panose="020B0604020202020204" pitchFamily="34" charset="0"/>
              </a:rPr>
              <a:t>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academic parties will almost definitely want to publish the results of the project, so the protocol for reviewing and submitting publications needs to be agreed on, in order to avoid conflict with the commercial interests in the project.</a:t>
            </a:r>
          </a:p>
          <a:p>
            <a:endParaRPr lang="en-GB" sz="1000" b="0" kern="1200" dirty="0" smtClean="0">
              <a:solidFill>
                <a:schemeClr val="tx1"/>
              </a:solidFill>
              <a:effectLst/>
              <a:latin typeface="Arial" panose="020B0604020202020204" pitchFamily="34" charset="0"/>
              <a:cs typeface="Arial" panose="020B0604020202020204" pitchFamily="34" charset="0"/>
            </a:endParaRPr>
          </a:p>
          <a:p>
            <a:pPr algn="l"/>
            <a:endParaRPr lang="en-GB"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3C4D1D4-65D4-4EBF-A7B4-05C4FD561418}" type="slidenum">
              <a:rPr lang="it-IT" smtClean="0"/>
              <a:pPr/>
              <a:t>11</a:t>
            </a:fld>
            <a:endParaRPr lang="it-IT"/>
          </a:p>
        </p:txBody>
      </p:sp>
    </p:spTree>
    <p:extLst>
      <p:ext uri="{BB962C8B-B14F-4D97-AF65-F5344CB8AC3E}">
        <p14:creationId xmlns:p14="http://schemas.microsoft.com/office/powerpoint/2010/main" val="1556335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p:txBody>
          <a:bodyPr>
            <a:normAutofit/>
          </a:bodyPr>
          <a:lstStyle/>
          <a:p>
            <a:r>
              <a:rPr lang="en-IE" sz="1000" kern="1200" dirty="0" smtClean="0">
                <a:solidFill>
                  <a:schemeClr val="tx1"/>
                </a:solidFill>
                <a:effectLst/>
                <a:latin typeface="Arial" panose="020B0604020202020204" pitchFamily="34" charset="0"/>
                <a:cs typeface="Arial" panose="020B0604020202020204" pitchFamily="34" charset="0"/>
              </a:rPr>
              <a:t>In this section we will look at some of the main strategies relating to the development and protection of IP. We will then examine how companies use IP strategies to commercialise IP based on their own specific business models.</a:t>
            </a:r>
            <a:endParaRPr lang="en-GB" sz="1000" kern="1200" dirty="0" smtClean="0">
              <a:solidFill>
                <a:schemeClr val="tx1"/>
              </a:solidFill>
              <a:effectLst/>
              <a:latin typeface="Arial" panose="020B0604020202020204" pitchFamily="34" charset="0"/>
              <a:cs typeface="Arial" panose="020B0604020202020204" pitchFamily="34" charset="0"/>
            </a:endParaRPr>
          </a:p>
          <a:p>
            <a:pPr algn="l" eaLnBrk="1" hangingPunct="1">
              <a:spcBef>
                <a:spcPct val="0"/>
              </a:spcBef>
            </a:pPr>
            <a:endParaRPr lang="en-GB" sz="1000" dirty="0" smtClean="0">
              <a:latin typeface="Arial" panose="020B0604020202020204" pitchFamily="34" charset="0"/>
              <a:cs typeface="Arial" panose="020B0604020202020204" pitchFamily="34" charset="0"/>
            </a:endParaRPr>
          </a:p>
        </p:txBody>
      </p:sp>
      <p:sp>
        <p:nvSpPr>
          <p:cNvPr id="53252" name="Slide Number Placeholder 3"/>
          <p:cNvSpPr>
            <a:spLocks noGrp="1"/>
          </p:cNvSpPr>
          <p:nvPr>
            <p:ph type="sldNum" sz="quarter" idx="5"/>
          </p:nvPr>
        </p:nvSpPr>
        <p:spPr>
          <a:noFill/>
        </p:spPr>
        <p:txBody>
          <a:bodyPr/>
          <a:lstStyle/>
          <a:p>
            <a:fld id="{9006B954-2A9C-491F-B36C-DF5B1CF75332}" type="slidenum">
              <a:rPr lang="en-GB">
                <a:solidFill>
                  <a:prstClr val="black"/>
                </a:solidFill>
              </a:rPr>
              <a:pPr/>
              <a:t>12</a:t>
            </a:fld>
            <a:endParaRPr lang="en-GB">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sz="1000" kern="1200" dirty="0" smtClean="0">
                <a:solidFill>
                  <a:schemeClr val="tx1"/>
                </a:solidFill>
                <a:effectLst/>
                <a:latin typeface="Arial" panose="020B0604020202020204" pitchFamily="34" charset="0"/>
                <a:cs typeface="Arial" panose="020B0604020202020204" pitchFamily="34" charset="0"/>
              </a:rPr>
              <a:t>Universities and businesses are fundamentally different types of organisation, with completely different sets of activities and objectives which affect their approach to IP strategy.</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Universities are clearly focused on teaching and learning, furthering knowledge through fundamental and applied research, and disseminating this knowledge to benefit communities and society. They have no production or sales activities and in this sense they are not the main users of IP. </a:t>
            </a: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The more commercially relevant part of these knowledge dissemination activities, which relates to the creation and commercialisation of the university's IP, involves</a:t>
            </a:r>
            <a:r>
              <a:rPr lang="en-IE" sz="1000" kern="1200" baseline="0" dirty="0" smtClean="0">
                <a:solidFill>
                  <a:schemeClr val="tx1"/>
                </a:solidFill>
                <a:effectLst/>
                <a:latin typeface="Arial" panose="020B0604020202020204" pitchFamily="34" charset="0"/>
                <a:cs typeface="Arial" panose="020B0604020202020204" pitchFamily="34" charset="0"/>
              </a:rPr>
              <a:t> the transfer of knowledge via</a:t>
            </a:r>
            <a:r>
              <a:rPr lang="en-IE" sz="1000" kern="1200" dirty="0" smtClean="0">
                <a:solidFill>
                  <a:schemeClr val="tx1"/>
                </a:solidFill>
                <a:effectLst/>
                <a:latin typeface="Arial" panose="020B0604020202020204" pitchFamily="34" charset="0"/>
                <a:cs typeface="Arial" panose="020B0604020202020204" pitchFamily="34" charset="0"/>
              </a:rPr>
              <a:t> technology transfer to the business community.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Businesses, meanwhile, tend to concentrate</a:t>
            </a:r>
            <a:r>
              <a:rPr lang="en-IE" sz="1000" kern="1200" baseline="0" dirty="0" smtClean="0">
                <a:solidFill>
                  <a:schemeClr val="tx1"/>
                </a:solidFill>
                <a:effectLst/>
                <a:latin typeface="Arial" panose="020B0604020202020204" pitchFamily="34" charset="0"/>
                <a:cs typeface="Arial" panose="020B0604020202020204" pitchFamily="34" charset="0"/>
              </a:rPr>
              <a:t> </a:t>
            </a:r>
            <a:r>
              <a:rPr lang="en-IE" sz="1000" kern="1200" dirty="0" smtClean="0">
                <a:solidFill>
                  <a:schemeClr val="tx1"/>
                </a:solidFill>
                <a:effectLst/>
                <a:latin typeface="Arial" panose="020B0604020202020204" pitchFamily="34" charset="0"/>
                <a:cs typeface="Arial" panose="020B0604020202020204" pitchFamily="34" charset="0"/>
              </a:rPr>
              <a:t>on developing, manufacturing and/or selling a certain kind of product or service for a specific market, or on generating income from commercialising a widely used technology by means of licensing and selling their IP. They can therefore be both users and brokers of their own IP.</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IP</a:t>
            </a:r>
            <a:r>
              <a:rPr lang="en-IE" sz="1000" kern="1200" baseline="0" dirty="0" smtClean="0">
                <a:solidFill>
                  <a:schemeClr val="tx1"/>
                </a:solidFill>
                <a:effectLst/>
                <a:latin typeface="Arial" panose="020B0604020202020204" pitchFamily="34" charset="0"/>
                <a:cs typeface="Arial" panose="020B0604020202020204" pitchFamily="34" charset="0"/>
              </a:rPr>
              <a:t> is vital to both universities and businesses in that </a:t>
            </a:r>
            <a:r>
              <a:rPr lang="en-IE" sz="1000" kern="1200" dirty="0" smtClean="0">
                <a:solidFill>
                  <a:schemeClr val="tx1"/>
                </a:solidFill>
                <a:effectLst/>
                <a:latin typeface="Arial" panose="020B0604020202020204" pitchFamily="34" charset="0"/>
                <a:cs typeface="Arial" panose="020B0604020202020204" pitchFamily="34" charset="0"/>
              </a:rPr>
              <a:t>it plays a part in helping them achieve their mission or business goals. So whatever overall business</a:t>
            </a:r>
            <a:r>
              <a:rPr lang="en-IE" sz="1000" kern="1200" baseline="0" dirty="0" smtClean="0">
                <a:solidFill>
                  <a:schemeClr val="tx1"/>
                </a:solidFill>
                <a:effectLst/>
                <a:latin typeface="Arial" panose="020B0604020202020204" pitchFamily="34" charset="0"/>
                <a:cs typeface="Arial" panose="020B0604020202020204" pitchFamily="34" charset="0"/>
              </a:rPr>
              <a:t> </a:t>
            </a:r>
            <a:r>
              <a:rPr lang="en-IE" sz="1000" kern="1200" dirty="0" smtClean="0">
                <a:solidFill>
                  <a:schemeClr val="tx1"/>
                </a:solidFill>
                <a:effectLst/>
                <a:latin typeface="Arial" panose="020B0604020202020204" pitchFamily="34" charset="0"/>
                <a:cs typeface="Arial" panose="020B0604020202020204" pitchFamily="34" charset="0"/>
              </a:rPr>
              <a:t>strategy they each develop, a well-defined IP strategy will be an integral part of it.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3C4D1D4-65D4-4EBF-A7B4-05C4FD561418}" type="slidenum">
              <a:rPr lang="it-IT" smtClean="0">
                <a:solidFill>
                  <a:prstClr val="black"/>
                </a:solidFill>
              </a:rPr>
              <a:pPr/>
              <a:t>13</a:t>
            </a:fld>
            <a:endParaRPr lang="it-IT">
              <a:solidFill>
                <a:prstClr val="black"/>
              </a:solidFill>
            </a:endParaRPr>
          </a:p>
        </p:txBody>
      </p:sp>
    </p:spTree>
    <p:extLst>
      <p:ext uri="{BB962C8B-B14F-4D97-AF65-F5344CB8AC3E}">
        <p14:creationId xmlns:p14="http://schemas.microsoft.com/office/powerpoint/2010/main" val="27429040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IP strategy may be viewed from two perspectives.</a:t>
            </a:r>
          </a:p>
          <a:p>
            <a:endParaRPr lang="en-GB" sz="1000" b="1"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In one, the focus is on the process of developing IP and deciding on the appropriate protection strategy. For early-stage IP, this is where most of a university's activities lie and where it usually focuses its decisions and strategy.</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Businesses that are active in research and development programmes also have an interest in determining the appropriate strategies for their company on this front.</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second focus is directed at all the functions and objectives relating to the commercial application of the IP for creating a</a:t>
            </a:r>
            <a:r>
              <a:rPr lang="en-GB" sz="1000" kern="1200" baseline="0" dirty="0" smtClean="0">
                <a:solidFill>
                  <a:schemeClr val="tx1"/>
                </a:solidFill>
                <a:effectLst/>
                <a:latin typeface="Arial" panose="020B0604020202020204" pitchFamily="34" charset="0"/>
                <a:cs typeface="Arial" panose="020B0604020202020204" pitchFamily="34" charset="0"/>
              </a:rPr>
              <a:t> competitive advantage</a:t>
            </a:r>
            <a:r>
              <a:rPr lang="en-GB" sz="1000" kern="1200" dirty="0" smtClean="0">
                <a:solidFill>
                  <a:schemeClr val="tx1"/>
                </a:solidFill>
                <a:effectLst/>
                <a:latin typeface="Arial" panose="020B0604020202020204" pitchFamily="34" charset="0"/>
                <a:cs typeface="Arial" panose="020B0604020202020204" pitchFamily="34" charset="0"/>
              </a:rPr>
              <a:t>. The commercial world determines the specific IP strategy required to engage in a particular business sector or market, and this is very much focussed on optimising IP for specific business uses and objectives.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This aspect of IP strategy will be the remit of university spin-outs and new technology start-ups, as well as businesses already competing in the marketplace.</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Universities usually do have a commercial strategy for out-licensing and divesting themselves of their IP, but</a:t>
            </a:r>
            <a:r>
              <a:rPr lang="en-GB" sz="1000" b="0" kern="1200" dirty="0" smtClean="0">
                <a:solidFill>
                  <a:schemeClr val="tx1"/>
                </a:solidFill>
                <a:effectLst/>
                <a:latin typeface="Arial" panose="020B0604020202020204" pitchFamily="34" charset="0"/>
                <a:cs typeface="Arial" panose="020B0604020202020204" pitchFamily="34" charset="0"/>
              </a:rPr>
              <a:t> it is different to that of businesses, as</a:t>
            </a:r>
            <a:r>
              <a:rPr lang="en-GB" sz="1000" kern="1200" dirty="0" smtClean="0">
                <a:solidFill>
                  <a:schemeClr val="tx1"/>
                </a:solidFill>
                <a:effectLst/>
                <a:latin typeface="Arial" panose="020B0604020202020204" pitchFamily="34" charset="0"/>
                <a:cs typeface="Arial" panose="020B0604020202020204" pitchFamily="34" charset="0"/>
              </a:rPr>
              <a:t> they do not directly engage in the development, manufacturing or selling of products and services.</a:t>
            </a:r>
          </a:p>
          <a:p>
            <a:pPr algn="l"/>
            <a:endParaRPr lang="en-GB"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3C4D1D4-65D4-4EBF-A7B4-05C4FD561418}" type="slidenum">
              <a:rPr lang="it-IT" smtClean="0">
                <a:solidFill>
                  <a:prstClr val="black"/>
                </a:solidFill>
              </a:rPr>
              <a:pPr/>
              <a:t>14</a:t>
            </a:fld>
            <a:endParaRPr lang="it-IT">
              <a:solidFill>
                <a:prstClr val="black"/>
              </a:solidFill>
            </a:endParaRPr>
          </a:p>
        </p:txBody>
      </p:sp>
    </p:spTree>
    <p:extLst>
      <p:ext uri="{BB962C8B-B14F-4D97-AF65-F5344CB8AC3E}">
        <p14:creationId xmlns:p14="http://schemas.microsoft.com/office/powerpoint/2010/main" val="27429040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When developing and protecting IP there are a number of strategic objectives you should consider.</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Firstly, you should decide whether you </a:t>
            </a:r>
            <a:r>
              <a:rPr lang="en-GB" sz="1000" b="0" kern="1200" dirty="0" smtClean="0">
                <a:solidFill>
                  <a:schemeClr val="tx1"/>
                </a:solidFill>
                <a:effectLst/>
                <a:latin typeface="Arial" panose="020B0604020202020204" pitchFamily="34" charset="0"/>
                <a:cs typeface="Arial" panose="020B0604020202020204" pitchFamily="34" charset="0"/>
              </a:rPr>
              <a:t>wish to “monopolise” or allow free access to your technology. There are three options here. One is to publish and make the technology available to everyone. This prevents anyone from having a monopoly. Wider application of the technology stimulates further innovation and hopefully further improvements to it for the benefit of everyone. The second objective is to protect the technology with patents and other forms of IP. This might create a</a:t>
            </a:r>
            <a:r>
              <a:rPr lang="en-GB" sz="1000" b="0" kern="1200" baseline="0" dirty="0" smtClean="0">
                <a:solidFill>
                  <a:schemeClr val="tx1"/>
                </a:solidFill>
                <a:effectLst/>
                <a:latin typeface="Arial" panose="020B0604020202020204" pitchFamily="34" charset="0"/>
                <a:cs typeface="Arial" panose="020B0604020202020204" pitchFamily="34" charset="0"/>
              </a:rPr>
              <a:t> “</a:t>
            </a:r>
            <a:r>
              <a:rPr lang="en-GB" sz="1000" b="0" kern="1200" dirty="0" smtClean="0">
                <a:solidFill>
                  <a:schemeClr val="tx1"/>
                </a:solidFill>
                <a:effectLst/>
                <a:latin typeface="Arial" panose="020B0604020202020204" pitchFamily="34" charset="0"/>
                <a:cs typeface="Arial" panose="020B0604020202020204" pitchFamily="34" charset="0"/>
              </a:rPr>
              <a:t>monopoly” for the owner, as a patent grants </a:t>
            </a:r>
            <a:r>
              <a:rPr lang="en-GB" sz="1000" b="0" kern="1200" baseline="0" dirty="0" smtClean="0">
                <a:solidFill>
                  <a:schemeClr val="tx1"/>
                </a:solidFill>
                <a:effectLst/>
                <a:latin typeface="Arial" panose="020B0604020202020204" pitchFamily="34" charset="0"/>
                <a:cs typeface="Arial" panose="020B0604020202020204" pitchFamily="34" charset="0"/>
              </a:rPr>
              <a:t>the right to exclude others from using the protected technology</a:t>
            </a:r>
            <a:r>
              <a:rPr lang="en-GB" sz="1000" b="0" kern="1200" dirty="0" smtClean="0">
                <a:solidFill>
                  <a:schemeClr val="tx1"/>
                </a:solidFill>
                <a:effectLst/>
                <a:latin typeface="Arial" panose="020B0604020202020204" pitchFamily="34" charset="0"/>
                <a:cs typeface="Arial" panose="020B0604020202020204" pitchFamily="34" charset="0"/>
              </a:rPr>
              <a:t>. The third is</a:t>
            </a:r>
            <a:r>
              <a:rPr lang="en-GB" sz="1000" b="0" kern="1200" baseline="0" dirty="0" smtClean="0">
                <a:solidFill>
                  <a:schemeClr val="tx1"/>
                </a:solidFill>
                <a:effectLst/>
                <a:latin typeface="Arial" panose="020B0604020202020204" pitchFamily="34" charset="0"/>
                <a:cs typeface="Arial" panose="020B0604020202020204" pitchFamily="34" charset="0"/>
              </a:rPr>
              <a:t> to m</a:t>
            </a:r>
            <a:r>
              <a:rPr lang="en-GB" sz="1000" b="0" kern="1200" dirty="0" smtClean="0">
                <a:solidFill>
                  <a:schemeClr val="tx1"/>
                </a:solidFill>
                <a:effectLst/>
                <a:latin typeface="Arial" panose="020B0604020202020204" pitchFamily="34" charset="0"/>
                <a:cs typeface="Arial" panose="020B0604020202020204" pitchFamily="34" charset="0"/>
              </a:rPr>
              <a:t>aintain the technology as secret know-how, either because a strong patent may not be granted, or because you do not want the workings of the invention to be publicly disclosed for others to copy.</a:t>
            </a:r>
          </a:p>
          <a:p>
            <a:endParaRPr lang="en-GB" sz="1000" b="0" kern="1200" dirty="0" smtClean="0">
              <a:solidFill>
                <a:schemeClr val="tx1"/>
              </a:solidFill>
              <a:effectLst/>
              <a:latin typeface="Arial" panose="020B0604020202020204" pitchFamily="34" charset="0"/>
              <a:cs typeface="Arial" panose="020B0604020202020204" pitchFamily="34" charset="0"/>
            </a:endParaRPr>
          </a:p>
          <a:p>
            <a:r>
              <a:rPr lang="en-GB" sz="1000" b="0" kern="1200" dirty="0" smtClean="0">
                <a:solidFill>
                  <a:schemeClr val="tx1"/>
                </a:solidFill>
                <a:effectLst/>
                <a:latin typeface="Arial" panose="020B0604020202020204" pitchFamily="34" charset="0"/>
                <a:cs typeface="Arial" panose="020B0604020202020204" pitchFamily="34" charset="0"/>
              </a:rPr>
              <a:t>Universities may have a strategy to maintain a patent application for a limited period only. If they cannot find a licensee, they may abandon the application to avoid further costs. They must also have a strategy regarding where they want to protect the invention in geographical terms. Which countries they choose will depend on the commercial relevance of the technology.</a:t>
            </a:r>
          </a:p>
          <a:p>
            <a:endParaRPr lang="en-GB" sz="1000" b="0" kern="1200" dirty="0" smtClean="0">
              <a:solidFill>
                <a:schemeClr val="tx1"/>
              </a:solidFill>
              <a:effectLst/>
              <a:latin typeface="Arial" panose="020B0604020202020204" pitchFamily="34" charset="0"/>
              <a:cs typeface="Arial" panose="020B0604020202020204" pitchFamily="34" charset="0"/>
            </a:endParaRPr>
          </a:p>
          <a:p>
            <a:r>
              <a:rPr lang="en-GB" sz="1000" b="0" kern="1200" dirty="0" smtClean="0">
                <a:solidFill>
                  <a:schemeClr val="tx1"/>
                </a:solidFill>
                <a:effectLst/>
                <a:latin typeface="Arial" panose="020B0604020202020204" pitchFamily="34" charset="0"/>
                <a:cs typeface="Arial" panose="020B0604020202020204" pitchFamily="34" charset="0"/>
              </a:rPr>
              <a:t>Patent owners should consider how to enhance the status of the initial invention by making it a more commercially attractive opportunity. This could mean, for example, carrying out additional research to develop further applications of the technology, or technologies that complement it. The strategy is to create a valuable IP portfolio that ring-fences the products and services in a field </a:t>
            </a:r>
            <a:r>
              <a:rPr lang="en-GB" sz="1000" kern="1200" dirty="0" smtClean="0">
                <a:solidFill>
                  <a:schemeClr val="tx1"/>
                </a:solidFill>
                <a:effectLst/>
                <a:latin typeface="Arial" panose="020B0604020202020204" pitchFamily="34" charset="0"/>
                <a:cs typeface="Arial" panose="020B0604020202020204" pitchFamily="34" charset="0"/>
              </a:rPr>
              <a:t>of commercial interest and that may also include other valuable forms of IP protection.</a:t>
            </a:r>
          </a:p>
          <a:p>
            <a:pPr algn="just"/>
            <a:endParaRPr lang="en-GB"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3C4D1D4-65D4-4EBF-A7B4-05C4FD561418}" type="slidenum">
              <a:rPr lang="it-IT" smtClean="0">
                <a:solidFill>
                  <a:prstClr val="black"/>
                </a:solidFill>
              </a:rPr>
              <a:pPr/>
              <a:t>15</a:t>
            </a:fld>
            <a:endParaRPr lang="it-IT">
              <a:solidFill>
                <a:prstClr val="black"/>
              </a:solidFill>
            </a:endParaRPr>
          </a:p>
        </p:txBody>
      </p:sp>
    </p:spTree>
    <p:extLst>
      <p:ext uri="{BB962C8B-B14F-4D97-AF65-F5344CB8AC3E}">
        <p14:creationId xmlns:p14="http://schemas.microsoft.com/office/powerpoint/2010/main" val="27429040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4370" y="4693286"/>
            <a:ext cx="5394960" cy="5075293"/>
          </a:xfrm>
        </p:spPr>
        <p:txBody>
          <a:bodyPr>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Any company wanting to </a:t>
            </a:r>
            <a:r>
              <a:rPr lang="en-GB" sz="1000" b="0" kern="1200" dirty="0" smtClean="0">
                <a:solidFill>
                  <a:schemeClr val="tx1"/>
                </a:solidFill>
                <a:effectLst/>
                <a:latin typeface="Arial" panose="020B0604020202020204" pitchFamily="34" charset="0"/>
                <a:cs typeface="Arial" panose="020B0604020202020204" pitchFamily="34" charset="0"/>
              </a:rPr>
              <a:t>create a kind of “monopoly” needs a good overview of the IP landscape in the technological field and markets where it is active. It needs to know what IP competitors have and what is being developed. It also needs professional expertise and advice on whether its own products and technologies are free from infringement.</a:t>
            </a:r>
          </a:p>
          <a:p>
            <a:endParaRPr lang="en-GB" sz="1000" b="0" kern="1200" dirty="0" smtClean="0">
              <a:solidFill>
                <a:schemeClr val="tx1"/>
              </a:solidFill>
              <a:effectLst/>
              <a:latin typeface="Arial" panose="020B0604020202020204" pitchFamily="34" charset="0"/>
              <a:cs typeface="Arial" panose="020B0604020202020204" pitchFamily="34" charset="0"/>
            </a:endParaRPr>
          </a:p>
          <a:p>
            <a:r>
              <a:rPr lang="en-GB" sz="1000" b="0" kern="1200" dirty="0" smtClean="0">
                <a:solidFill>
                  <a:schemeClr val="tx1"/>
                </a:solidFill>
                <a:effectLst/>
                <a:latin typeface="Arial" panose="020B0604020202020204" pitchFamily="34" charset="0"/>
                <a:cs typeface="Arial" panose="020B0604020202020204" pitchFamily="34" charset="0"/>
              </a:rPr>
              <a:t>A typical IP strategy should also include processes for enforcing the company's IP, such as monitoring competitor activity and notifying infringers of its IP status. Methods for resolving infringement disputes could include mediation and licensing.</a:t>
            </a:r>
          </a:p>
          <a:p>
            <a:endParaRPr lang="en-GB" sz="1000" b="0" kern="1200" dirty="0" smtClean="0">
              <a:solidFill>
                <a:schemeClr val="tx1"/>
              </a:solidFill>
              <a:effectLst/>
              <a:latin typeface="Arial" panose="020B0604020202020204" pitchFamily="34" charset="0"/>
              <a:cs typeface="Arial" panose="020B0604020202020204" pitchFamily="34" charset="0"/>
            </a:endParaRPr>
          </a:p>
          <a:p>
            <a:r>
              <a:rPr lang="en-GB" sz="1000" b="0" kern="1200" smtClean="0">
                <a:solidFill>
                  <a:schemeClr val="tx1"/>
                </a:solidFill>
                <a:effectLst/>
                <a:latin typeface="Arial" panose="020B0604020202020204" pitchFamily="34" charset="0"/>
                <a:cs typeface="Arial" panose="020B0604020202020204" pitchFamily="34" charset="0"/>
              </a:rPr>
              <a:t>A</a:t>
            </a:r>
            <a:r>
              <a:rPr lang="en-GB" sz="1000" b="0" kern="1200" baseline="0" smtClean="0">
                <a:solidFill>
                  <a:schemeClr val="tx1"/>
                </a:solidFill>
                <a:effectLst/>
                <a:latin typeface="Arial" panose="020B0604020202020204" pitchFamily="34" charset="0"/>
                <a:cs typeface="Arial" panose="020B0604020202020204" pitchFamily="34" charset="0"/>
              </a:rPr>
              <a:t> b</a:t>
            </a:r>
            <a:r>
              <a:rPr lang="en-GB" sz="1000" b="0" kern="1200" smtClean="0">
                <a:solidFill>
                  <a:schemeClr val="tx1"/>
                </a:solidFill>
                <a:effectLst/>
                <a:latin typeface="Arial" panose="020B0604020202020204" pitchFamily="34" charset="0"/>
                <a:cs typeface="Arial" panose="020B0604020202020204" pitchFamily="34" charset="0"/>
              </a:rPr>
              <a:t>usiness</a:t>
            </a:r>
            <a:r>
              <a:rPr lang="en-GB" sz="1000" b="0" kern="1200" baseline="0" smtClean="0">
                <a:solidFill>
                  <a:schemeClr val="tx1"/>
                </a:solidFill>
                <a:effectLst/>
                <a:latin typeface="Arial" panose="020B0604020202020204" pitchFamily="34" charset="0"/>
                <a:cs typeface="Arial" panose="020B0604020202020204" pitchFamily="34" charset="0"/>
              </a:rPr>
              <a:t> </a:t>
            </a:r>
            <a:r>
              <a:rPr lang="en-GB" sz="1000" b="0" kern="1200" baseline="0" dirty="0" smtClean="0">
                <a:solidFill>
                  <a:schemeClr val="tx1"/>
                </a:solidFill>
                <a:effectLst/>
                <a:latin typeface="Arial" panose="020B0604020202020204" pitchFamily="34" charset="0"/>
                <a:cs typeface="Arial" panose="020B0604020202020204" pitchFamily="34" charset="0"/>
              </a:rPr>
              <a:t>that uses</a:t>
            </a:r>
            <a:r>
              <a:rPr lang="en-GB" sz="1000" b="0" kern="1200" dirty="0" smtClean="0">
                <a:solidFill>
                  <a:schemeClr val="tx1"/>
                </a:solidFill>
                <a:effectLst/>
                <a:latin typeface="Arial" panose="020B0604020202020204" pitchFamily="34" charset="0"/>
                <a:cs typeface="Arial" panose="020B0604020202020204" pitchFamily="34" charset="0"/>
              </a:rPr>
              <a:t> patent portfolios as a competitive tool can prevent competitors from gaining the upper hand. This is a defensive strategy that the business</a:t>
            </a:r>
            <a:r>
              <a:rPr lang="en-GB" sz="1000" b="0" kern="1200" baseline="0" dirty="0" smtClean="0">
                <a:solidFill>
                  <a:schemeClr val="tx1"/>
                </a:solidFill>
                <a:effectLst/>
                <a:latin typeface="Arial" panose="020B0604020202020204" pitchFamily="34" charset="0"/>
                <a:cs typeface="Arial" panose="020B0604020202020204" pitchFamily="34" charset="0"/>
              </a:rPr>
              <a:t> </a:t>
            </a:r>
            <a:r>
              <a:rPr lang="en-GB" sz="1000" b="0" kern="1200" dirty="0" smtClean="0">
                <a:solidFill>
                  <a:schemeClr val="tx1"/>
                </a:solidFill>
                <a:effectLst/>
                <a:latin typeface="Arial" panose="020B0604020202020204" pitchFamily="34" charset="0"/>
                <a:cs typeface="Arial" panose="020B0604020202020204" pitchFamily="34" charset="0"/>
              </a:rPr>
              <a:t>can apply together with a cross-licensing strategy to mitigate the risk of infringement. It</a:t>
            </a:r>
            <a:r>
              <a:rPr lang="en-GB" sz="1000" b="0" kern="1200" baseline="0" dirty="0" smtClean="0">
                <a:solidFill>
                  <a:schemeClr val="tx1"/>
                </a:solidFill>
                <a:effectLst/>
                <a:latin typeface="Arial" panose="020B0604020202020204" pitchFamily="34" charset="0"/>
                <a:cs typeface="Arial" panose="020B0604020202020204" pitchFamily="34" charset="0"/>
              </a:rPr>
              <a:t> involves</a:t>
            </a:r>
            <a:r>
              <a:rPr lang="en-GB" sz="1000" b="0" kern="1200" dirty="0" smtClean="0">
                <a:solidFill>
                  <a:schemeClr val="tx1"/>
                </a:solidFill>
                <a:effectLst/>
                <a:latin typeface="Arial" panose="020B0604020202020204" pitchFamily="34" charset="0"/>
                <a:cs typeface="Arial" panose="020B0604020202020204" pitchFamily="34" charset="0"/>
              </a:rPr>
              <a:t> offering competitors licences to the business's own patents in return for licences to the competitors' patents.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In terms of securing finance, many university spin-outs and new technology start-ups focus on building an attractive patent portfolio as a pool of valuable assets that can be offered as collateral against investment.</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Revenue-earning activities may include a strategy for monetising a business's IP. This may involve a number of options, including out-licensing, outright sale, co-development of IP, or perhaps the creation of a new business entity or spin-out to capture the value in the IP.</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To maintain its competitive advantage, a company may also need to build its IP portfolio in areas where it has gaps. An open innovation strategy that involves collaborating with other companies and public research organisations that undertake research it cannot complete in-house can provide access to new technologies and IP by means of acquisitions and licensing.</a:t>
            </a:r>
          </a:p>
          <a:p>
            <a:pPr algn="l"/>
            <a:endParaRPr lang="en-GB" sz="1000" dirty="0">
              <a:latin typeface="Arial" panose="020B0604020202020204" pitchFamily="34" charset="0"/>
              <a:cs typeface="Arial" panose="020B0604020202020204" pitchFamily="34" charset="0"/>
            </a:endParaRPr>
          </a:p>
          <a:p>
            <a:pPr algn="l"/>
            <a:endParaRPr lang="en-GB"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3C4D1D4-65D4-4EBF-A7B4-05C4FD561418}" type="slidenum">
              <a:rPr lang="it-IT" smtClean="0">
                <a:solidFill>
                  <a:prstClr val="black"/>
                </a:solidFill>
              </a:rPr>
              <a:pPr/>
              <a:t>16</a:t>
            </a:fld>
            <a:endParaRPr lang="it-IT" dirty="0">
              <a:solidFill>
                <a:prstClr val="black"/>
              </a:solidFill>
            </a:endParaRPr>
          </a:p>
        </p:txBody>
      </p:sp>
    </p:spTree>
    <p:extLst>
      <p:ext uri="{BB962C8B-B14F-4D97-AF65-F5344CB8AC3E}">
        <p14:creationId xmlns:p14="http://schemas.microsoft.com/office/powerpoint/2010/main" val="27429040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IE" sz="1000" kern="1200" dirty="0" smtClean="0">
                <a:solidFill>
                  <a:schemeClr val="tx1"/>
                </a:solidFill>
                <a:effectLst/>
                <a:latin typeface="Arial" panose="020B0604020202020204" pitchFamily="34" charset="0"/>
                <a:cs typeface="Arial" panose="020B0604020202020204" pitchFamily="34" charset="0"/>
              </a:rPr>
              <a:t>In the previous section we spoke about strategies for enhancing and creating value in IP portfolios. This next section looks at the different ways that universities and companies leverage their IP to create commercial opportunities.</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There are many ways to extract value from an IP portfolio. Technology transfer is the means by which universities ensure that their IP is used to the benefit of the business community, to which it is transferred for a wide variety of commercial applications.</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Companies may use their IP to support their own product development and manufacturing activities as their prime objective, or they may also have a strategy to generate additional revenue from it. Both of these possibilities will be examined.</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Creating value in IP for the purposes of investment is an important objective of university spin-outs and new technology start-ups, and the section will conclude on this topic.</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Monetisation was mentioned in the previous slides. Licensing is a common approach to commercialising IP and this legal concept will be explained in this section, along with the benefits associated with it.</a:t>
            </a:r>
            <a:endParaRPr lang="en-IE" sz="1000" kern="1200" dirty="0" smtClean="0">
              <a:solidFill>
                <a:schemeClr val="tx1"/>
              </a:solidFill>
              <a:effectLst/>
              <a:latin typeface="Arial" panose="020B0604020202020204" pitchFamily="34" charset="0"/>
              <a:cs typeface="Arial" panose="020B0604020202020204" pitchFamily="34" charset="0"/>
            </a:endParaRPr>
          </a:p>
          <a:p>
            <a:pPr algn="l" eaLnBrk="1" hangingPunct="1">
              <a:spcBef>
                <a:spcPct val="0"/>
              </a:spcBef>
            </a:pPr>
            <a:endParaRPr lang="en-GB" sz="1000" dirty="0" smtClean="0">
              <a:latin typeface="Arial" panose="020B0604020202020204" pitchFamily="34" charset="0"/>
              <a:cs typeface="Arial" panose="020B0604020202020204" pitchFamily="34" charset="0"/>
            </a:endParaRPr>
          </a:p>
        </p:txBody>
      </p:sp>
      <p:sp>
        <p:nvSpPr>
          <p:cNvPr id="53252" name="Slide Number Placeholder 3"/>
          <p:cNvSpPr>
            <a:spLocks noGrp="1"/>
          </p:cNvSpPr>
          <p:nvPr>
            <p:ph type="sldNum" sz="quarter" idx="5"/>
          </p:nvPr>
        </p:nvSpPr>
        <p:spPr>
          <a:noFill/>
        </p:spPr>
        <p:txBody>
          <a:bodyPr/>
          <a:lstStyle/>
          <a:p>
            <a:fld id="{9006B954-2A9C-491F-B36C-DF5B1CF75332}" type="slidenum">
              <a:rPr lang="en-GB">
                <a:solidFill>
                  <a:prstClr val="black"/>
                </a:solidFill>
              </a:rPr>
              <a:pPr/>
              <a:t>17</a:t>
            </a:fld>
            <a:endParaRPr lang="en-GB">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IE" sz="1000" kern="1200" dirty="0" smtClean="0">
                <a:solidFill>
                  <a:schemeClr val="tx1"/>
                </a:solidFill>
                <a:effectLst/>
                <a:latin typeface="Arial" panose="020B0604020202020204" pitchFamily="34" charset="0"/>
                <a:cs typeface="Arial" panose="020B0604020202020204" pitchFamily="34" charset="0"/>
              </a:rPr>
              <a:t>In the university sector,</a:t>
            </a:r>
            <a:r>
              <a:rPr lang="en-IE" sz="1000" kern="1200" baseline="0" dirty="0" smtClean="0">
                <a:solidFill>
                  <a:schemeClr val="tx1"/>
                </a:solidFill>
                <a:effectLst/>
                <a:latin typeface="Arial" panose="020B0604020202020204" pitchFamily="34" charset="0"/>
                <a:cs typeface="Arial" panose="020B0604020202020204" pitchFamily="34" charset="0"/>
              </a:rPr>
              <a:t> as well as in other publicly funded research organisations</a:t>
            </a:r>
            <a:r>
              <a:rPr lang="en-IE" sz="1000" kern="1200" dirty="0" smtClean="0">
                <a:solidFill>
                  <a:schemeClr val="tx1"/>
                </a:solidFill>
                <a:effectLst/>
                <a:latin typeface="Arial" panose="020B0604020202020204" pitchFamily="34" charset="0"/>
                <a:cs typeface="Arial" panose="020B0604020202020204" pitchFamily="34" charset="0"/>
              </a:rPr>
              <a:t>, new findings and advances in knowledge </a:t>
            </a:r>
            <a:r>
              <a:rPr lang="en-IE" sz="1000" b="0" kern="1200" dirty="0" smtClean="0">
                <a:solidFill>
                  <a:schemeClr val="tx1"/>
                </a:solidFill>
                <a:effectLst/>
                <a:latin typeface="Arial" panose="020B0604020202020204" pitchFamily="34" charset="0"/>
                <a:cs typeface="Arial" panose="020B0604020202020204" pitchFamily="34" charset="0"/>
              </a:rPr>
              <a:t>are disclosed</a:t>
            </a:r>
            <a:r>
              <a:rPr lang="en-IE" sz="1000" b="0" kern="1200" baseline="0" dirty="0" smtClean="0">
                <a:solidFill>
                  <a:schemeClr val="tx1"/>
                </a:solidFill>
                <a:effectLst/>
                <a:latin typeface="Arial" panose="020B0604020202020204" pitchFamily="34" charset="0"/>
                <a:cs typeface="Arial" panose="020B0604020202020204" pitchFamily="34" charset="0"/>
              </a:rPr>
              <a:t> for public access </a:t>
            </a:r>
            <a:r>
              <a:rPr lang="en-IE" sz="1000" b="0" kern="1200" dirty="0" smtClean="0">
                <a:solidFill>
                  <a:schemeClr val="tx1"/>
                </a:solidFill>
                <a:effectLst/>
                <a:latin typeface="Arial" panose="020B0604020202020204" pitchFamily="34" charset="0"/>
                <a:cs typeface="Arial" panose="020B0604020202020204" pitchFamily="34" charset="0"/>
              </a:rPr>
              <a:t>publications, by people and in the form of artefacts</a:t>
            </a:r>
            <a:r>
              <a:rPr lang="en-IE" sz="1000" kern="1200" dirty="0" smtClean="0">
                <a:solidFill>
                  <a:schemeClr val="tx1"/>
                </a:solidFill>
                <a:effectLst/>
                <a:latin typeface="Arial" panose="020B0604020202020204" pitchFamily="34" charset="0"/>
                <a:cs typeface="Arial" panose="020B0604020202020204" pitchFamily="34" charset="0"/>
              </a:rPr>
              <a:t>. The standard method for disseminating is to</a:t>
            </a:r>
            <a:r>
              <a:rPr lang="en-IE" sz="1000" kern="1200" baseline="0" dirty="0" smtClean="0">
                <a:solidFill>
                  <a:schemeClr val="tx1"/>
                </a:solidFill>
                <a:effectLst/>
                <a:latin typeface="Arial" panose="020B0604020202020204" pitchFamily="34" charset="0"/>
                <a:cs typeface="Arial" panose="020B0604020202020204" pitchFamily="34" charset="0"/>
              </a:rPr>
              <a:t> publish </a:t>
            </a:r>
            <a:r>
              <a:rPr lang="en-IE" sz="1000" kern="1200" dirty="0" smtClean="0">
                <a:solidFill>
                  <a:schemeClr val="tx1"/>
                </a:solidFill>
                <a:effectLst/>
                <a:latin typeface="Arial" panose="020B0604020202020204" pitchFamily="34" charset="0"/>
                <a:cs typeface="Arial" panose="020B0604020202020204" pitchFamily="34" charset="0"/>
              </a:rPr>
              <a:t>in peer-reviewed journals and conference presentations, where information is made freely available for all to use,</a:t>
            </a:r>
            <a:r>
              <a:rPr lang="en-IE" sz="1000" kern="1200" baseline="0" dirty="0" smtClean="0">
                <a:solidFill>
                  <a:schemeClr val="tx1"/>
                </a:solidFill>
                <a:effectLst/>
                <a:latin typeface="Arial" panose="020B0604020202020204" pitchFamily="34" charset="0"/>
                <a:cs typeface="Arial" panose="020B0604020202020204" pitchFamily="34" charset="0"/>
              </a:rPr>
              <a:t> and in the form of the university's graduates, who go on to work in business. Investigations at </a:t>
            </a:r>
            <a:r>
              <a:rPr lang="en-GB" sz="1200" kern="1200" dirty="0" smtClean="0">
                <a:solidFill>
                  <a:schemeClr val="tx1"/>
                </a:solidFill>
                <a:effectLst/>
                <a:latin typeface="+mn-lt"/>
                <a:ea typeface="+mn-ea"/>
                <a:cs typeface="+mn-cs"/>
              </a:rPr>
              <a:t>universities also give rise to a variety of artefacts that are then made available for public and/or commercial use.</a:t>
            </a:r>
            <a:endParaRPr lang="en-GB" sz="1000" kern="1200" dirty="0" smtClean="0">
              <a:solidFill>
                <a:schemeClr val="tx1"/>
              </a:solidFill>
              <a:effectLst/>
              <a:latin typeface="Arial" panose="020B0604020202020204" pitchFamily="34" charset="0"/>
              <a:cs typeface="Arial" panose="020B0604020202020204" pitchFamily="34" charset="0"/>
            </a:endParaRPr>
          </a:p>
          <a:p>
            <a:pPr lvl="0"/>
            <a:endParaRPr lang="en-IE" sz="1000" kern="1200" dirty="0" smtClean="0">
              <a:solidFill>
                <a:schemeClr val="tx1"/>
              </a:solidFill>
              <a:effectLst/>
              <a:latin typeface="Arial" panose="020B0604020202020204" pitchFamily="34" charset="0"/>
              <a:cs typeface="Arial" panose="020B0604020202020204" pitchFamily="34" charset="0"/>
            </a:endParaRPr>
          </a:p>
          <a:p>
            <a:pPr lvl="0"/>
            <a:r>
              <a:rPr lang="en-IE" sz="1000" kern="1200" dirty="0" smtClean="0">
                <a:solidFill>
                  <a:schemeClr val="tx1"/>
                </a:solidFill>
                <a:effectLst/>
                <a:latin typeface="Arial" panose="020B0604020202020204" pitchFamily="34" charset="0"/>
                <a:cs typeface="Arial" panose="020B0604020202020204" pitchFamily="34" charset="0"/>
              </a:rPr>
              <a:t>Collaboration between large groups of researchers at different organisations allows a critical mass of skills and resources to advance complex and fast evolving</a:t>
            </a:r>
            <a:r>
              <a:rPr lang="en-IE" sz="1000" kern="1200" baseline="0" dirty="0" smtClean="0">
                <a:solidFill>
                  <a:schemeClr val="tx1"/>
                </a:solidFill>
                <a:effectLst/>
                <a:latin typeface="Arial" panose="020B0604020202020204" pitchFamily="34" charset="0"/>
                <a:cs typeface="Arial" panose="020B0604020202020204" pitchFamily="34" charset="0"/>
              </a:rPr>
              <a:t> </a:t>
            </a:r>
            <a:r>
              <a:rPr lang="en-IE" sz="1000" kern="1200" dirty="0" smtClean="0">
                <a:solidFill>
                  <a:schemeClr val="tx1"/>
                </a:solidFill>
                <a:effectLst/>
                <a:latin typeface="Arial" panose="020B0604020202020204" pitchFamily="34" charset="0"/>
                <a:cs typeface="Arial" panose="020B0604020202020204" pitchFamily="34" charset="0"/>
              </a:rPr>
              <a:t>technologies. Such projects are typically funded by government and EU research programmes. The partners involved </a:t>
            </a:r>
            <a:r>
              <a:rPr lang="en-GB" sz="1000" kern="1200" dirty="0" smtClean="0">
                <a:solidFill>
                  <a:schemeClr val="tx1"/>
                </a:solidFill>
                <a:effectLst/>
                <a:latin typeface="Arial" panose="020B0604020202020204" pitchFamily="34" charset="0"/>
                <a:cs typeface="Arial" panose="020B0604020202020204" pitchFamily="34" charset="0"/>
              </a:rPr>
              <a:t>–</a:t>
            </a:r>
            <a:r>
              <a:rPr lang="en-IE" sz="1000" kern="1200" dirty="0" smtClean="0">
                <a:solidFill>
                  <a:schemeClr val="tx1"/>
                </a:solidFill>
                <a:effectLst/>
                <a:latin typeface="Arial" panose="020B0604020202020204" pitchFamily="34" charset="0"/>
                <a:cs typeface="Arial" panose="020B0604020202020204" pitchFamily="34" charset="0"/>
              </a:rPr>
              <a:t> many of them SMEs </a:t>
            </a:r>
            <a:r>
              <a:rPr lang="en-GB" sz="1000" kern="1200" dirty="0" smtClean="0">
                <a:solidFill>
                  <a:schemeClr val="tx1"/>
                </a:solidFill>
                <a:effectLst/>
                <a:latin typeface="Arial" panose="020B0604020202020204" pitchFamily="34" charset="0"/>
                <a:cs typeface="Arial" panose="020B0604020202020204" pitchFamily="34" charset="0"/>
              </a:rPr>
              <a:t>–</a:t>
            </a:r>
            <a:r>
              <a:rPr lang="en-IE" sz="1000" kern="1200" dirty="0" smtClean="0">
                <a:solidFill>
                  <a:schemeClr val="tx1"/>
                </a:solidFill>
                <a:effectLst/>
                <a:latin typeface="Arial" panose="020B0604020202020204" pitchFamily="34" charset="0"/>
                <a:cs typeface="Arial" panose="020B0604020202020204" pitchFamily="34" charset="0"/>
              </a:rPr>
              <a:t> can negotiate access to the resulting IP and use it for commercial purposes.</a:t>
            </a:r>
            <a:endParaRPr lang="en-GB" sz="1000" kern="1200" dirty="0" smtClean="0">
              <a:solidFill>
                <a:schemeClr val="tx1"/>
              </a:solidFill>
              <a:effectLst/>
              <a:latin typeface="Arial" panose="020B0604020202020204" pitchFamily="34" charset="0"/>
              <a:cs typeface="Arial" panose="020B0604020202020204" pitchFamily="34" charset="0"/>
            </a:endParaRPr>
          </a:p>
          <a:p>
            <a:pPr lvl="0"/>
            <a:endParaRPr lang="en-IE" sz="1000" kern="1200" dirty="0" smtClean="0">
              <a:solidFill>
                <a:schemeClr val="tx1"/>
              </a:solidFill>
              <a:effectLst/>
              <a:latin typeface="Arial" panose="020B0604020202020204" pitchFamily="34" charset="0"/>
              <a:cs typeface="Arial" panose="020B0604020202020204" pitchFamily="34" charset="0"/>
            </a:endParaRPr>
          </a:p>
          <a:p>
            <a:pPr lvl="0"/>
            <a:r>
              <a:rPr lang="en-IE" sz="1000" kern="1200" dirty="0" smtClean="0">
                <a:solidFill>
                  <a:schemeClr val="tx1"/>
                </a:solidFill>
                <a:effectLst/>
                <a:latin typeface="Arial" panose="020B0604020202020204" pitchFamily="34" charset="0"/>
                <a:cs typeface="Arial" panose="020B0604020202020204" pitchFamily="34" charset="0"/>
              </a:rPr>
              <a:t>Contract research is a form of collaboration where universities conduct a defined piece of research on behalf of a company. Often, a lump sum fee is paid for the transfer of the results, technology and IP to the company.</a:t>
            </a:r>
            <a:endParaRPr lang="en-GB" sz="1000" kern="1200" dirty="0" smtClean="0">
              <a:solidFill>
                <a:schemeClr val="tx1"/>
              </a:solidFill>
              <a:effectLst/>
              <a:latin typeface="Arial" panose="020B0604020202020204" pitchFamily="34" charset="0"/>
              <a:cs typeface="Arial" panose="020B0604020202020204" pitchFamily="34" charset="0"/>
            </a:endParaRPr>
          </a:p>
          <a:p>
            <a:pPr lvl="0"/>
            <a:endParaRPr lang="en-IE" sz="1000" kern="1200" dirty="0" smtClean="0">
              <a:solidFill>
                <a:schemeClr val="tx1"/>
              </a:solidFill>
              <a:effectLst/>
              <a:latin typeface="Arial" panose="020B0604020202020204" pitchFamily="34" charset="0"/>
              <a:cs typeface="Arial" panose="020B0604020202020204" pitchFamily="34" charset="0"/>
            </a:endParaRPr>
          </a:p>
          <a:p>
            <a:pPr lvl="0"/>
            <a:r>
              <a:rPr lang="en-IE" sz="1000" kern="1200" dirty="0" smtClean="0">
                <a:solidFill>
                  <a:schemeClr val="tx1"/>
                </a:solidFill>
                <a:effectLst/>
                <a:latin typeface="Arial" panose="020B0604020202020204" pitchFamily="34" charset="0"/>
                <a:cs typeface="Arial" panose="020B0604020202020204" pitchFamily="34" charset="0"/>
              </a:rPr>
              <a:t>Licensing, which is the main activity of many university TTOs, enables commercially relevant IP to be transferred out to the business community. It will be explained in more detail later.</a:t>
            </a:r>
            <a:endParaRPr lang="en-GB" sz="1000" kern="1200" dirty="0" smtClean="0">
              <a:solidFill>
                <a:schemeClr val="tx1"/>
              </a:solidFill>
              <a:effectLst/>
              <a:latin typeface="Arial" panose="020B0604020202020204" pitchFamily="34" charset="0"/>
              <a:cs typeface="Arial" panose="020B0604020202020204" pitchFamily="34" charset="0"/>
            </a:endParaRPr>
          </a:p>
          <a:p>
            <a:pPr lvl="0"/>
            <a:endParaRPr lang="en-IE" sz="1000" kern="1200" dirty="0" smtClean="0">
              <a:solidFill>
                <a:schemeClr val="tx1"/>
              </a:solidFill>
              <a:effectLst/>
              <a:latin typeface="Arial" panose="020B0604020202020204" pitchFamily="34" charset="0"/>
              <a:cs typeface="Arial" panose="020B0604020202020204" pitchFamily="34" charset="0"/>
            </a:endParaRPr>
          </a:p>
          <a:p>
            <a:pPr lvl="0"/>
            <a:r>
              <a:rPr lang="en-IE" sz="1000" kern="1200" dirty="0" smtClean="0">
                <a:solidFill>
                  <a:schemeClr val="tx1"/>
                </a:solidFill>
                <a:effectLst/>
                <a:latin typeface="Arial" panose="020B0604020202020204" pitchFamily="34" charset="0"/>
                <a:cs typeface="Arial" panose="020B0604020202020204" pitchFamily="34" charset="0"/>
              </a:rPr>
              <a:t>In another option, universities may not wish to retain ownership of a particular piece of IP and may offer to sell or assign ownership of it to a company for a lump</a:t>
            </a:r>
            <a:r>
              <a:rPr lang="en-IE" sz="1000" kern="1200" baseline="0" dirty="0" smtClean="0">
                <a:solidFill>
                  <a:schemeClr val="tx1"/>
                </a:solidFill>
                <a:effectLst/>
                <a:latin typeface="Arial" panose="020B0604020202020204" pitchFamily="34" charset="0"/>
                <a:cs typeface="Arial" panose="020B0604020202020204" pitchFamily="34" charset="0"/>
              </a:rPr>
              <a:t> </a:t>
            </a:r>
            <a:r>
              <a:rPr lang="en-IE" sz="1000" kern="1200" dirty="0" smtClean="0">
                <a:solidFill>
                  <a:schemeClr val="tx1"/>
                </a:solidFill>
                <a:effectLst/>
                <a:latin typeface="Arial" panose="020B0604020202020204" pitchFamily="34" charset="0"/>
                <a:cs typeface="Arial" panose="020B0604020202020204" pitchFamily="34" charset="0"/>
              </a:rPr>
              <a:t>sum payment.</a:t>
            </a:r>
            <a:endParaRPr lang="en-GB" sz="1000" kern="1200" dirty="0" smtClean="0">
              <a:solidFill>
                <a:schemeClr val="tx1"/>
              </a:solidFill>
              <a:effectLst/>
              <a:latin typeface="Arial" panose="020B0604020202020204" pitchFamily="34" charset="0"/>
              <a:cs typeface="Arial" panose="020B0604020202020204" pitchFamily="34" charset="0"/>
            </a:endParaRPr>
          </a:p>
          <a:p>
            <a:pPr lvl="0"/>
            <a:endParaRPr lang="en-IE" sz="1000" kern="1200" dirty="0" smtClean="0">
              <a:solidFill>
                <a:schemeClr val="tx1"/>
              </a:solidFill>
              <a:effectLst/>
              <a:latin typeface="Arial" panose="020B0604020202020204" pitchFamily="34" charset="0"/>
              <a:cs typeface="Arial" panose="020B0604020202020204" pitchFamily="34" charset="0"/>
            </a:endParaRPr>
          </a:p>
          <a:p>
            <a:pPr lvl="0"/>
            <a:r>
              <a:rPr lang="en-IE" sz="1000" kern="1200" dirty="0" smtClean="0">
                <a:solidFill>
                  <a:schemeClr val="tx1"/>
                </a:solidFill>
                <a:effectLst/>
                <a:latin typeface="Arial" panose="020B0604020202020204" pitchFamily="34" charset="0"/>
                <a:cs typeface="Arial" panose="020B0604020202020204" pitchFamily="34" charset="0"/>
              </a:rPr>
              <a:t>Spin-out companies are often supported by campus incubation centres. Here, university IP is licensed or assigned</a:t>
            </a:r>
            <a:r>
              <a:rPr lang="en-IE" sz="1000" kern="1200" baseline="0" dirty="0" smtClean="0">
                <a:solidFill>
                  <a:schemeClr val="tx1"/>
                </a:solidFill>
                <a:effectLst/>
                <a:latin typeface="Arial" panose="020B0604020202020204" pitchFamily="34" charset="0"/>
                <a:cs typeface="Arial" panose="020B0604020202020204" pitchFamily="34" charset="0"/>
              </a:rPr>
              <a:t> </a:t>
            </a:r>
            <a:r>
              <a:rPr lang="en-IE" sz="1000" kern="1200" dirty="0" smtClean="0">
                <a:solidFill>
                  <a:schemeClr val="tx1"/>
                </a:solidFill>
                <a:effectLst/>
                <a:latin typeface="Arial" panose="020B0604020202020204" pitchFamily="34" charset="0"/>
                <a:cs typeface="Arial" panose="020B0604020202020204" pitchFamily="34" charset="0"/>
              </a:rPr>
              <a:t>to them in the initial phase of setting up the company. As the companies grow they attract investment and extract value from the original university IP. Eventually, they build on the IP, developing their own portfolio and moving away from the university campus as successful start-up companies.</a:t>
            </a:r>
            <a:r>
              <a:rPr lang="en-IE" sz="1000" kern="1200" baseline="0" dirty="0" smtClean="0">
                <a:solidFill>
                  <a:schemeClr val="tx1"/>
                </a:solidFill>
                <a:effectLst/>
                <a:latin typeface="Arial" panose="020B0604020202020204" pitchFamily="34" charset="0"/>
                <a:cs typeface="Arial" panose="020B0604020202020204" pitchFamily="34" charset="0"/>
              </a:rPr>
              <a:t> </a:t>
            </a:r>
            <a:endParaRPr lang="en-GB" sz="1000" dirty="0">
              <a:latin typeface="Arial" panose="020B0604020202020204" pitchFamily="34" charset="0"/>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18</a:t>
            </a:fld>
            <a:endParaRPr lang="de-DE" sz="1400">
              <a:solidFill>
                <a:prstClr val="black"/>
              </a:solidFill>
              <a:latin typeface="Arial" charset="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a:xfrm>
            <a:off x="674370" y="4693286"/>
            <a:ext cx="5394960" cy="4933284"/>
          </a:xfrm>
        </p:spPr>
        <p:txBody>
          <a:bodyPr>
            <a:normAutofit/>
          </a:bodyPr>
          <a:lstStyle/>
          <a:p>
            <a:r>
              <a:rPr lang="en-IE" sz="1000" kern="1200" dirty="0" smtClean="0">
                <a:solidFill>
                  <a:schemeClr val="tx1"/>
                </a:solidFill>
                <a:effectLst/>
                <a:latin typeface="Arial" panose="020B0604020202020204" pitchFamily="34" charset="0"/>
                <a:cs typeface="Arial" panose="020B0604020202020204" pitchFamily="34" charset="0"/>
              </a:rPr>
              <a:t>This</a:t>
            </a:r>
            <a:r>
              <a:rPr lang="en-IE" sz="1000" kern="1200" baseline="0" dirty="0" smtClean="0">
                <a:solidFill>
                  <a:schemeClr val="tx1"/>
                </a:solidFill>
                <a:effectLst/>
                <a:latin typeface="Arial" panose="020B0604020202020204" pitchFamily="34" charset="0"/>
                <a:cs typeface="Arial" panose="020B0604020202020204" pitchFamily="34" charset="0"/>
              </a:rPr>
              <a:t> slide shows</a:t>
            </a:r>
            <a:r>
              <a:rPr lang="en-IE" sz="1000" kern="1200" dirty="0" smtClean="0">
                <a:solidFill>
                  <a:schemeClr val="tx1"/>
                </a:solidFill>
                <a:effectLst/>
                <a:latin typeface="Arial" panose="020B0604020202020204" pitchFamily="34" charset="0"/>
                <a:cs typeface="Arial" panose="020B0604020202020204" pitchFamily="34" charset="0"/>
              </a:rPr>
              <a:t> the processes involved in IP management. As you can see, exploitation options play</a:t>
            </a:r>
            <a:r>
              <a:rPr lang="en-IE" sz="1000" kern="1200" baseline="0" dirty="0" smtClean="0">
                <a:solidFill>
                  <a:schemeClr val="tx1"/>
                </a:solidFill>
                <a:effectLst/>
                <a:latin typeface="Arial" panose="020B0604020202020204" pitchFamily="34" charset="0"/>
                <a:cs typeface="Arial" panose="020B0604020202020204" pitchFamily="34" charset="0"/>
              </a:rPr>
              <a:t> a</a:t>
            </a:r>
            <a:r>
              <a:rPr lang="en-IE" sz="1000" kern="1200" dirty="0" smtClean="0">
                <a:solidFill>
                  <a:schemeClr val="tx1"/>
                </a:solidFill>
                <a:effectLst/>
                <a:latin typeface="Arial" panose="020B0604020202020204" pitchFamily="34" charset="0"/>
                <a:cs typeface="Arial" panose="020B0604020202020204" pitchFamily="34" charset="0"/>
              </a:rPr>
              <a:t> central role.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The process begins after R&amp;D with the disclosure of an invention. </a:t>
            </a: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Then a full evaluation is carried out of the technology, the potential for strong IP and the commercial opportunities. If the evaluation is positive, an application for the appropriate form of IP protection is filed.</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Before the technology can be promoted to the business community, it may sometimes be necessary to carry out some refinements, for example to construct a prototype.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At each stage in the cycle, it is necessary to reaffirm the commercial relevance before proceeding further.</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Eventually, the TTO will make the initial contact with the partners and commence negotiations for transfer of the technology to them. A licence may be granted to a company for a specific application of the technology relevant to the sector in which the company operates. Sometimes a company may be interested in acquiring ownership of a specific patent, and if the deal is good and there is no reason to retain ownership, the TTO may sell the IP outright.</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Another option is to support the formation of university spin-out companies by staff members and to transfer technology into these companies under a licence or by way</a:t>
            </a:r>
            <a:r>
              <a:rPr lang="en-IE" sz="1000" kern="1200" baseline="0" dirty="0" smtClean="0">
                <a:solidFill>
                  <a:schemeClr val="tx1"/>
                </a:solidFill>
                <a:effectLst/>
                <a:latin typeface="Arial" panose="020B0604020202020204" pitchFamily="34" charset="0"/>
                <a:cs typeface="Arial" panose="020B0604020202020204" pitchFamily="34" charset="0"/>
              </a:rPr>
              <a:t> of </a:t>
            </a:r>
            <a:r>
              <a:rPr lang="en-IE" sz="1000" kern="1200" dirty="0" smtClean="0">
                <a:solidFill>
                  <a:schemeClr val="tx1"/>
                </a:solidFill>
                <a:effectLst/>
                <a:latin typeface="Arial" panose="020B0604020202020204" pitchFamily="34" charset="0"/>
                <a:cs typeface="Arial" panose="020B0604020202020204" pitchFamily="34" charset="0"/>
              </a:rPr>
              <a:t>assignment of the associated IP.</a:t>
            </a:r>
            <a:endParaRPr lang="en-GB" sz="1000" kern="1200" dirty="0" smtClean="0">
              <a:solidFill>
                <a:schemeClr val="tx1"/>
              </a:solidFill>
              <a:effectLst/>
              <a:latin typeface="Arial" panose="020B0604020202020204" pitchFamily="34" charset="0"/>
              <a:cs typeface="Arial" panose="020B0604020202020204" pitchFamily="34" charset="0"/>
            </a:endParaRPr>
          </a:p>
          <a:p>
            <a:pPr algn="l">
              <a:spcBef>
                <a:spcPct val="0"/>
              </a:spcBef>
            </a:pPr>
            <a:endParaRPr lang="en-GB" sz="1000" dirty="0" smtClean="0">
              <a:latin typeface="Arial" panose="020B0604020202020204" pitchFamily="34" charset="0"/>
              <a:cs typeface="Arial" panose="020B0604020202020204" pitchFamily="34" charset="0"/>
            </a:endParaRPr>
          </a:p>
        </p:txBody>
      </p:sp>
      <p:sp>
        <p:nvSpPr>
          <p:cNvPr id="53252" name="Slide Number Placeholder 3"/>
          <p:cNvSpPr>
            <a:spLocks noGrp="1"/>
          </p:cNvSpPr>
          <p:nvPr>
            <p:ph type="sldNum" sz="quarter" idx="5"/>
          </p:nvPr>
        </p:nvSpPr>
        <p:spPr>
          <a:noFill/>
        </p:spPr>
        <p:txBody>
          <a:bodyPr/>
          <a:lstStyle/>
          <a:p>
            <a:fld id="{9006B954-2A9C-491F-B36C-DF5B1CF75332}" type="slidenum">
              <a:rPr lang="en-GB">
                <a:solidFill>
                  <a:prstClr val="black"/>
                </a:solidFill>
              </a:rPr>
              <a:pPr/>
              <a:t>19</a:t>
            </a:fld>
            <a:endParaRPr lang="en-GB"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p:txBody>
          <a:bodyPr>
            <a:normAutofit/>
          </a:bodyPr>
          <a:lstStyle/>
          <a:p>
            <a:r>
              <a:rPr lang="en-IE" sz="1000" kern="1200" dirty="0" smtClean="0">
                <a:solidFill>
                  <a:schemeClr val="tx1"/>
                </a:solidFill>
                <a:effectLst/>
                <a:latin typeface="Arial" panose="020B0604020202020204" pitchFamily="34" charset="0"/>
                <a:cs typeface="Arial" panose="020B0604020202020204" pitchFamily="34" charset="0"/>
              </a:rPr>
              <a:t>In the first part of this presentation I will introduce you to the most important aspects of managing IP </a:t>
            </a:r>
            <a:r>
              <a:rPr lang="en-GB" sz="1000" kern="1200" dirty="0" smtClean="0">
                <a:solidFill>
                  <a:schemeClr val="tx1"/>
                </a:solidFill>
                <a:effectLst/>
                <a:latin typeface="Arial" panose="020B0604020202020204" pitchFamily="34" charset="0"/>
                <a:cs typeface="Arial" panose="020B0604020202020204" pitchFamily="34" charset="0"/>
              </a:rPr>
              <a:t>as it applies to you</a:t>
            </a:r>
            <a:r>
              <a:rPr lang="en-IE" sz="1000" kern="1200" dirty="0" smtClean="0">
                <a:solidFill>
                  <a:schemeClr val="tx1"/>
                </a:solidFill>
                <a:effectLst/>
                <a:latin typeface="Arial" panose="020B0604020202020204" pitchFamily="34" charset="0"/>
                <a:cs typeface="Arial" panose="020B0604020202020204" pitchFamily="34" charset="0"/>
              </a:rPr>
              <a:t>.</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IE" sz="1000" kern="1200" dirty="0" smtClean="0">
                <a:solidFill>
                  <a:schemeClr val="tx1"/>
                </a:solidFill>
                <a:effectLst/>
                <a:latin typeface="Arial" panose="020B0604020202020204" pitchFamily="34" charset="0"/>
                <a:cs typeface="Arial" panose="020B0604020202020204" pitchFamily="34" charset="0"/>
              </a:rPr>
              <a:t>In the second part I will explain important patenting strategies for IP developers and how companies use IP strategies to commercialise IP.</a:t>
            </a:r>
            <a:r>
              <a:rPr lang="en-GB" sz="1000" kern="1200" dirty="0" smtClean="0">
                <a:solidFill>
                  <a:schemeClr val="tx1"/>
                </a:solidFill>
                <a:effectLst/>
                <a:latin typeface="Arial" panose="020B0604020202020204" pitchFamily="34" charset="0"/>
                <a:cs typeface="Arial" panose="020B0604020202020204" pitchFamily="34" charset="0"/>
              </a:rPr>
              <a:t> You will find out about some "good practice" tools and procedures you can use to help you capture, document and protect IP arising from your work.</a:t>
            </a: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Finally, I will explain the steps taken by universities to transfer technology to industry, and how companies use IP commercially to support their business objectives.</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I will finish on a practical note with an interesting case study which illustrates how a casual approach to IP Management can lead to serious consequences in the commercialisation </a:t>
            </a:r>
            <a:br>
              <a:rPr lang="en-IE" sz="1000" kern="1200" dirty="0" smtClean="0">
                <a:solidFill>
                  <a:schemeClr val="tx1"/>
                </a:solidFill>
                <a:effectLst/>
                <a:latin typeface="Arial" panose="020B0604020202020204" pitchFamily="34" charset="0"/>
                <a:cs typeface="Arial" panose="020B0604020202020204" pitchFamily="34" charset="0"/>
              </a:rPr>
            </a:br>
            <a:r>
              <a:rPr lang="en-IE" sz="1000" kern="1200" dirty="0" smtClean="0">
                <a:solidFill>
                  <a:schemeClr val="tx1"/>
                </a:solidFill>
                <a:effectLst/>
                <a:latin typeface="Arial" panose="020B0604020202020204" pitchFamily="34" charset="0"/>
                <a:cs typeface="Arial" panose="020B0604020202020204" pitchFamily="34" charset="0"/>
              </a:rPr>
              <a:t>of IP. </a:t>
            </a:r>
            <a:endParaRPr lang="en-GB" sz="1000" dirty="0" smtClean="0">
              <a:latin typeface="Arial" panose="020B0604020202020204" pitchFamily="34" charset="0"/>
              <a:cs typeface="Arial" panose="020B0604020202020204" pitchFamily="34" charset="0"/>
            </a:endParaRPr>
          </a:p>
        </p:txBody>
      </p:sp>
      <p:sp>
        <p:nvSpPr>
          <p:cNvPr id="53252" name="Slide Number Placeholder 3"/>
          <p:cNvSpPr>
            <a:spLocks noGrp="1"/>
          </p:cNvSpPr>
          <p:nvPr>
            <p:ph type="sldNum" sz="quarter" idx="5"/>
          </p:nvPr>
        </p:nvSpPr>
        <p:spPr>
          <a:noFill/>
        </p:spPr>
        <p:txBody>
          <a:bodyPr/>
          <a:lstStyle/>
          <a:p>
            <a:fld id="{9006B954-2A9C-491F-B36C-DF5B1CF75332}" type="slidenum">
              <a:rPr lang="en-GB">
                <a:solidFill>
                  <a:prstClr val="black"/>
                </a:solidFill>
              </a:rPr>
              <a:pPr/>
              <a:t>2</a:t>
            </a:fld>
            <a:endParaRPr lang="en-GB" dirty="0">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38" eaLnBrk="0" hangingPunct="0">
              <a:defRPr sz="1200">
                <a:solidFill>
                  <a:schemeClr val="tx1"/>
                </a:solidFill>
                <a:latin typeface="Arial" pitchFamily="34" charset="0"/>
              </a:defRPr>
            </a:lvl1pPr>
            <a:lvl2pPr marL="742950" indent="-285750" defTabSz="935038" eaLnBrk="0" hangingPunct="0">
              <a:defRPr sz="1200">
                <a:solidFill>
                  <a:schemeClr val="tx1"/>
                </a:solidFill>
                <a:latin typeface="Arial" pitchFamily="34" charset="0"/>
              </a:defRPr>
            </a:lvl2pPr>
            <a:lvl3pPr marL="1143000" indent="-228600" defTabSz="935038" eaLnBrk="0" hangingPunct="0">
              <a:defRPr sz="1200">
                <a:solidFill>
                  <a:schemeClr val="tx1"/>
                </a:solidFill>
                <a:latin typeface="Arial" pitchFamily="34" charset="0"/>
              </a:defRPr>
            </a:lvl3pPr>
            <a:lvl4pPr marL="1600200" indent="-228600" defTabSz="935038" eaLnBrk="0" hangingPunct="0">
              <a:defRPr sz="1200">
                <a:solidFill>
                  <a:schemeClr val="tx1"/>
                </a:solidFill>
                <a:latin typeface="Arial" pitchFamily="34" charset="0"/>
              </a:defRPr>
            </a:lvl4pPr>
            <a:lvl5pPr marL="2057400" indent="-228600" defTabSz="935038" eaLnBrk="0" hangingPunct="0">
              <a:defRPr sz="1200">
                <a:solidFill>
                  <a:schemeClr val="tx1"/>
                </a:solidFill>
                <a:latin typeface="Arial" pitchFamily="34" charset="0"/>
              </a:defRPr>
            </a:lvl5pPr>
            <a:lvl6pPr marL="2514600" indent="-228600" defTabSz="935038" eaLnBrk="0" fontAlgn="base" hangingPunct="0">
              <a:spcBef>
                <a:spcPct val="0"/>
              </a:spcBef>
              <a:spcAft>
                <a:spcPct val="0"/>
              </a:spcAft>
              <a:defRPr sz="1200">
                <a:solidFill>
                  <a:schemeClr val="tx1"/>
                </a:solidFill>
                <a:latin typeface="Arial" pitchFamily="34" charset="0"/>
              </a:defRPr>
            </a:lvl6pPr>
            <a:lvl7pPr marL="2971800" indent="-228600" defTabSz="935038" eaLnBrk="0" fontAlgn="base" hangingPunct="0">
              <a:spcBef>
                <a:spcPct val="0"/>
              </a:spcBef>
              <a:spcAft>
                <a:spcPct val="0"/>
              </a:spcAft>
              <a:defRPr sz="1200">
                <a:solidFill>
                  <a:schemeClr val="tx1"/>
                </a:solidFill>
                <a:latin typeface="Arial" pitchFamily="34" charset="0"/>
              </a:defRPr>
            </a:lvl7pPr>
            <a:lvl8pPr marL="3429000" indent="-228600" defTabSz="935038" eaLnBrk="0" fontAlgn="base" hangingPunct="0">
              <a:spcBef>
                <a:spcPct val="0"/>
              </a:spcBef>
              <a:spcAft>
                <a:spcPct val="0"/>
              </a:spcAft>
              <a:defRPr sz="1200">
                <a:solidFill>
                  <a:schemeClr val="tx1"/>
                </a:solidFill>
                <a:latin typeface="Arial" pitchFamily="34" charset="0"/>
              </a:defRPr>
            </a:lvl8pPr>
            <a:lvl9pPr marL="3886200" indent="-228600" defTabSz="935038" eaLnBrk="0" fontAlgn="base" hangingPunct="0">
              <a:spcBef>
                <a:spcPct val="0"/>
              </a:spcBef>
              <a:spcAft>
                <a:spcPct val="0"/>
              </a:spcAft>
              <a:defRPr sz="1200">
                <a:solidFill>
                  <a:schemeClr val="tx1"/>
                </a:solidFill>
                <a:latin typeface="Arial" pitchFamily="34" charset="0"/>
              </a:defRPr>
            </a:lvl9pPr>
          </a:lstStyle>
          <a:p>
            <a:pPr>
              <a:defRPr/>
            </a:pPr>
            <a:fld id="{77CA2C88-138D-4E6D-BEAB-609AFFFF8FAE}" type="slidenum">
              <a:rPr lang="de-DE" sz="1000" smtClean="0">
                <a:latin typeface="Times New Roman" pitchFamily="18" charset="0"/>
              </a:rPr>
              <a:pPr>
                <a:defRPr/>
              </a:pPr>
              <a:t>20</a:t>
            </a:fld>
            <a:endParaRPr lang="de-DE" sz="1000" smtClean="0">
              <a:latin typeface="Times New Roman" pitchFamily="18" charset="0"/>
            </a:endParaRPr>
          </a:p>
        </p:txBody>
      </p:sp>
      <p:sp>
        <p:nvSpPr>
          <p:cNvPr id="232451" name="Rectangle 2"/>
          <p:cNvSpPr>
            <a:spLocks noGrp="1" noRot="1" noChangeAspect="1" noChangeArrowheads="1" noTextEdit="1"/>
          </p:cNvSpPr>
          <p:nvPr>
            <p:ph type="sldImg"/>
          </p:nvPr>
        </p:nvSpPr>
        <p:spPr>
          <a:xfrm>
            <a:off x="900113" y="735013"/>
            <a:ext cx="4945062" cy="3709987"/>
          </a:xfrm>
          <a:ln/>
        </p:spPr>
      </p:sp>
      <p:sp>
        <p:nvSpPr>
          <p:cNvPr id="232452" name="Rectangle 3"/>
          <p:cNvSpPr>
            <a:spLocks noGrp="1" noChangeArrowheads="1"/>
          </p:cNvSpPr>
          <p:nvPr>
            <p:ph type="body" idx="1"/>
          </p:nvPr>
        </p:nvSpPr>
        <p:spPr>
          <a:xfrm>
            <a:off x="898533" y="4692844"/>
            <a:ext cx="4946635" cy="445201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en-US" altLang="en-US" sz="1000" dirty="0" smtClean="0">
                <a:latin typeface="Arial" panose="020B0604020202020204" pitchFamily="34" charset="0"/>
                <a:cs typeface="Arial" panose="020B0604020202020204" pitchFamily="34" charset="0"/>
              </a:rPr>
              <a:t>Any evaluation of IP must focus on legal status, technology and market conditions</a:t>
            </a:r>
            <a:r>
              <a:rPr lang="en-US" altLang="en-US" sz="1000" baseline="0" dirty="0" smtClean="0">
                <a:latin typeface="Arial" panose="020B0604020202020204" pitchFamily="34" charset="0"/>
                <a:cs typeface="Arial" panose="020B0604020202020204" pitchFamily="34" charset="0"/>
              </a:rPr>
              <a:t>. </a:t>
            </a:r>
          </a:p>
          <a:p>
            <a:endParaRPr lang="en-US" altLang="en-US" sz="1000" baseline="0" dirty="0" smtClean="0">
              <a:latin typeface="Arial" panose="020B0604020202020204" pitchFamily="34" charset="0"/>
              <a:cs typeface="Arial" panose="020B0604020202020204" pitchFamily="34" charset="0"/>
            </a:endParaRPr>
          </a:p>
          <a:p>
            <a:r>
              <a:rPr lang="en-US" altLang="en-US" sz="1000" baseline="0" dirty="0" smtClean="0">
                <a:latin typeface="Arial" panose="020B0604020202020204" pitchFamily="34" charset="0"/>
                <a:cs typeface="Arial" panose="020B0604020202020204" pitchFamily="34" charset="0"/>
              </a:rPr>
              <a:t>Evaluation of legal status includes questions about patent status, ownership, enforcement means, and so on.</a:t>
            </a:r>
          </a:p>
          <a:p>
            <a:endParaRPr lang="en-US" altLang="en-US" sz="1000" baseline="0" dirty="0" smtClean="0">
              <a:latin typeface="Arial" panose="020B0604020202020204" pitchFamily="34" charset="0"/>
              <a:cs typeface="Arial" panose="020B0604020202020204" pitchFamily="34" charset="0"/>
            </a:endParaRPr>
          </a:p>
          <a:p>
            <a:r>
              <a:rPr lang="en-US" altLang="en-US" sz="1000" baseline="0" dirty="0" smtClean="0">
                <a:latin typeface="Arial" panose="020B0604020202020204" pitchFamily="34" charset="0"/>
                <a:cs typeface="Arial" panose="020B0604020202020204" pitchFamily="34" charset="0"/>
              </a:rPr>
              <a:t>Evaluation of the technology should include questions on its uniqueness, stability and reproducibility, if it is superior to substitute technology, and how easy it is to identify infringing products.</a:t>
            </a:r>
          </a:p>
          <a:p>
            <a:endParaRPr lang="en-US" altLang="en-US" sz="1000" baseline="0" dirty="0" smtClean="0">
              <a:latin typeface="Arial" panose="020B0604020202020204" pitchFamily="34" charset="0"/>
              <a:cs typeface="Arial" panose="020B0604020202020204" pitchFamily="34" charset="0"/>
            </a:endParaRPr>
          </a:p>
          <a:p>
            <a:r>
              <a:rPr lang="en-US" altLang="en-US" sz="1000" baseline="0" dirty="0" smtClean="0">
                <a:latin typeface="Arial" panose="020B0604020202020204" pitchFamily="34" charset="0"/>
                <a:cs typeface="Arial" panose="020B0604020202020204" pitchFamily="34" charset="0"/>
              </a:rPr>
              <a:t>The most crucial, but also most difficult, part of the evaluation is gaining a proper understanding of the market fit and dynamics. Questions to be answered include: "What are the commercial opportunities?" "What are the marketing options?" "Is freedom to operate easily achievable?" and "How big are the margins, turnovers and market growth rates?"</a:t>
            </a:r>
          </a:p>
          <a:p>
            <a:endParaRPr lang="en-US" altLang="en-US" sz="1000" baseline="0" dirty="0" smtClean="0">
              <a:latin typeface="Arial" panose="020B0604020202020204" pitchFamily="34" charset="0"/>
              <a:cs typeface="Arial" panose="020B060402020202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38" eaLnBrk="0" hangingPunct="0">
              <a:defRPr sz="1200">
                <a:solidFill>
                  <a:schemeClr val="tx1"/>
                </a:solidFill>
                <a:latin typeface="Arial" pitchFamily="34" charset="0"/>
              </a:defRPr>
            </a:lvl1pPr>
            <a:lvl2pPr marL="742950" indent="-285750" defTabSz="935038" eaLnBrk="0" hangingPunct="0">
              <a:defRPr sz="1200">
                <a:solidFill>
                  <a:schemeClr val="tx1"/>
                </a:solidFill>
                <a:latin typeface="Arial" pitchFamily="34" charset="0"/>
              </a:defRPr>
            </a:lvl2pPr>
            <a:lvl3pPr marL="1143000" indent="-228600" defTabSz="935038" eaLnBrk="0" hangingPunct="0">
              <a:defRPr sz="1200">
                <a:solidFill>
                  <a:schemeClr val="tx1"/>
                </a:solidFill>
                <a:latin typeface="Arial" pitchFamily="34" charset="0"/>
              </a:defRPr>
            </a:lvl3pPr>
            <a:lvl4pPr marL="1600200" indent="-228600" defTabSz="935038" eaLnBrk="0" hangingPunct="0">
              <a:defRPr sz="1200">
                <a:solidFill>
                  <a:schemeClr val="tx1"/>
                </a:solidFill>
                <a:latin typeface="Arial" pitchFamily="34" charset="0"/>
              </a:defRPr>
            </a:lvl4pPr>
            <a:lvl5pPr marL="2057400" indent="-228600" defTabSz="935038" eaLnBrk="0" hangingPunct="0">
              <a:defRPr sz="1200">
                <a:solidFill>
                  <a:schemeClr val="tx1"/>
                </a:solidFill>
                <a:latin typeface="Arial" pitchFamily="34" charset="0"/>
              </a:defRPr>
            </a:lvl5pPr>
            <a:lvl6pPr marL="2514600" indent="-228600" defTabSz="935038" eaLnBrk="0" fontAlgn="base" hangingPunct="0">
              <a:spcBef>
                <a:spcPct val="0"/>
              </a:spcBef>
              <a:spcAft>
                <a:spcPct val="0"/>
              </a:spcAft>
              <a:defRPr sz="1200">
                <a:solidFill>
                  <a:schemeClr val="tx1"/>
                </a:solidFill>
                <a:latin typeface="Arial" pitchFamily="34" charset="0"/>
              </a:defRPr>
            </a:lvl6pPr>
            <a:lvl7pPr marL="2971800" indent="-228600" defTabSz="935038" eaLnBrk="0" fontAlgn="base" hangingPunct="0">
              <a:spcBef>
                <a:spcPct val="0"/>
              </a:spcBef>
              <a:spcAft>
                <a:spcPct val="0"/>
              </a:spcAft>
              <a:defRPr sz="1200">
                <a:solidFill>
                  <a:schemeClr val="tx1"/>
                </a:solidFill>
                <a:latin typeface="Arial" pitchFamily="34" charset="0"/>
              </a:defRPr>
            </a:lvl7pPr>
            <a:lvl8pPr marL="3429000" indent="-228600" defTabSz="935038" eaLnBrk="0" fontAlgn="base" hangingPunct="0">
              <a:spcBef>
                <a:spcPct val="0"/>
              </a:spcBef>
              <a:spcAft>
                <a:spcPct val="0"/>
              </a:spcAft>
              <a:defRPr sz="1200">
                <a:solidFill>
                  <a:schemeClr val="tx1"/>
                </a:solidFill>
                <a:latin typeface="Arial" pitchFamily="34" charset="0"/>
              </a:defRPr>
            </a:lvl8pPr>
            <a:lvl9pPr marL="3886200" indent="-228600" defTabSz="935038" eaLnBrk="0" fontAlgn="base" hangingPunct="0">
              <a:spcBef>
                <a:spcPct val="0"/>
              </a:spcBef>
              <a:spcAft>
                <a:spcPct val="0"/>
              </a:spcAft>
              <a:defRPr sz="1200">
                <a:solidFill>
                  <a:schemeClr val="tx1"/>
                </a:solidFill>
                <a:latin typeface="Arial" pitchFamily="34" charset="0"/>
              </a:defRPr>
            </a:lvl9pPr>
          </a:lstStyle>
          <a:p>
            <a:pPr>
              <a:defRPr/>
            </a:pPr>
            <a:fld id="{76AE2008-3296-4578-BF3A-C75DDE3ABEC2}" type="slidenum">
              <a:rPr lang="de-DE" sz="1000" smtClean="0">
                <a:latin typeface="Times New Roman" pitchFamily="18" charset="0"/>
              </a:rPr>
              <a:pPr>
                <a:defRPr/>
              </a:pPr>
              <a:t>21</a:t>
            </a:fld>
            <a:endParaRPr lang="de-DE" sz="1000" smtClean="0">
              <a:latin typeface="Times New Roman" pitchFamily="18" charset="0"/>
            </a:endParaRPr>
          </a:p>
        </p:txBody>
      </p:sp>
      <p:sp>
        <p:nvSpPr>
          <p:cNvPr id="233475" name="Rectangle 2"/>
          <p:cNvSpPr>
            <a:spLocks noGrp="1" noRot="1" noChangeAspect="1" noChangeArrowheads="1" noTextEdit="1"/>
          </p:cNvSpPr>
          <p:nvPr>
            <p:ph type="sldImg"/>
          </p:nvPr>
        </p:nvSpPr>
        <p:spPr>
          <a:xfrm>
            <a:off x="900113" y="735013"/>
            <a:ext cx="4945062" cy="3709987"/>
          </a:xfrm>
          <a:ln/>
        </p:spPr>
      </p:sp>
      <p:sp>
        <p:nvSpPr>
          <p:cNvPr id="233476" name="Rectangle 3"/>
          <p:cNvSpPr>
            <a:spLocks noGrp="1" noChangeArrowheads="1"/>
          </p:cNvSpPr>
          <p:nvPr>
            <p:ph type="body" idx="1"/>
          </p:nvPr>
        </p:nvSpPr>
        <p:spPr>
          <a:xfrm>
            <a:off x="898533" y="4692844"/>
            <a:ext cx="4946635" cy="445201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en-GB" altLang="en-US" sz="1000" noProof="0" dirty="0" smtClean="0">
                <a:latin typeface="Arial" panose="020B0604020202020204" pitchFamily="34" charset="0"/>
                <a:cs typeface="Arial" panose="020B0604020202020204" pitchFamily="34" charset="0"/>
              </a:rPr>
              <a:t>Based</a:t>
            </a:r>
            <a:r>
              <a:rPr lang="en-GB" altLang="en-US" sz="1000" baseline="0" noProof="0" dirty="0" smtClean="0">
                <a:latin typeface="Arial" panose="020B0604020202020204" pitchFamily="34" charset="0"/>
                <a:cs typeface="Arial" panose="020B0604020202020204" pitchFamily="34" charset="0"/>
              </a:rPr>
              <a:t> on t</a:t>
            </a:r>
            <a:r>
              <a:rPr lang="en-GB" altLang="en-US" sz="1000" noProof="0" dirty="0" smtClean="0">
                <a:latin typeface="Arial" panose="020B0604020202020204" pitchFamily="34" charset="0"/>
                <a:cs typeface="Arial" panose="020B0604020202020204" pitchFamily="34" charset="0"/>
              </a:rPr>
              <a:t>he often preferred "cost-delaying strategy" for</a:t>
            </a:r>
            <a:r>
              <a:rPr lang="en-GB" altLang="en-US" sz="1000" baseline="0" noProof="0" dirty="0" smtClean="0">
                <a:latin typeface="Arial" panose="020B0604020202020204" pitchFamily="34" charset="0"/>
                <a:cs typeface="Arial" panose="020B0604020202020204" pitchFamily="34" charset="0"/>
              </a:rPr>
              <a:t> obtaining patent protection via the international route, </a:t>
            </a:r>
            <a:r>
              <a:rPr lang="en-GB" altLang="en-US" sz="1000" noProof="0" dirty="0" smtClean="0">
                <a:latin typeface="Arial" panose="020B0604020202020204" pitchFamily="34" charset="0"/>
                <a:cs typeface="Arial" panose="020B0604020202020204" pitchFamily="34" charset="0"/>
              </a:rPr>
              <a:t>we can</a:t>
            </a:r>
            <a:r>
              <a:rPr lang="en-GB" altLang="en-US" sz="1000" baseline="0" noProof="0" dirty="0" smtClean="0">
                <a:latin typeface="Arial" panose="020B0604020202020204" pitchFamily="34" charset="0"/>
                <a:cs typeface="Arial" panose="020B0604020202020204" pitchFamily="34" charset="0"/>
              </a:rPr>
              <a:t> draft a typical timescale for prosecution of a patent application during which the three main evaluation milestones occur. The first is the priority filing, the second the start of the internationalisation, and the third the start of the nationalisation.</a:t>
            </a:r>
          </a:p>
          <a:p>
            <a:endParaRPr lang="en-GB" altLang="en-US" sz="1000" baseline="0" noProof="0" dirty="0" smtClean="0">
              <a:latin typeface="Arial" panose="020B0604020202020204" pitchFamily="34" charset="0"/>
              <a:cs typeface="Arial" panose="020B0604020202020204" pitchFamily="34" charset="0"/>
            </a:endParaRPr>
          </a:p>
          <a:p>
            <a:r>
              <a:rPr lang="en-GB" altLang="en-US" sz="1000" baseline="0" noProof="0" dirty="0" smtClean="0">
                <a:latin typeface="Arial" panose="020B0604020202020204" pitchFamily="34" charset="0"/>
                <a:cs typeface="Arial" panose="020B0604020202020204" pitchFamily="34" charset="0"/>
              </a:rPr>
              <a:t>Before an IP owner decides to go to the next milestone and consequently invest the money required for the patent attorney and patent office filing fees, he needs to evaluate the technology with respect to alternative options for the allocation of his resources to the most promising technologies. </a:t>
            </a:r>
          </a:p>
          <a:p>
            <a:endParaRPr lang="en-GB" altLang="en-US" sz="1000" baseline="0" noProof="0" dirty="0" smtClean="0">
              <a:latin typeface="Arial" panose="020B0604020202020204" pitchFamily="34" charset="0"/>
              <a:cs typeface="Arial" panose="020B0604020202020204" pitchFamily="34" charset="0"/>
            </a:endParaRPr>
          </a:p>
          <a:p>
            <a:r>
              <a:rPr lang="en-GB" altLang="en-US" sz="1000" baseline="0" noProof="0" dirty="0" smtClean="0">
                <a:latin typeface="Arial" panose="020B0604020202020204" pitchFamily="34" charset="0"/>
                <a:cs typeface="Arial" panose="020B0604020202020204" pitchFamily="34" charset="0"/>
              </a:rPr>
              <a:t>At each stage of the evaluation, the same basic questions are asked, more or less, but the answers should provide increasingly more advanced information, which will enable the IP owner to make a better-informed investment decision.</a:t>
            </a:r>
          </a:p>
          <a:p>
            <a:endParaRPr lang="en-US" altLang="en-US" sz="1000" baseline="0" dirty="0" smtClean="0">
              <a:latin typeface="Arial" panose="020B0604020202020204" pitchFamily="34" charset="0"/>
              <a:cs typeface="Arial" panose="020B0604020202020204" pitchFamily="34" charset="0"/>
            </a:endParaRPr>
          </a:p>
          <a:p>
            <a:r>
              <a:rPr lang="en-US" altLang="en-US" sz="1000" baseline="0" dirty="0" smtClean="0">
                <a:latin typeface="Arial" panose="020B0604020202020204" pitchFamily="34" charset="0"/>
                <a:cs typeface="Arial" panose="020B0604020202020204" pitchFamily="34" charset="0"/>
              </a:rPr>
              <a:t>Although the questions are basically always the same the answers are not, and the interpretation of the answers needs to relate to the specific commercial context. For example, product development based on new technologies for the fast-evolving ICT market typically needs to be at an advanced stage to gain approval for further investment. On the other hand, decisions on products being developed for the pharmaceutical market are influenced by a much different set of factors, including life cycles, margins and regulatory requirements. They would therefore normally have much longer lead-in times. A proposal for a pharmaceutical business spin-out may obtain financing for clinical trials several years in advance of the market launch for a developed drug.</a:t>
            </a:r>
            <a:endParaRPr lang="en-US" altLang="en-US" sz="1000" dirty="0" smtClean="0">
              <a:latin typeface="Arial" panose="020B0604020202020204" pitchFamily="34" charset="0"/>
              <a:cs typeface="Arial" panose="020B0604020202020204" pitchFamily="34" charset="0"/>
            </a:endParaRPr>
          </a:p>
          <a:p>
            <a:endParaRPr lang="en-US" altLang="en-US" sz="1000" dirty="0" smtClean="0">
              <a:latin typeface="Arial" panose="020B0604020202020204" pitchFamily="34" charset="0"/>
              <a:cs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a:xfrm>
            <a:off x="674370" y="4693286"/>
            <a:ext cx="5394960" cy="4933284"/>
          </a:xfrm>
        </p:spPr>
        <p:txBody>
          <a:bodyPr>
            <a:normAutofit/>
          </a:bodyPr>
          <a:lstStyle/>
          <a:p>
            <a:r>
              <a:rPr lang="en-IE" sz="1000" kern="1200" dirty="0" smtClean="0">
                <a:solidFill>
                  <a:schemeClr val="tx1"/>
                </a:solidFill>
                <a:effectLst/>
                <a:latin typeface="Arial" panose="020B0604020202020204" pitchFamily="34" charset="0"/>
                <a:cs typeface="Arial" panose="020B0604020202020204" pitchFamily="34" charset="0"/>
              </a:rPr>
              <a:t>This slide illustrates the ways is which companies use their IP to support their main business case. This</a:t>
            </a:r>
            <a:r>
              <a:rPr lang="en-IE" sz="1000" kern="1200" baseline="0" dirty="0" smtClean="0">
                <a:solidFill>
                  <a:schemeClr val="tx1"/>
                </a:solidFill>
                <a:effectLst/>
                <a:latin typeface="Arial" panose="020B0604020202020204" pitchFamily="34" charset="0"/>
                <a:cs typeface="Arial" panose="020B0604020202020204" pitchFamily="34" charset="0"/>
              </a:rPr>
              <a:t> includes </a:t>
            </a:r>
            <a:r>
              <a:rPr lang="en-IE" sz="1000" kern="1200" dirty="0" smtClean="0">
                <a:solidFill>
                  <a:schemeClr val="tx1"/>
                </a:solidFill>
                <a:effectLst/>
                <a:latin typeface="Arial" panose="020B0604020202020204" pitchFamily="34" charset="0"/>
                <a:cs typeface="Arial" panose="020B0604020202020204" pitchFamily="34" charset="0"/>
              </a:rPr>
              <a:t>internal strategies protecting product, process or service applications that are core to the business, and – as with universities</a:t>
            </a:r>
            <a:r>
              <a:rPr lang="en-IE" sz="1000" kern="1200" baseline="0" dirty="0" smtClean="0">
                <a:solidFill>
                  <a:schemeClr val="tx1"/>
                </a:solidFill>
                <a:effectLst/>
                <a:latin typeface="Arial" panose="020B0604020202020204" pitchFamily="34" charset="0"/>
                <a:cs typeface="Arial" panose="020B0604020202020204" pitchFamily="34" charset="0"/>
              </a:rPr>
              <a:t> </a:t>
            </a:r>
            <a:r>
              <a:rPr lang="en-GB" sz="1000" kern="1200" dirty="0" smtClean="0">
                <a:solidFill>
                  <a:schemeClr val="tx1"/>
                </a:solidFill>
                <a:effectLst/>
                <a:latin typeface="Arial" panose="020B0604020202020204" pitchFamily="34" charset="0"/>
                <a:cs typeface="Arial" panose="020B0604020202020204" pitchFamily="34" charset="0"/>
              </a:rPr>
              <a:t>–</a:t>
            </a:r>
            <a:r>
              <a:rPr lang="en-IE" sz="1000" kern="1200" baseline="0" dirty="0" smtClean="0">
                <a:solidFill>
                  <a:schemeClr val="tx1"/>
                </a:solidFill>
                <a:effectLst/>
                <a:latin typeface="Arial" panose="020B0604020202020204" pitchFamily="34" charset="0"/>
                <a:cs typeface="Arial" panose="020B0604020202020204" pitchFamily="34" charset="0"/>
              </a:rPr>
              <a:t> </a:t>
            </a:r>
            <a:r>
              <a:rPr lang="en-IE" sz="1000" kern="1200" dirty="0" smtClean="0">
                <a:solidFill>
                  <a:schemeClr val="tx1"/>
                </a:solidFill>
                <a:effectLst/>
                <a:latin typeface="Arial" panose="020B0604020202020204" pitchFamily="34" charset="0"/>
                <a:cs typeface="Arial" panose="020B0604020202020204" pitchFamily="34" charset="0"/>
              </a:rPr>
              <a:t>external strategies covering other possibilities for extracting value from the IP.</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main business case is usually</a:t>
            </a:r>
            <a:r>
              <a:rPr lang="en-GB" sz="1000" kern="1200" baseline="0" dirty="0" smtClean="0">
                <a:solidFill>
                  <a:schemeClr val="tx1"/>
                </a:solidFill>
                <a:effectLst/>
                <a:latin typeface="Arial" panose="020B0604020202020204" pitchFamily="34" charset="0"/>
                <a:cs typeface="Arial" panose="020B0604020202020204" pitchFamily="34" charset="0"/>
              </a:rPr>
              <a:t> based on selling products, processes and services. </a:t>
            </a:r>
            <a:r>
              <a:rPr lang="en-GB" sz="1000" kern="1200" dirty="0" smtClean="0">
                <a:solidFill>
                  <a:schemeClr val="tx1"/>
                </a:solidFill>
                <a:effectLst/>
                <a:latin typeface="Arial" panose="020B0604020202020204" pitchFamily="34" charset="0"/>
                <a:cs typeface="Arial" panose="020B0604020202020204" pitchFamily="34" charset="0"/>
              </a:rPr>
              <a:t>An additional component involves partnerships in the form of supply or manufacturing agreements or merger and acquisition deals.</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As with universities, another possibility is licensing. Here a company may create new revenue-earning opportunities by offering licences</a:t>
            </a:r>
            <a:r>
              <a:rPr lang="en-GB" sz="1000" b="1" kern="1200" dirty="0" smtClean="0">
                <a:solidFill>
                  <a:schemeClr val="tx1"/>
                </a:solidFill>
                <a:effectLst/>
                <a:latin typeface="Arial" panose="020B0604020202020204" pitchFamily="34" charset="0"/>
                <a:cs typeface="Arial" panose="020B0604020202020204" pitchFamily="34" charset="0"/>
              </a:rPr>
              <a:t> </a:t>
            </a:r>
            <a:r>
              <a:rPr lang="en-GB" sz="1000" kern="1200" dirty="0" smtClean="0">
                <a:solidFill>
                  <a:schemeClr val="tx1"/>
                </a:solidFill>
                <a:effectLst/>
                <a:latin typeface="Arial" panose="020B0604020202020204" pitchFamily="34" charset="0"/>
                <a:cs typeface="Arial" panose="020B0604020202020204" pitchFamily="34" charset="0"/>
              </a:rPr>
              <a:t>for specific applications of its technology to companies it is not competing with.</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Then we come to spin-outs. When companies are unable to exploit a unique product or technology because it is not aligned with their core business, they often spin off that sector of the business by forming a new spin-out company to exploit the new opportunities.</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Next,</a:t>
            </a:r>
            <a:r>
              <a:rPr lang="en-GB" sz="1000" b="1" kern="1200" dirty="0" smtClean="0">
                <a:solidFill>
                  <a:schemeClr val="tx1"/>
                </a:solidFill>
                <a:effectLst/>
                <a:latin typeface="Arial" panose="020B0604020202020204" pitchFamily="34" charset="0"/>
                <a:cs typeface="Arial" panose="020B0604020202020204" pitchFamily="34" charset="0"/>
              </a:rPr>
              <a:t> </a:t>
            </a:r>
            <a:r>
              <a:rPr lang="en-GB" sz="1000" kern="1200" dirty="0" smtClean="0">
                <a:solidFill>
                  <a:schemeClr val="tx1"/>
                </a:solidFill>
                <a:effectLst/>
                <a:latin typeface="Arial" panose="020B0604020202020204" pitchFamily="34" charset="0"/>
                <a:cs typeface="Arial" panose="020B0604020202020204" pitchFamily="34" charset="0"/>
              </a:rPr>
              <a:t>a company may have redundant IP it has</a:t>
            </a:r>
            <a:r>
              <a:rPr lang="en-GB" sz="1000" kern="1200" baseline="0" dirty="0" smtClean="0">
                <a:solidFill>
                  <a:schemeClr val="tx1"/>
                </a:solidFill>
                <a:effectLst/>
                <a:latin typeface="Arial" panose="020B0604020202020204" pitchFamily="34" charset="0"/>
                <a:cs typeface="Arial" panose="020B0604020202020204" pitchFamily="34" charset="0"/>
              </a:rPr>
              <a:t> </a:t>
            </a:r>
            <a:r>
              <a:rPr lang="en-GB" sz="1000" kern="1200" dirty="0" smtClean="0">
                <a:solidFill>
                  <a:schemeClr val="tx1"/>
                </a:solidFill>
                <a:effectLst/>
                <a:latin typeface="Arial" panose="020B0604020202020204" pitchFamily="34" charset="0"/>
                <a:cs typeface="Arial" panose="020B0604020202020204" pitchFamily="34" charset="0"/>
              </a:rPr>
              <a:t>acquired through mergers, or because it has changed its business focus and no longer requires certain patents. It can offer this IP for sale or auction and assign ownership to the purchaser.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Last but not least, there is investment. In the section on IP strategy, I mentioned how a set of valuable IP assets can be used as collateral to raise investment from a range of sources such as private investors, business angels, venture capital companies and financial institutions. </a:t>
            </a:r>
          </a:p>
          <a:p>
            <a:pPr algn="l"/>
            <a:endParaRPr lang="en-GB" sz="1000" dirty="0">
              <a:latin typeface="Arial" panose="020B0604020202020204" pitchFamily="34" charset="0"/>
              <a:cs typeface="Arial" panose="020B0604020202020204" pitchFamily="34" charset="0"/>
            </a:endParaRPr>
          </a:p>
        </p:txBody>
      </p:sp>
      <p:sp>
        <p:nvSpPr>
          <p:cNvPr id="53252" name="Slide Number Placeholder 3"/>
          <p:cNvSpPr>
            <a:spLocks noGrp="1"/>
          </p:cNvSpPr>
          <p:nvPr>
            <p:ph type="sldNum" sz="quarter" idx="5"/>
          </p:nvPr>
        </p:nvSpPr>
        <p:spPr>
          <a:noFill/>
        </p:spPr>
        <p:txBody>
          <a:bodyPr/>
          <a:lstStyle/>
          <a:p>
            <a:fld id="{9006B954-2A9C-491F-B36C-DF5B1CF75332}" type="slidenum">
              <a:rPr lang="en-GB">
                <a:solidFill>
                  <a:prstClr val="black"/>
                </a:solidFill>
              </a:rPr>
              <a:pPr/>
              <a:t>22</a:t>
            </a:fld>
            <a:endParaRPr lang="en-GB" dirty="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In the IP Basics module, we learnt that intellectual property rights are legal rights that can be used to prevent others from using your invention.</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Patent owners can control the rights to use the IP by means of licence agreements containing an agreed set of terms and conditions.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Certain conditions must be met for a licence to constitute a legal agreement. There must be</a:t>
            </a:r>
          </a:p>
          <a:p>
            <a:pPr lvl="0"/>
            <a:endParaRPr lang="en-GB" sz="1000" kern="1200" dirty="0" smtClean="0">
              <a:solidFill>
                <a:schemeClr val="tx1"/>
              </a:solidFill>
              <a:effectLst/>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GB" sz="1000" kern="1200" dirty="0" smtClean="0">
                <a:solidFill>
                  <a:schemeClr val="tx1"/>
                </a:solidFill>
                <a:effectLst/>
                <a:latin typeface="Arial" panose="020B0604020202020204" pitchFamily="34" charset="0"/>
                <a:cs typeface="Arial" panose="020B0604020202020204" pitchFamily="34" charset="0"/>
              </a:rPr>
              <a:t>a mutual exchange of a bargain,</a:t>
            </a:r>
          </a:p>
          <a:p>
            <a:pPr marL="171450" lvl="0" indent="-171450">
              <a:buFont typeface="Arial" panose="020B0604020202020204" pitchFamily="34" charset="0"/>
              <a:buChar char="–"/>
            </a:pPr>
            <a:r>
              <a:rPr lang="en-GB" sz="1000" kern="1200" dirty="0" smtClean="0">
                <a:solidFill>
                  <a:schemeClr val="tx1"/>
                </a:solidFill>
                <a:effectLst/>
                <a:latin typeface="Arial" panose="020B0604020202020204" pitchFamily="34" charset="0"/>
                <a:cs typeface="Arial" panose="020B0604020202020204" pitchFamily="34" charset="0"/>
              </a:rPr>
              <a:t>a consideration – such as money, a licensee fee or royalties – exchanged for something of value, for example IP or other valuable assets, and</a:t>
            </a:r>
          </a:p>
          <a:p>
            <a:pPr marL="171450" lvl="0" indent="-171450">
              <a:buFont typeface="Arial" panose="020B0604020202020204" pitchFamily="34" charset="0"/>
              <a:buChar char="–"/>
            </a:pPr>
            <a:r>
              <a:rPr lang="en-GB" sz="1000" kern="1200" dirty="0" smtClean="0">
                <a:solidFill>
                  <a:schemeClr val="tx1"/>
                </a:solidFill>
                <a:effectLst/>
                <a:latin typeface="Arial" panose="020B0604020202020204" pitchFamily="34" charset="0"/>
                <a:cs typeface="Arial" panose="020B0604020202020204" pitchFamily="34" charset="0"/>
              </a:rPr>
              <a:t>a set of terms and conditions that make clear the intentions of the parties in their execution of the bargain.</a:t>
            </a:r>
          </a:p>
          <a:p>
            <a:endParaRPr lang="en-GB" sz="1000" kern="1200" dirty="0" smtClean="0">
              <a:solidFill>
                <a:schemeClr val="tx1"/>
              </a:solidFill>
              <a:effectLst/>
              <a:latin typeface="Arial" panose="020B0604020202020204" pitchFamily="34" charset="0"/>
              <a:cs typeface="Arial" panose="020B0604020202020204" pitchFamily="34" charset="0"/>
            </a:endParaRPr>
          </a:p>
          <a:p>
            <a:pPr algn="l" eaLnBrk="1" hangingPunct="1">
              <a:lnSpc>
                <a:spcPct val="80000"/>
              </a:lnSpc>
            </a:pPr>
            <a:endParaRPr lang="en-GB" sz="1000" dirty="0">
              <a:latin typeface="Arial" panose="020B0604020202020204" pitchFamily="34" charset="0"/>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23</a:t>
            </a:fld>
            <a:endParaRPr lang="de-DE" sz="1400">
              <a:solidFill>
                <a:prstClr val="black"/>
              </a:solidFill>
              <a:latin typeface="Arial" charset="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a:xfrm>
            <a:off x="674370" y="4693286"/>
            <a:ext cx="5394960" cy="4862280"/>
          </a:xfrm>
        </p:spPr>
        <p:txBody>
          <a:bodyPr>
            <a:normAutofit/>
          </a:bodyPr>
          <a:lstStyle/>
          <a:p>
            <a:r>
              <a:rPr lang="en-IE" sz="1000" u="none" kern="1200" dirty="0" smtClean="0">
                <a:solidFill>
                  <a:schemeClr val="tx1"/>
                </a:solidFill>
                <a:effectLst/>
                <a:latin typeface="Arial" panose="020B0604020202020204" pitchFamily="34" charset="0"/>
                <a:cs typeface="Arial" panose="020B0604020202020204" pitchFamily="34" charset="0"/>
              </a:rPr>
              <a:t>The benefits of licensing for the licensor include the opportunity to create a </a:t>
            </a:r>
            <a:r>
              <a:rPr lang="en-IE" sz="1000" kern="1200" dirty="0" smtClean="0">
                <a:solidFill>
                  <a:schemeClr val="tx1"/>
                </a:solidFill>
                <a:effectLst/>
                <a:latin typeface="Arial" panose="020B0604020202020204" pitchFamily="34" charset="0"/>
                <a:cs typeface="Arial" panose="020B0604020202020204" pitchFamily="34" charset="0"/>
              </a:rPr>
              <a:t>new source of revenues by leveraging IP, and to gain access to new territories and markets</a:t>
            </a:r>
            <a:r>
              <a:rPr lang="en-US" sz="1000" kern="1200" dirty="0" smtClean="0">
                <a:solidFill>
                  <a:schemeClr val="tx1"/>
                </a:solidFill>
                <a:effectLst/>
                <a:latin typeface="Arial" panose="020B0604020202020204" pitchFamily="34" charset="0"/>
                <a:cs typeface="Arial" panose="020B0604020202020204" pitchFamily="34" charset="0"/>
              </a:rPr>
              <a:t>. Also, by offering</a:t>
            </a:r>
            <a:r>
              <a:rPr lang="en-GB" sz="1000" kern="1200" dirty="0" smtClean="0">
                <a:solidFill>
                  <a:schemeClr val="tx1"/>
                </a:solidFill>
                <a:effectLst/>
                <a:latin typeface="Arial" panose="020B0604020202020204" pitchFamily="34" charset="0"/>
                <a:cs typeface="Arial" panose="020B0604020202020204" pitchFamily="34" charset="0"/>
              </a:rPr>
              <a:t> licences</a:t>
            </a:r>
            <a:r>
              <a:rPr lang="en-US" sz="1000" kern="1200" dirty="0" smtClean="0">
                <a:solidFill>
                  <a:schemeClr val="tx1"/>
                </a:solidFill>
                <a:effectLst/>
                <a:latin typeface="Arial" panose="020B0604020202020204" pitchFamily="34" charset="0"/>
                <a:cs typeface="Arial" panose="020B0604020202020204" pitchFamily="34" charset="0"/>
              </a:rPr>
              <a:t> to leading firms in the sector, licensors</a:t>
            </a:r>
            <a:r>
              <a:rPr lang="en-US" sz="1000" kern="1200" baseline="0" dirty="0" smtClean="0">
                <a:solidFill>
                  <a:schemeClr val="tx1"/>
                </a:solidFill>
                <a:effectLst/>
                <a:latin typeface="Arial" panose="020B0604020202020204" pitchFamily="34" charset="0"/>
                <a:cs typeface="Arial" panose="020B0604020202020204" pitchFamily="34" charset="0"/>
              </a:rPr>
              <a:t> </a:t>
            </a:r>
            <a:r>
              <a:rPr lang="en-US" sz="1000" kern="1200" dirty="0" smtClean="0">
                <a:solidFill>
                  <a:schemeClr val="tx1"/>
                </a:solidFill>
                <a:effectLst/>
                <a:latin typeface="Arial" panose="020B0604020202020204" pitchFamily="34" charset="0"/>
                <a:cs typeface="Arial" panose="020B0604020202020204" pitchFamily="34" charset="0"/>
              </a:rPr>
              <a:t>can influence uptake and</a:t>
            </a:r>
            <a:r>
              <a:rPr lang="en-US" sz="1000" kern="1200" baseline="0" dirty="0" smtClean="0">
                <a:solidFill>
                  <a:schemeClr val="tx1"/>
                </a:solidFill>
                <a:effectLst/>
                <a:latin typeface="Arial" panose="020B0604020202020204" pitchFamily="34" charset="0"/>
                <a:cs typeface="Arial" panose="020B0604020202020204" pitchFamily="34" charset="0"/>
              </a:rPr>
              <a:t> acceptance in the market as the preferred technology</a:t>
            </a:r>
            <a:r>
              <a:rPr lang="en-US" sz="1000" kern="1200" dirty="0" smtClean="0">
                <a:solidFill>
                  <a:schemeClr val="tx1"/>
                </a:solidFill>
                <a:effectLst/>
                <a:latin typeface="Arial" panose="020B0604020202020204" pitchFamily="34" charset="0"/>
                <a:cs typeface="Arial" panose="020B0604020202020204" pitchFamily="34" charset="0"/>
              </a:rPr>
              <a:t>. They can use licensing to increase production capacity and create sources of supply through partnerships with their licensees. This reduces the risk of a single manufacturer not being able to respond to demand.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GB" sz="1000" u="sng" kern="1200" dirty="0" smtClean="0">
              <a:solidFill>
                <a:schemeClr val="tx1"/>
              </a:solidFill>
              <a:effectLst/>
              <a:latin typeface="Arial" panose="020B0604020202020204" pitchFamily="34" charset="0"/>
              <a:cs typeface="Arial" panose="020B0604020202020204" pitchFamily="34" charset="0"/>
            </a:endParaRPr>
          </a:p>
          <a:p>
            <a:r>
              <a:rPr lang="en-GB" sz="1000" u="none" kern="1200" dirty="0" smtClean="0">
                <a:solidFill>
                  <a:schemeClr val="tx1"/>
                </a:solidFill>
                <a:effectLst/>
                <a:latin typeface="Arial" panose="020B0604020202020204" pitchFamily="34" charset="0"/>
                <a:cs typeface="Arial" panose="020B0604020202020204" pitchFamily="34" charset="0"/>
              </a:rPr>
              <a:t>For the licensee, the benefits of licensing include gaining </a:t>
            </a:r>
            <a:r>
              <a:rPr lang="en-IE" sz="1000" kern="1200" dirty="0" smtClean="0">
                <a:solidFill>
                  <a:schemeClr val="tx1"/>
                </a:solidFill>
                <a:effectLst/>
                <a:latin typeface="Arial" panose="020B0604020202020204" pitchFamily="34" charset="0"/>
                <a:cs typeface="Arial" panose="020B0604020202020204" pitchFamily="34" charset="0"/>
              </a:rPr>
              <a:t>access to new technologies, turn-key products</a:t>
            </a:r>
            <a:r>
              <a:rPr lang="en-IE" sz="1000" kern="1200" baseline="0" dirty="0" smtClean="0">
                <a:solidFill>
                  <a:schemeClr val="tx1"/>
                </a:solidFill>
                <a:effectLst/>
                <a:latin typeface="Arial" panose="020B0604020202020204" pitchFamily="34" charset="0"/>
                <a:cs typeface="Arial" panose="020B0604020202020204" pitchFamily="34" charset="0"/>
              </a:rPr>
              <a:t> and processes</a:t>
            </a:r>
            <a:r>
              <a:rPr lang="en-IE" sz="1000" kern="1200" dirty="0" smtClean="0">
                <a:solidFill>
                  <a:schemeClr val="tx1"/>
                </a:solidFill>
                <a:effectLst/>
                <a:latin typeface="Arial" panose="020B0604020202020204" pitchFamily="34" charset="0"/>
                <a:cs typeface="Arial" panose="020B0604020202020204" pitchFamily="34" charset="0"/>
              </a:rPr>
              <a:t> and new markets, without undertaking</a:t>
            </a:r>
            <a:r>
              <a:rPr lang="en-IE" sz="1000" kern="1200" baseline="0" dirty="0" smtClean="0">
                <a:solidFill>
                  <a:schemeClr val="tx1"/>
                </a:solidFill>
                <a:effectLst/>
                <a:latin typeface="Arial" panose="020B0604020202020204" pitchFamily="34" charset="0"/>
                <a:cs typeface="Arial" panose="020B0604020202020204" pitchFamily="34" charset="0"/>
              </a:rPr>
              <a:t> the risk of </a:t>
            </a:r>
            <a:r>
              <a:rPr lang="en-IE" sz="1000" kern="1200" dirty="0" smtClean="0">
                <a:solidFill>
                  <a:schemeClr val="tx1"/>
                </a:solidFill>
                <a:effectLst/>
                <a:latin typeface="Arial" panose="020B0604020202020204" pitchFamily="34" charset="0"/>
                <a:cs typeface="Arial" panose="020B0604020202020204" pitchFamily="34" charset="0"/>
              </a:rPr>
              <a:t>investing time, money and resources</a:t>
            </a:r>
            <a:r>
              <a:rPr lang="en-IE" sz="1000" kern="1200" baseline="0" dirty="0" smtClean="0">
                <a:solidFill>
                  <a:schemeClr val="tx1"/>
                </a:solidFill>
                <a:effectLst/>
                <a:latin typeface="Arial" panose="020B0604020202020204" pitchFamily="34" charset="0"/>
                <a:cs typeface="Arial" panose="020B0604020202020204" pitchFamily="34" charset="0"/>
              </a:rPr>
              <a:t> in</a:t>
            </a:r>
            <a:r>
              <a:rPr lang="en-IE" sz="1000" kern="1200" dirty="0" smtClean="0">
                <a:solidFill>
                  <a:schemeClr val="tx1"/>
                </a:solidFill>
                <a:effectLst/>
                <a:latin typeface="Arial" panose="020B0604020202020204" pitchFamily="34" charset="0"/>
                <a:cs typeface="Arial" panose="020B0604020202020204" pitchFamily="34" charset="0"/>
              </a:rPr>
              <a:t> developing the technology in-house. </a:t>
            </a: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The</a:t>
            </a:r>
            <a:r>
              <a:rPr lang="en-IE" sz="1000" kern="1200" baseline="0" dirty="0" smtClean="0">
                <a:solidFill>
                  <a:schemeClr val="tx1"/>
                </a:solidFill>
                <a:effectLst/>
                <a:latin typeface="Arial" panose="020B0604020202020204" pitchFamily="34" charset="0"/>
                <a:cs typeface="Arial" panose="020B0604020202020204" pitchFamily="34" charset="0"/>
              </a:rPr>
              <a:t> licensee´s business</a:t>
            </a:r>
            <a:r>
              <a:rPr lang="en-IE" sz="1000" kern="1200" dirty="0" smtClean="0">
                <a:solidFill>
                  <a:schemeClr val="tx1"/>
                </a:solidFill>
                <a:effectLst/>
                <a:latin typeface="Arial" panose="020B0604020202020204" pitchFamily="34" charset="0"/>
                <a:cs typeface="Arial" panose="020B0604020202020204" pitchFamily="34" charset="0"/>
              </a:rPr>
              <a:t> gains a competitive advantage</a:t>
            </a:r>
            <a:r>
              <a:rPr kumimoji="0" lang="en-IE" sz="1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 in the marketplace by introducing new product offerings, which it can defend using the IPRs it now has at its disposal.</a:t>
            </a:r>
            <a:endParaRPr lang="en-IE"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GB" sz="1000" u="none" kern="1200" dirty="0" smtClean="0">
                <a:solidFill>
                  <a:schemeClr val="tx1"/>
                </a:solidFill>
                <a:effectLst/>
                <a:latin typeface="Arial" panose="020B0604020202020204" pitchFamily="34" charset="0"/>
                <a:cs typeface="Arial" panose="020B0604020202020204" pitchFamily="34" charset="0"/>
              </a:rPr>
              <a:t>The</a:t>
            </a:r>
            <a:r>
              <a:rPr lang="en-GB" sz="1000" u="none" kern="1200" baseline="0" dirty="0" smtClean="0">
                <a:solidFill>
                  <a:schemeClr val="tx1"/>
                </a:solidFill>
                <a:effectLst/>
                <a:latin typeface="Arial" panose="020B0604020202020204" pitchFamily="34" charset="0"/>
                <a:cs typeface="Arial" panose="020B0604020202020204" pitchFamily="34" charset="0"/>
              </a:rPr>
              <a:t> licensed </a:t>
            </a:r>
            <a:r>
              <a:rPr lang="en-GB" sz="1000" u="none" kern="1200" baseline="0" dirty="0" err="1" smtClean="0">
                <a:solidFill>
                  <a:schemeClr val="tx1"/>
                </a:solidFill>
                <a:effectLst/>
                <a:latin typeface="Arial" panose="020B0604020202020204" pitchFamily="34" charset="0"/>
                <a:cs typeface="Arial" panose="020B0604020202020204" pitchFamily="34" charset="0"/>
              </a:rPr>
              <a:t>IPRs</a:t>
            </a:r>
            <a:r>
              <a:rPr lang="en-GB" sz="1000" u="none" kern="1200" baseline="0" dirty="0" smtClean="0">
                <a:solidFill>
                  <a:schemeClr val="tx1"/>
                </a:solidFill>
                <a:effectLst/>
                <a:latin typeface="Arial" panose="020B0604020202020204" pitchFamily="34" charset="0"/>
                <a:cs typeface="Arial" panose="020B0604020202020204" pitchFamily="34" charset="0"/>
              </a:rPr>
              <a:t> are effectively a new asset for the business, which will increase the value of the company on the balance sheet and which it can leverage in financial deals</a:t>
            </a:r>
            <a:r>
              <a:rPr lang="en-IE" sz="1000" kern="1200" dirty="0" smtClean="0">
                <a:solidFill>
                  <a:schemeClr val="tx1"/>
                </a:solidFill>
                <a:effectLst/>
                <a:latin typeface="Arial" panose="020B0604020202020204" pitchFamily="34" charset="0"/>
                <a:cs typeface="Arial" panose="020B0604020202020204" pitchFamily="34" charset="0"/>
              </a:rPr>
              <a:t>.</a:t>
            </a:r>
            <a:endParaRPr lang="en-GB" sz="1000" kern="1200" dirty="0" smtClean="0">
              <a:solidFill>
                <a:schemeClr val="tx1"/>
              </a:solidFill>
              <a:effectLst/>
              <a:latin typeface="Arial" panose="020B0604020202020204" pitchFamily="34" charset="0"/>
              <a:cs typeface="Arial" panose="020B0604020202020204" pitchFamily="34" charset="0"/>
            </a:endParaRPr>
          </a:p>
          <a:p>
            <a:pPr algn="l" eaLnBrk="1" hangingPunct="1">
              <a:spcBef>
                <a:spcPct val="0"/>
              </a:spcBef>
            </a:pPr>
            <a:endParaRPr lang="en-GB" sz="1000" dirty="0" smtClean="0">
              <a:latin typeface="Arial" panose="020B0604020202020204" pitchFamily="34" charset="0"/>
              <a:cs typeface="Arial" panose="020B0604020202020204" pitchFamily="34" charset="0"/>
            </a:endParaRPr>
          </a:p>
        </p:txBody>
      </p:sp>
      <p:sp>
        <p:nvSpPr>
          <p:cNvPr id="53252" name="Slide Number Placeholder 3"/>
          <p:cNvSpPr>
            <a:spLocks noGrp="1"/>
          </p:cNvSpPr>
          <p:nvPr>
            <p:ph type="sldNum" sz="quarter" idx="5"/>
          </p:nvPr>
        </p:nvSpPr>
        <p:spPr>
          <a:noFill/>
        </p:spPr>
        <p:txBody>
          <a:bodyPr/>
          <a:lstStyle/>
          <a:p>
            <a:fld id="{9006B954-2A9C-491F-B36C-DF5B1CF75332}" type="slidenum">
              <a:rPr lang="en-GB">
                <a:solidFill>
                  <a:prstClr val="black"/>
                </a:solidFill>
              </a:rPr>
              <a:pPr/>
              <a:t>24</a:t>
            </a:fld>
            <a:endParaRPr lang="en-GB">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The decision to set up a spin-out relies on a combination of four main conditions. Firstly, that the technology has been demonstrated to work successfully for the intended commercial application. Secondly, that the commercial potential has been researched and market opportunity has been confirmed. Thirdly, that the technology has been secured with a strong and broadly protected IP position.  And fourthly, that the management team has a good balance of complementary skills and expertise.</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Generally speaking, new companies lack positive cash flows and require a</a:t>
            </a:r>
            <a:r>
              <a:rPr lang="en-GB" sz="1000" kern="1200" baseline="0" dirty="0" smtClean="0">
                <a:solidFill>
                  <a:schemeClr val="tx1"/>
                </a:solidFill>
                <a:effectLst/>
                <a:latin typeface="Arial" panose="020B0604020202020204" pitchFamily="34" charset="0"/>
                <a:cs typeface="Arial" panose="020B0604020202020204" pitchFamily="34" charset="0"/>
              </a:rPr>
              <a:t> </a:t>
            </a:r>
            <a:r>
              <a:rPr lang="en-GB" sz="1000" kern="1200" dirty="0" smtClean="0">
                <a:solidFill>
                  <a:schemeClr val="tx1"/>
                </a:solidFill>
                <a:effectLst/>
                <a:latin typeface="Arial" panose="020B0604020202020204" pitchFamily="34" charset="0"/>
                <a:cs typeface="Arial" panose="020B0604020202020204" pitchFamily="34" charset="0"/>
              </a:rPr>
              <a:t>seed investment. The IP and the team</a:t>
            </a:r>
            <a:r>
              <a:rPr lang="en-GB" sz="1000" kern="1200" baseline="0" dirty="0" smtClean="0">
                <a:solidFill>
                  <a:schemeClr val="tx1"/>
                </a:solidFill>
                <a:effectLst/>
                <a:latin typeface="Arial" panose="020B0604020202020204" pitchFamily="34" charset="0"/>
                <a:cs typeface="Arial" panose="020B0604020202020204" pitchFamily="34" charset="0"/>
              </a:rPr>
              <a:t> </a:t>
            </a:r>
            <a:r>
              <a:rPr lang="en-GB" sz="1000" kern="1200" dirty="0" smtClean="0">
                <a:solidFill>
                  <a:schemeClr val="tx1"/>
                </a:solidFill>
                <a:effectLst/>
                <a:latin typeface="Arial" panose="020B0604020202020204" pitchFamily="34" charset="0"/>
                <a:cs typeface="Arial" panose="020B0604020202020204" pitchFamily="34" charset="0"/>
              </a:rPr>
              <a:t>will be the only assets they have to leverage finance, so it is a very important element in influencing the decision to form a start-up. Investors need to be sure that the assets that underpin a company's technology and form its foundation are validly protected. It is these IP assets, in combination with the</a:t>
            </a:r>
            <a:r>
              <a:rPr lang="en-GB" sz="1000" kern="1200" baseline="0" dirty="0" smtClean="0">
                <a:solidFill>
                  <a:schemeClr val="tx1"/>
                </a:solidFill>
                <a:effectLst/>
                <a:latin typeface="Arial" panose="020B0604020202020204" pitchFamily="34" charset="0"/>
                <a:cs typeface="Arial" panose="020B0604020202020204" pitchFamily="34" charset="0"/>
              </a:rPr>
              <a:t> team, </a:t>
            </a:r>
            <a:r>
              <a:rPr lang="en-GB" sz="1000" kern="1200" dirty="0" smtClean="0">
                <a:solidFill>
                  <a:schemeClr val="tx1"/>
                </a:solidFill>
                <a:effectLst/>
                <a:latin typeface="Arial" panose="020B0604020202020204" pitchFamily="34" charset="0"/>
                <a:cs typeface="Arial" panose="020B0604020202020204" pitchFamily="34" charset="0"/>
              </a:rPr>
              <a:t>that ultimately secure a kind of “monopoly” for the company's future earnings and diminish the risk to investors. </a:t>
            </a:r>
          </a:p>
          <a:p>
            <a:pPr algn="l" eaLnBrk="1" hangingPunct="1"/>
            <a:endParaRPr lang="en-GB" sz="1000" dirty="0">
              <a:latin typeface="Arial" panose="020B0604020202020204" pitchFamily="34" charset="0"/>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25</a:t>
            </a:fld>
            <a:endParaRPr lang="de-DE" sz="1400">
              <a:solidFill>
                <a:prstClr val="black"/>
              </a:solidFill>
              <a:latin typeface="Arial" charset="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1000" kern="1200" dirty="0" smtClean="0">
                <a:solidFill>
                  <a:schemeClr val="tx1"/>
                </a:solidFill>
                <a:effectLst/>
                <a:latin typeface="Arial" panose="020B0604020202020204" pitchFamily="34" charset="0"/>
                <a:cs typeface="Arial" panose="020B0604020202020204" pitchFamily="34" charset="0"/>
              </a:rPr>
              <a:t>This is</a:t>
            </a:r>
            <a:r>
              <a:rPr lang="en-IE" sz="1000" kern="1200" dirty="0" smtClean="0">
                <a:solidFill>
                  <a:schemeClr val="tx1"/>
                </a:solidFill>
                <a:effectLst/>
                <a:latin typeface="Arial" panose="020B0604020202020204" pitchFamily="34" charset="0"/>
                <a:cs typeface="Arial" panose="020B0604020202020204" pitchFamily="34" charset="0"/>
              </a:rPr>
              <a:t> an interesting case study about a real-life event. I think it highlights some very practical elements that illustrate how a casual approach to </a:t>
            </a:r>
            <a:r>
              <a:rPr lang="en-IE" sz="1000" kern="1200" smtClean="0">
                <a:solidFill>
                  <a:schemeClr val="tx1"/>
                </a:solidFill>
                <a:effectLst/>
                <a:latin typeface="Arial" panose="020B0604020202020204" pitchFamily="34" charset="0"/>
                <a:cs typeface="Arial" panose="020B0604020202020204" pitchFamily="34" charset="0"/>
              </a:rPr>
              <a:t>IP management </a:t>
            </a:r>
            <a:r>
              <a:rPr lang="en-IE" sz="1000" kern="1200" dirty="0" smtClean="0">
                <a:solidFill>
                  <a:schemeClr val="tx1"/>
                </a:solidFill>
                <a:effectLst/>
                <a:latin typeface="Arial" panose="020B0604020202020204" pitchFamily="34" charset="0"/>
                <a:cs typeface="Arial" panose="020B0604020202020204" pitchFamily="34" charset="0"/>
              </a:rPr>
              <a:t>at an early stage of a research project can lead to serious consequences later on in the commercialisation of the IP.</a:t>
            </a:r>
          </a:p>
          <a:p>
            <a:pPr marL="0" marR="0" indent="0" algn="l" defTabSz="914400" rtl="0" eaLnBrk="1" fontAlgn="auto" latinLnBrk="0" hangingPunct="1">
              <a:lnSpc>
                <a:spcPct val="100000"/>
              </a:lnSpc>
              <a:spcBef>
                <a:spcPct val="0"/>
              </a:spcBef>
              <a:spcAft>
                <a:spcPts val="0"/>
              </a:spcAft>
              <a:buClrTx/>
              <a:buSzTx/>
              <a:buFontTx/>
              <a:buNone/>
              <a:tabLst/>
              <a:defRPr/>
            </a:pPr>
            <a:endParaRPr lang="en-IE"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This case study is the story of a research group that was working on developing a treatment for cancer.</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During the project one of the researchers had a conversation with a former colleague regarding a biological material she required for her experiments. He agreed to provide her with material he had developed, which he thought might work in the project.</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When the project finished there was an interesting finding that was thought might have potential benefits in the treatment of cancer. This</a:t>
            </a:r>
            <a:r>
              <a:rPr lang="en-GB" sz="1000" kern="1200" baseline="0" dirty="0" smtClean="0">
                <a:solidFill>
                  <a:schemeClr val="tx1"/>
                </a:solidFill>
                <a:effectLst/>
                <a:latin typeface="Arial" panose="020B0604020202020204" pitchFamily="34" charset="0"/>
                <a:cs typeface="Arial" panose="020B0604020202020204" pitchFamily="34" charset="0"/>
              </a:rPr>
              <a:t> finding</a:t>
            </a:r>
            <a:r>
              <a:rPr lang="en-GB" sz="1000" kern="1200" dirty="0" smtClean="0">
                <a:solidFill>
                  <a:schemeClr val="tx1"/>
                </a:solidFill>
                <a:effectLst/>
                <a:latin typeface="Arial" panose="020B0604020202020204" pitchFamily="34" charset="0"/>
                <a:cs typeface="Arial" panose="020B0604020202020204" pitchFamily="34" charset="0"/>
              </a:rPr>
              <a:t> became the subject of a patent application. Lack of management of IP led to a situation where incorrect inventorship arose, a fact which had significant financial consequences for the owner and licensee of the invention many years later.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objective of this case study is to illustrate what can go wrong when researchers engage in the exchange of information without following the policies and procedures widely adopted by universities today. As I present the different events in this story, I would like you to think about how things might have been done differently and what procedures you think could have been put in place to avoid the mistakes that occurred. We can discuss these at the end of the slides and see what lessons we can learn from this unfortunate set of circumstances.</a:t>
            </a:r>
          </a:p>
          <a:p>
            <a:pPr algn="l" eaLnBrk="1" hangingPunct="1">
              <a:spcBef>
                <a:spcPct val="0"/>
              </a:spcBef>
            </a:pPr>
            <a:endParaRPr lang="en-GB" sz="10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ct val="0"/>
              </a:spcBef>
              <a:spcAft>
                <a:spcPts val="0"/>
              </a:spcAft>
              <a:buClrTx/>
              <a:buSzTx/>
              <a:buFontTx/>
              <a:buNone/>
              <a:tabLst/>
              <a:defRPr/>
            </a:pPr>
            <a:endParaRPr lang="en-GB" sz="1000" kern="1200" dirty="0" smtClean="0">
              <a:solidFill>
                <a:schemeClr val="tx1"/>
              </a:solidFill>
              <a:effectLst/>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ct val="0"/>
              </a:spcBef>
              <a:spcAft>
                <a:spcPts val="0"/>
              </a:spcAft>
              <a:buClrTx/>
              <a:buSzTx/>
              <a:buFontTx/>
              <a:buNone/>
              <a:tabLst/>
              <a:defRPr/>
            </a:pPr>
            <a:endParaRPr lang="en-GB" sz="1000" kern="1200" dirty="0" smtClean="0">
              <a:solidFill>
                <a:schemeClr val="tx1"/>
              </a:solidFill>
              <a:effectLst/>
              <a:latin typeface="Arial" panose="020B0604020202020204" pitchFamily="34" charset="0"/>
              <a:cs typeface="Arial" panose="020B0604020202020204" pitchFamily="34" charset="0"/>
            </a:endParaRPr>
          </a:p>
          <a:p>
            <a:pPr eaLnBrk="1" hangingPunct="1">
              <a:spcBef>
                <a:spcPct val="0"/>
              </a:spcBef>
            </a:pPr>
            <a:endParaRPr lang="en-GB" sz="1000" dirty="0" smtClean="0">
              <a:latin typeface="Arial" panose="020B0604020202020204" pitchFamily="34" charset="0"/>
              <a:cs typeface="Arial" panose="020B0604020202020204" pitchFamily="34" charset="0"/>
            </a:endParaRPr>
          </a:p>
        </p:txBody>
      </p:sp>
      <p:sp>
        <p:nvSpPr>
          <p:cNvPr id="53252" name="Slide Number Placeholder 3"/>
          <p:cNvSpPr>
            <a:spLocks noGrp="1"/>
          </p:cNvSpPr>
          <p:nvPr>
            <p:ph type="sldNum" sz="quarter" idx="5"/>
          </p:nvPr>
        </p:nvSpPr>
        <p:spPr>
          <a:noFill/>
        </p:spPr>
        <p:txBody>
          <a:bodyPr/>
          <a:lstStyle/>
          <a:p>
            <a:fld id="{9006B954-2A9C-491F-B36C-DF5B1CF75332}" type="slidenum">
              <a:rPr lang="en-GB">
                <a:solidFill>
                  <a:prstClr val="black"/>
                </a:solidFill>
              </a:rPr>
              <a:pPr/>
              <a:t>26</a:t>
            </a:fld>
            <a:endParaRPr lang="en-GB" dirty="0">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p:txBody>
          <a:bodyPr>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The story begins in 1987,</a:t>
            </a:r>
            <a:r>
              <a:rPr lang="en-GB" sz="1000" kern="1200" baseline="0" dirty="0" smtClean="0">
                <a:solidFill>
                  <a:schemeClr val="tx1"/>
                </a:solidFill>
                <a:effectLst/>
                <a:latin typeface="Arial" panose="020B0604020202020204" pitchFamily="34" charset="0"/>
                <a:cs typeface="Arial" panose="020B0604020202020204" pitchFamily="34" charset="0"/>
              </a:rPr>
              <a:t> </a:t>
            </a:r>
            <a:r>
              <a:rPr lang="en-GB" sz="1000" kern="1200" dirty="0" smtClean="0">
                <a:solidFill>
                  <a:schemeClr val="tx1"/>
                </a:solidFill>
                <a:effectLst/>
                <a:latin typeface="Arial" panose="020B0604020202020204" pitchFamily="34" charset="0"/>
                <a:cs typeface="Arial" panose="020B0604020202020204" pitchFamily="34" charset="0"/>
              </a:rPr>
              <a:t>at the Weizmann Institute of Science in Israel, where a group, under the direction of Professor Sela, was conducting research on treatments for cancer using the method of attaching chemotherapeutic drugs to monoclonal antibodies so that treatment could be targeted to the specific site of the cancer.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A former colleague, Professor Schlessinger, paid a visit to the Institute and, after a chance meeting with one of the researchers, agreed to send her some antibodies he had made which might be useful for her project.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results were very promising, and </a:t>
            </a:r>
            <a:r>
              <a:rPr lang="en-GB" sz="1000" kern="1200" dirty="0" err="1" smtClean="0">
                <a:solidFill>
                  <a:schemeClr val="tx1"/>
                </a:solidFill>
                <a:effectLst/>
                <a:latin typeface="Arial" panose="020B0604020202020204" pitchFamily="34" charset="0"/>
                <a:cs typeface="Arial" panose="020B0604020202020204" pitchFamily="34" charset="0"/>
              </a:rPr>
              <a:t>Sela's</a:t>
            </a:r>
            <a:r>
              <a:rPr lang="en-GB" sz="1000" kern="1200" dirty="0" smtClean="0">
                <a:solidFill>
                  <a:schemeClr val="tx1"/>
                </a:solidFill>
                <a:effectLst/>
                <a:latin typeface="Arial" panose="020B0604020202020204" pitchFamily="34" charset="0"/>
                <a:cs typeface="Arial" panose="020B0604020202020204" pitchFamily="34" charset="0"/>
              </a:rPr>
              <a:t> group prepared a paper for publication.</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Meanwhile, </a:t>
            </a:r>
            <a:r>
              <a:rPr lang="en-GB" sz="1000" kern="1200" dirty="0" err="1" smtClean="0">
                <a:solidFill>
                  <a:schemeClr val="tx1"/>
                </a:solidFill>
                <a:effectLst/>
                <a:latin typeface="Arial" panose="020B0604020202020204" pitchFamily="34" charset="0"/>
                <a:cs typeface="Arial" panose="020B0604020202020204" pitchFamily="34" charset="0"/>
              </a:rPr>
              <a:t>Schlessinger's</a:t>
            </a:r>
            <a:r>
              <a:rPr lang="en-GB" sz="1000" kern="1200" dirty="0" smtClean="0">
                <a:solidFill>
                  <a:schemeClr val="tx1"/>
                </a:solidFill>
                <a:effectLst/>
                <a:latin typeface="Arial" panose="020B0604020202020204" pitchFamily="34" charset="0"/>
                <a:cs typeface="Arial" panose="020B0604020202020204" pitchFamily="34" charset="0"/>
              </a:rPr>
              <a:t> group drew up a patent application.</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patent was eventually licensed exclusively to a pharmaceutical company for the commercialisation of a cancer treatment.</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When Professor </a:t>
            </a:r>
            <a:r>
              <a:rPr lang="en-GB" sz="1000" kern="1200" dirty="0" err="1" smtClean="0">
                <a:solidFill>
                  <a:schemeClr val="tx1"/>
                </a:solidFill>
                <a:effectLst/>
                <a:latin typeface="Arial" panose="020B0604020202020204" pitchFamily="34" charset="0"/>
                <a:cs typeface="Arial" panose="020B0604020202020204" pitchFamily="34" charset="0"/>
              </a:rPr>
              <a:t>Sela</a:t>
            </a:r>
            <a:r>
              <a:rPr lang="en-GB" sz="1000" kern="1200" dirty="0" smtClean="0">
                <a:solidFill>
                  <a:schemeClr val="tx1"/>
                </a:solidFill>
                <a:effectLst/>
                <a:latin typeface="Arial" panose="020B0604020202020204" pitchFamily="34" charset="0"/>
                <a:cs typeface="Arial" panose="020B0604020202020204" pitchFamily="34" charset="0"/>
              </a:rPr>
              <a:t> discovered that his group's research had resulted</a:t>
            </a:r>
            <a:r>
              <a:rPr lang="en-GB" sz="1000" kern="1200" baseline="0" dirty="0" smtClean="0">
                <a:solidFill>
                  <a:schemeClr val="tx1"/>
                </a:solidFill>
                <a:effectLst/>
                <a:latin typeface="Arial" panose="020B0604020202020204" pitchFamily="34" charset="0"/>
                <a:cs typeface="Arial" panose="020B0604020202020204" pitchFamily="34" charset="0"/>
              </a:rPr>
              <a:t> in a patent</a:t>
            </a:r>
            <a:r>
              <a:rPr lang="en-GB" sz="1000" kern="1200" dirty="0" smtClean="0">
                <a:solidFill>
                  <a:schemeClr val="tx1"/>
                </a:solidFill>
                <a:effectLst/>
                <a:latin typeface="Arial" panose="020B0604020202020204" pitchFamily="34" charset="0"/>
                <a:cs typeface="Arial" panose="020B0604020202020204" pitchFamily="34" charset="0"/>
              </a:rPr>
              <a:t>, a dispute ensued. The dispute was not resolved and ended in litigation in the courts of New York, which proved very costly for the companies that owned and licensed the patent.</a:t>
            </a:r>
          </a:p>
          <a:p>
            <a:pPr algn="l" eaLnBrk="1" hangingPunct="1">
              <a:spcBef>
                <a:spcPct val="0"/>
              </a:spcBef>
            </a:pPr>
            <a:endParaRPr lang="en-GB" sz="1000" dirty="0" smtClean="0">
              <a:latin typeface="Arial" panose="020B0604020202020204" pitchFamily="34" charset="0"/>
              <a:cs typeface="Arial" panose="020B0604020202020204" pitchFamily="34" charset="0"/>
            </a:endParaRPr>
          </a:p>
        </p:txBody>
      </p:sp>
      <p:sp>
        <p:nvSpPr>
          <p:cNvPr id="53252" name="Slide Number Placeholder 3"/>
          <p:cNvSpPr>
            <a:spLocks noGrp="1"/>
          </p:cNvSpPr>
          <p:nvPr>
            <p:ph type="sldNum" sz="quarter" idx="5"/>
          </p:nvPr>
        </p:nvSpPr>
        <p:spPr>
          <a:noFill/>
        </p:spPr>
        <p:txBody>
          <a:bodyPr/>
          <a:lstStyle/>
          <a:p>
            <a:fld id="{9006B954-2A9C-491F-B36C-DF5B1CF75332}" type="slidenum">
              <a:rPr lang="en-GB">
                <a:solidFill>
                  <a:prstClr val="black"/>
                </a:solidFill>
              </a:rPr>
              <a:pPr/>
              <a:t>27</a:t>
            </a:fld>
            <a:endParaRPr lang="en-GB">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p:txBody>
          <a:bodyPr>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As I just mentioned, the objective of Professor </a:t>
            </a:r>
            <a:r>
              <a:rPr lang="en-GB" sz="1000" kern="1200" dirty="0" err="1" smtClean="0">
                <a:solidFill>
                  <a:schemeClr val="tx1"/>
                </a:solidFill>
                <a:effectLst/>
                <a:latin typeface="Arial" panose="020B0604020202020204" pitchFamily="34" charset="0"/>
                <a:cs typeface="Arial" panose="020B0604020202020204" pitchFamily="34" charset="0"/>
              </a:rPr>
              <a:t>Sela's</a:t>
            </a:r>
            <a:r>
              <a:rPr lang="en-GB" sz="1000" kern="1200" dirty="0" smtClean="0">
                <a:solidFill>
                  <a:schemeClr val="tx1"/>
                </a:solidFill>
                <a:effectLst/>
                <a:latin typeface="Arial" panose="020B0604020202020204" pitchFamily="34" charset="0"/>
                <a:cs typeface="Arial" panose="020B0604020202020204" pitchFamily="34" charset="0"/>
              </a:rPr>
              <a:t> research was to develop treatments based on a method for targeting the drug treatment to the specific site of the cancer.</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Professor </a:t>
            </a:r>
            <a:r>
              <a:rPr lang="en-GB" sz="1000" kern="1200" dirty="0" err="1" smtClean="0">
                <a:solidFill>
                  <a:schemeClr val="tx1"/>
                </a:solidFill>
                <a:effectLst/>
                <a:latin typeface="Arial" panose="020B0604020202020204" pitchFamily="34" charset="0"/>
                <a:cs typeface="Arial" panose="020B0604020202020204" pitchFamily="34" charset="0"/>
              </a:rPr>
              <a:t>Schlessinger</a:t>
            </a:r>
            <a:r>
              <a:rPr lang="en-GB" sz="1000" kern="1200" dirty="0" smtClean="0">
                <a:solidFill>
                  <a:schemeClr val="tx1"/>
                </a:solidFill>
                <a:effectLst/>
                <a:latin typeface="Arial" panose="020B0604020202020204" pitchFamily="34" charset="0"/>
                <a:cs typeface="Arial" panose="020B0604020202020204" pitchFamily="34" charset="0"/>
              </a:rPr>
              <a:t> – a former employee of </a:t>
            </a:r>
            <a:r>
              <a:rPr lang="en-GB" sz="1000" kern="1200" dirty="0" err="1" smtClean="0">
                <a:solidFill>
                  <a:schemeClr val="tx1"/>
                </a:solidFill>
                <a:effectLst/>
                <a:latin typeface="Arial" panose="020B0604020202020204" pitchFamily="34" charset="0"/>
                <a:cs typeface="Arial" panose="020B0604020202020204" pitchFamily="34" charset="0"/>
              </a:rPr>
              <a:t>Sela</a:t>
            </a:r>
            <a:r>
              <a:rPr lang="en-GB" sz="1000" kern="1200" dirty="0" smtClean="0">
                <a:solidFill>
                  <a:schemeClr val="tx1"/>
                </a:solidFill>
                <a:effectLst/>
                <a:latin typeface="Arial" panose="020B0604020202020204" pitchFamily="34" charset="0"/>
                <a:cs typeface="Arial" panose="020B0604020202020204" pitchFamily="34" charset="0"/>
              </a:rPr>
              <a:t> working on sabbatical leave at a US biotech company – had made monoclonal antibodies that were specific to certain types of cancer cell and agreed to send two such antibodies to the group to test in their experiments.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group did some preliminary testing and selected one of the antibodies to use in the research project.</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In chemically linking some known chemotherapeutic drugs to the antibody, the theory was that the antibody would carry the drug straight to the cancer cells, where it would work more efficiently than traditional drug administration therapies. </a:t>
            </a:r>
          </a:p>
          <a:p>
            <a:endParaRPr lang="en-GB" sz="1000" dirty="0">
              <a:latin typeface="Arial" panose="020B0604020202020204" pitchFamily="34" charset="0"/>
              <a:cs typeface="Arial" panose="020B0604020202020204" pitchFamily="34" charset="0"/>
            </a:endParaRPr>
          </a:p>
        </p:txBody>
      </p:sp>
      <p:sp>
        <p:nvSpPr>
          <p:cNvPr id="53252" name="Slide Number Placeholder 3"/>
          <p:cNvSpPr>
            <a:spLocks noGrp="1"/>
          </p:cNvSpPr>
          <p:nvPr>
            <p:ph type="sldNum" sz="quarter" idx="5"/>
          </p:nvPr>
        </p:nvSpPr>
        <p:spPr>
          <a:noFill/>
        </p:spPr>
        <p:txBody>
          <a:bodyPr/>
          <a:lstStyle/>
          <a:p>
            <a:fld id="{9006B954-2A9C-491F-B36C-DF5B1CF75332}" type="slidenum">
              <a:rPr lang="en-GB">
                <a:solidFill>
                  <a:prstClr val="black"/>
                </a:solidFill>
              </a:rPr>
              <a:pPr/>
              <a:t>28</a:t>
            </a:fld>
            <a:endParaRPr lang="en-GB">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In a series of experiments, a tumour was implanted in mice to see which of the treatments would be most effective in inhibiting growth of the tumour.</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In experiment A, the selected chemotherapeutic drug was injected on its own.</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In experiment B, the antibody was injected on its own.</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In experiment C, a conjugate of the antibody and drug – the substances are chemically linked – was injected.</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After discussion of the results, a fourth experiment was proposed.</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In experiment D, the antibody and the drug were combined in a mixture, in which they were not chemically linked, and injected.</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In each of the experiments A, B and C there was evidence of some growth inhibition in the tumour. But when experiment D was completed, it was evident that this provided the most efficient growth inhibition. A synergistic effect was observed, where the inhibition on tumour growth was far greater than the sum of the two separate substances acting alone.  </a:t>
            </a:r>
          </a:p>
          <a:p>
            <a:endParaRPr lang="en-GB"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3C4D1D4-65D4-4EBF-A7B4-05C4FD561418}" type="slidenum">
              <a:rPr lang="it-IT" smtClean="0"/>
              <a:pPr/>
              <a:t>29</a:t>
            </a:fld>
            <a:endParaRPr lang="it-IT"/>
          </a:p>
        </p:txBody>
      </p:sp>
    </p:spTree>
    <p:extLst>
      <p:ext uri="{BB962C8B-B14F-4D97-AF65-F5344CB8AC3E}">
        <p14:creationId xmlns:p14="http://schemas.microsoft.com/office/powerpoint/2010/main" val="1236181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IE" sz="1000" kern="1200" dirty="0" smtClean="0">
                <a:solidFill>
                  <a:schemeClr val="tx1"/>
                </a:solidFill>
                <a:effectLst/>
                <a:latin typeface="Arial" panose="020B0604020202020204" pitchFamily="34" charset="0"/>
                <a:cs typeface="Arial" panose="020B0604020202020204" pitchFamily="34" charset="0"/>
              </a:rPr>
              <a:t>The next few slides deal with the management of IP.</a:t>
            </a:r>
            <a:endParaRPr lang="en-GB" sz="1000" kern="1200" dirty="0" smtClean="0">
              <a:solidFill>
                <a:schemeClr val="tx1"/>
              </a:solidFill>
              <a:effectLst/>
              <a:latin typeface="Arial" panose="020B0604020202020204" pitchFamily="34" charset="0"/>
              <a:cs typeface="Arial" panose="020B0604020202020204" pitchFamily="34" charset="0"/>
            </a:endParaRPr>
          </a:p>
          <a:p>
            <a:pPr eaLnBrk="1" hangingPunct="1">
              <a:spcBef>
                <a:spcPct val="0"/>
              </a:spcBef>
            </a:pPr>
            <a:endParaRPr lang="en-GB" sz="1000" dirty="0" smtClean="0">
              <a:latin typeface="Arial" panose="020B0604020202020204" pitchFamily="34" charset="0"/>
              <a:cs typeface="Arial" panose="020B0604020202020204" pitchFamily="34" charset="0"/>
            </a:endParaRPr>
          </a:p>
        </p:txBody>
      </p:sp>
      <p:sp>
        <p:nvSpPr>
          <p:cNvPr id="53252" name="Slide Number Placeholder 3"/>
          <p:cNvSpPr>
            <a:spLocks noGrp="1"/>
          </p:cNvSpPr>
          <p:nvPr>
            <p:ph type="sldNum" sz="quarter" idx="5"/>
          </p:nvPr>
        </p:nvSpPr>
        <p:spPr>
          <a:noFill/>
        </p:spPr>
        <p:txBody>
          <a:bodyPr/>
          <a:lstStyle/>
          <a:p>
            <a:fld id="{9006B954-2A9C-491F-B36C-DF5B1CF75332}" type="slidenum">
              <a:rPr lang="en-GB">
                <a:solidFill>
                  <a:prstClr val="black"/>
                </a:solidFill>
              </a:rPr>
              <a:pPr/>
              <a:t>3</a:t>
            </a:fld>
            <a:endParaRPr lang="en-GB" dirty="0">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The researchers were, of course, expecting experiment C, the one with the antibody-drug conjugate, to work the best, because they expected the drug to be delivered directly to the site of the tumour.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Surprisingly,</a:t>
            </a:r>
            <a:r>
              <a:rPr lang="en-GB" sz="1000" kern="1200" baseline="0" dirty="0" smtClean="0">
                <a:solidFill>
                  <a:schemeClr val="tx1"/>
                </a:solidFill>
                <a:effectLst/>
                <a:latin typeface="Arial" panose="020B0604020202020204" pitchFamily="34" charset="0"/>
                <a:cs typeface="Arial" panose="020B0604020202020204" pitchFamily="34" charset="0"/>
              </a:rPr>
              <a:t> h</a:t>
            </a:r>
            <a:r>
              <a:rPr lang="en-GB" sz="1000" kern="1200" dirty="0" smtClean="0">
                <a:solidFill>
                  <a:schemeClr val="tx1"/>
                </a:solidFill>
                <a:effectLst/>
                <a:latin typeface="Arial" panose="020B0604020202020204" pitchFamily="34" charset="0"/>
                <a:cs typeface="Arial" panose="020B0604020202020204" pitchFamily="34" charset="0"/>
              </a:rPr>
              <a:t>owever, it was experiment D that produced the best effect. The mixture exhibited a synergistic effect. It demonstrated a superior inhibitory effect on tumour growth, at</a:t>
            </a:r>
            <a:r>
              <a:rPr lang="en-GB" sz="1000" kern="1200" baseline="0" dirty="0" smtClean="0">
                <a:solidFill>
                  <a:schemeClr val="tx1"/>
                </a:solidFill>
                <a:effectLst/>
                <a:latin typeface="Arial" panose="020B0604020202020204" pitchFamily="34" charset="0"/>
                <a:cs typeface="Arial" panose="020B0604020202020204" pitchFamily="34" charset="0"/>
              </a:rPr>
              <a:t> lower concentrations of the drug</a:t>
            </a:r>
            <a:r>
              <a:rPr lang="en-GB" sz="1000" kern="1200" dirty="0" smtClean="0">
                <a:solidFill>
                  <a:schemeClr val="tx1"/>
                </a:solidFill>
                <a:effectLst/>
                <a:latin typeface="Arial" panose="020B0604020202020204" pitchFamily="34" charset="0"/>
                <a:cs typeface="Arial" panose="020B0604020202020204" pitchFamily="34" charset="0"/>
              </a:rPr>
              <a:t>.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This had not been predicted by the scientists, and as such it was surprising and inventive.</a:t>
            </a:r>
          </a:p>
          <a:p>
            <a:endParaRPr lang="en-GB"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3C4D1D4-65D4-4EBF-A7B4-05C4FD561418}" type="slidenum">
              <a:rPr lang="it-IT" smtClean="0"/>
              <a:pPr/>
              <a:t>30</a:t>
            </a:fld>
            <a:endParaRPr lang="it-IT"/>
          </a:p>
        </p:txBody>
      </p:sp>
    </p:spTree>
    <p:extLst>
      <p:ext uri="{BB962C8B-B14F-4D97-AF65-F5344CB8AC3E}">
        <p14:creationId xmlns:p14="http://schemas.microsoft.com/office/powerpoint/2010/main" val="4817475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However, Professor Sela did not consider patenting this invention, as </a:t>
            </a:r>
            <a:r>
              <a:rPr lang="en-US" sz="1000" kern="1200" dirty="0" smtClean="0">
                <a:solidFill>
                  <a:schemeClr val="tx1"/>
                </a:solidFill>
                <a:effectLst/>
                <a:latin typeface="Arial" panose="020B0604020202020204" pitchFamily="34" charset="0"/>
                <a:cs typeface="Arial" panose="020B0604020202020204" pitchFamily="34" charset="0"/>
              </a:rPr>
              <a:t>the antibody they had used was the property of Rorer Biotechnology Inc., the company where Professor Schlessinger worked.</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Sela felt it would involve a tedious internal approval process and complex negotiations with Rorer.</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He was happy, therefore, to simply disseminate the promising findings in a scientific journal</a:t>
            </a:r>
            <a:r>
              <a:rPr lang="en-US" sz="1000" i="1" kern="1200" dirty="0" smtClean="0">
                <a:solidFill>
                  <a:schemeClr val="tx1"/>
                </a:solidFill>
                <a:effectLst/>
                <a:latin typeface="Arial" panose="020B0604020202020204" pitchFamily="34" charset="0"/>
                <a:cs typeface="Arial" panose="020B0604020202020204" pitchFamily="34" charset="0"/>
              </a:rPr>
              <a:t>.</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group prepared a publication and, </a:t>
            </a:r>
            <a:r>
              <a:rPr lang="en-US" sz="1000" kern="1200" dirty="0" smtClean="0">
                <a:solidFill>
                  <a:schemeClr val="tx1"/>
                </a:solidFill>
                <a:effectLst/>
                <a:latin typeface="Arial" panose="020B0604020202020204" pitchFamily="34" charset="0"/>
                <a:cs typeface="Arial" panose="020B0604020202020204" pitchFamily="34" charset="0"/>
              </a:rPr>
              <a:t>on his next visit, provided Schlessinger with a draft copy, in which he was named for his contribution of the antibodies.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The paper was then published in </a:t>
            </a:r>
            <a:r>
              <a:rPr lang="en-GB" sz="1000" kern="1200" dirty="0" smtClean="0">
                <a:solidFill>
                  <a:schemeClr val="tx1"/>
                </a:solidFill>
                <a:effectLst/>
                <a:latin typeface="Arial" panose="020B0604020202020204" pitchFamily="34" charset="0"/>
                <a:cs typeface="Arial" panose="020B0604020202020204" pitchFamily="34" charset="0"/>
              </a:rPr>
              <a:t>the </a:t>
            </a:r>
            <a:r>
              <a:rPr lang="en-US" sz="1000" i="1" kern="1200" dirty="0" smtClean="0">
                <a:solidFill>
                  <a:schemeClr val="tx1"/>
                </a:solidFill>
                <a:effectLst/>
                <a:latin typeface="Arial" panose="020B0604020202020204" pitchFamily="34" charset="0"/>
                <a:cs typeface="Arial" panose="020B0604020202020204" pitchFamily="34" charset="0"/>
              </a:rPr>
              <a:t>Journal of the National Cancer Institute</a:t>
            </a:r>
            <a:r>
              <a:rPr lang="en-US" sz="1000" kern="1200" dirty="0" smtClean="0">
                <a:solidFill>
                  <a:schemeClr val="tx1"/>
                </a:solidFill>
                <a:effectLst/>
                <a:latin typeface="Arial" panose="020B0604020202020204" pitchFamily="34" charset="0"/>
                <a:cs typeface="Arial" panose="020B0604020202020204" pitchFamily="34" charset="0"/>
              </a:rPr>
              <a:t> in December 1988.</a:t>
            </a:r>
            <a:endParaRPr lang="en-GB" sz="1000" kern="1200" dirty="0" smtClean="0">
              <a:solidFill>
                <a:schemeClr val="tx1"/>
              </a:solidFill>
              <a:effectLst/>
              <a:latin typeface="Arial" panose="020B0604020202020204" pitchFamily="34" charset="0"/>
              <a:cs typeface="Arial" panose="020B0604020202020204" pitchFamily="34" charset="0"/>
            </a:endParaRPr>
          </a:p>
          <a:p>
            <a:pPr algn="l" eaLnBrk="1" hangingPunct="1">
              <a:lnSpc>
                <a:spcPct val="80000"/>
              </a:lnSpc>
            </a:pPr>
            <a:endParaRPr lang="en-GB" sz="1000" dirty="0">
              <a:latin typeface="Arial" panose="020B0604020202020204" pitchFamily="34" charset="0"/>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31</a:t>
            </a:fld>
            <a:endParaRPr lang="de-DE" sz="1400">
              <a:solidFill>
                <a:prstClr val="black"/>
              </a:solidFill>
              <a:latin typeface="Arial" charset="0"/>
              <a:cs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US" sz="1000" kern="1200" dirty="0" smtClean="0">
                <a:solidFill>
                  <a:schemeClr val="tx1"/>
                </a:solidFill>
                <a:effectLst/>
                <a:latin typeface="Arial" panose="020B0604020202020204" pitchFamily="34" charset="0"/>
                <a:ea typeface="+mn-ea"/>
                <a:cs typeface="Arial" panose="020B0604020202020204" pitchFamily="34" charset="0"/>
              </a:rPr>
              <a:t>On his return to the US, Professor Schlessinger discussed the draft paper with his colleagues and it was decided that the company should submit a US patent application.</a:t>
            </a:r>
            <a:endParaRPr lang="en-GB" sz="1000" kern="1200" dirty="0" smtClean="0">
              <a:solidFill>
                <a:schemeClr val="tx1"/>
              </a:solidFill>
              <a:effectLst/>
              <a:latin typeface="Arial" panose="020B0604020202020204" pitchFamily="34" charset="0"/>
              <a:ea typeface="+mn-ea"/>
              <a:cs typeface="Arial" panose="020B0604020202020204" pitchFamily="34" charset="0"/>
            </a:endParaRPr>
          </a:p>
          <a:p>
            <a:endParaRPr lang="en-US" sz="1000" kern="1200" dirty="0" smtClean="0">
              <a:solidFill>
                <a:schemeClr val="tx1"/>
              </a:solidFill>
              <a:effectLst/>
              <a:latin typeface="Arial" panose="020B0604020202020204" pitchFamily="34" charset="0"/>
              <a:ea typeface="+mn-ea"/>
              <a:cs typeface="Arial" panose="020B0604020202020204" pitchFamily="34" charset="0"/>
            </a:endParaRPr>
          </a:p>
          <a:p>
            <a:r>
              <a:rPr lang="en-US" sz="1000" kern="1200" dirty="0" smtClean="0">
                <a:solidFill>
                  <a:schemeClr val="tx1"/>
                </a:solidFill>
                <a:effectLst/>
                <a:latin typeface="Arial" panose="020B0604020202020204" pitchFamily="34" charset="0"/>
                <a:ea typeface="+mn-ea"/>
                <a:cs typeface="Arial" panose="020B0604020202020204" pitchFamily="34" charset="0"/>
              </a:rPr>
              <a:t>They began clinical trials and prepared a submission for FDA approval.</a:t>
            </a:r>
            <a:endParaRPr lang="en-GB" sz="1000" kern="1200" dirty="0" smtClean="0">
              <a:solidFill>
                <a:schemeClr val="tx1"/>
              </a:solidFill>
              <a:effectLst/>
              <a:latin typeface="Arial" panose="020B0604020202020204" pitchFamily="34" charset="0"/>
              <a:ea typeface="+mn-ea"/>
              <a:cs typeface="Arial" panose="020B0604020202020204" pitchFamily="34" charset="0"/>
            </a:endParaRPr>
          </a:p>
          <a:p>
            <a:endParaRPr lang="en-US" sz="1000" kern="1200" dirty="0" smtClean="0">
              <a:solidFill>
                <a:schemeClr val="tx1"/>
              </a:solidFill>
              <a:effectLst/>
              <a:latin typeface="Arial" panose="020B0604020202020204" pitchFamily="34" charset="0"/>
              <a:ea typeface="+mn-ea"/>
              <a:cs typeface="Arial" panose="020B0604020202020204" pitchFamily="34" charset="0"/>
            </a:endParaRPr>
          </a:p>
          <a:p>
            <a:r>
              <a:rPr lang="en-US" sz="1000" kern="1200" dirty="0" smtClean="0">
                <a:solidFill>
                  <a:schemeClr val="tx1"/>
                </a:solidFill>
                <a:effectLst/>
                <a:latin typeface="Arial" panose="020B0604020202020204" pitchFamily="34" charset="0"/>
                <a:ea typeface="+mn-ea"/>
                <a:cs typeface="Arial" panose="020B0604020202020204" pitchFamily="34" charset="0"/>
              </a:rPr>
              <a:t>A patent application was drafted which included claims for the protection of the Rorer antibodies in the treatment of cancer.</a:t>
            </a:r>
            <a:endParaRPr lang="en-GB" sz="1000" kern="1200" dirty="0" smtClean="0">
              <a:solidFill>
                <a:schemeClr val="tx1"/>
              </a:solidFill>
              <a:effectLst/>
              <a:latin typeface="Arial" panose="020B0604020202020204" pitchFamily="34" charset="0"/>
              <a:ea typeface="+mn-ea"/>
              <a:cs typeface="Arial" panose="020B0604020202020204" pitchFamily="34" charset="0"/>
            </a:endParaRPr>
          </a:p>
          <a:p>
            <a:endParaRPr lang="en-US" sz="1000" kern="1200" dirty="0" smtClean="0">
              <a:solidFill>
                <a:schemeClr val="tx1"/>
              </a:solidFill>
              <a:effectLst/>
              <a:latin typeface="Arial" panose="020B0604020202020204" pitchFamily="34" charset="0"/>
              <a:ea typeface="+mn-ea"/>
              <a:cs typeface="Arial" panose="020B0604020202020204" pitchFamily="34" charset="0"/>
            </a:endParaRPr>
          </a:p>
          <a:p>
            <a:r>
              <a:rPr lang="en-US" sz="1000" kern="1200" dirty="0" smtClean="0">
                <a:solidFill>
                  <a:schemeClr val="tx1"/>
                </a:solidFill>
                <a:effectLst/>
                <a:latin typeface="Arial" panose="020B0604020202020204" pitchFamily="34" charset="0"/>
                <a:ea typeface="+mn-ea"/>
                <a:cs typeface="Arial" panose="020B0604020202020204" pitchFamily="34" charset="0"/>
              </a:rPr>
              <a:t>But it also had claims for a mixture of antibodies with chemotherapeutic drugs </a:t>
            </a:r>
            <a:r>
              <a:rPr lang="en-GB" sz="1000" kern="1200" dirty="0" smtClean="0">
                <a:solidFill>
                  <a:schemeClr val="tx1"/>
                </a:solidFill>
                <a:effectLst/>
                <a:latin typeface="Arial" panose="020B0604020202020204" pitchFamily="34" charset="0"/>
                <a:ea typeface="+mn-ea"/>
                <a:cs typeface="Arial" panose="020B0604020202020204" pitchFamily="34" charset="0"/>
              </a:rPr>
              <a:t>–</a:t>
            </a:r>
            <a:r>
              <a:rPr lang="en-US" sz="1000" kern="1200" dirty="0" smtClean="0">
                <a:solidFill>
                  <a:schemeClr val="tx1"/>
                </a:solidFill>
                <a:effectLst/>
                <a:latin typeface="Arial" panose="020B0604020202020204" pitchFamily="34" charset="0"/>
                <a:ea typeface="+mn-ea"/>
                <a:cs typeface="Arial" panose="020B0604020202020204" pitchFamily="34" charset="0"/>
              </a:rPr>
              <a:t> precisely the inventive step that Professor </a:t>
            </a:r>
            <a:r>
              <a:rPr lang="en-US" sz="1000" kern="1200" dirty="0" err="1" smtClean="0">
                <a:solidFill>
                  <a:schemeClr val="tx1"/>
                </a:solidFill>
                <a:effectLst/>
                <a:latin typeface="Arial" panose="020B0604020202020204" pitchFamily="34" charset="0"/>
                <a:ea typeface="+mn-ea"/>
                <a:cs typeface="Arial" panose="020B0604020202020204" pitchFamily="34" charset="0"/>
              </a:rPr>
              <a:t>Sela's</a:t>
            </a:r>
            <a:r>
              <a:rPr lang="en-US" sz="1000" kern="1200" dirty="0" smtClean="0">
                <a:solidFill>
                  <a:schemeClr val="tx1"/>
                </a:solidFill>
                <a:effectLst/>
                <a:latin typeface="Arial" panose="020B0604020202020204" pitchFamily="34" charset="0"/>
                <a:ea typeface="+mn-ea"/>
                <a:cs typeface="Arial" panose="020B0604020202020204" pitchFamily="34" charset="0"/>
              </a:rPr>
              <a:t> group had demonstrated in the experiment showing the synergistic effect of the mixture.</a:t>
            </a:r>
            <a:endParaRPr lang="en-GB" sz="1000" kern="1200" dirty="0" smtClean="0">
              <a:solidFill>
                <a:schemeClr val="tx1"/>
              </a:solidFill>
              <a:effectLst/>
              <a:latin typeface="Arial" panose="020B0604020202020204" pitchFamily="34" charset="0"/>
              <a:ea typeface="+mn-ea"/>
              <a:cs typeface="Arial" panose="020B0604020202020204" pitchFamily="34" charset="0"/>
            </a:endParaRPr>
          </a:p>
          <a:p>
            <a:endParaRPr lang="en-US" sz="1000" kern="1200" dirty="0" smtClean="0">
              <a:solidFill>
                <a:schemeClr val="tx1"/>
              </a:solidFill>
              <a:effectLst/>
              <a:latin typeface="Arial" panose="020B0604020202020204" pitchFamily="34" charset="0"/>
              <a:ea typeface="+mn-ea"/>
              <a:cs typeface="Arial" panose="020B0604020202020204" pitchFamily="34" charset="0"/>
            </a:endParaRPr>
          </a:p>
          <a:p>
            <a:r>
              <a:rPr lang="en-US" sz="1000" kern="1200" dirty="0" smtClean="0">
                <a:solidFill>
                  <a:schemeClr val="tx1"/>
                </a:solidFill>
                <a:effectLst/>
                <a:latin typeface="Arial" panose="020B0604020202020204" pitchFamily="34" charset="0"/>
                <a:ea typeface="+mn-ea"/>
                <a:cs typeface="Arial" panose="020B0604020202020204" pitchFamily="34" charset="0"/>
              </a:rPr>
              <a:t>Only Rorer inventors were named in the application.</a:t>
            </a:r>
            <a:endParaRPr lang="en-GB" sz="1000" kern="1200" dirty="0" smtClean="0">
              <a:solidFill>
                <a:schemeClr val="tx1"/>
              </a:solidFill>
              <a:effectLst/>
              <a:latin typeface="Arial" panose="020B0604020202020204" pitchFamily="34" charset="0"/>
              <a:ea typeface="+mn-ea"/>
              <a:cs typeface="Arial" panose="020B0604020202020204" pitchFamily="34" charset="0"/>
            </a:endParaRPr>
          </a:p>
          <a:p>
            <a:endParaRPr lang="en-US" sz="1000" kern="1200" dirty="0" smtClean="0">
              <a:solidFill>
                <a:schemeClr val="tx1"/>
              </a:solidFill>
              <a:effectLst/>
              <a:latin typeface="Arial" panose="020B0604020202020204" pitchFamily="34" charset="0"/>
              <a:ea typeface="+mn-ea"/>
              <a:cs typeface="Arial" panose="020B0604020202020204" pitchFamily="34" charset="0"/>
            </a:endParaRPr>
          </a:p>
          <a:p>
            <a:r>
              <a:rPr lang="en-US" sz="1000" kern="1200" dirty="0" smtClean="0">
                <a:solidFill>
                  <a:schemeClr val="tx1"/>
                </a:solidFill>
                <a:effectLst/>
                <a:latin typeface="Arial" panose="020B0604020202020204" pitchFamily="34" charset="0"/>
                <a:ea typeface="+mn-ea"/>
                <a:cs typeface="Arial" panose="020B0604020202020204" pitchFamily="34" charset="0"/>
              </a:rPr>
              <a:t>Unbeknown to the Weizmann Institute, the application was filed in September 1988, shortly before the publication of the Weizmann Institute paper in December 1988.</a:t>
            </a:r>
            <a:endParaRPr lang="en-GB" sz="1000" kern="1200" dirty="0" smtClean="0">
              <a:solidFill>
                <a:schemeClr val="tx1"/>
              </a:solidFill>
              <a:effectLst/>
              <a:latin typeface="Arial" panose="020B0604020202020204" pitchFamily="34" charset="0"/>
              <a:ea typeface="+mn-ea"/>
              <a:cs typeface="Arial" panose="020B0604020202020204" pitchFamily="34" charset="0"/>
            </a:endParaRPr>
          </a:p>
          <a:p>
            <a:endParaRPr lang="en-US" sz="1000" kern="1200" dirty="0" smtClean="0">
              <a:solidFill>
                <a:schemeClr val="tx1"/>
              </a:solidFill>
              <a:effectLst/>
              <a:latin typeface="Arial" panose="020B0604020202020204" pitchFamily="34" charset="0"/>
              <a:ea typeface="+mn-ea"/>
              <a:cs typeface="Arial" panose="020B0604020202020204" pitchFamily="34" charset="0"/>
            </a:endParaRPr>
          </a:p>
          <a:p>
            <a:r>
              <a:rPr lang="en-US" sz="1000" kern="1200" dirty="0" smtClean="0">
                <a:solidFill>
                  <a:schemeClr val="tx1"/>
                </a:solidFill>
                <a:effectLst/>
                <a:latin typeface="Arial" panose="020B0604020202020204" pitchFamily="34" charset="0"/>
                <a:ea typeface="+mn-ea"/>
                <a:cs typeface="Arial" panose="020B0604020202020204" pitchFamily="34" charset="0"/>
              </a:rPr>
              <a:t>Prosecution of the patent was a lengthy process, but it was finally granted in the US in 2001. </a:t>
            </a:r>
            <a:endParaRPr lang="en-GB" sz="1000" kern="1200" dirty="0">
              <a:solidFill>
                <a:schemeClr val="tx1"/>
              </a:solidFill>
              <a:effectLst/>
              <a:latin typeface="Arial" panose="020B0604020202020204" pitchFamily="34" charset="0"/>
              <a:ea typeface="+mn-ea"/>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32</a:t>
            </a:fld>
            <a:endParaRPr lang="de-DE" sz="1400">
              <a:solidFill>
                <a:prstClr val="black"/>
              </a:solidFill>
              <a:latin typeface="Arial" charset="0"/>
              <a:cs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US" sz="1000" kern="1200" dirty="0" smtClean="0">
                <a:solidFill>
                  <a:schemeClr val="tx1"/>
                </a:solidFill>
                <a:effectLst/>
                <a:latin typeface="Arial" panose="020B0604020202020204" pitchFamily="34" charset="0"/>
                <a:cs typeface="Arial" panose="020B0604020202020204" pitchFamily="34" charset="0"/>
              </a:rPr>
              <a:t>In the meantime,</a:t>
            </a:r>
            <a:r>
              <a:rPr lang="en-GB" sz="1000" kern="1200" dirty="0" smtClean="0">
                <a:solidFill>
                  <a:schemeClr val="tx1"/>
                </a:solidFill>
                <a:effectLst/>
                <a:latin typeface="Arial" panose="020B0604020202020204" pitchFamily="34" charset="0"/>
                <a:cs typeface="Arial" panose="020B0604020202020204" pitchFamily="34" charset="0"/>
              </a:rPr>
              <a:t> in 1994 </a:t>
            </a:r>
            <a:r>
              <a:rPr lang="en-US" sz="1000" kern="1200" dirty="0" smtClean="0">
                <a:solidFill>
                  <a:schemeClr val="tx1"/>
                </a:solidFill>
                <a:effectLst/>
                <a:latin typeface="Arial" panose="020B0604020202020204" pitchFamily="34" charset="0"/>
                <a:cs typeface="Arial" panose="020B0604020202020204" pitchFamily="34" charset="0"/>
              </a:rPr>
              <a:t>an exclusive</a:t>
            </a:r>
            <a:r>
              <a:rPr lang="en-GB" sz="1000" kern="1200" dirty="0" smtClean="0">
                <a:solidFill>
                  <a:schemeClr val="tx1"/>
                </a:solidFill>
                <a:effectLst/>
                <a:latin typeface="Arial" panose="020B0604020202020204" pitchFamily="34" charset="0"/>
                <a:cs typeface="Arial" panose="020B0604020202020204" pitchFamily="34" charset="0"/>
              </a:rPr>
              <a:t> licence</a:t>
            </a:r>
            <a:r>
              <a:rPr lang="en-US" sz="1000" kern="1200" dirty="0" smtClean="0">
                <a:solidFill>
                  <a:schemeClr val="tx1"/>
                </a:solidFill>
                <a:effectLst/>
                <a:latin typeface="Arial" panose="020B0604020202020204" pitchFamily="34" charset="0"/>
                <a:cs typeface="Arial" panose="020B0604020202020204" pitchFamily="34" charset="0"/>
              </a:rPr>
              <a:t> was granted to </a:t>
            </a:r>
            <a:r>
              <a:rPr lang="en-US" sz="1000" kern="1200" dirty="0" err="1" smtClean="0">
                <a:solidFill>
                  <a:schemeClr val="tx1"/>
                </a:solidFill>
                <a:effectLst/>
                <a:latin typeface="Arial" panose="020B0604020202020204" pitchFamily="34" charset="0"/>
                <a:cs typeface="Arial" panose="020B0604020202020204" pitchFamily="34" charset="0"/>
              </a:rPr>
              <a:t>ImClone</a:t>
            </a:r>
            <a:r>
              <a:rPr lang="en-US" sz="1000" kern="1200" dirty="0" smtClean="0">
                <a:solidFill>
                  <a:schemeClr val="tx1"/>
                </a:solidFill>
                <a:effectLst/>
                <a:latin typeface="Arial" panose="020B0604020202020204" pitchFamily="34" charset="0"/>
                <a:cs typeface="Arial" panose="020B0604020202020204" pitchFamily="34" charset="0"/>
              </a:rPr>
              <a:t>, who invested 190 million dollars in developing a cancer therapy.</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Through a series of acquisitions and mergers, the patent changed ownership over a number of years, before finally becoming the property of Aventis in 1999. ImClone continued to be the exclusive licensee.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The drug that was eventually developed was called "Erbitux". It was approved by the FDA for the treatment of colorectal cancer in 2004, followed by head and neck cancer in 2006.</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By 2007, sales of the drug had reached 400 million dollars a year.</a:t>
            </a:r>
            <a:endParaRPr lang="en-GB" sz="1000" kern="1200" dirty="0" smtClean="0">
              <a:solidFill>
                <a:schemeClr val="tx1"/>
              </a:solidFill>
              <a:effectLst/>
              <a:latin typeface="Arial" panose="020B0604020202020204" pitchFamily="34" charset="0"/>
              <a:cs typeface="Arial" panose="020B0604020202020204" pitchFamily="34" charset="0"/>
            </a:endParaRPr>
          </a:p>
          <a:p>
            <a:pPr algn="l" eaLnBrk="1" hangingPunct="1">
              <a:lnSpc>
                <a:spcPct val="80000"/>
              </a:lnSpc>
            </a:pPr>
            <a:endParaRPr lang="en-GB" sz="1000" dirty="0">
              <a:latin typeface="Arial" panose="020B0604020202020204" pitchFamily="34" charset="0"/>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33</a:t>
            </a:fld>
            <a:endParaRPr lang="de-DE" sz="1400">
              <a:solidFill>
                <a:prstClr val="black"/>
              </a:solidFill>
              <a:latin typeface="Arial" charset="0"/>
              <a:cs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US" sz="1000" kern="1200" dirty="0" smtClean="0">
                <a:solidFill>
                  <a:schemeClr val="tx1"/>
                </a:solidFill>
                <a:effectLst/>
                <a:latin typeface="Arial" panose="020B0604020202020204" pitchFamily="34" charset="0"/>
                <a:cs typeface="Arial" panose="020B0604020202020204" pitchFamily="34" charset="0"/>
              </a:rPr>
              <a:t>The US patent was granted in 2001 under the number US6217866. The claims granted were to the mixture of antibody and drug only.</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However, in other countries claims directed to treatments using the Rorer antibodies only and to use of the mixture were allowed.</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Professor Sela was surprised and perturbed to learn that a patent application had been filed which was based mainly on the work carried out by his group.</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err="1" smtClean="0">
                <a:solidFill>
                  <a:schemeClr val="tx1"/>
                </a:solidFill>
                <a:effectLst/>
                <a:latin typeface="Arial" panose="020B0604020202020204" pitchFamily="34" charset="0"/>
                <a:cs typeface="Arial" panose="020B0604020202020204" pitchFamily="34" charset="0"/>
              </a:rPr>
              <a:t>Yeda</a:t>
            </a:r>
            <a:r>
              <a:rPr lang="en-US" sz="1000" kern="1200" dirty="0" smtClean="0">
                <a:solidFill>
                  <a:schemeClr val="tx1"/>
                </a:solidFill>
                <a:effectLst/>
                <a:latin typeface="Arial" panose="020B0604020202020204" pitchFamily="34" charset="0"/>
                <a:cs typeface="Arial" panose="020B0604020202020204" pitchFamily="34" charset="0"/>
              </a:rPr>
              <a:t>, the technology transfer company that represents the Weizmann Institute, was informed. It initiated discussions with Aventis and ImClone to have the Weizmann scientists named as inventors and for ownership of the patent to be changed to joint ownership.</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However, a resolution was not forthcoming and in 2003 Yeda commenced proceedings against Aventis and ImClone.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34</a:t>
            </a:fld>
            <a:endParaRPr lang="de-DE" sz="1400">
              <a:solidFill>
                <a:prstClr val="black"/>
              </a:solidFill>
              <a:latin typeface="Arial" charset="0"/>
              <a:cs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US" sz="1000" kern="1200" dirty="0" smtClean="0">
                <a:solidFill>
                  <a:schemeClr val="tx1"/>
                </a:solidFill>
                <a:effectLst/>
                <a:latin typeface="Arial" panose="020B0604020202020204" pitchFamily="34" charset="0"/>
                <a:ea typeface="+mn-ea"/>
                <a:cs typeface="Arial" panose="020B0604020202020204" pitchFamily="34" charset="0"/>
              </a:rPr>
              <a:t>Yeda claimed that the invention relating to the mixture was based on experiments designed and performed exclusively by the Weizmann scientists.</a:t>
            </a:r>
            <a:endParaRPr lang="en-GB" sz="1000" kern="1200" dirty="0" smtClean="0">
              <a:solidFill>
                <a:schemeClr val="tx1"/>
              </a:solidFill>
              <a:effectLst/>
              <a:latin typeface="Arial" panose="020B0604020202020204" pitchFamily="34" charset="0"/>
              <a:ea typeface="+mn-ea"/>
              <a:cs typeface="Arial" panose="020B0604020202020204" pitchFamily="34" charset="0"/>
            </a:endParaRPr>
          </a:p>
          <a:p>
            <a:endParaRPr lang="en-US" sz="1000" kern="1200" dirty="0" smtClean="0">
              <a:solidFill>
                <a:schemeClr val="tx1"/>
              </a:solidFill>
              <a:effectLst/>
              <a:latin typeface="Arial" panose="020B0604020202020204" pitchFamily="34" charset="0"/>
              <a:ea typeface="+mn-ea"/>
              <a:cs typeface="Arial" panose="020B0604020202020204" pitchFamily="34" charset="0"/>
            </a:endParaRPr>
          </a:p>
          <a:p>
            <a:r>
              <a:rPr lang="en-US" sz="1000" kern="1200" dirty="0" smtClean="0">
                <a:solidFill>
                  <a:schemeClr val="tx1"/>
                </a:solidFill>
                <a:effectLst/>
                <a:latin typeface="Arial" panose="020B0604020202020204" pitchFamily="34" charset="0"/>
                <a:ea typeface="+mn-ea"/>
                <a:cs typeface="Arial" panose="020B0604020202020204" pitchFamily="34" charset="0"/>
              </a:rPr>
              <a:t>It also pointed out that the patent specification had been drafted using figures and text copied from the paper Professor </a:t>
            </a:r>
            <a:r>
              <a:rPr lang="en-US" sz="1000" kern="1200" dirty="0" err="1" smtClean="0">
                <a:solidFill>
                  <a:schemeClr val="tx1"/>
                </a:solidFill>
                <a:effectLst/>
                <a:latin typeface="Arial" panose="020B0604020202020204" pitchFamily="34" charset="0"/>
                <a:ea typeface="+mn-ea"/>
                <a:cs typeface="Arial" panose="020B0604020202020204" pitchFamily="34" charset="0"/>
              </a:rPr>
              <a:t>Sela's</a:t>
            </a:r>
            <a:r>
              <a:rPr lang="en-US" sz="1000" kern="1200" dirty="0" smtClean="0">
                <a:solidFill>
                  <a:schemeClr val="tx1"/>
                </a:solidFill>
                <a:effectLst/>
                <a:latin typeface="Arial" panose="020B0604020202020204" pitchFamily="34" charset="0"/>
                <a:ea typeface="+mn-ea"/>
                <a:cs typeface="Arial" panose="020B0604020202020204" pitchFamily="34" charset="0"/>
              </a:rPr>
              <a:t> group had prepared for publication of the results.</a:t>
            </a:r>
            <a:endParaRPr lang="en-GB" sz="1000" kern="1200" dirty="0" smtClean="0">
              <a:solidFill>
                <a:schemeClr val="tx1"/>
              </a:solidFill>
              <a:effectLst/>
              <a:latin typeface="Arial" panose="020B0604020202020204" pitchFamily="34" charset="0"/>
              <a:ea typeface="+mn-ea"/>
              <a:cs typeface="Arial" panose="020B0604020202020204" pitchFamily="34" charset="0"/>
            </a:endParaRPr>
          </a:p>
          <a:p>
            <a:endParaRPr lang="en-US" sz="1000" kern="1200" dirty="0" smtClean="0">
              <a:solidFill>
                <a:schemeClr val="tx1"/>
              </a:solidFill>
              <a:effectLst/>
              <a:latin typeface="Arial" panose="020B0604020202020204" pitchFamily="34" charset="0"/>
              <a:ea typeface="+mn-ea"/>
              <a:cs typeface="Arial" panose="020B0604020202020204" pitchFamily="34" charset="0"/>
            </a:endParaRPr>
          </a:p>
          <a:p>
            <a:r>
              <a:rPr lang="en-US" sz="1000" kern="1200" dirty="0" smtClean="0">
                <a:solidFill>
                  <a:schemeClr val="tx1"/>
                </a:solidFill>
                <a:effectLst/>
                <a:latin typeface="Arial" panose="020B0604020202020204" pitchFamily="34" charset="0"/>
                <a:ea typeface="+mn-ea"/>
                <a:cs typeface="Arial" panose="020B0604020202020204" pitchFamily="34" charset="0"/>
              </a:rPr>
              <a:t>Their initial motivation was to have the patent corrected for joint ownership, as there were some claims in the patent directed to use of the Rorer monoclonal antibodies for the treatment of cancer only. However, during prosecution of the patent, these claims were not allowed by the US Patent and Trademark Office. Yeda then changed its case to full ownership of the patent, as the Rorer scientists had not contributed to the mixture experiments.</a:t>
            </a:r>
            <a:endParaRPr lang="en-GB" sz="1000" kern="1200" dirty="0" smtClean="0">
              <a:solidFill>
                <a:schemeClr val="tx1"/>
              </a:solidFill>
              <a:effectLst/>
              <a:latin typeface="Arial" panose="020B0604020202020204" pitchFamily="34" charset="0"/>
              <a:ea typeface="+mn-ea"/>
              <a:cs typeface="Arial" panose="020B0604020202020204" pitchFamily="34" charset="0"/>
            </a:endParaRPr>
          </a:p>
          <a:p>
            <a:endParaRPr lang="en-US" sz="1000" kern="1200" dirty="0" smtClean="0">
              <a:solidFill>
                <a:schemeClr val="tx1"/>
              </a:solidFill>
              <a:effectLst/>
              <a:latin typeface="Arial" panose="020B0604020202020204" pitchFamily="34" charset="0"/>
              <a:ea typeface="+mn-ea"/>
              <a:cs typeface="Arial" panose="020B0604020202020204" pitchFamily="34" charset="0"/>
            </a:endParaRPr>
          </a:p>
          <a:p>
            <a:r>
              <a:rPr lang="en-US" sz="1000" kern="1200" dirty="0" smtClean="0">
                <a:solidFill>
                  <a:schemeClr val="tx1"/>
                </a:solidFill>
                <a:effectLst/>
                <a:latin typeface="Arial" panose="020B0604020202020204" pitchFamily="34" charset="0"/>
                <a:ea typeface="+mn-ea"/>
                <a:cs typeface="Arial" panose="020B0604020202020204" pitchFamily="34" charset="0"/>
              </a:rPr>
              <a:t>The Aventis/ImClone </a:t>
            </a:r>
            <a:r>
              <a:rPr lang="en-GB" sz="1000" kern="1200" noProof="0" dirty="0" smtClean="0">
                <a:solidFill>
                  <a:schemeClr val="tx1"/>
                </a:solidFill>
                <a:effectLst/>
                <a:latin typeface="Arial" panose="020B0604020202020204" pitchFamily="34" charset="0"/>
                <a:ea typeface="+mn-ea"/>
                <a:cs typeface="Arial" panose="020B0604020202020204" pitchFamily="34" charset="0"/>
              </a:rPr>
              <a:t>defence w</a:t>
            </a:r>
            <a:r>
              <a:rPr lang="en-US" sz="1000" kern="1200" dirty="0" smtClean="0">
                <a:solidFill>
                  <a:schemeClr val="tx1"/>
                </a:solidFill>
                <a:effectLst/>
                <a:latin typeface="Arial" panose="020B0604020202020204" pitchFamily="34" charset="0"/>
                <a:ea typeface="+mn-ea"/>
                <a:cs typeface="Arial" panose="020B0604020202020204" pitchFamily="34" charset="0"/>
              </a:rPr>
              <a:t>as that Professor Schlessinger and the Rorer scientists were the true inventors, as they had provided the antibodies for the research project.</a:t>
            </a:r>
            <a:endParaRPr lang="en-GB" sz="1000" kern="1200" dirty="0" smtClean="0">
              <a:solidFill>
                <a:schemeClr val="tx1"/>
              </a:solidFill>
              <a:effectLst/>
              <a:latin typeface="Arial" panose="020B0604020202020204" pitchFamily="34" charset="0"/>
              <a:ea typeface="+mn-ea"/>
              <a:cs typeface="Arial" panose="020B0604020202020204" pitchFamily="34" charset="0"/>
            </a:endParaRPr>
          </a:p>
          <a:p>
            <a:endParaRPr lang="en-US" sz="1000" kern="1200" dirty="0" smtClean="0">
              <a:solidFill>
                <a:schemeClr val="tx1"/>
              </a:solidFill>
              <a:effectLst/>
              <a:latin typeface="Arial" panose="020B0604020202020204" pitchFamily="34" charset="0"/>
              <a:ea typeface="+mn-ea"/>
              <a:cs typeface="Arial" panose="020B0604020202020204" pitchFamily="34" charset="0"/>
            </a:endParaRPr>
          </a:p>
          <a:p>
            <a:r>
              <a:rPr lang="en-US" sz="1000" kern="1200" dirty="0" smtClean="0">
                <a:solidFill>
                  <a:schemeClr val="tx1"/>
                </a:solidFill>
                <a:effectLst/>
                <a:latin typeface="Arial" panose="020B0604020202020204" pitchFamily="34" charset="0"/>
                <a:ea typeface="+mn-ea"/>
                <a:cs typeface="Arial" panose="020B0604020202020204" pitchFamily="34" charset="0"/>
              </a:rPr>
              <a:t>Schlessinger also claimed that he had advised the Weizmann scientists on conducting the research project and had already contemplated the mixture experiment himself.  </a:t>
            </a:r>
            <a:endParaRPr lang="en-GB" sz="1000" kern="1200" dirty="0">
              <a:solidFill>
                <a:schemeClr val="tx1"/>
              </a:solidFill>
              <a:effectLst/>
              <a:latin typeface="Arial" panose="020B0604020202020204" pitchFamily="34" charset="0"/>
              <a:ea typeface="+mn-ea"/>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35</a:t>
            </a:fld>
            <a:endParaRPr lang="de-DE" sz="1400">
              <a:solidFill>
                <a:prstClr val="black"/>
              </a:solidFill>
              <a:latin typeface="Arial" charset="0"/>
              <a:cs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US" sz="1000" kern="1200" dirty="0" smtClean="0">
                <a:solidFill>
                  <a:schemeClr val="tx1"/>
                </a:solidFill>
                <a:effectLst/>
                <a:latin typeface="Arial" panose="020B0604020202020204" pitchFamily="34" charset="0"/>
                <a:cs typeface="Arial" panose="020B0604020202020204" pitchFamily="34" charset="0"/>
              </a:rPr>
              <a:t>On reviewing the laboratory notebooks from both sides and hearing the testimonies of the researchers involved, the judge found in</a:t>
            </a:r>
            <a:r>
              <a:rPr lang="en-GB" sz="1000" kern="1200" dirty="0" smtClean="0">
                <a:solidFill>
                  <a:schemeClr val="tx1"/>
                </a:solidFill>
                <a:effectLst/>
                <a:latin typeface="Arial" panose="020B0604020202020204" pitchFamily="34" charset="0"/>
                <a:cs typeface="Arial" panose="020B0604020202020204" pitchFamily="34" charset="0"/>
              </a:rPr>
              <a:t> favour</a:t>
            </a:r>
            <a:r>
              <a:rPr lang="en-US" sz="1000" kern="1200" dirty="0" smtClean="0">
                <a:solidFill>
                  <a:schemeClr val="tx1"/>
                </a:solidFill>
                <a:effectLst/>
                <a:latin typeface="Arial" panose="020B0604020202020204" pitchFamily="34" charset="0"/>
                <a:cs typeface="Arial" panose="020B0604020202020204" pitchFamily="34" charset="0"/>
              </a:rPr>
              <a:t> of the Weizmann scientists as being the sole inventors.</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She requested that the patent be corrected for inventorship at the USPTO, to show only the three Weizmann scientists as inventors.</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Ownership of the patent was then assigned to Yeda, acting on behalf of the</a:t>
            </a:r>
            <a:r>
              <a:rPr lang="en-US" sz="1000" kern="1200" baseline="0" dirty="0" smtClean="0">
                <a:solidFill>
                  <a:schemeClr val="tx1"/>
                </a:solidFill>
                <a:effectLst/>
                <a:latin typeface="Arial" panose="020B0604020202020204" pitchFamily="34" charset="0"/>
                <a:cs typeface="Arial" panose="020B0604020202020204" pitchFamily="34" charset="0"/>
              </a:rPr>
              <a:t> </a:t>
            </a:r>
            <a:r>
              <a:rPr lang="en-US" sz="1000" kern="1200" dirty="0" smtClean="0">
                <a:solidFill>
                  <a:schemeClr val="tx1"/>
                </a:solidFill>
                <a:effectLst/>
                <a:latin typeface="Arial" panose="020B0604020202020204" pitchFamily="34" charset="0"/>
                <a:cs typeface="Arial" panose="020B0604020202020204" pitchFamily="34" charset="0"/>
              </a:rPr>
              <a:t>Weizmann Institute and the scientists.</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In 2007 the parties reached an out-of-court settlement. Yeda was the owner of the US patent. Patents granted outside the US contained claims to the use of both the mixture and the antibodies on their own in treating cancer. For this reason, it was agreed that these patents would be jointly owned.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It was also agreed that Aventis and ImClone would each pay a lump sum of 60 million dollars to Yeda.</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Additionally, in return for a worldwide exclusive</a:t>
            </a:r>
            <a:r>
              <a:rPr lang="en-GB" sz="1000" kern="1200" dirty="0" smtClean="0">
                <a:solidFill>
                  <a:schemeClr val="tx1"/>
                </a:solidFill>
                <a:effectLst/>
                <a:latin typeface="Arial" panose="020B0604020202020204" pitchFamily="34" charset="0"/>
                <a:cs typeface="Arial" panose="020B0604020202020204" pitchFamily="34" charset="0"/>
              </a:rPr>
              <a:t> licence</a:t>
            </a:r>
            <a:r>
              <a:rPr lang="en-US" sz="1000" kern="1200" dirty="0" smtClean="0">
                <a:solidFill>
                  <a:schemeClr val="tx1"/>
                </a:solidFill>
                <a:effectLst/>
                <a:latin typeface="Arial" panose="020B0604020202020204" pitchFamily="34" charset="0"/>
                <a:cs typeface="Arial" panose="020B0604020202020204" pitchFamily="34" charset="0"/>
              </a:rPr>
              <a:t>, ImClone agreed to pay Yeda a royalty on sales of Erbitux in the US.</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For sales of the drug outside the US, ImClone would pay a royalty to both Aventis and Yeda.</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36</a:t>
            </a:fld>
            <a:endParaRPr lang="de-DE" sz="1400">
              <a:solidFill>
                <a:prstClr val="black"/>
              </a:solidFill>
              <a:latin typeface="Arial" charset="0"/>
              <a:cs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We can learn a valuable lesson from the judge's decision on how inventorship is determined. She stated that "conception is the touchstone of inventorship, the completion of the mental part of the invention." What did she mean by this?</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argument that needs to be considered in determining inventorship is who contributed to the </a:t>
            </a:r>
            <a:r>
              <a:rPr lang="en-GB" sz="1000" b="0" kern="1200" dirty="0" smtClean="0">
                <a:solidFill>
                  <a:schemeClr val="tx1"/>
                </a:solidFill>
                <a:effectLst/>
                <a:latin typeface="Arial" panose="020B0604020202020204" pitchFamily="34" charset="0"/>
                <a:cs typeface="Arial" panose="020B0604020202020204" pitchFamily="34" charset="0"/>
              </a:rPr>
              <a:t>"concept"</a:t>
            </a:r>
            <a:r>
              <a:rPr lang="en-GB" sz="1000" b="1" kern="1200" dirty="0" smtClean="0">
                <a:solidFill>
                  <a:schemeClr val="tx1"/>
                </a:solidFill>
                <a:effectLst/>
                <a:latin typeface="Arial" panose="020B0604020202020204" pitchFamily="34" charset="0"/>
                <a:cs typeface="Arial" panose="020B0604020202020204" pitchFamily="34" charset="0"/>
              </a:rPr>
              <a:t> </a:t>
            </a:r>
            <a:r>
              <a:rPr lang="en-GB" sz="1000" kern="1200" dirty="0" smtClean="0">
                <a:solidFill>
                  <a:schemeClr val="tx1"/>
                </a:solidFill>
                <a:effectLst/>
                <a:latin typeface="Arial" panose="020B0604020202020204" pitchFamily="34" charset="0"/>
                <a:cs typeface="Arial" panose="020B0604020202020204" pitchFamily="34" charset="0"/>
              </a:rPr>
              <a:t>of the invention. The "concept" in this regard is the mental process of repeating the invention. In other words, the inventor discovers the important steps that give rise to the inventive step and has a mental concept of what physical acts need to be done to make it work. In this invention, the act of combining the monoclonal antibody with the chemotherapeutic drug in a free mixture was the inventive concept.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defendants' argument for entitlement to inventorship was that they had provided the antibodies for the experiments and that, if these had not been provided, there would have been no invention. The judge's response was that the outcome of what happened merely because of a person's contribution does not necessarily imply entitlement to inventorship.  </a:t>
            </a:r>
          </a:p>
          <a:p>
            <a:endParaRPr lang="en-US"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Professor Schlessinger and his colleagues had no records to show that they had either performed or in any way influenced the mixture experiment, nor that there was any act of collaboration with respect to the concept.</a:t>
            </a:r>
            <a:endParaRPr lang="en-GB" sz="1000" kern="1200" dirty="0" smtClean="0">
              <a:solidFill>
                <a:schemeClr val="tx1"/>
              </a:solidFill>
              <a:effectLst/>
              <a:latin typeface="Arial" panose="020B0604020202020204" pitchFamily="34" charset="0"/>
              <a:cs typeface="Arial" panose="020B0604020202020204" pitchFamily="34" charset="0"/>
            </a:endParaRPr>
          </a:p>
          <a:p>
            <a:pPr algn="l" eaLnBrk="1" hangingPunct="1">
              <a:lnSpc>
                <a:spcPct val="80000"/>
              </a:lnSpc>
            </a:pPr>
            <a:endParaRPr lang="en-GB" sz="1000" dirty="0">
              <a:latin typeface="Arial" panose="020B0604020202020204" pitchFamily="34" charset="0"/>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37</a:t>
            </a:fld>
            <a:endParaRPr lang="de-DE" sz="1400">
              <a:solidFill>
                <a:prstClr val="black"/>
              </a:solidFill>
              <a:latin typeface="Arial" charset="0"/>
              <a:cs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33C4D1D4-65D4-4EBF-A7B4-05C4FD561418}" type="slidenum">
              <a:rPr lang="it-IT" smtClean="0"/>
              <a:pPr/>
              <a:t>38</a:t>
            </a:fld>
            <a:endParaRPr lang="it-IT"/>
          </a:p>
        </p:txBody>
      </p:sp>
    </p:spTree>
    <p:extLst>
      <p:ext uri="{BB962C8B-B14F-4D97-AF65-F5344CB8AC3E}">
        <p14:creationId xmlns:p14="http://schemas.microsoft.com/office/powerpoint/2010/main" val="9083896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The first issue to consider is the failure to </a:t>
            </a:r>
            <a:r>
              <a:rPr lang="en-GB" sz="1000" b="0" kern="1200" dirty="0" smtClean="0">
                <a:solidFill>
                  <a:schemeClr val="tx1"/>
                </a:solidFill>
                <a:effectLst/>
                <a:latin typeface="Arial" panose="020B0604020202020204" pitchFamily="34" charset="0"/>
                <a:cs typeface="Arial" panose="020B0604020202020204" pitchFamily="34" charset="0"/>
              </a:rPr>
              <a:t>sign a non-disclosure agreement or NDA. The disclosure of the draft publication, which contained all the relevant details of the inventive concept, should have been provided under confidential terms.</a:t>
            </a:r>
          </a:p>
          <a:p>
            <a:endParaRPr lang="en-GB" sz="1000" b="0" kern="1200" dirty="0" smtClean="0">
              <a:solidFill>
                <a:schemeClr val="tx1"/>
              </a:solidFill>
              <a:effectLst/>
              <a:latin typeface="Arial" panose="020B0604020202020204" pitchFamily="34" charset="0"/>
              <a:cs typeface="Arial" panose="020B0604020202020204" pitchFamily="34" charset="0"/>
            </a:endParaRPr>
          </a:p>
          <a:p>
            <a:r>
              <a:rPr lang="en-GB" sz="1000" b="0" kern="1200" dirty="0" smtClean="0">
                <a:solidFill>
                  <a:schemeClr val="tx1"/>
                </a:solidFill>
                <a:effectLst/>
                <a:latin typeface="Arial" panose="020B0604020202020204" pitchFamily="34" charset="0"/>
                <a:cs typeface="Arial" panose="020B0604020202020204" pitchFamily="34" charset="0"/>
              </a:rPr>
              <a:t>The second issue to consider is the failure to sign a material transfer agreement or MTA. The exchange of antibodies was critical to the final results in the Weizmann project and gave rise to the creation of a very commercial invention. Schlessinger should have ensured that the antibodies were transferred to the Weizmann Institute under the terms of a formal material transfer agreement (MTA). </a:t>
            </a:r>
          </a:p>
          <a:p>
            <a:endParaRPr lang="en-US" sz="1000" b="0" kern="1200" dirty="0" smtClean="0">
              <a:solidFill>
                <a:schemeClr val="tx1"/>
              </a:solidFill>
              <a:effectLst/>
              <a:latin typeface="Arial" panose="020B0604020202020204" pitchFamily="34" charset="0"/>
              <a:cs typeface="Arial" panose="020B0604020202020204" pitchFamily="34" charset="0"/>
            </a:endParaRPr>
          </a:p>
          <a:p>
            <a:r>
              <a:rPr lang="en-US" sz="1000" b="0" kern="1200" dirty="0" smtClean="0">
                <a:solidFill>
                  <a:schemeClr val="tx1"/>
                </a:solidFill>
                <a:effectLst/>
                <a:latin typeface="Arial" panose="020B0604020202020204" pitchFamily="34" charset="0"/>
                <a:cs typeface="Arial" panose="020B0604020202020204" pitchFamily="34" charset="0"/>
              </a:rPr>
              <a:t>The third issue is the failure to use an invention disclosure form or IDF. </a:t>
            </a:r>
            <a:r>
              <a:rPr lang="en-GB" sz="1000" b="0" kern="1200" dirty="0" smtClean="0">
                <a:solidFill>
                  <a:schemeClr val="tx1"/>
                </a:solidFill>
                <a:effectLst/>
                <a:latin typeface="Arial" panose="020B0604020202020204" pitchFamily="34" charset="0"/>
                <a:cs typeface="Arial" panose="020B0604020202020204" pitchFamily="34" charset="0"/>
              </a:rPr>
              <a:t>Most organisations, in both business</a:t>
            </a:r>
            <a:r>
              <a:rPr lang="en-GB" sz="1000" b="0" kern="1200" baseline="0" dirty="0" smtClean="0">
                <a:solidFill>
                  <a:schemeClr val="tx1"/>
                </a:solidFill>
                <a:effectLst/>
                <a:latin typeface="Arial" panose="020B0604020202020204" pitchFamily="34" charset="0"/>
                <a:cs typeface="Arial" panose="020B0604020202020204" pitchFamily="34" charset="0"/>
              </a:rPr>
              <a:t> </a:t>
            </a:r>
            <a:r>
              <a:rPr lang="en-GB" sz="1000" b="0" kern="1200" dirty="0" smtClean="0">
                <a:solidFill>
                  <a:schemeClr val="tx1"/>
                </a:solidFill>
                <a:effectLst/>
                <a:latin typeface="Arial" panose="020B0604020202020204" pitchFamily="34" charset="0"/>
                <a:cs typeface="Arial" panose="020B0604020202020204" pitchFamily="34" charset="0"/>
              </a:rPr>
              <a:t>and academia, use them to capture and evaluate</a:t>
            </a:r>
            <a:r>
              <a:rPr lang="en-GB" sz="1000" b="0" kern="1200" baseline="0" dirty="0" smtClean="0">
                <a:solidFill>
                  <a:schemeClr val="tx1"/>
                </a:solidFill>
                <a:effectLst/>
                <a:latin typeface="Arial" panose="020B0604020202020204" pitchFamily="34" charset="0"/>
                <a:cs typeface="Arial" panose="020B0604020202020204" pitchFamily="34" charset="0"/>
              </a:rPr>
              <a:t> </a:t>
            </a:r>
            <a:r>
              <a:rPr lang="en-GB" sz="1000" b="0" kern="1200" dirty="0" smtClean="0">
                <a:solidFill>
                  <a:schemeClr val="tx1"/>
                </a:solidFill>
                <a:effectLst/>
                <a:latin typeface="Arial" panose="020B0604020202020204" pitchFamily="34" charset="0"/>
                <a:cs typeface="Arial" panose="020B0604020202020204" pitchFamily="34" charset="0"/>
              </a:rPr>
              <a:t>inventions arising from their research programmes. The analysis of this information usually determines who the inventors are. If Rorer had asked Schlessinger to complete an IDF, the information provided would probably have initiated probing questions about who the inventors on the patent should be. </a:t>
            </a:r>
          </a:p>
          <a:p>
            <a:endParaRPr lang="en-US" sz="1000" b="0" kern="1200" dirty="0" smtClean="0">
              <a:solidFill>
                <a:schemeClr val="tx1"/>
              </a:solidFill>
              <a:effectLst/>
              <a:latin typeface="Arial" panose="020B0604020202020204" pitchFamily="34" charset="0"/>
              <a:cs typeface="Arial" panose="020B0604020202020204" pitchFamily="34" charset="0"/>
            </a:endParaRPr>
          </a:p>
          <a:p>
            <a:r>
              <a:rPr lang="en-US" sz="1000" b="0" kern="1200" dirty="0" smtClean="0">
                <a:solidFill>
                  <a:schemeClr val="tx1"/>
                </a:solidFill>
                <a:effectLst/>
                <a:latin typeface="Arial" panose="020B0604020202020204" pitchFamily="34" charset="0"/>
                <a:cs typeface="Arial" panose="020B0604020202020204" pitchFamily="34" charset="0"/>
              </a:rPr>
              <a:t>Finally, the most important evidence in this case was the clearly documented information showing all the project planning and experimentation leading up to and relating to the mixture experiment. This is where the concept of the invention originated. The laboratory notebooks at the Weizmann Institute had been properly maintained with all the relevant entries relating to the work. Schlessinger and his colleagues, on the other hand, had no records </a:t>
            </a:r>
            <a:r>
              <a:rPr lang="en-US" sz="1000" kern="1200" dirty="0" smtClean="0">
                <a:solidFill>
                  <a:schemeClr val="tx1"/>
                </a:solidFill>
                <a:effectLst/>
                <a:latin typeface="Arial" panose="020B0604020202020204" pitchFamily="34" charset="0"/>
                <a:cs typeface="Arial" panose="020B0604020202020204" pitchFamily="34" charset="0"/>
              </a:rPr>
              <a:t>to show either that they had formally collaborated with the Weizmann Institute, or that they had performed or in any way influenced the mixture experiment.</a:t>
            </a:r>
            <a:endParaRPr lang="en-GB" sz="1000" kern="1200" dirty="0" smtClean="0">
              <a:solidFill>
                <a:schemeClr val="tx1"/>
              </a:solidFill>
              <a:effectLst/>
              <a:latin typeface="Arial" panose="020B0604020202020204" pitchFamily="34" charset="0"/>
              <a:cs typeface="Arial" panose="020B0604020202020204" pitchFamily="34" charset="0"/>
            </a:endParaRPr>
          </a:p>
          <a:p>
            <a:pPr algn="l" eaLnBrk="1" hangingPunct="1">
              <a:lnSpc>
                <a:spcPct val="80000"/>
              </a:lnSpc>
            </a:pPr>
            <a:endParaRPr lang="en-GB" sz="1000" dirty="0">
              <a:latin typeface="Arial" panose="020B0604020202020204" pitchFamily="34" charset="0"/>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39</a:t>
            </a:fld>
            <a:endParaRPr lang="de-DE" sz="1400">
              <a:solidFill>
                <a:prstClr val="black"/>
              </a:solidFill>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7881" eaLnBrk="0" hangingPunct="0">
              <a:defRPr sz="1200">
                <a:solidFill>
                  <a:schemeClr val="tx1"/>
                </a:solidFill>
                <a:latin typeface="Arial" pitchFamily="34" charset="0"/>
              </a:defRPr>
            </a:lvl1pPr>
            <a:lvl2pPr marL="752014" indent="-289236" defTabSz="907881" eaLnBrk="0" hangingPunct="0">
              <a:defRPr sz="1200">
                <a:solidFill>
                  <a:schemeClr val="tx1"/>
                </a:solidFill>
                <a:latin typeface="Arial" pitchFamily="34" charset="0"/>
              </a:defRPr>
            </a:lvl2pPr>
            <a:lvl3pPr marL="1156945" indent="-231389" defTabSz="907881" eaLnBrk="0" hangingPunct="0">
              <a:defRPr sz="1200">
                <a:solidFill>
                  <a:schemeClr val="tx1"/>
                </a:solidFill>
                <a:latin typeface="Arial" pitchFamily="34" charset="0"/>
              </a:defRPr>
            </a:lvl3pPr>
            <a:lvl4pPr marL="1619722" indent="-231389" defTabSz="907881" eaLnBrk="0" hangingPunct="0">
              <a:defRPr sz="1200">
                <a:solidFill>
                  <a:schemeClr val="tx1"/>
                </a:solidFill>
                <a:latin typeface="Arial" pitchFamily="34" charset="0"/>
              </a:defRPr>
            </a:lvl4pPr>
            <a:lvl5pPr marL="2082500" indent="-231389" defTabSz="907881" eaLnBrk="0" hangingPunct="0">
              <a:defRPr sz="1200">
                <a:solidFill>
                  <a:schemeClr val="tx1"/>
                </a:solidFill>
                <a:latin typeface="Arial" pitchFamily="34" charset="0"/>
              </a:defRPr>
            </a:lvl5pPr>
            <a:lvl6pPr marL="2545278" indent="-231389" defTabSz="907881" eaLnBrk="0" fontAlgn="base" hangingPunct="0">
              <a:spcBef>
                <a:spcPct val="0"/>
              </a:spcBef>
              <a:spcAft>
                <a:spcPct val="0"/>
              </a:spcAft>
              <a:defRPr sz="1200">
                <a:solidFill>
                  <a:schemeClr val="tx1"/>
                </a:solidFill>
                <a:latin typeface="Arial" pitchFamily="34" charset="0"/>
              </a:defRPr>
            </a:lvl6pPr>
            <a:lvl7pPr marL="3008056" indent="-231389" defTabSz="907881" eaLnBrk="0" fontAlgn="base" hangingPunct="0">
              <a:spcBef>
                <a:spcPct val="0"/>
              </a:spcBef>
              <a:spcAft>
                <a:spcPct val="0"/>
              </a:spcAft>
              <a:defRPr sz="1200">
                <a:solidFill>
                  <a:schemeClr val="tx1"/>
                </a:solidFill>
                <a:latin typeface="Arial" pitchFamily="34" charset="0"/>
              </a:defRPr>
            </a:lvl7pPr>
            <a:lvl8pPr marL="3470834" indent="-231389" defTabSz="907881" eaLnBrk="0" fontAlgn="base" hangingPunct="0">
              <a:spcBef>
                <a:spcPct val="0"/>
              </a:spcBef>
              <a:spcAft>
                <a:spcPct val="0"/>
              </a:spcAft>
              <a:defRPr sz="1200">
                <a:solidFill>
                  <a:schemeClr val="tx1"/>
                </a:solidFill>
                <a:latin typeface="Arial" pitchFamily="34" charset="0"/>
              </a:defRPr>
            </a:lvl8pPr>
            <a:lvl9pPr marL="3933612" indent="-231389" defTabSz="907881" eaLnBrk="0" fontAlgn="base" hangingPunct="0">
              <a:spcBef>
                <a:spcPct val="0"/>
              </a:spcBef>
              <a:spcAft>
                <a:spcPct val="0"/>
              </a:spcAft>
              <a:defRPr sz="1200">
                <a:solidFill>
                  <a:schemeClr val="tx1"/>
                </a:solidFill>
                <a:latin typeface="Arial" pitchFamily="34" charset="0"/>
              </a:defRPr>
            </a:lvl9pPr>
          </a:lstStyle>
          <a:p>
            <a:fld id="{421CBD41-D04D-4131-BB15-5B6CA4C2FB4A}" type="slidenum">
              <a:rPr lang="de-AT" altLang="en-US" sz="1000">
                <a:solidFill>
                  <a:prstClr val="black"/>
                </a:solidFill>
                <a:latin typeface="Times New Roman" pitchFamily="18" charset="0"/>
              </a:rPr>
              <a:pPr/>
              <a:t>4</a:t>
            </a:fld>
            <a:endParaRPr lang="de-AT" altLang="en-US" sz="1000">
              <a:solidFill>
                <a:prstClr val="black"/>
              </a:solidFill>
              <a:latin typeface="Times New Roman" pitchFamily="18" charset="0"/>
            </a:endParaRPr>
          </a:p>
        </p:txBody>
      </p:sp>
      <p:sp>
        <p:nvSpPr>
          <p:cNvPr id="243715" name="Rectangle 2"/>
          <p:cNvSpPr>
            <a:spLocks noGrp="1" noRot="1" noChangeAspect="1" noChangeArrowheads="1" noTextEdit="1"/>
          </p:cNvSpPr>
          <p:nvPr>
            <p:ph type="sldImg"/>
          </p:nvPr>
        </p:nvSpPr>
        <p:spPr>
          <a:xfrm>
            <a:off x="901700" y="741363"/>
            <a:ext cx="4940300" cy="3705225"/>
          </a:xfrm>
          <a:ln/>
        </p:spPr>
      </p:sp>
      <p:sp>
        <p:nvSpPr>
          <p:cNvPr id="243716" name="Rectangle 3"/>
          <p:cNvSpPr>
            <a:spLocks noGrp="1" noChangeArrowheads="1"/>
          </p:cNvSpPr>
          <p:nvPr>
            <p:ph type="body" idx="1"/>
          </p:nvPr>
        </p:nvSpPr>
        <p:spPr>
          <a:xfrm>
            <a:off x="898439" y="4695318"/>
            <a:ext cx="4946826" cy="444452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r>
              <a:rPr lang="en-US" sz="1000" kern="1200" dirty="0" smtClean="0">
                <a:solidFill>
                  <a:schemeClr val="tx1"/>
                </a:solidFill>
                <a:effectLst/>
                <a:latin typeface="Arial" panose="020B0604020202020204" pitchFamily="34" charset="0"/>
                <a:cs typeface="Arial" panose="020B0604020202020204" pitchFamily="34" charset="0"/>
              </a:rPr>
              <a:t>The management of IP is based on four main pillars: creation,</a:t>
            </a:r>
            <a:r>
              <a:rPr lang="en-US" sz="1000" kern="1200" baseline="0" dirty="0" smtClean="0">
                <a:solidFill>
                  <a:schemeClr val="tx1"/>
                </a:solidFill>
                <a:effectLst/>
                <a:latin typeface="Arial" panose="020B0604020202020204" pitchFamily="34" charset="0"/>
                <a:cs typeface="Arial" panose="020B0604020202020204" pitchFamily="34" charset="0"/>
              </a:rPr>
              <a:t> evaluation, protection and exploitation.</a:t>
            </a:r>
            <a:r>
              <a:rPr lang="en-US" sz="1000" kern="1200" dirty="0" smtClean="0">
                <a:solidFill>
                  <a:schemeClr val="tx1"/>
                </a:solidFill>
                <a:effectLst/>
                <a:latin typeface="Arial" panose="020B0604020202020204" pitchFamily="34" charset="0"/>
                <a:cs typeface="Arial" panose="020B0604020202020204" pitchFamily="34" charset="0"/>
              </a:rPr>
              <a:t>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US" sz="1000" kern="1200" dirty="0" smtClean="0">
                <a:solidFill>
                  <a:schemeClr val="tx1"/>
                </a:solidFill>
                <a:effectLst/>
                <a:latin typeface="Arial" panose="020B0604020202020204" pitchFamily="34" charset="0"/>
                <a:cs typeface="Arial" panose="020B0604020202020204" pitchFamily="34" charset="0"/>
              </a:rPr>
              <a:t>At universities, researchers are free to decide which kind of research they would like to pursue. So </a:t>
            </a:r>
            <a:r>
              <a:rPr lang="en-US" sz="1000" b="0" kern="1200" dirty="0" smtClean="0">
                <a:solidFill>
                  <a:schemeClr val="tx1"/>
                </a:solidFill>
                <a:effectLst/>
                <a:latin typeface="Arial" panose="020B0604020202020204" pitchFamily="34" charset="0"/>
                <a:cs typeface="Arial" panose="020B0604020202020204" pitchFamily="34" charset="0"/>
              </a:rPr>
              <a:t>creating commercial</a:t>
            </a:r>
            <a:r>
              <a:rPr lang="en-US" sz="1000" b="0" kern="1200" baseline="0" dirty="0" smtClean="0">
                <a:solidFill>
                  <a:schemeClr val="tx1"/>
                </a:solidFill>
                <a:effectLst/>
                <a:latin typeface="Arial" panose="020B0604020202020204" pitchFamily="34" charset="0"/>
                <a:cs typeface="Arial" panose="020B0604020202020204" pitchFamily="34" charset="0"/>
              </a:rPr>
              <a:t> </a:t>
            </a:r>
            <a:r>
              <a:rPr lang="en-US" sz="1000" b="0" kern="1200" dirty="0" smtClean="0">
                <a:solidFill>
                  <a:schemeClr val="tx1"/>
                </a:solidFill>
                <a:effectLst/>
                <a:latin typeface="Arial" panose="020B0604020202020204" pitchFamily="34" charset="0"/>
                <a:cs typeface="Arial" panose="020B0604020202020204" pitchFamily="34" charset="0"/>
              </a:rPr>
              <a:t>opportunities </a:t>
            </a:r>
            <a:r>
              <a:rPr lang="en-US" sz="1000" kern="1200" dirty="0" smtClean="0">
                <a:solidFill>
                  <a:schemeClr val="tx1"/>
                </a:solidFill>
                <a:effectLst/>
                <a:latin typeface="Arial" panose="020B0604020202020204" pitchFamily="34" charset="0"/>
                <a:cs typeface="Arial" panose="020B0604020202020204" pitchFamily="34" charset="0"/>
              </a:rPr>
              <a:t>in this environment usually</a:t>
            </a:r>
            <a:r>
              <a:rPr lang="en-US" sz="1000" kern="1200" baseline="0" dirty="0" smtClean="0">
                <a:solidFill>
                  <a:schemeClr val="tx1"/>
                </a:solidFill>
                <a:effectLst/>
                <a:latin typeface="Arial" panose="020B0604020202020204" pitchFamily="34" charset="0"/>
                <a:cs typeface="Arial" panose="020B0604020202020204" pitchFamily="34" charset="0"/>
              </a:rPr>
              <a:t> means implementing</a:t>
            </a:r>
            <a:r>
              <a:rPr lang="en-US" sz="1000" kern="1200" dirty="0" smtClean="0">
                <a:solidFill>
                  <a:schemeClr val="tx1"/>
                </a:solidFill>
                <a:effectLst/>
                <a:latin typeface="Arial" panose="020B0604020202020204" pitchFamily="34" charset="0"/>
                <a:cs typeface="Arial" panose="020B0604020202020204" pitchFamily="34" charset="0"/>
              </a:rPr>
              <a:t> activities that provide high-quality</a:t>
            </a:r>
            <a:r>
              <a:rPr lang="en-US" sz="1000" kern="1200" baseline="0" dirty="0" smtClean="0">
                <a:solidFill>
                  <a:schemeClr val="tx1"/>
                </a:solidFill>
                <a:effectLst/>
                <a:latin typeface="Arial" panose="020B0604020202020204" pitchFamily="34" charset="0"/>
                <a:cs typeface="Arial" panose="020B0604020202020204" pitchFamily="34" charset="0"/>
              </a:rPr>
              <a:t> and well-qualified</a:t>
            </a:r>
            <a:r>
              <a:rPr lang="en-US" sz="1000" kern="1200" dirty="0" smtClean="0">
                <a:solidFill>
                  <a:schemeClr val="tx1"/>
                </a:solidFill>
                <a:effectLst/>
                <a:latin typeface="Arial" panose="020B0604020202020204" pitchFamily="34" charset="0"/>
                <a:cs typeface="Arial" panose="020B0604020202020204" pitchFamily="34" charset="0"/>
              </a:rPr>
              <a:t> invention disclosures.   </a:t>
            </a:r>
          </a:p>
          <a:p>
            <a:endParaRPr lang="en-GB" sz="1000" kern="1200" dirty="0" smtClean="0">
              <a:solidFill>
                <a:schemeClr val="tx1"/>
              </a:solidFill>
              <a:effectLst/>
              <a:latin typeface="Arial" panose="020B0604020202020204" pitchFamily="34" charset="0"/>
              <a:cs typeface="Arial" panose="020B0604020202020204" pitchFamily="34" charset="0"/>
            </a:endParaRPr>
          </a:p>
          <a:p>
            <a:pPr marL="0" lvl="0" indent="0">
              <a:buFont typeface="Arial" panose="020B0604020202020204" pitchFamily="34" charset="0"/>
              <a:buNone/>
            </a:pPr>
            <a:r>
              <a:rPr lang="en-GB" sz="1000" b="0" kern="1200" dirty="0" smtClean="0">
                <a:solidFill>
                  <a:schemeClr val="tx1"/>
                </a:solidFill>
                <a:effectLst/>
                <a:latin typeface="Arial" panose="020B0604020202020204" pitchFamily="34" charset="0"/>
                <a:cs typeface="Arial" panose="020B0604020202020204" pitchFamily="34" charset="0"/>
              </a:rPr>
              <a:t>Let us start with awareness creation.</a:t>
            </a:r>
            <a:r>
              <a:rPr lang="en-GB" sz="1000" kern="1200" dirty="0" smtClean="0">
                <a:solidFill>
                  <a:schemeClr val="tx1"/>
                </a:solidFill>
                <a:effectLst/>
                <a:latin typeface="Arial" panose="020B0604020202020204" pitchFamily="34" charset="0"/>
                <a:cs typeface="Arial" panose="020B0604020202020204" pitchFamily="34" charset="0"/>
              </a:rPr>
              <a:t> It is essential</a:t>
            </a:r>
            <a:r>
              <a:rPr lang="en-GB" sz="1000" kern="1200" baseline="0" dirty="0" smtClean="0">
                <a:solidFill>
                  <a:schemeClr val="tx1"/>
                </a:solidFill>
                <a:effectLst/>
                <a:latin typeface="Arial" panose="020B0604020202020204" pitchFamily="34" charset="0"/>
                <a:cs typeface="Arial" panose="020B0604020202020204" pitchFamily="34" charset="0"/>
              </a:rPr>
              <a:t> that</a:t>
            </a:r>
            <a:r>
              <a:rPr lang="en-GB" sz="1000" kern="1200" dirty="0" smtClean="0">
                <a:solidFill>
                  <a:schemeClr val="tx1"/>
                </a:solidFill>
                <a:effectLst/>
                <a:latin typeface="Arial" panose="020B0604020202020204" pitchFamily="34" charset="0"/>
                <a:cs typeface="Arial" panose="020B0604020202020204" pitchFamily="34" charset="0"/>
              </a:rPr>
              <a:t> researchers be aware of the importance</a:t>
            </a:r>
            <a:r>
              <a:rPr lang="en-GB" sz="1000" kern="1200" baseline="0" dirty="0" smtClean="0">
                <a:solidFill>
                  <a:schemeClr val="tx1"/>
                </a:solidFill>
                <a:effectLst/>
                <a:latin typeface="Arial" panose="020B0604020202020204" pitchFamily="34" charset="0"/>
                <a:cs typeface="Arial" panose="020B0604020202020204" pitchFamily="34" charset="0"/>
              </a:rPr>
              <a:t> of technology commercialisation. They must also recognise </a:t>
            </a:r>
            <a:r>
              <a:rPr lang="en-GB" sz="1000" kern="1200" dirty="0" smtClean="0">
                <a:solidFill>
                  <a:schemeClr val="tx1"/>
                </a:solidFill>
                <a:effectLst/>
                <a:latin typeface="Arial" panose="020B0604020202020204" pitchFamily="34" charset="0"/>
                <a:cs typeface="Arial" panose="020B0604020202020204" pitchFamily="34" charset="0"/>
              </a:rPr>
              <a:t>that they can initiate</a:t>
            </a:r>
            <a:r>
              <a:rPr lang="en-GB" sz="1000" kern="1200" baseline="0" dirty="0" smtClean="0">
                <a:solidFill>
                  <a:schemeClr val="tx1"/>
                </a:solidFill>
                <a:effectLst/>
                <a:latin typeface="Arial" panose="020B0604020202020204" pitchFamily="34" charset="0"/>
                <a:cs typeface="Arial" panose="020B0604020202020204" pitchFamily="34" charset="0"/>
              </a:rPr>
              <a:t> and support the commercialisation process </a:t>
            </a:r>
            <a:r>
              <a:rPr lang="en-GB" sz="1000" kern="1200" dirty="0" smtClean="0">
                <a:solidFill>
                  <a:schemeClr val="tx1"/>
                </a:solidFill>
                <a:effectLst/>
                <a:latin typeface="Arial" panose="020B0604020202020204" pitchFamily="34" charset="0"/>
                <a:cs typeface="Arial" panose="020B0604020202020204" pitchFamily="34" charset="0"/>
              </a:rPr>
              <a:t>for the technology they have created.</a:t>
            </a:r>
          </a:p>
          <a:p>
            <a:pPr marL="171450" lvl="0" indent="-171450">
              <a:buFont typeface="Arial" panose="020B0604020202020204" pitchFamily="34" charset="0"/>
              <a:buChar char="•"/>
            </a:pPr>
            <a:endParaRPr lang="en-GB" sz="1000" kern="1200" dirty="0" smtClean="0">
              <a:solidFill>
                <a:schemeClr val="tx1"/>
              </a:solidFill>
              <a:effectLst/>
              <a:latin typeface="Arial" panose="020B0604020202020204" pitchFamily="34" charset="0"/>
              <a:cs typeface="Arial" panose="020B0604020202020204" pitchFamily="34" charset="0"/>
            </a:endParaRPr>
          </a:p>
          <a:p>
            <a:pPr marL="0" lvl="0" indent="0">
              <a:buFont typeface="Arial" panose="020B0604020202020204" pitchFamily="34" charset="0"/>
              <a:buNone/>
            </a:pPr>
            <a:r>
              <a:rPr lang="en-GB" sz="1000" kern="1200" dirty="0" smtClean="0">
                <a:solidFill>
                  <a:schemeClr val="tx1"/>
                </a:solidFill>
                <a:effectLst/>
                <a:latin typeface="Arial" panose="020B0604020202020204" pitchFamily="34" charset="0"/>
                <a:cs typeface="Arial" panose="020B0604020202020204" pitchFamily="34" charset="0"/>
              </a:rPr>
              <a:t>Another component is </a:t>
            </a:r>
            <a:r>
              <a:rPr lang="en-GB" sz="1000" b="0" kern="1200" dirty="0" smtClean="0">
                <a:solidFill>
                  <a:schemeClr val="tx1"/>
                </a:solidFill>
                <a:effectLst/>
                <a:latin typeface="Arial" panose="020B0604020202020204" pitchFamily="34" charset="0"/>
                <a:cs typeface="Arial" panose="020B0604020202020204" pitchFamily="34" charset="0"/>
              </a:rPr>
              <a:t>teaching and training. R</a:t>
            </a:r>
            <a:r>
              <a:rPr lang="en-GB" sz="1000" kern="1200" dirty="0" smtClean="0">
                <a:solidFill>
                  <a:schemeClr val="tx1"/>
                </a:solidFill>
                <a:effectLst/>
                <a:latin typeface="Arial" panose="020B0604020202020204" pitchFamily="34" charset="0"/>
                <a:cs typeface="Arial" panose="020B0604020202020204" pitchFamily="34" charset="0"/>
              </a:rPr>
              <a:t>esearchers and administrative staff should be</a:t>
            </a:r>
            <a:r>
              <a:rPr lang="en-GB" sz="1000" kern="1200" baseline="0" dirty="0" smtClean="0">
                <a:solidFill>
                  <a:schemeClr val="tx1"/>
                </a:solidFill>
                <a:effectLst/>
                <a:latin typeface="Arial" panose="020B0604020202020204" pitchFamily="34" charset="0"/>
                <a:cs typeface="Arial" panose="020B0604020202020204" pitchFamily="34" charset="0"/>
              </a:rPr>
              <a:t> enabled </a:t>
            </a:r>
            <a:r>
              <a:rPr lang="en-GB" sz="1000" kern="1200" dirty="0" smtClean="0">
                <a:solidFill>
                  <a:schemeClr val="tx1"/>
                </a:solidFill>
                <a:effectLst/>
                <a:latin typeface="Arial" panose="020B0604020202020204" pitchFamily="34" charset="0"/>
                <a:cs typeface="Arial" panose="020B0604020202020204" pitchFamily="34" charset="0"/>
              </a:rPr>
              <a:t>to support the commercialisation in a meaningful way. </a:t>
            </a:r>
          </a:p>
          <a:p>
            <a:pPr marL="171450" lvl="0" indent="-171450">
              <a:buFont typeface="Arial" panose="020B0604020202020204" pitchFamily="34" charset="0"/>
              <a:buChar char="•"/>
            </a:pPr>
            <a:endParaRPr lang="en-GB" sz="1000" kern="1200" dirty="0" smtClean="0">
              <a:solidFill>
                <a:schemeClr val="tx1"/>
              </a:solidFill>
              <a:effectLst/>
              <a:latin typeface="Arial" panose="020B0604020202020204" pitchFamily="34" charset="0"/>
              <a:cs typeface="Arial" panose="020B0604020202020204" pitchFamily="34" charset="0"/>
            </a:endParaRPr>
          </a:p>
          <a:p>
            <a:pPr marL="0" lvl="0" indent="0">
              <a:buFont typeface="Arial" panose="020B0604020202020204" pitchFamily="34" charset="0"/>
              <a:buNone/>
            </a:pPr>
            <a:r>
              <a:rPr lang="en-GB" sz="1000" kern="1200" dirty="0" smtClean="0">
                <a:solidFill>
                  <a:schemeClr val="tx1"/>
                </a:solidFill>
                <a:effectLst/>
                <a:latin typeface="Arial" panose="020B0604020202020204" pitchFamily="34" charset="0"/>
                <a:cs typeface="Arial" panose="020B0604020202020204" pitchFamily="34" charset="0"/>
              </a:rPr>
              <a:t>Faculties have to focus on research and teaching. In</a:t>
            </a:r>
            <a:r>
              <a:rPr lang="en-GB" sz="1000" kern="1200" baseline="0" dirty="0" smtClean="0">
                <a:solidFill>
                  <a:schemeClr val="tx1"/>
                </a:solidFill>
                <a:effectLst/>
                <a:latin typeface="Arial" panose="020B0604020202020204" pitchFamily="34" charset="0"/>
                <a:cs typeface="Arial" panose="020B0604020202020204" pitchFamily="34" charset="0"/>
              </a:rPr>
              <a:t> order to do so, they need </a:t>
            </a:r>
            <a:r>
              <a:rPr lang="en-GB" sz="1000" b="0" kern="1200" baseline="0" dirty="0" smtClean="0">
                <a:solidFill>
                  <a:schemeClr val="tx1"/>
                </a:solidFill>
                <a:effectLst/>
                <a:latin typeface="Arial" panose="020B0604020202020204" pitchFamily="34" charset="0"/>
                <a:cs typeface="Arial" panose="020B0604020202020204" pitchFamily="34" charset="0"/>
              </a:rPr>
              <a:t>IPR support </a:t>
            </a:r>
            <a:r>
              <a:rPr lang="en-GB" sz="1000" kern="1200" baseline="0" dirty="0" smtClean="0">
                <a:solidFill>
                  <a:schemeClr val="tx1"/>
                </a:solidFill>
                <a:effectLst/>
                <a:latin typeface="Arial" panose="020B0604020202020204" pitchFamily="34" charset="0"/>
                <a:cs typeface="Arial" panose="020B0604020202020204" pitchFamily="34" charset="0"/>
              </a:rPr>
              <a:t>from the university administration for setting up their collaboration</a:t>
            </a:r>
            <a:r>
              <a:rPr lang="en-GB" sz="1000" kern="1200" dirty="0" smtClean="0">
                <a:solidFill>
                  <a:schemeClr val="tx1"/>
                </a:solidFill>
                <a:effectLst/>
                <a:latin typeface="Arial" panose="020B0604020202020204" pitchFamily="34" charset="0"/>
                <a:cs typeface="Arial" panose="020B0604020202020204" pitchFamily="34" charset="0"/>
              </a:rPr>
              <a:t> contracts with third parties and funding agencies. These contracts need to include suitable IP rules that</a:t>
            </a:r>
            <a:r>
              <a:rPr lang="en-GB" sz="1000" kern="1200" baseline="0" dirty="0" smtClean="0">
                <a:solidFill>
                  <a:schemeClr val="tx1"/>
                </a:solidFill>
                <a:effectLst/>
                <a:latin typeface="Arial" panose="020B0604020202020204" pitchFamily="34" charset="0"/>
                <a:cs typeface="Arial" panose="020B0604020202020204" pitchFamily="34" charset="0"/>
              </a:rPr>
              <a:t> facilitate subsequent commercialisation.</a:t>
            </a:r>
          </a:p>
          <a:p>
            <a:pPr marL="171450" lvl="0" indent="-171450">
              <a:buFont typeface="Arial" panose="020B0604020202020204" pitchFamily="34" charset="0"/>
              <a:buChar char="•"/>
            </a:pPr>
            <a:endParaRPr lang="en-GB" sz="1000" kern="1200" dirty="0" smtClean="0">
              <a:solidFill>
                <a:schemeClr val="tx1"/>
              </a:solidFill>
              <a:effectLst/>
              <a:latin typeface="Arial" panose="020B0604020202020204" pitchFamily="34" charset="0"/>
              <a:cs typeface="Arial" panose="020B0604020202020204" pitchFamily="34" charset="0"/>
            </a:endParaRPr>
          </a:p>
          <a:p>
            <a:pPr marL="0" lvl="0" indent="0">
              <a:buFont typeface="Arial" panose="020B0604020202020204" pitchFamily="34" charset="0"/>
              <a:buNone/>
            </a:pPr>
            <a:r>
              <a:rPr lang="en-GB" sz="1000" b="0" kern="1200" dirty="0" smtClean="0">
                <a:solidFill>
                  <a:schemeClr val="tx1"/>
                </a:solidFill>
                <a:effectLst/>
                <a:latin typeface="Arial" panose="020B0604020202020204" pitchFamily="34" charset="0"/>
                <a:cs typeface="Arial" panose="020B0604020202020204" pitchFamily="34" charset="0"/>
              </a:rPr>
              <a:t>Technology scouting is </a:t>
            </a:r>
            <a:r>
              <a:rPr lang="en-GB" sz="1000" kern="1200" dirty="0" smtClean="0">
                <a:solidFill>
                  <a:schemeClr val="tx1"/>
                </a:solidFill>
                <a:effectLst/>
                <a:latin typeface="Arial" panose="020B0604020202020204" pitchFamily="34" charset="0"/>
                <a:cs typeface="Arial" panose="020B0604020202020204" pitchFamily="34" charset="0"/>
              </a:rPr>
              <a:t>mostly done at universities with a very high commitment to innovation. At these universities TTO staff actively search for technologies with commercial potential. However, there may also be ad hoc external triggers, as technology brokers and companies implementing open innovation approach universities for solutions to commercially relevant problems. </a:t>
            </a:r>
          </a:p>
          <a:p>
            <a:pPr marL="171450" lvl="0" indent="-171450">
              <a:buFont typeface="Arial" panose="020B0604020202020204" pitchFamily="34" charset="0"/>
              <a:buChar char="•"/>
            </a:pPr>
            <a:endParaRPr lang="en-GB" sz="1000" kern="1200" dirty="0" smtClean="0">
              <a:solidFill>
                <a:schemeClr val="tx1"/>
              </a:solidFill>
              <a:effectLst/>
              <a:latin typeface="Arial" panose="020B0604020202020204" pitchFamily="34" charset="0"/>
              <a:cs typeface="Arial" panose="020B0604020202020204" pitchFamily="34" charset="0"/>
            </a:endParaRPr>
          </a:p>
          <a:p>
            <a:pPr marL="0" lvl="0" indent="0">
              <a:buFont typeface="Arial" panose="020B0604020202020204" pitchFamily="34" charset="0"/>
              <a:buNone/>
            </a:pPr>
            <a:r>
              <a:rPr lang="en-GB" sz="1000" kern="1200" dirty="0" smtClean="0">
                <a:solidFill>
                  <a:schemeClr val="tx1"/>
                </a:solidFill>
                <a:effectLst/>
                <a:latin typeface="Arial" panose="020B0604020202020204" pitchFamily="34" charset="0"/>
                <a:cs typeface="Arial" panose="020B0604020202020204" pitchFamily="34" charset="0"/>
              </a:rPr>
              <a:t>Some universities offer </a:t>
            </a:r>
            <a:r>
              <a:rPr lang="en-GB" sz="1000" b="0" kern="1200" dirty="0" smtClean="0">
                <a:solidFill>
                  <a:schemeClr val="tx1"/>
                </a:solidFill>
                <a:effectLst/>
                <a:latin typeface="Arial" panose="020B0604020202020204" pitchFamily="34" charset="0"/>
                <a:cs typeface="Arial" panose="020B0604020202020204" pitchFamily="34" charset="0"/>
              </a:rPr>
              <a:t>micro- or seed-funding </a:t>
            </a:r>
            <a:r>
              <a:rPr lang="en-GB" sz="1000" kern="1200" dirty="0" smtClean="0">
                <a:solidFill>
                  <a:schemeClr val="tx1"/>
                </a:solidFill>
                <a:effectLst/>
                <a:latin typeface="Arial" panose="020B0604020202020204" pitchFamily="34" charset="0"/>
                <a:cs typeface="Arial" panose="020B0604020202020204" pitchFamily="34" charset="0"/>
              </a:rPr>
              <a:t>for technology refinement to increase the probability and potential of these technologies being commercialised. </a:t>
            </a:r>
          </a:p>
          <a:p>
            <a:pPr marL="171450" lvl="0" indent="-171450">
              <a:buFont typeface="Arial" panose="020B0604020202020204" pitchFamily="34" charset="0"/>
              <a:buChar char="•"/>
            </a:pPr>
            <a:endParaRPr lang="en-GB" sz="1000" kern="1200" dirty="0" smtClean="0">
              <a:solidFill>
                <a:schemeClr val="tx1"/>
              </a:solidFill>
              <a:effectLst/>
              <a:latin typeface="Arial" panose="020B0604020202020204" pitchFamily="34" charset="0"/>
              <a:cs typeface="Arial" panose="020B0604020202020204" pitchFamily="34" charset="0"/>
            </a:endParaRPr>
          </a:p>
          <a:p>
            <a:pPr marL="0" lvl="0" indent="0">
              <a:buFont typeface="Arial" panose="020B0604020202020204" pitchFamily="34" charset="0"/>
              <a:buNone/>
            </a:pPr>
            <a:r>
              <a:rPr lang="en-GB" sz="1000" kern="1200" dirty="0" smtClean="0">
                <a:solidFill>
                  <a:schemeClr val="tx1"/>
                </a:solidFill>
                <a:effectLst/>
                <a:latin typeface="Arial" panose="020B0604020202020204" pitchFamily="34" charset="0"/>
                <a:cs typeface="Arial" panose="020B0604020202020204" pitchFamily="34" charset="0"/>
              </a:rPr>
              <a:t>If the commercialisation</a:t>
            </a:r>
            <a:r>
              <a:rPr lang="en-GB" sz="1000" kern="1200" baseline="0" dirty="0" smtClean="0">
                <a:solidFill>
                  <a:schemeClr val="tx1"/>
                </a:solidFill>
                <a:effectLst/>
                <a:latin typeface="Arial" panose="020B0604020202020204" pitchFamily="34" charset="0"/>
                <a:cs typeface="Arial" panose="020B0604020202020204" pitchFamily="34" charset="0"/>
              </a:rPr>
              <a:t> succeeds, i</a:t>
            </a:r>
            <a:r>
              <a:rPr lang="en-GB" sz="1000" kern="1200" dirty="0" smtClean="0">
                <a:solidFill>
                  <a:schemeClr val="tx1"/>
                </a:solidFill>
                <a:effectLst/>
                <a:latin typeface="Arial" panose="020B0604020202020204" pitchFamily="34" charset="0"/>
                <a:cs typeface="Arial" panose="020B0604020202020204" pitchFamily="34" charset="0"/>
              </a:rPr>
              <a:t>nventors at universities are usually rewarded financially by receiving a share in the revenues. Some universities have </a:t>
            </a:r>
            <a:r>
              <a:rPr lang="en-GB" sz="1000" b="0" kern="1200" dirty="0" smtClean="0">
                <a:solidFill>
                  <a:schemeClr val="tx1"/>
                </a:solidFill>
                <a:effectLst/>
                <a:latin typeface="Arial" panose="020B0604020202020204" pitchFamily="34" charset="0"/>
                <a:cs typeface="Arial" panose="020B0604020202020204" pitchFamily="34" charset="0"/>
              </a:rPr>
              <a:t>innovation awards</a:t>
            </a:r>
            <a:r>
              <a:rPr lang="en-GB" sz="1000" b="1" kern="1200" dirty="0" smtClean="0">
                <a:solidFill>
                  <a:schemeClr val="tx1"/>
                </a:solidFill>
                <a:effectLst/>
                <a:latin typeface="Arial" panose="020B0604020202020204" pitchFamily="34" charset="0"/>
                <a:cs typeface="Arial" panose="020B0604020202020204" pitchFamily="34" charset="0"/>
              </a:rPr>
              <a:t> </a:t>
            </a:r>
            <a:r>
              <a:rPr lang="en-GB" sz="1000" kern="1200" dirty="0" smtClean="0">
                <a:solidFill>
                  <a:schemeClr val="tx1"/>
                </a:solidFill>
                <a:effectLst/>
                <a:latin typeface="Arial" panose="020B0604020202020204" pitchFamily="34" charset="0"/>
                <a:cs typeface="Arial" panose="020B0604020202020204" pitchFamily="34" charset="0"/>
              </a:rPr>
              <a:t>and organise inventors' days to publicly celebrate their inventors' success and achievements. </a:t>
            </a:r>
          </a:p>
          <a:p>
            <a:pPr marL="171450" lvl="0" indent="-171450">
              <a:buFont typeface="Arial" panose="020B0604020202020204" pitchFamily="34" charset="0"/>
              <a:buChar char="•"/>
            </a:pPr>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All these measures pursue one main goal, which is to increase the quantity and quality of the inventions disclosed to the technology</a:t>
            </a:r>
            <a:r>
              <a:rPr lang="en-GB" sz="1000" kern="1200" baseline="0" dirty="0" smtClean="0">
                <a:solidFill>
                  <a:schemeClr val="tx1"/>
                </a:solidFill>
                <a:effectLst/>
                <a:latin typeface="Arial" panose="020B0604020202020204" pitchFamily="34" charset="0"/>
                <a:cs typeface="Arial" panose="020B0604020202020204" pitchFamily="34" charset="0"/>
              </a:rPr>
              <a:t> transfer office</a:t>
            </a:r>
            <a:r>
              <a:rPr lang="en-GB" sz="1000" kern="1200" dirty="0" smtClean="0">
                <a:solidFill>
                  <a:schemeClr val="tx1"/>
                </a:solidFill>
                <a:effectLst/>
                <a:latin typeface="Arial" panose="020B0604020202020204" pitchFamily="34" charset="0"/>
                <a:cs typeface="Arial" panose="020B0604020202020204" pitchFamily="34" charset="0"/>
              </a:rPr>
              <a:t>.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In the next step, </a:t>
            </a:r>
            <a:r>
              <a:rPr lang="en-US" sz="1000" b="0" kern="1200" dirty="0" smtClean="0">
                <a:solidFill>
                  <a:schemeClr val="tx1"/>
                </a:solidFill>
                <a:effectLst/>
                <a:latin typeface="Arial" panose="020B0604020202020204" pitchFamily="34" charset="0"/>
                <a:cs typeface="Arial" panose="020B0604020202020204" pitchFamily="34" charset="0"/>
              </a:rPr>
              <a:t>evaluation, it must be</a:t>
            </a:r>
            <a:r>
              <a:rPr lang="en-GB" sz="1000" kern="1200" dirty="0" smtClean="0">
                <a:solidFill>
                  <a:schemeClr val="tx1"/>
                </a:solidFill>
                <a:effectLst/>
                <a:latin typeface="Arial" panose="020B0604020202020204" pitchFamily="34" charset="0"/>
                <a:cs typeface="Arial" panose="020B0604020202020204" pitchFamily="34" charset="0"/>
              </a:rPr>
              <a:t> ensured that only the most promising projects are approved for</a:t>
            </a:r>
            <a:r>
              <a:rPr lang="en-GB" sz="1000" b="0" kern="1200" dirty="0" smtClean="0">
                <a:solidFill>
                  <a:schemeClr val="tx1"/>
                </a:solidFill>
                <a:effectLst/>
                <a:latin typeface="Arial" panose="020B0604020202020204" pitchFamily="34" charset="0"/>
                <a:cs typeface="Arial" panose="020B0604020202020204" pitchFamily="34" charset="0"/>
              </a:rPr>
              <a:t> </a:t>
            </a:r>
            <a:r>
              <a:rPr lang="en-US" sz="1000" b="0" kern="1200" dirty="0" smtClean="0">
                <a:solidFill>
                  <a:schemeClr val="tx1"/>
                </a:solidFill>
                <a:effectLst/>
                <a:latin typeface="Arial" panose="020B0604020202020204" pitchFamily="34" charset="0"/>
                <a:cs typeface="Arial" panose="020B0604020202020204" pitchFamily="34" charset="0"/>
              </a:rPr>
              <a:t>IP</a:t>
            </a:r>
            <a:r>
              <a:rPr lang="en-US" sz="1000" b="0" kern="1200" baseline="0" dirty="0" smtClean="0">
                <a:solidFill>
                  <a:schemeClr val="tx1"/>
                </a:solidFill>
                <a:effectLst/>
                <a:latin typeface="Arial" panose="020B0604020202020204" pitchFamily="34" charset="0"/>
                <a:cs typeface="Arial" panose="020B0604020202020204" pitchFamily="34" charset="0"/>
              </a:rPr>
              <a:t> protection</a:t>
            </a:r>
            <a:r>
              <a:rPr lang="en-GB" sz="1000" b="0" kern="1200" dirty="0" smtClean="0">
                <a:solidFill>
                  <a:schemeClr val="tx1"/>
                </a:solidFill>
                <a:effectLst/>
                <a:latin typeface="Arial" panose="020B0604020202020204" pitchFamily="34" charset="0"/>
                <a:cs typeface="Arial" panose="020B0604020202020204" pitchFamily="34" charset="0"/>
              </a:rPr>
              <a:t>. </a:t>
            </a:r>
            <a:r>
              <a:rPr lang="en-GB" sz="1000" kern="1200" dirty="0" smtClean="0">
                <a:solidFill>
                  <a:schemeClr val="tx1"/>
                </a:solidFill>
                <a:effectLst/>
                <a:latin typeface="Arial" panose="020B0604020202020204" pitchFamily="34" charset="0"/>
                <a:cs typeface="Arial" panose="020B0604020202020204" pitchFamily="34" charset="0"/>
              </a:rPr>
              <a:t>As resources are limited, it is essential to concentrate on selected cases and on the kind and level of IP protection that is required for commercialisation. Protection ensures that the integrity of the IP is secured and prepares the ground for the </a:t>
            </a:r>
            <a:r>
              <a:rPr lang="en-US" sz="1000" b="0" kern="1200" dirty="0" smtClean="0">
                <a:solidFill>
                  <a:schemeClr val="tx1"/>
                </a:solidFill>
                <a:effectLst/>
                <a:latin typeface="Arial" panose="020B0604020202020204" pitchFamily="34" charset="0"/>
                <a:cs typeface="Arial" panose="020B0604020202020204" pitchFamily="34" charset="0"/>
              </a:rPr>
              <a:t>exploitation</a:t>
            </a:r>
            <a:r>
              <a:rPr lang="en-US" sz="1000" kern="1200" dirty="0" smtClean="0">
                <a:solidFill>
                  <a:schemeClr val="tx1"/>
                </a:solidFill>
                <a:effectLst/>
                <a:latin typeface="Arial" panose="020B0604020202020204" pitchFamily="34" charset="0"/>
                <a:cs typeface="Arial" panose="020B0604020202020204" pitchFamily="34" charset="0"/>
              </a:rPr>
              <a:t> stage</a:t>
            </a:r>
            <a:r>
              <a:rPr lang="en-GB" sz="1000" kern="1200" dirty="0" smtClean="0">
                <a:solidFill>
                  <a:schemeClr val="tx1"/>
                </a:solidFill>
                <a:effectLst/>
                <a:latin typeface="Arial" panose="020B0604020202020204" pitchFamily="34" charset="0"/>
                <a:cs typeface="Arial" panose="020B0604020202020204" pitchFamily="34" charset="0"/>
              </a:rPr>
              <a:t>.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Businesses usually focus on supporting their business strategy with the IP they</a:t>
            </a:r>
            <a:r>
              <a:rPr lang="en-GB" sz="1000" kern="1200" baseline="0" dirty="0" smtClean="0">
                <a:solidFill>
                  <a:schemeClr val="tx1"/>
                </a:solidFill>
                <a:effectLst/>
                <a:latin typeface="Arial" panose="020B0604020202020204" pitchFamily="34" charset="0"/>
                <a:cs typeface="Arial" panose="020B0604020202020204" pitchFamily="34" charset="0"/>
              </a:rPr>
              <a:t> </a:t>
            </a:r>
            <a:r>
              <a:rPr lang="en-GB" sz="1000" kern="1200" dirty="0" smtClean="0">
                <a:solidFill>
                  <a:schemeClr val="tx1"/>
                </a:solidFill>
                <a:effectLst/>
                <a:latin typeface="Arial" panose="020B0604020202020204" pitchFamily="34" charset="0"/>
                <a:cs typeface="Arial" panose="020B0604020202020204" pitchFamily="34" charset="0"/>
              </a:rPr>
              <a:t>protect, for example the products and services that they sell. Increasingly, the licensing of IP is becoming a</a:t>
            </a:r>
            <a:r>
              <a:rPr lang="en-GB" sz="1000" kern="1200" baseline="0" dirty="0" smtClean="0">
                <a:solidFill>
                  <a:schemeClr val="tx1"/>
                </a:solidFill>
                <a:effectLst/>
                <a:latin typeface="Arial" panose="020B0604020202020204" pitchFamily="34" charset="0"/>
                <a:cs typeface="Arial" panose="020B0604020202020204" pitchFamily="34" charset="0"/>
              </a:rPr>
              <a:t> part of their overall business strategy. </a:t>
            </a:r>
            <a:r>
              <a:rPr lang="en-GB" sz="1000" kern="1200" dirty="0" smtClean="0">
                <a:solidFill>
                  <a:schemeClr val="tx1"/>
                </a:solidFill>
                <a:effectLst/>
                <a:latin typeface="Arial" panose="020B0604020202020204" pitchFamily="34" charset="0"/>
                <a:cs typeface="Arial" panose="020B0604020202020204" pitchFamily="34" charset="0"/>
              </a:rPr>
              <a:t>For universities, IPRs are also emerging as a business development tool which can be used to initiate additional collaborative research projects with licensees. In order to maximise the value creation for all parties involved, underused IPRs are licensed to third parties and/or may also establish the basis for spinning out companies. An alternative option for exploitation is to assign/sell the technology to a third party.</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Implementation of the necessary tools, processes, recommendations and guidelines is required from the outset, to ensure</a:t>
            </a:r>
            <a:r>
              <a:rPr lang="en-GB" sz="1000" kern="1200" baseline="0" dirty="0" smtClean="0">
                <a:solidFill>
                  <a:schemeClr val="tx1"/>
                </a:solidFill>
                <a:effectLst/>
                <a:latin typeface="Arial" panose="020B0604020202020204" pitchFamily="34" charset="0"/>
                <a:cs typeface="Arial" panose="020B0604020202020204" pitchFamily="34" charset="0"/>
              </a:rPr>
              <a:t> the quality, transparency and efficiency of the overall IP Management process.</a:t>
            </a:r>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 </a:t>
            </a:r>
            <a:endParaRPr lang="en-GB" sz="1000" dirty="0">
              <a:latin typeface="Arial" panose="020B0604020202020204" pitchFamily="34"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IE" sz="1000" kern="1200" dirty="0" smtClean="0">
                <a:solidFill>
                  <a:schemeClr val="tx1"/>
                </a:solidFill>
                <a:effectLst/>
                <a:latin typeface="Arial" panose="020B0604020202020204" pitchFamily="34" charset="0"/>
                <a:cs typeface="Arial" panose="020B0604020202020204" pitchFamily="34" charset="0"/>
              </a:rPr>
              <a:t>So what does IP management involve for academic researchers?</a:t>
            </a: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The first thing</a:t>
            </a:r>
            <a:r>
              <a:rPr lang="en-IE" sz="1000" kern="1200" baseline="0" dirty="0" smtClean="0">
                <a:solidFill>
                  <a:schemeClr val="tx1"/>
                </a:solidFill>
                <a:effectLst/>
                <a:latin typeface="Arial" panose="020B0604020202020204" pitchFamily="34" charset="0"/>
                <a:cs typeface="Arial" panose="020B0604020202020204" pitchFamily="34" charset="0"/>
              </a:rPr>
              <a:t> to consider are the tools and processes.</a:t>
            </a:r>
            <a:r>
              <a:rPr lang="en-IE" sz="1000" kern="1200" dirty="0" smtClean="0">
                <a:solidFill>
                  <a:schemeClr val="tx1"/>
                </a:solidFill>
                <a:effectLst/>
                <a:latin typeface="Arial" panose="020B0604020202020204" pitchFamily="34" charset="0"/>
                <a:cs typeface="Arial" panose="020B0604020202020204" pitchFamily="34" charset="0"/>
              </a:rPr>
              <a:t> Careful and accurate documentation of creative developments is essential, and there are a number of "good practice" procedures for researchers that can be put in place to help this process.</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Support</a:t>
            </a:r>
            <a:r>
              <a:rPr lang="en-IE" sz="1000" kern="1200" baseline="0" dirty="0" smtClean="0">
                <a:solidFill>
                  <a:schemeClr val="tx1"/>
                </a:solidFill>
                <a:effectLst/>
                <a:latin typeface="Arial" panose="020B0604020202020204" pitchFamily="34" charset="0"/>
                <a:cs typeface="Arial" panose="020B0604020202020204" pitchFamily="34" charset="0"/>
              </a:rPr>
              <a:t> can be obtained from th</a:t>
            </a:r>
            <a:r>
              <a:rPr lang="en-IE" sz="1000" kern="1200" dirty="0" smtClean="0">
                <a:solidFill>
                  <a:schemeClr val="tx1"/>
                </a:solidFill>
                <a:effectLst/>
                <a:latin typeface="Arial" panose="020B0604020202020204" pitchFamily="34" charset="0"/>
                <a:cs typeface="Arial" panose="020B0604020202020204" pitchFamily="34" charset="0"/>
              </a:rPr>
              <a:t>e technology transfer office – or TTO – on campus. They will be happy to advise and assist you with implementing good practices in the workplace. They might also be able to provide you with useful document templates.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Last</a:t>
            </a:r>
            <a:r>
              <a:rPr lang="en-IE" sz="1000" kern="1200" baseline="0" dirty="0" smtClean="0">
                <a:solidFill>
                  <a:schemeClr val="tx1"/>
                </a:solidFill>
                <a:effectLst/>
                <a:latin typeface="Arial" panose="020B0604020202020204" pitchFamily="34" charset="0"/>
                <a:cs typeface="Arial" panose="020B0604020202020204" pitchFamily="34" charset="0"/>
              </a:rPr>
              <a:t> but not least, y</a:t>
            </a:r>
            <a:r>
              <a:rPr lang="en-IE" sz="1000" kern="1200" dirty="0" smtClean="0">
                <a:solidFill>
                  <a:schemeClr val="tx1"/>
                </a:solidFill>
                <a:effectLst/>
                <a:latin typeface="Arial" panose="020B0604020202020204" pitchFamily="34" charset="0"/>
                <a:cs typeface="Arial" panose="020B0604020202020204" pitchFamily="34" charset="0"/>
              </a:rPr>
              <a:t>ou should find</a:t>
            </a:r>
            <a:r>
              <a:rPr lang="en-IE" sz="1000" kern="1200" baseline="0" dirty="0" smtClean="0">
                <a:solidFill>
                  <a:schemeClr val="tx1"/>
                </a:solidFill>
                <a:effectLst/>
                <a:latin typeface="Arial" panose="020B0604020202020204" pitchFamily="34" charset="0"/>
                <a:cs typeface="Arial" panose="020B0604020202020204" pitchFamily="34" charset="0"/>
              </a:rPr>
              <a:t> out about </a:t>
            </a:r>
            <a:r>
              <a:rPr lang="en-IE" sz="1000" kern="1200" dirty="0" smtClean="0">
                <a:solidFill>
                  <a:schemeClr val="tx1"/>
                </a:solidFill>
                <a:effectLst/>
                <a:latin typeface="Arial" panose="020B0604020202020204" pitchFamily="34" charset="0"/>
                <a:cs typeface="Arial" panose="020B0604020202020204" pitchFamily="34" charset="0"/>
              </a:rPr>
              <a:t>the university's IP policy. If you are involved in the creation of IP you need to be familiar with the main rules, guidelines and recommendations. </a:t>
            </a:r>
            <a:endParaRPr lang="en-GB" sz="1000" dirty="0">
              <a:latin typeface="Arial" panose="020B0604020202020204" pitchFamily="34" charset="0"/>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5</a:t>
            </a:fld>
            <a:endParaRPr lang="de-DE" sz="1400" dirty="0">
              <a:solidFill>
                <a:prstClr val="black"/>
              </a:solidFill>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You should be familiar with the university's</a:t>
            </a:r>
            <a:r>
              <a:rPr lang="en-GB" sz="1000" kern="1200" baseline="0" dirty="0" smtClean="0">
                <a:solidFill>
                  <a:schemeClr val="tx1"/>
                </a:solidFill>
                <a:effectLst/>
                <a:latin typeface="Arial" panose="020B0604020202020204" pitchFamily="34" charset="0"/>
                <a:cs typeface="Arial" panose="020B0604020202020204" pitchFamily="34" charset="0"/>
              </a:rPr>
              <a:t> IP</a:t>
            </a:r>
            <a:r>
              <a:rPr lang="en-GB" sz="1000" kern="1200" dirty="0" smtClean="0">
                <a:solidFill>
                  <a:schemeClr val="tx1"/>
                </a:solidFill>
                <a:effectLst/>
                <a:latin typeface="Arial" panose="020B0604020202020204" pitchFamily="34" charset="0"/>
                <a:cs typeface="Arial" panose="020B0604020202020204" pitchFamily="34" charset="0"/>
              </a:rPr>
              <a:t> policy, as it covers a number of important aspects.</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Such</a:t>
            </a:r>
            <a:r>
              <a:rPr lang="en-GB" sz="1000" kern="1200" baseline="0" dirty="0" smtClean="0">
                <a:solidFill>
                  <a:schemeClr val="tx1"/>
                </a:solidFill>
                <a:effectLst/>
                <a:latin typeface="Arial" panose="020B0604020202020204" pitchFamily="34" charset="0"/>
                <a:cs typeface="Arial" panose="020B0604020202020204" pitchFamily="34" charset="0"/>
              </a:rPr>
              <a:t> policies</a:t>
            </a:r>
            <a:r>
              <a:rPr lang="en-GB" sz="1000" kern="1200" dirty="0" smtClean="0">
                <a:solidFill>
                  <a:schemeClr val="tx1"/>
                </a:solidFill>
                <a:effectLst/>
                <a:latin typeface="Arial" panose="020B0604020202020204" pitchFamily="34" charset="0"/>
                <a:cs typeface="Arial" panose="020B0604020202020204" pitchFamily="34" charset="0"/>
              </a:rPr>
              <a:t> usually include using a reliable method to record innovative concepts and results.</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confidentiality of results is extremely important, so processes and tools for guarding proprietary information are necessary. </a:t>
            </a: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Inventorship and ownership must be carefully evaluated and correctly determined. In most countries, universities own or can claim ownership of the IP arising from their employees' work. S</a:t>
            </a:r>
            <a:r>
              <a:rPr lang="en-IE" sz="1000" kern="1200" baseline="0" dirty="0" smtClean="0">
                <a:solidFill>
                  <a:schemeClr val="tx1"/>
                </a:solidFill>
                <a:effectLst/>
                <a:latin typeface="Arial" panose="020B0604020202020204" pitchFamily="34" charset="0"/>
                <a:cs typeface="Arial" panose="020B0604020202020204" pitchFamily="34" charset="0"/>
              </a:rPr>
              <a:t>tudents, on the other hand, who do not have a contractual relationship with the university, most often own the IP they create.</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publication of research results is important for both the advancement of knowledge as well as for individual career progression. But, where IP is concerned, you must exercise caution and you should ensure that protection for the IP is in place before it is published.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Processes</a:t>
            </a:r>
            <a:r>
              <a:rPr lang="en-GB" sz="1000" kern="1200" baseline="0" dirty="0" smtClean="0">
                <a:solidFill>
                  <a:schemeClr val="tx1"/>
                </a:solidFill>
                <a:effectLst/>
                <a:latin typeface="Arial" panose="020B0604020202020204" pitchFamily="34" charset="0"/>
                <a:cs typeface="Arial" panose="020B0604020202020204" pitchFamily="34" charset="0"/>
              </a:rPr>
              <a:t> for</a:t>
            </a:r>
            <a:r>
              <a:rPr lang="en-GB" sz="1000" kern="1200" dirty="0" smtClean="0">
                <a:solidFill>
                  <a:schemeClr val="tx1"/>
                </a:solidFill>
                <a:effectLst/>
                <a:latin typeface="Arial" panose="020B0604020202020204" pitchFamily="34" charset="0"/>
                <a:cs typeface="Arial" panose="020B0604020202020204" pitchFamily="34" charset="0"/>
              </a:rPr>
              <a:t> capturing and evaluating IP are very important. All creations with a potential impact on society should be reported to the </a:t>
            </a:r>
            <a:r>
              <a:rPr lang="en-IE" sz="1000" kern="1200" dirty="0" smtClean="0">
                <a:solidFill>
                  <a:schemeClr val="tx1"/>
                </a:solidFill>
                <a:effectLst/>
                <a:latin typeface="Arial" panose="020B0604020202020204" pitchFamily="34" charset="0"/>
                <a:cs typeface="Arial" panose="020B0604020202020204" pitchFamily="34" charset="0"/>
              </a:rPr>
              <a:t>TTO </a:t>
            </a:r>
            <a:r>
              <a:rPr lang="en-GB" sz="1000" kern="1200" dirty="0" smtClean="0">
                <a:solidFill>
                  <a:schemeClr val="tx1"/>
                </a:solidFill>
                <a:effectLst/>
                <a:latin typeface="Arial" panose="020B0604020202020204" pitchFamily="34" charset="0"/>
                <a:cs typeface="Arial" panose="020B0604020202020204" pitchFamily="34" charset="0"/>
              </a:rPr>
              <a:t>on a standard form for review and evaluation.</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You also need to be aware of the rights of collaborating partners and to ensure that these are not overlooked when determining inventorship and ownership.</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Finally,</a:t>
            </a:r>
            <a:r>
              <a:rPr lang="en-GB" sz="1000" kern="1200" baseline="0" dirty="0" smtClean="0">
                <a:solidFill>
                  <a:schemeClr val="tx1"/>
                </a:solidFill>
                <a:effectLst/>
                <a:latin typeface="Arial" panose="020B0604020202020204" pitchFamily="34" charset="0"/>
                <a:cs typeface="Arial" panose="020B0604020202020204" pitchFamily="34" charset="0"/>
              </a:rPr>
              <a:t> under the university's IP policy the revenues generated in the course of the commercialisation are split in a defined ratio between the university administration, the research unit and the inventors.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6</a:t>
            </a:fld>
            <a:endParaRPr lang="de-DE" sz="1400" dirty="0">
              <a:solidFill>
                <a:prstClr val="black"/>
              </a:solidFill>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xfrm>
            <a:off x="904875" y="512763"/>
            <a:ext cx="4935538" cy="3703637"/>
          </a:xfrm>
          <a:noFill/>
          <a:ln>
            <a:solidFill>
              <a:srgbClr val="000000"/>
            </a:solidFill>
            <a:miter lim="800000"/>
            <a:headEnd/>
            <a:tailEnd/>
          </a:ln>
        </p:spPr>
      </p:sp>
      <p:sp>
        <p:nvSpPr>
          <p:cNvPr id="190467" name="Notizenplatzhalter 2"/>
          <p:cNvSpPr>
            <a:spLocks noGrp="1"/>
          </p:cNvSpPr>
          <p:nvPr>
            <p:ph type="body" idx="1"/>
          </p:nvPr>
        </p:nvSpPr>
        <p:spPr>
          <a:xfrm>
            <a:off x="459729" y="4349304"/>
            <a:ext cx="5866446" cy="5129633"/>
          </a:xfrm>
        </p:spPr>
        <p:txBody>
          <a:bodyPr lIns="91840" tIns="45920" rIns="91840" bIns="45920">
            <a:normAutofit/>
          </a:bodyPr>
          <a:lstStyle/>
          <a:p>
            <a:r>
              <a:rPr lang="en-IE" sz="1000" kern="1200" dirty="0" smtClean="0">
                <a:solidFill>
                  <a:schemeClr val="tx1"/>
                </a:solidFill>
                <a:effectLst/>
                <a:latin typeface="Arial" panose="020B0604020202020204" pitchFamily="34" charset="0"/>
                <a:cs typeface="Arial" panose="020B0604020202020204" pitchFamily="34" charset="0"/>
              </a:rPr>
              <a:t>When managing IP arising from a research programme or piece of creative work, the focus must be on the ability to keep it confidential, the method of capturing it, the process of reporting it for evaluation and the form of protection it requires.</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If you need to disclose work to third parties – other people </a:t>
            </a:r>
            <a:r>
              <a:rPr lang="en-IE" sz="1000" b="0" kern="1200" dirty="0" smtClean="0">
                <a:solidFill>
                  <a:schemeClr val="tx1"/>
                </a:solidFill>
                <a:effectLst/>
                <a:latin typeface="Arial" panose="020B0604020202020204" pitchFamily="34" charset="0"/>
                <a:cs typeface="Arial" panose="020B0604020202020204" pitchFamily="34" charset="0"/>
              </a:rPr>
              <a:t>not</a:t>
            </a:r>
            <a:r>
              <a:rPr lang="en-IE" sz="1000" kern="1200" dirty="0" smtClean="0">
                <a:solidFill>
                  <a:schemeClr val="tx1"/>
                </a:solidFill>
                <a:effectLst/>
                <a:latin typeface="Arial" panose="020B0604020202020204" pitchFamily="34" charset="0"/>
                <a:cs typeface="Arial" panose="020B0604020202020204" pitchFamily="34" charset="0"/>
              </a:rPr>
              <a:t> involved in the work – the first thing to do is to decide whether you need to keep it confidential. If so, ask the recipient to sign a non-disclosure or confidentiality agreement. This is simply a "good practice " procedure for exchanging information in a professional capacity.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You should also keep a notebook, work journal, design mock-ups, storyboards, and so on, to record the work you do on a daily basis.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IP created at a university should be reported or disclosed in accordance with the IP policy, so that it can be reviewed for commercial potential and protection where appropriate. The invention disclosure form used for this contains a standard set of questions to assist the process.</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Not every creation will result in an invention, so the appropriate form of protection depends on the specific nature of the innovation, in other words whether</a:t>
            </a:r>
            <a:r>
              <a:rPr lang="en-IE" sz="1000" kern="1200" baseline="0" dirty="0" smtClean="0">
                <a:solidFill>
                  <a:schemeClr val="tx1"/>
                </a:solidFill>
                <a:effectLst/>
                <a:latin typeface="Arial" panose="020B0604020202020204" pitchFamily="34" charset="0"/>
                <a:cs typeface="Arial" panose="020B0604020202020204" pitchFamily="34" charset="0"/>
              </a:rPr>
              <a:t> </a:t>
            </a:r>
            <a:r>
              <a:rPr lang="en-IE" sz="1000" kern="1200" dirty="0" smtClean="0">
                <a:solidFill>
                  <a:schemeClr val="tx1"/>
                </a:solidFill>
                <a:effectLst/>
                <a:latin typeface="Arial" panose="020B0604020202020204" pitchFamily="34" charset="0"/>
                <a:cs typeface="Arial" panose="020B0604020202020204" pitchFamily="34" charset="0"/>
              </a:rPr>
              <a:t>it is a patent, design right, database right, copyright, and so on. The technology transfer experts will provide advice on the form of protection required and how to manage the process. Together with the legal department, they wil</a:t>
            </a:r>
            <a:r>
              <a:rPr lang="en-IE" sz="1000" kern="1200" baseline="0" dirty="0" smtClean="0">
                <a:solidFill>
                  <a:schemeClr val="tx1"/>
                </a:solidFill>
                <a:effectLst/>
                <a:latin typeface="Arial" panose="020B0604020202020204" pitchFamily="34" charset="0"/>
                <a:cs typeface="Arial" panose="020B0604020202020204" pitchFamily="34" charset="0"/>
              </a:rPr>
              <a:t>l also advise on what provisions should be in the contract if the research is done in collaboration with external partners.</a:t>
            </a:r>
            <a:endParaRPr lang="en-GB" sz="1000" kern="1200" dirty="0" smtClean="0">
              <a:solidFill>
                <a:schemeClr val="tx1"/>
              </a:solidFill>
              <a:effectLst/>
              <a:latin typeface="Arial" panose="020B0604020202020204" pitchFamily="34" charset="0"/>
              <a:cs typeface="Arial" panose="020B0604020202020204" pitchFamily="34" charset="0"/>
            </a:endParaRPr>
          </a:p>
          <a:p>
            <a:pPr algn="l">
              <a:lnSpc>
                <a:spcPct val="80000"/>
              </a:lnSpc>
            </a:pPr>
            <a:endParaRPr lang="en-GB" sz="1000" dirty="0">
              <a:latin typeface="Arial" panose="020B0604020202020204" pitchFamily="34" charset="0"/>
              <a:cs typeface="Arial" panose="020B0604020202020204" pitchFamily="34" charset="0"/>
            </a:endParaRPr>
          </a:p>
        </p:txBody>
      </p:sp>
      <p:sp>
        <p:nvSpPr>
          <p:cNvPr id="190468" name="Foliennummernplatzhalter 3"/>
          <p:cNvSpPr txBox="1">
            <a:spLocks noGrp="1"/>
          </p:cNvSpPr>
          <p:nvPr/>
        </p:nvSpPr>
        <p:spPr bwMode="auto">
          <a:xfrm>
            <a:off x="3819523" y="9386954"/>
            <a:ext cx="2922672" cy="492113"/>
          </a:xfrm>
          <a:prstGeom prst="rect">
            <a:avLst/>
          </a:prstGeom>
          <a:noFill/>
          <a:ln w="9525">
            <a:noFill/>
            <a:miter lim="800000"/>
            <a:headEnd/>
            <a:tailEnd/>
          </a:ln>
        </p:spPr>
        <p:txBody>
          <a:bodyPr lIns="91840" tIns="45920" rIns="91840" bIns="45920" anchor="b"/>
          <a:lstStyle/>
          <a:p>
            <a:pPr algn="r" defTabSz="878308" fontAlgn="base">
              <a:spcBef>
                <a:spcPct val="0"/>
              </a:spcBef>
              <a:spcAft>
                <a:spcPct val="0"/>
              </a:spcAft>
            </a:pPr>
            <a:fld id="{44AB2C82-3598-4B89-BE09-E9F896FD9A25}" type="slidenum">
              <a:rPr lang="de-DE" sz="1400">
                <a:solidFill>
                  <a:prstClr val="black"/>
                </a:solidFill>
                <a:latin typeface="Arial" charset="0"/>
                <a:cs typeface="Arial" charset="0"/>
              </a:rPr>
              <a:pPr algn="r" defTabSz="878308" fontAlgn="base">
                <a:spcBef>
                  <a:spcPct val="0"/>
                </a:spcBef>
                <a:spcAft>
                  <a:spcPct val="0"/>
                </a:spcAft>
              </a:pPr>
              <a:t>7</a:t>
            </a:fld>
            <a:endParaRPr lang="de-DE" sz="1400" dirty="0">
              <a:solidFill>
                <a:prstClr val="black"/>
              </a:solidFill>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000" kern="1200" dirty="0" smtClean="0">
                <a:solidFill>
                  <a:schemeClr val="tx1"/>
                </a:solidFill>
                <a:effectLst/>
                <a:latin typeface="Arial" panose="020B0604020202020204" pitchFamily="34" charset="0"/>
                <a:cs typeface="Arial" panose="020B0604020202020204" pitchFamily="34" charset="0"/>
              </a:rPr>
              <a:t>The notebook is an important source of key results and raw data which can be used as a starting point to</a:t>
            </a:r>
            <a:r>
              <a:rPr lang="en-GB" sz="1000" kern="1200" baseline="0" dirty="0" smtClean="0">
                <a:solidFill>
                  <a:schemeClr val="tx1"/>
                </a:solidFill>
                <a:effectLst/>
                <a:latin typeface="Arial" panose="020B0604020202020204" pitchFamily="34" charset="0"/>
                <a:cs typeface="Arial" panose="020B0604020202020204" pitchFamily="34" charset="0"/>
              </a:rPr>
              <a:t> draft</a:t>
            </a:r>
            <a:r>
              <a:rPr lang="en-GB" sz="1000" kern="1200" dirty="0" smtClean="0">
                <a:solidFill>
                  <a:schemeClr val="tx1"/>
                </a:solidFill>
                <a:effectLst/>
                <a:latin typeface="Arial" panose="020B0604020202020204" pitchFamily="34" charset="0"/>
                <a:cs typeface="Arial" panose="020B0604020202020204" pitchFamily="34" charset="0"/>
              </a:rPr>
              <a:t> a patent application.</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Where a group of people are working together on a project, notebook entries are a valuable resource in deciding which of them are the inventors, and to what extent.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When products are submitted for regulatory approval, entries can be used to verify that the experimental protocol and data collection methods were performed in accordance with the regulatory requirements.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Funding programmes may include a contractual obligation that the research is recorded in accordance with standard notebook procedures. </a:t>
            </a: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When licences are granted for patents and the associated know-how, the licensee will expect to have access to a record of the original research results and relevant experiments.</a:t>
            </a:r>
            <a:r>
              <a:rPr lang="en-GB" sz="1000" kern="1200" baseline="0" dirty="0" smtClean="0">
                <a:solidFill>
                  <a:schemeClr val="tx1"/>
                </a:solidFill>
                <a:effectLst/>
                <a:latin typeface="Arial" panose="020B0604020202020204" pitchFamily="34" charset="0"/>
                <a:cs typeface="Arial" panose="020B0604020202020204" pitchFamily="34" charset="0"/>
              </a:rPr>
              <a:t> </a:t>
            </a:r>
            <a:br>
              <a:rPr lang="en-GB" sz="1000" kern="1200" baseline="0" dirty="0" smtClean="0">
                <a:solidFill>
                  <a:schemeClr val="tx1"/>
                </a:solidFill>
                <a:effectLst/>
                <a:latin typeface="Arial" panose="020B0604020202020204" pitchFamily="34" charset="0"/>
                <a:cs typeface="Arial" panose="020B0604020202020204" pitchFamily="34" charset="0"/>
              </a:rPr>
            </a:br>
            <a:endParaRPr lang="en-GB" sz="1000" kern="1200" baseline="0" dirty="0" smtClean="0">
              <a:solidFill>
                <a:schemeClr val="tx1"/>
              </a:solidFill>
              <a:effectLst/>
              <a:latin typeface="Arial" panose="020B0604020202020204" pitchFamily="34" charset="0"/>
              <a:cs typeface="Arial" panose="020B0604020202020204" pitchFamily="34" charset="0"/>
            </a:endParaRPr>
          </a:p>
          <a:p>
            <a:r>
              <a:rPr lang="en-GB" sz="1000" kern="1200" dirty="0" smtClean="0">
                <a:solidFill>
                  <a:schemeClr val="tx1"/>
                </a:solidFill>
                <a:effectLst/>
                <a:latin typeface="Arial" panose="020B0604020202020204" pitchFamily="34" charset="0"/>
                <a:cs typeface="Arial" panose="020B0604020202020204" pitchFamily="34" charset="0"/>
              </a:rPr>
              <a:t>The initial value of most early-stage university spin-outs can be found in their intellectual assets. Notebooks can play a significant role in verifying a company's assets. Investors and purchasers will therefore seek assurances that they are available and have been properly maintained. </a:t>
            </a:r>
          </a:p>
          <a:p>
            <a:pPr algn="l"/>
            <a:endParaRPr lang="en-GB"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3C4D1D4-65D4-4EBF-A7B4-05C4FD561418}" type="slidenum">
              <a:rPr lang="it-IT" smtClean="0"/>
              <a:pPr/>
              <a:t>8</a:t>
            </a:fld>
            <a:endParaRPr lang="it-IT"/>
          </a:p>
        </p:txBody>
      </p:sp>
    </p:spTree>
    <p:extLst>
      <p:ext uri="{BB962C8B-B14F-4D97-AF65-F5344CB8AC3E}">
        <p14:creationId xmlns:p14="http://schemas.microsoft.com/office/powerpoint/2010/main" val="855986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sz="1000" kern="1200" dirty="0" smtClean="0">
                <a:solidFill>
                  <a:schemeClr val="tx1"/>
                </a:solidFill>
                <a:effectLst/>
                <a:latin typeface="Arial" panose="020B0604020202020204" pitchFamily="34" charset="0"/>
                <a:cs typeface="Arial" panose="020B0604020202020204" pitchFamily="34" charset="0"/>
              </a:rPr>
              <a:t>As we have already seen,</a:t>
            </a:r>
            <a:r>
              <a:rPr lang="en-IE" sz="1000" kern="1200" baseline="0" dirty="0" smtClean="0">
                <a:solidFill>
                  <a:schemeClr val="tx1"/>
                </a:solidFill>
                <a:effectLst/>
                <a:latin typeface="Arial" panose="020B0604020202020204" pitchFamily="34" charset="0"/>
                <a:cs typeface="Arial" panose="020B0604020202020204" pitchFamily="34" charset="0"/>
              </a:rPr>
              <a:t> a</a:t>
            </a:r>
            <a:r>
              <a:rPr lang="en-IE" sz="1000" kern="1200" dirty="0" smtClean="0">
                <a:solidFill>
                  <a:schemeClr val="tx1"/>
                </a:solidFill>
                <a:effectLst/>
                <a:latin typeface="Arial" panose="020B0604020202020204" pitchFamily="34" charset="0"/>
                <a:cs typeface="Arial" panose="020B0604020202020204" pitchFamily="34" charset="0"/>
              </a:rPr>
              <a:t>ny IP created at a university should be reported to the technology transfer office. To do this</a:t>
            </a:r>
            <a:r>
              <a:rPr lang="en-IE" sz="1000" kern="1200" baseline="0" dirty="0" smtClean="0">
                <a:solidFill>
                  <a:schemeClr val="tx1"/>
                </a:solidFill>
                <a:effectLst/>
                <a:latin typeface="Arial" panose="020B0604020202020204" pitchFamily="34" charset="0"/>
                <a:cs typeface="Arial" panose="020B0604020202020204" pitchFamily="34" charset="0"/>
              </a:rPr>
              <a:t>, you should use an</a:t>
            </a:r>
            <a:r>
              <a:rPr lang="en-IE" sz="1000" kern="1200" dirty="0" smtClean="0">
                <a:solidFill>
                  <a:schemeClr val="tx1"/>
                </a:solidFill>
                <a:effectLst/>
                <a:latin typeface="Arial" panose="020B0604020202020204" pitchFamily="34" charset="0"/>
                <a:cs typeface="Arial" panose="020B0604020202020204" pitchFamily="34" charset="0"/>
              </a:rPr>
              <a:t> invention disclosure form, which contains a fairly standard set of questions.</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GB"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The commercial relevance of the invention is the most important and also the most difficult question, as it will not make any sense to patent an invention if there is no potential for value creation. So the form will ask specific questions that will help evaluate</a:t>
            </a:r>
            <a:r>
              <a:rPr lang="en-IE" sz="1000" kern="1200" baseline="0" dirty="0" smtClean="0">
                <a:solidFill>
                  <a:schemeClr val="tx1"/>
                </a:solidFill>
                <a:effectLst/>
                <a:latin typeface="Arial" panose="020B0604020202020204" pitchFamily="34" charset="0"/>
                <a:cs typeface="Arial" panose="020B0604020202020204" pitchFamily="34" charset="0"/>
              </a:rPr>
              <a:t> this</a:t>
            </a:r>
            <a:r>
              <a:rPr lang="en-IE" sz="1000" kern="1200" dirty="0" smtClean="0">
                <a:solidFill>
                  <a:schemeClr val="tx1"/>
                </a:solidFill>
                <a:effectLst/>
                <a:latin typeface="Arial" panose="020B0604020202020204" pitchFamily="34" charset="0"/>
                <a:cs typeface="Arial" panose="020B0604020202020204" pitchFamily="34" charset="0"/>
              </a:rPr>
              <a:t>. The patentability of the invention will also be assessed.</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Inventorship on a patent is a legal requirement, so it is very important to determine who the inventors are. Ownership of the patent will stem from the inventorship. In most European countries, employees who create inventions during the course of their work assign any patents and other IP to their employers. In our case, this would be the university. However, there may be exceptions to this. For example, in Italy and Sweden, </a:t>
            </a:r>
            <a:r>
              <a:rPr lang="en-IE" sz="1000" kern="1200" baseline="0" dirty="0" smtClean="0">
                <a:solidFill>
                  <a:schemeClr val="tx1"/>
                </a:solidFill>
                <a:effectLst/>
                <a:latin typeface="Arial" panose="020B0604020202020204" pitchFamily="34" charset="0"/>
                <a:cs typeface="Arial" panose="020B0604020202020204" pitchFamily="34" charset="0"/>
              </a:rPr>
              <a:t>inventors at universities have special ownership rights. </a:t>
            </a:r>
            <a:r>
              <a:rPr lang="en-IE" sz="1000" kern="1200" dirty="0" smtClean="0">
                <a:solidFill>
                  <a:schemeClr val="tx1"/>
                </a:solidFill>
                <a:effectLst/>
                <a:latin typeface="Arial" panose="020B0604020202020204" pitchFamily="34" charset="0"/>
                <a:cs typeface="Arial" panose="020B0604020202020204" pitchFamily="34" charset="0"/>
              </a:rPr>
              <a:t>So parties involved in transnational collaborative projects need to know if the laws are different for any of the partner countries.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Any assistance, information, software or materials provided by third parties needs to be fully declared, as these may have some bearing on the inventorship, and ultimately the ownership, of the patent. </a:t>
            </a:r>
            <a:endParaRPr lang="en-GB" sz="1000" kern="1200" dirty="0" smtClean="0">
              <a:solidFill>
                <a:schemeClr val="tx1"/>
              </a:solidFill>
              <a:effectLst/>
              <a:latin typeface="Arial" panose="020B0604020202020204" pitchFamily="34" charset="0"/>
              <a:cs typeface="Arial" panose="020B0604020202020204" pitchFamily="34" charset="0"/>
            </a:endParaRPr>
          </a:p>
          <a:p>
            <a:endParaRPr lang="en-IE" sz="1000" kern="1200" dirty="0" smtClean="0">
              <a:solidFill>
                <a:schemeClr val="tx1"/>
              </a:solidFill>
              <a:effectLst/>
              <a:latin typeface="Arial" panose="020B0604020202020204" pitchFamily="34" charset="0"/>
              <a:cs typeface="Arial" panose="020B0604020202020204" pitchFamily="34" charset="0"/>
            </a:endParaRPr>
          </a:p>
          <a:p>
            <a:r>
              <a:rPr lang="en-IE" sz="1000" kern="1200" dirty="0" smtClean="0">
                <a:solidFill>
                  <a:schemeClr val="tx1"/>
                </a:solidFill>
                <a:effectLst/>
                <a:latin typeface="Arial" panose="020B0604020202020204" pitchFamily="34" charset="0"/>
                <a:cs typeface="Arial" panose="020B0604020202020204" pitchFamily="34" charset="0"/>
              </a:rPr>
              <a:t>The invention disclosure form captures</a:t>
            </a:r>
            <a:r>
              <a:rPr lang="en-GB" sz="1000" kern="1200" dirty="0" smtClean="0">
                <a:solidFill>
                  <a:schemeClr val="tx1"/>
                </a:solidFill>
                <a:effectLst/>
                <a:latin typeface="Arial" panose="020B0604020202020204" pitchFamily="34" charset="0"/>
                <a:cs typeface="Arial" panose="020B0604020202020204" pitchFamily="34" charset="0"/>
              </a:rPr>
              <a:t> information about </a:t>
            </a:r>
            <a:r>
              <a:rPr lang="en-IE" sz="1000" kern="1200" dirty="0" smtClean="0">
                <a:solidFill>
                  <a:schemeClr val="tx1"/>
                </a:solidFill>
                <a:effectLst/>
                <a:latin typeface="Arial" panose="020B0604020202020204" pitchFamily="34" charset="0"/>
                <a:cs typeface="Arial" panose="020B0604020202020204" pitchFamily="34" charset="0"/>
              </a:rPr>
              <a:t>the invention itself,</a:t>
            </a:r>
            <a:r>
              <a:rPr lang="en-IE" sz="1000" kern="1200" baseline="0" dirty="0" smtClean="0">
                <a:solidFill>
                  <a:schemeClr val="tx1"/>
                </a:solidFill>
                <a:effectLst/>
                <a:latin typeface="Arial" panose="020B0604020202020204" pitchFamily="34" charset="0"/>
                <a:cs typeface="Arial" panose="020B0604020202020204" pitchFamily="34" charset="0"/>
              </a:rPr>
              <a:t> including</a:t>
            </a:r>
            <a:r>
              <a:rPr lang="en-GB" sz="1000" kern="1200" dirty="0" smtClean="0">
                <a:solidFill>
                  <a:schemeClr val="tx1"/>
                </a:solidFill>
                <a:effectLst/>
                <a:latin typeface="Arial" panose="020B0604020202020204" pitchFamily="34" charset="0"/>
                <a:cs typeface="Arial" panose="020B0604020202020204" pitchFamily="34" charset="0"/>
              </a:rPr>
              <a:t> the inventive step and novelty. This will</a:t>
            </a:r>
            <a:r>
              <a:rPr lang="en-GB" sz="1000" kern="1200" baseline="0" dirty="0" smtClean="0">
                <a:solidFill>
                  <a:schemeClr val="tx1"/>
                </a:solidFill>
                <a:effectLst/>
                <a:latin typeface="Arial" panose="020B0604020202020204" pitchFamily="34" charset="0"/>
                <a:cs typeface="Arial" panose="020B0604020202020204" pitchFamily="34" charset="0"/>
              </a:rPr>
              <a:t> help</a:t>
            </a:r>
            <a:r>
              <a:rPr lang="en-GB" sz="1000" kern="1200" dirty="0" smtClean="0">
                <a:solidFill>
                  <a:schemeClr val="tx1"/>
                </a:solidFill>
                <a:effectLst/>
                <a:latin typeface="Arial" panose="020B0604020202020204" pitchFamily="34" charset="0"/>
                <a:cs typeface="Arial" panose="020B0604020202020204" pitchFamily="34" charset="0"/>
              </a:rPr>
              <a:t> the patent attorney evaluate the patentability of the invention and draft a patent application.</a:t>
            </a:r>
          </a:p>
          <a:p>
            <a:endParaRPr lang="en-GB"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3C4D1D4-65D4-4EBF-A7B4-05C4FD561418}" type="slidenum">
              <a:rPr lang="it-IT" smtClean="0"/>
              <a:pPr/>
              <a:t>9</a:t>
            </a:fld>
            <a:endParaRPr lang="it-IT"/>
          </a:p>
        </p:txBody>
      </p:sp>
    </p:spTree>
    <p:extLst>
      <p:ext uri="{BB962C8B-B14F-4D97-AF65-F5344CB8AC3E}">
        <p14:creationId xmlns:p14="http://schemas.microsoft.com/office/powerpoint/2010/main" val="9177367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EPO">
    <p:spTree>
      <p:nvGrpSpPr>
        <p:cNvPr id="1" name=""/>
        <p:cNvGrpSpPr/>
        <p:nvPr/>
      </p:nvGrpSpPr>
      <p:grpSpPr>
        <a:xfrm>
          <a:off x="0" y="0"/>
          <a:ext cx="0" cy="0"/>
          <a:chOff x="0" y="0"/>
          <a:chExt cx="0" cy="0"/>
        </a:xfrm>
      </p:grpSpPr>
      <p:sp>
        <p:nvSpPr>
          <p:cNvPr id="3" name="Rectangle 14"/>
          <p:cNvSpPr>
            <a:spLocks noChangeArrowheads="1"/>
          </p:cNvSpPr>
          <p:nvPr/>
        </p:nvSpPr>
        <p:spPr bwMode="auto">
          <a:xfrm>
            <a:off x="0" y="6021388"/>
            <a:ext cx="9144000" cy="836612"/>
          </a:xfrm>
          <a:prstGeom prst="rect">
            <a:avLst/>
          </a:prstGeom>
          <a:solidFill>
            <a:schemeClr val="tx1"/>
          </a:solidFill>
          <a:ln>
            <a:noFill/>
          </a:ln>
          <a:effectLst/>
          <a:extLst/>
        </p:spPr>
        <p:txBody>
          <a:bodyPr wrap="none" anchor="ctr"/>
          <a:lstStyle/>
          <a:p>
            <a:pPr>
              <a:defRPr/>
            </a:pPr>
            <a:endParaRPr lang="en-GB"/>
          </a:p>
        </p:txBody>
      </p:sp>
      <p:pic>
        <p:nvPicPr>
          <p:cNvPr id="4" name="Picture 9" descr="EPO_rgb_300dpi"/>
          <p:cNvPicPr>
            <a:picLocks noChangeAspect="1" noChangeArrowheads="1"/>
          </p:cNvPicPr>
          <p:nvPr/>
        </p:nvPicPr>
        <p:blipFill>
          <a:blip r:embed="rId2"/>
          <a:srcRect/>
          <a:stretch>
            <a:fillRect/>
          </a:stretch>
        </p:blipFill>
        <p:spPr bwMode="auto">
          <a:xfrm>
            <a:off x="2325068" y="188913"/>
            <a:ext cx="1166812" cy="584200"/>
          </a:xfrm>
          <a:prstGeom prst="rect">
            <a:avLst/>
          </a:prstGeom>
          <a:noFill/>
          <a:ln w="9525">
            <a:noFill/>
            <a:miter lim="800000"/>
            <a:headEnd/>
            <a:tailEnd/>
          </a:ln>
        </p:spPr>
      </p:pic>
      <p:sp>
        <p:nvSpPr>
          <p:cNvPr id="5" name="Text Box 15"/>
          <p:cNvSpPr txBox="1">
            <a:spLocks noChangeArrowheads="1"/>
          </p:cNvSpPr>
          <p:nvPr/>
        </p:nvSpPr>
        <p:spPr bwMode="auto">
          <a:xfrm>
            <a:off x="0" y="6165850"/>
            <a:ext cx="9144000" cy="519113"/>
          </a:xfrm>
          <a:prstGeom prst="rect">
            <a:avLst/>
          </a:prstGeom>
          <a:noFill/>
          <a:ln>
            <a:noFill/>
          </a:ln>
          <a:effectLst/>
          <a:extLst/>
        </p:spPr>
        <p:txBody>
          <a:bodyPr>
            <a:spAutoFit/>
          </a:bodyPr>
          <a:lstStyle/>
          <a:p>
            <a:pPr algn="ctr">
              <a:spcBef>
                <a:spcPct val="50000"/>
              </a:spcBef>
              <a:defRPr/>
            </a:pPr>
            <a:r>
              <a:rPr lang="en-GB" sz="2800" b="1">
                <a:solidFill>
                  <a:schemeClr val="bg1"/>
                </a:solidFill>
              </a:rPr>
              <a:t>Intellectual Property Teaching Kit</a:t>
            </a:r>
          </a:p>
        </p:txBody>
      </p:sp>
      <p:sp>
        <p:nvSpPr>
          <p:cNvPr id="4098" name="Rectangle 2"/>
          <p:cNvSpPr>
            <a:spLocks noGrp="1" noChangeArrowheads="1"/>
          </p:cNvSpPr>
          <p:nvPr>
            <p:ph type="ctrTitle"/>
          </p:nvPr>
        </p:nvSpPr>
        <p:spPr>
          <a:xfrm>
            <a:off x="611188" y="1881188"/>
            <a:ext cx="7921625" cy="3095625"/>
          </a:xfrm>
        </p:spPr>
        <p:txBody>
          <a:bodyPr anchor="ctr" anchorCtr="1"/>
          <a:lstStyle>
            <a:lvl1pPr algn="ctr">
              <a:defRPr sz="3600">
                <a:solidFill>
                  <a:schemeClr val="tx1"/>
                </a:solidFill>
              </a:defRPr>
            </a:lvl1pPr>
          </a:lstStyle>
          <a:p>
            <a:pPr lvl="0"/>
            <a:r>
              <a:rPr lang="en-US" noProof="0" smtClean="0"/>
              <a:t>Click to edit Master title style</a:t>
            </a:r>
            <a:endParaRPr lang="de-DE" noProof="0" smtClean="0"/>
          </a:p>
        </p:txBody>
      </p:sp>
      <p:pic>
        <p:nvPicPr>
          <p:cNvPr id="1026" name="Picture 2" descr="C:\Users\AF03589\Desktop\EUIPO-EN.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89129" y="188913"/>
            <a:ext cx="2143111" cy="58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3840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6" name="Rectangle 7"/>
          <p:cNvSpPr>
            <a:spLocks noGrp="1" noChangeArrowheads="1"/>
          </p:cNvSpPr>
          <p:nvPr>
            <p:ph type="sldNum" sz="quarter" idx="11"/>
          </p:nvPr>
        </p:nvSpPr>
        <p:spPr>
          <a:ln/>
        </p:spPr>
        <p:txBody>
          <a:bodyPr/>
          <a:lstStyle>
            <a:lvl1pPr>
              <a:defRPr/>
            </a:lvl1pPr>
          </a:lstStyle>
          <a:p>
            <a:pPr>
              <a:defRPr/>
            </a:pPr>
            <a:fld id="{1A92BB56-16BD-4858-8D7C-446C144C73DD}" type="slidenum">
              <a:rPr lang="de-DE">
                <a:solidFill>
                  <a:srgbClr val="4C575F"/>
                </a:solidFill>
              </a:rPr>
              <a:pPr>
                <a:defRPr/>
              </a:pPr>
              <a:t>‹#›</a:t>
            </a:fld>
            <a:r>
              <a:rPr lang="de-DE">
                <a:solidFill>
                  <a:srgbClr val="4C575F"/>
                </a:solidFill>
              </a:rPr>
              <a:t>/19</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5" name="Rectangle 7"/>
          <p:cNvSpPr>
            <a:spLocks noGrp="1" noChangeArrowheads="1"/>
          </p:cNvSpPr>
          <p:nvPr>
            <p:ph type="sldNum" sz="quarter" idx="11"/>
          </p:nvPr>
        </p:nvSpPr>
        <p:spPr>
          <a:ln/>
        </p:spPr>
        <p:txBody>
          <a:bodyPr/>
          <a:lstStyle>
            <a:lvl1pPr>
              <a:defRPr/>
            </a:lvl1pPr>
          </a:lstStyle>
          <a:p>
            <a:pPr>
              <a:defRPr/>
            </a:pPr>
            <a:fld id="{0ABC8AB7-DD37-40E9-97FF-2F5BE809D4AB}" type="slidenum">
              <a:rPr lang="de-DE">
                <a:solidFill>
                  <a:srgbClr val="4C575F"/>
                </a:solidFill>
              </a:rPr>
              <a:pPr>
                <a:defRPr/>
              </a:pPr>
              <a:t>‹#›</a:t>
            </a:fld>
            <a:r>
              <a:rPr lang="de-DE">
                <a:solidFill>
                  <a:srgbClr val="4C575F"/>
                </a:solidFill>
              </a:rPr>
              <a:t>/19</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53200" y="404813"/>
            <a:ext cx="1979613" cy="568007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611188" y="404813"/>
            <a:ext cx="5789612" cy="568007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5" name="Rectangle 7"/>
          <p:cNvSpPr>
            <a:spLocks noGrp="1" noChangeArrowheads="1"/>
          </p:cNvSpPr>
          <p:nvPr>
            <p:ph type="sldNum" sz="quarter" idx="11"/>
          </p:nvPr>
        </p:nvSpPr>
        <p:spPr>
          <a:ln/>
        </p:spPr>
        <p:txBody>
          <a:bodyPr/>
          <a:lstStyle>
            <a:lvl1pPr>
              <a:defRPr/>
            </a:lvl1pPr>
          </a:lstStyle>
          <a:p>
            <a:pPr>
              <a:defRPr/>
            </a:pPr>
            <a:fld id="{B3136417-70D8-425E-9310-F11B58423E3C}" type="slidenum">
              <a:rPr lang="de-DE">
                <a:solidFill>
                  <a:srgbClr val="4C575F"/>
                </a:solidFill>
              </a:rPr>
              <a:pPr>
                <a:defRPr/>
              </a:pPr>
              <a:t>‹#›</a:t>
            </a:fld>
            <a:r>
              <a:rPr lang="de-DE">
                <a:solidFill>
                  <a:srgbClr val="4C575F"/>
                </a:solidFill>
              </a:rPr>
              <a:t>/19</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EPO">
    <p:spTree>
      <p:nvGrpSpPr>
        <p:cNvPr id="1" name=""/>
        <p:cNvGrpSpPr/>
        <p:nvPr/>
      </p:nvGrpSpPr>
      <p:grpSpPr>
        <a:xfrm>
          <a:off x="0" y="0"/>
          <a:ext cx="0" cy="0"/>
          <a:chOff x="0" y="0"/>
          <a:chExt cx="0" cy="0"/>
        </a:xfrm>
      </p:grpSpPr>
      <p:sp>
        <p:nvSpPr>
          <p:cNvPr id="3" name="Rectangle 14"/>
          <p:cNvSpPr>
            <a:spLocks noChangeArrowheads="1"/>
          </p:cNvSpPr>
          <p:nvPr/>
        </p:nvSpPr>
        <p:spPr bwMode="auto">
          <a:xfrm>
            <a:off x="0" y="6021388"/>
            <a:ext cx="9144000" cy="836612"/>
          </a:xfrm>
          <a:prstGeom prst="rect">
            <a:avLst/>
          </a:prstGeom>
          <a:solidFill>
            <a:schemeClr val="tx1"/>
          </a:solidFill>
          <a:ln>
            <a:noFill/>
          </a:ln>
          <a:effectLst/>
          <a:extLst/>
        </p:spPr>
        <p:txBody>
          <a:bodyPr wrap="none" anchor="ctr"/>
          <a:lstStyle/>
          <a:p>
            <a:pPr fontAlgn="base">
              <a:spcBef>
                <a:spcPct val="0"/>
              </a:spcBef>
              <a:spcAft>
                <a:spcPct val="0"/>
              </a:spcAft>
              <a:defRPr/>
            </a:pPr>
            <a:endParaRPr lang="en-GB">
              <a:solidFill>
                <a:srgbClr val="4C575F"/>
              </a:solidFill>
              <a:latin typeface="Arial" charset="0"/>
              <a:cs typeface="Arial" charset="0"/>
            </a:endParaRPr>
          </a:p>
        </p:txBody>
      </p:sp>
      <p:pic>
        <p:nvPicPr>
          <p:cNvPr id="4" name="Picture 9" descr="EPO_rgb_300dpi"/>
          <p:cNvPicPr>
            <a:picLocks noChangeAspect="1" noChangeArrowheads="1"/>
          </p:cNvPicPr>
          <p:nvPr/>
        </p:nvPicPr>
        <p:blipFill>
          <a:blip r:embed="rId2"/>
          <a:srcRect/>
          <a:stretch>
            <a:fillRect/>
          </a:stretch>
        </p:blipFill>
        <p:spPr bwMode="auto">
          <a:xfrm>
            <a:off x="1836738" y="188913"/>
            <a:ext cx="1166812" cy="584200"/>
          </a:xfrm>
          <a:prstGeom prst="rect">
            <a:avLst/>
          </a:prstGeom>
          <a:noFill/>
          <a:ln w="9525">
            <a:noFill/>
            <a:miter lim="800000"/>
            <a:headEnd/>
            <a:tailEnd/>
          </a:ln>
        </p:spPr>
      </p:pic>
      <p:sp>
        <p:nvSpPr>
          <p:cNvPr id="5" name="Text Box 15"/>
          <p:cNvSpPr txBox="1">
            <a:spLocks noChangeArrowheads="1"/>
          </p:cNvSpPr>
          <p:nvPr/>
        </p:nvSpPr>
        <p:spPr bwMode="auto">
          <a:xfrm>
            <a:off x="0" y="6165850"/>
            <a:ext cx="9144000" cy="519113"/>
          </a:xfrm>
          <a:prstGeom prst="rect">
            <a:avLst/>
          </a:prstGeom>
          <a:noFill/>
          <a:ln>
            <a:noFill/>
          </a:ln>
          <a:effectLst/>
          <a:extLst/>
        </p:spPr>
        <p:txBody>
          <a:bodyPr>
            <a:spAutoFit/>
          </a:bodyPr>
          <a:lstStyle/>
          <a:p>
            <a:pPr algn="ctr" fontAlgn="base">
              <a:spcBef>
                <a:spcPct val="50000"/>
              </a:spcBef>
              <a:spcAft>
                <a:spcPct val="0"/>
              </a:spcAft>
              <a:defRPr/>
            </a:pPr>
            <a:r>
              <a:rPr lang="en-GB" sz="2800" b="1">
                <a:solidFill>
                  <a:srgbClr val="FFFFFF"/>
                </a:solidFill>
                <a:latin typeface="Arial" charset="0"/>
                <a:cs typeface="Arial" charset="0"/>
              </a:rPr>
              <a:t>Intellectual Property Teaching Kit</a:t>
            </a:r>
          </a:p>
        </p:txBody>
      </p:sp>
      <p:sp>
        <p:nvSpPr>
          <p:cNvPr id="4098" name="Rectangle 2"/>
          <p:cNvSpPr>
            <a:spLocks noGrp="1" noChangeArrowheads="1"/>
          </p:cNvSpPr>
          <p:nvPr>
            <p:ph type="ctrTitle"/>
          </p:nvPr>
        </p:nvSpPr>
        <p:spPr>
          <a:xfrm>
            <a:off x="611188" y="1881188"/>
            <a:ext cx="7921625" cy="3095625"/>
          </a:xfrm>
        </p:spPr>
        <p:txBody>
          <a:bodyPr anchor="ctr" anchorCtr="1"/>
          <a:lstStyle>
            <a:lvl1pPr algn="ctr">
              <a:defRPr sz="3600">
                <a:solidFill>
                  <a:schemeClr val="tx1"/>
                </a:solidFill>
              </a:defRPr>
            </a:lvl1pPr>
          </a:lstStyle>
          <a:p>
            <a:pPr lvl="0"/>
            <a:r>
              <a:rPr lang="en-US" noProof="0" smtClean="0"/>
              <a:t>Click to edit Master title style</a:t>
            </a:r>
            <a:endParaRPr lang="de-DE" noProof="0" smtClean="0"/>
          </a:p>
        </p:txBody>
      </p:sp>
      <p:pic>
        <p:nvPicPr>
          <p:cNvPr id="7" name="Grafik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66034" y="184150"/>
            <a:ext cx="3978374" cy="652463"/>
          </a:xfrm>
          <a:prstGeom prst="rect">
            <a:avLst/>
          </a:prstGeom>
        </p:spPr>
      </p:pic>
    </p:spTree>
    <p:extLst>
      <p:ext uri="{BB962C8B-B14F-4D97-AF65-F5344CB8AC3E}">
        <p14:creationId xmlns:p14="http://schemas.microsoft.com/office/powerpoint/2010/main" val="5109467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6453188"/>
            <a:ext cx="9144000" cy="404812"/>
          </a:xfrm>
          <a:prstGeom prst="rect">
            <a:avLst/>
          </a:prstGeom>
          <a:solidFill>
            <a:srgbClr val="ABBECD"/>
          </a:solidFill>
          <a:ln w="9525">
            <a:noFill/>
            <a:miter lim="800000"/>
            <a:headEnd/>
            <a:tailEnd/>
          </a:ln>
        </p:spPr>
        <p:txBody>
          <a:bodyPr wrap="none" anchor="ctr"/>
          <a:lstStyle/>
          <a:p>
            <a:pPr fontAlgn="base">
              <a:spcBef>
                <a:spcPct val="0"/>
              </a:spcBef>
              <a:spcAft>
                <a:spcPct val="0"/>
              </a:spcAft>
              <a:defRPr/>
            </a:pPr>
            <a:endParaRPr lang="en-GB">
              <a:solidFill>
                <a:srgbClr val="4C575F"/>
              </a:solidFill>
              <a:latin typeface="Arial" charset="0"/>
              <a:cs typeface="Arial" charset="0"/>
            </a:endParaRPr>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3"/>
          <p:cNvSpPr>
            <a:spLocks noGrp="1"/>
          </p:cNvSpPr>
          <p:nvPr>
            <p:ph type="ftr" sz="quarter" idx="10"/>
          </p:nvPr>
        </p:nvSpPr>
        <p:spPr/>
        <p:txBody>
          <a:bodyPr/>
          <a:lstStyle>
            <a:lvl1pPr>
              <a:defRPr/>
            </a:lvl1pPr>
          </a:lstStyle>
          <a:p>
            <a:pPr>
              <a:defRPr/>
            </a:pPr>
            <a:r>
              <a:rPr lang="en-GB" dirty="0" smtClean="0">
                <a:solidFill>
                  <a:srgbClr val="4C575F"/>
                </a:solidFill>
              </a:rPr>
              <a:t>Intellectual </a:t>
            </a:r>
            <a:r>
              <a:rPr lang="en-GB" dirty="0">
                <a:solidFill>
                  <a:srgbClr val="4C575F"/>
                </a:solidFill>
              </a:rPr>
              <a:t>Property Teaching Kit</a:t>
            </a:r>
          </a:p>
        </p:txBody>
      </p:sp>
      <p:sp>
        <p:nvSpPr>
          <p:cNvPr id="6" name="Slide Number Placeholder 4"/>
          <p:cNvSpPr>
            <a:spLocks noGrp="1"/>
          </p:cNvSpPr>
          <p:nvPr>
            <p:ph type="sldNum" sz="quarter" idx="11"/>
          </p:nvPr>
        </p:nvSpPr>
        <p:spPr/>
        <p:txBody>
          <a:bodyPr/>
          <a:lstStyle>
            <a:lvl1pPr>
              <a:defRPr/>
            </a:lvl1pPr>
          </a:lstStyle>
          <a:p>
            <a:pPr>
              <a:defRPr/>
            </a:pPr>
            <a:fld id="{43D8F774-6C40-4DA1-AAE6-01B9F3552A71}" type="slidenum">
              <a:rPr lang="de-DE">
                <a:solidFill>
                  <a:srgbClr val="4C575F"/>
                </a:solidFill>
              </a:rPr>
              <a:pPr>
                <a:defRPr/>
              </a:pPr>
              <a:t>‹#›</a:t>
            </a:fld>
            <a:endParaRPr lang="de-DE" dirty="0">
              <a:solidFill>
                <a:srgbClr val="4C575F"/>
              </a:solidFill>
            </a:endParaRPr>
          </a:p>
        </p:txBody>
      </p:sp>
    </p:spTree>
    <p:extLst>
      <p:ext uri="{BB962C8B-B14F-4D97-AF65-F5344CB8AC3E}">
        <p14:creationId xmlns:p14="http://schemas.microsoft.com/office/powerpoint/2010/main" val="29861837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914400" y="1582738"/>
            <a:ext cx="381000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876800" y="1582738"/>
            <a:ext cx="381000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9528593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Intellectual Property Teaching Kit</a:t>
            </a:r>
            <a:endParaRPr lang="en-GB"/>
          </a:p>
        </p:txBody>
      </p:sp>
      <p:sp>
        <p:nvSpPr>
          <p:cNvPr id="6" name="Slide Number Placeholder 5"/>
          <p:cNvSpPr>
            <a:spLocks noGrp="1"/>
          </p:cNvSpPr>
          <p:nvPr>
            <p:ph type="sldNum" sz="quarter" idx="12"/>
          </p:nvPr>
        </p:nvSpPr>
        <p:spPr/>
        <p:txBody>
          <a:bodyPr/>
          <a:lstStyle/>
          <a:p>
            <a:fld id="{F1FC1323-D603-450D-A0E8-5000AE8C9669}" type="slidenum">
              <a:rPr lang="en-GB" smtClean="0"/>
              <a:t>‹#›</a:t>
            </a:fld>
            <a:endParaRPr lang="en-GB"/>
          </a:p>
        </p:txBody>
      </p:sp>
    </p:spTree>
    <p:extLst>
      <p:ext uri="{BB962C8B-B14F-4D97-AF65-F5344CB8AC3E}">
        <p14:creationId xmlns:p14="http://schemas.microsoft.com/office/powerpoint/2010/main" val="7479418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Intellectual Property Teaching Kit</a:t>
            </a:r>
            <a:endParaRPr lang="en-GB"/>
          </a:p>
        </p:txBody>
      </p:sp>
      <p:sp>
        <p:nvSpPr>
          <p:cNvPr id="6" name="Slide Number Placeholder 5"/>
          <p:cNvSpPr>
            <a:spLocks noGrp="1"/>
          </p:cNvSpPr>
          <p:nvPr>
            <p:ph type="sldNum" sz="quarter" idx="12"/>
          </p:nvPr>
        </p:nvSpPr>
        <p:spPr/>
        <p:txBody>
          <a:bodyPr/>
          <a:lstStyle/>
          <a:p>
            <a:fld id="{F1FC1323-D603-450D-A0E8-5000AE8C9669}" type="slidenum">
              <a:rPr lang="en-GB" smtClean="0"/>
              <a:t>‹#›</a:t>
            </a:fld>
            <a:endParaRPr lang="en-GB"/>
          </a:p>
        </p:txBody>
      </p:sp>
    </p:spTree>
    <p:extLst>
      <p:ext uri="{BB962C8B-B14F-4D97-AF65-F5344CB8AC3E}">
        <p14:creationId xmlns:p14="http://schemas.microsoft.com/office/powerpoint/2010/main" val="22092207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Intellectual Property Teaching Kit</a:t>
            </a:r>
            <a:endParaRPr lang="en-GB"/>
          </a:p>
        </p:txBody>
      </p:sp>
      <p:sp>
        <p:nvSpPr>
          <p:cNvPr id="6" name="Slide Number Placeholder 5"/>
          <p:cNvSpPr>
            <a:spLocks noGrp="1"/>
          </p:cNvSpPr>
          <p:nvPr>
            <p:ph type="sldNum" sz="quarter" idx="12"/>
          </p:nvPr>
        </p:nvSpPr>
        <p:spPr/>
        <p:txBody>
          <a:bodyPr/>
          <a:lstStyle/>
          <a:p>
            <a:fld id="{F1FC1323-D603-450D-A0E8-5000AE8C9669}" type="slidenum">
              <a:rPr lang="en-GB" smtClean="0"/>
              <a:t>‹#›</a:t>
            </a:fld>
            <a:endParaRPr lang="en-GB"/>
          </a:p>
        </p:txBody>
      </p:sp>
    </p:spTree>
    <p:extLst>
      <p:ext uri="{BB962C8B-B14F-4D97-AF65-F5344CB8AC3E}">
        <p14:creationId xmlns:p14="http://schemas.microsoft.com/office/powerpoint/2010/main" val="18997034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Intellectual Property Teaching Kit</a:t>
            </a:r>
            <a:endParaRPr lang="en-GB"/>
          </a:p>
        </p:txBody>
      </p:sp>
      <p:sp>
        <p:nvSpPr>
          <p:cNvPr id="7" name="Slide Number Placeholder 6"/>
          <p:cNvSpPr>
            <a:spLocks noGrp="1"/>
          </p:cNvSpPr>
          <p:nvPr>
            <p:ph type="sldNum" sz="quarter" idx="12"/>
          </p:nvPr>
        </p:nvSpPr>
        <p:spPr/>
        <p:txBody>
          <a:bodyPr/>
          <a:lstStyle/>
          <a:p>
            <a:fld id="{F1FC1323-D603-450D-A0E8-5000AE8C9669}" type="slidenum">
              <a:rPr lang="en-GB" smtClean="0"/>
              <a:t>‹#›</a:t>
            </a:fld>
            <a:endParaRPr lang="en-GB"/>
          </a:p>
        </p:txBody>
      </p:sp>
    </p:spTree>
    <p:extLst>
      <p:ext uri="{BB962C8B-B14F-4D97-AF65-F5344CB8AC3E}">
        <p14:creationId xmlns:p14="http://schemas.microsoft.com/office/powerpoint/2010/main" val="34631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EPO">
    <p:spTree>
      <p:nvGrpSpPr>
        <p:cNvPr id="1" name=""/>
        <p:cNvGrpSpPr/>
        <p:nvPr/>
      </p:nvGrpSpPr>
      <p:grpSpPr>
        <a:xfrm>
          <a:off x="0" y="0"/>
          <a:ext cx="0" cy="0"/>
          <a:chOff x="0" y="0"/>
          <a:chExt cx="0" cy="0"/>
        </a:xfrm>
      </p:grpSpPr>
      <p:sp>
        <p:nvSpPr>
          <p:cNvPr id="3" name="Rectangle 14"/>
          <p:cNvSpPr>
            <a:spLocks noChangeArrowheads="1"/>
          </p:cNvSpPr>
          <p:nvPr userDrawn="1"/>
        </p:nvSpPr>
        <p:spPr bwMode="auto">
          <a:xfrm>
            <a:off x="0" y="6021388"/>
            <a:ext cx="9144000" cy="836612"/>
          </a:xfrm>
          <a:prstGeom prst="rect">
            <a:avLst/>
          </a:prstGeom>
          <a:solidFill>
            <a:schemeClr val="tx1"/>
          </a:solidFill>
          <a:ln w="9525">
            <a:noFill/>
            <a:miter lim="800000"/>
            <a:headEnd/>
            <a:tailEnd/>
          </a:ln>
          <a:effectLst/>
        </p:spPr>
        <p:txBody>
          <a:bodyPr wrap="none" anchor="ctr"/>
          <a:lstStyle/>
          <a:p>
            <a:pPr fontAlgn="base">
              <a:spcBef>
                <a:spcPct val="0"/>
              </a:spcBef>
              <a:spcAft>
                <a:spcPct val="0"/>
              </a:spcAft>
              <a:defRPr/>
            </a:pPr>
            <a:endParaRPr lang="it-IT">
              <a:solidFill>
                <a:srgbClr val="4C575F"/>
              </a:solidFill>
              <a:cs typeface="Arial" charset="0"/>
            </a:endParaRPr>
          </a:p>
        </p:txBody>
      </p:sp>
      <p:pic>
        <p:nvPicPr>
          <p:cNvPr id="4" name="Picture 9" descr="EPO_rgb_300dpi"/>
          <p:cNvPicPr>
            <a:picLocks noChangeAspect="1" noChangeArrowheads="1"/>
          </p:cNvPicPr>
          <p:nvPr userDrawn="1"/>
        </p:nvPicPr>
        <p:blipFill>
          <a:blip r:embed="rId2" cstate="print"/>
          <a:srcRect/>
          <a:stretch>
            <a:fillRect/>
          </a:stretch>
        </p:blipFill>
        <p:spPr bwMode="auto">
          <a:xfrm>
            <a:off x="1836738" y="188913"/>
            <a:ext cx="1166812" cy="584200"/>
          </a:xfrm>
          <a:prstGeom prst="rect">
            <a:avLst/>
          </a:prstGeom>
          <a:noFill/>
          <a:ln w="9525">
            <a:noFill/>
            <a:miter lim="800000"/>
            <a:headEnd/>
            <a:tailEnd/>
          </a:ln>
        </p:spPr>
      </p:pic>
      <p:sp>
        <p:nvSpPr>
          <p:cNvPr id="5" name="Text Box 15"/>
          <p:cNvSpPr txBox="1">
            <a:spLocks noChangeArrowheads="1"/>
          </p:cNvSpPr>
          <p:nvPr userDrawn="1"/>
        </p:nvSpPr>
        <p:spPr bwMode="auto">
          <a:xfrm>
            <a:off x="0" y="6165850"/>
            <a:ext cx="9144000" cy="519113"/>
          </a:xfrm>
          <a:prstGeom prst="rect">
            <a:avLst/>
          </a:prstGeom>
          <a:noFill/>
          <a:ln w="9525">
            <a:noFill/>
            <a:miter lim="800000"/>
            <a:headEnd/>
            <a:tailEnd/>
          </a:ln>
          <a:effectLst/>
        </p:spPr>
        <p:txBody>
          <a:bodyPr>
            <a:spAutoFit/>
          </a:bodyPr>
          <a:lstStyle/>
          <a:p>
            <a:pPr algn="ctr" fontAlgn="base">
              <a:spcBef>
                <a:spcPct val="50000"/>
              </a:spcBef>
              <a:spcAft>
                <a:spcPct val="0"/>
              </a:spcAft>
              <a:defRPr/>
            </a:pPr>
            <a:r>
              <a:rPr lang="en-GB" sz="2800" b="1">
                <a:solidFill>
                  <a:srgbClr val="FFFFFF"/>
                </a:solidFill>
                <a:cs typeface="Arial" charset="0"/>
              </a:rPr>
              <a:t>Intellectual Property Teaching Kit</a:t>
            </a:r>
          </a:p>
        </p:txBody>
      </p:sp>
      <p:sp>
        <p:nvSpPr>
          <p:cNvPr id="4098" name="Rectangle 2"/>
          <p:cNvSpPr>
            <a:spLocks noGrp="1" noChangeArrowheads="1"/>
          </p:cNvSpPr>
          <p:nvPr>
            <p:ph type="ctrTitle"/>
          </p:nvPr>
        </p:nvSpPr>
        <p:spPr>
          <a:xfrm>
            <a:off x="611188" y="1881188"/>
            <a:ext cx="7921625" cy="3095625"/>
          </a:xfrm>
        </p:spPr>
        <p:txBody>
          <a:bodyPr anchor="ctr" anchorCtr="1"/>
          <a:lstStyle>
            <a:lvl1pPr algn="ctr">
              <a:defRPr sz="3600">
                <a:solidFill>
                  <a:schemeClr val="tx1"/>
                </a:solidFill>
              </a:defRPr>
            </a:lvl1pPr>
          </a:lstStyle>
          <a:p>
            <a:r>
              <a:rPr lang="de-DE"/>
              <a:t>Title of presentation</a:t>
            </a:r>
            <a:br>
              <a:rPr lang="de-DE"/>
            </a:br>
            <a:r>
              <a:rPr lang="de-DE"/>
              <a:t>Arial bold 36 pt centred </a:t>
            </a:r>
            <a:br>
              <a:rPr lang="de-DE"/>
            </a:br>
            <a:r>
              <a:rPr lang="de-DE"/>
              <a:t>and not longer than 3 lines</a:t>
            </a:r>
          </a:p>
        </p:txBody>
      </p:sp>
      <p:pic>
        <p:nvPicPr>
          <p:cNvPr id="1026" name="Picture 2" descr="W:\DG5\ACADEMY\Unit Academia &amp; Business\_Unit Academia\IP teaching kit\IPTK Reference Material for Update\IP basics\updated\EUIPO-EN.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076057" y="169328"/>
            <a:ext cx="2376263" cy="6477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smtClean="0"/>
              <a:t>Intellectual Property Teaching Kit</a:t>
            </a:r>
            <a:endParaRPr lang="en-GB"/>
          </a:p>
        </p:txBody>
      </p:sp>
      <p:sp>
        <p:nvSpPr>
          <p:cNvPr id="9" name="Slide Number Placeholder 8"/>
          <p:cNvSpPr>
            <a:spLocks noGrp="1"/>
          </p:cNvSpPr>
          <p:nvPr>
            <p:ph type="sldNum" sz="quarter" idx="12"/>
          </p:nvPr>
        </p:nvSpPr>
        <p:spPr/>
        <p:txBody>
          <a:bodyPr/>
          <a:lstStyle/>
          <a:p>
            <a:fld id="{F1FC1323-D603-450D-A0E8-5000AE8C9669}" type="slidenum">
              <a:rPr lang="en-GB" smtClean="0"/>
              <a:t>‹#›</a:t>
            </a:fld>
            <a:endParaRPr lang="en-GB"/>
          </a:p>
        </p:txBody>
      </p:sp>
    </p:spTree>
    <p:extLst>
      <p:ext uri="{BB962C8B-B14F-4D97-AF65-F5344CB8AC3E}">
        <p14:creationId xmlns:p14="http://schemas.microsoft.com/office/powerpoint/2010/main" val="3229634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smtClean="0"/>
              <a:t>Intellectual Property Teaching Kit</a:t>
            </a:r>
            <a:endParaRPr lang="en-GB"/>
          </a:p>
        </p:txBody>
      </p:sp>
      <p:sp>
        <p:nvSpPr>
          <p:cNvPr id="5" name="Slide Number Placeholder 4"/>
          <p:cNvSpPr>
            <a:spLocks noGrp="1"/>
          </p:cNvSpPr>
          <p:nvPr>
            <p:ph type="sldNum" sz="quarter" idx="12"/>
          </p:nvPr>
        </p:nvSpPr>
        <p:spPr/>
        <p:txBody>
          <a:bodyPr/>
          <a:lstStyle/>
          <a:p>
            <a:fld id="{F1FC1323-D603-450D-A0E8-5000AE8C9669}" type="slidenum">
              <a:rPr lang="en-GB" smtClean="0"/>
              <a:t>‹#›</a:t>
            </a:fld>
            <a:endParaRPr lang="en-GB"/>
          </a:p>
        </p:txBody>
      </p:sp>
    </p:spTree>
    <p:extLst>
      <p:ext uri="{BB962C8B-B14F-4D97-AF65-F5344CB8AC3E}">
        <p14:creationId xmlns:p14="http://schemas.microsoft.com/office/powerpoint/2010/main" val="23056731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smtClean="0"/>
              <a:t>Intellectual Property Teaching Kit</a:t>
            </a:r>
            <a:endParaRPr lang="en-GB"/>
          </a:p>
        </p:txBody>
      </p:sp>
      <p:sp>
        <p:nvSpPr>
          <p:cNvPr id="4" name="Slide Number Placeholder 3"/>
          <p:cNvSpPr>
            <a:spLocks noGrp="1"/>
          </p:cNvSpPr>
          <p:nvPr>
            <p:ph type="sldNum" sz="quarter" idx="12"/>
          </p:nvPr>
        </p:nvSpPr>
        <p:spPr/>
        <p:txBody>
          <a:bodyPr/>
          <a:lstStyle/>
          <a:p>
            <a:fld id="{F1FC1323-D603-450D-A0E8-5000AE8C9669}" type="slidenum">
              <a:rPr lang="en-GB" smtClean="0"/>
              <a:t>‹#›</a:t>
            </a:fld>
            <a:endParaRPr lang="en-GB"/>
          </a:p>
        </p:txBody>
      </p:sp>
    </p:spTree>
    <p:extLst>
      <p:ext uri="{BB962C8B-B14F-4D97-AF65-F5344CB8AC3E}">
        <p14:creationId xmlns:p14="http://schemas.microsoft.com/office/powerpoint/2010/main" val="42084561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Intellectual Property Teaching Kit</a:t>
            </a:r>
            <a:endParaRPr lang="en-GB"/>
          </a:p>
        </p:txBody>
      </p:sp>
      <p:sp>
        <p:nvSpPr>
          <p:cNvPr id="7" name="Slide Number Placeholder 6"/>
          <p:cNvSpPr>
            <a:spLocks noGrp="1"/>
          </p:cNvSpPr>
          <p:nvPr>
            <p:ph type="sldNum" sz="quarter" idx="12"/>
          </p:nvPr>
        </p:nvSpPr>
        <p:spPr/>
        <p:txBody>
          <a:bodyPr/>
          <a:lstStyle/>
          <a:p>
            <a:fld id="{F1FC1323-D603-450D-A0E8-5000AE8C9669}" type="slidenum">
              <a:rPr lang="en-GB" smtClean="0"/>
              <a:t>‹#›</a:t>
            </a:fld>
            <a:endParaRPr lang="en-GB"/>
          </a:p>
        </p:txBody>
      </p:sp>
    </p:spTree>
    <p:extLst>
      <p:ext uri="{BB962C8B-B14F-4D97-AF65-F5344CB8AC3E}">
        <p14:creationId xmlns:p14="http://schemas.microsoft.com/office/powerpoint/2010/main" val="28496889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Intellectual Property Teaching Kit</a:t>
            </a:r>
            <a:endParaRPr lang="en-GB"/>
          </a:p>
        </p:txBody>
      </p:sp>
      <p:sp>
        <p:nvSpPr>
          <p:cNvPr id="7" name="Slide Number Placeholder 6"/>
          <p:cNvSpPr>
            <a:spLocks noGrp="1"/>
          </p:cNvSpPr>
          <p:nvPr>
            <p:ph type="sldNum" sz="quarter" idx="12"/>
          </p:nvPr>
        </p:nvSpPr>
        <p:spPr/>
        <p:txBody>
          <a:bodyPr/>
          <a:lstStyle/>
          <a:p>
            <a:fld id="{F1FC1323-D603-450D-A0E8-5000AE8C9669}" type="slidenum">
              <a:rPr lang="en-GB" smtClean="0"/>
              <a:t>‹#›</a:t>
            </a:fld>
            <a:endParaRPr lang="en-GB"/>
          </a:p>
        </p:txBody>
      </p:sp>
    </p:spTree>
    <p:extLst>
      <p:ext uri="{BB962C8B-B14F-4D97-AF65-F5344CB8AC3E}">
        <p14:creationId xmlns:p14="http://schemas.microsoft.com/office/powerpoint/2010/main" val="10766358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Intellectual Property Teaching Kit</a:t>
            </a:r>
            <a:endParaRPr lang="en-GB"/>
          </a:p>
        </p:txBody>
      </p:sp>
      <p:sp>
        <p:nvSpPr>
          <p:cNvPr id="6" name="Slide Number Placeholder 5"/>
          <p:cNvSpPr>
            <a:spLocks noGrp="1"/>
          </p:cNvSpPr>
          <p:nvPr>
            <p:ph type="sldNum" sz="quarter" idx="12"/>
          </p:nvPr>
        </p:nvSpPr>
        <p:spPr/>
        <p:txBody>
          <a:bodyPr/>
          <a:lstStyle/>
          <a:p>
            <a:fld id="{F1FC1323-D603-450D-A0E8-5000AE8C9669}" type="slidenum">
              <a:rPr lang="en-GB" smtClean="0"/>
              <a:t>‹#›</a:t>
            </a:fld>
            <a:endParaRPr lang="en-GB"/>
          </a:p>
        </p:txBody>
      </p:sp>
    </p:spTree>
    <p:extLst>
      <p:ext uri="{BB962C8B-B14F-4D97-AF65-F5344CB8AC3E}">
        <p14:creationId xmlns:p14="http://schemas.microsoft.com/office/powerpoint/2010/main" val="5898775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Intellectual Property Teaching Kit</a:t>
            </a:r>
            <a:endParaRPr lang="en-GB"/>
          </a:p>
        </p:txBody>
      </p:sp>
      <p:sp>
        <p:nvSpPr>
          <p:cNvPr id="6" name="Slide Number Placeholder 5"/>
          <p:cNvSpPr>
            <a:spLocks noGrp="1"/>
          </p:cNvSpPr>
          <p:nvPr>
            <p:ph type="sldNum" sz="quarter" idx="12"/>
          </p:nvPr>
        </p:nvSpPr>
        <p:spPr/>
        <p:txBody>
          <a:bodyPr/>
          <a:lstStyle/>
          <a:p>
            <a:fld id="{F1FC1323-D603-450D-A0E8-5000AE8C9669}" type="slidenum">
              <a:rPr lang="en-GB" smtClean="0"/>
              <a:t>‹#›</a:t>
            </a:fld>
            <a:endParaRPr lang="en-GB"/>
          </a:p>
        </p:txBody>
      </p:sp>
    </p:spTree>
    <p:extLst>
      <p:ext uri="{BB962C8B-B14F-4D97-AF65-F5344CB8AC3E}">
        <p14:creationId xmlns:p14="http://schemas.microsoft.com/office/powerpoint/2010/main" val="41805385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EPO">
    <p:spTree>
      <p:nvGrpSpPr>
        <p:cNvPr id="1" name=""/>
        <p:cNvGrpSpPr/>
        <p:nvPr/>
      </p:nvGrpSpPr>
      <p:grpSpPr>
        <a:xfrm>
          <a:off x="0" y="0"/>
          <a:ext cx="0" cy="0"/>
          <a:chOff x="0" y="0"/>
          <a:chExt cx="0" cy="0"/>
        </a:xfrm>
      </p:grpSpPr>
      <p:sp>
        <p:nvSpPr>
          <p:cNvPr id="3" name="Rectangle 14"/>
          <p:cNvSpPr>
            <a:spLocks noChangeArrowheads="1"/>
          </p:cNvSpPr>
          <p:nvPr/>
        </p:nvSpPr>
        <p:spPr bwMode="auto">
          <a:xfrm>
            <a:off x="0" y="6021388"/>
            <a:ext cx="9144000" cy="836612"/>
          </a:xfrm>
          <a:prstGeom prst="rect">
            <a:avLst/>
          </a:prstGeom>
          <a:solidFill>
            <a:schemeClr val="tx1"/>
          </a:solidFill>
          <a:ln>
            <a:noFill/>
          </a:ln>
          <a:effectLst/>
          <a:extLst/>
        </p:spPr>
        <p:txBody>
          <a:bodyPr wrap="none" anchor="ctr"/>
          <a:lstStyle/>
          <a:p>
            <a:pPr fontAlgn="base">
              <a:spcBef>
                <a:spcPct val="0"/>
              </a:spcBef>
              <a:spcAft>
                <a:spcPct val="0"/>
              </a:spcAft>
              <a:defRPr/>
            </a:pPr>
            <a:endParaRPr lang="en-GB">
              <a:solidFill>
                <a:srgbClr val="4C575F"/>
              </a:solidFill>
              <a:latin typeface="Arial" charset="0"/>
              <a:cs typeface="Arial" charset="0"/>
            </a:endParaRPr>
          </a:p>
        </p:txBody>
      </p:sp>
      <p:pic>
        <p:nvPicPr>
          <p:cNvPr id="4" name="Picture 9" descr="EPO_rgb_300dpi"/>
          <p:cNvPicPr>
            <a:picLocks noChangeAspect="1" noChangeArrowheads="1"/>
          </p:cNvPicPr>
          <p:nvPr/>
        </p:nvPicPr>
        <p:blipFill>
          <a:blip r:embed="rId2"/>
          <a:srcRect/>
          <a:stretch>
            <a:fillRect/>
          </a:stretch>
        </p:blipFill>
        <p:spPr bwMode="auto">
          <a:xfrm>
            <a:off x="1836738" y="188913"/>
            <a:ext cx="1166812" cy="584200"/>
          </a:xfrm>
          <a:prstGeom prst="rect">
            <a:avLst/>
          </a:prstGeom>
          <a:noFill/>
          <a:ln w="9525">
            <a:noFill/>
            <a:miter lim="800000"/>
            <a:headEnd/>
            <a:tailEnd/>
          </a:ln>
        </p:spPr>
      </p:pic>
      <p:sp>
        <p:nvSpPr>
          <p:cNvPr id="5" name="Text Box 15"/>
          <p:cNvSpPr txBox="1">
            <a:spLocks noChangeArrowheads="1"/>
          </p:cNvSpPr>
          <p:nvPr/>
        </p:nvSpPr>
        <p:spPr bwMode="auto">
          <a:xfrm>
            <a:off x="0" y="6165850"/>
            <a:ext cx="9144000" cy="519113"/>
          </a:xfrm>
          <a:prstGeom prst="rect">
            <a:avLst/>
          </a:prstGeom>
          <a:noFill/>
          <a:ln>
            <a:noFill/>
          </a:ln>
          <a:effectLst/>
          <a:extLst/>
        </p:spPr>
        <p:txBody>
          <a:bodyPr>
            <a:spAutoFit/>
          </a:bodyPr>
          <a:lstStyle/>
          <a:p>
            <a:pPr algn="ctr" fontAlgn="base">
              <a:spcBef>
                <a:spcPct val="50000"/>
              </a:spcBef>
              <a:spcAft>
                <a:spcPct val="0"/>
              </a:spcAft>
              <a:defRPr/>
            </a:pPr>
            <a:r>
              <a:rPr lang="en-GB" sz="2800" b="1">
                <a:solidFill>
                  <a:srgbClr val="FFFFFF"/>
                </a:solidFill>
                <a:latin typeface="Arial" charset="0"/>
                <a:cs typeface="Arial" charset="0"/>
              </a:rPr>
              <a:t>Intellectual Property Teaching Kit</a:t>
            </a:r>
          </a:p>
        </p:txBody>
      </p:sp>
      <p:sp>
        <p:nvSpPr>
          <p:cNvPr id="4098" name="Rectangle 2"/>
          <p:cNvSpPr>
            <a:spLocks noGrp="1" noChangeArrowheads="1"/>
          </p:cNvSpPr>
          <p:nvPr>
            <p:ph type="ctrTitle"/>
          </p:nvPr>
        </p:nvSpPr>
        <p:spPr>
          <a:xfrm>
            <a:off x="611188" y="1881188"/>
            <a:ext cx="7921625" cy="3095625"/>
          </a:xfrm>
        </p:spPr>
        <p:txBody>
          <a:bodyPr anchor="ctr" anchorCtr="1"/>
          <a:lstStyle>
            <a:lvl1pPr algn="ctr">
              <a:defRPr sz="3600">
                <a:solidFill>
                  <a:schemeClr val="tx1"/>
                </a:solidFill>
              </a:defRPr>
            </a:lvl1pPr>
          </a:lstStyle>
          <a:p>
            <a:pPr lvl="0"/>
            <a:r>
              <a:rPr lang="en-US" noProof="0" smtClean="0"/>
              <a:t>Click to edit Master title style</a:t>
            </a:r>
            <a:endParaRPr lang="de-DE" noProof="0" smtClean="0"/>
          </a:p>
        </p:txBody>
      </p:sp>
      <p:pic>
        <p:nvPicPr>
          <p:cNvPr id="7" name="Grafik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66034" y="184150"/>
            <a:ext cx="3978374" cy="652463"/>
          </a:xfrm>
          <a:prstGeom prst="rect">
            <a:avLst/>
          </a:prstGeom>
        </p:spPr>
      </p:pic>
    </p:spTree>
    <p:extLst>
      <p:ext uri="{BB962C8B-B14F-4D97-AF65-F5344CB8AC3E}">
        <p14:creationId xmlns:p14="http://schemas.microsoft.com/office/powerpoint/2010/main" val="34131824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6453188"/>
            <a:ext cx="9144000" cy="404812"/>
          </a:xfrm>
          <a:prstGeom prst="rect">
            <a:avLst/>
          </a:prstGeom>
          <a:solidFill>
            <a:srgbClr val="ABBECD"/>
          </a:solidFill>
          <a:ln w="9525">
            <a:noFill/>
            <a:miter lim="800000"/>
            <a:headEnd/>
            <a:tailEnd/>
          </a:ln>
        </p:spPr>
        <p:txBody>
          <a:bodyPr wrap="none" anchor="ctr"/>
          <a:lstStyle/>
          <a:p>
            <a:pPr fontAlgn="base">
              <a:spcBef>
                <a:spcPct val="0"/>
              </a:spcBef>
              <a:spcAft>
                <a:spcPct val="0"/>
              </a:spcAft>
              <a:defRPr/>
            </a:pPr>
            <a:endParaRPr lang="en-GB">
              <a:solidFill>
                <a:srgbClr val="4C575F"/>
              </a:solidFill>
              <a:latin typeface="Arial" charset="0"/>
              <a:cs typeface="Arial" charset="0"/>
            </a:endParaRPr>
          </a:p>
        </p:txBody>
      </p:sp>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3"/>
          <p:cNvSpPr>
            <a:spLocks noGrp="1"/>
          </p:cNvSpPr>
          <p:nvPr>
            <p:ph type="ftr" sz="quarter" idx="10"/>
          </p:nvPr>
        </p:nvSpPr>
        <p:spPr/>
        <p:txBody>
          <a:bodyPr/>
          <a:lstStyle>
            <a:lvl1pPr>
              <a:defRPr/>
            </a:lvl1pPr>
          </a:lstStyle>
          <a:p>
            <a:pPr>
              <a:defRPr/>
            </a:pPr>
            <a:r>
              <a:rPr lang="en-GB" smtClean="0">
                <a:solidFill>
                  <a:srgbClr val="4C575F"/>
                </a:solidFill>
              </a:rPr>
              <a:t>Intellectual Property Teaching Kit</a:t>
            </a:r>
            <a:endParaRPr lang="en-GB" dirty="0">
              <a:solidFill>
                <a:srgbClr val="4C575F"/>
              </a:solidFill>
            </a:endParaRPr>
          </a:p>
        </p:txBody>
      </p:sp>
      <p:sp>
        <p:nvSpPr>
          <p:cNvPr id="6" name="Slide Number Placeholder 4"/>
          <p:cNvSpPr>
            <a:spLocks noGrp="1"/>
          </p:cNvSpPr>
          <p:nvPr>
            <p:ph type="sldNum" sz="quarter" idx="11"/>
          </p:nvPr>
        </p:nvSpPr>
        <p:spPr/>
        <p:txBody>
          <a:bodyPr/>
          <a:lstStyle>
            <a:lvl1pPr>
              <a:defRPr/>
            </a:lvl1pPr>
          </a:lstStyle>
          <a:p>
            <a:pPr>
              <a:defRPr/>
            </a:pPr>
            <a:fld id="{43D8F774-6C40-4DA1-AAE6-01B9F3552A71}" type="slidenum">
              <a:rPr lang="de-DE">
                <a:solidFill>
                  <a:srgbClr val="4C575F"/>
                </a:solidFill>
              </a:rPr>
              <a:pPr>
                <a:defRPr/>
              </a:pPr>
              <a:t>‹#›</a:t>
            </a:fld>
            <a:endParaRPr lang="de-DE" dirty="0">
              <a:solidFill>
                <a:srgbClr val="4C575F"/>
              </a:solidFill>
            </a:endParaRPr>
          </a:p>
        </p:txBody>
      </p:sp>
    </p:spTree>
    <p:extLst>
      <p:ext uri="{BB962C8B-B14F-4D97-AF65-F5344CB8AC3E}">
        <p14:creationId xmlns:p14="http://schemas.microsoft.com/office/powerpoint/2010/main" val="2652376972"/>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EPO">
    <p:spTree>
      <p:nvGrpSpPr>
        <p:cNvPr id="1" name=""/>
        <p:cNvGrpSpPr/>
        <p:nvPr/>
      </p:nvGrpSpPr>
      <p:grpSpPr>
        <a:xfrm>
          <a:off x="0" y="0"/>
          <a:ext cx="0" cy="0"/>
          <a:chOff x="0" y="0"/>
          <a:chExt cx="0" cy="0"/>
        </a:xfrm>
      </p:grpSpPr>
      <p:sp>
        <p:nvSpPr>
          <p:cNvPr id="3" name="Rectangle 14"/>
          <p:cNvSpPr>
            <a:spLocks noChangeArrowheads="1"/>
          </p:cNvSpPr>
          <p:nvPr userDrawn="1"/>
        </p:nvSpPr>
        <p:spPr bwMode="auto">
          <a:xfrm>
            <a:off x="0" y="6021388"/>
            <a:ext cx="9144000" cy="836612"/>
          </a:xfrm>
          <a:prstGeom prst="rect">
            <a:avLst/>
          </a:prstGeom>
          <a:solidFill>
            <a:schemeClr val="tx1"/>
          </a:solidFill>
          <a:ln w="9525">
            <a:noFill/>
            <a:miter lim="800000"/>
            <a:headEnd/>
            <a:tailEnd/>
          </a:ln>
          <a:effectLst/>
        </p:spPr>
        <p:txBody>
          <a:bodyPr wrap="none" anchor="ctr"/>
          <a:lstStyle/>
          <a:p>
            <a:pPr fontAlgn="base">
              <a:spcBef>
                <a:spcPct val="0"/>
              </a:spcBef>
              <a:spcAft>
                <a:spcPct val="0"/>
              </a:spcAft>
              <a:defRPr/>
            </a:pPr>
            <a:endParaRPr lang="it-IT">
              <a:solidFill>
                <a:srgbClr val="4C575F"/>
              </a:solidFill>
              <a:cs typeface="Arial" charset="0"/>
            </a:endParaRPr>
          </a:p>
        </p:txBody>
      </p:sp>
      <p:pic>
        <p:nvPicPr>
          <p:cNvPr id="4" name="Picture 9" descr="EPO_rgb_300dpi"/>
          <p:cNvPicPr>
            <a:picLocks noChangeAspect="1" noChangeArrowheads="1"/>
          </p:cNvPicPr>
          <p:nvPr userDrawn="1"/>
        </p:nvPicPr>
        <p:blipFill>
          <a:blip r:embed="rId2" cstate="print"/>
          <a:srcRect/>
          <a:stretch>
            <a:fillRect/>
          </a:stretch>
        </p:blipFill>
        <p:spPr bwMode="auto">
          <a:xfrm>
            <a:off x="1836738" y="188913"/>
            <a:ext cx="1166812" cy="584200"/>
          </a:xfrm>
          <a:prstGeom prst="rect">
            <a:avLst/>
          </a:prstGeom>
          <a:noFill/>
          <a:ln w="9525">
            <a:noFill/>
            <a:miter lim="800000"/>
            <a:headEnd/>
            <a:tailEnd/>
          </a:ln>
        </p:spPr>
      </p:pic>
      <p:sp>
        <p:nvSpPr>
          <p:cNvPr id="5" name="Text Box 15"/>
          <p:cNvSpPr txBox="1">
            <a:spLocks noChangeArrowheads="1"/>
          </p:cNvSpPr>
          <p:nvPr userDrawn="1"/>
        </p:nvSpPr>
        <p:spPr bwMode="auto">
          <a:xfrm>
            <a:off x="0" y="6165850"/>
            <a:ext cx="9144000" cy="519113"/>
          </a:xfrm>
          <a:prstGeom prst="rect">
            <a:avLst/>
          </a:prstGeom>
          <a:noFill/>
          <a:ln w="9525">
            <a:noFill/>
            <a:miter lim="800000"/>
            <a:headEnd/>
            <a:tailEnd/>
          </a:ln>
          <a:effectLst/>
        </p:spPr>
        <p:txBody>
          <a:bodyPr>
            <a:spAutoFit/>
          </a:bodyPr>
          <a:lstStyle/>
          <a:p>
            <a:pPr algn="ctr" fontAlgn="base">
              <a:spcBef>
                <a:spcPct val="50000"/>
              </a:spcBef>
              <a:spcAft>
                <a:spcPct val="0"/>
              </a:spcAft>
              <a:defRPr/>
            </a:pPr>
            <a:r>
              <a:rPr lang="en-GB" sz="2800" b="1">
                <a:solidFill>
                  <a:srgbClr val="FFFFFF"/>
                </a:solidFill>
                <a:cs typeface="Arial" charset="0"/>
              </a:rPr>
              <a:t>Intellectual Property Teaching Kit</a:t>
            </a:r>
          </a:p>
        </p:txBody>
      </p:sp>
      <p:sp>
        <p:nvSpPr>
          <p:cNvPr id="4098" name="Rectangle 2"/>
          <p:cNvSpPr>
            <a:spLocks noGrp="1" noChangeArrowheads="1"/>
          </p:cNvSpPr>
          <p:nvPr>
            <p:ph type="ctrTitle"/>
          </p:nvPr>
        </p:nvSpPr>
        <p:spPr>
          <a:xfrm>
            <a:off x="611188" y="1881188"/>
            <a:ext cx="7921625" cy="3095625"/>
          </a:xfrm>
        </p:spPr>
        <p:txBody>
          <a:bodyPr anchor="ctr" anchorCtr="1"/>
          <a:lstStyle>
            <a:lvl1pPr algn="ctr">
              <a:defRPr sz="3600">
                <a:solidFill>
                  <a:schemeClr val="tx1"/>
                </a:solidFill>
              </a:defRPr>
            </a:lvl1pPr>
          </a:lstStyle>
          <a:p>
            <a:r>
              <a:rPr lang="de-DE"/>
              <a:t>Title of presentation</a:t>
            </a:r>
            <a:br>
              <a:rPr lang="de-DE"/>
            </a:br>
            <a:r>
              <a:rPr lang="de-DE"/>
              <a:t>Arial bold 36 pt centred </a:t>
            </a:r>
            <a:br>
              <a:rPr lang="de-DE"/>
            </a:br>
            <a:r>
              <a:rPr lang="de-DE"/>
              <a:t>and not longer than 3 lines</a:t>
            </a:r>
          </a:p>
        </p:txBody>
      </p:sp>
      <p:pic>
        <p:nvPicPr>
          <p:cNvPr id="7" name="Grafik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66034" y="184150"/>
            <a:ext cx="3978374" cy="652463"/>
          </a:xfrm>
          <a:prstGeom prst="rect">
            <a:avLst/>
          </a:prstGeom>
        </p:spPr>
      </p:pic>
    </p:spTree>
    <p:extLst>
      <p:ext uri="{BB962C8B-B14F-4D97-AF65-F5344CB8AC3E}">
        <p14:creationId xmlns:p14="http://schemas.microsoft.com/office/powerpoint/2010/main" val="2910668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0"/>
          <p:cNvSpPr>
            <a:spLocks noGrp="1" noChangeArrowheads="1"/>
          </p:cNvSpPr>
          <p:nvPr>
            <p:ph type="ftr" sz="quarter" idx="10"/>
          </p:nvPr>
        </p:nvSpPr>
        <p:spPr>
          <a:ln/>
        </p:spPr>
        <p:txBody>
          <a:bodyPr/>
          <a:lstStyle>
            <a:lvl1pPr>
              <a:defRPr/>
            </a:lvl1pPr>
          </a:lstStyle>
          <a:p>
            <a:pPr>
              <a:defRPr/>
            </a:pPr>
            <a:r>
              <a:rPr lang="en-GB" dirty="0" smtClean="0">
                <a:solidFill>
                  <a:srgbClr val="4C575F"/>
                </a:solidFill>
              </a:rPr>
              <a:t>Intellectual Property Teaching Kit</a:t>
            </a:r>
            <a:endParaRPr lang="en-GB" dirty="0">
              <a:solidFill>
                <a:srgbClr val="4C575F"/>
              </a:solidFill>
            </a:endParaRPr>
          </a:p>
        </p:txBody>
      </p:sp>
      <p:sp>
        <p:nvSpPr>
          <p:cNvPr id="5" name="Rectangle 7"/>
          <p:cNvSpPr>
            <a:spLocks noGrp="1" noChangeArrowheads="1"/>
          </p:cNvSpPr>
          <p:nvPr>
            <p:ph type="sldNum" sz="quarter" idx="11"/>
          </p:nvPr>
        </p:nvSpPr>
        <p:spPr>
          <a:ln/>
        </p:spPr>
        <p:txBody>
          <a:bodyPr/>
          <a:lstStyle>
            <a:lvl1pPr>
              <a:defRPr/>
            </a:lvl1pPr>
          </a:lstStyle>
          <a:p>
            <a:pPr>
              <a:defRPr/>
            </a:pPr>
            <a:fld id="{2013AE65-4037-4537-9B64-B8DE54630EAD}" type="slidenum">
              <a:rPr lang="de-DE">
                <a:solidFill>
                  <a:srgbClr val="4C575F"/>
                </a:solidFill>
              </a:rPr>
              <a:pPr>
                <a:defRPr/>
              </a:pPr>
              <a:t>‹#›</a:t>
            </a:fld>
            <a:r>
              <a:rPr lang="de-DE">
                <a:solidFill>
                  <a:srgbClr val="4C575F"/>
                </a:solidFill>
              </a:rPr>
              <a:t>/19</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5" name="Rectangle 7"/>
          <p:cNvSpPr>
            <a:spLocks noGrp="1" noChangeArrowheads="1"/>
          </p:cNvSpPr>
          <p:nvPr>
            <p:ph type="sldNum" sz="quarter" idx="11"/>
          </p:nvPr>
        </p:nvSpPr>
        <p:spPr>
          <a:ln/>
        </p:spPr>
        <p:txBody>
          <a:bodyPr/>
          <a:lstStyle>
            <a:lvl1pPr>
              <a:defRPr/>
            </a:lvl1pPr>
          </a:lstStyle>
          <a:p>
            <a:pPr>
              <a:defRPr/>
            </a:pPr>
            <a:fld id="{2013AE65-4037-4537-9B64-B8DE54630EAD}" type="slidenum">
              <a:rPr lang="de-DE">
                <a:solidFill>
                  <a:srgbClr val="4C575F"/>
                </a:solidFill>
              </a:rPr>
              <a:pPr>
                <a:defRPr/>
              </a:pPr>
              <a:t>‹#›</a:t>
            </a:fld>
            <a:r>
              <a:rPr lang="de-DE">
                <a:solidFill>
                  <a:srgbClr val="4C575F"/>
                </a:solidFill>
              </a:rPr>
              <a:t>/19</a:t>
            </a:r>
          </a:p>
        </p:txBody>
      </p:sp>
    </p:spTree>
    <p:extLst>
      <p:ext uri="{BB962C8B-B14F-4D97-AF65-F5344CB8AC3E}">
        <p14:creationId xmlns:p14="http://schemas.microsoft.com/office/powerpoint/2010/main" val="14762192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5" name="Rectangle 7"/>
          <p:cNvSpPr>
            <a:spLocks noGrp="1" noChangeArrowheads="1"/>
          </p:cNvSpPr>
          <p:nvPr>
            <p:ph type="sldNum" sz="quarter" idx="11"/>
          </p:nvPr>
        </p:nvSpPr>
        <p:spPr>
          <a:ln/>
        </p:spPr>
        <p:txBody>
          <a:bodyPr/>
          <a:lstStyle>
            <a:lvl1pPr>
              <a:defRPr/>
            </a:lvl1pPr>
          </a:lstStyle>
          <a:p>
            <a:pPr>
              <a:defRPr/>
            </a:pPr>
            <a:fld id="{5D01F044-2085-47C1-B2EB-5715596E5E1E}" type="slidenum">
              <a:rPr lang="de-DE">
                <a:solidFill>
                  <a:srgbClr val="4C575F"/>
                </a:solidFill>
              </a:rPr>
              <a:pPr>
                <a:defRPr/>
              </a:pPr>
              <a:t>‹#›</a:t>
            </a:fld>
            <a:r>
              <a:rPr lang="de-DE">
                <a:solidFill>
                  <a:srgbClr val="4C575F"/>
                </a:solidFill>
              </a:rPr>
              <a:t>/19</a:t>
            </a:r>
          </a:p>
        </p:txBody>
      </p:sp>
    </p:spTree>
    <p:extLst>
      <p:ext uri="{BB962C8B-B14F-4D97-AF65-F5344CB8AC3E}">
        <p14:creationId xmlns:p14="http://schemas.microsoft.com/office/powerpoint/2010/main" val="848181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11188" y="1620838"/>
            <a:ext cx="3884612"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20838"/>
            <a:ext cx="3884613"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6" name="Rectangle 7"/>
          <p:cNvSpPr>
            <a:spLocks noGrp="1" noChangeArrowheads="1"/>
          </p:cNvSpPr>
          <p:nvPr>
            <p:ph type="sldNum" sz="quarter" idx="11"/>
          </p:nvPr>
        </p:nvSpPr>
        <p:spPr>
          <a:ln/>
        </p:spPr>
        <p:txBody>
          <a:bodyPr/>
          <a:lstStyle>
            <a:lvl1pPr>
              <a:defRPr/>
            </a:lvl1pPr>
          </a:lstStyle>
          <a:p>
            <a:pPr>
              <a:defRPr/>
            </a:pPr>
            <a:fld id="{E7C818DA-A5FF-46BD-AAC5-8F04CAE8CBB8}" type="slidenum">
              <a:rPr lang="de-DE">
                <a:solidFill>
                  <a:srgbClr val="4C575F"/>
                </a:solidFill>
              </a:rPr>
              <a:pPr>
                <a:defRPr/>
              </a:pPr>
              <a:t>‹#›</a:t>
            </a:fld>
            <a:r>
              <a:rPr lang="de-DE">
                <a:solidFill>
                  <a:srgbClr val="4C575F"/>
                </a:solidFill>
              </a:rPr>
              <a:t>/19</a:t>
            </a:r>
          </a:p>
        </p:txBody>
      </p:sp>
    </p:spTree>
    <p:extLst>
      <p:ext uri="{BB962C8B-B14F-4D97-AF65-F5344CB8AC3E}">
        <p14:creationId xmlns:p14="http://schemas.microsoft.com/office/powerpoint/2010/main" val="33847802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8" name="Rectangle 7"/>
          <p:cNvSpPr>
            <a:spLocks noGrp="1" noChangeArrowheads="1"/>
          </p:cNvSpPr>
          <p:nvPr>
            <p:ph type="sldNum" sz="quarter" idx="11"/>
          </p:nvPr>
        </p:nvSpPr>
        <p:spPr>
          <a:ln/>
        </p:spPr>
        <p:txBody>
          <a:bodyPr/>
          <a:lstStyle>
            <a:lvl1pPr>
              <a:defRPr/>
            </a:lvl1pPr>
          </a:lstStyle>
          <a:p>
            <a:pPr>
              <a:defRPr/>
            </a:pPr>
            <a:fld id="{51CC2C57-19BD-49A8-A78E-7BF8A45E048C}" type="slidenum">
              <a:rPr lang="de-DE">
                <a:solidFill>
                  <a:srgbClr val="4C575F"/>
                </a:solidFill>
              </a:rPr>
              <a:pPr>
                <a:defRPr/>
              </a:pPr>
              <a:t>‹#›</a:t>
            </a:fld>
            <a:r>
              <a:rPr lang="de-DE">
                <a:solidFill>
                  <a:srgbClr val="4C575F"/>
                </a:solidFill>
              </a:rPr>
              <a:t>/19</a:t>
            </a:r>
          </a:p>
        </p:txBody>
      </p:sp>
    </p:spTree>
    <p:extLst>
      <p:ext uri="{BB962C8B-B14F-4D97-AF65-F5344CB8AC3E}">
        <p14:creationId xmlns:p14="http://schemas.microsoft.com/office/powerpoint/2010/main" val="19709208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4" name="Rectangle 7"/>
          <p:cNvSpPr>
            <a:spLocks noGrp="1" noChangeArrowheads="1"/>
          </p:cNvSpPr>
          <p:nvPr>
            <p:ph type="sldNum" sz="quarter" idx="11"/>
          </p:nvPr>
        </p:nvSpPr>
        <p:spPr>
          <a:ln/>
        </p:spPr>
        <p:txBody>
          <a:bodyPr/>
          <a:lstStyle>
            <a:lvl1pPr>
              <a:defRPr/>
            </a:lvl1pPr>
          </a:lstStyle>
          <a:p>
            <a:pPr>
              <a:defRPr/>
            </a:pPr>
            <a:fld id="{AF52FAC6-E7E2-4019-A202-65BD10665A83}" type="slidenum">
              <a:rPr lang="de-DE">
                <a:solidFill>
                  <a:srgbClr val="4C575F"/>
                </a:solidFill>
              </a:rPr>
              <a:pPr>
                <a:defRPr/>
              </a:pPr>
              <a:t>‹#›</a:t>
            </a:fld>
            <a:r>
              <a:rPr lang="de-DE">
                <a:solidFill>
                  <a:srgbClr val="4C575F"/>
                </a:solidFill>
              </a:rPr>
              <a:t>/19</a:t>
            </a:r>
          </a:p>
        </p:txBody>
      </p:sp>
    </p:spTree>
    <p:extLst>
      <p:ext uri="{BB962C8B-B14F-4D97-AF65-F5344CB8AC3E}">
        <p14:creationId xmlns:p14="http://schemas.microsoft.com/office/powerpoint/2010/main" val="39648395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3" name="Rectangle 7"/>
          <p:cNvSpPr>
            <a:spLocks noGrp="1" noChangeArrowheads="1"/>
          </p:cNvSpPr>
          <p:nvPr>
            <p:ph type="sldNum" sz="quarter" idx="11"/>
          </p:nvPr>
        </p:nvSpPr>
        <p:spPr>
          <a:ln/>
        </p:spPr>
        <p:txBody>
          <a:bodyPr/>
          <a:lstStyle>
            <a:lvl1pPr>
              <a:defRPr/>
            </a:lvl1pPr>
          </a:lstStyle>
          <a:p>
            <a:pPr>
              <a:defRPr/>
            </a:pPr>
            <a:fld id="{4B9C3CF7-324B-4130-B50E-A61ED03F1897}" type="slidenum">
              <a:rPr lang="de-DE">
                <a:solidFill>
                  <a:srgbClr val="4C575F"/>
                </a:solidFill>
              </a:rPr>
              <a:pPr>
                <a:defRPr/>
              </a:pPr>
              <a:t>‹#›</a:t>
            </a:fld>
            <a:r>
              <a:rPr lang="de-DE">
                <a:solidFill>
                  <a:srgbClr val="4C575F"/>
                </a:solidFill>
              </a:rPr>
              <a:t>/19</a:t>
            </a:r>
          </a:p>
        </p:txBody>
      </p:sp>
    </p:spTree>
    <p:extLst>
      <p:ext uri="{BB962C8B-B14F-4D97-AF65-F5344CB8AC3E}">
        <p14:creationId xmlns:p14="http://schemas.microsoft.com/office/powerpoint/2010/main" val="25598151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6" name="Rectangle 7"/>
          <p:cNvSpPr>
            <a:spLocks noGrp="1" noChangeArrowheads="1"/>
          </p:cNvSpPr>
          <p:nvPr>
            <p:ph type="sldNum" sz="quarter" idx="11"/>
          </p:nvPr>
        </p:nvSpPr>
        <p:spPr>
          <a:ln/>
        </p:spPr>
        <p:txBody>
          <a:bodyPr/>
          <a:lstStyle>
            <a:lvl1pPr>
              <a:defRPr/>
            </a:lvl1pPr>
          </a:lstStyle>
          <a:p>
            <a:pPr>
              <a:defRPr/>
            </a:pPr>
            <a:fld id="{5EC02ACB-C65C-453E-AEC6-740F081C0CE3}" type="slidenum">
              <a:rPr lang="de-DE">
                <a:solidFill>
                  <a:srgbClr val="4C575F"/>
                </a:solidFill>
              </a:rPr>
              <a:pPr>
                <a:defRPr/>
              </a:pPr>
              <a:t>‹#›</a:t>
            </a:fld>
            <a:r>
              <a:rPr lang="de-DE">
                <a:solidFill>
                  <a:srgbClr val="4C575F"/>
                </a:solidFill>
              </a:rPr>
              <a:t>/19</a:t>
            </a:r>
          </a:p>
        </p:txBody>
      </p:sp>
    </p:spTree>
    <p:extLst>
      <p:ext uri="{BB962C8B-B14F-4D97-AF65-F5344CB8AC3E}">
        <p14:creationId xmlns:p14="http://schemas.microsoft.com/office/powerpoint/2010/main" val="36658502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6" name="Rectangle 7"/>
          <p:cNvSpPr>
            <a:spLocks noGrp="1" noChangeArrowheads="1"/>
          </p:cNvSpPr>
          <p:nvPr>
            <p:ph type="sldNum" sz="quarter" idx="11"/>
          </p:nvPr>
        </p:nvSpPr>
        <p:spPr>
          <a:ln/>
        </p:spPr>
        <p:txBody>
          <a:bodyPr/>
          <a:lstStyle>
            <a:lvl1pPr>
              <a:defRPr/>
            </a:lvl1pPr>
          </a:lstStyle>
          <a:p>
            <a:pPr>
              <a:defRPr/>
            </a:pPr>
            <a:fld id="{1A92BB56-16BD-4858-8D7C-446C144C73DD}" type="slidenum">
              <a:rPr lang="de-DE">
                <a:solidFill>
                  <a:srgbClr val="4C575F"/>
                </a:solidFill>
              </a:rPr>
              <a:pPr>
                <a:defRPr/>
              </a:pPr>
              <a:t>‹#›</a:t>
            </a:fld>
            <a:r>
              <a:rPr lang="de-DE">
                <a:solidFill>
                  <a:srgbClr val="4C575F"/>
                </a:solidFill>
              </a:rPr>
              <a:t>/19</a:t>
            </a:r>
          </a:p>
        </p:txBody>
      </p:sp>
    </p:spTree>
    <p:extLst>
      <p:ext uri="{BB962C8B-B14F-4D97-AF65-F5344CB8AC3E}">
        <p14:creationId xmlns:p14="http://schemas.microsoft.com/office/powerpoint/2010/main" val="38797178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5" name="Rectangle 7"/>
          <p:cNvSpPr>
            <a:spLocks noGrp="1" noChangeArrowheads="1"/>
          </p:cNvSpPr>
          <p:nvPr>
            <p:ph type="sldNum" sz="quarter" idx="11"/>
          </p:nvPr>
        </p:nvSpPr>
        <p:spPr>
          <a:ln/>
        </p:spPr>
        <p:txBody>
          <a:bodyPr/>
          <a:lstStyle>
            <a:lvl1pPr>
              <a:defRPr/>
            </a:lvl1pPr>
          </a:lstStyle>
          <a:p>
            <a:pPr>
              <a:defRPr/>
            </a:pPr>
            <a:fld id="{0ABC8AB7-DD37-40E9-97FF-2F5BE809D4AB}" type="slidenum">
              <a:rPr lang="de-DE">
                <a:solidFill>
                  <a:srgbClr val="4C575F"/>
                </a:solidFill>
              </a:rPr>
              <a:pPr>
                <a:defRPr/>
              </a:pPr>
              <a:t>‹#›</a:t>
            </a:fld>
            <a:r>
              <a:rPr lang="de-DE">
                <a:solidFill>
                  <a:srgbClr val="4C575F"/>
                </a:solidFill>
              </a:rPr>
              <a:t>/19</a:t>
            </a:r>
          </a:p>
        </p:txBody>
      </p:sp>
    </p:spTree>
    <p:extLst>
      <p:ext uri="{BB962C8B-B14F-4D97-AF65-F5344CB8AC3E}">
        <p14:creationId xmlns:p14="http://schemas.microsoft.com/office/powerpoint/2010/main" val="8314464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53200" y="404813"/>
            <a:ext cx="1979613" cy="568007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611188" y="404813"/>
            <a:ext cx="5789612" cy="568007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5" name="Rectangle 7"/>
          <p:cNvSpPr>
            <a:spLocks noGrp="1" noChangeArrowheads="1"/>
          </p:cNvSpPr>
          <p:nvPr>
            <p:ph type="sldNum" sz="quarter" idx="11"/>
          </p:nvPr>
        </p:nvSpPr>
        <p:spPr>
          <a:ln/>
        </p:spPr>
        <p:txBody>
          <a:bodyPr/>
          <a:lstStyle>
            <a:lvl1pPr>
              <a:defRPr/>
            </a:lvl1pPr>
          </a:lstStyle>
          <a:p>
            <a:pPr>
              <a:defRPr/>
            </a:pPr>
            <a:fld id="{B3136417-70D8-425E-9310-F11B58423E3C}" type="slidenum">
              <a:rPr lang="de-DE">
                <a:solidFill>
                  <a:srgbClr val="4C575F"/>
                </a:solidFill>
              </a:rPr>
              <a:pPr>
                <a:defRPr/>
              </a:pPr>
              <a:t>‹#›</a:t>
            </a:fld>
            <a:r>
              <a:rPr lang="de-DE">
                <a:solidFill>
                  <a:srgbClr val="4C575F"/>
                </a:solidFill>
              </a:rPr>
              <a:t>/19</a:t>
            </a:r>
          </a:p>
        </p:txBody>
      </p:sp>
    </p:spTree>
    <p:extLst>
      <p:ext uri="{BB962C8B-B14F-4D97-AF65-F5344CB8AC3E}">
        <p14:creationId xmlns:p14="http://schemas.microsoft.com/office/powerpoint/2010/main" val="1147049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5" name="Rectangle 7"/>
          <p:cNvSpPr>
            <a:spLocks noGrp="1" noChangeArrowheads="1"/>
          </p:cNvSpPr>
          <p:nvPr>
            <p:ph type="sldNum" sz="quarter" idx="11"/>
          </p:nvPr>
        </p:nvSpPr>
        <p:spPr>
          <a:ln/>
        </p:spPr>
        <p:txBody>
          <a:bodyPr/>
          <a:lstStyle>
            <a:lvl1pPr>
              <a:defRPr/>
            </a:lvl1pPr>
          </a:lstStyle>
          <a:p>
            <a:pPr>
              <a:defRPr/>
            </a:pPr>
            <a:fld id="{5D01F044-2085-47C1-B2EB-5715596E5E1E}" type="slidenum">
              <a:rPr lang="de-DE">
                <a:solidFill>
                  <a:srgbClr val="4C575F"/>
                </a:solidFill>
              </a:rPr>
              <a:pPr>
                <a:defRPr/>
              </a:pPr>
              <a:t>‹#›</a:t>
            </a:fld>
            <a:r>
              <a:rPr lang="de-DE">
                <a:solidFill>
                  <a:srgbClr val="4C575F"/>
                </a:solidFill>
              </a:rPr>
              <a:t>/19</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Only">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611188" y="404813"/>
            <a:ext cx="7921625" cy="568801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3" name="Segnaposto piè di pagina 2"/>
          <p:cNvSpPr>
            <a:spLocks noGrp="1"/>
          </p:cNvSpPr>
          <p:nvPr>
            <p:ph type="ftr" sz="quarter" idx="10"/>
          </p:nvPr>
        </p:nvSpPr>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4" name="Segnaposto numero diapositiva 3"/>
          <p:cNvSpPr>
            <a:spLocks noGrp="1"/>
          </p:cNvSpPr>
          <p:nvPr>
            <p:ph type="sldNum" sz="quarter" idx="11"/>
          </p:nvPr>
        </p:nvSpPr>
        <p:spPr/>
        <p:txBody>
          <a:bodyPr/>
          <a:lstStyle>
            <a:lvl1pPr>
              <a:defRPr/>
            </a:lvl1pPr>
          </a:lstStyle>
          <a:p>
            <a:pPr>
              <a:defRPr/>
            </a:pPr>
            <a:fld id="{49858BB5-FD29-4102-B515-0E228EBA797A}" type="slidenum">
              <a:rPr lang="de-DE">
                <a:solidFill>
                  <a:srgbClr val="4C575F"/>
                </a:solidFill>
              </a:rPr>
              <a:pPr>
                <a:defRPr/>
              </a:pPr>
              <a:t>‹#›</a:t>
            </a:fld>
            <a:r>
              <a:rPr lang="de-DE">
                <a:solidFill>
                  <a:srgbClr val="4C575F"/>
                </a:solidFill>
              </a:rPr>
              <a:t>/19</a:t>
            </a:r>
          </a:p>
        </p:txBody>
      </p:sp>
    </p:spTree>
    <p:extLst>
      <p:ext uri="{BB962C8B-B14F-4D97-AF65-F5344CB8AC3E}">
        <p14:creationId xmlns:p14="http://schemas.microsoft.com/office/powerpoint/2010/main" val="2558050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AndChart">
  <p:cSld name="Titolo, testo e grafico">
    <p:spTree>
      <p:nvGrpSpPr>
        <p:cNvPr id="1" name=""/>
        <p:cNvGrpSpPr/>
        <p:nvPr/>
      </p:nvGrpSpPr>
      <p:grpSpPr>
        <a:xfrm>
          <a:off x="0" y="0"/>
          <a:ext cx="0" cy="0"/>
          <a:chOff x="0" y="0"/>
          <a:chExt cx="0" cy="0"/>
        </a:xfrm>
      </p:grpSpPr>
      <p:sp>
        <p:nvSpPr>
          <p:cNvPr id="2" name="Titolo 1"/>
          <p:cNvSpPr>
            <a:spLocks noGrp="1"/>
          </p:cNvSpPr>
          <p:nvPr>
            <p:ph type="title"/>
          </p:nvPr>
        </p:nvSpPr>
        <p:spPr>
          <a:xfrm>
            <a:off x="611188" y="404813"/>
            <a:ext cx="7921625" cy="936625"/>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611188" y="1628775"/>
            <a:ext cx="3884612" cy="446405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grafico 3"/>
          <p:cNvSpPr>
            <a:spLocks noGrp="1"/>
          </p:cNvSpPr>
          <p:nvPr>
            <p:ph type="chart" sz="half" idx="2"/>
          </p:nvPr>
        </p:nvSpPr>
        <p:spPr>
          <a:xfrm>
            <a:off x="4648200" y="1628775"/>
            <a:ext cx="3884613" cy="4464050"/>
          </a:xfrm>
        </p:spPr>
        <p:txBody>
          <a:bodyPr/>
          <a:lstStyle/>
          <a:p>
            <a:pPr lvl="0"/>
            <a:endParaRPr lang="it-IT" noProof="0"/>
          </a:p>
        </p:txBody>
      </p:sp>
      <p:sp>
        <p:nvSpPr>
          <p:cNvPr id="5" name="Segnaposto piè di pagina 4"/>
          <p:cNvSpPr>
            <a:spLocks noGrp="1"/>
          </p:cNvSpPr>
          <p:nvPr>
            <p:ph type="ftr" sz="quarter" idx="10"/>
          </p:nvPr>
        </p:nvSpPr>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6" name="Segnaposto numero diapositiva 5"/>
          <p:cNvSpPr>
            <a:spLocks noGrp="1"/>
          </p:cNvSpPr>
          <p:nvPr>
            <p:ph type="sldNum" sz="quarter" idx="11"/>
          </p:nvPr>
        </p:nvSpPr>
        <p:spPr/>
        <p:txBody>
          <a:bodyPr/>
          <a:lstStyle>
            <a:lvl1pPr>
              <a:defRPr/>
            </a:lvl1pPr>
          </a:lstStyle>
          <a:p>
            <a:pPr>
              <a:defRPr/>
            </a:pPr>
            <a:fld id="{AD56F8BD-F1AD-4FD6-B7EE-34FA2F7029E7}" type="slidenum">
              <a:rPr lang="de-DE">
                <a:solidFill>
                  <a:srgbClr val="4C575F"/>
                </a:solidFill>
              </a:rPr>
              <a:pPr>
                <a:defRPr/>
              </a:pPr>
              <a:t>‹#›</a:t>
            </a:fld>
            <a:r>
              <a:rPr lang="de-DE">
                <a:solidFill>
                  <a:srgbClr val="4C575F"/>
                </a:solidFill>
              </a:rPr>
              <a:t>/19</a:t>
            </a:r>
          </a:p>
        </p:txBody>
      </p:sp>
    </p:spTree>
    <p:extLst>
      <p:ext uri="{BB962C8B-B14F-4D97-AF65-F5344CB8AC3E}">
        <p14:creationId xmlns:p14="http://schemas.microsoft.com/office/powerpoint/2010/main" val="3819680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11188" y="1620838"/>
            <a:ext cx="3884612"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20838"/>
            <a:ext cx="3884613"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6" name="Rectangle 7"/>
          <p:cNvSpPr>
            <a:spLocks noGrp="1" noChangeArrowheads="1"/>
          </p:cNvSpPr>
          <p:nvPr>
            <p:ph type="sldNum" sz="quarter" idx="11"/>
          </p:nvPr>
        </p:nvSpPr>
        <p:spPr>
          <a:ln/>
        </p:spPr>
        <p:txBody>
          <a:bodyPr/>
          <a:lstStyle>
            <a:lvl1pPr>
              <a:defRPr/>
            </a:lvl1pPr>
          </a:lstStyle>
          <a:p>
            <a:pPr>
              <a:defRPr/>
            </a:pPr>
            <a:fld id="{E7C818DA-A5FF-46BD-AAC5-8F04CAE8CBB8}" type="slidenum">
              <a:rPr lang="de-DE">
                <a:solidFill>
                  <a:srgbClr val="4C575F"/>
                </a:solidFill>
              </a:rPr>
              <a:pPr>
                <a:defRPr/>
              </a:pPr>
              <a:t>‹#›</a:t>
            </a:fld>
            <a:r>
              <a:rPr lang="de-DE">
                <a:solidFill>
                  <a:srgbClr val="4C575F"/>
                </a:solidFill>
              </a:rPr>
              <a:t>/19</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8" name="Rectangle 7"/>
          <p:cNvSpPr>
            <a:spLocks noGrp="1" noChangeArrowheads="1"/>
          </p:cNvSpPr>
          <p:nvPr>
            <p:ph type="sldNum" sz="quarter" idx="11"/>
          </p:nvPr>
        </p:nvSpPr>
        <p:spPr>
          <a:ln/>
        </p:spPr>
        <p:txBody>
          <a:bodyPr/>
          <a:lstStyle>
            <a:lvl1pPr>
              <a:defRPr/>
            </a:lvl1pPr>
          </a:lstStyle>
          <a:p>
            <a:pPr>
              <a:defRPr/>
            </a:pPr>
            <a:fld id="{51CC2C57-19BD-49A8-A78E-7BF8A45E048C}" type="slidenum">
              <a:rPr lang="de-DE">
                <a:solidFill>
                  <a:srgbClr val="4C575F"/>
                </a:solidFill>
              </a:rPr>
              <a:pPr>
                <a:defRPr/>
              </a:pPr>
              <a:t>‹#›</a:t>
            </a:fld>
            <a:r>
              <a:rPr lang="de-DE">
                <a:solidFill>
                  <a:srgbClr val="4C575F"/>
                </a:solidFill>
              </a:rPr>
              <a:t>/19</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4" name="Rectangle 7"/>
          <p:cNvSpPr>
            <a:spLocks noGrp="1" noChangeArrowheads="1"/>
          </p:cNvSpPr>
          <p:nvPr>
            <p:ph type="sldNum" sz="quarter" idx="11"/>
          </p:nvPr>
        </p:nvSpPr>
        <p:spPr>
          <a:ln/>
        </p:spPr>
        <p:txBody>
          <a:bodyPr/>
          <a:lstStyle>
            <a:lvl1pPr>
              <a:defRPr/>
            </a:lvl1pPr>
          </a:lstStyle>
          <a:p>
            <a:pPr>
              <a:defRPr/>
            </a:pPr>
            <a:fld id="{AF52FAC6-E7E2-4019-A202-65BD10665A83}" type="slidenum">
              <a:rPr lang="de-DE">
                <a:solidFill>
                  <a:srgbClr val="4C575F"/>
                </a:solidFill>
              </a:rPr>
              <a:pPr>
                <a:defRPr/>
              </a:pPr>
              <a:t>‹#›</a:t>
            </a:fld>
            <a:r>
              <a:rPr lang="de-DE">
                <a:solidFill>
                  <a:srgbClr val="4C575F"/>
                </a:solidFill>
              </a:rPr>
              <a:t>/19</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3" name="Rectangle 7"/>
          <p:cNvSpPr>
            <a:spLocks noGrp="1" noChangeArrowheads="1"/>
          </p:cNvSpPr>
          <p:nvPr>
            <p:ph type="sldNum" sz="quarter" idx="11"/>
          </p:nvPr>
        </p:nvSpPr>
        <p:spPr>
          <a:ln/>
        </p:spPr>
        <p:txBody>
          <a:bodyPr/>
          <a:lstStyle>
            <a:lvl1pPr>
              <a:defRPr/>
            </a:lvl1pPr>
          </a:lstStyle>
          <a:p>
            <a:pPr>
              <a:defRPr/>
            </a:pPr>
            <a:fld id="{4B9C3CF7-324B-4130-B50E-A61ED03F1897}" type="slidenum">
              <a:rPr lang="de-DE">
                <a:solidFill>
                  <a:srgbClr val="4C575F"/>
                </a:solidFill>
              </a:rPr>
              <a:pPr>
                <a:defRPr/>
              </a:pPr>
              <a:t>‹#›</a:t>
            </a:fld>
            <a:r>
              <a:rPr lang="de-DE">
                <a:solidFill>
                  <a:srgbClr val="4C575F"/>
                </a:solidFill>
              </a:rPr>
              <a:t>/19</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0"/>
          <p:cNvSpPr>
            <a:spLocks noGrp="1" noChangeArrowheads="1"/>
          </p:cNvSpPr>
          <p:nvPr>
            <p:ph type="ftr" sz="quarter" idx="10"/>
          </p:nvPr>
        </p:nvSpPr>
        <p:spPr>
          <a:ln/>
        </p:spPr>
        <p:txBody>
          <a:bodyPr/>
          <a:lstStyle>
            <a:lvl1pPr>
              <a:defRPr/>
            </a:lvl1pPr>
          </a:lstStyle>
          <a:p>
            <a:pPr>
              <a:defRPr/>
            </a:pPr>
            <a:r>
              <a:rPr lang="en-GB" smtClean="0">
                <a:solidFill>
                  <a:srgbClr val="4C575F"/>
                </a:solidFill>
              </a:rPr>
              <a:t>Intellectual Property Teaching Kit</a:t>
            </a:r>
            <a:endParaRPr lang="en-GB">
              <a:solidFill>
                <a:srgbClr val="4C575F"/>
              </a:solidFill>
            </a:endParaRPr>
          </a:p>
        </p:txBody>
      </p:sp>
      <p:sp>
        <p:nvSpPr>
          <p:cNvPr id="6" name="Rectangle 7"/>
          <p:cNvSpPr>
            <a:spLocks noGrp="1" noChangeArrowheads="1"/>
          </p:cNvSpPr>
          <p:nvPr>
            <p:ph type="sldNum" sz="quarter" idx="11"/>
          </p:nvPr>
        </p:nvSpPr>
        <p:spPr>
          <a:ln/>
        </p:spPr>
        <p:txBody>
          <a:bodyPr/>
          <a:lstStyle>
            <a:lvl1pPr>
              <a:defRPr/>
            </a:lvl1pPr>
          </a:lstStyle>
          <a:p>
            <a:pPr>
              <a:defRPr/>
            </a:pPr>
            <a:fld id="{5EC02ACB-C65C-453E-AEC6-740F081C0CE3}" type="slidenum">
              <a:rPr lang="de-DE">
                <a:solidFill>
                  <a:srgbClr val="4C575F"/>
                </a:solidFill>
              </a:rPr>
              <a:pPr>
                <a:defRPr/>
              </a:pPr>
              <a:t>‹#›</a:t>
            </a:fld>
            <a:r>
              <a:rPr lang="de-DE">
                <a:solidFill>
                  <a:srgbClr val="4C575F"/>
                </a:solidFill>
              </a:rPr>
              <a:t>/19</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0" y="6453188"/>
            <a:ext cx="9144000" cy="404812"/>
          </a:xfrm>
          <a:prstGeom prst="rect">
            <a:avLst/>
          </a:prstGeom>
          <a:solidFill>
            <a:schemeClr val="folHlink"/>
          </a:solidFill>
          <a:ln w="9525">
            <a:noFill/>
            <a:miter lim="800000"/>
            <a:headEnd/>
            <a:tailEnd/>
          </a:ln>
          <a:effectLst/>
        </p:spPr>
        <p:txBody>
          <a:bodyPr wrap="none" anchor="ctr"/>
          <a:lstStyle/>
          <a:p>
            <a:pPr fontAlgn="base">
              <a:spcBef>
                <a:spcPct val="0"/>
              </a:spcBef>
              <a:spcAft>
                <a:spcPct val="0"/>
              </a:spcAft>
              <a:defRPr/>
            </a:pPr>
            <a:endParaRPr lang="it-IT">
              <a:solidFill>
                <a:srgbClr val="4C575F"/>
              </a:solidFill>
              <a:cs typeface="Arial" charset="0"/>
            </a:endParaRPr>
          </a:p>
        </p:txBody>
      </p:sp>
      <p:sp>
        <p:nvSpPr>
          <p:cNvPr id="3075" name="Rectangle 4"/>
          <p:cNvSpPr>
            <a:spLocks noGrp="1" noChangeArrowheads="1"/>
          </p:cNvSpPr>
          <p:nvPr>
            <p:ph type="title"/>
          </p:nvPr>
        </p:nvSpPr>
        <p:spPr bwMode="auto">
          <a:xfrm>
            <a:off x="611188" y="404813"/>
            <a:ext cx="7921625" cy="936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Title 24 pt Arial, if possible only one line,</a:t>
            </a:r>
            <a:br>
              <a:rPr lang="de-DE" smtClean="0"/>
            </a:br>
            <a:r>
              <a:rPr lang="de-DE" smtClean="0"/>
              <a:t>if neccessary two lines max.</a:t>
            </a:r>
          </a:p>
        </p:txBody>
      </p:sp>
      <p:sp>
        <p:nvSpPr>
          <p:cNvPr id="3076" name="Rectangle 5"/>
          <p:cNvSpPr>
            <a:spLocks noGrp="1" noChangeArrowheads="1"/>
          </p:cNvSpPr>
          <p:nvPr>
            <p:ph type="body" idx="1"/>
          </p:nvPr>
        </p:nvSpPr>
        <p:spPr bwMode="auto">
          <a:xfrm>
            <a:off x="611188" y="1620838"/>
            <a:ext cx="7921625" cy="4464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Body text Arial 20 pt</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3082" name="Rectangle 10"/>
          <p:cNvSpPr>
            <a:spLocks noGrp="1" noChangeArrowheads="1"/>
          </p:cNvSpPr>
          <p:nvPr>
            <p:ph type="ftr" sz="quarter" idx="3"/>
          </p:nvPr>
        </p:nvSpPr>
        <p:spPr bwMode="auto">
          <a:xfrm>
            <a:off x="611188" y="6553200"/>
            <a:ext cx="5408612" cy="4762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200"/>
            </a:lvl1pPr>
          </a:lstStyle>
          <a:p>
            <a:pPr fontAlgn="base">
              <a:spcBef>
                <a:spcPct val="0"/>
              </a:spcBef>
              <a:spcAft>
                <a:spcPct val="0"/>
              </a:spcAft>
              <a:defRPr/>
            </a:pPr>
            <a:r>
              <a:rPr lang="en-GB" smtClean="0">
                <a:solidFill>
                  <a:srgbClr val="4C575F"/>
                </a:solidFill>
                <a:cs typeface="Arial" charset="0"/>
              </a:rPr>
              <a:t>Intellectual Property Teaching Kit</a:t>
            </a:r>
            <a:endParaRPr lang="en-GB">
              <a:solidFill>
                <a:srgbClr val="4C575F"/>
              </a:solidFill>
              <a:cs typeface="Arial" charset="0"/>
            </a:endParaRPr>
          </a:p>
        </p:txBody>
      </p:sp>
      <p:sp>
        <p:nvSpPr>
          <p:cNvPr id="3079" name="Rectangle 7"/>
          <p:cNvSpPr>
            <a:spLocks noGrp="1" noChangeArrowheads="1"/>
          </p:cNvSpPr>
          <p:nvPr>
            <p:ph type="sldNum" sz="quarter" idx="4"/>
          </p:nvPr>
        </p:nvSpPr>
        <p:spPr bwMode="auto">
          <a:xfrm>
            <a:off x="7740650" y="6524625"/>
            <a:ext cx="755650" cy="217488"/>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200"/>
            </a:lvl1pPr>
          </a:lstStyle>
          <a:p>
            <a:pPr fontAlgn="base">
              <a:spcBef>
                <a:spcPct val="0"/>
              </a:spcBef>
              <a:spcAft>
                <a:spcPct val="0"/>
              </a:spcAft>
              <a:defRPr/>
            </a:pPr>
            <a:fld id="{E9A83BB9-CD32-4FEE-B8B9-3283E3C89AFE}" type="slidenum">
              <a:rPr lang="de-DE">
                <a:solidFill>
                  <a:srgbClr val="4C575F"/>
                </a:solidFill>
                <a:cs typeface="Arial" charset="0"/>
              </a:rPr>
              <a:pPr fontAlgn="base">
                <a:spcBef>
                  <a:spcPct val="0"/>
                </a:spcBef>
                <a:spcAft>
                  <a:spcPct val="0"/>
                </a:spcAft>
                <a:defRPr/>
              </a:pPr>
              <a:t>‹#›</a:t>
            </a:fld>
            <a:r>
              <a:rPr lang="de-DE">
                <a:solidFill>
                  <a:srgbClr val="4C575F"/>
                </a:solidFill>
                <a:cs typeface="Arial" charset="0"/>
              </a:rPr>
              <a:t>/19</a:t>
            </a:r>
          </a:p>
        </p:txBody>
      </p:sp>
    </p:spTree>
  </p:cSld>
  <p:clrMap bg1="lt1" tx1="dk1" bg2="lt2" tx2="dk2" accent1="accent1" accent2="accent2" accent3="accent3" accent4="accent4" accent5="accent5" accent6="accent6" hlink="hlink" folHlink="folHlink"/>
  <p:sldLayoutIdLst>
    <p:sldLayoutId id="2147483733"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sldNum="0" hdr="0" dt="0"/>
  <p:txStyles>
    <p:titleStyle>
      <a:lvl1pPr algn="l" rtl="0" eaLnBrk="0" fontAlgn="base" hangingPunct="0">
        <a:spcBef>
          <a:spcPct val="0"/>
        </a:spcBef>
        <a:spcAft>
          <a:spcPct val="0"/>
        </a:spcAft>
        <a:defRPr sz="2400" b="1">
          <a:solidFill>
            <a:srgbClr val="404B56"/>
          </a:solidFill>
          <a:latin typeface="+mj-lt"/>
          <a:ea typeface="+mj-ea"/>
          <a:cs typeface="+mj-cs"/>
        </a:defRPr>
      </a:lvl1pPr>
      <a:lvl2pPr algn="l" rtl="0" eaLnBrk="0" fontAlgn="base" hangingPunct="0">
        <a:spcBef>
          <a:spcPct val="0"/>
        </a:spcBef>
        <a:spcAft>
          <a:spcPct val="0"/>
        </a:spcAft>
        <a:defRPr sz="2400" b="1">
          <a:solidFill>
            <a:srgbClr val="404B56"/>
          </a:solidFill>
          <a:latin typeface="Arial" charset="0"/>
        </a:defRPr>
      </a:lvl2pPr>
      <a:lvl3pPr algn="l" rtl="0" eaLnBrk="0" fontAlgn="base" hangingPunct="0">
        <a:spcBef>
          <a:spcPct val="0"/>
        </a:spcBef>
        <a:spcAft>
          <a:spcPct val="0"/>
        </a:spcAft>
        <a:defRPr sz="2400" b="1">
          <a:solidFill>
            <a:srgbClr val="404B56"/>
          </a:solidFill>
          <a:latin typeface="Arial" charset="0"/>
        </a:defRPr>
      </a:lvl3pPr>
      <a:lvl4pPr algn="l" rtl="0" eaLnBrk="0" fontAlgn="base" hangingPunct="0">
        <a:spcBef>
          <a:spcPct val="0"/>
        </a:spcBef>
        <a:spcAft>
          <a:spcPct val="0"/>
        </a:spcAft>
        <a:defRPr sz="2400" b="1">
          <a:solidFill>
            <a:srgbClr val="404B56"/>
          </a:solidFill>
          <a:latin typeface="Arial" charset="0"/>
        </a:defRPr>
      </a:lvl4pPr>
      <a:lvl5pPr algn="l" rtl="0" eaLnBrk="0" fontAlgn="base" hangingPunct="0">
        <a:spcBef>
          <a:spcPct val="0"/>
        </a:spcBef>
        <a:spcAft>
          <a:spcPct val="0"/>
        </a:spcAft>
        <a:defRPr sz="2400" b="1">
          <a:solidFill>
            <a:srgbClr val="404B56"/>
          </a:solidFill>
          <a:latin typeface="Arial" charset="0"/>
        </a:defRPr>
      </a:lvl5pPr>
      <a:lvl6pPr marL="457200" algn="l" rtl="0" fontAlgn="base">
        <a:spcBef>
          <a:spcPct val="0"/>
        </a:spcBef>
        <a:spcAft>
          <a:spcPct val="0"/>
        </a:spcAft>
        <a:defRPr sz="2400" b="1">
          <a:solidFill>
            <a:srgbClr val="404B56"/>
          </a:solidFill>
          <a:latin typeface="Arial" charset="0"/>
        </a:defRPr>
      </a:lvl6pPr>
      <a:lvl7pPr marL="914400" algn="l" rtl="0" fontAlgn="base">
        <a:spcBef>
          <a:spcPct val="0"/>
        </a:spcBef>
        <a:spcAft>
          <a:spcPct val="0"/>
        </a:spcAft>
        <a:defRPr sz="2400" b="1">
          <a:solidFill>
            <a:srgbClr val="404B56"/>
          </a:solidFill>
          <a:latin typeface="Arial" charset="0"/>
        </a:defRPr>
      </a:lvl7pPr>
      <a:lvl8pPr marL="1371600" algn="l" rtl="0" fontAlgn="base">
        <a:spcBef>
          <a:spcPct val="0"/>
        </a:spcBef>
        <a:spcAft>
          <a:spcPct val="0"/>
        </a:spcAft>
        <a:defRPr sz="2400" b="1">
          <a:solidFill>
            <a:srgbClr val="404B56"/>
          </a:solidFill>
          <a:latin typeface="Arial" charset="0"/>
        </a:defRPr>
      </a:lvl8pPr>
      <a:lvl9pPr marL="1828800" algn="l" rtl="0" fontAlgn="base">
        <a:spcBef>
          <a:spcPct val="0"/>
        </a:spcBef>
        <a:spcAft>
          <a:spcPct val="0"/>
        </a:spcAft>
        <a:defRPr sz="2400" b="1">
          <a:solidFill>
            <a:srgbClr val="404B56"/>
          </a:solidFill>
          <a:latin typeface="Arial" charset="0"/>
        </a:defRPr>
      </a:lvl9pPr>
    </p:titleStyle>
    <p:bodyStyle>
      <a:lvl1pPr marL="269875" indent="-269875"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34988" indent="-263525" algn="l" rtl="0" eaLnBrk="0" fontAlgn="base" hangingPunct="0">
        <a:spcBef>
          <a:spcPct val="20000"/>
        </a:spcBef>
        <a:spcAft>
          <a:spcPct val="0"/>
        </a:spcAft>
        <a:buChar char="–"/>
        <a:defRPr sz="2000">
          <a:solidFill>
            <a:schemeClr val="tx1"/>
          </a:solidFill>
          <a:latin typeface="+mn-lt"/>
        </a:defRPr>
      </a:lvl2pPr>
      <a:lvl3pPr marL="806450" indent="-269875" algn="l" rtl="0" eaLnBrk="0" fontAlgn="base" hangingPunct="0">
        <a:spcBef>
          <a:spcPct val="20000"/>
        </a:spcBef>
        <a:spcAft>
          <a:spcPct val="0"/>
        </a:spcAft>
        <a:buChar char="•"/>
        <a:defRPr sz="2000">
          <a:solidFill>
            <a:schemeClr val="tx1"/>
          </a:solidFill>
          <a:latin typeface="+mn-lt"/>
        </a:defRPr>
      </a:lvl3pPr>
      <a:lvl4pPr marL="1076325" indent="-268288" algn="l" rtl="0" eaLnBrk="0" fontAlgn="base" hangingPunct="0">
        <a:spcBef>
          <a:spcPct val="20000"/>
        </a:spcBef>
        <a:spcAft>
          <a:spcPct val="0"/>
        </a:spcAft>
        <a:buChar char="–"/>
        <a:defRPr sz="2000">
          <a:solidFill>
            <a:schemeClr val="tx1"/>
          </a:solidFill>
          <a:latin typeface="+mn-lt"/>
        </a:defRPr>
      </a:lvl4pPr>
      <a:lvl5pPr marL="1346200" indent="-268288" algn="l" rtl="0" eaLnBrk="0" fontAlgn="base" hangingPunct="0">
        <a:spcBef>
          <a:spcPct val="20000"/>
        </a:spcBef>
        <a:spcAft>
          <a:spcPct val="0"/>
        </a:spcAft>
        <a:buChar char="»"/>
        <a:defRPr sz="2000">
          <a:solidFill>
            <a:schemeClr val="tx1"/>
          </a:solidFill>
          <a:latin typeface="+mn-lt"/>
        </a:defRPr>
      </a:lvl5pPr>
      <a:lvl6pPr marL="1803400" indent="-268288" algn="l" rtl="0" fontAlgn="base">
        <a:spcBef>
          <a:spcPct val="20000"/>
        </a:spcBef>
        <a:spcAft>
          <a:spcPct val="0"/>
        </a:spcAft>
        <a:buChar char="»"/>
        <a:defRPr sz="2000">
          <a:solidFill>
            <a:schemeClr val="tx1"/>
          </a:solidFill>
          <a:latin typeface="+mn-lt"/>
        </a:defRPr>
      </a:lvl6pPr>
      <a:lvl7pPr marL="2260600" indent="-268288" algn="l" rtl="0" fontAlgn="base">
        <a:spcBef>
          <a:spcPct val="20000"/>
        </a:spcBef>
        <a:spcAft>
          <a:spcPct val="0"/>
        </a:spcAft>
        <a:buChar char="»"/>
        <a:defRPr sz="2000">
          <a:solidFill>
            <a:schemeClr val="tx1"/>
          </a:solidFill>
          <a:latin typeface="+mn-lt"/>
        </a:defRPr>
      </a:lvl7pPr>
      <a:lvl8pPr marL="2717800" indent="-268288" algn="l" rtl="0" fontAlgn="base">
        <a:spcBef>
          <a:spcPct val="20000"/>
        </a:spcBef>
        <a:spcAft>
          <a:spcPct val="0"/>
        </a:spcAft>
        <a:buChar char="»"/>
        <a:defRPr sz="2000">
          <a:solidFill>
            <a:schemeClr val="tx1"/>
          </a:solidFill>
          <a:latin typeface="+mn-lt"/>
        </a:defRPr>
      </a:lvl8pPr>
      <a:lvl9pPr marL="3175000" indent="-268288"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6" name="Rectangle 4"/>
          <p:cNvSpPr>
            <a:spLocks noGrp="1" noChangeArrowheads="1"/>
          </p:cNvSpPr>
          <p:nvPr>
            <p:ph type="title"/>
          </p:nvPr>
        </p:nvSpPr>
        <p:spPr bwMode="auto">
          <a:xfrm>
            <a:off x="611188" y="404813"/>
            <a:ext cx="7921625" cy="936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Title 24 pt Arial, if possible only one line,</a:t>
            </a:r>
            <a:br>
              <a:rPr lang="de-DE" smtClean="0"/>
            </a:br>
            <a:r>
              <a:rPr lang="de-DE" smtClean="0"/>
              <a:t>if neccessary two lines max.</a:t>
            </a:r>
          </a:p>
        </p:txBody>
      </p:sp>
      <p:sp>
        <p:nvSpPr>
          <p:cNvPr id="3077" name="Rectangle 5"/>
          <p:cNvSpPr>
            <a:spLocks noGrp="1" noChangeArrowheads="1"/>
          </p:cNvSpPr>
          <p:nvPr>
            <p:ph type="body" idx="1"/>
          </p:nvPr>
        </p:nvSpPr>
        <p:spPr bwMode="auto">
          <a:xfrm>
            <a:off x="611188" y="1620838"/>
            <a:ext cx="7921625" cy="4464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Body text Arial 20 pt</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8" name="Footer Placeholder 3"/>
          <p:cNvSpPr>
            <a:spLocks noGrp="1"/>
          </p:cNvSpPr>
          <p:nvPr>
            <p:ph type="ftr" sz="quarter" idx="3"/>
          </p:nvPr>
        </p:nvSpPr>
        <p:spPr bwMode="auto">
          <a:xfrm>
            <a:off x="611188" y="6553200"/>
            <a:ext cx="5408612" cy="304800"/>
          </a:xfrm>
          <a:prstGeom prst="rect">
            <a:avLst/>
          </a:prstGeom>
          <a:extLst/>
        </p:spPr>
        <p:txBody>
          <a:bodyPr vert="horz" wrap="square" lIns="0" tIns="0" rIns="0" bIns="0" numCol="1" anchor="t" anchorCtr="0" compatLnSpc="1">
            <a:prstTxWarp prst="textNoShape">
              <a:avLst/>
            </a:prstTxWarp>
          </a:bodyPr>
          <a:lstStyle>
            <a:lvl1pPr>
              <a:defRPr sz="1200"/>
            </a:lvl1pPr>
          </a:lstStyle>
          <a:p>
            <a:pPr fontAlgn="base">
              <a:spcBef>
                <a:spcPct val="0"/>
              </a:spcBef>
              <a:spcAft>
                <a:spcPct val="0"/>
              </a:spcAft>
              <a:defRPr/>
            </a:pPr>
            <a:r>
              <a:rPr lang="en-GB" smtClean="0">
                <a:solidFill>
                  <a:srgbClr val="4C575F"/>
                </a:solidFill>
                <a:latin typeface="Arial" charset="0"/>
                <a:cs typeface="Arial" charset="0"/>
              </a:rPr>
              <a:t>Intellectual Property Teaching Kit</a:t>
            </a:r>
            <a:endParaRPr lang="en-GB">
              <a:solidFill>
                <a:srgbClr val="4C575F"/>
              </a:solidFill>
              <a:latin typeface="Arial" charset="0"/>
              <a:cs typeface="Arial" charset="0"/>
            </a:endParaRPr>
          </a:p>
        </p:txBody>
      </p:sp>
      <p:sp>
        <p:nvSpPr>
          <p:cNvPr id="9" name="Slide Number Placeholder 4"/>
          <p:cNvSpPr>
            <a:spLocks noGrp="1"/>
          </p:cNvSpPr>
          <p:nvPr>
            <p:ph type="sldNum" sz="quarter" idx="4"/>
          </p:nvPr>
        </p:nvSpPr>
        <p:spPr bwMode="auto">
          <a:xfrm>
            <a:off x="7740650" y="6524625"/>
            <a:ext cx="755650" cy="217488"/>
          </a:xfrm>
          <a:prstGeom prst="rect">
            <a:avLst/>
          </a:prstGeom>
          <a:extLst/>
        </p:spPr>
        <p:txBody>
          <a:bodyPr vert="horz" wrap="square" lIns="0" tIns="0" rIns="0" bIns="0" numCol="1" anchor="ctr" anchorCtr="0" compatLnSpc="1">
            <a:prstTxWarp prst="textNoShape">
              <a:avLst/>
            </a:prstTxWarp>
          </a:bodyPr>
          <a:lstStyle>
            <a:lvl1pPr algn="r">
              <a:defRPr sz="1200"/>
            </a:lvl1pPr>
          </a:lstStyle>
          <a:p>
            <a:pPr fontAlgn="base">
              <a:spcBef>
                <a:spcPct val="0"/>
              </a:spcBef>
              <a:spcAft>
                <a:spcPct val="0"/>
              </a:spcAft>
              <a:defRPr/>
            </a:pPr>
            <a:fld id="{9E8D0CA7-B293-430D-B59A-4B817A76F45D}" type="slidenum">
              <a:rPr lang="de-DE">
                <a:solidFill>
                  <a:srgbClr val="4C575F"/>
                </a:solidFill>
                <a:latin typeface="Arial" charset="0"/>
                <a:cs typeface="Arial" charset="0"/>
              </a:rPr>
              <a:pPr fontAlgn="base">
                <a:spcBef>
                  <a:spcPct val="0"/>
                </a:spcBef>
                <a:spcAft>
                  <a:spcPct val="0"/>
                </a:spcAft>
                <a:defRPr/>
              </a:pPr>
              <a:t>‹#›</a:t>
            </a:fld>
            <a:endParaRPr lang="de-DE" dirty="0">
              <a:solidFill>
                <a:srgbClr val="4C575F"/>
              </a:solidFill>
              <a:latin typeface="Arial" charset="0"/>
              <a:cs typeface="Arial" charset="0"/>
            </a:endParaRPr>
          </a:p>
        </p:txBody>
      </p:sp>
    </p:spTree>
    <p:extLst>
      <p:ext uri="{BB962C8B-B14F-4D97-AF65-F5344CB8AC3E}">
        <p14:creationId xmlns:p14="http://schemas.microsoft.com/office/powerpoint/2010/main" val="148121622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732" r:id="rId3"/>
  </p:sldLayoutIdLst>
  <p:hf sldNum="0" hdr="0" dt="0"/>
  <p:txStyles>
    <p:titleStyle>
      <a:lvl1pPr algn="l" rtl="0" eaLnBrk="0" fontAlgn="base" hangingPunct="0">
        <a:spcBef>
          <a:spcPct val="0"/>
        </a:spcBef>
        <a:spcAft>
          <a:spcPct val="0"/>
        </a:spcAft>
        <a:defRPr sz="2400" b="1">
          <a:solidFill>
            <a:srgbClr val="404B56"/>
          </a:solidFill>
          <a:latin typeface="+mj-lt"/>
          <a:ea typeface="+mj-ea"/>
          <a:cs typeface="+mj-cs"/>
        </a:defRPr>
      </a:lvl1pPr>
      <a:lvl2pPr algn="l" rtl="0" eaLnBrk="0" fontAlgn="base" hangingPunct="0">
        <a:spcBef>
          <a:spcPct val="0"/>
        </a:spcBef>
        <a:spcAft>
          <a:spcPct val="0"/>
        </a:spcAft>
        <a:defRPr sz="2400" b="1">
          <a:solidFill>
            <a:srgbClr val="404B56"/>
          </a:solidFill>
          <a:latin typeface="Arial" charset="0"/>
        </a:defRPr>
      </a:lvl2pPr>
      <a:lvl3pPr algn="l" rtl="0" eaLnBrk="0" fontAlgn="base" hangingPunct="0">
        <a:spcBef>
          <a:spcPct val="0"/>
        </a:spcBef>
        <a:spcAft>
          <a:spcPct val="0"/>
        </a:spcAft>
        <a:defRPr sz="2400" b="1">
          <a:solidFill>
            <a:srgbClr val="404B56"/>
          </a:solidFill>
          <a:latin typeface="Arial" charset="0"/>
        </a:defRPr>
      </a:lvl3pPr>
      <a:lvl4pPr algn="l" rtl="0" eaLnBrk="0" fontAlgn="base" hangingPunct="0">
        <a:spcBef>
          <a:spcPct val="0"/>
        </a:spcBef>
        <a:spcAft>
          <a:spcPct val="0"/>
        </a:spcAft>
        <a:defRPr sz="2400" b="1">
          <a:solidFill>
            <a:srgbClr val="404B56"/>
          </a:solidFill>
          <a:latin typeface="Arial" charset="0"/>
        </a:defRPr>
      </a:lvl4pPr>
      <a:lvl5pPr algn="l" rtl="0" eaLnBrk="0" fontAlgn="base" hangingPunct="0">
        <a:spcBef>
          <a:spcPct val="0"/>
        </a:spcBef>
        <a:spcAft>
          <a:spcPct val="0"/>
        </a:spcAft>
        <a:defRPr sz="2400" b="1">
          <a:solidFill>
            <a:srgbClr val="404B56"/>
          </a:solidFill>
          <a:latin typeface="Arial" charset="0"/>
        </a:defRPr>
      </a:lvl5pPr>
      <a:lvl6pPr marL="457200" algn="l" rtl="0" eaLnBrk="1" fontAlgn="base" hangingPunct="1">
        <a:spcBef>
          <a:spcPct val="0"/>
        </a:spcBef>
        <a:spcAft>
          <a:spcPct val="0"/>
        </a:spcAft>
        <a:defRPr sz="2400" b="1">
          <a:solidFill>
            <a:srgbClr val="404B56"/>
          </a:solidFill>
          <a:latin typeface="Arial" charset="0"/>
        </a:defRPr>
      </a:lvl6pPr>
      <a:lvl7pPr marL="914400" algn="l" rtl="0" eaLnBrk="1" fontAlgn="base" hangingPunct="1">
        <a:spcBef>
          <a:spcPct val="0"/>
        </a:spcBef>
        <a:spcAft>
          <a:spcPct val="0"/>
        </a:spcAft>
        <a:defRPr sz="2400" b="1">
          <a:solidFill>
            <a:srgbClr val="404B56"/>
          </a:solidFill>
          <a:latin typeface="Arial" charset="0"/>
        </a:defRPr>
      </a:lvl7pPr>
      <a:lvl8pPr marL="1371600" algn="l" rtl="0" eaLnBrk="1" fontAlgn="base" hangingPunct="1">
        <a:spcBef>
          <a:spcPct val="0"/>
        </a:spcBef>
        <a:spcAft>
          <a:spcPct val="0"/>
        </a:spcAft>
        <a:defRPr sz="2400" b="1">
          <a:solidFill>
            <a:srgbClr val="404B56"/>
          </a:solidFill>
          <a:latin typeface="Arial" charset="0"/>
        </a:defRPr>
      </a:lvl8pPr>
      <a:lvl9pPr marL="1828800" algn="l" rtl="0" eaLnBrk="1" fontAlgn="base" hangingPunct="1">
        <a:spcBef>
          <a:spcPct val="0"/>
        </a:spcBef>
        <a:spcAft>
          <a:spcPct val="0"/>
        </a:spcAft>
        <a:defRPr sz="2400" b="1">
          <a:solidFill>
            <a:srgbClr val="404B56"/>
          </a:solidFill>
          <a:latin typeface="Arial" charset="0"/>
        </a:defRPr>
      </a:lvl9pPr>
    </p:titleStyle>
    <p:bodyStyle>
      <a:lvl1pPr marL="269875" indent="-269875"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34988" indent="-263525" algn="l" rtl="0" eaLnBrk="0" fontAlgn="base" hangingPunct="0">
        <a:spcBef>
          <a:spcPct val="20000"/>
        </a:spcBef>
        <a:spcAft>
          <a:spcPct val="0"/>
        </a:spcAft>
        <a:buChar char="–"/>
        <a:defRPr sz="2000">
          <a:solidFill>
            <a:schemeClr val="tx1"/>
          </a:solidFill>
          <a:latin typeface="+mn-lt"/>
        </a:defRPr>
      </a:lvl2pPr>
      <a:lvl3pPr marL="806450" indent="-269875" algn="l" rtl="0" eaLnBrk="0" fontAlgn="base" hangingPunct="0">
        <a:spcBef>
          <a:spcPct val="20000"/>
        </a:spcBef>
        <a:spcAft>
          <a:spcPct val="0"/>
        </a:spcAft>
        <a:buChar char="•"/>
        <a:defRPr sz="2000">
          <a:solidFill>
            <a:schemeClr val="tx1"/>
          </a:solidFill>
          <a:latin typeface="+mn-lt"/>
        </a:defRPr>
      </a:lvl3pPr>
      <a:lvl4pPr marL="1076325" indent="-268288" algn="l" rtl="0" eaLnBrk="0" fontAlgn="base" hangingPunct="0">
        <a:spcBef>
          <a:spcPct val="20000"/>
        </a:spcBef>
        <a:spcAft>
          <a:spcPct val="0"/>
        </a:spcAft>
        <a:buChar char="–"/>
        <a:defRPr sz="2000">
          <a:solidFill>
            <a:schemeClr val="tx1"/>
          </a:solidFill>
          <a:latin typeface="+mn-lt"/>
        </a:defRPr>
      </a:lvl4pPr>
      <a:lvl5pPr marL="1346200" indent="-268288" algn="l" rtl="0" eaLnBrk="0" fontAlgn="base" hangingPunct="0">
        <a:spcBef>
          <a:spcPct val="20000"/>
        </a:spcBef>
        <a:spcAft>
          <a:spcPct val="0"/>
        </a:spcAft>
        <a:buChar char="»"/>
        <a:defRPr sz="2000">
          <a:solidFill>
            <a:schemeClr val="tx1"/>
          </a:solidFill>
          <a:latin typeface="+mn-lt"/>
        </a:defRPr>
      </a:lvl5pPr>
      <a:lvl6pPr marL="1803400" indent="-268288" algn="l" rtl="0" eaLnBrk="1" fontAlgn="base" hangingPunct="1">
        <a:spcBef>
          <a:spcPct val="20000"/>
        </a:spcBef>
        <a:spcAft>
          <a:spcPct val="0"/>
        </a:spcAft>
        <a:buChar char="»"/>
        <a:defRPr sz="2000">
          <a:solidFill>
            <a:schemeClr val="tx1"/>
          </a:solidFill>
          <a:latin typeface="+mn-lt"/>
        </a:defRPr>
      </a:lvl6pPr>
      <a:lvl7pPr marL="2260600" indent="-268288" algn="l" rtl="0" eaLnBrk="1" fontAlgn="base" hangingPunct="1">
        <a:spcBef>
          <a:spcPct val="20000"/>
        </a:spcBef>
        <a:spcAft>
          <a:spcPct val="0"/>
        </a:spcAft>
        <a:buChar char="»"/>
        <a:defRPr sz="2000">
          <a:solidFill>
            <a:schemeClr val="tx1"/>
          </a:solidFill>
          <a:latin typeface="+mn-lt"/>
        </a:defRPr>
      </a:lvl7pPr>
      <a:lvl8pPr marL="2717800" indent="-268288" algn="l" rtl="0" eaLnBrk="1" fontAlgn="base" hangingPunct="1">
        <a:spcBef>
          <a:spcPct val="20000"/>
        </a:spcBef>
        <a:spcAft>
          <a:spcPct val="0"/>
        </a:spcAft>
        <a:buChar char="»"/>
        <a:defRPr sz="2000">
          <a:solidFill>
            <a:schemeClr val="tx1"/>
          </a:solidFill>
          <a:latin typeface="+mn-lt"/>
        </a:defRPr>
      </a:lvl8pPr>
      <a:lvl9pPr marL="3175000" indent="-268288"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Intellectual Property Teaching Kit</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FC1323-D603-450D-A0E8-5000AE8C9669}" type="slidenum">
              <a:rPr lang="en-GB" smtClean="0"/>
              <a:t>‹#›</a:t>
            </a:fld>
            <a:endParaRPr lang="en-GB"/>
          </a:p>
        </p:txBody>
      </p:sp>
    </p:spTree>
    <p:extLst>
      <p:ext uri="{BB962C8B-B14F-4D97-AF65-F5344CB8AC3E}">
        <p14:creationId xmlns:p14="http://schemas.microsoft.com/office/powerpoint/2010/main" val="158335326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6" name="Rectangle 4"/>
          <p:cNvSpPr>
            <a:spLocks noGrp="1" noChangeArrowheads="1"/>
          </p:cNvSpPr>
          <p:nvPr>
            <p:ph type="title"/>
          </p:nvPr>
        </p:nvSpPr>
        <p:spPr bwMode="auto">
          <a:xfrm>
            <a:off x="611188" y="404813"/>
            <a:ext cx="7921625" cy="936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Title 24 pt Arial, if possible only one line,</a:t>
            </a:r>
            <a:br>
              <a:rPr lang="de-DE" smtClean="0"/>
            </a:br>
            <a:r>
              <a:rPr lang="de-DE" smtClean="0"/>
              <a:t>if neccessary two lines max.</a:t>
            </a:r>
          </a:p>
        </p:txBody>
      </p:sp>
      <p:sp>
        <p:nvSpPr>
          <p:cNvPr id="3077" name="Rectangle 5"/>
          <p:cNvSpPr>
            <a:spLocks noGrp="1" noChangeArrowheads="1"/>
          </p:cNvSpPr>
          <p:nvPr>
            <p:ph type="body" idx="1"/>
          </p:nvPr>
        </p:nvSpPr>
        <p:spPr bwMode="auto">
          <a:xfrm>
            <a:off x="611188" y="1620838"/>
            <a:ext cx="7921625" cy="4464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Body text Arial 20 pt</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8" name="Footer Placeholder 3"/>
          <p:cNvSpPr>
            <a:spLocks noGrp="1"/>
          </p:cNvSpPr>
          <p:nvPr>
            <p:ph type="ftr" sz="quarter" idx="3"/>
          </p:nvPr>
        </p:nvSpPr>
        <p:spPr bwMode="auto">
          <a:xfrm>
            <a:off x="611188" y="6553200"/>
            <a:ext cx="5408612" cy="304800"/>
          </a:xfrm>
          <a:prstGeom prst="rect">
            <a:avLst/>
          </a:prstGeom>
          <a:extLst/>
        </p:spPr>
        <p:txBody>
          <a:bodyPr vert="horz" wrap="square" lIns="0" tIns="0" rIns="0" bIns="0" numCol="1" anchor="t" anchorCtr="0" compatLnSpc="1">
            <a:prstTxWarp prst="textNoShape">
              <a:avLst/>
            </a:prstTxWarp>
          </a:bodyPr>
          <a:lstStyle>
            <a:lvl1pPr>
              <a:defRPr sz="1200"/>
            </a:lvl1pPr>
          </a:lstStyle>
          <a:p>
            <a:pPr fontAlgn="base">
              <a:spcBef>
                <a:spcPct val="0"/>
              </a:spcBef>
              <a:spcAft>
                <a:spcPct val="0"/>
              </a:spcAft>
              <a:defRPr/>
            </a:pPr>
            <a:r>
              <a:rPr lang="en-GB" smtClean="0">
                <a:solidFill>
                  <a:srgbClr val="4C575F"/>
                </a:solidFill>
                <a:latin typeface="Arial" charset="0"/>
                <a:cs typeface="Arial" charset="0"/>
              </a:rPr>
              <a:t>Intellectual Property Teaching Kit</a:t>
            </a:r>
            <a:endParaRPr lang="en-GB">
              <a:solidFill>
                <a:srgbClr val="4C575F"/>
              </a:solidFill>
              <a:latin typeface="Arial" charset="0"/>
              <a:cs typeface="Arial" charset="0"/>
            </a:endParaRPr>
          </a:p>
        </p:txBody>
      </p:sp>
      <p:sp>
        <p:nvSpPr>
          <p:cNvPr id="9" name="Slide Number Placeholder 4"/>
          <p:cNvSpPr>
            <a:spLocks noGrp="1"/>
          </p:cNvSpPr>
          <p:nvPr>
            <p:ph type="sldNum" sz="quarter" idx="4"/>
          </p:nvPr>
        </p:nvSpPr>
        <p:spPr bwMode="auto">
          <a:xfrm>
            <a:off x="7740650" y="6524625"/>
            <a:ext cx="755650" cy="217488"/>
          </a:xfrm>
          <a:prstGeom prst="rect">
            <a:avLst/>
          </a:prstGeom>
          <a:extLst/>
        </p:spPr>
        <p:txBody>
          <a:bodyPr vert="horz" wrap="square" lIns="0" tIns="0" rIns="0" bIns="0" numCol="1" anchor="ctr" anchorCtr="0" compatLnSpc="1">
            <a:prstTxWarp prst="textNoShape">
              <a:avLst/>
            </a:prstTxWarp>
          </a:bodyPr>
          <a:lstStyle>
            <a:lvl1pPr algn="r">
              <a:defRPr sz="1200"/>
            </a:lvl1pPr>
          </a:lstStyle>
          <a:p>
            <a:pPr fontAlgn="base">
              <a:spcBef>
                <a:spcPct val="0"/>
              </a:spcBef>
              <a:spcAft>
                <a:spcPct val="0"/>
              </a:spcAft>
              <a:defRPr/>
            </a:pPr>
            <a:fld id="{9E8D0CA7-B293-430D-B59A-4B817A76F45D}" type="slidenum">
              <a:rPr lang="de-DE">
                <a:solidFill>
                  <a:srgbClr val="4C575F"/>
                </a:solidFill>
                <a:latin typeface="Arial" charset="0"/>
                <a:cs typeface="Arial" charset="0"/>
              </a:rPr>
              <a:pPr fontAlgn="base">
                <a:spcBef>
                  <a:spcPct val="0"/>
                </a:spcBef>
                <a:spcAft>
                  <a:spcPct val="0"/>
                </a:spcAft>
                <a:defRPr/>
              </a:pPr>
              <a:t>‹#›</a:t>
            </a:fld>
            <a:endParaRPr lang="de-DE" dirty="0">
              <a:solidFill>
                <a:srgbClr val="4C575F"/>
              </a:solidFill>
              <a:latin typeface="Arial" charset="0"/>
              <a:cs typeface="Arial" charset="0"/>
            </a:endParaRPr>
          </a:p>
        </p:txBody>
      </p:sp>
    </p:spTree>
    <p:extLst>
      <p:ext uri="{BB962C8B-B14F-4D97-AF65-F5344CB8AC3E}">
        <p14:creationId xmlns:p14="http://schemas.microsoft.com/office/powerpoint/2010/main" val="3213672605"/>
      </p:ext>
    </p:extLst>
  </p:cSld>
  <p:clrMap bg1="lt1" tx1="dk1" bg2="lt2" tx2="dk2" accent1="accent1" accent2="accent2" accent3="accent3" accent4="accent4" accent5="accent5" accent6="accent6" hlink="hlink" folHlink="folHlink"/>
  <p:sldLayoutIdLst>
    <p:sldLayoutId id="2147483678" r:id="rId1"/>
    <p:sldLayoutId id="2147483679" r:id="rId2"/>
  </p:sldLayoutIdLst>
  <p:hf sldNum="0" hdr="0" dt="0"/>
  <p:txStyles>
    <p:titleStyle>
      <a:lvl1pPr algn="l" rtl="0" eaLnBrk="0" fontAlgn="base" hangingPunct="0">
        <a:spcBef>
          <a:spcPct val="0"/>
        </a:spcBef>
        <a:spcAft>
          <a:spcPct val="0"/>
        </a:spcAft>
        <a:defRPr sz="2400" b="1">
          <a:solidFill>
            <a:srgbClr val="404B56"/>
          </a:solidFill>
          <a:latin typeface="+mj-lt"/>
          <a:ea typeface="+mj-ea"/>
          <a:cs typeface="+mj-cs"/>
        </a:defRPr>
      </a:lvl1pPr>
      <a:lvl2pPr algn="l" rtl="0" eaLnBrk="0" fontAlgn="base" hangingPunct="0">
        <a:spcBef>
          <a:spcPct val="0"/>
        </a:spcBef>
        <a:spcAft>
          <a:spcPct val="0"/>
        </a:spcAft>
        <a:defRPr sz="2400" b="1">
          <a:solidFill>
            <a:srgbClr val="404B56"/>
          </a:solidFill>
          <a:latin typeface="Arial" charset="0"/>
        </a:defRPr>
      </a:lvl2pPr>
      <a:lvl3pPr algn="l" rtl="0" eaLnBrk="0" fontAlgn="base" hangingPunct="0">
        <a:spcBef>
          <a:spcPct val="0"/>
        </a:spcBef>
        <a:spcAft>
          <a:spcPct val="0"/>
        </a:spcAft>
        <a:defRPr sz="2400" b="1">
          <a:solidFill>
            <a:srgbClr val="404B56"/>
          </a:solidFill>
          <a:latin typeface="Arial" charset="0"/>
        </a:defRPr>
      </a:lvl3pPr>
      <a:lvl4pPr algn="l" rtl="0" eaLnBrk="0" fontAlgn="base" hangingPunct="0">
        <a:spcBef>
          <a:spcPct val="0"/>
        </a:spcBef>
        <a:spcAft>
          <a:spcPct val="0"/>
        </a:spcAft>
        <a:defRPr sz="2400" b="1">
          <a:solidFill>
            <a:srgbClr val="404B56"/>
          </a:solidFill>
          <a:latin typeface="Arial" charset="0"/>
        </a:defRPr>
      </a:lvl4pPr>
      <a:lvl5pPr algn="l" rtl="0" eaLnBrk="0" fontAlgn="base" hangingPunct="0">
        <a:spcBef>
          <a:spcPct val="0"/>
        </a:spcBef>
        <a:spcAft>
          <a:spcPct val="0"/>
        </a:spcAft>
        <a:defRPr sz="2400" b="1">
          <a:solidFill>
            <a:srgbClr val="404B56"/>
          </a:solidFill>
          <a:latin typeface="Arial" charset="0"/>
        </a:defRPr>
      </a:lvl5pPr>
      <a:lvl6pPr marL="457200" algn="l" rtl="0" eaLnBrk="1" fontAlgn="base" hangingPunct="1">
        <a:spcBef>
          <a:spcPct val="0"/>
        </a:spcBef>
        <a:spcAft>
          <a:spcPct val="0"/>
        </a:spcAft>
        <a:defRPr sz="2400" b="1">
          <a:solidFill>
            <a:srgbClr val="404B56"/>
          </a:solidFill>
          <a:latin typeface="Arial" charset="0"/>
        </a:defRPr>
      </a:lvl6pPr>
      <a:lvl7pPr marL="914400" algn="l" rtl="0" eaLnBrk="1" fontAlgn="base" hangingPunct="1">
        <a:spcBef>
          <a:spcPct val="0"/>
        </a:spcBef>
        <a:spcAft>
          <a:spcPct val="0"/>
        </a:spcAft>
        <a:defRPr sz="2400" b="1">
          <a:solidFill>
            <a:srgbClr val="404B56"/>
          </a:solidFill>
          <a:latin typeface="Arial" charset="0"/>
        </a:defRPr>
      </a:lvl7pPr>
      <a:lvl8pPr marL="1371600" algn="l" rtl="0" eaLnBrk="1" fontAlgn="base" hangingPunct="1">
        <a:spcBef>
          <a:spcPct val="0"/>
        </a:spcBef>
        <a:spcAft>
          <a:spcPct val="0"/>
        </a:spcAft>
        <a:defRPr sz="2400" b="1">
          <a:solidFill>
            <a:srgbClr val="404B56"/>
          </a:solidFill>
          <a:latin typeface="Arial" charset="0"/>
        </a:defRPr>
      </a:lvl8pPr>
      <a:lvl9pPr marL="1828800" algn="l" rtl="0" eaLnBrk="1" fontAlgn="base" hangingPunct="1">
        <a:spcBef>
          <a:spcPct val="0"/>
        </a:spcBef>
        <a:spcAft>
          <a:spcPct val="0"/>
        </a:spcAft>
        <a:defRPr sz="2400" b="1">
          <a:solidFill>
            <a:srgbClr val="404B56"/>
          </a:solidFill>
          <a:latin typeface="Arial" charset="0"/>
        </a:defRPr>
      </a:lvl9pPr>
    </p:titleStyle>
    <p:bodyStyle>
      <a:lvl1pPr marL="269875" indent="-269875"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34988" indent="-263525" algn="l" rtl="0" eaLnBrk="0" fontAlgn="base" hangingPunct="0">
        <a:spcBef>
          <a:spcPct val="20000"/>
        </a:spcBef>
        <a:spcAft>
          <a:spcPct val="0"/>
        </a:spcAft>
        <a:buChar char="–"/>
        <a:defRPr sz="2000">
          <a:solidFill>
            <a:schemeClr val="tx1"/>
          </a:solidFill>
          <a:latin typeface="+mn-lt"/>
        </a:defRPr>
      </a:lvl2pPr>
      <a:lvl3pPr marL="806450" indent="-269875" algn="l" rtl="0" eaLnBrk="0" fontAlgn="base" hangingPunct="0">
        <a:spcBef>
          <a:spcPct val="20000"/>
        </a:spcBef>
        <a:spcAft>
          <a:spcPct val="0"/>
        </a:spcAft>
        <a:buChar char="•"/>
        <a:defRPr sz="2000">
          <a:solidFill>
            <a:schemeClr val="tx1"/>
          </a:solidFill>
          <a:latin typeface="+mn-lt"/>
        </a:defRPr>
      </a:lvl3pPr>
      <a:lvl4pPr marL="1076325" indent="-268288" algn="l" rtl="0" eaLnBrk="0" fontAlgn="base" hangingPunct="0">
        <a:spcBef>
          <a:spcPct val="20000"/>
        </a:spcBef>
        <a:spcAft>
          <a:spcPct val="0"/>
        </a:spcAft>
        <a:buChar char="–"/>
        <a:defRPr sz="2000">
          <a:solidFill>
            <a:schemeClr val="tx1"/>
          </a:solidFill>
          <a:latin typeface="+mn-lt"/>
        </a:defRPr>
      </a:lvl4pPr>
      <a:lvl5pPr marL="1346200" indent="-268288" algn="l" rtl="0" eaLnBrk="0" fontAlgn="base" hangingPunct="0">
        <a:spcBef>
          <a:spcPct val="20000"/>
        </a:spcBef>
        <a:spcAft>
          <a:spcPct val="0"/>
        </a:spcAft>
        <a:buChar char="»"/>
        <a:defRPr sz="2000">
          <a:solidFill>
            <a:schemeClr val="tx1"/>
          </a:solidFill>
          <a:latin typeface="+mn-lt"/>
        </a:defRPr>
      </a:lvl5pPr>
      <a:lvl6pPr marL="1803400" indent="-268288" algn="l" rtl="0" eaLnBrk="1" fontAlgn="base" hangingPunct="1">
        <a:spcBef>
          <a:spcPct val="20000"/>
        </a:spcBef>
        <a:spcAft>
          <a:spcPct val="0"/>
        </a:spcAft>
        <a:buChar char="»"/>
        <a:defRPr sz="2000">
          <a:solidFill>
            <a:schemeClr val="tx1"/>
          </a:solidFill>
          <a:latin typeface="+mn-lt"/>
        </a:defRPr>
      </a:lvl6pPr>
      <a:lvl7pPr marL="2260600" indent="-268288" algn="l" rtl="0" eaLnBrk="1" fontAlgn="base" hangingPunct="1">
        <a:spcBef>
          <a:spcPct val="20000"/>
        </a:spcBef>
        <a:spcAft>
          <a:spcPct val="0"/>
        </a:spcAft>
        <a:buChar char="»"/>
        <a:defRPr sz="2000">
          <a:solidFill>
            <a:schemeClr val="tx1"/>
          </a:solidFill>
          <a:latin typeface="+mn-lt"/>
        </a:defRPr>
      </a:lvl7pPr>
      <a:lvl8pPr marL="2717800" indent="-268288" algn="l" rtl="0" eaLnBrk="1" fontAlgn="base" hangingPunct="1">
        <a:spcBef>
          <a:spcPct val="20000"/>
        </a:spcBef>
        <a:spcAft>
          <a:spcPct val="0"/>
        </a:spcAft>
        <a:buChar char="»"/>
        <a:defRPr sz="2000">
          <a:solidFill>
            <a:schemeClr val="tx1"/>
          </a:solidFill>
          <a:latin typeface="+mn-lt"/>
        </a:defRPr>
      </a:lvl8pPr>
      <a:lvl9pPr marL="3175000" indent="-268288"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userDrawn="1"/>
        </p:nvSpPr>
        <p:spPr bwMode="auto">
          <a:xfrm>
            <a:off x="0" y="6453188"/>
            <a:ext cx="9144000" cy="404812"/>
          </a:xfrm>
          <a:prstGeom prst="rect">
            <a:avLst/>
          </a:prstGeom>
          <a:solidFill>
            <a:schemeClr val="folHlink"/>
          </a:solidFill>
          <a:ln w="9525">
            <a:noFill/>
            <a:miter lim="800000"/>
            <a:headEnd/>
            <a:tailEnd/>
          </a:ln>
          <a:effectLst/>
        </p:spPr>
        <p:txBody>
          <a:bodyPr wrap="none" anchor="ctr"/>
          <a:lstStyle/>
          <a:p>
            <a:pPr fontAlgn="base">
              <a:spcBef>
                <a:spcPct val="0"/>
              </a:spcBef>
              <a:spcAft>
                <a:spcPct val="0"/>
              </a:spcAft>
              <a:defRPr/>
            </a:pPr>
            <a:endParaRPr lang="it-IT">
              <a:solidFill>
                <a:srgbClr val="4C575F"/>
              </a:solidFill>
              <a:cs typeface="Arial" charset="0"/>
            </a:endParaRPr>
          </a:p>
        </p:txBody>
      </p:sp>
      <p:sp>
        <p:nvSpPr>
          <p:cNvPr id="3075" name="Rectangle 4"/>
          <p:cNvSpPr>
            <a:spLocks noGrp="1" noChangeArrowheads="1"/>
          </p:cNvSpPr>
          <p:nvPr>
            <p:ph type="title"/>
          </p:nvPr>
        </p:nvSpPr>
        <p:spPr bwMode="auto">
          <a:xfrm>
            <a:off x="611188" y="404813"/>
            <a:ext cx="7921625" cy="936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Title 24 pt Arial, if possible only one line,</a:t>
            </a:r>
            <a:br>
              <a:rPr lang="de-DE" smtClean="0"/>
            </a:br>
            <a:r>
              <a:rPr lang="de-DE" smtClean="0"/>
              <a:t>if neccessary two lines max.</a:t>
            </a:r>
          </a:p>
        </p:txBody>
      </p:sp>
      <p:sp>
        <p:nvSpPr>
          <p:cNvPr id="3076" name="Rectangle 5"/>
          <p:cNvSpPr>
            <a:spLocks noGrp="1" noChangeArrowheads="1"/>
          </p:cNvSpPr>
          <p:nvPr>
            <p:ph type="body" idx="1"/>
          </p:nvPr>
        </p:nvSpPr>
        <p:spPr bwMode="auto">
          <a:xfrm>
            <a:off x="611188" y="1620838"/>
            <a:ext cx="7921625" cy="4464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Body text Arial 20 pt</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3082" name="Rectangle 10"/>
          <p:cNvSpPr>
            <a:spLocks noGrp="1" noChangeArrowheads="1"/>
          </p:cNvSpPr>
          <p:nvPr>
            <p:ph type="ftr" sz="quarter" idx="3"/>
          </p:nvPr>
        </p:nvSpPr>
        <p:spPr bwMode="auto">
          <a:xfrm>
            <a:off x="611188" y="6553200"/>
            <a:ext cx="5408612" cy="4762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200"/>
            </a:lvl1pPr>
          </a:lstStyle>
          <a:p>
            <a:pPr fontAlgn="base">
              <a:spcBef>
                <a:spcPct val="0"/>
              </a:spcBef>
              <a:spcAft>
                <a:spcPct val="0"/>
              </a:spcAft>
              <a:defRPr/>
            </a:pPr>
            <a:r>
              <a:rPr lang="en-GB" smtClean="0">
                <a:solidFill>
                  <a:srgbClr val="4C575F"/>
                </a:solidFill>
                <a:cs typeface="Arial" charset="0"/>
              </a:rPr>
              <a:t>Intellectual Property Teaching Kit</a:t>
            </a:r>
            <a:endParaRPr lang="en-GB">
              <a:solidFill>
                <a:srgbClr val="4C575F"/>
              </a:solidFill>
              <a:cs typeface="Arial" charset="0"/>
            </a:endParaRPr>
          </a:p>
        </p:txBody>
      </p:sp>
      <p:sp>
        <p:nvSpPr>
          <p:cNvPr id="3079" name="Rectangle 7"/>
          <p:cNvSpPr>
            <a:spLocks noGrp="1" noChangeArrowheads="1"/>
          </p:cNvSpPr>
          <p:nvPr>
            <p:ph type="sldNum" sz="quarter" idx="4"/>
          </p:nvPr>
        </p:nvSpPr>
        <p:spPr bwMode="auto">
          <a:xfrm>
            <a:off x="7740650" y="6524625"/>
            <a:ext cx="755650" cy="217488"/>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200"/>
            </a:lvl1pPr>
          </a:lstStyle>
          <a:p>
            <a:pPr fontAlgn="base">
              <a:spcBef>
                <a:spcPct val="0"/>
              </a:spcBef>
              <a:spcAft>
                <a:spcPct val="0"/>
              </a:spcAft>
              <a:defRPr/>
            </a:pPr>
            <a:fld id="{E9A83BB9-CD32-4FEE-B8B9-3283E3C89AFE}" type="slidenum">
              <a:rPr lang="de-DE">
                <a:solidFill>
                  <a:srgbClr val="4C575F"/>
                </a:solidFill>
                <a:cs typeface="Arial" charset="0"/>
              </a:rPr>
              <a:pPr fontAlgn="base">
                <a:spcBef>
                  <a:spcPct val="0"/>
                </a:spcBef>
                <a:spcAft>
                  <a:spcPct val="0"/>
                </a:spcAft>
                <a:defRPr/>
              </a:pPr>
              <a:t>‹#›</a:t>
            </a:fld>
            <a:r>
              <a:rPr lang="de-DE">
                <a:solidFill>
                  <a:srgbClr val="4C575F"/>
                </a:solidFill>
                <a:cs typeface="Arial" charset="0"/>
              </a:rPr>
              <a:t>/19</a:t>
            </a:r>
          </a:p>
        </p:txBody>
      </p:sp>
    </p:spTree>
    <p:extLst>
      <p:ext uri="{BB962C8B-B14F-4D97-AF65-F5344CB8AC3E}">
        <p14:creationId xmlns:p14="http://schemas.microsoft.com/office/powerpoint/2010/main" val="3330610967"/>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Lst>
  <p:hf sldNum="0" hdr="0" dt="0"/>
  <p:txStyles>
    <p:titleStyle>
      <a:lvl1pPr algn="l" rtl="0" eaLnBrk="0" fontAlgn="base" hangingPunct="0">
        <a:spcBef>
          <a:spcPct val="0"/>
        </a:spcBef>
        <a:spcAft>
          <a:spcPct val="0"/>
        </a:spcAft>
        <a:defRPr sz="2400" b="1">
          <a:solidFill>
            <a:srgbClr val="404B56"/>
          </a:solidFill>
          <a:latin typeface="+mj-lt"/>
          <a:ea typeface="+mj-ea"/>
          <a:cs typeface="+mj-cs"/>
        </a:defRPr>
      </a:lvl1pPr>
      <a:lvl2pPr algn="l" rtl="0" eaLnBrk="0" fontAlgn="base" hangingPunct="0">
        <a:spcBef>
          <a:spcPct val="0"/>
        </a:spcBef>
        <a:spcAft>
          <a:spcPct val="0"/>
        </a:spcAft>
        <a:defRPr sz="2400" b="1">
          <a:solidFill>
            <a:srgbClr val="404B56"/>
          </a:solidFill>
          <a:latin typeface="Arial" charset="0"/>
        </a:defRPr>
      </a:lvl2pPr>
      <a:lvl3pPr algn="l" rtl="0" eaLnBrk="0" fontAlgn="base" hangingPunct="0">
        <a:spcBef>
          <a:spcPct val="0"/>
        </a:spcBef>
        <a:spcAft>
          <a:spcPct val="0"/>
        </a:spcAft>
        <a:defRPr sz="2400" b="1">
          <a:solidFill>
            <a:srgbClr val="404B56"/>
          </a:solidFill>
          <a:latin typeface="Arial" charset="0"/>
        </a:defRPr>
      </a:lvl3pPr>
      <a:lvl4pPr algn="l" rtl="0" eaLnBrk="0" fontAlgn="base" hangingPunct="0">
        <a:spcBef>
          <a:spcPct val="0"/>
        </a:spcBef>
        <a:spcAft>
          <a:spcPct val="0"/>
        </a:spcAft>
        <a:defRPr sz="2400" b="1">
          <a:solidFill>
            <a:srgbClr val="404B56"/>
          </a:solidFill>
          <a:latin typeface="Arial" charset="0"/>
        </a:defRPr>
      </a:lvl4pPr>
      <a:lvl5pPr algn="l" rtl="0" eaLnBrk="0" fontAlgn="base" hangingPunct="0">
        <a:spcBef>
          <a:spcPct val="0"/>
        </a:spcBef>
        <a:spcAft>
          <a:spcPct val="0"/>
        </a:spcAft>
        <a:defRPr sz="2400" b="1">
          <a:solidFill>
            <a:srgbClr val="404B56"/>
          </a:solidFill>
          <a:latin typeface="Arial" charset="0"/>
        </a:defRPr>
      </a:lvl5pPr>
      <a:lvl6pPr marL="457200" algn="l" rtl="0" fontAlgn="base">
        <a:spcBef>
          <a:spcPct val="0"/>
        </a:spcBef>
        <a:spcAft>
          <a:spcPct val="0"/>
        </a:spcAft>
        <a:defRPr sz="2400" b="1">
          <a:solidFill>
            <a:srgbClr val="404B56"/>
          </a:solidFill>
          <a:latin typeface="Arial" charset="0"/>
        </a:defRPr>
      </a:lvl6pPr>
      <a:lvl7pPr marL="914400" algn="l" rtl="0" fontAlgn="base">
        <a:spcBef>
          <a:spcPct val="0"/>
        </a:spcBef>
        <a:spcAft>
          <a:spcPct val="0"/>
        </a:spcAft>
        <a:defRPr sz="2400" b="1">
          <a:solidFill>
            <a:srgbClr val="404B56"/>
          </a:solidFill>
          <a:latin typeface="Arial" charset="0"/>
        </a:defRPr>
      </a:lvl7pPr>
      <a:lvl8pPr marL="1371600" algn="l" rtl="0" fontAlgn="base">
        <a:spcBef>
          <a:spcPct val="0"/>
        </a:spcBef>
        <a:spcAft>
          <a:spcPct val="0"/>
        </a:spcAft>
        <a:defRPr sz="2400" b="1">
          <a:solidFill>
            <a:srgbClr val="404B56"/>
          </a:solidFill>
          <a:latin typeface="Arial" charset="0"/>
        </a:defRPr>
      </a:lvl8pPr>
      <a:lvl9pPr marL="1828800" algn="l" rtl="0" fontAlgn="base">
        <a:spcBef>
          <a:spcPct val="0"/>
        </a:spcBef>
        <a:spcAft>
          <a:spcPct val="0"/>
        </a:spcAft>
        <a:defRPr sz="2400" b="1">
          <a:solidFill>
            <a:srgbClr val="404B56"/>
          </a:solidFill>
          <a:latin typeface="Arial" charset="0"/>
        </a:defRPr>
      </a:lvl9pPr>
    </p:titleStyle>
    <p:bodyStyle>
      <a:lvl1pPr marL="269875" indent="-269875"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34988" indent="-263525" algn="l" rtl="0" eaLnBrk="0" fontAlgn="base" hangingPunct="0">
        <a:spcBef>
          <a:spcPct val="20000"/>
        </a:spcBef>
        <a:spcAft>
          <a:spcPct val="0"/>
        </a:spcAft>
        <a:buChar char="–"/>
        <a:defRPr sz="2000">
          <a:solidFill>
            <a:schemeClr val="tx1"/>
          </a:solidFill>
          <a:latin typeface="+mn-lt"/>
        </a:defRPr>
      </a:lvl2pPr>
      <a:lvl3pPr marL="806450" indent="-269875" algn="l" rtl="0" eaLnBrk="0" fontAlgn="base" hangingPunct="0">
        <a:spcBef>
          <a:spcPct val="20000"/>
        </a:spcBef>
        <a:spcAft>
          <a:spcPct val="0"/>
        </a:spcAft>
        <a:buChar char="•"/>
        <a:defRPr sz="2000">
          <a:solidFill>
            <a:schemeClr val="tx1"/>
          </a:solidFill>
          <a:latin typeface="+mn-lt"/>
        </a:defRPr>
      </a:lvl3pPr>
      <a:lvl4pPr marL="1076325" indent="-268288" algn="l" rtl="0" eaLnBrk="0" fontAlgn="base" hangingPunct="0">
        <a:spcBef>
          <a:spcPct val="20000"/>
        </a:spcBef>
        <a:spcAft>
          <a:spcPct val="0"/>
        </a:spcAft>
        <a:buChar char="–"/>
        <a:defRPr sz="2000">
          <a:solidFill>
            <a:schemeClr val="tx1"/>
          </a:solidFill>
          <a:latin typeface="+mn-lt"/>
        </a:defRPr>
      </a:lvl4pPr>
      <a:lvl5pPr marL="1346200" indent="-268288" algn="l" rtl="0" eaLnBrk="0" fontAlgn="base" hangingPunct="0">
        <a:spcBef>
          <a:spcPct val="20000"/>
        </a:spcBef>
        <a:spcAft>
          <a:spcPct val="0"/>
        </a:spcAft>
        <a:buChar char="»"/>
        <a:defRPr sz="2000">
          <a:solidFill>
            <a:schemeClr val="tx1"/>
          </a:solidFill>
          <a:latin typeface="+mn-lt"/>
        </a:defRPr>
      </a:lvl5pPr>
      <a:lvl6pPr marL="1803400" indent="-268288" algn="l" rtl="0" fontAlgn="base">
        <a:spcBef>
          <a:spcPct val="20000"/>
        </a:spcBef>
        <a:spcAft>
          <a:spcPct val="0"/>
        </a:spcAft>
        <a:buChar char="»"/>
        <a:defRPr sz="2000">
          <a:solidFill>
            <a:schemeClr val="tx1"/>
          </a:solidFill>
          <a:latin typeface="+mn-lt"/>
        </a:defRPr>
      </a:lvl6pPr>
      <a:lvl7pPr marL="2260600" indent="-268288" algn="l" rtl="0" fontAlgn="base">
        <a:spcBef>
          <a:spcPct val="20000"/>
        </a:spcBef>
        <a:spcAft>
          <a:spcPct val="0"/>
        </a:spcAft>
        <a:buChar char="»"/>
        <a:defRPr sz="2000">
          <a:solidFill>
            <a:schemeClr val="tx1"/>
          </a:solidFill>
          <a:latin typeface="+mn-lt"/>
        </a:defRPr>
      </a:lvl7pPr>
      <a:lvl8pPr marL="2717800" indent="-268288" algn="l" rtl="0" fontAlgn="base">
        <a:spcBef>
          <a:spcPct val="20000"/>
        </a:spcBef>
        <a:spcAft>
          <a:spcPct val="0"/>
        </a:spcAft>
        <a:buChar char="»"/>
        <a:defRPr sz="2000">
          <a:solidFill>
            <a:schemeClr val="tx1"/>
          </a:solidFill>
          <a:latin typeface="+mn-lt"/>
        </a:defRPr>
      </a:lvl8pPr>
      <a:lvl9pPr marL="3175000" indent="-268288"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14.xml"/><Relationship Id="rId5" Type="http://schemas.openxmlformats.org/officeDocument/2006/relationships/image" Target="../media/image7.jpeg"/><Relationship Id="rId4" Type="http://schemas.openxmlformats.org/officeDocument/2006/relationships/image" Target="../media/image6.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p:txBody>
          <a:bodyPr/>
          <a:lstStyle/>
          <a:p>
            <a:pPr eaLnBrk="1" hangingPunct="1"/>
            <a:r>
              <a:rPr lang="en-GB" dirty="0" smtClean="0"/>
              <a:t>IP Management</a:t>
            </a:r>
            <a:br>
              <a:rPr lang="en-GB" dirty="0" smtClean="0"/>
            </a:br>
            <a:endParaRPr lang="en-GB" sz="2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ChangeArrowheads="1"/>
          </p:cNvSpPr>
          <p:nvPr>
            <p:ph idx="1"/>
          </p:nvPr>
        </p:nvSpPr>
        <p:spPr>
          <a:xfrm>
            <a:off x="611188" y="1262861"/>
            <a:ext cx="7921625" cy="4464050"/>
          </a:xfrm>
        </p:spPr>
        <p:txBody>
          <a:bodyPr>
            <a:noAutofit/>
          </a:bodyPr>
          <a:lstStyle/>
          <a:p>
            <a:pPr marL="216000" lvl="1" indent="-216000">
              <a:lnSpc>
                <a:spcPts val="2800"/>
              </a:lnSpc>
              <a:spcBef>
                <a:spcPts val="0"/>
              </a:spcBef>
              <a:buClr>
                <a:schemeClr val="tx1"/>
              </a:buClr>
              <a:buFont typeface="Wingdings" panose="05000000000000000000" pitchFamily="2" charset="2"/>
              <a:buChar char="§"/>
            </a:pPr>
            <a:r>
              <a:rPr lang="en-IE" dirty="0"/>
              <a:t>Take advice </a:t>
            </a:r>
            <a:r>
              <a:rPr lang="en-IE" dirty="0" smtClean="0"/>
              <a:t>on the timing of your publication</a:t>
            </a:r>
            <a:endParaRPr lang="en-IE" b="1" dirty="0"/>
          </a:p>
          <a:p>
            <a:pPr marL="432000" lvl="1" indent="-216000">
              <a:lnSpc>
                <a:spcPts val="2800"/>
              </a:lnSpc>
              <a:spcBef>
                <a:spcPts val="0"/>
              </a:spcBef>
              <a:buClr>
                <a:schemeClr val="tx1"/>
              </a:buClr>
              <a:buFontTx/>
              <a:buChar char="−"/>
            </a:pPr>
            <a:r>
              <a:rPr lang="en-IE" dirty="0"/>
              <a:t>Does it contain information relevant to a patent application</a:t>
            </a:r>
            <a:r>
              <a:rPr lang="en-IE" dirty="0" smtClean="0"/>
              <a:t>? </a:t>
            </a:r>
            <a:endParaRPr lang="en-IE" dirty="0"/>
          </a:p>
          <a:p>
            <a:pPr marL="432000" lvl="1" indent="-216000">
              <a:lnSpc>
                <a:spcPts val="2800"/>
              </a:lnSpc>
              <a:spcBef>
                <a:spcPts val="0"/>
              </a:spcBef>
              <a:buClr>
                <a:schemeClr val="tx1"/>
              </a:buClr>
              <a:buFontTx/>
              <a:buChar char="−"/>
            </a:pPr>
            <a:r>
              <a:rPr lang="en-IE" dirty="0"/>
              <a:t>Will it be published before a patent application is filed? </a:t>
            </a:r>
          </a:p>
          <a:p>
            <a:pPr marL="432000" lvl="1" indent="-216000">
              <a:lnSpc>
                <a:spcPts val="2800"/>
              </a:lnSpc>
              <a:spcBef>
                <a:spcPts val="0"/>
              </a:spcBef>
              <a:buClr>
                <a:schemeClr val="tx1"/>
              </a:buClr>
              <a:buFontTx/>
              <a:buChar char="−"/>
            </a:pPr>
            <a:r>
              <a:rPr lang="en-IE" dirty="0"/>
              <a:t>Should you withhold certain information? </a:t>
            </a:r>
            <a:endParaRPr lang="en-IE" dirty="0" smtClean="0"/>
          </a:p>
          <a:p>
            <a:pPr marL="432000" lvl="1" indent="-216000">
              <a:lnSpc>
                <a:spcPts val="2800"/>
              </a:lnSpc>
              <a:spcBef>
                <a:spcPts val="0"/>
              </a:spcBef>
              <a:buClr>
                <a:schemeClr val="tx1"/>
              </a:buClr>
              <a:buNone/>
            </a:pPr>
            <a:endParaRPr lang="en-IE" dirty="0" smtClean="0"/>
          </a:p>
          <a:p>
            <a:pPr marL="216000" indent="-216000">
              <a:lnSpc>
                <a:spcPts val="2800"/>
              </a:lnSpc>
              <a:spcBef>
                <a:spcPts val="0"/>
              </a:spcBef>
              <a:buClr>
                <a:schemeClr val="tx1"/>
              </a:buClr>
              <a:buSzTx/>
            </a:pPr>
            <a:r>
              <a:rPr lang="en-IE" dirty="0" smtClean="0"/>
              <a:t>Take precautions regarding disclosure and receipt of confidential information and materials</a:t>
            </a:r>
            <a:endParaRPr lang="en-IE" dirty="0"/>
          </a:p>
          <a:p>
            <a:pPr marL="432000" lvl="1" indent="-216000">
              <a:lnSpc>
                <a:spcPts val="2800"/>
              </a:lnSpc>
              <a:spcBef>
                <a:spcPts val="0"/>
              </a:spcBef>
              <a:buClr>
                <a:schemeClr val="tx1"/>
              </a:buClr>
              <a:buFontTx/>
              <a:buChar char="−"/>
            </a:pPr>
            <a:r>
              <a:rPr lang="en-IE" dirty="0" smtClean="0"/>
              <a:t>Disclosure or receipt of information </a:t>
            </a:r>
            <a:r>
              <a:rPr lang="en-US" dirty="0" smtClean="0">
                <a:sym typeface="Symbol" pitchFamily="18" charset="2"/>
              </a:rPr>
              <a:t></a:t>
            </a:r>
            <a:r>
              <a:rPr lang="en-US" dirty="0" smtClean="0"/>
              <a:t> non-disclosure agreement</a:t>
            </a:r>
            <a:endParaRPr lang="en-IE" dirty="0"/>
          </a:p>
          <a:p>
            <a:pPr marL="432000" lvl="1" indent="-216000">
              <a:lnSpc>
                <a:spcPts val="2800"/>
              </a:lnSpc>
              <a:spcBef>
                <a:spcPts val="0"/>
              </a:spcBef>
              <a:buClr>
                <a:schemeClr val="tx1"/>
              </a:buClr>
              <a:buFontTx/>
              <a:buChar char="−"/>
            </a:pPr>
            <a:r>
              <a:rPr lang="en-IE" dirty="0" smtClean="0"/>
              <a:t>Material transfers </a:t>
            </a:r>
            <a:r>
              <a:rPr lang="en-US" dirty="0" smtClean="0">
                <a:sym typeface="Symbol" pitchFamily="18" charset="2"/>
              </a:rPr>
              <a:t> </a:t>
            </a:r>
            <a:r>
              <a:rPr lang="en-US" dirty="0" smtClean="0"/>
              <a:t>material transfer agreement</a:t>
            </a:r>
            <a:endParaRPr lang="en-IE" dirty="0" smtClean="0"/>
          </a:p>
          <a:p>
            <a:pPr marL="432000" lvl="1" indent="-216000">
              <a:lnSpc>
                <a:spcPts val="2800"/>
              </a:lnSpc>
              <a:spcBef>
                <a:spcPts val="0"/>
              </a:spcBef>
              <a:buClr>
                <a:schemeClr val="tx1"/>
              </a:buClr>
              <a:buNone/>
            </a:pPr>
            <a:endParaRPr lang="en-IE" dirty="0" smtClean="0"/>
          </a:p>
          <a:p>
            <a:pPr lvl="1">
              <a:lnSpc>
                <a:spcPts val="2800"/>
              </a:lnSpc>
              <a:spcBef>
                <a:spcPts val="0"/>
              </a:spcBef>
              <a:buClr>
                <a:schemeClr val="tx1"/>
              </a:buClr>
              <a:buFontTx/>
              <a:buChar char="−"/>
            </a:pPr>
            <a:endParaRPr lang="en-IE" dirty="0"/>
          </a:p>
          <a:p>
            <a:pPr marL="271463" lvl="1" indent="0">
              <a:lnSpc>
                <a:spcPts val="2800"/>
              </a:lnSpc>
              <a:spcBef>
                <a:spcPts val="0"/>
              </a:spcBef>
              <a:buClr>
                <a:schemeClr val="tx1"/>
              </a:buClr>
              <a:buNone/>
            </a:pPr>
            <a:endParaRPr lang="en-IE" dirty="0"/>
          </a:p>
        </p:txBody>
      </p:sp>
      <p:sp>
        <p:nvSpPr>
          <p:cNvPr id="8" name="Titel 1"/>
          <p:cNvSpPr>
            <a:spLocks noGrp="1"/>
          </p:cNvSpPr>
          <p:nvPr>
            <p:ph type="title" idx="4294967295"/>
          </p:nvPr>
        </p:nvSpPr>
        <p:spPr>
          <a:xfrm>
            <a:off x="522006" y="429529"/>
            <a:ext cx="7921625" cy="792163"/>
          </a:xfrm>
        </p:spPr>
        <p:txBody>
          <a:bodyPr lIns="91440" tIns="45720" rIns="91440" bIns="45720" anchor="t"/>
          <a:lstStyle/>
          <a:p>
            <a:pPr eaLnBrk="1" hangingPunct="1"/>
            <a:r>
              <a:rPr lang="en-US" dirty="0" smtClean="0">
                <a:latin typeface="Arial" charset="0"/>
              </a:rPr>
              <a:t>Proprietary information</a:t>
            </a: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767305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ChangeArrowheads="1"/>
          </p:cNvSpPr>
          <p:nvPr>
            <p:ph idx="1"/>
          </p:nvPr>
        </p:nvSpPr>
        <p:spPr>
          <a:xfrm>
            <a:off x="624570" y="1256591"/>
            <a:ext cx="7921625" cy="4464050"/>
          </a:xfrm>
        </p:spPr>
        <p:txBody>
          <a:bodyPr>
            <a:noAutofit/>
          </a:bodyPr>
          <a:lstStyle/>
          <a:p>
            <a:pPr marL="216000" lvl="1" indent="-216000">
              <a:lnSpc>
                <a:spcPts val="2800"/>
              </a:lnSpc>
              <a:spcBef>
                <a:spcPts val="0"/>
              </a:spcBef>
              <a:buClr>
                <a:schemeClr val="tx1"/>
              </a:buClr>
              <a:buFont typeface="Wingdings" panose="05000000000000000000" pitchFamily="2" charset="2"/>
              <a:buChar char="§"/>
            </a:pPr>
            <a:r>
              <a:rPr lang="en-IE" dirty="0" smtClean="0"/>
              <a:t>Definitions of IP used and created in the project</a:t>
            </a:r>
            <a:endParaRPr lang="en-IE" dirty="0"/>
          </a:p>
          <a:p>
            <a:pPr marL="216000" lvl="1" indent="-216000">
              <a:lnSpc>
                <a:spcPts val="2800"/>
              </a:lnSpc>
              <a:spcBef>
                <a:spcPts val="0"/>
              </a:spcBef>
              <a:buClr>
                <a:schemeClr val="tx1"/>
              </a:buClr>
              <a:buNone/>
            </a:pPr>
            <a:endParaRPr lang="en-IE" dirty="0"/>
          </a:p>
          <a:p>
            <a:pPr marL="216000" lvl="1" indent="-216000">
              <a:lnSpc>
                <a:spcPts val="2800"/>
              </a:lnSpc>
              <a:spcBef>
                <a:spcPts val="0"/>
              </a:spcBef>
              <a:buClr>
                <a:schemeClr val="tx1"/>
              </a:buClr>
              <a:buFont typeface="Wingdings" panose="05000000000000000000" pitchFamily="2" charset="2"/>
              <a:buChar char="§"/>
            </a:pPr>
            <a:r>
              <a:rPr lang="en-IE" dirty="0" smtClean="0"/>
              <a:t>How it will be managed </a:t>
            </a:r>
            <a:endParaRPr lang="en-IE" dirty="0"/>
          </a:p>
          <a:p>
            <a:pPr marL="216000" lvl="1" indent="-216000">
              <a:lnSpc>
                <a:spcPts val="2800"/>
              </a:lnSpc>
              <a:spcBef>
                <a:spcPts val="0"/>
              </a:spcBef>
              <a:buClr>
                <a:schemeClr val="tx1"/>
              </a:buClr>
              <a:buFont typeface="Wingdings" panose="05000000000000000000" pitchFamily="2" charset="2"/>
              <a:buChar char="§"/>
            </a:pPr>
            <a:endParaRPr lang="en-IE" dirty="0"/>
          </a:p>
          <a:p>
            <a:pPr marL="216000" lvl="1" indent="-216000">
              <a:lnSpc>
                <a:spcPts val="2800"/>
              </a:lnSpc>
              <a:spcBef>
                <a:spcPts val="0"/>
              </a:spcBef>
              <a:buClr>
                <a:schemeClr val="tx1"/>
              </a:buClr>
              <a:buFont typeface="Wingdings" panose="05000000000000000000" pitchFamily="2" charset="2"/>
              <a:buChar char="§"/>
            </a:pPr>
            <a:r>
              <a:rPr lang="en-IE" dirty="0" smtClean="0"/>
              <a:t>Ownership and access rights  </a:t>
            </a:r>
          </a:p>
          <a:p>
            <a:pPr marL="216000" lvl="1" indent="-216000">
              <a:lnSpc>
                <a:spcPts val="2800"/>
              </a:lnSpc>
              <a:spcBef>
                <a:spcPts val="0"/>
              </a:spcBef>
              <a:buClr>
                <a:schemeClr val="tx1"/>
              </a:buClr>
              <a:buFont typeface="Wingdings" panose="05000000000000000000" pitchFamily="2" charset="2"/>
              <a:buChar char="§"/>
            </a:pPr>
            <a:endParaRPr lang="en-IE" dirty="0"/>
          </a:p>
          <a:p>
            <a:pPr marL="216000" lvl="1" indent="-216000">
              <a:lnSpc>
                <a:spcPts val="2800"/>
              </a:lnSpc>
              <a:spcBef>
                <a:spcPts val="0"/>
              </a:spcBef>
              <a:buClr>
                <a:schemeClr val="tx1"/>
              </a:buClr>
              <a:buFont typeface="Wingdings" panose="05000000000000000000" pitchFamily="2" charset="2"/>
              <a:buChar char="§"/>
            </a:pPr>
            <a:r>
              <a:rPr lang="en-IE" dirty="0"/>
              <a:t>Ownership and access to </a:t>
            </a:r>
            <a:r>
              <a:rPr lang="en-IE" dirty="0" smtClean="0"/>
              <a:t>improvements to </a:t>
            </a:r>
            <a:r>
              <a:rPr lang="en-IE" dirty="0"/>
              <a:t>IP</a:t>
            </a:r>
          </a:p>
          <a:p>
            <a:pPr marL="216000" lvl="1" indent="-216000">
              <a:lnSpc>
                <a:spcPts val="2800"/>
              </a:lnSpc>
              <a:spcBef>
                <a:spcPts val="0"/>
              </a:spcBef>
              <a:buClr>
                <a:schemeClr val="tx1"/>
              </a:buClr>
              <a:buFont typeface="Wingdings" panose="05000000000000000000" pitchFamily="2" charset="2"/>
              <a:buChar char="§"/>
            </a:pPr>
            <a:endParaRPr lang="en-IE" dirty="0" smtClean="0"/>
          </a:p>
          <a:p>
            <a:pPr marL="216000" lvl="1" indent="-216000">
              <a:lnSpc>
                <a:spcPts val="2800"/>
              </a:lnSpc>
              <a:spcBef>
                <a:spcPts val="0"/>
              </a:spcBef>
              <a:buClr>
                <a:schemeClr val="tx1"/>
              </a:buClr>
              <a:buFont typeface="Wingdings" panose="05000000000000000000" pitchFamily="2" charset="2"/>
              <a:buChar char="§"/>
            </a:pPr>
            <a:r>
              <a:rPr lang="en-IE" dirty="0" smtClean="0"/>
              <a:t>Who will file and prosecute patents</a:t>
            </a:r>
          </a:p>
          <a:p>
            <a:pPr marL="216000" lvl="1" indent="-216000">
              <a:lnSpc>
                <a:spcPts val="2800"/>
              </a:lnSpc>
              <a:spcBef>
                <a:spcPts val="0"/>
              </a:spcBef>
              <a:buClr>
                <a:schemeClr val="tx1"/>
              </a:buClr>
              <a:buFont typeface="Wingdings" panose="05000000000000000000" pitchFamily="2" charset="2"/>
              <a:buChar char="§"/>
            </a:pPr>
            <a:endParaRPr lang="en-IE" dirty="0"/>
          </a:p>
          <a:p>
            <a:pPr marL="216000" lvl="1" indent="-216000">
              <a:lnSpc>
                <a:spcPts val="2800"/>
              </a:lnSpc>
              <a:spcBef>
                <a:spcPts val="0"/>
              </a:spcBef>
              <a:buClr>
                <a:schemeClr val="tx1"/>
              </a:buClr>
              <a:buFont typeface="Wingdings" panose="05000000000000000000" pitchFamily="2" charset="2"/>
              <a:buChar char="§"/>
            </a:pPr>
            <a:r>
              <a:rPr lang="en-IE" dirty="0" smtClean="0"/>
              <a:t>Sharing of costs, risks and returns</a:t>
            </a:r>
          </a:p>
          <a:p>
            <a:pPr marL="216000" lvl="1" indent="-216000">
              <a:lnSpc>
                <a:spcPts val="2800"/>
              </a:lnSpc>
              <a:spcBef>
                <a:spcPts val="0"/>
              </a:spcBef>
              <a:buClr>
                <a:schemeClr val="tx1"/>
              </a:buClr>
              <a:buFont typeface="Wingdings" panose="05000000000000000000" pitchFamily="2" charset="2"/>
              <a:buChar char="§"/>
            </a:pPr>
            <a:endParaRPr lang="en-IE" dirty="0"/>
          </a:p>
          <a:p>
            <a:pPr marL="216000" lvl="1" indent="-216000">
              <a:lnSpc>
                <a:spcPts val="2800"/>
              </a:lnSpc>
              <a:spcBef>
                <a:spcPts val="0"/>
              </a:spcBef>
              <a:buClr>
                <a:schemeClr val="tx1"/>
              </a:buClr>
              <a:buFont typeface="Wingdings" panose="05000000000000000000" pitchFamily="2" charset="2"/>
              <a:buChar char="§"/>
            </a:pPr>
            <a:r>
              <a:rPr lang="en-IE" dirty="0" smtClean="0"/>
              <a:t>Terms for publications</a:t>
            </a:r>
          </a:p>
          <a:p>
            <a:pPr marL="216000" lvl="1" indent="-216000">
              <a:lnSpc>
                <a:spcPts val="2800"/>
              </a:lnSpc>
              <a:spcBef>
                <a:spcPts val="0"/>
              </a:spcBef>
              <a:buClr>
                <a:schemeClr val="tx1"/>
              </a:buClr>
              <a:buFont typeface="Wingdings" panose="05000000000000000000" pitchFamily="2" charset="2"/>
              <a:buChar char="§"/>
            </a:pPr>
            <a:endParaRPr lang="en-IE" dirty="0" smtClean="0"/>
          </a:p>
          <a:p>
            <a:pPr marL="216000" lvl="1" indent="-216000">
              <a:lnSpc>
                <a:spcPts val="2800"/>
              </a:lnSpc>
              <a:spcBef>
                <a:spcPts val="0"/>
              </a:spcBef>
              <a:buClr>
                <a:schemeClr val="tx1"/>
              </a:buClr>
              <a:buFont typeface="Wingdings" panose="05000000000000000000" pitchFamily="2" charset="2"/>
              <a:buChar char="§"/>
            </a:pPr>
            <a:endParaRPr lang="en-IE" dirty="0" smtClean="0"/>
          </a:p>
          <a:p>
            <a:pPr marL="216000" lvl="1" indent="-216000">
              <a:lnSpc>
                <a:spcPts val="2800"/>
              </a:lnSpc>
              <a:spcBef>
                <a:spcPts val="0"/>
              </a:spcBef>
              <a:buClr>
                <a:schemeClr val="tx1"/>
              </a:buClr>
              <a:buFont typeface="Wingdings" panose="05000000000000000000" pitchFamily="2" charset="2"/>
              <a:buChar char="§"/>
            </a:pPr>
            <a:endParaRPr lang="en-IE" dirty="0"/>
          </a:p>
          <a:p>
            <a:pPr marL="216000" lvl="1" indent="-216000">
              <a:lnSpc>
                <a:spcPts val="2800"/>
              </a:lnSpc>
              <a:spcBef>
                <a:spcPts val="0"/>
              </a:spcBef>
              <a:buClr>
                <a:schemeClr val="tx1"/>
              </a:buClr>
              <a:buFont typeface="Wingdings" panose="05000000000000000000" pitchFamily="2" charset="2"/>
              <a:buChar char="§"/>
            </a:pPr>
            <a:endParaRPr lang="en-IE" dirty="0" smtClean="0"/>
          </a:p>
          <a:p>
            <a:pPr marL="216000" lvl="1" indent="-216000">
              <a:lnSpc>
                <a:spcPts val="2800"/>
              </a:lnSpc>
              <a:spcBef>
                <a:spcPts val="0"/>
              </a:spcBef>
              <a:buClr>
                <a:schemeClr val="tx1"/>
              </a:buClr>
              <a:buFont typeface="Wingdings" panose="05000000000000000000" pitchFamily="2" charset="2"/>
              <a:buChar char="§"/>
            </a:pPr>
            <a:endParaRPr lang="en-IE" dirty="0" smtClean="0"/>
          </a:p>
          <a:p>
            <a:pPr marL="216000" lvl="1" indent="-216000">
              <a:lnSpc>
                <a:spcPts val="2800"/>
              </a:lnSpc>
              <a:spcBef>
                <a:spcPts val="0"/>
              </a:spcBef>
              <a:buClr>
                <a:schemeClr val="tx1"/>
              </a:buClr>
              <a:buFont typeface="Wingdings" panose="05000000000000000000" pitchFamily="2" charset="2"/>
              <a:buChar char="§"/>
            </a:pPr>
            <a:endParaRPr lang="en-IE" dirty="0" smtClean="0"/>
          </a:p>
          <a:p>
            <a:pPr marL="216000" lvl="1" indent="-216000">
              <a:lnSpc>
                <a:spcPts val="2800"/>
              </a:lnSpc>
              <a:spcBef>
                <a:spcPts val="0"/>
              </a:spcBef>
              <a:buClr>
                <a:schemeClr val="tx1"/>
              </a:buClr>
              <a:buFont typeface="Wingdings" panose="05000000000000000000" pitchFamily="2" charset="2"/>
              <a:buChar char="§"/>
            </a:pPr>
            <a:endParaRPr lang="en-IE" dirty="0"/>
          </a:p>
          <a:p>
            <a:pPr marL="216000" lvl="1" indent="-216000">
              <a:lnSpc>
                <a:spcPts val="2800"/>
              </a:lnSpc>
              <a:spcBef>
                <a:spcPts val="0"/>
              </a:spcBef>
              <a:buClr>
                <a:schemeClr val="tx1"/>
              </a:buClr>
              <a:buFont typeface="Wingdings" panose="05000000000000000000" pitchFamily="2" charset="2"/>
              <a:buChar char="§"/>
            </a:pPr>
            <a:endParaRPr lang="en-IE" dirty="0" smtClean="0"/>
          </a:p>
          <a:p>
            <a:pPr marL="216000" lvl="1" indent="-216000">
              <a:lnSpc>
                <a:spcPts val="2800"/>
              </a:lnSpc>
              <a:spcBef>
                <a:spcPts val="0"/>
              </a:spcBef>
              <a:buClr>
                <a:schemeClr val="tx1"/>
              </a:buClr>
              <a:buFont typeface="Wingdings" panose="05000000000000000000" pitchFamily="2" charset="2"/>
              <a:buChar char="§"/>
            </a:pPr>
            <a:endParaRPr lang="en-IE" dirty="0"/>
          </a:p>
          <a:p>
            <a:pPr marL="216000" lvl="1" indent="-216000">
              <a:lnSpc>
                <a:spcPts val="2800"/>
              </a:lnSpc>
              <a:spcBef>
                <a:spcPts val="0"/>
              </a:spcBef>
              <a:buClr>
                <a:schemeClr val="tx1"/>
              </a:buClr>
              <a:buFont typeface="Wingdings" panose="05000000000000000000" pitchFamily="2" charset="2"/>
              <a:buChar char="§"/>
            </a:pPr>
            <a:endParaRPr lang="en-IE" dirty="0"/>
          </a:p>
        </p:txBody>
      </p:sp>
      <p:sp>
        <p:nvSpPr>
          <p:cNvPr id="8" name="Titel 1"/>
          <p:cNvSpPr>
            <a:spLocks noGrp="1"/>
          </p:cNvSpPr>
          <p:nvPr>
            <p:ph type="title" idx="4294967295"/>
          </p:nvPr>
        </p:nvSpPr>
        <p:spPr>
          <a:xfrm>
            <a:off x="543778" y="429529"/>
            <a:ext cx="7921625" cy="792163"/>
          </a:xfrm>
        </p:spPr>
        <p:txBody>
          <a:bodyPr lIns="91440" tIns="45720" rIns="91440" bIns="45720" anchor="t"/>
          <a:lstStyle/>
          <a:p>
            <a:pPr eaLnBrk="1" hangingPunct="1"/>
            <a:r>
              <a:rPr lang="en-US" dirty="0" smtClean="0">
                <a:latin typeface="Arial" charset="0"/>
              </a:rPr>
              <a:t>Collaborations</a:t>
            </a: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3857955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11188" y="4406900"/>
            <a:ext cx="7883525" cy="1362075"/>
          </a:xfrm>
        </p:spPr>
        <p:txBody>
          <a:bodyPr/>
          <a:lstStyle/>
          <a:p>
            <a:pPr eaLnBrk="1" hangingPunct="1"/>
            <a:r>
              <a:rPr lang="it-IT" sz="4000" dirty="0" smtClean="0"/>
              <a:t>IP STRATEGY</a:t>
            </a:r>
            <a:endParaRPr lang="en-GB" sz="4000" dirty="0" smtClean="0">
              <a:latin typeface="Arial" charset="0"/>
            </a:endParaRPr>
          </a:p>
        </p:txBody>
      </p:sp>
      <p:sp>
        <p:nvSpPr>
          <p:cNvPr id="9221"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E90A0D11-0652-4DB7-8CAA-1801C7B6D7F9}" type="slidenum">
              <a:rPr lang="de-DE" sz="1200">
                <a:solidFill>
                  <a:srgbClr val="4C575F"/>
                </a:solidFill>
                <a:latin typeface="Arial" charset="0"/>
                <a:cs typeface="Arial" charset="0"/>
              </a:rPr>
              <a:pPr algn="r" fontAlgn="base">
                <a:spcBef>
                  <a:spcPct val="0"/>
                </a:spcBef>
                <a:spcAft>
                  <a:spcPct val="0"/>
                </a:spcAft>
              </a:pPr>
              <a:t>12</a:t>
            </a:fld>
            <a:endParaRPr lang="de-DE" sz="120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28872725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ChangeArrowheads="1"/>
          </p:cNvSpPr>
          <p:nvPr>
            <p:ph idx="1"/>
          </p:nvPr>
        </p:nvSpPr>
        <p:spPr>
          <a:xfrm>
            <a:off x="611188" y="1265012"/>
            <a:ext cx="7921625" cy="4464050"/>
          </a:xfrm>
        </p:spPr>
        <p:txBody>
          <a:bodyPr>
            <a:normAutofit/>
          </a:bodyPr>
          <a:lstStyle/>
          <a:p>
            <a:pPr marL="216000" lvl="1" indent="-216000">
              <a:lnSpc>
                <a:spcPts val="2800"/>
              </a:lnSpc>
              <a:spcBef>
                <a:spcPts val="0"/>
              </a:spcBef>
              <a:buClr>
                <a:schemeClr val="tx1"/>
              </a:buClr>
              <a:buFont typeface="Wingdings" panose="05000000000000000000" pitchFamily="2" charset="2"/>
              <a:buChar char="§"/>
            </a:pPr>
            <a:r>
              <a:rPr lang="en-IE" dirty="0" smtClean="0"/>
              <a:t>Universities</a:t>
            </a:r>
          </a:p>
          <a:p>
            <a:pPr marL="432000" lvl="2" indent="-216000">
              <a:lnSpc>
                <a:spcPts val="2800"/>
              </a:lnSpc>
              <a:spcBef>
                <a:spcPts val="0"/>
              </a:spcBef>
              <a:buClr>
                <a:schemeClr val="tx1"/>
              </a:buClr>
              <a:buFontTx/>
              <a:buChar char="–"/>
            </a:pPr>
            <a:r>
              <a:rPr lang="en-IE" dirty="0" smtClean="0"/>
              <a:t>teaching</a:t>
            </a:r>
          </a:p>
          <a:p>
            <a:pPr marL="432000" lvl="2" indent="-216000">
              <a:lnSpc>
                <a:spcPts val="2800"/>
              </a:lnSpc>
              <a:spcBef>
                <a:spcPts val="0"/>
              </a:spcBef>
              <a:buClr>
                <a:schemeClr val="tx1"/>
              </a:buClr>
              <a:buFontTx/>
              <a:buChar char="–"/>
            </a:pPr>
            <a:r>
              <a:rPr lang="en-IE" dirty="0" smtClean="0"/>
              <a:t>fundamental and applied research</a:t>
            </a:r>
          </a:p>
          <a:p>
            <a:pPr marL="432000" lvl="2" indent="-216000">
              <a:lnSpc>
                <a:spcPts val="2800"/>
              </a:lnSpc>
              <a:spcBef>
                <a:spcPts val="0"/>
              </a:spcBef>
              <a:buClr>
                <a:schemeClr val="tx1"/>
              </a:buClr>
              <a:buFontTx/>
              <a:buChar char="–"/>
            </a:pPr>
            <a:r>
              <a:rPr lang="en-IE" dirty="0" smtClean="0"/>
              <a:t>technology transfer (i.e. no in-house production and sales)</a:t>
            </a:r>
            <a:endParaRPr lang="en-IE" dirty="0"/>
          </a:p>
          <a:p>
            <a:pPr marL="271463" lvl="1" indent="0">
              <a:lnSpc>
                <a:spcPts val="2800"/>
              </a:lnSpc>
              <a:spcBef>
                <a:spcPts val="0"/>
              </a:spcBef>
              <a:buClr>
                <a:schemeClr val="tx1"/>
              </a:buClr>
              <a:buNone/>
            </a:pPr>
            <a:r>
              <a:rPr lang="en-IE" dirty="0"/>
              <a:t> </a:t>
            </a:r>
          </a:p>
          <a:p>
            <a:pPr marL="216000" lvl="1" indent="-216000">
              <a:lnSpc>
                <a:spcPts val="2800"/>
              </a:lnSpc>
              <a:spcBef>
                <a:spcPts val="0"/>
              </a:spcBef>
              <a:buClr>
                <a:schemeClr val="tx1"/>
              </a:buClr>
              <a:buFont typeface="Wingdings" panose="05000000000000000000" pitchFamily="2" charset="2"/>
              <a:buChar char="§"/>
            </a:pPr>
            <a:r>
              <a:rPr lang="en-IE" dirty="0" smtClean="0"/>
              <a:t>Businesses</a:t>
            </a:r>
          </a:p>
          <a:p>
            <a:pPr marL="432000" lvl="2" indent="-216000">
              <a:lnSpc>
                <a:spcPts val="2800"/>
              </a:lnSpc>
              <a:spcBef>
                <a:spcPts val="0"/>
              </a:spcBef>
              <a:buClr>
                <a:schemeClr val="tx1"/>
              </a:buClr>
              <a:buFontTx/>
              <a:buChar char="–"/>
            </a:pPr>
            <a:r>
              <a:rPr lang="en-IE" dirty="0" smtClean="0"/>
              <a:t>own development, manufacturing and/or sales of products and services</a:t>
            </a:r>
          </a:p>
          <a:p>
            <a:pPr marL="432000" lvl="2" indent="-216000">
              <a:lnSpc>
                <a:spcPts val="2800"/>
              </a:lnSpc>
              <a:spcBef>
                <a:spcPts val="0"/>
              </a:spcBef>
              <a:buClr>
                <a:schemeClr val="tx1"/>
              </a:buClr>
              <a:buFontTx/>
              <a:buChar char="–"/>
            </a:pPr>
            <a:r>
              <a:rPr lang="en-IE" dirty="0" smtClean="0"/>
              <a:t>commercialisation of technologies (out-licensing, IP sales)</a:t>
            </a:r>
          </a:p>
          <a:p>
            <a:pPr marL="271463" lvl="1" indent="0">
              <a:lnSpc>
                <a:spcPts val="2800"/>
              </a:lnSpc>
              <a:spcBef>
                <a:spcPts val="0"/>
              </a:spcBef>
              <a:buClr>
                <a:schemeClr val="tx1"/>
              </a:buClr>
              <a:buNone/>
            </a:pPr>
            <a:endParaRPr lang="en-IE" dirty="0" smtClean="0"/>
          </a:p>
        </p:txBody>
      </p:sp>
      <p:sp>
        <p:nvSpPr>
          <p:cNvPr id="8" name="Titel 1"/>
          <p:cNvSpPr>
            <a:spLocks noGrp="1"/>
          </p:cNvSpPr>
          <p:nvPr>
            <p:ph type="title" idx="4294967295"/>
          </p:nvPr>
        </p:nvSpPr>
        <p:spPr>
          <a:xfrm>
            <a:off x="532892" y="418643"/>
            <a:ext cx="7921625" cy="792163"/>
          </a:xfrm>
        </p:spPr>
        <p:txBody>
          <a:bodyPr lIns="91440" tIns="45720" rIns="91440" bIns="45720" anchor="t"/>
          <a:lstStyle/>
          <a:p>
            <a:pPr eaLnBrk="1" hangingPunct="1"/>
            <a:r>
              <a:rPr lang="en-US" dirty="0" smtClean="0">
                <a:latin typeface="Arial" charset="0"/>
              </a:rPr>
              <a:t>IP strategies for universities and businesses</a:t>
            </a: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1392617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ChangeArrowheads="1"/>
          </p:cNvSpPr>
          <p:nvPr>
            <p:ph idx="1"/>
          </p:nvPr>
        </p:nvSpPr>
        <p:spPr>
          <a:xfrm>
            <a:off x="601563" y="1256872"/>
            <a:ext cx="7921625" cy="4166492"/>
          </a:xfrm>
        </p:spPr>
        <p:txBody>
          <a:bodyPr>
            <a:normAutofit/>
          </a:bodyPr>
          <a:lstStyle/>
          <a:p>
            <a:pPr marL="216000" indent="-216000">
              <a:lnSpc>
                <a:spcPts val="2800"/>
              </a:lnSpc>
              <a:spcBef>
                <a:spcPts val="0"/>
              </a:spcBef>
              <a:buClr>
                <a:schemeClr val="tx1"/>
              </a:buClr>
            </a:pPr>
            <a:r>
              <a:rPr lang="en-IE" dirty="0" smtClean="0"/>
              <a:t>Developing and protecting IP</a:t>
            </a:r>
          </a:p>
          <a:p>
            <a:pPr marL="432000" lvl="2" indent="-216000">
              <a:lnSpc>
                <a:spcPts val="2800"/>
              </a:lnSpc>
              <a:spcBef>
                <a:spcPts val="0"/>
              </a:spcBef>
              <a:buClr>
                <a:schemeClr val="tx1"/>
              </a:buClr>
              <a:buFontTx/>
              <a:buChar char="‒"/>
            </a:pPr>
            <a:r>
              <a:rPr lang="en-IE" dirty="0" smtClean="0"/>
              <a:t>particularly relevant to university activities</a:t>
            </a:r>
          </a:p>
          <a:p>
            <a:pPr marL="432000" lvl="2" indent="-216000">
              <a:lnSpc>
                <a:spcPts val="2800"/>
              </a:lnSpc>
              <a:spcBef>
                <a:spcPts val="0"/>
              </a:spcBef>
              <a:buClr>
                <a:schemeClr val="tx1"/>
              </a:buClr>
              <a:buFontTx/>
              <a:buChar char="‒"/>
            </a:pPr>
            <a:r>
              <a:rPr lang="en-IE" dirty="0"/>
              <a:t>a</a:t>
            </a:r>
            <a:r>
              <a:rPr lang="en-IE" dirty="0" smtClean="0"/>
              <a:t>lso relevant to businesses</a:t>
            </a:r>
          </a:p>
          <a:p>
            <a:pPr marL="885825" lvl="2" indent="-342900">
              <a:lnSpc>
                <a:spcPts val="2800"/>
              </a:lnSpc>
              <a:spcBef>
                <a:spcPts val="0"/>
              </a:spcBef>
              <a:buClr>
                <a:schemeClr val="tx1"/>
              </a:buClr>
              <a:buFontTx/>
              <a:buChar char="‒"/>
            </a:pPr>
            <a:endParaRPr lang="en-IE" dirty="0"/>
          </a:p>
          <a:p>
            <a:pPr marL="216000" indent="-216000">
              <a:lnSpc>
                <a:spcPts val="2800"/>
              </a:lnSpc>
              <a:spcBef>
                <a:spcPts val="0"/>
              </a:spcBef>
              <a:buClr>
                <a:schemeClr val="tx1"/>
              </a:buClr>
            </a:pPr>
            <a:r>
              <a:rPr lang="en-IE" dirty="0" smtClean="0"/>
              <a:t>Creating a competitive advantage by optimising and using IP</a:t>
            </a:r>
          </a:p>
          <a:p>
            <a:pPr marL="432000" lvl="2" indent="-216000">
              <a:lnSpc>
                <a:spcPts val="2800"/>
              </a:lnSpc>
              <a:spcBef>
                <a:spcPts val="0"/>
              </a:spcBef>
              <a:buClr>
                <a:schemeClr val="tx1"/>
              </a:buClr>
              <a:buFontTx/>
              <a:buChar char="‒"/>
            </a:pPr>
            <a:r>
              <a:rPr lang="en-IE" dirty="0" smtClean="0"/>
              <a:t>relevant </a:t>
            </a:r>
            <a:r>
              <a:rPr lang="en-IE" dirty="0"/>
              <a:t>to university </a:t>
            </a:r>
            <a:r>
              <a:rPr lang="en-IE" dirty="0" smtClean="0"/>
              <a:t>spin-out companies</a:t>
            </a:r>
            <a:endParaRPr lang="en-IE" dirty="0"/>
          </a:p>
          <a:p>
            <a:pPr marL="432000" lvl="2" indent="-216000">
              <a:lnSpc>
                <a:spcPts val="2800"/>
              </a:lnSpc>
              <a:spcBef>
                <a:spcPts val="0"/>
              </a:spcBef>
              <a:buClr>
                <a:srgbClr val="4C575F"/>
              </a:buClr>
              <a:buFontTx/>
              <a:buChar char="‒"/>
            </a:pPr>
            <a:r>
              <a:rPr lang="en-IE" dirty="0" smtClean="0"/>
              <a:t>relevant </a:t>
            </a:r>
            <a:r>
              <a:rPr lang="en-IE" dirty="0"/>
              <a:t>to </a:t>
            </a:r>
            <a:r>
              <a:rPr lang="en-IE" dirty="0" smtClean="0">
                <a:solidFill>
                  <a:srgbClr val="4C575F"/>
                </a:solidFill>
              </a:rPr>
              <a:t>businesses</a:t>
            </a:r>
            <a:endParaRPr lang="en-IE" dirty="0">
              <a:solidFill>
                <a:srgbClr val="4C575F"/>
              </a:solidFill>
            </a:endParaRPr>
          </a:p>
          <a:p>
            <a:pPr marL="885825" lvl="2" indent="-342900">
              <a:lnSpc>
                <a:spcPts val="2800"/>
              </a:lnSpc>
              <a:spcBef>
                <a:spcPts val="0"/>
              </a:spcBef>
              <a:buClr>
                <a:schemeClr val="tx1"/>
              </a:buClr>
              <a:buFontTx/>
              <a:buChar char="‒"/>
            </a:pPr>
            <a:endParaRPr lang="en-IE" dirty="0"/>
          </a:p>
          <a:p>
            <a:pPr marL="270000" lvl="1" indent="-270000">
              <a:buClr>
                <a:schemeClr val="tx1"/>
              </a:buClr>
              <a:buFont typeface="Wingdings" panose="05000000000000000000" pitchFamily="2" charset="2"/>
              <a:buChar char="§"/>
            </a:pPr>
            <a:endParaRPr lang="en-IE" b="1" dirty="0"/>
          </a:p>
          <a:p>
            <a:pPr marL="271463" lvl="1" indent="0">
              <a:buClr>
                <a:schemeClr val="tx1"/>
              </a:buClr>
              <a:buNone/>
            </a:pPr>
            <a:endParaRPr lang="en-IE" sz="1800" dirty="0" smtClean="0"/>
          </a:p>
        </p:txBody>
      </p:sp>
      <p:sp>
        <p:nvSpPr>
          <p:cNvPr id="8" name="Titel 1"/>
          <p:cNvSpPr>
            <a:spLocks noGrp="1"/>
          </p:cNvSpPr>
          <p:nvPr>
            <p:ph type="title" idx="4294967295"/>
          </p:nvPr>
        </p:nvSpPr>
        <p:spPr>
          <a:xfrm>
            <a:off x="543778" y="429529"/>
            <a:ext cx="7921625" cy="792163"/>
          </a:xfrm>
        </p:spPr>
        <p:txBody>
          <a:bodyPr lIns="91440" tIns="45720" rIns="91440" bIns="45720" anchor="t"/>
          <a:lstStyle/>
          <a:p>
            <a:pPr eaLnBrk="1" hangingPunct="1"/>
            <a:r>
              <a:rPr lang="en-US" dirty="0" smtClean="0">
                <a:latin typeface="Arial" charset="0"/>
              </a:rPr>
              <a:t>IP strategy approaches</a:t>
            </a: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1026898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ChangeArrowheads="1"/>
          </p:cNvSpPr>
          <p:nvPr>
            <p:ph idx="1"/>
          </p:nvPr>
        </p:nvSpPr>
        <p:spPr>
          <a:xfrm>
            <a:off x="611560" y="1484784"/>
            <a:ext cx="7921625" cy="4464050"/>
          </a:xfrm>
        </p:spPr>
        <p:txBody>
          <a:bodyPr>
            <a:normAutofit/>
          </a:bodyPr>
          <a:lstStyle/>
          <a:p>
            <a:pPr lvl="1">
              <a:buClr>
                <a:schemeClr val="tx1"/>
              </a:buClr>
              <a:buFontTx/>
              <a:buChar char="−"/>
            </a:pPr>
            <a:endParaRPr lang="en-IE" sz="1800" dirty="0"/>
          </a:p>
          <a:p>
            <a:pPr marL="271463" lvl="1" indent="0">
              <a:buClr>
                <a:schemeClr val="tx1"/>
              </a:buClr>
              <a:buNone/>
            </a:pPr>
            <a:endParaRPr lang="en-IE" sz="1800" dirty="0"/>
          </a:p>
        </p:txBody>
      </p:sp>
      <p:sp>
        <p:nvSpPr>
          <p:cNvPr id="8" name="Titel 1"/>
          <p:cNvSpPr>
            <a:spLocks noGrp="1"/>
          </p:cNvSpPr>
          <p:nvPr>
            <p:ph type="title" idx="4294967295"/>
          </p:nvPr>
        </p:nvSpPr>
        <p:spPr>
          <a:xfrm>
            <a:off x="522006" y="420737"/>
            <a:ext cx="7921625" cy="792163"/>
          </a:xfrm>
        </p:spPr>
        <p:txBody>
          <a:bodyPr lIns="91440" tIns="45720" rIns="91440" bIns="45720" anchor="t"/>
          <a:lstStyle/>
          <a:p>
            <a:pPr eaLnBrk="1" hangingPunct="1"/>
            <a:r>
              <a:rPr lang="en-US" dirty="0" smtClean="0">
                <a:latin typeface="Arial" charset="0"/>
              </a:rPr>
              <a:t>Developing and protecting IP</a:t>
            </a:r>
          </a:p>
        </p:txBody>
      </p:sp>
      <p:graphicFrame>
        <p:nvGraphicFramePr>
          <p:cNvPr id="2" name="Table 1"/>
          <p:cNvGraphicFramePr>
            <a:graphicFrameLocks noGrp="1"/>
          </p:cNvGraphicFramePr>
          <p:nvPr>
            <p:extLst>
              <p:ext uri="{D42A27DB-BD31-4B8C-83A1-F6EECF244321}">
                <p14:modId xmlns:p14="http://schemas.microsoft.com/office/powerpoint/2010/main" val="821290484"/>
              </p:ext>
            </p:extLst>
          </p:nvPr>
        </p:nvGraphicFramePr>
        <p:xfrm>
          <a:off x="650909" y="1358346"/>
          <a:ext cx="7849245" cy="3202880"/>
        </p:xfrm>
        <a:graphic>
          <a:graphicData uri="http://schemas.openxmlformats.org/drawingml/2006/table">
            <a:tbl>
              <a:tblPr firstRow="1" bandRow="1">
                <a:tableStyleId>{073A0DAA-6AF3-43AB-8588-CEC1D06C72B9}</a:tableStyleId>
              </a:tblPr>
              <a:tblGrid>
                <a:gridCol w="2739831"/>
                <a:gridCol w="5109414"/>
              </a:tblGrid>
              <a:tr h="370840">
                <a:tc>
                  <a:txBody>
                    <a:bodyPr/>
                    <a:lstStyle/>
                    <a:p>
                      <a:pPr algn="ctr"/>
                      <a:r>
                        <a:rPr lang="en-IE" dirty="0" smtClean="0"/>
                        <a:t>Strategic</a:t>
                      </a:r>
                      <a:r>
                        <a:rPr lang="en-IE" baseline="0" dirty="0" smtClean="0"/>
                        <a:t> objective</a:t>
                      </a:r>
                      <a:endParaRPr lang="en-GB" dirty="0">
                        <a:solidFill>
                          <a:schemeClr val="bg1"/>
                        </a:solidFill>
                      </a:endParaRPr>
                    </a:p>
                  </a:txBody>
                  <a:tcPr/>
                </a:tc>
                <a:tc>
                  <a:txBody>
                    <a:bodyPr/>
                    <a:lstStyle/>
                    <a:p>
                      <a:pPr algn="ctr"/>
                      <a:r>
                        <a:rPr lang="en-IE" dirty="0" smtClean="0"/>
                        <a:t>Tactic</a:t>
                      </a:r>
                      <a:endParaRPr lang="en-GB" dirty="0"/>
                    </a:p>
                  </a:txBody>
                  <a:tcPr/>
                </a:tc>
              </a:tr>
              <a:tr h="133216">
                <a:tc>
                  <a:txBody>
                    <a:bodyPr/>
                    <a:lstStyle/>
                    <a:p>
                      <a:endParaRPr lang="en-GB" sz="100" b="1" dirty="0">
                        <a:solidFill>
                          <a:schemeClr val="bg1"/>
                        </a:solidFill>
                      </a:endParaRPr>
                    </a:p>
                  </a:txBody>
                  <a:tcPr>
                    <a:solidFill>
                      <a:schemeClr val="bg1"/>
                    </a:solidFill>
                  </a:tcPr>
                </a:tc>
                <a:tc>
                  <a:txBody>
                    <a:bodyPr/>
                    <a:lstStyle/>
                    <a:p>
                      <a:endParaRPr kumimoji="0" lang="en-IE" sz="100" b="0" i="0" u="none" strike="noStrike" kern="0" cap="none" spc="0" normalizeH="0" baseline="0" noProof="0" dirty="0" smtClean="0">
                        <a:ln>
                          <a:noFill/>
                        </a:ln>
                        <a:solidFill>
                          <a:srgbClr val="4C575F"/>
                        </a:solidFill>
                        <a:effectLst/>
                        <a:uLnTx/>
                        <a:uFillTx/>
                        <a:latin typeface="+mn-lt"/>
                      </a:endParaRPr>
                    </a:p>
                  </a:txBody>
                  <a:tcPr>
                    <a:solidFill>
                      <a:schemeClr val="bg1"/>
                    </a:solidFill>
                  </a:tcPr>
                </a:tc>
              </a:tr>
              <a:tr h="370840">
                <a:tc>
                  <a:txBody>
                    <a:bodyPr/>
                    <a:lstStyle/>
                    <a:p>
                      <a:r>
                        <a:rPr lang="en-IE" b="1" dirty="0" smtClean="0">
                          <a:solidFill>
                            <a:schemeClr val="tx1"/>
                          </a:solidFill>
                        </a:rPr>
                        <a:t>"Monopolising"</a:t>
                      </a:r>
                      <a:r>
                        <a:rPr lang="en-IE" b="1" baseline="0" dirty="0" smtClean="0">
                          <a:solidFill>
                            <a:schemeClr val="tx1"/>
                          </a:solidFill>
                        </a:rPr>
                        <a:t> the technology</a:t>
                      </a:r>
                      <a:endParaRPr lang="en-GB" b="1" dirty="0">
                        <a:solidFill>
                          <a:schemeClr val="tx1"/>
                        </a:solidFill>
                      </a:endParaRPr>
                    </a:p>
                  </a:txBody>
                  <a:tcPr/>
                </a:tc>
                <a:tc>
                  <a:txBody>
                    <a:bodyPr/>
                    <a:lstStyle/>
                    <a:p>
                      <a:pPr marL="216000" indent="-216000">
                        <a:lnSpc>
                          <a:spcPct val="100000"/>
                        </a:lnSpc>
                        <a:buFontTx/>
                        <a:buChar char="–"/>
                      </a:pPr>
                      <a:r>
                        <a:rPr kumimoji="0" lang="en-IE" sz="1800" b="0" i="0" u="none" strike="noStrike" kern="0" cap="none" spc="0" normalizeH="0" baseline="0" noProof="0" dirty="0" smtClean="0">
                          <a:ln>
                            <a:noFill/>
                          </a:ln>
                          <a:solidFill>
                            <a:srgbClr val="4C575F"/>
                          </a:solidFill>
                          <a:effectLst/>
                          <a:uLnTx/>
                          <a:uFillTx/>
                          <a:latin typeface="+mn-lt"/>
                        </a:rPr>
                        <a:t>Publish and ensure wide access, or</a:t>
                      </a:r>
                    </a:p>
                    <a:p>
                      <a:pPr marL="216000" marR="0" lvl="1" indent="-216000" algn="l" defTabSz="914400" rtl="0" eaLnBrk="1" fontAlgn="auto" latinLnBrk="0" hangingPunct="1">
                        <a:lnSpc>
                          <a:spcPct val="100000"/>
                        </a:lnSpc>
                        <a:spcBef>
                          <a:spcPts val="0"/>
                        </a:spcBef>
                        <a:spcAft>
                          <a:spcPts val="0"/>
                        </a:spcAft>
                        <a:buClrTx/>
                        <a:buSzTx/>
                        <a:buFontTx/>
                        <a:buChar char="–"/>
                        <a:tabLst/>
                        <a:defRPr/>
                      </a:pPr>
                      <a:r>
                        <a:rPr lang="en-IE" sz="1800" dirty="0" smtClean="0"/>
                        <a:t>Protect</a:t>
                      </a:r>
                      <a:r>
                        <a:rPr lang="en-IE" sz="1800" baseline="0" dirty="0" smtClean="0"/>
                        <a:t> with </a:t>
                      </a:r>
                      <a:r>
                        <a:rPr lang="en-IE" sz="1800" baseline="0" dirty="0" smtClean="0">
                          <a:solidFill>
                            <a:schemeClr val="tx1"/>
                          </a:solidFill>
                        </a:rPr>
                        <a:t>p</a:t>
                      </a:r>
                      <a:r>
                        <a:rPr lang="en-IE" sz="1800" dirty="0" smtClean="0">
                          <a:solidFill>
                            <a:schemeClr val="tx1"/>
                          </a:solidFill>
                        </a:rPr>
                        <a:t>atents and other IP forms, or</a:t>
                      </a:r>
                    </a:p>
                    <a:p>
                      <a:pPr marL="216000" marR="0" lvl="1" indent="-216000" algn="l" defTabSz="914400" rtl="0" eaLnBrk="1" fontAlgn="auto" latinLnBrk="0" hangingPunct="1">
                        <a:lnSpc>
                          <a:spcPct val="100000"/>
                        </a:lnSpc>
                        <a:spcBef>
                          <a:spcPts val="0"/>
                        </a:spcBef>
                        <a:spcAft>
                          <a:spcPts val="0"/>
                        </a:spcAft>
                        <a:buClrTx/>
                        <a:buSzTx/>
                        <a:buFontTx/>
                        <a:buChar char="–"/>
                        <a:tabLst/>
                        <a:defRPr/>
                      </a:pPr>
                      <a:r>
                        <a:rPr lang="en-IE" sz="1800" dirty="0" smtClean="0"/>
                        <a:t>Maintain as secret know-how</a:t>
                      </a:r>
                    </a:p>
                  </a:txBody>
                  <a:tcPr/>
                </a:tc>
              </a:tr>
              <a:tr h="0">
                <a:tc>
                  <a:txBody>
                    <a:bodyPr/>
                    <a:lstStyle/>
                    <a:p>
                      <a:endParaRPr lang="en-GB" sz="100" b="1" dirty="0">
                        <a:solidFill>
                          <a:schemeClr val="bg1"/>
                        </a:solidFill>
                      </a:endParaRPr>
                    </a:p>
                  </a:txBody>
                  <a:tcPr>
                    <a:solidFill>
                      <a:schemeClr val="bg1"/>
                    </a:solidFill>
                  </a:tcPr>
                </a:tc>
                <a:tc>
                  <a:txBody>
                    <a:bodyPr/>
                    <a:lstStyle/>
                    <a:p>
                      <a:pPr marL="171450" indent="-171450">
                        <a:buFontTx/>
                        <a:buChar char="–"/>
                      </a:pPr>
                      <a:endParaRPr lang="en-GB" sz="100" dirty="0"/>
                    </a:p>
                  </a:txBody>
                  <a:tcPr>
                    <a:solidFill>
                      <a:schemeClr val="bg1"/>
                    </a:solidFill>
                  </a:tcPr>
                </a:tc>
              </a:tr>
              <a:tr h="131792">
                <a:tc>
                  <a:txBody>
                    <a:bodyPr/>
                    <a:lstStyle/>
                    <a:p>
                      <a:endParaRPr lang="en-GB" sz="100" b="1" dirty="0">
                        <a:solidFill>
                          <a:schemeClr val="bg1"/>
                        </a:solidFill>
                      </a:endParaRPr>
                    </a:p>
                  </a:txBody>
                  <a:tcPr>
                    <a:solidFill>
                      <a:schemeClr val="bg1"/>
                    </a:solidFill>
                  </a:tcPr>
                </a:tc>
                <a:tc>
                  <a:txBody>
                    <a:bodyPr/>
                    <a:lstStyle/>
                    <a:p>
                      <a:pPr marL="171450" indent="-171450">
                        <a:buFontTx/>
                        <a:buChar char="–"/>
                      </a:pPr>
                      <a:endParaRPr lang="en-GB" sz="100" dirty="0"/>
                    </a:p>
                  </a:txBody>
                  <a:tcPr>
                    <a:solidFill>
                      <a:schemeClr val="bg1"/>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b="1" baseline="0" dirty="0" smtClean="0">
                          <a:solidFill>
                            <a:schemeClr val="tx1"/>
                          </a:solidFill>
                        </a:rPr>
                        <a:t>Managing the IP filing strategy </a:t>
                      </a:r>
                      <a:endParaRPr lang="en-GB" b="1" dirty="0" smtClean="0">
                        <a:solidFill>
                          <a:schemeClr val="tx1"/>
                        </a:solidFill>
                      </a:endParaRPr>
                    </a:p>
                  </a:txBody>
                  <a:tcPr/>
                </a:tc>
                <a:tc>
                  <a:txBody>
                    <a:bodyPr/>
                    <a:lstStyle/>
                    <a:p>
                      <a:pPr marL="216000" indent="-216000">
                        <a:buFontTx/>
                        <a:buChar char="–"/>
                      </a:pPr>
                      <a:r>
                        <a:rPr lang="en-IE" sz="1800" dirty="0" smtClean="0"/>
                        <a:t>Maintain</a:t>
                      </a:r>
                      <a:r>
                        <a:rPr lang="en-IE" sz="1800" baseline="0" dirty="0" smtClean="0"/>
                        <a:t> application</a:t>
                      </a:r>
                      <a:r>
                        <a:rPr lang="en-IE" sz="1800" dirty="0" smtClean="0"/>
                        <a:t> for a limited</a:t>
                      </a:r>
                      <a:r>
                        <a:rPr lang="en-IE" sz="1800" baseline="0" dirty="0" smtClean="0"/>
                        <a:t> </a:t>
                      </a:r>
                      <a:r>
                        <a:rPr lang="en-IE" sz="1800" dirty="0" smtClean="0"/>
                        <a:t>duration</a:t>
                      </a:r>
                    </a:p>
                    <a:p>
                      <a:pPr marL="216000" indent="-216000">
                        <a:buFontTx/>
                        <a:buChar char="–"/>
                      </a:pPr>
                      <a:r>
                        <a:rPr lang="en-IE" sz="1800" dirty="0" smtClean="0"/>
                        <a:t>Decide which territories should be protected</a:t>
                      </a:r>
                    </a:p>
                  </a:txBody>
                  <a:tcPr/>
                </a:tc>
              </a:tr>
              <a:tr h="1332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 b="1" dirty="0" smtClean="0">
                        <a:solidFill>
                          <a:schemeClr val="bg1"/>
                        </a:solidFill>
                      </a:endParaRPr>
                    </a:p>
                  </a:txBody>
                  <a:tcPr>
                    <a:solidFill>
                      <a:schemeClr val="bg1"/>
                    </a:solidFill>
                  </a:tcPr>
                </a:tc>
                <a:tc>
                  <a:txBody>
                    <a:bodyPr/>
                    <a:lstStyle/>
                    <a:p>
                      <a:pPr marL="171450" indent="-171450">
                        <a:buFontTx/>
                        <a:buChar char="–"/>
                      </a:pPr>
                      <a:endParaRPr lang="en-GB" sz="100" dirty="0"/>
                    </a:p>
                  </a:txBody>
                  <a:tcPr>
                    <a:solidFill>
                      <a:schemeClr val="bg1"/>
                    </a:solidFill>
                  </a:tcPr>
                </a:tc>
              </a:tr>
              <a:tr h="370840">
                <a:tc>
                  <a:txBody>
                    <a:bodyPr/>
                    <a:lstStyle/>
                    <a:p>
                      <a:r>
                        <a:rPr kumimoji="0" lang="en-IE" sz="1800" b="1" i="0" u="none" strike="noStrike" kern="0" cap="none" spc="0" normalizeH="0" baseline="0" noProof="0" dirty="0" smtClean="0">
                          <a:ln>
                            <a:noFill/>
                          </a:ln>
                          <a:solidFill>
                            <a:srgbClr val="4C575F"/>
                          </a:solidFill>
                          <a:effectLst/>
                          <a:uLnTx/>
                          <a:uFillTx/>
                          <a:latin typeface="+mn-lt"/>
                        </a:rPr>
                        <a:t>Enhancing the status of the technology</a:t>
                      </a:r>
                      <a:endParaRPr lang="en-GB" b="1" dirty="0">
                        <a:solidFill>
                          <a:schemeClr val="bg1"/>
                        </a:solidFill>
                      </a:endParaRPr>
                    </a:p>
                  </a:txBody>
                  <a:tcPr/>
                </a:tc>
                <a:tc>
                  <a:txBody>
                    <a:bodyPr/>
                    <a:lstStyle/>
                    <a:p>
                      <a:pPr marL="216000" indent="-216000">
                        <a:buFontTx/>
                        <a:buChar char="–"/>
                      </a:pPr>
                      <a:r>
                        <a:rPr lang="en-IE" sz="1800" dirty="0" smtClean="0"/>
                        <a:t>Develop complementary</a:t>
                      </a:r>
                      <a:r>
                        <a:rPr lang="en-IE" sz="1800" baseline="0" dirty="0" smtClean="0"/>
                        <a:t> technologies</a:t>
                      </a:r>
                    </a:p>
                    <a:p>
                      <a:pPr marL="216000" indent="-216000">
                        <a:buFontTx/>
                        <a:buChar char="–"/>
                      </a:pPr>
                      <a:r>
                        <a:rPr lang="en-IE" sz="1800" dirty="0" smtClean="0"/>
                        <a:t>Create portfolio of related patents &amp; other IP</a:t>
                      </a:r>
                      <a:endParaRPr lang="en-GB" dirty="0"/>
                    </a:p>
                  </a:txBody>
                  <a:tcPr/>
                </a:tc>
              </a:tr>
              <a:tr h="122416">
                <a:tc>
                  <a:txBody>
                    <a:bodyPr/>
                    <a:lstStyle/>
                    <a:p>
                      <a:endParaRPr lang="en-GB" sz="100" b="1" dirty="0">
                        <a:solidFill>
                          <a:schemeClr val="bg1"/>
                        </a:solidFill>
                      </a:endParaRPr>
                    </a:p>
                  </a:txBody>
                  <a:tcPr>
                    <a:solidFill>
                      <a:schemeClr val="bg1"/>
                    </a:solidFill>
                  </a:tcPr>
                </a:tc>
                <a:tc>
                  <a:txBody>
                    <a:bodyPr/>
                    <a:lstStyle/>
                    <a:p>
                      <a:endParaRPr lang="en-GB" sz="100" dirty="0"/>
                    </a:p>
                  </a:txBody>
                  <a:tcPr>
                    <a:solidFill>
                      <a:schemeClr val="bg1"/>
                    </a:solidFill>
                  </a:tcPr>
                </a:tc>
              </a:tr>
            </a:tbl>
          </a:graphicData>
        </a:graphic>
      </p:graphicFrame>
      <p:sp>
        <p:nvSpPr>
          <p:cNvPr id="3" name="Footer Placeholder 2"/>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7755049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ChangeArrowheads="1"/>
          </p:cNvSpPr>
          <p:nvPr>
            <p:ph idx="1"/>
          </p:nvPr>
        </p:nvSpPr>
        <p:spPr>
          <a:xfrm>
            <a:off x="611560" y="1340768"/>
            <a:ext cx="7921625" cy="4464050"/>
          </a:xfrm>
        </p:spPr>
        <p:txBody>
          <a:bodyPr>
            <a:normAutofit/>
          </a:bodyPr>
          <a:lstStyle/>
          <a:p>
            <a:pPr marL="271463" lvl="1" indent="0">
              <a:buClr>
                <a:schemeClr val="tx1"/>
              </a:buClr>
              <a:buNone/>
            </a:pPr>
            <a:endParaRPr lang="en-IE" sz="1900" dirty="0" smtClean="0"/>
          </a:p>
          <a:p>
            <a:pPr marL="271463" lvl="1" indent="0">
              <a:buClr>
                <a:schemeClr val="tx1"/>
              </a:buClr>
              <a:buNone/>
            </a:pPr>
            <a:endParaRPr lang="en-IE" sz="1800" dirty="0" smtClean="0"/>
          </a:p>
          <a:p>
            <a:pPr lvl="1">
              <a:buClr>
                <a:schemeClr val="tx1"/>
              </a:buClr>
              <a:buFontTx/>
              <a:buChar char="−"/>
            </a:pPr>
            <a:endParaRPr lang="en-IE" sz="1800" dirty="0"/>
          </a:p>
          <a:p>
            <a:pPr marL="271463" lvl="1" indent="0">
              <a:buClr>
                <a:schemeClr val="tx1"/>
              </a:buClr>
              <a:buNone/>
            </a:pPr>
            <a:endParaRPr lang="en-IE" sz="1800" dirty="0"/>
          </a:p>
        </p:txBody>
      </p:sp>
      <p:sp>
        <p:nvSpPr>
          <p:cNvPr id="8" name="Titel 1"/>
          <p:cNvSpPr>
            <a:spLocks noGrp="1"/>
          </p:cNvSpPr>
          <p:nvPr>
            <p:ph type="title" idx="4294967295"/>
          </p:nvPr>
        </p:nvSpPr>
        <p:spPr>
          <a:xfrm>
            <a:off x="534064" y="420737"/>
            <a:ext cx="7921625" cy="792163"/>
          </a:xfrm>
        </p:spPr>
        <p:txBody>
          <a:bodyPr lIns="91440" tIns="45720" rIns="91440" bIns="45720" anchor="t"/>
          <a:lstStyle/>
          <a:p>
            <a:pPr eaLnBrk="1" hangingPunct="1"/>
            <a:r>
              <a:rPr lang="en-US" dirty="0" smtClean="0">
                <a:latin typeface="Arial" charset="0"/>
              </a:rPr>
              <a:t>Creating a competitive advantage </a:t>
            </a:r>
          </a:p>
        </p:txBody>
      </p:sp>
      <p:graphicFrame>
        <p:nvGraphicFramePr>
          <p:cNvPr id="2" name="Table 1"/>
          <p:cNvGraphicFramePr>
            <a:graphicFrameLocks noGrp="1"/>
          </p:cNvGraphicFramePr>
          <p:nvPr>
            <p:extLst>
              <p:ext uri="{D42A27DB-BD31-4B8C-83A1-F6EECF244321}">
                <p14:modId xmlns:p14="http://schemas.microsoft.com/office/powerpoint/2010/main" val="3211253805"/>
              </p:ext>
            </p:extLst>
          </p:nvPr>
        </p:nvGraphicFramePr>
        <p:xfrm>
          <a:off x="650909" y="1358346"/>
          <a:ext cx="7849245" cy="4488120"/>
        </p:xfrm>
        <a:graphic>
          <a:graphicData uri="http://schemas.openxmlformats.org/drawingml/2006/table">
            <a:tbl>
              <a:tblPr firstRow="1" bandRow="1">
                <a:tableStyleId>{073A0DAA-6AF3-43AB-8588-CEC1D06C72B9}</a:tableStyleId>
              </a:tblPr>
              <a:tblGrid>
                <a:gridCol w="3001183"/>
                <a:gridCol w="4848062"/>
              </a:tblGrid>
              <a:tr h="370840">
                <a:tc>
                  <a:txBody>
                    <a:bodyPr/>
                    <a:lstStyle/>
                    <a:p>
                      <a:pPr algn="ctr"/>
                      <a:r>
                        <a:rPr lang="en-IE" dirty="0" smtClean="0"/>
                        <a:t>Strategic</a:t>
                      </a:r>
                      <a:r>
                        <a:rPr lang="en-IE" baseline="0" dirty="0" smtClean="0"/>
                        <a:t> objective</a:t>
                      </a:r>
                      <a:endParaRPr lang="en-GB" dirty="0">
                        <a:solidFill>
                          <a:schemeClr val="bg1"/>
                        </a:solidFill>
                      </a:endParaRPr>
                    </a:p>
                  </a:txBody>
                  <a:tcPr/>
                </a:tc>
                <a:tc>
                  <a:txBody>
                    <a:bodyPr/>
                    <a:lstStyle/>
                    <a:p>
                      <a:pPr algn="ctr"/>
                      <a:r>
                        <a:rPr lang="en-IE" dirty="0" smtClean="0"/>
                        <a:t>Tactic</a:t>
                      </a:r>
                      <a:endParaRPr lang="en-GB" dirty="0"/>
                    </a:p>
                  </a:txBody>
                  <a:tcPr/>
                </a:tc>
              </a:tr>
              <a:tr h="133216">
                <a:tc>
                  <a:txBody>
                    <a:bodyPr/>
                    <a:lstStyle/>
                    <a:p>
                      <a:endParaRPr lang="en-GB" sz="100" b="1" dirty="0">
                        <a:solidFill>
                          <a:schemeClr val="bg1"/>
                        </a:solidFill>
                      </a:endParaRPr>
                    </a:p>
                  </a:txBody>
                  <a:tcPr>
                    <a:solidFill>
                      <a:schemeClr val="bg1"/>
                    </a:solidFill>
                  </a:tcPr>
                </a:tc>
                <a:tc>
                  <a:txBody>
                    <a:bodyPr/>
                    <a:lstStyle/>
                    <a:p>
                      <a:endParaRPr lang="en-GB" sz="100" dirty="0"/>
                    </a:p>
                  </a:txBody>
                  <a:tcPr>
                    <a:solidFill>
                      <a:schemeClr val="bg1"/>
                    </a:solidFill>
                  </a:tcPr>
                </a:tc>
              </a:tr>
              <a:tr h="370840">
                <a:tc>
                  <a:txBody>
                    <a:bodyPr/>
                    <a:lstStyle/>
                    <a:p>
                      <a:r>
                        <a:rPr lang="en-IE" b="1" dirty="0" smtClean="0"/>
                        <a:t>Creating a “monopoly”</a:t>
                      </a:r>
                      <a:endParaRPr lang="en-GB" b="1" dirty="0">
                        <a:solidFill>
                          <a:schemeClr val="bg1"/>
                        </a:solidFill>
                      </a:endParaRPr>
                    </a:p>
                  </a:txBody>
                  <a:tcPr/>
                </a:tc>
                <a:tc>
                  <a:txBody>
                    <a:bodyPr/>
                    <a:lstStyle/>
                    <a:p>
                      <a:pPr marL="216000" indent="-216000">
                        <a:buFontTx/>
                        <a:buChar char="–"/>
                      </a:pPr>
                      <a:r>
                        <a:rPr lang="en-IE" dirty="0" smtClean="0">
                          <a:solidFill>
                            <a:schemeClr val="tx1"/>
                          </a:solidFill>
                        </a:rPr>
                        <a:t>Be</a:t>
                      </a:r>
                      <a:r>
                        <a:rPr lang="en-IE" baseline="0" dirty="0" smtClean="0">
                          <a:solidFill>
                            <a:schemeClr val="tx1"/>
                          </a:solidFill>
                        </a:rPr>
                        <a:t> a</a:t>
                      </a:r>
                      <a:r>
                        <a:rPr lang="en-IE" dirty="0" smtClean="0">
                          <a:solidFill>
                            <a:schemeClr val="tx1"/>
                          </a:solidFill>
                        </a:rPr>
                        <a:t>ware of</a:t>
                      </a:r>
                      <a:r>
                        <a:rPr lang="en-IE" baseline="0" dirty="0" smtClean="0">
                          <a:solidFill>
                            <a:schemeClr val="tx1"/>
                          </a:solidFill>
                        </a:rPr>
                        <a:t> </a:t>
                      </a:r>
                      <a:r>
                        <a:rPr lang="en-IE" dirty="0" smtClean="0">
                          <a:solidFill>
                            <a:schemeClr val="tx1"/>
                          </a:solidFill>
                        </a:rPr>
                        <a:t>IP landscape (competitors)</a:t>
                      </a:r>
                    </a:p>
                    <a:p>
                      <a:pPr marL="216000" indent="-216000">
                        <a:buFontTx/>
                        <a:buChar char="–"/>
                      </a:pPr>
                      <a:r>
                        <a:rPr lang="en-IE" dirty="0" smtClean="0">
                          <a:solidFill>
                            <a:schemeClr val="tx1"/>
                          </a:solidFill>
                        </a:rPr>
                        <a:t>Ensure</a:t>
                      </a:r>
                      <a:r>
                        <a:rPr lang="en-IE" baseline="0" dirty="0" smtClean="0">
                          <a:solidFill>
                            <a:schemeClr val="tx1"/>
                          </a:solidFill>
                        </a:rPr>
                        <a:t> f</a:t>
                      </a:r>
                      <a:r>
                        <a:rPr lang="en-IE" dirty="0" smtClean="0">
                          <a:solidFill>
                            <a:schemeClr val="tx1"/>
                          </a:solidFill>
                        </a:rPr>
                        <a:t>reedom-to-operate</a:t>
                      </a:r>
                    </a:p>
                    <a:p>
                      <a:pPr marL="216000" indent="-216000">
                        <a:buFontTx/>
                        <a:buChar char="–"/>
                      </a:pPr>
                      <a:r>
                        <a:rPr lang="en-IE" dirty="0" smtClean="0"/>
                        <a:t>Police infringers</a:t>
                      </a:r>
                    </a:p>
                    <a:p>
                      <a:pPr marL="216000" indent="-216000">
                        <a:buFontTx/>
                        <a:buChar char="–"/>
                      </a:pPr>
                      <a:r>
                        <a:rPr lang="en-IE" dirty="0" smtClean="0"/>
                        <a:t>Defend "monopoly"</a:t>
                      </a:r>
                      <a:endParaRPr lang="en-GB" dirty="0"/>
                    </a:p>
                  </a:txBody>
                  <a:tcPr/>
                </a:tc>
              </a:tr>
              <a:tr h="0">
                <a:tc>
                  <a:txBody>
                    <a:bodyPr/>
                    <a:lstStyle/>
                    <a:p>
                      <a:endParaRPr lang="en-GB" sz="100" b="1" dirty="0">
                        <a:solidFill>
                          <a:schemeClr val="bg1"/>
                        </a:solidFill>
                      </a:endParaRPr>
                    </a:p>
                  </a:txBody>
                  <a:tcPr>
                    <a:solidFill>
                      <a:schemeClr val="bg1"/>
                    </a:solidFill>
                  </a:tcPr>
                </a:tc>
                <a:tc>
                  <a:txBody>
                    <a:bodyPr/>
                    <a:lstStyle/>
                    <a:p>
                      <a:endParaRPr lang="en-GB" sz="100" dirty="0"/>
                    </a:p>
                  </a:txBody>
                  <a:tcPr>
                    <a:solidFill>
                      <a:schemeClr val="bg1"/>
                    </a:solidFill>
                  </a:tcPr>
                </a:tc>
              </a:tr>
              <a:tr h="370840">
                <a:tc>
                  <a:txBody>
                    <a:bodyPr/>
                    <a:lstStyle/>
                    <a:p>
                      <a:r>
                        <a:rPr lang="en-IE" b="1" dirty="0" smtClean="0">
                          <a:solidFill>
                            <a:schemeClr val="tx1"/>
                          </a:solidFill>
                        </a:rPr>
                        <a:t>Managing</a:t>
                      </a:r>
                      <a:r>
                        <a:rPr lang="en-IE" b="1" dirty="0" smtClean="0"/>
                        <a:t> competitors</a:t>
                      </a:r>
                      <a:endParaRPr lang="en-GB" b="1" dirty="0">
                        <a:solidFill>
                          <a:schemeClr val="bg1"/>
                        </a:solidFill>
                      </a:endParaRPr>
                    </a:p>
                  </a:txBody>
                  <a:tcPr/>
                </a:tc>
                <a:tc>
                  <a:txBody>
                    <a:bodyPr/>
                    <a:lstStyle/>
                    <a:p>
                      <a:pPr marL="216000" indent="-216000">
                        <a:buFontTx/>
                        <a:buChar char="–"/>
                      </a:pPr>
                      <a:r>
                        <a:rPr lang="en-IE" dirty="0" smtClean="0"/>
                        <a:t>Create</a:t>
                      </a:r>
                      <a:r>
                        <a:rPr lang="en-IE" baseline="0" dirty="0" smtClean="0"/>
                        <a:t> defensive</a:t>
                      </a:r>
                      <a:r>
                        <a:rPr lang="en-IE" dirty="0" smtClean="0"/>
                        <a:t> patents</a:t>
                      </a:r>
                    </a:p>
                    <a:p>
                      <a:pPr marL="216000" indent="-216000">
                        <a:buFontTx/>
                        <a:buChar char="–"/>
                      </a:pPr>
                      <a:r>
                        <a:rPr lang="en-IE" dirty="0" smtClean="0"/>
                        <a:t>Trade IP for cross-licensing deals</a:t>
                      </a:r>
                      <a:endParaRPr lang="en-GB" dirty="0"/>
                    </a:p>
                  </a:txBody>
                  <a:tcPr/>
                </a:tc>
              </a:tr>
              <a:tr h="131792">
                <a:tc>
                  <a:txBody>
                    <a:bodyPr/>
                    <a:lstStyle/>
                    <a:p>
                      <a:endParaRPr lang="en-GB" sz="100" b="1" dirty="0">
                        <a:solidFill>
                          <a:schemeClr val="bg1"/>
                        </a:solidFill>
                      </a:endParaRPr>
                    </a:p>
                  </a:txBody>
                  <a:tcPr>
                    <a:solidFill>
                      <a:schemeClr val="bg1"/>
                    </a:solidFill>
                  </a:tcPr>
                </a:tc>
                <a:tc>
                  <a:txBody>
                    <a:bodyPr/>
                    <a:lstStyle/>
                    <a:p>
                      <a:endParaRPr lang="en-GB" sz="100" dirty="0"/>
                    </a:p>
                  </a:txBody>
                  <a:tcPr>
                    <a:solidFill>
                      <a:schemeClr val="bg1"/>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b="1" dirty="0" smtClean="0">
                          <a:solidFill>
                            <a:schemeClr val="tx1"/>
                          </a:solidFill>
                        </a:rPr>
                        <a:t>Securing</a:t>
                      </a:r>
                      <a:r>
                        <a:rPr lang="en-IE" b="1" baseline="0" dirty="0" smtClean="0">
                          <a:solidFill>
                            <a:schemeClr val="tx1"/>
                          </a:solidFill>
                        </a:rPr>
                        <a:t> finance</a:t>
                      </a:r>
                      <a:r>
                        <a:rPr lang="en-IE" b="1" dirty="0" smtClean="0">
                          <a:solidFill>
                            <a:schemeClr val="tx1"/>
                          </a:solidFill>
                        </a:rPr>
                        <a:t> </a:t>
                      </a:r>
                      <a:endParaRPr lang="en-GB" b="1" dirty="0" smtClean="0">
                        <a:solidFill>
                          <a:schemeClr val="tx1"/>
                        </a:solidFill>
                      </a:endParaRPr>
                    </a:p>
                  </a:txBody>
                  <a:tcPr/>
                </a:tc>
                <a:tc>
                  <a:txBody>
                    <a:bodyPr/>
                    <a:lstStyle/>
                    <a:p>
                      <a:pPr marL="216000" indent="-216000">
                        <a:buFontTx/>
                        <a:buChar char="–"/>
                      </a:pPr>
                      <a:r>
                        <a:rPr lang="en-IE" dirty="0" smtClean="0"/>
                        <a:t>Build IP portfolio</a:t>
                      </a:r>
                      <a:r>
                        <a:rPr lang="en-IE" baseline="0" dirty="0" smtClean="0"/>
                        <a:t> </a:t>
                      </a:r>
                      <a:r>
                        <a:rPr lang="en-IE" dirty="0" smtClean="0"/>
                        <a:t>to attract investment</a:t>
                      </a:r>
                      <a:endParaRPr lang="en-GB" dirty="0"/>
                    </a:p>
                  </a:txBody>
                  <a:tcPr/>
                </a:tc>
              </a:tr>
              <a:tr h="1332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 b="1" dirty="0" smtClean="0">
                        <a:solidFill>
                          <a:schemeClr val="bg1"/>
                        </a:solidFill>
                      </a:endParaRPr>
                    </a:p>
                  </a:txBody>
                  <a:tcPr>
                    <a:solidFill>
                      <a:schemeClr val="bg1"/>
                    </a:solidFill>
                  </a:tcPr>
                </a:tc>
                <a:tc>
                  <a:txBody>
                    <a:bodyPr/>
                    <a:lstStyle/>
                    <a:p>
                      <a:endParaRPr lang="en-GB" sz="100" dirty="0"/>
                    </a:p>
                  </a:txBody>
                  <a:tcPr>
                    <a:solidFill>
                      <a:schemeClr val="bg1"/>
                    </a:solidFill>
                  </a:tcPr>
                </a:tc>
              </a:tr>
              <a:tr h="370840">
                <a:tc>
                  <a:txBody>
                    <a:bodyPr/>
                    <a:lstStyle/>
                    <a:p>
                      <a:r>
                        <a:rPr lang="en-IE" b="1" dirty="0" smtClean="0">
                          <a:solidFill>
                            <a:schemeClr val="tx1"/>
                          </a:solidFill>
                        </a:rPr>
                        <a:t>Monetising the</a:t>
                      </a:r>
                      <a:r>
                        <a:rPr lang="en-IE" b="1" baseline="0" dirty="0" smtClean="0">
                          <a:solidFill>
                            <a:schemeClr val="tx1"/>
                          </a:solidFill>
                        </a:rPr>
                        <a:t> IP portfolio</a:t>
                      </a:r>
                      <a:endParaRPr lang="en-GB" b="1" dirty="0">
                        <a:solidFill>
                          <a:schemeClr val="tx1"/>
                        </a:solidFill>
                      </a:endParaRPr>
                    </a:p>
                  </a:txBody>
                  <a:tcPr/>
                </a:tc>
                <a:tc>
                  <a:txBody>
                    <a:bodyPr/>
                    <a:lstStyle/>
                    <a:p>
                      <a:pPr marL="216000" indent="-216000">
                        <a:buFontTx/>
                        <a:buChar char="–"/>
                      </a:pPr>
                      <a:r>
                        <a:rPr lang="en-IE" dirty="0" smtClean="0"/>
                        <a:t>Consider out-licensing, sale of IP, spin-outs</a:t>
                      </a:r>
                      <a:r>
                        <a:rPr lang="en-IE" baseline="0" dirty="0" smtClean="0"/>
                        <a:t> </a:t>
                      </a:r>
                      <a:endParaRPr lang="en-GB" dirty="0"/>
                    </a:p>
                  </a:txBody>
                  <a:tcPr/>
                </a:tc>
              </a:tr>
              <a:tr h="122416">
                <a:tc>
                  <a:txBody>
                    <a:bodyPr/>
                    <a:lstStyle/>
                    <a:p>
                      <a:endParaRPr lang="en-GB" sz="100" b="1" dirty="0">
                        <a:solidFill>
                          <a:schemeClr val="bg1"/>
                        </a:solidFill>
                      </a:endParaRPr>
                    </a:p>
                  </a:txBody>
                  <a:tcPr>
                    <a:solidFill>
                      <a:schemeClr val="bg1"/>
                    </a:solidFill>
                  </a:tcPr>
                </a:tc>
                <a:tc>
                  <a:txBody>
                    <a:bodyPr/>
                    <a:lstStyle/>
                    <a:p>
                      <a:endParaRPr lang="en-GB" sz="100" dirty="0"/>
                    </a:p>
                  </a:txBody>
                  <a:tcPr>
                    <a:solidFill>
                      <a:schemeClr val="bg1"/>
                    </a:solidFill>
                  </a:tcPr>
                </a:tc>
              </a:tr>
              <a:tr h="370840">
                <a:tc>
                  <a:txBody>
                    <a:bodyPr/>
                    <a:lstStyle/>
                    <a:p>
                      <a:r>
                        <a:rPr lang="en-IE" b="1" dirty="0" smtClean="0"/>
                        <a:t>Sourcing new IP</a:t>
                      </a:r>
                      <a:endParaRPr lang="en-GB" b="1" dirty="0">
                        <a:solidFill>
                          <a:schemeClr val="bg1"/>
                        </a:solidFill>
                      </a:endParaRPr>
                    </a:p>
                  </a:txBody>
                  <a:tcPr/>
                </a:tc>
                <a:tc>
                  <a:txBody>
                    <a:bodyPr/>
                    <a:lstStyle/>
                    <a:p>
                      <a:pPr marL="216000" indent="-216000">
                        <a:buFontTx/>
                        <a:buChar char="–"/>
                      </a:pPr>
                      <a:r>
                        <a:rPr lang="en-IE" dirty="0" smtClean="0"/>
                        <a:t>Use collaborations, in-licensing,</a:t>
                      </a:r>
                      <a:r>
                        <a:rPr lang="en-IE" baseline="0" dirty="0" smtClean="0"/>
                        <a:t> acquisitions</a:t>
                      </a:r>
                      <a:endParaRPr lang="en-GB" dirty="0"/>
                    </a:p>
                  </a:txBody>
                  <a:tcPr/>
                </a:tc>
              </a:tr>
            </a:tbl>
          </a:graphicData>
        </a:graphic>
      </p:graphicFrame>
      <p:sp>
        <p:nvSpPr>
          <p:cNvPr id="3" name="Footer Placeholder 2"/>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33586984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11188" y="4406900"/>
            <a:ext cx="7883525" cy="1362075"/>
          </a:xfrm>
        </p:spPr>
        <p:txBody>
          <a:bodyPr/>
          <a:lstStyle/>
          <a:p>
            <a:pPr eaLnBrk="1" hangingPunct="1"/>
            <a:r>
              <a:rPr lang="it-IT" sz="4000" dirty="0" smtClean="0"/>
              <a:t>COMMERCIALISATION OF IP</a:t>
            </a:r>
            <a:endParaRPr lang="en-GB" sz="4000" dirty="0" smtClean="0">
              <a:latin typeface="Arial" charset="0"/>
            </a:endParaRPr>
          </a:p>
        </p:txBody>
      </p:sp>
      <p:sp>
        <p:nvSpPr>
          <p:cNvPr id="9221"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E90A0D11-0652-4DB7-8CAA-1801C7B6D7F9}" type="slidenum">
              <a:rPr lang="de-DE" sz="1200">
                <a:solidFill>
                  <a:srgbClr val="4C575F"/>
                </a:solidFill>
                <a:latin typeface="Arial" charset="0"/>
                <a:cs typeface="Arial" charset="0"/>
              </a:rPr>
              <a:pPr algn="r" fontAlgn="base">
                <a:spcBef>
                  <a:spcPct val="0"/>
                </a:spcBef>
                <a:spcAft>
                  <a:spcPct val="0"/>
                </a:spcAft>
              </a:pPr>
              <a:t>17</a:t>
            </a:fld>
            <a:endParaRPr lang="de-DE" sz="120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1209335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a:solidFill>
                <a:srgbClr val="4C575F"/>
              </a:solidFill>
              <a:latin typeface="Arial" charset="0"/>
              <a:cs typeface="Arial" charset="0"/>
            </a:endParaRPr>
          </a:p>
        </p:txBody>
      </p:sp>
      <p:sp>
        <p:nvSpPr>
          <p:cNvPr id="189445" name="Titel 1"/>
          <p:cNvSpPr>
            <a:spLocks noGrp="1"/>
          </p:cNvSpPr>
          <p:nvPr>
            <p:ph type="title" idx="4294967295"/>
          </p:nvPr>
        </p:nvSpPr>
        <p:spPr>
          <a:xfrm>
            <a:off x="532892" y="431623"/>
            <a:ext cx="7921625" cy="792163"/>
          </a:xfrm>
        </p:spPr>
        <p:txBody>
          <a:bodyPr lIns="91440" tIns="45720" rIns="91440" bIns="45720" anchor="t"/>
          <a:lstStyle/>
          <a:p>
            <a:pPr eaLnBrk="1" hangingPunct="1"/>
            <a:r>
              <a:rPr lang="en-US" dirty="0" smtClean="0"/>
              <a:t>Technology transfer</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18</a:t>
            </a:fld>
            <a:endParaRPr lang="de-DE" sz="1200">
              <a:solidFill>
                <a:srgbClr val="4C575F"/>
              </a:solidFill>
              <a:latin typeface="Arial" charset="0"/>
              <a:cs typeface="Arial" charset="0"/>
            </a:endParaRPr>
          </a:p>
        </p:txBody>
      </p:sp>
      <p:sp>
        <p:nvSpPr>
          <p:cNvPr id="189455" name="Inhaltsplatzhalter 2"/>
          <p:cNvSpPr>
            <a:spLocks/>
          </p:cNvSpPr>
          <p:nvPr/>
        </p:nvSpPr>
        <p:spPr bwMode="auto">
          <a:xfrm>
            <a:off x="524100" y="1219223"/>
            <a:ext cx="7885112" cy="3456855"/>
          </a:xfrm>
          <a:prstGeom prst="rect">
            <a:avLst/>
          </a:prstGeom>
          <a:noFill/>
          <a:ln w="9525">
            <a:noFill/>
            <a:miter lim="800000"/>
            <a:headEnd/>
            <a:tailEnd/>
          </a:ln>
        </p:spPr>
        <p:txBody>
          <a:bodyPr/>
          <a:lstStyle/>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University objective</a:t>
            </a: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to make innovative research results and technologies available for wider use by means of</a:t>
            </a:r>
            <a:r>
              <a:rPr lang="en-US" sz="2000" b="1" dirty="0" smtClean="0">
                <a:solidFill>
                  <a:srgbClr val="4C575F"/>
                </a:solidFill>
                <a:latin typeface="Arial" charset="0"/>
                <a:cs typeface="Arial" charset="0"/>
              </a:rPr>
              <a:t> </a:t>
            </a:r>
            <a:r>
              <a:rPr lang="en-US" sz="2000" dirty="0" smtClean="0">
                <a:solidFill>
                  <a:srgbClr val="4C575F"/>
                </a:solidFill>
                <a:latin typeface="Arial" charset="0"/>
                <a:cs typeface="Arial" charset="0"/>
              </a:rPr>
              <a:t>technology transfer</a:t>
            </a:r>
          </a:p>
          <a:p>
            <a:pPr marL="432000" lvl="1" indent="-216000" fontAlgn="base">
              <a:lnSpc>
                <a:spcPts val="2800"/>
              </a:lnSpc>
              <a:spcAft>
                <a:spcPct val="0"/>
              </a:spcAft>
            </a:pPr>
            <a:endParaRPr lang="en-US" sz="2000" dirty="0" smtClean="0">
              <a:solidFill>
                <a:srgbClr val="4C575F"/>
              </a:solidFill>
              <a:latin typeface="Arial" charset="0"/>
              <a:cs typeface="Arial" charset="0"/>
            </a:endParaRPr>
          </a:p>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Possibilities for technology transfer</a:t>
            </a:r>
            <a:endParaRPr lang="en-US" sz="2000" dirty="0">
              <a:solidFill>
                <a:srgbClr val="4C575F"/>
              </a:solidFill>
              <a:latin typeface="Arial" charset="0"/>
              <a:cs typeface="Arial" charset="0"/>
            </a:endParaRPr>
          </a:p>
          <a:p>
            <a:pPr marL="432000" lvl="1" indent="-216000" fontAlgn="base">
              <a:lnSpc>
                <a:spcPts val="2800"/>
              </a:lnSpc>
              <a:spcAft>
                <a:spcPct val="0"/>
              </a:spcAft>
              <a:buFontTx/>
              <a:buChar char="–"/>
            </a:pPr>
            <a:r>
              <a:rPr lang="en-US" sz="2000" dirty="0" smtClean="0">
                <a:solidFill>
                  <a:srgbClr val="4C575F"/>
                </a:solidFill>
                <a:latin typeface="Arial" charset="0"/>
                <a:cs typeface="Arial" charset="0"/>
              </a:rPr>
              <a:t>publications, people</a:t>
            </a:r>
            <a:r>
              <a:rPr lang="en-US" sz="2000" dirty="0">
                <a:solidFill>
                  <a:srgbClr val="4C575F"/>
                </a:solidFill>
                <a:latin typeface="Arial" charset="0"/>
                <a:cs typeface="Arial" charset="0"/>
              </a:rPr>
              <a:t> </a:t>
            </a:r>
            <a:r>
              <a:rPr lang="en-US" sz="2000" dirty="0" smtClean="0">
                <a:solidFill>
                  <a:srgbClr val="4C575F"/>
                </a:solidFill>
                <a:latin typeface="Arial" charset="0"/>
                <a:cs typeface="Arial" charset="0"/>
              </a:rPr>
              <a:t>and artefacts</a:t>
            </a:r>
          </a:p>
          <a:p>
            <a:pPr marL="432000" lvl="1" indent="-216000" fontAlgn="base">
              <a:lnSpc>
                <a:spcPts val="2800"/>
              </a:lnSpc>
              <a:spcAft>
                <a:spcPct val="0"/>
              </a:spcAft>
              <a:buFontTx/>
              <a:buChar char="–"/>
            </a:pPr>
            <a:r>
              <a:rPr lang="en-US" sz="2000" dirty="0" smtClean="0">
                <a:solidFill>
                  <a:srgbClr val="4C575F"/>
                </a:solidFill>
                <a:latin typeface="Arial" charset="0"/>
                <a:cs typeface="Arial" charset="0"/>
              </a:rPr>
              <a:t>collaborations</a:t>
            </a:r>
          </a:p>
          <a:p>
            <a:pPr marL="432000" lvl="1" indent="-216000" fontAlgn="base">
              <a:lnSpc>
                <a:spcPts val="2800"/>
              </a:lnSpc>
              <a:spcAft>
                <a:spcPct val="0"/>
              </a:spcAft>
              <a:buFontTx/>
              <a:buChar char="–"/>
            </a:pPr>
            <a:r>
              <a:rPr lang="en-US" sz="2000" dirty="0" smtClean="0">
                <a:solidFill>
                  <a:srgbClr val="4C575F"/>
                </a:solidFill>
                <a:latin typeface="Arial" charset="0"/>
                <a:cs typeface="Arial" charset="0"/>
              </a:rPr>
              <a:t>contract research</a:t>
            </a:r>
          </a:p>
          <a:p>
            <a:pPr marL="432000" lvl="1" indent="-216000" fontAlgn="base">
              <a:lnSpc>
                <a:spcPts val="2800"/>
              </a:lnSpc>
              <a:spcAft>
                <a:spcPct val="0"/>
              </a:spcAft>
              <a:buFontTx/>
              <a:buChar char="–"/>
            </a:pPr>
            <a:r>
              <a:rPr lang="en-US" sz="2000" dirty="0" smtClean="0">
                <a:solidFill>
                  <a:srgbClr val="4C575F"/>
                </a:solidFill>
                <a:latin typeface="Arial" charset="0"/>
                <a:cs typeface="Arial" charset="0"/>
              </a:rPr>
              <a:t>licensing</a:t>
            </a:r>
          </a:p>
          <a:p>
            <a:pPr marL="432000" lvl="1" indent="-216000" fontAlgn="base">
              <a:lnSpc>
                <a:spcPts val="2800"/>
              </a:lnSpc>
              <a:spcAft>
                <a:spcPct val="0"/>
              </a:spcAft>
              <a:buFontTx/>
              <a:buChar char="–"/>
            </a:pPr>
            <a:r>
              <a:rPr lang="en-US" sz="2000" dirty="0" smtClean="0">
                <a:solidFill>
                  <a:srgbClr val="4C575F"/>
                </a:solidFill>
                <a:latin typeface="Arial" charset="0"/>
                <a:cs typeface="Arial" charset="0"/>
              </a:rPr>
              <a:t>sale</a:t>
            </a:r>
          </a:p>
          <a:p>
            <a:pPr marL="432000" lvl="1" indent="-216000" fontAlgn="base">
              <a:lnSpc>
                <a:spcPts val="2800"/>
              </a:lnSpc>
              <a:spcAft>
                <a:spcPct val="0"/>
              </a:spcAft>
              <a:buFontTx/>
              <a:buChar char="–"/>
            </a:pPr>
            <a:r>
              <a:rPr lang="en-US" sz="2000" dirty="0" smtClean="0">
                <a:solidFill>
                  <a:srgbClr val="4C575F"/>
                </a:solidFill>
                <a:latin typeface="Arial" charset="0"/>
                <a:cs typeface="Arial" charset="0"/>
              </a:rPr>
              <a:t>spin-outs</a:t>
            </a: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88613558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E90A0D11-0652-4DB7-8CAA-1801C7B6D7F9}" type="slidenum">
              <a:rPr lang="de-DE" sz="1200">
                <a:solidFill>
                  <a:srgbClr val="4C575F"/>
                </a:solidFill>
                <a:latin typeface="Arial" charset="0"/>
                <a:cs typeface="Arial" charset="0"/>
              </a:rPr>
              <a:pPr algn="r" fontAlgn="base">
                <a:spcBef>
                  <a:spcPct val="0"/>
                </a:spcBef>
                <a:spcAft>
                  <a:spcPct val="0"/>
                </a:spcAft>
              </a:pPr>
              <a:t>19</a:t>
            </a:fld>
            <a:endParaRPr lang="de-DE" sz="1200">
              <a:solidFill>
                <a:srgbClr val="4C575F"/>
              </a:solidFill>
              <a:latin typeface="Arial" charset="0"/>
              <a:cs typeface="Arial" charset="0"/>
            </a:endParaRPr>
          </a:p>
        </p:txBody>
      </p:sp>
      <p:sp>
        <p:nvSpPr>
          <p:cNvPr id="2" name="Title 1"/>
          <p:cNvSpPr>
            <a:spLocks noGrp="1"/>
          </p:cNvSpPr>
          <p:nvPr>
            <p:ph type="title"/>
          </p:nvPr>
        </p:nvSpPr>
        <p:spPr>
          <a:xfrm>
            <a:off x="618808" y="472223"/>
            <a:ext cx="7921625" cy="936625"/>
          </a:xfrm>
        </p:spPr>
        <p:txBody>
          <a:bodyPr/>
          <a:lstStyle/>
          <a:p>
            <a:r>
              <a:rPr lang="en-IE" dirty="0" smtClean="0">
                <a:latin typeface=""/>
              </a:rPr>
              <a:t>How universities can exploit IP</a:t>
            </a:r>
            <a:endParaRPr lang="en-GB" dirty="0">
              <a:latin typeface="Arial" panose="020B0604020202020204" pitchFamily="34" charset="0"/>
              <a:cs typeface="Arial" panose="020B0604020202020204" pitchFamily="34" charset="0"/>
            </a:endParaRPr>
          </a:p>
        </p:txBody>
      </p:sp>
      <p:grpSp>
        <p:nvGrpSpPr>
          <p:cNvPr id="6" name="Group 3"/>
          <p:cNvGrpSpPr/>
          <p:nvPr/>
        </p:nvGrpSpPr>
        <p:grpSpPr>
          <a:xfrm>
            <a:off x="1282271" y="1052805"/>
            <a:ext cx="6597464" cy="5199124"/>
            <a:chOff x="2413568" y="1600199"/>
            <a:chExt cx="5884097" cy="4567369"/>
          </a:xfrm>
        </p:grpSpPr>
        <p:grpSp>
          <p:nvGrpSpPr>
            <p:cNvPr id="8" name="Group 2"/>
            <p:cNvGrpSpPr/>
            <p:nvPr/>
          </p:nvGrpSpPr>
          <p:grpSpPr>
            <a:xfrm flipH="1">
              <a:off x="2413568" y="1600199"/>
              <a:ext cx="4350592" cy="4525963"/>
              <a:chOff x="2379839" y="1600199"/>
              <a:chExt cx="4350592" cy="4525963"/>
            </a:xfrm>
            <a:scene3d>
              <a:camera prst="orthographicFront">
                <a:rot lat="0" lon="0" rev="0"/>
              </a:camera>
              <a:lightRig rig="glow" dir="t">
                <a:rot lat="0" lon="0" rev="4800000"/>
              </a:lightRig>
            </a:scene3d>
          </p:grpSpPr>
          <p:sp>
            <p:nvSpPr>
              <p:cNvPr id="18" name="Freeform 18"/>
              <p:cNvSpPr/>
              <p:nvPr/>
            </p:nvSpPr>
            <p:spPr>
              <a:xfrm>
                <a:off x="3643874" y="3060275"/>
                <a:ext cx="1855819" cy="1605359"/>
              </a:xfrm>
              <a:custGeom>
                <a:avLst/>
                <a:gdLst>
                  <a:gd name="connsiteX0" fmla="*/ 0 w 1855819"/>
                  <a:gd name="connsiteY0" fmla="*/ 802680 h 1605359"/>
                  <a:gd name="connsiteX1" fmla="*/ 458651 w 1855819"/>
                  <a:gd name="connsiteY1" fmla="*/ 0 h 1605359"/>
                  <a:gd name="connsiteX2" fmla="*/ 1397168 w 1855819"/>
                  <a:gd name="connsiteY2" fmla="*/ 0 h 1605359"/>
                  <a:gd name="connsiteX3" fmla="*/ 1855819 w 1855819"/>
                  <a:gd name="connsiteY3" fmla="*/ 802680 h 1605359"/>
                  <a:gd name="connsiteX4" fmla="*/ 1397168 w 1855819"/>
                  <a:gd name="connsiteY4" fmla="*/ 1605359 h 1605359"/>
                  <a:gd name="connsiteX5" fmla="*/ 458651 w 1855819"/>
                  <a:gd name="connsiteY5" fmla="*/ 1605359 h 1605359"/>
                  <a:gd name="connsiteX6" fmla="*/ 0 w 1855819"/>
                  <a:gd name="connsiteY6" fmla="*/ 802680 h 160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55819" h="1605359">
                    <a:moveTo>
                      <a:pt x="0" y="802680"/>
                    </a:moveTo>
                    <a:lnTo>
                      <a:pt x="458651" y="0"/>
                    </a:lnTo>
                    <a:lnTo>
                      <a:pt x="1397168" y="0"/>
                    </a:lnTo>
                    <a:lnTo>
                      <a:pt x="1855819" y="802680"/>
                    </a:lnTo>
                    <a:lnTo>
                      <a:pt x="1397168" y="1605359"/>
                    </a:lnTo>
                    <a:lnTo>
                      <a:pt x="458651" y="1605359"/>
                    </a:lnTo>
                    <a:lnTo>
                      <a:pt x="0" y="802680"/>
                    </a:lnTo>
                    <a:close/>
                  </a:path>
                </a:pathLst>
              </a:custGeom>
              <a:solidFill>
                <a:srgbClr val="BE0F05"/>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txBody>
              <a:bodyPr spcFirstLastPara="0" vert="horz" wrap="square" lIns="327855" tIns="286351" rIns="327855" bIns="286351" numCol="1" spcCol="1270" anchor="ctr" anchorCtr="0">
                <a:noAutofit/>
              </a:bodyPr>
              <a:lstStyle/>
              <a:p>
                <a:pPr algn="ctr" defTabSz="711200" eaLnBrk="1" fontAlgn="auto" hangingPunct="1">
                  <a:lnSpc>
                    <a:spcPct val="90000"/>
                  </a:lnSpc>
                  <a:spcAft>
                    <a:spcPct val="35000"/>
                  </a:spcAft>
                </a:pPr>
                <a:r>
                  <a:rPr lang="en-IE" sz="1600" b="1" dirty="0" smtClean="0">
                    <a:solidFill>
                      <a:prstClr val="white"/>
                    </a:solidFill>
                  </a:rPr>
                  <a:t>IP </a:t>
                </a:r>
                <a:r>
                  <a:rPr lang="en-IE" sz="1600" b="1" dirty="0">
                    <a:solidFill>
                      <a:prstClr val="white"/>
                    </a:solidFill>
                  </a:rPr>
                  <a:t>m</a:t>
                </a:r>
                <a:r>
                  <a:rPr lang="en-IE" sz="1600" b="1" dirty="0" smtClean="0">
                    <a:solidFill>
                      <a:prstClr val="white"/>
                    </a:solidFill>
                  </a:rPr>
                  <a:t>anagement</a:t>
                </a:r>
                <a:endParaRPr lang="en-GB" sz="1600" b="1" dirty="0">
                  <a:solidFill>
                    <a:prstClr val="white"/>
                  </a:solidFill>
                </a:endParaRPr>
              </a:p>
            </p:txBody>
          </p:sp>
          <p:sp>
            <p:nvSpPr>
              <p:cNvPr id="19" name="Freeform 20"/>
              <p:cNvSpPr/>
              <p:nvPr/>
            </p:nvSpPr>
            <p:spPr>
              <a:xfrm>
                <a:off x="3730283" y="1600199"/>
                <a:ext cx="1605371" cy="1359900"/>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bg1">
                  <a:lumMod val="95000"/>
                </a:schemeClr>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r>
                  <a:rPr lang="en-IE" sz="1600" dirty="0" smtClean="0">
                    <a:solidFill>
                      <a:schemeClr val="bg1">
                        <a:lumMod val="50000"/>
                      </a:schemeClr>
                    </a:solidFill>
                  </a:rPr>
                  <a:t>R&amp;D</a:t>
                </a:r>
                <a:endParaRPr lang="en-GB" sz="1600" dirty="0">
                  <a:solidFill>
                    <a:schemeClr val="bg1">
                      <a:lumMod val="50000"/>
                    </a:schemeClr>
                  </a:solidFill>
                </a:endParaRPr>
              </a:p>
            </p:txBody>
          </p:sp>
          <p:sp>
            <p:nvSpPr>
              <p:cNvPr id="20" name="Freeform 22"/>
              <p:cNvSpPr/>
              <p:nvPr/>
            </p:nvSpPr>
            <p:spPr>
              <a:xfrm>
                <a:off x="5209600" y="2409442"/>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bg1">
                  <a:lumMod val="85000"/>
                </a:schemeClr>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r>
                  <a:rPr lang="en-IE" sz="1600" dirty="0" smtClean="0">
                    <a:solidFill>
                      <a:prstClr val="black"/>
                    </a:solidFill>
                  </a:rPr>
                  <a:t>Invention disclosure</a:t>
                </a:r>
                <a:endParaRPr lang="en-GB" sz="1600" dirty="0">
                  <a:solidFill>
                    <a:prstClr val="black"/>
                  </a:solidFill>
                </a:endParaRPr>
              </a:p>
            </p:txBody>
          </p:sp>
          <p:sp>
            <p:nvSpPr>
              <p:cNvPr id="21" name="Freeform 24"/>
              <p:cNvSpPr/>
              <p:nvPr/>
            </p:nvSpPr>
            <p:spPr>
              <a:xfrm>
                <a:off x="5209600" y="4000318"/>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bg1">
                  <a:lumMod val="75000"/>
                </a:schemeClr>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r>
                  <a:rPr lang="en-IE" sz="1600" b="1" dirty="0" smtClean="0">
                    <a:solidFill>
                      <a:srgbClr val="BE0F05"/>
                    </a:solidFill>
                  </a:rPr>
                  <a:t>Evaluation</a:t>
                </a:r>
                <a:endParaRPr lang="en-GB" sz="1600" b="1" dirty="0">
                  <a:solidFill>
                    <a:srgbClr val="BE0F05"/>
                  </a:solidFill>
                </a:endParaRPr>
              </a:p>
            </p:txBody>
          </p:sp>
          <p:sp>
            <p:nvSpPr>
              <p:cNvPr id="22" name="Freeform 26"/>
              <p:cNvSpPr/>
              <p:nvPr/>
            </p:nvSpPr>
            <p:spPr>
              <a:xfrm>
                <a:off x="3814822" y="4810465"/>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bg1">
                  <a:lumMod val="65000"/>
                </a:schemeClr>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endParaRPr lang="en-IE" sz="1600" dirty="0" smtClean="0">
                  <a:solidFill>
                    <a:prstClr val="black"/>
                  </a:solidFill>
                </a:endParaRPr>
              </a:p>
              <a:p>
                <a:pPr algn="ctr" defTabSz="711200" eaLnBrk="1" fontAlgn="auto" hangingPunct="1">
                  <a:lnSpc>
                    <a:spcPct val="90000"/>
                  </a:lnSpc>
                  <a:spcAft>
                    <a:spcPct val="35000"/>
                  </a:spcAft>
                </a:pPr>
                <a:r>
                  <a:rPr lang="en-IE" sz="1600" dirty="0" smtClean="0">
                    <a:solidFill>
                      <a:prstClr val="black"/>
                    </a:solidFill>
                  </a:rPr>
                  <a:t>IP protection</a:t>
                </a:r>
              </a:p>
              <a:p>
                <a:pPr algn="ctr" defTabSz="711200" eaLnBrk="1" fontAlgn="auto" hangingPunct="1">
                  <a:lnSpc>
                    <a:spcPct val="90000"/>
                  </a:lnSpc>
                  <a:spcAft>
                    <a:spcPct val="35000"/>
                  </a:spcAft>
                </a:pPr>
                <a:endParaRPr lang="en-GB" sz="1600" dirty="0">
                  <a:solidFill>
                    <a:prstClr val="black"/>
                  </a:solidFill>
                </a:endParaRPr>
              </a:p>
            </p:txBody>
          </p:sp>
          <p:sp>
            <p:nvSpPr>
              <p:cNvPr id="23" name="Freeform 28"/>
              <p:cNvSpPr/>
              <p:nvPr/>
            </p:nvSpPr>
            <p:spPr>
              <a:xfrm>
                <a:off x="2413568" y="4001223"/>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bg1">
                  <a:lumMod val="50000"/>
                </a:schemeClr>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r>
                  <a:rPr lang="en-IE" sz="1600" dirty="0" smtClean="0">
                    <a:solidFill>
                      <a:schemeClr val="bg1"/>
                    </a:solidFill>
                  </a:rPr>
                  <a:t>Exploitation</a:t>
                </a:r>
                <a:r>
                  <a:rPr lang="en-IE" sz="1600" dirty="0" smtClean="0">
                    <a:solidFill>
                      <a:prstClr val="black"/>
                    </a:solidFill>
                  </a:rPr>
                  <a:t> </a:t>
                </a:r>
                <a:endParaRPr lang="en-GB" sz="1600" dirty="0">
                  <a:solidFill>
                    <a:prstClr val="black"/>
                  </a:solidFill>
                </a:endParaRPr>
              </a:p>
            </p:txBody>
          </p:sp>
          <p:sp>
            <p:nvSpPr>
              <p:cNvPr id="24" name="Freeform 29"/>
              <p:cNvSpPr/>
              <p:nvPr/>
            </p:nvSpPr>
            <p:spPr>
              <a:xfrm>
                <a:off x="2379839" y="2221871"/>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tx1">
                  <a:lumMod val="65000"/>
                  <a:lumOff val="35000"/>
                </a:schemeClr>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endParaRPr lang="en-IE" sz="1600" dirty="0" smtClean="0">
                  <a:solidFill>
                    <a:prstClr val="white"/>
                  </a:solidFill>
                </a:endParaRPr>
              </a:p>
              <a:p>
                <a:pPr algn="ctr" defTabSz="711200" eaLnBrk="1" fontAlgn="auto" hangingPunct="1">
                  <a:lnSpc>
                    <a:spcPct val="90000"/>
                  </a:lnSpc>
                  <a:spcAft>
                    <a:spcPct val="35000"/>
                  </a:spcAft>
                </a:pPr>
                <a:r>
                  <a:rPr lang="en-IE" sz="1600" dirty="0" smtClean="0">
                    <a:solidFill>
                      <a:prstClr val="white"/>
                    </a:solidFill>
                  </a:rPr>
                  <a:t>Licence agreement</a:t>
                </a:r>
              </a:p>
              <a:p>
                <a:pPr algn="ctr" defTabSz="711200" eaLnBrk="1" fontAlgn="auto" hangingPunct="1">
                  <a:lnSpc>
                    <a:spcPct val="90000"/>
                  </a:lnSpc>
                  <a:spcAft>
                    <a:spcPct val="35000"/>
                  </a:spcAft>
                </a:pPr>
                <a:endParaRPr lang="en-GB" sz="1600" dirty="0">
                  <a:solidFill>
                    <a:prstClr val="white"/>
                  </a:solidFill>
                </a:endParaRPr>
              </a:p>
            </p:txBody>
          </p:sp>
        </p:grpSp>
        <p:sp>
          <p:nvSpPr>
            <p:cNvPr id="9" name="Striped Right Arrow 15"/>
            <p:cNvSpPr/>
            <p:nvPr/>
          </p:nvSpPr>
          <p:spPr>
            <a:xfrm rot="5400000">
              <a:off x="2993963" y="3673473"/>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Striped Right Arrow 1"/>
            <p:cNvSpPr/>
            <p:nvPr/>
          </p:nvSpPr>
          <p:spPr>
            <a:xfrm rot="8852203">
              <a:off x="3683454" y="2469914"/>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a:solidFill>
                  <a:prstClr val="white"/>
                </a:solidFill>
              </a:endParaRPr>
            </a:p>
          </p:txBody>
        </p:sp>
        <p:sp>
          <p:nvSpPr>
            <p:cNvPr id="11" name="Striped Right Arrow 16"/>
            <p:cNvSpPr/>
            <p:nvPr/>
          </p:nvSpPr>
          <p:spPr>
            <a:xfrm rot="1729469">
              <a:off x="3678927" y="4901477"/>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Striped Right Arrow 17"/>
            <p:cNvSpPr/>
            <p:nvPr/>
          </p:nvSpPr>
          <p:spPr>
            <a:xfrm rot="19878662">
              <a:off x="5080567" y="4904462"/>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Freeform 30"/>
            <p:cNvSpPr/>
            <p:nvPr/>
          </p:nvSpPr>
          <p:spPr>
            <a:xfrm flipH="1">
              <a:off x="6772495" y="3109722"/>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tx1">
                <a:lumMod val="65000"/>
                <a:lumOff val="35000"/>
              </a:schemeClr>
            </a:solidFill>
            <a:ln>
              <a:noFill/>
            </a:ln>
            <a:effectLst/>
            <a:scene3d>
              <a:camera prst="orthographicFront">
                <a:rot lat="0" lon="0" rev="0"/>
              </a:camera>
              <a:lightRig rig="glow" dir="t">
                <a:rot lat="0" lon="0" rev="48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endParaRPr lang="en-IE" sz="1600" dirty="0" smtClean="0">
                <a:solidFill>
                  <a:prstClr val="white"/>
                </a:solidFill>
              </a:endParaRPr>
            </a:p>
            <a:p>
              <a:pPr algn="ctr" defTabSz="711200" eaLnBrk="1" fontAlgn="auto" hangingPunct="1">
                <a:lnSpc>
                  <a:spcPct val="90000"/>
                </a:lnSpc>
                <a:spcAft>
                  <a:spcPct val="35000"/>
                </a:spcAft>
              </a:pPr>
              <a:r>
                <a:rPr lang="en-IE" sz="1600" dirty="0" smtClean="0">
                  <a:solidFill>
                    <a:prstClr val="white"/>
                  </a:solidFill>
                </a:rPr>
                <a:t>Assignment</a:t>
              </a:r>
            </a:p>
            <a:p>
              <a:pPr algn="ctr" defTabSz="711200" eaLnBrk="1" fontAlgn="auto" hangingPunct="1">
                <a:lnSpc>
                  <a:spcPct val="90000"/>
                </a:lnSpc>
                <a:spcAft>
                  <a:spcPct val="35000"/>
                </a:spcAft>
              </a:pPr>
              <a:r>
                <a:rPr lang="en-IE" sz="1600" dirty="0" smtClean="0">
                  <a:solidFill>
                    <a:prstClr val="white"/>
                  </a:solidFill>
                </a:rPr>
                <a:t>(sale)</a:t>
              </a:r>
            </a:p>
            <a:p>
              <a:pPr algn="ctr" defTabSz="711200" eaLnBrk="1" fontAlgn="auto" hangingPunct="1">
                <a:lnSpc>
                  <a:spcPct val="90000"/>
                </a:lnSpc>
                <a:spcAft>
                  <a:spcPct val="35000"/>
                </a:spcAft>
              </a:pPr>
              <a:endParaRPr lang="en-GB" sz="1600" dirty="0">
                <a:solidFill>
                  <a:prstClr val="white"/>
                </a:solidFill>
              </a:endParaRPr>
            </a:p>
          </p:txBody>
        </p:sp>
        <p:sp>
          <p:nvSpPr>
            <p:cNvPr id="14" name="Freeform 31"/>
            <p:cNvSpPr/>
            <p:nvPr/>
          </p:nvSpPr>
          <p:spPr>
            <a:xfrm flipH="1">
              <a:off x="6776834" y="4851871"/>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tx1">
                <a:lumMod val="65000"/>
                <a:lumOff val="35000"/>
              </a:schemeClr>
            </a:solidFill>
            <a:ln>
              <a:noFill/>
            </a:ln>
            <a:effectLst/>
            <a:scene3d>
              <a:camera prst="orthographicFront">
                <a:rot lat="0" lon="0" rev="0"/>
              </a:camera>
              <a:lightRig rig="glow" dir="t">
                <a:rot lat="0" lon="0" rev="48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endParaRPr lang="en-IE" sz="1600" dirty="0" smtClean="0">
                <a:solidFill>
                  <a:prstClr val="white"/>
                </a:solidFill>
              </a:endParaRPr>
            </a:p>
            <a:p>
              <a:pPr algn="ctr" defTabSz="711200" eaLnBrk="1" fontAlgn="auto" hangingPunct="1">
                <a:lnSpc>
                  <a:spcPct val="90000"/>
                </a:lnSpc>
                <a:spcAft>
                  <a:spcPct val="35000"/>
                </a:spcAft>
              </a:pPr>
              <a:r>
                <a:rPr lang="en-IE" sz="1600" dirty="0" smtClean="0">
                  <a:solidFill>
                    <a:prstClr val="white"/>
                  </a:solidFill>
                </a:rPr>
                <a:t>Spin-out</a:t>
              </a:r>
            </a:p>
            <a:p>
              <a:pPr algn="ctr" defTabSz="711200" eaLnBrk="1" fontAlgn="auto" hangingPunct="1">
                <a:lnSpc>
                  <a:spcPct val="90000"/>
                </a:lnSpc>
                <a:spcAft>
                  <a:spcPct val="35000"/>
                </a:spcAft>
              </a:pPr>
              <a:endParaRPr lang="en-GB" sz="1600" dirty="0">
                <a:solidFill>
                  <a:prstClr val="white"/>
                </a:solidFill>
              </a:endParaRPr>
            </a:p>
          </p:txBody>
        </p:sp>
        <p:sp>
          <p:nvSpPr>
            <p:cNvPr id="15" name="Striped Right Arrow 32"/>
            <p:cNvSpPr/>
            <p:nvPr/>
          </p:nvSpPr>
          <p:spPr>
            <a:xfrm rot="16200000">
              <a:off x="5793021" y="3578090"/>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6" name="Striped Right Arrow 33"/>
            <p:cNvSpPr/>
            <p:nvPr/>
          </p:nvSpPr>
          <p:spPr>
            <a:xfrm rot="19878662">
              <a:off x="6624843" y="4055661"/>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 name="Striped Right Arrow 34"/>
            <p:cNvSpPr/>
            <p:nvPr/>
          </p:nvSpPr>
          <p:spPr>
            <a:xfrm rot="1822015">
              <a:off x="6596814" y="4865534"/>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sp>
        <p:nvSpPr>
          <p:cNvPr id="25" name="Footer Placeholder 3"/>
          <p:cNvSpPr>
            <a:spLocks noGrp="1"/>
          </p:cNvSpPr>
          <p:nvPr>
            <p:ph type="ftr" sz="quarter" idx="10"/>
          </p:nvPr>
        </p:nvSpPr>
        <p:spPr>
          <a:xfrm>
            <a:off x="611188" y="6553200"/>
            <a:ext cx="7345188" cy="476250"/>
          </a:xfrm>
          <a:noFill/>
          <a:ln>
            <a:miter lim="800000"/>
            <a:headEnd/>
            <a:tailEnd/>
          </a:ln>
        </p:spPr>
        <p:txBody>
          <a:bodyPr/>
          <a:lstStyle/>
          <a:p>
            <a:r>
              <a:rPr lang="en-GB" smtClean="0">
                <a:solidFill>
                  <a:srgbClr val="4C575F"/>
                </a:solidFill>
              </a:rPr>
              <a:t>Intellectual Property Teaching Kit</a:t>
            </a:r>
            <a:endParaRPr lang="en-GB" dirty="0" smtClean="0">
              <a:solidFill>
                <a:srgbClr val="4C575F"/>
              </a:solidFill>
            </a:endParaRPr>
          </a:p>
        </p:txBody>
      </p:sp>
    </p:spTree>
    <p:extLst>
      <p:ext uri="{BB962C8B-B14F-4D97-AF65-F5344CB8AC3E}">
        <p14:creationId xmlns:p14="http://schemas.microsoft.com/office/powerpoint/2010/main" val="26659772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11188" y="4406900"/>
            <a:ext cx="7883525" cy="1362075"/>
          </a:xfrm>
        </p:spPr>
        <p:txBody>
          <a:bodyPr/>
          <a:lstStyle/>
          <a:p>
            <a:pPr eaLnBrk="1" hangingPunct="1"/>
            <a:r>
              <a:rPr lang="en-GB" sz="4000" dirty="0" smtClean="0">
                <a:latin typeface="Arial" charset="0"/>
              </a:rPr>
              <a:t>GENERAL INTRODUCTION</a:t>
            </a:r>
          </a:p>
        </p:txBody>
      </p:sp>
      <p:sp>
        <p:nvSpPr>
          <p:cNvPr id="9221"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E90A0D11-0652-4DB7-8CAA-1801C7B6D7F9}" type="slidenum">
              <a:rPr lang="de-DE" sz="1200">
                <a:solidFill>
                  <a:srgbClr val="4C575F"/>
                </a:solidFill>
                <a:latin typeface="Arial" charset="0"/>
                <a:cs typeface="Arial" charset="0"/>
              </a:rPr>
              <a:pPr algn="r" fontAlgn="base">
                <a:spcBef>
                  <a:spcPct val="0"/>
                </a:spcBef>
                <a:spcAft>
                  <a:spcPct val="0"/>
                </a:spcAft>
              </a:pPr>
              <a:t>2</a:t>
            </a:fld>
            <a:endParaRPr lang="de-DE" sz="1200" dirty="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9520180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18384" y="476672"/>
            <a:ext cx="7772400" cy="681038"/>
          </a:xfrm>
        </p:spPr>
        <p:txBody>
          <a:bodyPr/>
          <a:lstStyle/>
          <a:p>
            <a:pPr eaLnBrk="1" hangingPunct="1"/>
            <a:r>
              <a:rPr lang="en-US" altLang="en-US" dirty="0" smtClean="0"/>
              <a:t>Evaluating IP</a:t>
            </a:r>
          </a:p>
        </p:txBody>
      </p:sp>
      <p:sp>
        <p:nvSpPr>
          <p:cNvPr id="39939" name="Rectangle 3"/>
          <p:cNvSpPr>
            <a:spLocks noGrp="1" noChangeArrowheads="1"/>
          </p:cNvSpPr>
          <p:nvPr>
            <p:ph type="body" idx="1"/>
          </p:nvPr>
        </p:nvSpPr>
        <p:spPr/>
        <p:txBody>
          <a:bodyPr/>
          <a:lstStyle/>
          <a:p>
            <a:pPr eaLnBrk="1" hangingPunct="1"/>
            <a:endParaRPr lang="de-DE" altLang="en-US" sz="2800" b="1" dirty="0" smtClean="0"/>
          </a:p>
          <a:p>
            <a:pPr eaLnBrk="1" hangingPunct="1"/>
            <a:endParaRPr lang="de-DE" altLang="en-US" sz="2800" b="1" dirty="0" smtClean="0"/>
          </a:p>
        </p:txBody>
      </p:sp>
      <p:sp>
        <p:nvSpPr>
          <p:cNvPr id="32772" name="Rectangle 4"/>
          <p:cNvSpPr>
            <a:spLocks noChangeArrowheads="1"/>
          </p:cNvSpPr>
          <p:nvPr/>
        </p:nvSpPr>
        <p:spPr bwMode="auto">
          <a:xfrm>
            <a:off x="513586" y="1209038"/>
            <a:ext cx="7632700" cy="2164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216000" indent="-216000" eaLnBrk="0" hangingPunct="0">
              <a:lnSpc>
                <a:spcPts val="2800"/>
              </a:lnSpc>
              <a:buFont typeface="Wingdings" panose="05000000000000000000" pitchFamily="2" charset="2"/>
              <a:buChar char="§"/>
              <a:tabLst>
                <a:tab pos="457200" algn="l"/>
              </a:tabLst>
              <a:defRPr/>
            </a:pPr>
            <a:r>
              <a:rPr lang="en-US" sz="2000" dirty="0" smtClean="0"/>
              <a:t>Legal status</a:t>
            </a:r>
          </a:p>
          <a:p>
            <a:pPr marL="216000" indent="-216000" eaLnBrk="0" hangingPunct="0">
              <a:lnSpc>
                <a:spcPts val="2800"/>
              </a:lnSpc>
              <a:buFont typeface="Wingdings" panose="05000000000000000000" pitchFamily="2" charset="2"/>
              <a:buChar char="§"/>
              <a:tabLst>
                <a:tab pos="457200" algn="l"/>
              </a:tabLst>
              <a:defRPr/>
            </a:pPr>
            <a:endParaRPr lang="en-US" sz="2000" dirty="0"/>
          </a:p>
          <a:p>
            <a:pPr marL="216000" indent="-216000" eaLnBrk="0" hangingPunct="0">
              <a:lnSpc>
                <a:spcPts val="2800"/>
              </a:lnSpc>
              <a:buFont typeface="Wingdings" panose="05000000000000000000" pitchFamily="2" charset="2"/>
              <a:buChar char="§"/>
              <a:tabLst>
                <a:tab pos="457200" algn="l"/>
              </a:tabLst>
              <a:defRPr/>
            </a:pPr>
            <a:r>
              <a:rPr lang="en-US" sz="2000" dirty="0" smtClean="0"/>
              <a:t>Technology</a:t>
            </a:r>
          </a:p>
          <a:p>
            <a:pPr marL="216000" indent="-216000" eaLnBrk="0" hangingPunct="0">
              <a:lnSpc>
                <a:spcPts val="2800"/>
              </a:lnSpc>
              <a:buFont typeface="Wingdings" panose="05000000000000000000" pitchFamily="2" charset="2"/>
              <a:buChar char="§"/>
              <a:tabLst>
                <a:tab pos="457200" algn="l"/>
              </a:tabLst>
              <a:defRPr/>
            </a:pPr>
            <a:endParaRPr lang="en-US" sz="2000" dirty="0"/>
          </a:p>
          <a:p>
            <a:pPr marL="216000" indent="-216000" eaLnBrk="0" hangingPunct="0">
              <a:lnSpc>
                <a:spcPts val="2800"/>
              </a:lnSpc>
              <a:buFont typeface="Wingdings" panose="05000000000000000000" pitchFamily="2" charset="2"/>
              <a:buChar char="§"/>
              <a:tabLst>
                <a:tab pos="457200" algn="l"/>
              </a:tabLst>
              <a:defRPr/>
            </a:pPr>
            <a:r>
              <a:rPr lang="en-US" sz="2000" dirty="0"/>
              <a:t>Market conditions</a:t>
            </a:r>
          </a:p>
          <a:p>
            <a:pPr eaLnBrk="0" hangingPunct="0">
              <a:tabLst>
                <a:tab pos="457200" algn="l"/>
              </a:tabLst>
              <a:defRPr/>
            </a:pPr>
            <a:endParaRPr lang="en-US" dirty="0"/>
          </a:p>
        </p:txBody>
      </p:sp>
      <p:sp>
        <p:nvSpPr>
          <p:cNvPr id="6"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E90A0D11-0652-4DB7-8CAA-1801C7B6D7F9}" type="slidenum">
              <a:rPr lang="de-DE" sz="1200">
                <a:solidFill>
                  <a:srgbClr val="4C575F"/>
                </a:solidFill>
                <a:latin typeface="Arial" charset="0"/>
                <a:cs typeface="Arial" charset="0"/>
              </a:rPr>
              <a:pPr algn="r" fontAlgn="base">
                <a:spcBef>
                  <a:spcPct val="0"/>
                </a:spcBef>
                <a:spcAft>
                  <a:spcPct val="0"/>
                </a:spcAft>
              </a:pPr>
              <a:t>20</a:t>
            </a:fld>
            <a:endParaRPr lang="de-DE" sz="1200" dirty="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22863378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633413" y="1346658"/>
            <a:ext cx="7899400" cy="3293209"/>
          </a:xfrm>
          <a:prstGeom prst="rect">
            <a:avLst/>
          </a:prstGeom>
          <a:noFill/>
          <a:ln w="12700">
            <a:solidFill>
              <a:srgbClr val="3B464D"/>
            </a:solidFill>
          </a:ln>
        </p:spPr>
        <p:txBody>
          <a:bodyPr wrap="square" rtlCol="0">
            <a:spAutoFit/>
          </a:bodyPr>
          <a:lstStyle/>
          <a:p>
            <a:endParaRPr lang="en-GB" sz="1600" dirty="0" smtClean="0"/>
          </a:p>
          <a:p>
            <a:endParaRPr lang="en-GB" sz="1600" dirty="0"/>
          </a:p>
          <a:p>
            <a:endParaRPr lang="en-GB" sz="1600" dirty="0" smtClean="0"/>
          </a:p>
          <a:p>
            <a:endParaRPr lang="en-GB" sz="1600" dirty="0"/>
          </a:p>
          <a:p>
            <a:endParaRPr lang="en-GB" sz="1600" dirty="0" smtClean="0"/>
          </a:p>
          <a:p>
            <a:endParaRPr lang="en-GB" sz="1600" dirty="0"/>
          </a:p>
          <a:p>
            <a:endParaRPr lang="en-GB" sz="1600" dirty="0" smtClean="0"/>
          </a:p>
          <a:p>
            <a:endParaRPr lang="en-GB" sz="1600" dirty="0"/>
          </a:p>
          <a:p>
            <a:endParaRPr lang="en-GB" sz="1600" dirty="0" smtClean="0"/>
          </a:p>
          <a:p>
            <a:endParaRPr lang="en-GB" sz="1600" dirty="0"/>
          </a:p>
          <a:p>
            <a:endParaRPr lang="en-GB" sz="1600" dirty="0" smtClean="0"/>
          </a:p>
          <a:p>
            <a:endParaRPr lang="en-GB" sz="1600" dirty="0"/>
          </a:p>
          <a:p>
            <a:endParaRPr lang="en-GB" sz="1600" dirty="0"/>
          </a:p>
        </p:txBody>
      </p:sp>
      <p:sp>
        <p:nvSpPr>
          <p:cNvPr id="40962" name="Rectangle 2"/>
          <p:cNvSpPr>
            <a:spLocks noGrp="1" noChangeArrowheads="1"/>
          </p:cNvSpPr>
          <p:nvPr>
            <p:ph type="title"/>
          </p:nvPr>
        </p:nvSpPr>
        <p:spPr>
          <a:xfrm>
            <a:off x="624950" y="478291"/>
            <a:ext cx="7772400" cy="681037"/>
          </a:xfrm>
        </p:spPr>
        <p:txBody>
          <a:bodyPr/>
          <a:lstStyle/>
          <a:p>
            <a:pPr eaLnBrk="1" hangingPunct="1"/>
            <a:r>
              <a:rPr lang="en-IE" dirty="0" smtClean="0"/>
              <a:t>IP </a:t>
            </a:r>
            <a:r>
              <a:rPr lang="en-IE" dirty="0"/>
              <a:t>e</a:t>
            </a:r>
            <a:r>
              <a:rPr lang="en-IE" dirty="0" smtClean="0"/>
              <a:t>valuation </a:t>
            </a:r>
            <a:r>
              <a:rPr lang="en-IE" dirty="0"/>
              <a:t>p</a:t>
            </a:r>
            <a:r>
              <a:rPr lang="en-IE" dirty="0" smtClean="0"/>
              <a:t>rocess</a:t>
            </a:r>
            <a:endParaRPr lang="de-DE" altLang="en-US" dirty="0" smtClean="0"/>
          </a:p>
        </p:txBody>
      </p:sp>
      <p:sp>
        <p:nvSpPr>
          <p:cNvPr id="40963" name="Inhaltsplatzhalter 3"/>
          <p:cNvSpPr>
            <a:spLocks noGrp="1"/>
          </p:cNvSpPr>
          <p:nvPr>
            <p:ph idx="1"/>
          </p:nvPr>
        </p:nvSpPr>
        <p:spPr>
          <a:xfrm>
            <a:off x="666704" y="4903534"/>
            <a:ext cx="7921625" cy="2079824"/>
          </a:xfrm>
        </p:spPr>
        <p:txBody>
          <a:bodyPr/>
          <a:lstStyle/>
          <a:p>
            <a:pPr marL="0" indent="0">
              <a:buNone/>
            </a:pPr>
            <a:r>
              <a:rPr lang="de-AT" altLang="en-US" dirty="0" smtClean="0"/>
              <a:t>t</a:t>
            </a:r>
            <a:r>
              <a:rPr lang="de-AT" altLang="en-US" baseline="-25000" dirty="0" smtClean="0"/>
              <a:t>0</a:t>
            </a:r>
            <a:r>
              <a:rPr lang="de-AT" altLang="en-US" dirty="0" smtClean="0"/>
              <a:t>      Patent </a:t>
            </a:r>
            <a:r>
              <a:rPr lang="de-AT" altLang="en-US" dirty="0" err="1" smtClean="0"/>
              <a:t>priority</a:t>
            </a:r>
            <a:r>
              <a:rPr lang="de-AT" altLang="en-US" dirty="0" smtClean="0"/>
              <a:t> </a:t>
            </a:r>
            <a:r>
              <a:rPr lang="de-AT" altLang="en-US" dirty="0" err="1" smtClean="0"/>
              <a:t>filing</a:t>
            </a:r>
            <a:r>
              <a:rPr lang="de-AT" altLang="en-US" dirty="0" smtClean="0"/>
              <a:t>: </a:t>
            </a:r>
            <a:r>
              <a:rPr lang="de-AT" altLang="en-US" dirty="0" err="1" smtClean="0"/>
              <a:t>start</a:t>
            </a:r>
            <a:r>
              <a:rPr lang="de-AT" altLang="en-US" dirty="0" smtClean="0"/>
              <a:t> </a:t>
            </a:r>
            <a:r>
              <a:rPr lang="de-AT" altLang="en-US" dirty="0" err="1" smtClean="0"/>
              <a:t>of</a:t>
            </a:r>
            <a:r>
              <a:rPr lang="de-AT" altLang="en-US" dirty="0" smtClean="0"/>
              <a:t> </a:t>
            </a:r>
            <a:r>
              <a:rPr lang="de-AT" altLang="en-US" dirty="0" err="1" smtClean="0"/>
              <a:t>priority</a:t>
            </a:r>
            <a:r>
              <a:rPr lang="de-AT" altLang="en-US" dirty="0" smtClean="0"/>
              <a:t> </a:t>
            </a:r>
            <a:r>
              <a:rPr lang="de-AT" altLang="en-US" dirty="0" err="1" smtClean="0"/>
              <a:t>year</a:t>
            </a:r>
            <a:endParaRPr lang="de-AT" altLang="en-US" dirty="0" smtClean="0"/>
          </a:p>
          <a:p>
            <a:pPr marL="0" indent="0">
              <a:buNone/>
            </a:pPr>
            <a:r>
              <a:rPr lang="de-AT" altLang="en-US" dirty="0" smtClean="0"/>
              <a:t>t</a:t>
            </a:r>
            <a:r>
              <a:rPr lang="de-AT" altLang="en-US" baseline="-25000" dirty="0" smtClean="0"/>
              <a:t>12</a:t>
            </a:r>
            <a:r>
              <a:rPr lang="de-AT" altLang="en-US" dirty="0" smtClean="0"/>
              <a:t>  </a:t>
            </a:r>
            <a:r>
              <a:rPr lang="de-AT" altLang="en-US" sz="1600" dirty="0" smtClean="0"/>
              <a:t> </a:t>
            </a:r>
            <a:r>
              <a:rPr lang="de-AT" altLang="en-US" dirty="0" smtClean="0"/>
              <a:t>  Deadline </a:t>
            </a:r>
            <a:r>
              <a:rPr lang="de-AT" altLang="en-US" dirty="0" err="1" smtClean="0"/>
              <a:t>for</a:t>
            </a:r>
            <a:r>
              <a:rPr lang="de-AT" altLang="en-US" dirty="0" smtClean="0"/>
              <a:t> </a:t>
            </a:r>
            <a:r>
              <a:rPr lang="de-AT" altLang="en-US" dirty="0" err="1" smtClean="0"/>
              <a:t>internationalisation</a:t>
            </a:r>
            <a:r>
              <a:rPr lang="de-AT" altLang="en-US" dirty="0" smtClean="0"/>
              <a:t>: 12 </a:t>
            </a:r>
            <a:r>
              <a:rPr lang="de-AT" altLang="en-US" dirty="0" err="1" smtClean="0"/>
              <a:t>months</a:t>
            </a:r>
            <a:r>
              <a:rPr lang="de-AT" altLang="en-US" dirty="0" smtClean="0"/>
              <a:t> after t</a:t>
            </a:r>
            <a:r>
              <a:rPr lang="de-AT" altLang="en-US" baseline="-25000" dirty="0" smtClean="0"/>
              <a:t>0</a:t>
            </a:r>
          </a:p>
          <a:p>
            <a:pPr marL="0" indent="0">
              <a:buNone/>
            </a:pPr>
            <a:r>
              <a:rPr lang="de-AT" altLang="en-US" dirty="0" smtClean="0"/>
              <a:t>t</a:t>
            </a:r>
            <a:r>
              <a:rPr lang="de-AT" altLang="en-US" baseline="-25000" dirty="0" smtClean="0"/>
              <a:t>30/31  </a:t>
            </a:r>
            <a:r>
              <a:rPr lang="de-AT" altLang="en-US" dirty="0" smtClean="0"/>
              <a:t>Deadline </a:t>
            </a:r>
            <a:r>
              <a:rPr lang="de-AT" altLang="en-US" dirty="0" err="1" smtClean="0"/>
              <a:t>for</a:t>
            </a:r>
            <a:r>
              <a:rPr lang="de-AT" altLang="en-US" dirty="0" smtClean="0"/>
              <a:t> </a:t>
            </a:r>
            <a:r>
              <a:rPr lang="de-AT" altLang="en-US" dirty="0" err="1" smtClean="0"/>
              <a:t>nationalisation</a:t>
            </a:r>
            <a:r>
              <a:rPr lang="de-AT" altLang="en-US" dirty="0" smtClean="0"/>
              <a:t>: 30/31 </a:t>
            </a:r>
            <a:r>
              <a:rPr lang="de-AT" altLang="en-US" dirty="0" err="1" smtClean="0"/>
              <a:t>months</a:t>
            </a:r>
            <a:r>
              <a:rPr lang="de-AT" altLang="en-US" dirty="0" smtClean="0"/>
              <a:t> after t</a:t>
            </a:r>
            <a:r>
              <a:rPr lang="de-AT" altLang="en-US" baseline="-25000" dirty="0" smtClean="0"/>
              <a:t>0  </a:t>
            </a:r>
            <a:r>
              <a:rPr lang="de-AT" altLang="en-US" dirty="0" smtClean="0"/>
              <a:t>(</a:t>
            </a:r>
            <a:r>
              <a:rPr lang="de-AT" altLang="en-US" dirty="0"/>
              <a:t>PCT route)</a:t>
            </a:r>
          </a:p>
          <a:p>
            <a:pPr marL="0" indent="0">
              <a:buNone/>
            </a:pPr>
            <a:endParaRPr lang="de-AT" altLang="en-US" dirty="0" smtClean="0"/>
          </a:p>
        </p:txBody>
      </p:sp>
      <p:cxnSp>
        <p:nvCxnSpPr>
          <p:cNvPr id="3" name="Straight Arrow Connector 2"/>
          <p:cNvCxnSpPr/>
          <p:nvPr/>
        </p:nvCxnSpPr>
        <p:spPr>
          <a:xfrm>
            <a:off x="743278" y="2783390"/>
            <a:ext cx="7740000" cy="0"/>
          </a:xfrm>
          <a:prstGeom prst="straightConnector1">
            <a:avLst/>
          </a:prstGeom>
          <a:ln w="38100">
            <a:solidFill>
              <a:srgbClr val="3B464D"/>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496352" y="2453830"/>
            <a:ext cx="0" cy="648000"/>
          </a:xfrm>
          <a:prstGeom prst="line">
            <a:avLst/>
          </a:prstGeom>
          <a:ln w="15875">
            <a:solidFill>
              <a:srgbClr val="3B464D"/>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351790" y="2469070"/>
            <a:ext cx="0" cy="648000"/>
          </a:xfrm>
          <a:prstGeom prst="line">
            <a:avLst/>
          </a:prstGeom>
          <a:ln w="15875">
            <a:solidFill>
              <a:srgbClr val="3B464D"/>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901294" y="2453830"/>
            <a:ext cx="0" cy="648000"/>
          </a:xfrm>
          <a:prstGeom prst="line">
            <a:avLst/>
          </a:prstGeom>
          <a:ln w="15875">
            <a:solidFill>
              <a:srgbClr val="3B464D"/>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623598" y="2491166"/>
            <a:ext cx="0" cy="648000"/>
          </a:xfrm>
          <a:prstGeom prst="line">
            <a:avLst/>
          </a:prstGeom>
          <a:ln w="15875">
            <a:solidFill>
              <a:srgbClr val="3B464D"/>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039422" y="1915102"/>
            <a:ext cx="0" cy="1800000"/>
          </a:xfrm>
          <a:prstGeom prst="line">
            <a:avLst/>
          </a:prstGeom>
          <a:ln w="25400">
            <a:solidFill>
              <a:srgbClr val="3B464D"/>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271670" y="1922722"/>
            <a:ext cx="0" cy="1800000"/>
          </a:xfrm>
          <a:prstGeom prst="line">
            <a:avLst/>
          </a:prstGeom>
          <a:ln w="25400">
            <a:solidFill>
              <a:srgbClr val="3B464D"/>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549366" y="1922722"/>
            <a:ext cx="0" cy="1800000"/>
          </a:xfrm>
          <a:prstGeom prst="line">
            <a:avLst/>
          </a:prstGeom>
          <a:ln w="25400">
            <a:solidFill>
              <a:srgbClr val="3B464D"/>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88234" y="2088224"/>
            <a:ext cx="1296144" cy="338554"/>
          </a:xfrm>
          <a:prstGeom prst="rect">
            <a:avLst/>
          </a:prstGeom>
          <a:noFill/>
        </p:spPr>
        <p:txBody>
          <a:bodyPr wrap="square" rtlCol="0">
            <a:spAutoFit/>
          </a:bodyPr>
          <a:lstStyle/>
          <a:p>
            <a:pPr algn="ctr"/>
            <a:r>
              <a:rPr lang="en-GB" sz="1600" dirty="0" smtClean="0"/>
              <a:t>Evaluation</a:t>
            </a:r>
          </a:p>
        </p:txBody>
      </p:sp>
      <p:sp>
        <p:nvSpPr>
          <p:cNvPr id="26" name="TextBox 25"/>
          <p:cNvSpPr txBox="1"/>
          <p:nvPr/>
        </p:nvSpPr>
        <p:spPr>
          <a:xfrm>
            <a:off x="2975526" y="2088224"/>
            <a:ext cx="1296144" cy="338554"/>
          </a:xfrm>
          <a:prstGeom prst="rect">
            <a:avLst/>
          </a:prstGeom>
          <a:noFill/>
        </p:spPr>
        <p:txBody>
          <a:bodyPr wrap="square" rtlCol="0">
            <a:spAutoFit/>
          </a:bodyPr>
          <a:lstStyle/>
          <a:p>
            <a:pPr algn="ctr"/>
            <a:r>
              <a:rPr lang="en-GB" sz="1600" dirty="0" smtClean="0"/>
              <a:t>Evaluation</a:t>
            </a:r>
          </a:p>
        </p:txBody>
      </p:sp>
      <p:sp>
        <p:nvSpPr>
          <p:cNvPr id="27" name="TextBox 26"/>
          <p:cNvSpPr txBox="1"/>
          <p:nvPr/>
        </p:nvSpPr>
        <p:spPr>
          <a:xfrm>
            <a:off x="6325230" y="2088224"/>
            <a:ext cx="1296144" cy="338554"/>
          </a:xfrm>
          <a:prstGeom prst="rect">
            <a:avLst/>
          </a:prstGeom>
          <a:noFill/>
        </p:spPr>
        <p:txBody>
          <a:bodyPr wrap="square" rtlCol="0">
            <a:spAutoFit/>
          </a:bodyPr>
          <a:lstStyle/>
          <a:p>
            <a:pPr algn="ctr"/>
            <a:r>
              <a:rPr lang="en-GB" sz="1600" dirty="0" smtClean="0"/>
              <a:t>Evaluation</a:t>
            </a:r>
          </a:p>
        </p:txBody>
      </p:sp>
      <p:sp>
        <p:nvSpPr>
          <p:cNvPr id="28" name="TextBox 27"/>
          <p:cNvSpPr txBox="1"/>
          <p:nvPr/>
        </p:nvSpPr>
        <p:spPr>
          <a:xfrm>
            <a:off x="1218586" y="1443426"/>
            <a:ext cx="1800200" cy="369332"/>
          </a:xfrm>
          <a:prstGeom prst="rect">
            <a:avLst/>
          </a:prstGeom>
          <a:noFill/>
        </p:spPr>
        <p:txBody>
          <a:bodyPr wrap="square" rtlCol="0">
            <a:spAutoFit/>
          </a:bodyPr>
          <a:lstStyle/>
          <a:p>
            <a:r>
              <a:rPr lang="en-GB" b="1" dirty="0" smtClean="0"/>
              <a:t>1st milestone</a:t>
            </a:r>
            <a:endParaRPr lang="en-GB" b="1" dirty="0"/>
          </a:p>
        </p:txBody>
      </p:sp>
      <p:sp>
        <p:nvSpPr>
          <p:cNvPr id="16" name="TextBox 15"/>
          <p:cNvSpPr txBox="1"/>
          <p:nvPr/>
        </p:nvSpPr>
        <p:spPr>
          <a:xfrm>
            <a:off x="1415332" y="3722922"/>
            <a:ext cx="1300356" cy="584775"/>
          </a:xfrm>
          <a:prstGeom prst="rect">
            <a:avLst/>
          </a:prstGeom>
          <a:noFill/>
        </p:spPr>
        <p:txBody>
          <a:bodyPr wrap="none" rtlCol="0">
            <a:spAutoFit/>
          </a:bodyPr>
          <a:lstStyle/>
          <a:p>
            <a:pPr algn="ctr"/>
            <a:r>
              <a:rPr lang="de-AT" altLang="en-US" sz="1600" dirty="0"/>
              <a:t>t</a:t>
            </a:r>
            <a:r>
              <a:rPr lang="de-AT" altLang="en-US" sz="1600" baseline="-25000" dirty="0"/>
              <a:t>0 </a:t>
            </a:r>
            <a:endParaRPr lang="de-AT" altLang="en-US" sz="1600" baseline="-25000" dirty="0" smtClean="0"/>
          </a:p>
          <a:p>
            <a:pPr algn="ctr"/>
            <a:r>
              <a:rPr lang="de-AT" altLang="en-US" sz="1600" dirty="0" err="1" smtClean="0"/>
              <a:t>Priority</a:t>
            </a:r>
            <a:r>
              <a:rPr lang="de-AT" altLang="en-US" sz="1600" dirty="0" smtClean="0"/>
              <a:t> </a:t>
            </a:r>
            <a:r>
              <a:rPr lang="de-AT" altLang="en-US" sz="1600" dirty="0" err="1" smtClean="0"/>
              <a:t>filing</a:t>
            </a:r>
            <a:endParaRPr lang="en-GB" sz="1600" dirty="0"/>
          </a:p>
        </p:txBody>
      </p:sp>
      <p:sp>
        <p:nvSpPr>
          <p:cNvPr id="18" name="Rectangle 17"/>
          <p:cNvSpPr/>
          <p:nvPr/>
        </p:nvSpPr>
        <p:spPr>
          <a:xfrm>
            <a:off x="3355855" y="3743490"/>
            <a:ext cx="1904689" cy="830997"/>
          </a:xfrm>
          <a:prstGeom prst="rect">
            <a:avLst/>
          </a:prstGeom>
        </p:spPr>
        <p:txBody>
          <a:bodyPr wrap="none">
            <a:spAutoFit/>
          </a:bodyPr>
          <a:lstStyle/>
          <a:p>
            <a:pPr algn="ctr"/>
            <a:r>
              <a:rPr lang="de-AT" altLang="en-US" sz="1600" dirty="0" smtClean="0"/>
              <a:t>t</a:t>
            </a:r>
            <a:r>
              <a:rPr lang="de-AT" altLang="en-US" sz="1600" baseline="-25000" dirty="0" smtClean="0"/>
              <a:t>12 </a:t>
            </a:r>
          </a:p>
          <a:p>
            <a:pPr algn="ctr"/>
            <a:r>
              <a:rPr lang="de-AT" altLang="en-US" sz="1600" dirty="0" err="1" smtClean="0"/>
              <a:t>Internationalisation</a:t>
            </a:r>
            <a:endParaRPr lang="de-AT" altLang="en-US" sz="1600" dirty="0" smtClean="0"/>
          </a:p>
          <a:p>
            <a:pPr algn="ctr"/>
            <a:r>
              <a:rPr lang="de-AT" altLang="en-US" sz="1600" dirty="0" smtClean="0"/>
              <a:t>(PCT/EP route)</a:t>
            </a:r>
            <a:endParaRPr lang="de-AT" altLang="en-US" sz="1600" dirty="0"/>
          </a:p>
        </p:txBody>
      </p:sp>
      <p:sp>
        <p:nvSpPr>
          <p:cNvPr id="33" name="Rectangle 32"/>
          <p:cNvSpPr/>
          <p:nvPr/>
        </p:nvSpPr>
        <p:spPr>
          <a:xfrm>
            <a:off x="6078562" y="3722922"/>
            <a:ext cx="2952328" cy="830997"/>
          </a:xfrm>
          <a:prstGeom prst="rect">
            <a:avLst/>
          </a:prstGeom>
        </p:spPr>
        <p:txBody>
          <a:bodyPr wrap="square">
            <a:spAutoFit/>
          </a:bodyPr>
          <a:lstStyle/>
          <a:p>
            <a:pPr algn="ctr"/>
            <a:r>
              <a:rPr lang="de-AT" altLang="en-US" sz="1600" dirty="0" smtClean="0"/>
              <a:t>t</a:t>
            </a:r>
            <a:r>
              <a:rPr lang="de-AT" altLang="en-US" sz="1600" baseline="-25000" dirty="0" smtClean="0"/>
              <a:t>30/31 </a:t>
            </a:r>
          </a:p>
          <a:p>
            <a:pPr algn="ctr"/>
            <a:r>
              <a:rPr lang="de-AT" altLang="en-US" sz="1600" dirty="0" err="1" smtClean="0"/>
              <a:t>Nationalisation</a:t>
            </a:r>
            <a:r>
              <a:rPr lang="de-AT" altLang="en-US" sz="1600" dirty="0" smtClean="0"/>
              <a:t/>
            </a:r>
            <a:br>
              <a:rPr lang="de-AT" altLang="en-US" sz="1600" dirty="0" smtClean="0"/>
            </a:br>
            <a:r>
              <a:rPr lang="de-AT" altLang="en-US" sz="1600" dirty="0" smtClean="0"/>
              <a:t>(PCT route)</a:t>
            </a:r>
            <a:endParaRPr lang="de-AT" altLang="en-US" sz="1600" dirty="0"/>
          </a:p>
        </p:txBody>
      </p:sp>
      <p:sp>
        <p:nvSpPr>
          <p:cNvPr id="35" name="Rectangle 34"/>
          <p:cNvSpPr/>
          <p:nvPr/>
        </p:nvSpPr>
        <p:spPr>
          <a:xfrm>
            <a:off x="3305584" y="3058082"/>
            <a:ext cx="734496" cy="338554"/>
          </a:xfrm>
          <a:prstGeom prst="rect">
            <a:avLst/>
          </a:prstGeom>
        </p:spPr>
        <p:txBody>
          <a:bodyPr wrap="none">
            <a:spAutoFit/>
          </a:bodyPr>
          <a:lstStyle/>
          <a:p>
            <a:pPr algn="ctr"/>
            <a:r>
              <a:rPr lang="de-AT" altLang="en-US" sz="1600" dirty="0" smtClean="0"/>
              <a:t>t</a:t>
            </a:r>
            <a:r>
              <a:rPr lang="de-AT" altLang="en-US" sz="1600" baseline="-25000" dirty="0" smtClean="0"/>
              <a:t>12 – 1M</a:t>
            </a:r>
          </a:p>
        </p:txBody>
      </p:sp>
      <p:sp>
        <p:nvSpPr>
          <p:cNvPr id="36" name="Rectangle 35"/>
          <p:cNvSpPr/>
          <p:nvPr/>
        </p:nvSpPr>
        <p:spPr>
          <a:xfrm>
            <a:off x="4705313" y="3058082"/>
            <a:ext cx="1414170" cy="830997"/>
          </a:xfrm>
          <a:prstGeom prst="rect">
            <a:avLst/>
          </a:prstGeom>
        </p:spPr>
        <p:txBody>
          <a:bodyPr wrap="none">
            <a:spAutoFit/>
          </a:bodyPr>
          <a:lstStyle/>
          <a:p>
            <a:pPr algn="ctr"/>
            <a:r>
              <a:rPr lang="de-AT" altLang="en-US" sz="1600" dirty="0" smtClean="0"/>
              <a:t>t</a:t>
            </a:r>
            <a:r>
              <a:rPr lang="de-AT" altLang="en-US" sz="1600" baseline="-25000" dirty="0" smtClean="0"/>
              <a:t>18</a:t>
            </a:r>
          </a:p>
          <a:p>
            <a:pPr algn="ctr"/>
            <a:r>
              <a:rPr lang="de-AT" altLang="en-US" sz="1600" dirty="0" err="1" smtClean="0"/>
              <a:t>Publication</a:t>
            </a:r>
            <a:r>
              <a:rPr lang="de-AT" altLang="en-US" sz="1600" dirty="0" smtClean="0"/>
              <a:t> </a:t>
            </a:r>
            <a:r>
              <a:rPr lang="de-AT" altLang="en-US" sz="1600" dirty="0" err="1" smtClean="0"/>
              <a:t>of</a:t>
            </a:r>
            <a:endParaRPr lang="de-AT" altLang="en-US" sz="1600" dirty="0" smtClean="0"/>
          </a:p>
          <a:p>
            <a:pPr algn="ctr"/>
            <a:r>
              <a:rPr lang="de-AT" altLang="en-US" sz="1600" dirty="0" err="1" smtClean="0"/>
              <a:t>application</a:t>
            </a:r>
            <a:endParaRPr lang="de-AT" altLang="en-US" sz="1600" dirty="0" smtClean="0"/>
          </a:p>
        </p:txBody>
      </p:sp>
      <p:sp>
        <p:nvSpPr>
          <p:cNvPr id="37" name="Rectangle 36"/>
          <p:cNvSpPr/>
          <p:nvPr/>
        </p:nvSpPr>
        <p:spPr>
          <a:xfrm>
            <a:off x="6466934" y="3065702"/>
            <a:ext cx="923651" cy="338554"/>
          </a:xfrm>
          <a:prstGeom prst="rect">
            <a:avLst/>
          </a:prstGeom>
        </p:spPr>
        <p:txBody>
          <a:bodyPr wrap="none">
            <a:spAutoFit/>
          </a:bodyPr>
          <a:lstStyle/>
          <a:p>
            <a:pPr algn="ctr"/>
            <a:r>
              <a:rPr lang="de-AT" altLang="en-US" sz="1600" dirty="0" smtClean="0"/>
              <a:t>t</a:t>
            </a:r>
            <a:r>
              <a:rPr lang="de-AT" altLang="en-US" sz="1600" baseline="-25000" dirty="0" smtClean="0"/>
              <a:t>30/31 – 1M</a:t>
            </a:r>
          </a:p>
        </p:txBody>
      </p:sp>
      <p:sp>
        <p:nvSpPr>
          <p:cNvPr id="38" name="TextBox 37"/>
          <p:cNvSpPr txBox="1"/>
          <p:nvPr/>
        </p:nvSpPr>
        <p:spPr>
          <a:xfrm>
            <a:off x="3513652" y="1435806"/>
            <a:ext cx="1800200" cy="369332"/>
          </a:xfrm>
          <a:prstGeom prst="rect">
            <a:avLst/>
          </a:prstGeom>
          <a:noFill/>
        </p:spPr>
        <p:txBody>
          <a:bodyPr wrap="square" rtlCol="0">
            <a:spAutoFit/>
          </a:bodyPr>
          <a:lstStyle/>
          <a:p>
            <a:r>
              <a:rPr lang="en-GB" b="1" dirty="0" smtClean="0"/>
              <a:t>2nd milestone</a:t>
            </a:r>
            <a:endParaRPr lang="en-GB" b="1" dirty="0"/>
          </a:p>
        </p:txBody>
      </p:sp>
      <p:sp>
        <p:nvSpPr>
          <p:cNvPr id="39" name="TextBox 38"/>
          <p:cNvSpPr txBox="1"/>
          <p:nvPr/>
        </p:nvSpPr>
        <p:spPr>
          <a:xfrm>
            <a:off x="6836906" y="1443426"/>
            <a:ext cx="1800200" cy="369332"/>
          </a:xfrm>
          <a:prstGeom prst="rect">
            <a:avLst/>
          </a:prstGeom>
          <a:noFill/>
        </p:spPr>
        <p:txBody>
          <a:bodyPr wrap="square" rtlCol="0">
            <a:spAutoFit/>
          </a:bodyPr>
          <a:lstStyle/>
          <a:p>
            <a:r>
              <a:rPr lang="en-GB" b="1" dirty="0" smtClean="0"/>
              <a:t>3rd milestone</a:t>
            </a:r>
            <a:endParaRPr lang="en-GB" b="1" dirty="0"/>
          </a:p>
        </p:txBody>
      </p:sp>
      <p:sp>
        <p:nvSpPr>
          <p:cNvPr id="30"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E90A0D11-0652-4DB7-8CAA-1801C7B6D7F9}" type="slidenum">
              <a:rPr lang="de-DE" sz="1200">
                <a:solidFill>
                  <a:srgbClr val="4C575F"/>
                </a:solidFill>
                <a:latin typeface="Arial" charset="0"/>
                <a:cs typeface="Arial" charset="0"/>
              </a:rPr>
              <a:pPr algn="r" fontAlgn="base">
                <a:spcBef>
                  <a:spcPct val="0"/>
                </a:spcBef>
                <a:spcAft>
                  <a:spcPct val="0"/>
                </a:spcAft>
              </a:pPr>
              <a:t>21</a:t>
            </a:fld>
            <a:endParaRPr lang="de-DE" sz="1200" dirty="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38960562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E90A0D11-0652-4DB7-8CAA-1801C7B6D7F9}" type="slidenum">
              <a:rPr lang="de-DE" sz="1200">
                <a:solidFill>
                  <a:srgbClr val="4C575F"/>
                </a:solidFill>
                <a:latin typeface="Arial" charset="0"/>
                <a:cs typeface="Arial" charset="0"/>
              </a:rPr>
              <a:pPr algn="r" fontAlgn="base">
                <a:spcBef>
                  <a:spcPct val="0"/>
                </a:spcBef>
                <a:spcAft>
                  <a:spcPct val="0"/>
                </a:spcAft>
              </a:pPr>
              <a:t>22</a:t>
            </a:fld>
            <a:endParaRPr lang="de-DE" sz="1200" dirty="0">
              <a:solidFill>
                <a:srgbClr val="4C575F"/>
              </a:solidFill>
              <a:latin typeface="Arial" charset="0"/>
              <a:cs typeface="Arial" charset="0"/>
            </a:endParaRPr>
          </a:p>
        </p:txBody>
      </p:sp>
      <p:sp>
        <p:nvSpPr>
          <p:cNvPr id="2" name="Title 1"/>
          <p:cNvSpPr>
            <a:spLocks noGrp="1"/>
          </p:cNvSpPr>
          <p:nvPr>
            <p:ph type="title"/>
          </p:nvPr>
        </p:nvSpPr>
        <p:spPr>
          <a:xfrm>
            <a:off x="611188" y="470129"/>
            <a:ext cx="7921625" cy="936625"/>
          </a:xfrm>
        </p:spPr>
        <p:txBody>
          <a:bodyPr/>
          <a:lstStyle/>
          <a:p>
            <a:r>
              <a:rPr lang="en-IE" dirty="0" smtClean="0">
                <a:latin typeface=""/>
              </a:rPr>
              <a:t>How businesses exploit IP</a:t>
            </a:r>
            <a:endParaRPr lang="en-GB" dirty="0">
              <a:latin typeface="Arial" panose="020B0604020202020204" pitchFamily="34" charset="0"/>
              <a:cs typeface="Arial" panose="020B0604020202020204" pitchFamily="34" charset="0"/>
            </a:endParaRPr>
          </a:p>
        </p:txBody>
      </p:sp>
      <p:grpSp>
        <p:nvGrpSpPr>
          <p:cNvPr id="6" name="Group 3"/>
          <p:cNvGrpSpPr/>
          <p:nvPr/>
        </p:nvGrpSpPr>
        <p:grpSpPr>
          <a:xfrm>
            <a:off x="1331640" y="793168"/>
            <a:ext cx="6552728" cy="4796072"/>
            <a:chOff x="2413568" y="1600200"/>
            <a:chExt cx="5884097" cy="4567368"/>
          </a:xfrm>
          <a:effectLst/>
        </p:grpSpPr>
        <p:grpSp>
          <p:nvGrpSpPr>
            <p:cNvPr id="8" name="Group 2"/>
            <p:cNvGrpSpPr/>
            <p:nvPr/>
          </p:nvGrpSpPr>
          <p:grpSpPr>
            <a:xfrm flipH="1">
              <a:off x="2413568" y="1600200"/>
              <a:ext cx="4358926" cy="4567368"/>
              <a:chOff x="2371505" y="1600200"/>
              <a:chExt cx="4358926" cy="4567368"/>
            </a:xfrm>
            <a:scene3d>
              <a:camera prst="orthographicFront">
                <a:rot lat="0" lon="0" rev="0"/>
              </a:camera>
              <a:lightRig rig="glow" dir="t">
                <a:rot lat="0" lon="0" rev="4800000"/>
              </a:lightRig>
            </a:scene3d>
          </p:grpSpPr>
          <p:sp>
            <p:nvSpPr>
              <p:cNvPr id="18" name="Freeform 18"/>
              <p:cNvSpPr/>
              <p:nvPr/>
            </p:nvSpPr>
            <p:spPr>
              <a:xfrm>
                <a:off x="3643874" y="3060275"/>
                <a:ext cx="1855819" cy="1605359"/>
              </a:xfrm>
              <a:custGeom>
                <a:avLst/>
                <a:gdLst>
                  <a:gd name="connsiteX0" fmla="*/ 0 w 1855819"/>
                  <a:gd name="connsiteY0" fmla="*/ 802680 h 1605359"/>
                  <a:gd name="connsiteX1" fmla="*/ 458651 w 1855819"/>
                  <a:gd name="connsiteY1" fmla="*/ 0 h 1605359"/>
                  <a:gd name="connsiteX2" fmla="*/ 1397168 w 1855819"/>
                  <a:gd name="connsiteY2" fmla="*/ 0 h 1605359"/>
                  <a:gd name="connsiteX3" fmla="*/ 1855819 w 1855819"/>
                  <a:gd name="connsiteY3" fmla="*/ 802680 h 1605359"/>
                  <a:gd name="connsiteX4" fmla="*/ 1397168 w 1855819"/>
                  <a:gd name="connsiteY4" fmla="*/ 1605359 h 1605359"/>
                  <a:gd name="connsiteX5" fmla="*/ 458651 w 1855819"/>
                  <a:gd name="connsiteY5" fmla="*/ 1605359 h 1605359"/>
                  <a:gd name="connsiteX6" fmla="*/ 0 w 1855819"/>
                  <a:gd name="connsiteY6" fmla="*/ 802680 h 160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55819" h="1605359">
                    <a:moveTo>
                      <a:pt x="0" y="802680"/>
                    </a:moveTo>
                    <a:lnTo>
                      <a:pt x="458651" y="0"/>
                    </a:lnTo>
                    <a:lnTo>
                      <a:pt x="1397168" y="0"/>
                    </a:lnTo>
                    <a:lnTo>
                      <a:pt x="1855819" y="802680"/>
                    </a:lnTo>
                    <a:lnTo>
                      <a:pt x="1397168" y="1605359"/>
                    </a:lnTo>
                    <a:lnTo>
                      <a:pt x="458651" y="1605359"/>
                    </a:lnTo>
                    <a:lnTo>
                      <a:pt x="0" y="802680"/>
                    </a:lnTo>
                    <a:close/>
                  </a:path>
                </a:pathLst>
              </a:custGeom>
              <a:solidFill>
                <a:srgbClr val="BE0F05"/>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txBody>
              <a:bodyPr spcFirstLastPara="0" vert="horz" wrap="square" lIns="327855" tIns="286351" rIns="327855" bIns="286351" numCol="1" spcCol="1270" anchor="ctr" anchorCtr="0">
                <a:noAutofit/>
              </a:bodyPr>
              <a:lstStyle/>
              <a:p>
                <a:pPr algn="ctr" defTabSz="711200" eaLnBrk="1" fontAlgn="auto" hangingPunct="1">
                  <a:lnSpc>
                    <a:spcPct val="90000"/>
                  </a:lnSpc>
                  <a:spcAft>
                    <a:spcPct val="35000"/>
                  </a:spcAft>
                </a:pPr>
                <a:r>
                  <a:rPr lang="en-IE" sz="1600" b="1" dirty="0" smtClean="0">
                    <a:solidFill>
                      <a:prstClr val="white"/>
                    </a:solidFill>
                  </a:rPr>
                  <a:t>IP </a:t>
                </a:r>
                <a:r>
                  <a:rPr lang="en-IE" sz="1600" b="1" dirty="0">
                    <a:solidFill>
                      <a:prstClr val="white"/>
                    </a:solidFill>
                  </a:rPr>
                  <a:t>m</a:t>
                </a:r>
                <a:r>
                  <a:rPr lang="en-IE" sz="1600" b="1" dirty="0" smtClean="0">
                    <a:solidFill>
                      <a:prstClr val="white"/>
                    </a:solidFill>
                  </a:rPr>
                  <a:t>anagement</a:t>
                </a:r>
                <a:endParaRPr lang="en-GB" sz="1600" b="1" dirty="0">
                  <a:solidFill>
                    <a:prstClr val="white"/>
                  </a:solidFill>
                </a:endParaRPr>
              </a:p>
            </p:txBody>
          </p:sp>
          <p:sp>
            <p:nvSpPr>
              <p:cNvPr id="19" name="Freeform 20"/>
              <p:cNvSpPr/>
              <p:nvPr/>
            </p:nvSpPr>
            <p:spPr>
              <a:xfrm>
                <a:off x="3681824" y="1600200"/>
                <a:ext cx="1653831" cy="1405188"/>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bg1">
                  <a:lumMod val="95000"/>
                </a:schemeClr>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r>
                  <a:rPr lang="en-IE" sz="1600" dirty="0" smtClean="0">
                    <a:solidFill>
                      <a:schemeClr val="bg1">
                        <a:lumMod val="50000"/>
                      </a:schemeClr>
                    </a:solidFill>
                  </a:rPr>
                  <a:t>R&amp;D &amp;</a:t>
                </a:r>
                <a:br>
                  <a:rPr lang="en-IE" sz="1600" dirty="0" smtClean="0">
                    <a:solidFill>
                      <a:schemeClr val="bg1">
                        <a:lumMod val="50000"/>
                      </a:schemeClr>
                    </a:solidFill>
                  </a:rPr>
                </a:br>
                <a:r>
                  <a:rPr lang="en-IE" sz="1600" dirty="0" smtClean="0">
                    <a:solidFill>
                      <a:schemeClr val="bg1">
                        <a:lumMod val="50000"/>
                      </a:schemeClr>
                    </a:solidFill>
                  </a:rPr>
                  <a:t>in-licensing</a:t>
                </a:r>
                <a:endParaRPr lang="en-GB" sz="1600" dirty="0">
                  <a:solidFill>
                    <a:schemeClr val="bg1">
                      <a:lumMod val="50000"/>
                    </a:schemeClr>
                  </a:solidFill>
                </a:endParaRPr>
              </a:p>
            </p:txBody>
          </p:sp>
          <p:sp>
            <p:nvSpPr>
              <p:cNvPr id="20" name="Freeform 22"/>
              <p:cNvSpPr/>
              <p:nvPr/>
            </p:nvSpPr>
            <p:spPr>
              <a:xfrm>
                <a:off x="5209600" y="2409442"/>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bg1">
                  <a:lumMod val="85000"/>
                </a:schemeClr>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r>
                  <a:rPr lang="en-IE" sz="1600" dirty="0" smtClean="0">
                    <a:solidFill>
                      <a:prstClr val="black"/>
                    </a:solidFill>
                  </a:rPr>
                  <a:t>Invention disclosure</a:t>
                </a:r>
                <a:endParaRPr lang="en-GB" sz="1600" dirty="0">
                  <a:solidFill>
                    <a:prstClr val="black"/>
                  </a:solidFill>
                </a:endParaRPr>
              </a:p>
            </p:txBody>
          </p:sp>
          <p:sp>
            <p:nvSpPr>
              <p:cNvPr id="21" name="Freeform 24"/>
              <p:cNvSpPr/>
              <p:nvPr/>
            </p:nvSpPr>
            <p:spPr>
              <a:xfrm>
                <a:off x="5209600" y="4000318"/>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bg1">
                  <a:lumMod val="75000"/>
                </a:schemeClr>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r>
                  <a:rPr lang="en-IE" sz="1600" dirty="0" smtClean="0">
                    <a:solidFill>
                      <a:prstClr val="black"/>
                    </a:solidFill>
                  </a:rPr>
                  <a:t>Evaluation</a:t>
                </a:r>
                <a:endParaRPr lang="en-GB" sz="1600" dirty="0">
                  <a:solidFill>
                    <a:prstClr val="black"/>
                  </a:solidFill>
                </a:endParaRPr>
              </a:p>
            </p:txBody>
          </p:sp>
          <p:sp>
            <p:nvSpPr>
              <p:cNvPr id="22" name="Freeform 26"/>
              <p:cNvSpPr/>
              <p:nvPr/>
            </p:nvSpPr>
            <p:spPr>
              <a:xfrm>
                <a:off x="3814826" y="4810465"/>
                <a:ext cx="1520831" cy="1357103"/>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bg1">
                  <a:lumMod val="65000"/>
                </a:schemeClr>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endParaRPr lang="en-IE" sz="1600" dirty="0" smtClean="0">
                  <a:solidFill>
                    <a:prstClr val="black"/>
                  </a:solidFill>
                </a:endParaRPr>
              </a:p>
              <a:p>
                <a:pPr algn="ctr" defTabSz="711200" eaLnBrk="1" fontAlgn="auto" hangingPunct="1">
                  <a:lnSpc>
                    <a:spcPct val="90000"/>
                  </a:lnSpc>
                  <a:spcAft>
                    <a:spcPct val="35000"/>
                  </a:spcAft>
                </a:pPr>
                <a:r>
                  <a:rPr lang="en-IE" sz="1600" dirty="0" smtClean="0">
                    <a:solidFill>
                      <a:prstClr val="black"/>
                    </a:solidFill>
                  </a:rPr>
                  <a:t>IP protection</a:t>
                </a:r>
              </a:p>
              <a:p>
                <a:pPr algn="ctr" defTabSz="711200" eaLnBrk="1" fontAlgn="auto" hangingPunct="1">
                  <a:lnSpc>
                    <a:spcPct val="90000"/>
                  </a:lnSpc>
                  <a:spcAft>
                    <a:spcPct val="35000"/>
                  </a:spcAft>
                </a:pPr>
                <a:endParaRPr lang="en-GB" sz="1600" dirty="0">
                  <a:solidFill>
                    <a:prstClr val="black"/>
                  </a:solidFill>
                </a:endParaRPr>
              </a:p>
            </p:txBody>
          </p:sp>
          <p:sp>
            <p:nvSpPr>
              <p:cNvPr id="23" name="Freeform 28"/>
              <p:cNvSpPr/>
              <p:nvPr/>
            </p:nvSpPr>
            <p:spPr>
              <a:xfrm>
                <a:off x="2413568" y="4001223"/>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bg1">
                  <a:lumMod val="50000"/>
                </a:schemeClr>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r>
                  <a:rPr lang="en-IE" sz="1600" dirty="0" smtClean="0">
                    <a:solidFill>
                      <a:schemeClr val="bg1"/>
                    </a:solidFill>
                  </a:rPr>
                  <a:t>Exploitation</a:t>
                </a:r>
                <a:r>
                  <a:rPr lang="en-IE" sz="1600" dirty="0" smtClean="0">
                    <a:solidFill>
                      <a:prstClr val="black"/>
                    </a:solidFill>
                  </a:rPr>
                  <a:t> </a:t>
                </a:r>
                <a:endParaRPr lang="en-GB" sz="1600" dirty="0">
                  <a:solidFill>
                    <a:prstClr val="black"/>
                  </a:solidFill>
                </a:endParaRPr>
              </a:p>
            </p:txBody>
          </p:sp>
          <p:sp>
            <p:nvSpPr>
              <p:cNvPr id="24" name="Freeform 29"/>
              <p:cNvSpPr/>
              <p:nvPr/>
            </p:nvSpPr>
            <p:spPr>
              <a:xfrm>
                <a:off x="2371505" y="2239726"/>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tx1">
                  <a:lumMod val="65000"/>
                  <a:lumOff val="35000"/>
                </a:schemeClr>
              </a:solidFill>
              <a:ln>
                <a:noFill/>
              </a:ln>
              <a:effectLst/>
              <a:scene3d>
                <a:camera prst="orthographicFront">
                  <a:rot lat="0" lon="0" rev="0"/>
                </a:camera>
                <a:lightRig rig="threePt" dir="t">
                  <a:rot lat="0" lon="0" rev="12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endParaRPr lang="en-IE" sz="1600" dirty="0" smtClean="0">
                  <a:solidFill>
                    <a:prstClr val="white"/>
                  </a:solidFill>
                </a:endParaRPr>
              </a:p>
              <a:p>
                <a:pPr algn="ctr" defTabSz="711200" eaLnBrk="1" fontAlgn="auto" hangingPunct="1">
                  <a:lnSpc>
                    <a:spcPct val="90000"/>
                  </a:lnSpc>
                  <a:spcAft>
                    <a:spcPct val="35000"/>
                  </a:spcAft>
                </a:pPr>
                <a:r>
                  <a:rPr lang="en-IE" sz="1600" dirty="0" smtClean="0">
                    <a:solidFill>
                      <a:prstClr val="white"/>
                    </a:solidFill>
                  </a:rPr>
                  <a:t>Licence agreement</a:t>
                </a:r>
              </a:p>
              <a:p>
                <a:pPr algn="ctr" defTabSz="711200" eaLnBrk="1" fontAlgn="auto" hangingPunct="1">
                  <a:lnSpc>
                    <a:spcPct val="90000"/>
                  </a:lnSpc>
                  <a:spcAft>
                    <a:spcPct val="35000"/>
                  </a:spcAft>
                </a:pPr>
                <a:endParaRPr lang="en-GB" sz="1600" dirty="0">
                  <a:solidFill>
                    <a:prstClr val="white"/>
                  </a:solidFill>
                </a:endParaRPr>
              </a:p>
            </p:txBody>
          </p:sp>
        </p:grpSp>
        <p:sp>
          <p:nvSpPr>
            <p:cNvPr id="9" name="Striped Right Arrow 15"/>
            <p:cNvSpPr/>
            <p:nvPr/>
          </p:nvSpPr>
          <p:spPr>
            <a:xfrm rot="5400000">
              <a:off x="2993963" y="3673473"/>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Striped Right Arrow 1"/>
            <p:cNvSpPr/>
            <p:nvPr/>
          </p:nvSpPr>
          <p:spPr>
            <a:xfrm rot="8852203">
              <a:off x="3678926" y="2469914"/>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a:solidFill>
                  <a:prstClr val="white"/>
                </a:solidFill>
              </a:endParaRPr>
            </a:p>
          </p:txBody>
        </p:sp>
        <p:sp>
          <p:nvSpPr>
            <p:cNvPr id="11" name="Striped Right Arrow 16"/>
            <p:cNvSpPr/>
            <p:nvPr/>
          </p:nvSpPr>
          <p:spPr>
            <a:xfrm rot="1729469">
              <a:off x="3678927" y="4901477"/>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Striped Right Arrow 17"/>
            <p:cNvSpPr/>
            <p:nvPr/>
          </p:nvSpPr>
          <p:spPr>
            <a:xfrm rot="19878662">
              <a:off x="5147608" y="4905542"/>
              <a:ext cx="313292"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Freeform 30"/>
            <p:cNvSpPr/>
            <p:nvPr/>
          </p:nvSpPr>
          <p:spPr>
            <a:xfrm flipH="1">
              <a:off x="6772495" y="3109722"/>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tx1">
                <a:lumMod val="65000"/>
                <a:lumOff val="35000"/>
              </a:schemeClr>
            </a:solidFill>
            <a:ln>
              <a:noFill/>
            </a:ln>
            <a:effectLst/>
            <a:scene3d>
              <a:camera prst="orthographicFront">
                <a:rot lat="0" lon="0" rev="0"/>
              </a:camera>
              <a:lightRig rig="glow" dir="t">
                <a:rot lat="0" lon="0" rev="48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endParaRPr lang="en-IE" sz="1600" dirty="0" smtClean="0">
                <a:solidFill>
                  <a:prstClr val="white"/>
                </a:solidFill>
              </a:endParaRPr>
            </a:p>
            <a:p>
              <a:pPr algn="ctr" defTabSz="711200" eaLnBrk="1" fontAlgn="auto" hangingPunct="1">
                <a:lnSpc>
                  <a:spcPct val="90000"/>
                </a:lnSpc>
                <a:spcAft>
                  <a:spcPct val="35000"/>
                </a:spcAft>
              </a:pPr>
              <a:r>
                <a:rPr lang="en-IE" sz="1600" dirty="0" smtClean="0">
                  <a:solidFill>
                    <a:prstClr val="white"/>
                  </a:solidFill>
                </a:rPr>
                <a:t>Assignment</a:t>
              </a:r>
            </a:p>
            <a:p>
              <a:pPr algn="ctr" defTabSz="711200" eaLnBrk="1" fontAlgn="auto" hangingPunct="1">
                <a:lnSpc>
                  <a:spcPct val="90000"/>
                </a:lnSpc>
                <a:spcAft>
                  <a:spcPct val="35000"/>
                </a:spcAft>
              </a:pPr>
              <a:r>
                <a:rPr lang="en-IE" sz="1600" dirty="0" smtClean="0">
                  <a:solidFill>
                    <a:prstClr val="white"/>
                  </a:solidFill>
                </a:rPr>
                <a:t>(sale)</a:t>
              </a:r>
            </a:p>
            <a:p>
              <a:pPr algn="ctr" defTabSz="711200" eaLnBrk="1" fontAlgn="auto" hangingPunct="1">
                <a:lnSpc>
                  <a:spcPct val="90000"/>
                </a:lnSpc>
                <a:spcAft>
                  <a:spcPct val="35000"/>
                </a:spcAft>
              </a:pPr>
              <a:endParaRPr lang="en-GB" sz="1600" dirty="0">
                <a:solidFill>
                  <a:prstClr val="white"/>
                </a:solidFill>
              </a:endParaRPr>
            </a:p>
          </p:txBody>
        </p:sp>
        <p:sp>
          <p:nvSpPr>
            <p:cNvPr id="14" name="Freeform 31"/>
            <p:cNvSpPr/>
            <p:nvPr/>
          </p:nvSpPr>
          <p:spPr>
            <a:xfrm flipH="1">
              <a:off x="6776834" y="4851871"/>
              <a:ext cx="1520831" cy="1315697"/>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tx1">
                <a:lumMod val="65000"/>
                <a:lumOff val="35000"/>
              </a:schemeClr>
            </a:solidFill>
            <a:ln>
              <a:noFill/>
            </a:ln>
            <a:effectLst/>
            <a:scene3d>
              <a:camera prst="orthographicFront">
                <a:rot lat="0" lon="0" rev="0"/>
              </a:camera>
              <a:lightRig rig="glow" dir="t">
                <a:rot lat="0" lon="0" rev="48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endParaRPr lang="en-IE" sz="1600" dirty="0" smtClean="0">
                <a:solidFill>
                  <a:prstClr val="white"/>
                </a:solidFill>
              </a:endParaRPr>
            </a:p>
            <a:p>
              <a:pPr algn="ctr" defTabSz="711200" eaLnBrk="1" fontAlgn="auto" hangingPunct="1">
                <a:lnSpc>
                  <a:spcPct val="90000"/>
                </a:lnSpc>
                <a:spcAft>
                  <a:spcPct val="35000"/>
                </a:spcAft>
              </a:pPr>
              <a:r>
                <a:rPr lang="en-IE" sz="1600" dirty="0" smtClean="0">
                  <a:solidFill>
                    <a:prstClr val="white"/>
                  </a:solidFill>
                </a:rPr>
                <a:t>Spin-out</a:t>
              </a:r>
            </a:p>
            <a:p>
              <a:pPr algn="ctr" defTabSz="711200" eaLnBrk="1" fontAlgn="auto" hangingPunct="1">
                <a:lnSpc>
                  <a:spcPct val="90000"/>
                </a:lnSpc>
                <a:spcAft>
                  <a:spcPct val="35000"/>
                </a:spcAft>
              </a:pPr>
              <a:endParaRPr lang="en-GB" sz="1600" dirty="0">
                <a:solidFill>
                  <a:prstClr val="white"/>
                </a:solidFill>
              </a:endParaRPr>
            </a:p>
          </p:txBody>
        </p:sp>
        <p:sp>
          <p:nvSpPr>
            <p:cNvPr id="15" name="Striped Right Arrow 32"/>
            <p:cNvSpPr/>
            <p:nvPr/>
          </p:nvSpPr>
          <p:spPr>
            <a:xfrm rot="16200000">
              <a:off x="5857407" y="3578090"/>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6" name="Striped Right Arrow 33"/>
            <p:cNvSpPr/>
            <p:nvPr/>
          </p:nvSpPr>
          <p:spPr>
            <a:xfrm rot="19878662">
              <a:off x="6624843" y="4055661"/>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 name="Striped Right Arrow 34"/>
            <p:cNvSpPr/>
            <p:nvPr/>
          </p:nvSpPr>
          <p:spPr>
            <a:xfrm rot="1822015">
              <a:off x="6617459" y="4895194"/>
              <a:ext cx="360040" cy="378963"/>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sp>
        <p:nvSpPr>
          <p:cNvPr id="25" name="Freeform 31"/>
          <p:cNvSpPr/>
          <p:nvPr/>
        </p:nvSpPr>
        <p:spPr>
          <a:xfrm flipH="1">
            <a:off x="4416595" y="5033413"/>
            <a:ext cx="1628223" cy="1347915"/>
          </a:xfrm>
          <a:custGeom>
            <a:avLst/>
            <a:gdLst>
              <a:gd name="connsiteX0" fmla="*/ 0 w 1520831"/>
              <a:gd name="connsiteY0" fmla="*/ 657849 h 1315697"/>
              <a:gd name="connsiteX1" fmla="*/ 375895 w 1520831"/>
              <a:gd name="connsiteY1" fmla="*/ 0 h 1315697"/>
              <a:gd name="connsiteX2" fmla="*/ 1144936 w 1520831"/>
              <a:gd name="connsiteY2" fmla="*/ 0 h 1315697"/>
              <a:gd name="connsiteX3" fmla="*/ 1520831 w 1520831"/>
              <a:gd name="connsiteY3" fmla="*/ 657849 h 1315697"/>
              <a:gd name="connsiteX4" fmla="*/ 1144936 w 1520831"/>
              <a:gd name="connsiteY4" fmla="*/ 1315697 h 1315697"/>
              <a:gd name="connsiteX5" fmla="*/ 375895 w 1520831"/>
              <a:gd name="connsiteY5" fmla="*/ 1315697 h 1315697"/>
              <a:gd name="connsiteX6" fmla="*/ 0 w 1520831"/>
              <a:gd name="connsiteY6" fmla="*/ 657849 h 131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0831" h="1315697">
                <a:moveTo>
                  <a:pt x="0" y="657849"/>
                </a:moveTo>
                <a:lnTo>
                  <a:pt x="375895" y="0"/>
                </a:lnTo>
                <a:lnTo>
                  <a:pt x="1144936" y="0"/>
                </a:lnTo>
                <a:lnTo>
                  <a:pt x="1520831" y="657849"/>
                </a:lnTo>
                <a:lnTo>
                  <a:pt x="1144936" y="1315697"/>
                </a:lnTo>
                <a:lnTo>
                  <a:pt x="375895" y="1315697"/>
                </a:lnTo>
                <a:lnTo>
                  <a:pt x="0" y="657849"/>
                </a:lnTo>
                <a:close/>
              </a:path>
            </a:pathLst>
          </a:custGeom>
          <a:solidFill>
            <a:schemeClr val="tx1">
              <a:lumMod val="65000"/>
              <a:lumOff val="35000"/>
            </a:schemeClr>
          </a:solidFill>
          <a:ln>
            <a:noFill/>
          </a:ln>
          <a:effectLst/>
          <a:scene3d>
            <a:camera prst="orthographicFront">
              <a:rot lat="0" lon="0" rev="0"/>
            </a:camera>
            <a:lightRig rig="glow" dir="t">
              <a:rot lat="0" lon="0" rev="48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272354" tIns="238359" rIns="272354" bIns="238359" numCol="1" spcCol="1270" anchor="ctr" anchorCtr="0">
            <a:noAutofit/>
          </a:bodyPr>
          <a:lstStyle/>
          <a:p>
            <a:pPr algn="ctr" defTabSz="711200" eaLnBrk="1" fontAlgn="auto" hangingPunct="1">
              <a:lnSpc>
                <a:spcPct val="90000"/>
              </a:lnSpc>
              <a:spcAft>
                <a:spcPct val="35000"/>
              </a:spcAft>
            </a:pPr>
            <a:endParaRPr lang="en-IE" sz="1600" dirty="0" smtClean="0">
              <a:solidFill>
                <a:prstClr val="white"/>
              </a:solidFill>
            </a:endParaRPr>
          </a:p>
          <a:p>
            <a:pPr algn="ctr" defTabSz="711200" eaLnBrk="1" fontAlgn="auto" hangingPunct="1">
              <a:lnSpc>
                <a:spcPct val="90000"/>
              </a:lnSpc>
              <a:spcAft>
                <a:spcPct val="35000"/>
              </a:spcAft>
            </a:pPr>
            <a:r>
              <a:rPr lang="en-IE" sz="1600" b="1" dirty="0" smtClean="0">
                <a:solidFill>
                  <a:srgbClr val="BE0F05"/>
                </a:solidFill>
              </a:rPr>
              <a:t>Business case</a:t>
            </a:r>
          </a:p>
          <a:p>
            <a:pPr algn="ctr" defTabSz="711200" eaLnBrk="1" fontAlgn="auto" hangingPunct="1">
              <a:lnSpc>
                <a:spcPct val="90000"/>
              </a:lnSpc>
              <a:spcAft>
                <a:spcPct val="35000"/>
              </a:spcAft>
            </a:pPr>
            <a:endParaRPr lang="en-GB" sz="1600" dirty="0">
              <a:solidFill>
                <a:prstClr val="white"/>
              </a:solidFill>
            </a:endParaRPr>
          </a:p>
        </p:txBody>
      </p:sp>
      <p:sp>
        <p:nvSpPr>
          <p:cNvPr id="26" name="Striped Right Arrow 32"/>
          <p:cNvSpPr/>
          <p:nvPr/>
        </p:nvSpPr>
        <p:spPr>
          <a:xfrm rot="5400000">
            <a:off x="5058020" y="4652678"/>
            <a:ext cx="357607" cy="398544"/>
          </a:xfrm>
          <a:prstGeom prst="stripedRightArrow">
            <a:avLst/>
          </a:prstGeom>
          <a:solidFill>
            <a:srgbClr val="BE0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Footer Placeholder 2"/>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6533578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a:solidFill>
                <a:srgbClr val="4C575F"/>
              </a:solidFill>
              <a:latin typeface="Arial" charset="0"/>
              <a:cs typeface="Arial" charset="0"/>
            </a:endParaRPr>
          </a:p>
        </p:txBody>
      </p:sp>
      <p:sp>
        <p:nvSpPr>
          <p:cNvPr id="189445" name="Titel 1"/>
          <p:cNvSpPr>
            <a:spLocks noGrp="1"/>
          </p:cNvSpPr>
          <p:nvPr>
            <p:ph type="title" idx="4294967295"/>
          </p:nvPr>
        </p:nvSpPr>
        <p:spPr>
          <a:xfrm>
            <a:off x="524100" y="429529"/>
            <a:ext cx="7921625" cy="792163"/>
          </a:xfrm>
        </p:spPr>
        <p:txBody>
          <a:bodyPr lIns="91440" tIns="45720" rIns="91440" bIns="45720" anchor="t"/>
          <a:lstStyle/>
          <a:p>
            <a:pPr eaLnBrk="1" hangingPunct="1"/>
            <a:r>
              <a:rPr lang="en-US" dirty="0" smtClean="0">
                <a:latin typeface="Arial" charset="0"/>
              </a:rPr>
              <a:t>Licensing IP</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23</a:t>
            </a:fld>
            <a:endParaRPr lang="de-DE" sz="1200">
              <a:solidFill>
                <a:srgbClr val="4C575F"/>
              </a:solidFill>
              <a:latin typeface="Arial" charset="0"/>
              <a:cs typeface="Arial" charset="0"/>
            </a:endParaRPr>
          </a:p>
        </p:txBody>
      </p:sp>
      <p:sp>
        <p:nvSpPr>
          <p:cNvPr id="189455" name="Inhaltsplatzhalter 2"/>
          <p:cNvSpPr>
            <a:spLocks/>
          </p:cNvSpPr>
          <p:nvPr/>
        </p:nvSpPr>
        <p:spPr bwMode="auto">
          <a:xfrm>
            <a:off x="529421" y="1212522"/>
            <a:ext cx="5770771" cy="3456855"/>
          </a:xfrm>
          <a:prstGeom prst="rect">
            <a:avLst/>
          </a:prstGeom>
          <a:noFill/>
          <a:ln w="9525">
            <a:noFill/>
            <a:miter lim="800000"/>
            <a:headEnd/>
            <a:tailEnd/>
          </a:ln>
        </p:spPr>
        <p:txBody>
          <a:bodyPr/>
          <a:lstStyle/>
          <a:p>
            <a:pPr marL="266400" indent="-2664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Intellectual property rights </a:t>
            </a:r>
          </a:p>
          <a:p>
            <a:pPr marL="536400" lvl="1" indent="-277200" fontAlgn="base">
              <a:lnSpc>
                <a:spcPts val="2800"/>
              </a:lnSpc>
              <a:spcAft>
                <a:spcPct val="0"/>
              </a:spcAft>
              <a:buFont typeface="Arial" panose="020B0604020202020204" pitchFamily="34" charset="0"/>
              <a:buChar char="‒"/>
            </a:pPr>
            <a:r>
              <a:rPr lang="en-US" sz="2000" dirty="0" smtClean="0">
                <a:latin typeface="Arial" charset="0"/>
                <a:cs typeface="Arial" charset="0"/>
              </a:rPr>
              <a:t>prevent </a:t>
            </a:r>
            <a:r>
              <a:rPr lang="en-US" sz="2000" dirty="0" smtClean="0">
                <a:solidFill>
                  <a:srgbClr val="4C575F"/>
                </a:solidFill>
                <a:latin typeface="Arial" charset="0"/>
                <a:cs typeface="Arial" charset="0"/>
              </a:rPr>
              <a:t>others from using your inventions and creations</a:t>
            </a:r>
          </a:p>
          <a:p>
            <a:pPr marL="259200" lvl="1" fontAlgn="base">
              <a:lnSpc>
                <a:spcPts val="2800"/>
              </a:lnSpc>
              <a:spcAft>
                <a:spcPct val="0"/>
              </a:spcAft>
            </a:pPr>
            <a:endParaRPr lang="en-US" sz="2000" dirty="0" smtClean="0">
              <a:solidFill>
                <a:srgbClr val="4C575F"/>
              </a:solidFill>
              <a:latin typeface="Arial" charset="0"/>
              <a:cs typeface="Arial" charset="0"/>
            </a:endParaRPr>
          </a:p>
          <a:p>
            <a:pPr marL="266700" indent="-266700" fontAlgn="base">
              <a:lnSpc>
                <a:spcPts val="2800"/>
              </a:lnSpc>
              <a:spcAft>
                <a:spcPct val="0"/>
              </a:spcAft>
              <a:buFont typeface="Wingdings" pitchFamily="2" charset="2"/>
              <a:buChar char="§"/>
            </a:pPr>
            <a:r>
              <a:rPr lang="en-GB" sz="2000" dirty="0" smtClean="0">
                <a:solidFill>
                  <a:srgbClr val="4C575F"/>
                </a:solidFill>
                <a:latin typeface="Arial" charset="0"/>
                <a:cs typeface="Arial" charset="0"/>
              </a:rPr>
              <a:t>Licences</a:t>
            </a:r>
            <a:r>
              <a:rPr lang="en-US" sz="2000" dirty="0" smtClean="0">
                <a:solidFill>
                  <a:srgbClr val="4C575F"/>
                </a:solidFill>
                <a:latin typeface="Arial" charset="0"/>
                <a:cs typeface="Arial" charset="0"/>
              </a:rPr>
              <a:t> (contractual agreements)</a:t>
            </a:r>
            <a:endParaRPr lang="en-US" sz="2000" dirty="0">
              <a:solidFill>
                <a:srgbClr val="4C575F"/>
              </a:solidFill>
              <a:latin typeface="Arial" charset="0"/>
              <a:cs typeface="Arial" charset="0"/>
            </a:endParaRPr>
          </a:p>
          <a:p>
            <a:pPr marL="544513" lvl="1" indent="-276225" fontAlgn="base">
              <a:lnSpc>
                <a:spcPts val="2800"/>
              </a:lnSpc>
              <a:spcAft>
                <a:spcPct val="0"/>
              </a:spcAft>
              <a:buFontTx/>
              <a:buChar char="–"/>
            </a:pPr>
            <a:r>
              <a:rPr lang="en-US" sz="2000" dirty="0" smtClean="0">
                <a:latin typeface="Arial" charset="0"/>
                <a:cs typeface="Arial" charset="0"/>
              </a:rPr>
              <a:t>allows </a:t>
            </a:r>
            <a:r>
              <a:rPr lang="en-US" sz="2000" dirty="0">
                <a:solidFill>
                  <a:srgbClr val="4C575F"/>
                </a:solidFill>
                <a:latin typeface="Arial" charset="0"/>
                <a:cs typeface="Arial" charset="0"/>
              </a:rPr>
              <a:t>others to use your inventions </a:t>
            </a:r>
            <a:r>
              <a:rPr lang="en-US" sz="2000" dirty="0" smtClean="0">
                <a:solidFill>
                  <a:srgbClr val="4C575F"/>
                </a:solidFill>
                <a:latin typeface="Arial" charset="0"/>
                <a:cs typeface="Arial" charset="0"/>
              </a:rPr>
              <a:t/>
            </a:r>
            <a:br>
              <a:rPr lang="en-US" sz="2000" dirty="0" smtClean="0">
                <a:solidFill>
                  <a:srgbClr val="4C575F"/>
                </a:solidFill>
                <a:latin typeface="Arial" charset="0"/>
                <a:cs typeface="Arial" charset="0"/>
              </a:rPr>
            </a:br>
            <a:r>
              <a:rPr lang="en-US" sz="2000" dirty="0" smtClean="0">
                <a:solidFill>
                  <a:srgbClr val="4C575F"/>
                </a:solidFill>
                <a:latin typeface="Arial" charset="0"/>
                <a:cs typeface="Arial" charset="0"/>
              </a:rPr>
              <a:t>and creations</a:t>
            </a:r>
          </a:p>
          <a:p>
            <a:pPr marL="544513" lvl="1" indent="-276225" fontAlgn="base">
              <a:lnSpc>
                <a:spcPts val="2800"/>
              </a:lnSpc>
              <a:spcAft>
                <a:spcPct val="0"/>
              </a:spcAft>
              <a:buFontTx/>
              <a:buChar char="–"/>
            </a:pPr>
            <a:r>
              <a:rPr lang="en-US" sz="2000" dirty="0" smtClean="0">
                <a:solidFill>
                  <a:srgbClr val="4C575F"/>
                </a:solidFill>
                <a:latin typeface="Arial" charset="0"/>
                <a:cs typeface="Arial" charset="0"/>
              </a:rPr>
              <a:t>in accordance with specific terms </a:t>
            </a:r>
            <a:br>
              <a:rPr lang="en-US" sz="2000" dirty="0" smtClean="0">
                <a:solidFill>
                  <a:srgbClr val="4C575F"/>
                </a:solidFill>
                <a:latin typeface="Arial" charset="0"/>
                <a:cs typeface="Arial" charset="0"/>
              </a:rPr>
            </a:br>
            <a:r>
              <a:rPr lang="en-US" sz="2000" dirty="0" smtClean="0">
                <a:solidFill>
                  <a:srgbClr val="4C575F"/>
                </a:solidFill>
                <a:latin typeface="Arial" charset="0"/>
                <a:cs typeface="Arial" charset="0"/>
              </a:rPr>
              <a:t>and conditions</a:t>
            </a:r>
          </a:p>
          <a:p>
            <a:pPr marL="544513" lvl="1" indent="-276225" fontAlgn="base">
              <a:lnSpc>
                <a:spcPts val="2800"/>
              </a:lnSpc>
              <a:spcAft>
                <a:spcPct val="0"/>
              </a:spcAft>
              <a:buFontTx/>
              <a:buChar char="–"/>
            </a:pPr>
            <a:endParaRPr lang="en-US" sz="2000" dirty="0" smtClean="0">
              <a:solidFill>
                <a:srgbClr val="4C575F"/>
              </a:solidFill>
              <a:latin typeface="Arial" charset="0"/>
              <a:cs typeface="Arial" charset="0"/>
            </a:endParaRPr>
          </a:p>
          <a:p>
            <a:pPr marL="266700" indent="-2667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Requirements for a legal contract</a:t>
            </a:r>
          </a:p>
          <a:p>
            <a:pPr marL="544513" lvl="1" indent="-276225" fontAlgn="base">
              <a:lnSpc>
                <a:spcPts val="2800"/>
              </a:lnSpc>
              <a:spcAft>
                <a:spcPct val="0"/>
              </a:spcAft>
              <a:buFontTx/>
              <a:buChar char="–"/>
            </a:pPr>
            <a:r>
              <a:rPr lang="en-US" sz="2000" dirty="0">
                <a:solidFill>
                  <a:srgbClr val="4C575F"/>
                </a:solidFill>
                <a:latin typeface="Arial" charset="0"/>
                <a:cs typeface="Arial" charset="0"/>
              </a:rPr>
              <a:t>m</a:t>
            </a:r>
            <a:r>
              <a:rPr lang="en-US" sz="2000" dirty="0" smtClean="0">
                <a:solidFill>
                  <a:srgbClr val="4C575F"/>
                </a:solidFill>
                <a:latin typeface="Arial" charset="0"/>
                <a:cs typeface="Arial" charset="0"/>
              </a:rPr>
              <a:t>utual exchange of a bargain</a:t>
            </a:r>
          </a:p>
          <a:p>
            <a:pPr marL="544513" lvl="1" indent="-276225" fontAlgn="base">
              <a:lnSpc>
                <a:spcPts val="2800"/>
              </a:lnSpc>
              <a:spcAft>
                <a:spcPct val="0"/>
              </a:spcAft>
              <a:buFontTx/>
              <a:buChar char="–"/>
            </a:pPr>
            <a:r>
              <a:rPr lang="en-US" sz="2000" dirty="0">
                <a:latin typeface="Arial" charset="0"/>
                <a:cs typeface="Arial" charset="0"/>
              </a:rPr>
              <a:t>c</a:t>
            </a:r>
            <a:r>
              <a:rPr lang="en-US" sz="2000" dirty="0" smtClean="0">
                <a:latin typeface="Arial" charset="0"/>
                <a:cs typeface="Arial" charset="0"/>
              </a:rPr>
              <a:t>onsideration (payment) exchanged </a:t>
            </a:r>
            <a:br>
              <a:rPr lang="en-US" sz="2000" dirty="0" smtClean="0">
                <a:latin typeface="Arial" charset="0"/>
                <a:cs typeface="Arial" charset="0"/>
              </a:rPr>
            </a:br>
            <a:r>
              <a:rPr lang="en-US" sz="2000" dirty="0" smtClean="0">
                <a:latin typeface="Arial" charset="0"/>
                <a:cs typeface="Arial" charset="0"/>
              </a:rPr>
              <a:t>for something of value (</a:t>
            </a:r>
            <a:r>
              <a:rPr lang="en-US" sz="2000" dirty="0" smtClean="0">
                <a:solidFill>
                  <a:srgbClr val="4C575F"/>
                </a:solidFill>
                <a:latin typeface="Arial" charset="0"/>
                <a:cs typeface="Arial" charset="0"/>
              </a:rPr>
              <a:t>IP)</a:t>
            </a:r>
            <a:endParaRPr lang="en-US" sz="2000" dirty="0" smtClean="0">
              <a:solidFill>
                <a:srgbClr val="FF0000"/>
              </a:solidFill>
              <a:latin typeface="Arial" charset="0"/>
              <a:cs typeface="Arial" charset="0"/>
            </a:endParaRPr>
          </a:p>
          <a:p>
            <a:pPr marL="544513" lvl="1" indent="-276225" fontAlgn="base">
              <a:lnSpc>
                <a:spcPts val="2800"/>
              </a:lnSpc>
              <a:spcAft>
                <a:spcPct val="0"/>
              </a:spcAft>
              <a:buFontTx/>
              <a:buChar char="–"/>
            </a:pPr>
            <a:endParaRPr lang="en-US" sz="2000" dirty="0" smtClean="0">
              <a:solidFill>
                <a:srgbClr val="4C575F"/>
              </a:solidFill>
              <a:latin typeface="Arial" charset="0"/>
              <a:cs typeface="Arial" charset="0"/>
            </a:endParaRPr>
          </a:p>
        </p:txBody>
      </p:sp>
      <p:pic>
        <p:nvPicPr>
          <p:cNvPr id="8" name="Picture 9" descr="200249342-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5363" y="2783024"/>
            <a:ext cx="1476000" cy="1111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6350" y="4874081"/>
            <a:ext cx="1476000" cy="984000"/>
          </a:xfrm>
          <a:prstGeom prst="rect">
            <a:avLst/>
          </a:prstGeom>
        </p:spPr>
      </p:pic>
      <p:pic>
        <p:nvPicPr>
          <p:cNvPr id="10" name="Picture 19" descr="57279541"/>
          <p:cNvPicPr>
            <a:picLocks noChangeAspect="1" noChangeArrowheads="1"/>
          </p:cNvPicPr>
          <p:nvPr/>
        </p:nvPicPr>
        <p:blipFill>
          <a:blip r:embed="rId5" cstate="print">
            <a:extLst>
              <a:ext uri="{28A0092B-C50C-407E-A947-70E740481C1C}">
                <a14:useLocalDpi xmlns:a14="http://schemas.microsoft.com/office/drawing/2010/main" val="0"/>
              </a:ext>
            </a:extLst>
          </a:blip>
          <a:srcRect t="50377"/>
          <a:stretch>
            <a:fillRect/>
          </a:stretch>
        </p:blipFill>
        <p:spPr bwMode="auto">
          <a:xfrm>
            <a:off x="7034477" y="1352015"/>
            <a:ext cx="1476000" cy="977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4011592291"/>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r>
              <a:rPr lang="de-DE" sz="1200" dirty="0" smtClean="0">
                <a:solidFill>
                  <a:srgbClr val="4C575F"/>
                </a:solidFill>
                <a:latin typeface="Arial" charset="0"/>
                <a:cs typeface="Arial" charset="0"/>
              </a:rPr>
              <a:t>24</a:t>
            </a:r>
            <a:endParaRPr lang="de-DE" sz="1200" dirty="0">
              <a:solidFill>
                <a:srgbClr val="4C575F"/>
              </a:solidFill>
              <a:latin typeface="Arial" charset="0"/>
              <a:cs typeface="Arial" charset="0"/>
            </a:endParaRPr>
          </a:p>
        </p:txBody>
      </p:sp>
      <p:sp>
        <p:nvSpPr>
          <p:cNvPr id="6" name="Titel 1"/>
          <p:cNvSpPr>
            <a:spLocks noGrp="1"/>
          </p:cNvSpPr>
          <p:nvPr>
            <p:ph type="title" idx="4294967295"/>
          </p:nvPr>
        </p:nvSpPr>
        <p:spPr>
          <a:xfrm>
            <a:off x="523847" y="437471"/>
            <a:ext cx="7921625" cy="936625"/>
          </a:xfrm>
        </p:spPr>
        <p:txBody>
          <a:bodyPr lIns="91440" tIns="45720" rIns="91440" bIns="45720" anchor="t"/>
          <a:lstStyle/>
          <a:p>
            <a:pPr eaLnBrk="1" hangingPunct="1"/>
            <a:r>
              <a:rPr lang="en-GB" dirty="0" smtClean="0"/>
              <a:t>Benefits of licensing</a:t>
            </a:r>
          </a:p>
        </p:txBody>
      </p:sp>
      <p:sp>
        <p:nvSpPr>
          <p:cNvPr id="7" name="Segnaposto contenuto 6"/>
          <p:cNvSpPr txBox="1">
            <a:spLocks/>
          </p:cNvSpPr>
          <p:nvPr/>
        </p:nvSpPr>
        <p:spPr bwMode="auto">
          <a:xfrm>
            <a:off x="611188" y="1620838"/>
            <a:ext cx="7921625" cy="33923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69875" indent="-269875"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34988" indent="-263525" algn="l" rtl="0" eaLnBrk="0" fontAlgn="base" hangingPunct="0">
              <a:spcBef>
                <a:spcPct val="20000"/>
              </a:spcBef>
              <a:spcAft>
                <a:spcPct val="0"/>
              </a:spcAft>
              <a:buChar char="–"/>
              <a:defRPr sz="2000">
                <a:solidFill>
                  <a:schemeClr val="tx1"/>
                </a:solidFill>
                <a:latin typeface="+mn-lt"/>
              </a:defRPr>
            </a:lvl2pPr>
            <a:lvl3pPr marL="806450" indent="-269875" algn="l" rtl="0" eaLnBrk="0" fontAlgn="base" hangingPunct="0">
              <a:spcBef>
                <a:spcPct val="20000"/>
              </a:spcBef>
              <a:spcAft>
                <a:spcPct val="0"/>
              </a:spcAft>
              <a:buChar char="•"/>
              <a:defRPr sz="2000">
                <a:solidFill>
                  <a:schemeClr val="tx1"/>
                </a:solidFill>
                <a:latin typeface="+mn-lt"/>
              </a:defRPr>
            </a:lvl3pPr>
            <a:lvl4pPr marL="1076325" indent="-268288" algn="l" rtl="0" eaLnBrk="0" fontAlgn="base" hangingPunct="0">
              <a:spcBef>
                <a:spcPct val="20000"/>
              </a:spcBef>
              <a:spcAft>
                <a:spcPct val="0"/>
              </a:spcAft>
              <a:buChar char="–"/>
              <a:defRPr sz="2000">
                <a:solidFill>
                  <a:schemeClr val="tx1"/>
                </a:solidFill>
                <a:latin typeface="+mn-lt"/>
              </a:defRPr>
            </a:lvl4pPr>
            <a:lvl5pPr marL="1346200" indent="-268288" algn="l" rtl="0" eaLnBrk="0" fontAlgn="base" hangingPunct="0">
              <a:spcBef>
                <a:spcPct val="20000"/>
              </a:spcBef>
              <a:spcAft>
                <a:spcPct val="0"/>
              </a:spcAft>
              <a:buChar char="»"/>
              <a:defRPr sz="2000">
                <a:solidFill>
                  <a:schemeClr val="tx1"/>
                </a:solidFill>
                <a:latin typeface="+mn-lt"/>
              </a:defRPr>
            </a:lvl5pPr>
            <a:lvl6pPr marL="1803400" indent="-268288" algn="l" rtl="0" fontAlgn="base">
              <a:spcBef>
                <a:spcPct val="20000"/>
              </a:spcBef>
              <a:spcAft>
                <a:spcPct val="0"/>
              </a:spcAft>
              <a:buChar char="»"/>
              <a:defRPr sz="2000">
                <a:solidFill>
                  <a:schemeClr val="tx1"/>
                </a:solidFill>
                <a:latin typeface="+mn-lt"/>
              </a:defRPr>
            </a:lvl6pPr>
            <a:lvl7pPr marL="2260600" indent="-268288" algn="l" rtl="0" fontAlgn="base">
              <a:spcBef>
                <a:spcPct val="20000"/>
              </a:spcBef>
              <a:spcAft>
                <a:spcPct val="0"/>
              </a:spcAft>
              <a:buChar char="»"/>
              <a:defRPr sz="2000">
                <a:solidFill>
                  <a:schemeClr val="tx1"/>
                </a:solidFill>
                <a:latin typeface="+mn-lt"/>
              </a:defRPr>
            </a:lvl7pPr>
            <a:lvl8pPr marL="2717800" indent="-268288" algn="l" rtl="0" fontAlgn="base">
              <a:spcBef>
                <a:spcPct val="20000"/>
              </a:spcBef>
              <a:spcAft>
                <a:spcPct val="0"/>
              </a:spcAft>
              <a:buChar char="»"/>
              <a:defRPr sz="2000">
                <a:solidFill>
                  <a:schemeClr val="tx1"/>
                </a:solidFill>
                <a:latin typeface="+mn-lt"/>
              </a:defRPr>
            </a:lvl8pPr>
            <a:lvl9pPr marL="3175000" indent="-268288" algn="l" rtl="0" fontAlgn="base">
              <a:spcBef>
                <a:spcPct val="20000"/>
              </a:spcBef>
              <a:spcAft>
                <a:spcPct val="0"/>
              </a:spcAft>
              <a:buChar char="»"/>
              <a:defRPr sz="2000">
                <a:solidFill>
                  <a:schemeClr val="tx1"/>
                </a:solidFill>
                <a:latin typeface="+mn-lt"/>
              </a:defRPr>
            </a:lvl9pPr>
          </a:lstStyle>
          <a:p>
            <a:pPr>
              <a:lnSpc>
                <a:spcPct val="200000"/>
              </a:lnSpc>
            </a:pPr>
            <a:endParaRPr lang="it-IT" kern="0" dirty="0" smtClean="0">
              <a:solidFill>
                <a:srgbClr val="C00000"/>
              </a:solidFill>
              <a:latin typeface="Arial"/>
            </a:endParaRPr>
          </a:p>
        </p:txBody>
      </p:sp>
      <p:graphicFrame>
        <p:nvGraphicFramePr>
          <p:cNvPr id="2" name="Table 1"/>
          <p:cNvGraphicFramePr>
            <a:graphicFrameLocks noGrp="1"/>
          </p:cNvGraphicFramePr>
          <p:nvPr>
            <p:extLst>
              <p:ext uri="{D42A27DB-BD31-4B8C-83A1-F6EECF244321}">
                <p14:modId xmlns:p14="http://schemas.microsoft.com/office/powerpoint/2010/main" val="3490947102"/>
              </p:ext>
            </p:extLst>
          </p:nvPr>
        </p:nvGraphicFramePr>
        <p:xfrm>
          <a:off x="608213" y="1360292"/>
          <a:ext cx="7924227" cy="3887288"/>
        </p:xfrm>
        <a:graphic>
          <a:graphicData uri="http://schemas.openxmlformats.org/drawingml/2006/table">
            <a:tbl>
              <a:tblPr firstRow="1" bandRow="1">
                <a:tableStyleId>{00A15C55-8517-42AA-B614-E9B94910E393}</a:tableStyleId>
              </a:tblPr>
              <a:tblGrid>
                <a:gridCol w="3919589"/>
                <a:gridCol w="4004638"/>
              </a:tblGrid>
              <a:tr h="52097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dirty="0" smtClean="0"/>
                        <a:t>Licensor</a:t>
                      </a:r>
                      <a:endParaRPr lang="en-GB" sz="2000" b="0" dirty="0" smtClean="0">
                        <a:solidFill>
                          <a:srgbClr val="C00000"/>
                        </a:solidFill>
                      </a:endParaRPr>
                    </a:p>
                  </a:txBody>
                  <a:tcPr>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2000" dirty="0" err="1" smtClean="0"/>
                        <a:t>Licensee</a:t>
                      </a:r>
                      <a:endParaRPr lang="it-IT" sz="2000" dirty="0" smtClean="0">
                        <a:solidFill>
                          <a:srgbClr val="C00000"/>
                        </a:solidFill>
                      </a:endParaRPr>
                    </a:p>
                  </a:txBody>
                  <a:tcPr>
                    <a:lnL w="12700" cap="flat" cmpd="sng" algn="ctr">
                      <a:no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tcPr>
                </a:tc>
              </a:tr>
              <a:tr h="3366311">
                <a:tc>
                  <a:txBody>
                    <a:bodyPr/>
                    <a:lstStyle/>
                    <a:p>
                      <a:pPr eaLnBrk="1" hangingPunct="1">
                        <a:buFont typeface="Wingdings" pitchFamily="2" charset="2"/>
                        <a:buNone/>
                      </a:pPr>
                      <a:endParaRPr lang="en-US" sz="1800" dirty="0" smtClean="0"/>
                    </a:p>
                    <a:p>
                      <a:pPr marL="216000" indent="-216000" eaLnBrk="1" hangingPunct="1">
                        <a:lnSpc>
                          <a:spcPts val="2800"/>
                        </a:lnSpc>
                        <a:spcAft>
                          <a:spcPts val="0"/>
                        </a:spcAft>
                        <a:buFont typeface="Wingdings" panose="05000000000000000000" pitchFamily="2" charset="2"/>
                        <a:buChar char="§"/>
                      </a:pPr>
                      <a:r>
                        <a:rPr lang="en-US" sz="1800" dirty="0" smtClean="0"/>
                        <a:t>Create</a:t>
                      </a:r>
                      <a:r>
                        <a:rPr lang="en-US" sz="1800" baseline="0" dirty="0" smtClean="0"/>
                        <a:t> n</a:t>
                      </a:r>
                      <a:r>
                        <a:rPr lang="en-US" sz="1800" dirty="0" smtClean="0"/>
                        <a:t>ew</a:t>
                      </a:r>
                      <a:r>
                        <a:rPr lang="en-US" sz="1800" baseline="0" dirty="0" smtClean="0"/>
                        <a:t> source of</a:t>
                      </a:r>
                      <a:r>
                        <a:rPr lang="en-US" sz="1800" dirty="0" smtClean="0"/>
                        <a:t> revenues</a:t>
                      </a:r>
                    </a:p>
                    <a:p>
                      <a:pPr marL="216000" indent="-216000" eaLnBrk="1" hangingPunct="1">
                        <a:lnSpc>
                          <a:spcPts val="2800"/>
                        </a:lnSpc>
                        <a:spcAft>
                          <a:spcPts val="0"/>
                        </a:spcAft>
                        <a:buFont typeface="Wingdings" panose="05000000000000000000" pitchFamily="2" charset="2"/>
                        <a:buChar char="§"/>
                      </a:pPr>
                      <a:r>
                        <a:rPr lang="en-US" sz="1800" dirty="0" smtClean="0"/>
                        <a:t>Access</a:t>
                      </a:r>
                      <a:r>
                        <a:rPr lang="en-US" sz="1800" baseline="0" dirty="0" smtClean="0"/>
                        <a:t> n</a:t>
                      </a:r>
                      <a:r>
                        <a:rPr lang="en-US" sz="1800" dirty="0" smtClean="0"/>
                        <a:t>ew territories and markets</a:t>
                      </a:r>
                    </a:p>
                    <a:p>
                      <a:pPr marL="216000" indent="-216000" eaLnBrk="1" hangingPunct="1">
                        <a:lnSpc>
                          <a:spcPts val="2800"/>
                        </a:lnSpc>
                        <a:spcAft>
                          <a:spcPts val="0"/>
                        </a:spcAft>
                        <a:buFont typeface="Wingdings" panose="05000000000000000000" pitchFamily="2" charset="2"/>
                        <a:buChar char="§"/>
                      </a:pPr>
                      <a:r>
                        <a:rPr lang="en-US" sz="1800" baseline="0" dirty="0" smtClean="0"/>
                        <a:t>Influence market acceptance for</a:t>
                      </a:r>
                      <a:r>
                        <a:rPr lang="en-US" sz="1800" dirty="0" smtClean="0"/>
                        <a:t>  technology and products</a:t>
                      </a:r>
                      <a:endParaRPr lang="en-US" sz="1800" kern="1200" dirty="0" smtClean="0">
                        <a:solidFill>
                          <a:schemeClr val="dk1"/>
                        </a:solidFill>
                        <a:latin typeface="+mn-lt"/>
                        <a:ea typeface="+mn-ea"/>
                        <a:cs typeface="+mn-cs"/>
                      </a:endParaRPr>
                    </a:p>
                    <a:p>
                      <a:pPr marL="216000" indent="-216000" eaLnBrk="1" hangingPunct="1">
                        <a:lnSpc>
                          <a:spcPts val="2800"/>
                        </a:lnSpc>
                        <a:spcAft>
                          <a:spcPts val="0"/>
                        </a:spcAft>
                        <a:buFont typeface="Wingdings" panose="05000000000000000000" pitchFamily="2" charset="2"/>
                        <a:buChar char="§"/>
                      </a:pPr>
                      <a:r>
                        <a:rPr lang="en-US" sz="1800" dirty="0" smtClean="0"/>
                        <a:t>Create production and supply</a:t>
                      </a:r>
                      <a:r>
                        <a:rPr lang="en-US" sz="1800" baseline="0" dirty="0" smtClean="0"/>
                        <a:t> partnerships</a:t>
                      </a:r>
                      <a:endParaRPr lang="en-US" sz="1800" dirty="0" smtClean="0"/>
                    </a:p>
                  </a:txBody>
                  <a:tcPr>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en-US" sz="1800" dirty="0" smtClean="0"/>
                    </a:p>
                    <a:p>
                      <a:pPr marL="216000" marR="0" indent="-216000" algn="l" defTabSz="914400" rtl="0" eaLnBrk="1" fontAlgn="auto" latinLnBrk="0" hangingPunct="1">
                        <a:lnSpc>
                          <a:spcPts val="2800"/>
                        </a:lnSpc>
                        <a:spcBef>
                          <a:spcPts val="0"/>
                        </a:spcBef>
                        <a:spcAft>
                          <a:spcPts val="0"/>
                        </a:spcAft>
                        <a:buClrTx/>
                        <a:buSzTx/>
                        <a:buFont typeface="Wingdings" panose="05000000000000000000" pitchFamily="2" charset="2"/>
                        <a:buChar char="§"/>
                        <a:tabLst/>
                        <a:defRPr/>
                      </a:pPr>
                      <a:r>
                        <a:rPr lang="en-US" sz="1800" baseline="0" dirty="0" smtClean="0"/>
                        <a:t>Gain a</a:t>
                      </a:r>
                      <a:r>
                        <a:rPr lang="en-US" sz="1800" dirty="0" smtClean="0"/>
                        <a:t>ccess to new</a:t>
                      </a:r>
                      <a:r>
                        <a:rPr lang="en-US" sz="1800" baseline="0" dirty="0" smtClean="0"/>
                        <a:t> </a:t>
                      </a:r>
                      <a:r>
                        <a:rPr lang="en-US" sz="1800" dirty="0" smtClean="0"/>
                        <a:t>technologies, turn-key</a:t>
                      </a:r>
                      <a:r>
                        <a:rPr lang="en-US" sz="1800" baseline="0" dirty="0" smtClean="0"/>
                        <a:t> </a:t>
                      </a:r>
                      <a:r>
                        <a:rPr lang="en-US" sz="1800" dirty="0" smtClean="0"/>
                        <a:t>products and processes</a:t>
                      </a:r>
                      <a:r>
                        <a:rPr lang="en-US" sz="1800" baseline="0" dirty="0" smtClean="0"/>
                        <a:t> </a:t>
                      </a:r>
                      <a:r>
                        <a:rPr lang="en-US" sz="1800" dirty="0" smtClean="0"/>
                        <a:t>and new markets</a:t>
                      </a:r>
                    </a:p>
                    <a:p>
                      <a:pPr marL="216000" marR="0" indent="-216000" algn="l" defTabSz="914400" rtl="0" eaLnBrk="1" fontAlgn="auto" latinLnBrk="0" hangingPunct="1">
                        <a:lnSpc>
                          <a:spcPts val="2800"/>
                        </a:lnSpc>
                        <a:spcBef>
                          <a:spcPts val="0"/>
                        </a:spcBef>
                        <a:spcAft>
                          <a:spcPts val="0"/>
                        </a:spcAft>
                        <a:buClrTx/>
                        <a:buSzTx/>
                        <a:buFont typeface="Wingdings" panose="05000000000000000000" pitchFamily="2" charset="2"/>
                        <a:buChar char="§"/>
                        <a:tabLst/>
                        <a:defRPr/>
                      </a:pPr>
                      <a:r>
                        <a:rPr lang="en-US" sz="1800" baseline="0" dirty="0" smtClean="0"/>
                        <a:t>Reduce or avoid R&amp;D </a:t>
                      </a:r>
                      <a:r>
                        <a:rPr lang="en-US" sz="1800" dirty="0" smtClean="0"/>
                        <a:t>costs and associated risks </a:t>
                      </a:r>
                    </a:p>
                    <a:p>
                      <a:pPr marL="216000" indent="-216000" eaLnBrk="1" hangingPunct="1">
                        <a:lnSpc>
                          <a:spcPts val="2800"/>
                        </a:lnSpc>
                        <a:buFont typeface="Wingdings" panose="05000000000000000000" pitchFamily="2" charset="2"/>
                        <a:buChar char="§"/>
                      </a:pPr>
                      <a:r>
                        <a:rPr lang="en-US" sz="1800" baseline="0" dirty="0" smtClean="0"/>
                        <a:t>Provide competitive advantage and </a:t>
                      </a:r>
                      <a:r>
                        <a:rPr lang="en-US" sz="1800" baseline="0" dirty="0" err="1" smtClean="0"/>
                        <a:t>IPR</a:t>
                      </a:r>
                      <a:r>
                        <a:rPr lang="en-US" sz="1800" baseline="0" dirty="0" smtClean="0"/>
                        <a:t> protection</a:t>
                      </a:r>
                      <a:endParaRPr lang="en-US" sz="1800" dirty="0" smtClean="0"/>
                    </a:p>
                    <a:p>
                      <a:pPr marL="216000" indent="-216000" eaLnBrk="1" hangingPunct="1">
                        <a:lnSpc>
                          <a:spcPts val="2800"/>
                        </a:lnSpc>
                        <a:buFont typeface="Wingdings" panose="05000000000000000000" pitchFamily="2" charset="2"/>
                        <a:buChar char="§"/>
                      </a:pPr>
                      <a:r>
                        <a:rPr lang="en-US" sz="1800" dirty="0" smtClean="0"/>
                        <a:t>Increase</a:t>
                      </a:r>
                      <a:r>
                        <a:rPr lang="en-US" sz="1800" baseline="0" dirty="0" smtClean="0"/>
                        <a:t> asset value of business</a:t>
                      </a:r>
                      <a:endParaRPr lang="en-US" sz="1800" dirty="0" smtClean="0"/>
                    </a:p>
                  </a:txBody>
                  <a:tcPr>
                    <a:lnL w="12700" cap="flat" cmpd="sng" algn="ctr">
                      <a:no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tcPr>
                </a:tc>
              </a:tr>
            </a:tbl>
          </a:graphicData>
        </a:graphic>
      </p:graphicFrame>
      <p:sp>
        <p:nvSpPr>
          <p:cNvPr id="3" name="Footer Placeholder 2"/>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13092589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5" name="Titel 1"/>
          <p:cNvSpPr>
            <a:spLocks noGrp="1"/>
          </p:cNvSpPr>
          <p:nvPr>
            <p:ph type="title" idx="4294967295"/>
          </p:nvPr>
        </p:nvSpPr>
        <p:spPr>
          <a:xfrm>
            <a:off x="534986" y="432611"/>
            <a:ext cx="7921625" cy="936625"/>
          </a:xfrm>
        </p:spPr>
        <p:txBody>
          <a:bodyPr lIns="91440" tIns="45720" rIns="91440" bIns="45720" anchor="t"/>
          <a:lstStyle/>
          <a:p>
            <a:pPr eaLnBrk="1" hangingPunct="1"/>
            <a:r>
              <a:rPr lang="en-US" dirty="0" smtClean="0"/>
              <a:t>IP and spin-outs </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25</a:t>
            </a:fld>
            <a:endParaRPr lang="de-DE" sz="1200">
              <a:solidFill>
                <a:srgbClr val="4C575F"/>
              </a:solidFill>
              <a:latin typeface="Arial" charset="0"/>
              <a:cs typeface="Arial" charset="0"/>
            </a:endParaRPr>
          </a:p>
        </p:txBody>
      </p:sp>
      <p:sp>
        <p:nvSpPr>
          <p:cNvPr id="189455" name="Inhaltsplatzhalter 2"/>
          <p:cNvSpPr>
            <a:spLocks/>
          </p:cNvSpPr>
          <p:nvPr/>
        </p:nvSpPr>
        <p:spPr bwMode="auto">
          <a:xfrm>
            <a:off x="527548" y="1221022"/>
            <a:ext cx="7885112" cy="3456855"/>
          </a:xfrm>
          <a:prstGeom prst="rect">
            <a:avLst/>
          </a:prstGeom>
          <a:noFill/>
          <a:ln w="9525">
            <a:noFill/>
            <a:miter lim="800000"/>
            <a:headEnd/>
            <a:tailEnd/>
          </a:ln>
        </p:spPr>
        <p:txBody>
          <a:bodyPr/>
          <a:lstStyle/>
          <a:p>
            <a:pPr marL="216000" indent="-216000" fontAlgn="base">
              <a:lnSpc>
                <a:spcPts val="2800"/>
              </a:lnSpc>
              <a:buFont typeface="Wingdings" pitchFamily="2" charset="2"/>
              <a:buChar char="§"/>
            </a:pPr>
            <a:r>
              <a:rPr lang="en-IE" sz="2000" dirty="0" smtClean="0">
                <a:solidFill>
                  <a:srgbClr val="4C575F"/>
                </a:solidFill>
              </a:rPr>
              <a:t>Decision to set up university spin-outs and new technology </a:t>
            </a:r>
            <a:br>
              <a:rPr lang="en-IE" sz="2000" dirty="0" smtClean="0">
                <a:solidFill>
                  <a:srgbClr val="4C575F"/>
                </a:solidFill>
              </a:rPr>
            </a:br>
            <a:r>
              <a:rPr lang="en-IE" sz="2000" dirty="0" smtClean="0">
                <a:solidFill>
                  <a:srgbClr val="4C575F"/>
                </a:solidFill>
              </a:rPr>
              <a:t>start-ups relies mainly on:</a:t>
            </a:r>
            <a:endParaRPr lang="en-IE" sz="2000" dirty="0">
              <a:solidFill>
                <a:srgbClr val="4C575F"/>
              </a:solidFill>
            </a:endParaRPr>
          </a:p>
          <a:p>
            <a:pPr marL="432000" lvl="1" indent="-216000">
              <a:lnSpc>
                <a:spcPts val="2800"/>
              </a:lnSpc>
              <a:buClr>
                <a:schemeClr val="tx1"/>
              </a:buClr>
              <a:buFontTx/>
              <a:buChar char="–"/>
            </a:pPr>
            <a:r>
              <a:rPr lang="en-IE" sz="2000" dirty="0">
                <a:solidFill>
                  <a:srgbClr val="4C575F"/>
                </a:solidFill>
              </a:rPr>
              <a:t>A</a:t>
            </a:r>
            <a:r>
              <a:rPr lang="en-IE" sz="2000" dirty="0" smtClean="0">
                <a:solidFill>
                  <a:srgbClr val="4C575F"/>
                </a:solidFill>
              </a:rPr>
              <a:t> </a:t>
            </a:r>
            <a:r>
              <a:rPr lang="en-IE" sz="2000" dirty="0">
                <a:solidFill>
                  <a:srgbClr val="4C575F"/>
                </a:solidFill>
              </a:rPr>
              <a:t>demonstrated </a:t>
            </a:r>
            <a:r>
              <a:rPr lang="en-IE" sz="2000" dirty="0" smtClean="0">
                <a:solidFill>
                  <a:srgbClr val="4C575F"/>
                </a:solidFill>
              </a:rPr>
              <a:t>technology</a:t>
            </a:r>
          </a:p>
          <a:p>
            <a:pPr marL="432000" lvl="1" indent="-216000">
              <a:lnSpc>
                <a:spcPts val="2800"/>
              </a:lnSpc>
              <a:buClr>
                <a:schemeClr val="tx1"/>
              </a:buClr>
              <a:buFontTx/>
              <a:buChar char="–"/>
            </a:pPr>
            <a:r>
              <a:rPr lang="en-IE" sz="2000" dirty="0" smtClean="0">
                <a:solidFill>
                  <a:srgbClr val="4C575F"/>
                </a:solidFill>
              </a:rPr>
              <a:t>Good </a:t>
            </a:r>
            <a:r>
              <a:rPr lang="en-IE" sz="2000" dirty="0">
                <a:solidFill>
                  <a:srgbClr val="4C575F"/>
                </a:solidFill>
              </a:rPr>
              <a:t>commercial </a:t>
            </a:r>
            <a:r>
              <a:rPr lang="en-IE" sz="2000" dirty="0" smtClean="0">
                <a:solidFill>
                  <a:srgbClr val="4C575F"/>
                </a:solidFill>
              </a:rPr>
              <a:t>potential</a:t>
            </a:r>
          </a:p>
          <a:p>
            <a:pPr marL="432000" lvl="1" indent="-216000">
              <a:lnSpc>
                <a:spcPts val="2800"/>
              </a:lnSpc>
              <a:buClr>
                <a:schemeClr val="tx1"/>
              </a:buClr>
              <a:buFontTx/>
              <a:buChar char="–"/>
            </a:pPr>
            <a:r>
              <a:rPr lang="en-IE" sz="2000" dirty="0" smtClean="0">
                <a:solidFill>
                  <a:srgbClr val="4C575F"/>
                </a:solidFill>
              </a:rPr>
              <a:t>Validly </a:t>
            </a:r>
            <a:r>
              <a:rPr lang="en-IE" sz="2000" dirty="0">
                <a:solidFill>
                  <a:srgbClr val="4C575F"/>
                </a:solidFill>
              </a:rPr>
              <a:t>protected IP </a:t>
            </a:r>
            <a:r>
              <a:rPr lang="en-IE" sz="2000" dirty="0" smtClean="0">
                <a:solidFill>
                  <a:srgbClr val="4C575F"/>
                </a:solidFill>
              </a:rPr>
              <a:t>position</a:t>
            </a:r>
          </a:p>
          <a:p>
            <a:pPr marL="432000" lvl="1" indent="-216000">
              <a:lnSpc>
                <a:spcPts val="2800"/>
              </a:lnSpc>
              <a:buClr>
                <a:schemeClr val="tx1"/>
              </a:buClr>
              <a:buFontTx/>
              <a:buChar char="–"/>
            </a:pPr>
            <a:r>
              <a:rPr lang="en-IE" sz="2000" dirty="0" smtClean="0">
                <a:solidFill>
                  <a:srgbClr val="4C575F"/>
                </a:solidFill>
              </a:rPr>
              <a:t>Strong management skills and expertise</a:t>
            </a:r>
          </a:p>
          <a:p>
            <a:pPr marL="432000" lvl="1" indent="-216000">
              <a:lnSpc>
                <a:spcPts val="2800"/>
              </a:lnSpc>
              <a:buClr>
                <a:schemeClr val="tx1"/>
              </a:buClr>
              <a:buFontTx/>
              <a:buChar char="–"/>
            </a:pPr>
            <a:endParaRPr lang="en-IE" sz="2000" dirty="0" smtClean="0">
              <a:solidFill>
                <a:srgbClr val="4C575F"/>
              </a:solidFill>
            </a:endParaRPr>
          </a:p>
          <a:p>
            <a:pPr marL="216000" lvl="1" indent="-216000" fontAlgn="base">
              <a:lnSpc>
                <a:spcPts val="2800"/>
              </a:lnSpc>
              <a:buFont typeface="Wingdings" panose="05000000000000000000" pitchFamily="2" charset="2"/>
              <a:buChar char="§"/>
            </a:pPr>
            <a:r>
              <a:rPr lang="en-US" sz="2000" dirty="0" smtClean="0">
                <a:solidFill>
                  <a:srgbClr val="4C575F"/>
                </a:solidFill>
                <a:cs typeface="Arial" charset="0"/>
              </a:rPr>
              <a:t>Investment </a:t>
            </a:r>
          </a:p>
          <a:p>
            <a:pPr marL="432000" lvl="1" indent="-216000" fontAlgn="base">
              <a:lnSpc>
                <a:spcPts val="2800"/>
              </a:lnSpc>
              <a:buFontTx/>
              <a:buChar char="–"/>
            </a:pPr>
            <a:r>
              <a:rPr lang="en-US" sz="2000" dirty="0" smtClean="0">
                <a:solidFill>
                  <a:srgbClr val="4C575F"/>
                </a:solidFill>
                <a:cs typeface="Arial" charset="0"/>
              </a:rPr>
              <a:t>Start-ups generally lack positive cash flows.</a:t>
            </a:r>
          </a:p>
          <a:p>
            <a:pPr marL="432000" lvl="1" indent="-216000" fontAlgn="base">
              <a:lnSpc>
                <a:spcPts val="2800"/>
              </a:lnSpc>
              <a:buFontTx/>
              <a:buChar char="–"/>
            </a:pPr>
            <a:r>
              <a:rPr lang="en-US" sz="2000" dirty="0" smtClean="0">
                <a:solidFill>
                  <a:srgbClr val="4C575F"/>
                </a:solidFill>
                <a:cs typeface="Arial" charset="0"/>
              </a:rPr>
              <a:t>Value lies in IP assets.</a:t>
            </a:r>
          </a:p>
          <a:p>
            <a:pPr marL="432000" lvl="1" indent="-216000" fontAlgn="base">
              <a:lnSpc>
                <a:spcPts val="2800"/>
              </a:lnSpc>
              <a:buFontTx/>
              <a:buChar char="–"/>
            </a:pPr>
            <a:r>
              <a:rPr lang="en-US" sz="2000" dirty="0" smtClean="0">
                <a:solidFill>
                  <a:srgbClr val="4C575F"/>
                </a:solidFill>
                <a:cs typeface="Arial" charset="0"/>
              </a:rPr>
              <a:t>Investors base decision on strength of team and IP to protect future earnings.</a:t>
            </a:r>
          </a:p>
          <a:p>
            <a:pPr marL="268288" lvl="1" fontAlgn="base">
              <a:lnSpc>
                <a:spcPts val="2800"/>
              </a:lnSpc>
            </a:pPr>
            <a:endParaRPr lang="en-US" sz="2000" dirty="0" smtClean="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196713143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11188" y="4406900"/>
            <a:ext cx="7883525" cy="1362075"/>
          </a:xfrm>
        </p:spPr>
        <p:txBody>
          <a:bodyPr/>
          <a:lstStyle/>
          <a:p>
            <a:pPr eaLnBrk="1" hangingPunct="1"/>
            <a:r>
              <a:rPr lang="it-IT" sz="4000" dirty="0" smtClean="0"/>
              <a:t>IP MANAGEMENT CASE STUDY</a:t>
            </a:r>
            <a:endParaRPr lang="en-GB" sz="4000" dirty="0" smtClean="0">
              <a:latin typeface="Arial" charset="0"/>
            </a:endParaRPr>
          </a:p>
        </p:txBody>
      </p:sp>
      <p:sp>
        <p:nvSpPr>
          <p:cNvPr id="9221"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E90A0D11-0652-4DB7-8CAA-1801C7B6D7F9}" type="slidenum">
              <a:rPr lang="de-DE" sz="1200">
                <a:solidFill>
                  <a:srgbClr val="4C575F"/>
                </a:solidFill>
                <a:latin typeface="Arial" charset="0"/>
                <a:cs typeface="Arial" charset="0"/>
              </a:rPr>
              <a:pPr algn="r" fontAlgn="base">
                <a:spcBef>
                  <a:spcPct val="0"/>
                </a:spcBef>
                <a:spcAft>
                  <a:spcPct val="0"/>
                </a:spcAft>
              </a:pPr>
              <a:t>26</a:t>
            </a:fld>
            <a:endParaRPr lang="de-DE" sz="1200" dirty="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28556101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E90A0D11-0652-4DB7-8CAA-1801C7B6D7F9}" type="slidenum">
              <a:rPr lang="de-DE" sz="1200">
                <a:solidFill>
                  <a:srgbClr val="4C575F"/>
                </a:solidFill>
                <a:latin typeface="Arial" charset="0"/>
                <a:cs typeface="Arial" charset="0"/>
              </a:rPr>
              <a:pPr algn="r" fontAlgn="base">
                <a:spcBef>
                  <a:spcPct val="0"/>
                </a:spcBef>
                <a:spcAft>
                  <a:spcPct val="0"/>
                </a:spcAft>
              </a:pPr>
              <a:t>27</a:t>
            </a:fld>
            <a:endParaRPr lang="de-DE" sz="1200">
              <a:solidFill>
                <a:srgbClr val="4C575F"/>
              </a:solidFill>
              <a:latin typeface="Arial" charset="0"/>
              <a:cs typeface="Arial" charset="0"/>
            </a:endParaRPr>
          </a:p>
        </p:txBody>
      </p:sp>
      <p:sp>
        <p:nvSpPr>
          <p:cNvPr id="6" name="Titel 1"/>
          <p:cNvSpPr>
            <a:spLocks noGrp="1"/>
          </p:cNvSpPr>
          <p:nvPr>
            <p:ph type="title" idx="4294967295"/>
          </p:nvPr>
        </p:nvSpPr>
        <p:spPr>
          <a:xfrm>
            <a:off x="527366" y="423319"/>
            <a:ext cx="7921625" cy="936625"/>
          </a:xfrm>
        </p:spPr>
        <p:txBody>
          <a:bodyPr lIns="91440" tIns="45720" rIns="91440" bIns="45720" anchor="t"/>
          <a:lstStyle/>
          <a:p>
            <a:pPr eaLnBrk="1" hangingPunct="1"/>
            <a:r>
              <a:rPr lang="en-US" dirty="0" smtClean="0"/>
              <a:t>Background</a:t>
            </a:r>
          </a:p>
        </p:txBody>
      </p:sp>
      <p:sp>
        <p:nvSpPr>
          <p:cNvPr id="7" name="Segnaposto contenuto 6"/>
          <p:cNvSpPr txBox="1">
            <a:spLocks/>
          </p:cNvSpPr>
          <p:nvPr/>
        </p:nvSpPr>
        <p:spPr bwMode="auto">
          <a:xfrm>
            <a:off x="622074" y="1260372"/>
            <a:ext cx="7921625" cy="4464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69875" indent="-269875"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34988" indent="-263525" algn="l" rtl="0" eaLnBrk="0" fontAlgn="base" hangingPunct="0">
              <a:spcBef>
                <a:spcPct val="20000"/>
              </a:spcBef>
              <a:spcAft>
                <a:spcPct val="0"/>
              </a:spcAft>
              <a:buChar char="–"/>
              <a:defRPr sz="2000">
                <a:solidFill>
                  <a:schemeClr val="tx1"/>
                </a:solidFill>
                <a:latin typeface="+mn-lt"/>
              </a:defRPr>
            </a:lvl2pPr>
            <a:lvl3pPr marL="806450" indent="-269875" algn="l" rtl="0" eaLnBrk="0" fontAlgn="base" hangingPunct="0">
              <a:spcBef>
                <a:spcPct val="20000"/>
              </a:spcBef>
              <a:spcAft>
                <a:spcPct val="0"/>
              </a:spcAft>
              <a:buChar char="•"/>
              <a:defRPr sz="2000">
                <a:solidFill>
                  <a:schemeClr val="tx1"/>
                </a:solidFill>
                <a:latin typeface="+mn-lt"/>
              </a:defRPr>
            </a:lvl3pPr>
            <a:lvl4pPr marL="1076325" indent="-268288" algn="l" rtl="0" eaLnBrk="0" fontAlgn="base" hangingPunct="0">
              <a:spcBef>
                <a:spcPct val="20000"/>
              </a:spcBef>
              <a:spcAft>
                <a:spcPct val="0"/>
              </a:spcAft>
              <a:buChar char="–"/>
              <a:defRPr sz="2000">
                <a:solidFill>
                  <a:schemeClr val="tx1"/>
                </a:solidFill>
                <a:latin typeface="+mn-lt"/>
              </a:defRPr>
            </a:lvl4pPr>
            <a:lvl5pPr marL="1346200" indent="-268288" algn="l" rtl="0" eaLnBrk="0" fontAlgn="base" hangingPunct="0">
              <a:spcBef>
                <a:spcPct val="20000"/>
              </a:spcBef>
              <a:spcAft>
                <a:spcPct val="0"/>
              </a:spcAft>
              <a:buChar char="»"/>
              <a:defRPr sz="2000">
                <a:solidFill>
                  <a:schemeClr val="tx1"/>
                </a:solidFill>
                <a:latin typeface="+mn-lt"/>
              </a:defRPr>
            </a:lvl5pPr>
            <a:lvl6pPr marL="1803400" indent="-268288" algn="l" rtl="0" fontAlgn="base">
              <a:spcBef>
                <a:spcPct val="20000"/>
              </a:spcBef>
              <a:spcAft>
                <a:spcPct val="0"/>
              </a:spcAft>
              <a:buChar char="»"/>
              <a:defRPr sz="2000">
                <a:solidFill>
                  <a:schemeClr val="tx1"/>
                </a:solidFill>
                <a:latin typeface="+mn-lt"/>
              </a:defRPr>
            </a:lvl6pPr>
            <a:lvl7pPr marL="2260600" indent="-268288" algn="l" rtl="0" fontAlgn="base">
              <a:spcBef>
                <a:spcPct val="20000"/>
              </a:spcBef>
              <a:spcAft>
                <a:spcPct val="0"/>
              </a:spcAft>
              <a:buChar char="»"/>
              <a:defRPr sz="2000">
                <a:solidFill>
                  <a:schemeClr val="tx1"/>
                </a:solidFill>
                <a:latin typeface="+mn-lt"/>
              </a:defRPr>
            </a:lvl7pPr>
            <a:lvl8pPr marL="2717800" indent="-268288" algn="l" rtl="0" fontAlgn="base">
              <a:spcBef>
                <a:spcPct val="20000"/>
              </a:spcBef>
              <a:spcAft>
                <a:spcPct val="0"/>
              </a:spcAft>
              <a:buChar char="»"/>
              <a:defRPr sz="2000">
                <a:solidFill>
                  <a:schemeClr val="tx1"/>
                </a:solidFill>
                <a:latin typeface="+mn-lt"/>
              </a:defRPr>
            </a:lvl8pPr>
            <a:lvl9pPr marL="3175000" indent="-268288" algn="l" rtl="0" fontAlgn="base">
              <a:spcBef>
                <a:spcPct val="20000"/>
              </a:spcBef>
              <a:spcAft>
                <a:spcPct val="0"/>
              </a:spcAft>
              <a:buChar char="»"/>
              <a:defRPr sz="2000">
                <a:solidFill>
                  <a:schemeClr val="tx1"/>
                </a:solidFill>
                <a:latin typeface="+mn-lt"/>
              </a:defRPr>
            </a:lvl9pPr>
          </a:lstStyle>
          <a:p>
            <a:pPr marL="216000" indent="-216000">
              <a:lnSpc>
                <a:spcPts val="2800"/>
              </a:lnSpc>
              <a:spcBef>
                <a:spcPts val="0"/>
              </a:spcBef>
            </a:pPr>
            <a:r>
              <a:rPr lang="en-US" kern="0" dirty="0" smtClean="0">
                <a:solidFill>
                  <a:srgbClr val="4C575F"/>
                </a:solidFill>
                <a:latin typeface="Arial"/>
              </a:rPr>
              <a:t>Scientists at the Weizmann Institute conduct research on using antibodies as carriers to target treatment for specific cancers.</a:t>
            </a:r>
          </a:p>
          <a:p>
            <a:pPr marL="216000" indent="-216000">
              <a:lnSpc>
                <a:spcPts val="2800"/>
              </a:lnSpc>
              <a:spcBef>
                <a:spcPts val="0"/>
              </a:spcBef>
            </a:pPr>
            <a:endParaRPr lang="en-US" kern="0" dirty="0" smtClean="0">
              <a:solidFill>
                <a:srgbClr val="4C575F"/>
              </a:solidFill>
              <a:latin typeface="Arial"/>
            </a:endParaRPr>
          </a:p>
          <a:p>
            <a:pPr marL="216000" indent="-216000">
              <a:lnSpc>
                <a:spcPts val="2800"/>
              </a:lnSpc>
              <a:spcBef>
                <a:spcPts val="0"/>
              </a:spcBef>
            </a:pPr>
            <a:r>
              <a:rPr lang="en-US" kern="0" dirty="0" smtClean="0">
                <a:solidFill>
                  <a:srgbClr val="4C575F"/>
                </a:solidFill>
                <a:latin typeface="Arial"/>
              </a:rPr>
              <a:t>A former colleague provides materials for use in experiments.</a:t>
            </a:r>
          </a:p>
          <a:p>
            <a:pPr marL="216000" indent="-216000">
              <a:lnSpc>
                <a:spcPts val="2800"/>
              </a:lnSpc>
              <a:spcBef>
                <a:spcPts val="0"/>
              </a:spcBef>
            </a:pPr>
            <a:endParaRPr lang="en-US" kern="0" dirty="0" smtClean="0">
              <a:solidFill>
                <a:srgbClr val="4C575F"/>
              </a:solidFill>
              <a:latin typeface="Arial"/>
            </a:endParaRPr>
          </a:p>
          <a:p>
            <a:pPr marL="216000" indent="-216000">
              <a:lnSpc>
                <a:spcPts val="2800"/>
              </a:lnSpc>
              <a:spcBef>
                <a:spcPts val="0"/>
              </a:spcBef>
            </a:pPr>
            <a:r>
              <a:rPr lang="en-US" kern="0" dirty="0" smtClean="0">
                <a:solidFill>
                  <a:srgbClr val="4C575F"/>
                </a:solidFill>
                <a:latin typeface="Arial"/>
              </a:rPr>
              <a:t>Promising </a:t>
            </a:r>
            <a:r>
              <a:rPr lang="en-US" kern="0" dirty="0">
                <a:solidFill>
                  <a:srgbClr val="4C575F"/>
                </a:solidFill>
                <a:latin typeface="Arial"/>
              </a:rPr>
              <a:t>r</a:t>
            </a:r>
            <a:r>
              <a:rPr lang="en-US" kern="0" dirty="0" smtClean="0">
                <a:solidFill>
                  <a:srgbClr val="4C575F"/>
                </a:solidFill>
                <a:latin typeface="Arial"/>
              </a:rPr>
              <a:t>esults are obtained.</a:t>
            </a:r>
          </a:p>
          <a:p>
            <a:pPr marL="216000" indent="-216000">
              <a:lnSpc>
                <a:spcPts val="2800"/>
              </a:lnSpc>
              <a:spcBef>
                <a:spcPts val="0"/>
              </a:spcBef>
            </a:pPr>
            <a:endParaRPr lang="en-US" kern="0" dirty="0" smtClean="0">
              <a:solidFill>
                <a:srgbClr val="4C575F"/>
              </a:solidFill>
              <a:latin typeface="Arial"/>
            </a:endParaRPr>
          </a:p>
          <a:p>
            <a:pPr marL="216000" indent="-216000">
              <a:lnSpc>
                <a:spcPts val="2800"/>
              </a:lnSpc>
              <a:spcBef>
                <a:spcPts val="0"/>
              </a:spcBef>
            </a:pPr>
            <a:r>
              <a:rPr lang="en-US" kern="0" dirty="0" smtClean="0">
                <a:solidFill>
                  <a:srgbClr val="4C575F"/>
                </a:solidFill>
                <a:latin typeface="Arial"/>
              </a:rPr>
              <a:t>A patent application is filed.</a:t>
            </a:r>
          </a:p>
          <a:p>
            <a:pPr marL="216000" indent="-216000">
              <a:lnSpc>
                <a:spcPts val="2800"/>
              </a:lnSpc>
              <a:spcBef>
                <a:spcPts val="0"/>
              </a:spcBef>
            </a:pPr>
            <a:endParaRPr lang="en-US" kern="0" dirty="0" smtClean="0">
              <a:solidFill>
                <a:srgbClr val="4C575F"/>
              </a:solidFill>
              <a:latin typeface="Arial"/>
            </a:endParaRPr>
          </a:p>
          <a:p>
            <a:pPr marL="216000" indent="-216000">
              <a:lnSpc>
                <a:spcPts val="2800"/>
              </a:lnSpc>
              <a:spcBef>
                <a:spcPts val="0"/>
              </a:spcBef>
            </a:pPr>
            <a:r>
              <a:rPr lang="en-US" kern="0" dirty="0" smtClean="0">
                <a:solidFill>
                  <a:srgbClr val="4C575F"/>
                </a:solidFill>
                <a:latin typeface="Arial"/>
              </a:rPr>
              <a:t>The patent is licensed to a biopharma company.</a:t>
            </a:r>
          </a:p>
          <a:p>
            <a:pPr marL="216000" indent="-216000">
              <a:lnSpc>
                <a:spcPts val="2800"/>
              </a:lnSpc>
              <a:spcBef>
                <a:spcPts val="0"/>
              </a:spcBef>
            </a:pPr>
            <a:endParaRPr lang="en-US" kern="0" dirty="0" smtClean="0">
              <a:solidFill>
                <a:srgbClr val="4C575F"/>
              </a:solidFill>
              <a:latin typeface="Arial"/>
            </a:endParaRPr>
          </a:p>
          <a:p>
            <a:pPr marL="216000" indent="-216000">
              <a:lnSpc>
                <a:spcPts val="2800"/>
              </a:lnSpc>
              <a:spcBef>
                <a:spcPts val="0"/>
              </a:spcBef>
            </a:pPr>
            <a:r>
              <a:rPr lang="en-US" kern="0" dirty="0" smtClean="0">
                <a:solidFill>
                  <a:srgbClr val="4C575F"/>
                </a:solidFill>
                <a:latin typeface="Arial"/>
              </a:rPr>
              <a:t>Ownership of the patent is disputed.</a:t>
            </a:r>
          </a:p>
          <a:p>
            <a:pPr marL="216000" indent="-216000">
              <a:lnSpc>
                <a:spcPts val="2800"/>
              </a:lnSpc>
              <a:spcBef>
                <a:spcPts val="0"/>
              </a:spcBef>
            </a:pPr>
            <a:endParaRPr lang="en-US" kern="0" dirty="0" smtClean="0">
              <a:solidFill>
                <a:srgbClr val="4C575F"/>
              </a:solidFill>
              <a:latin typeface="Arial"/>
            </a:endParaRPr>
          </a:p>
          <a:p>
            <a:pPr marL="216000" indent="-216000">
              <a:lnSpc>
                <a:spcPts val="2800"/>
              </a:lnSpc>
              <a:spcBef>
                <a:spcPts val="0"/>
              </a:spcBef>
            </a:pPr>
            <a:r>
              <a:rPr lang="en-US" kern="0" dirty="0" smtClean="0">
                <a:solidFill>
                  <a:srgbClr val="4C575F"/>
                </a:solidFill>
                <a:latin typeface="Arial"/>
              </a:rPr>
              <a:t>Litigation proves costly.</a:t>
            </a:r>
          </a:p>
          <a:p>
            <a:pPr marL="216000" indent="-216000">
              <a:lnSpc>
                <a:spcPts val="2800"/>
              </a:lnSpc>
              <a:spcBef>
                <a:spcPts val="0"/>
              </a:spcBef>
            </a:pPr>
            <a:endParaRPr lang="en-US" b="1" kern="0" dirty="0" smtClean="0">
              <a:solidFill>
                <a:srgbClr val="4C575F"/>
              </a:solidFill>
              <a:latin typeface="Arial"/>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16730773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E90A0D11-0652-4DB7-8CAA-1801C7B6D7F9}" type="slidenum">
              <a:rPr lang="de-DE" sz="1200">
                <a:solidFill>
                  <a:srgbClr val="4C575F"/>
                </a:solidFill>
                <a:latin typeface="Arial" charset="0"/>
                <a:cs typeface="Arial" charset="0"/>
              </a:rPr>
              <a:pPr algn="r" fontAlgn="base">
                <a:spcBef>
                  <a:spcPct val="0"/>
                </a:spcBef>
                <a:spcAft>
                  <a:spcPct val="0"/>
                </a:spcAft>
              </a:pPr>
              <a:t>28</a:t>
            </a:fld>
            <a:endParaRPr lang="de-DE" sz="1200">
              <a:solidFill>
                <a:srgbClr val="4C575F"/>
              </a:solidFill>
              <a:latin typeface="Arial" charset="0"/>
              <a:cs typeface="Arial" charset="0"/>
            </a:endParaRPr>
          </a:p>
        </p:txBody>
      </p:sp>
      <p:sp>
        <p:nvSpPr>
          <p:cNvPr id="6" name="Titel 1"/>
          <p:cNvSpPr>
            <a:spLocks noGrp="1"/>
          </p:cNvSpPr>
          <p:nvPr>
            <p:ph type="title" idx="4294967295"/>
          </p:nvPr>
        </p:nvSpPr>
        <p:spPr>
          <a:xfrm>
            <a:off x="524100" y="426585"/>
            <a:ext cx="7921625" cy="936625"/>
          </a:xfrm>
        </p:spPr>
        <p:txBody>
          <a:bodyPr lIns="91440" tIns="45720" rIns="91440" bIns="45720" anchor="t"/>
          <a:lstStyle/>
          <a:p>
            <a:pPr eaLnBrk="1" hangingPunct="1"/>
            <a:r>
              <a:rPr lang="en-US" dirty="0" smtClean="0"/>
              <a:t>The research </a:t>
            </a:r>
            <a:r>
              <a:rPr lang="en-GB" dirty="0" smtClean="0"/>
              <a:t>programme</a:t>
            </a:r>
          </a:p>
        </p:txBody>
      </p:sp>
      <p:sp>
        <p:nvSpPr>
          <p:cNvPr id="7" name="Segnaposto contenuto 6"/>
          <p:cNvSpPr txBox="1">
            <a:spLocks/>
          </p:cNvSpPr>
          <p:nvPr/>
        </p:nvSpPr>
        <p:spPr bwMode="auto">
          <a:xfrm>
            <a:off x="611188" y="1265012"/>
            <a:ext cx="7921625" cy="4464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69875" indent="-269875"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34988" indent="-263525" algn="l" rtl="0" eaLnBrk="0" fontAlgn="base" hangingPunct="0">
              <a:spcBef>
                <a:spcPct val="20000"/>
              </a:spcBef>
              <a:spcAft>
                <a:spcPct val="0"/>
              </a:spcAft>
              <a:buChar char="–"/>
              <a:defRPr sz="2000">
                <a:solidFill>
                  <a:schemeClr val="tx1"/>
                </a:solidFill>
                <a:latin typeface="+mn-lt"/>
              </a:defRPr>
            </a:lvl2pPr>
            <a:lvl3pPr marL="806450" indent="-269875" algn="l" rtl="0" eaLnBrk="0" fontAlgn="base" hangingPunct="0">
              <a:spcBef>
                <a:spcPct val="20000"/>
              </a:spcBef>
              <a:spcAft>
                <a:spcPct val="0"/>
              </a:spcAft>
              <a:buChar char="•"/>
              <a:defRPr sz="2000">
                <a:solidFill>
                  <a:schemeClr val="tx1"/>
                </a:solidFill>
                <a:latin typeface="+mn-lt"/>
              </a:defRPr>
            </a:lvl3pPr>
            <a:lvl4pPr marL="1076325" indent="-268288" algn="l" rtl="0" eaLnBrk="0" fontAlgn="base" hangingPunct="0">
              <a:spcBef>
                <a:spcPct val="20000"/>
              </a:spcBef>
              <a:spcAft>
                <a:spcPct val="0"/>
              </a:spcAft>
              <a:buChar char="–"/>
              <a:defRPr sz="2000">
                <a:solidFill>
                  <a:schemeClr val="tx1"/>
                </a:solidFill>
                <a:latin typeface="+mn-lt"/>
              </a:defRPr>
            </a:lvl4pPr>
            <a:lvl5pPr marL="1346200" indent="-268288" algn="l" rtl="0" eaLnBrk="0" fontAlgn="base" hangingPunct="0">
              <a:spcBef>
                <a:spcPct val="20000"/>
              </a:spcBef>
              <a:spcAft>
                <a:spcPct val="0"/>
              </a:spcAft>
              <a:buChar char="»"/>
              <a:defRPr sz="2000">
                <a:solidFill>
                  <a:schemeClr val="tx1"/>
                </a:solidFill>
                <a:latin typeface="+mn-lt"/>
              </a:defRPr>
            </a:lvl5pPr>
            <a:lvl6pPr marL="1803400" indent="-268288" algn="l" rtl="0" fontAlgn="base">
              <a:spcBef>
                <a:spcPct val="20000"/>
              </a:spcBef>
              <a:spcAft>
                <a:spcPct val="0"/>
              </a:spcAft>
              <a:buChar char="»"/>
              <a:defRPr sz="2000">
                <a:solidFill>
                  <a:schemeClr val="tx1"/>
                </a:solidFill>
                <a:latin typeface="+mn-lt"/>
              </a:defRPr>
            </a:lvl6pPr>
            <a:lvl7pPr marL="2260600" indent="-268288" algn="l" rtl="0" fontAlgn="base">
              <a:spcBef>
                <a:spcPct val="20000"/>
              </a:spcBef>
              <a:spcAft>
                <a:spcPct val="0"/>
              </a:spcAft>
              <a:buChar char="»"/>
              <a:defRPr sz="2000">
                <a:solidFill>
                  <a:schemeClr val="tx1"/>
                </a:solidFill>
                <a:latin typeface="+mn-lt"/>
              </a:defRPr>
            </a:lvl7pPr>
            <a:lvl8pPr marL="2717800" indent="-268288" algn="l" rtl="0" fontAlgn="base">
              <a:spcBef>
                <a:spcPct val="20000"/>
              </a:spcBef>
              <a:spcAft>
                <a:spcPct val="0"/>
              </a:spcAft>
              <a:buChar char="»"/>
              <a:defRPr sz="2000">
                <a:solidFill>
                  <a:schemeClr val="tx1"/>
                </a:solidFill>
                <a:latin typeface="+mn-lt"/>
              </a:defRPr>
            </a:lvl8pPr>
            <a:lvl9pPr marL="3175000" indent="-268288" algn="l" rtl="0" fontAlgn="base">
              <a:spcBef>
                <a:spcPct val="20000"/>
              </a:spcBef>
              <a:spcAft>
                <a:spcPct val="0"/>
              </a:spcAft>
              <a:buChar char="»"/>
              <a:defRPr sz="2000">
                <a:solidFill>
                  <a:schemeClr val="tx1"/>
                </a:solidFill>
                <a:latin typeface="+mn-lt"/>
              </a:defRPr>
            </a:lvl9pPr>
          </a:lstStyle>
          <a:p>
            <a:pPr marL="216000" indent="-216000">
              <a:lnSpc>
                <a:spcPts val="2800"/>
              </a:lnSpc>
              <a:spcBef>
                <a:spcPts val="0"/>
              </a:spcBef>
              <a:defRPr/>
            </a:pPr>
            <a:r>
              <a:rPr lang="en-US" kern="0" dirty="0" smtClean="0">
                <a:solidFill>
                  <a:srgbClr val="4C575F"/>
                </a:solidFill>
                <a:latin typeface="Arial"/>
              </a:rPr>
              <a:t>Objective: to target </a:t>
            </a:r>
            <a:r>
              <a:rPr lang="en-US" kern="0" dirty="0">
                <a:solidFill>
                  <a:srgbClr val="4C575F"/>
                </a:solidFill>
                <a:latin typeface="Arial"/>
              </a:rPr>
              <a:t>cancer cells with a chemotherapeutic </a:t>
            </a:r>
            <a:r>
              <a:rPr lang="en-US" kern="0" dirty="0" smtClean="0">
                <a:solidFill>
                  <a:srgbClr val="4C575F"/>
                </a:solidFill>
                <a:latin typeface="Arial"/>
              </a:rPr>
              <a:t>drug.</a:t>
            </a:r>
          </a:p>
          <a:p>
            <a:pPr marL="216000" indent="-216000">
              <a:lnSpc>
                <a:spcPts val="2800"/>
              </a:lnSpc>
              <a:spcBef>
                <a:spcPts val="0"/>
              </a:spcBef>
              <a:defRPr/>
            </a:pPr>
            <a:endParaRPr lang="en-US" kern="0" dirty="0">
              <a:solidFill>
                <a:srgbClr val="4C575F"/>
              </a:solidFill>
              <a:latin typeface="Arial"/>
            </a:endParaRPr>
          </a:p>
          <a:p>
            <a:pPr marL="216000" indent="-216000">
              <a:lnSpc>
                <a:spcPts val="2800"/>
              </a:lnSpc>
              <a:spcBef>
                <a:spcPts val="0"/>
              </a:spcBef>
              <a:defRPr/>
            </a:pPr>
            <a:r>
              <a:rPr lang="en-US" kern="0" dirty="0" err="1" smtClean="0">
                <a:solidFill>
                  <a:srgbClr val="4C575F"/>
                </a:solidFill>
                <a:latin typeface="Arial"/>
              </a:rPr>
              <a:t>Sela's</a:t>
            </a:r>
            <a:r>
              <a:rPr lang="en-US" kern="0" dirty="0" smtClean="0">
                <a:solidFill>
                  <a:srgbClr val="4C575F"/>
                </a:solidFill>
                <a:latin typeface="Arial"/>
              </a:rPr>
              <a:t> research group at the Weizmann Institute received two monoclonal antibodies (mAb) from former colleague Professor </a:t>
            </a:r>
            <a:r>
              <a:rPr lang="en-US" kern="0" dirty="0" err="1" smtClean="0">
                <a:solidFill>
                  <a:srgbClr val="4C575F"/>
                </a:solidFill>
                <a:latin typeface="Arial"/>
              </a:rPr>
              <a:t>Schlessinger</a:t>
            </a:r>
            <a:r>
              <a:rPr lang="en-US" kern="0" dirty="0" smtClean="0">
                <a:solidFill>
                  <a:srgbClr val="4C575F"/>
                </a:solidFill>
                <a:latin typeface="Arial"/>
              </a:rPr>
              <a:t>.</a:t>
            </a:r>
          </a:p>
          <a:p>
            <a:pPr marL="216000" indent="-216000">
              <a:lnSpc>
                <a:spcPts val="2800"/>
              </a:lnSpc>
              <a:spcBef>
                <a:spcPts val="0"/>
              </a:spcBef>
              <a:defRPr/>
            </a:pPr>
            <a:endParaRPr lang="en-US" kern="0" dirty="0" smtClean="0">
              <a:solidFill>
                <a:srgbClr val="4C575F"/>
              </a:solidFill>
              <a:latin typeface="Arial"/>
            </a:endParaRPr>
          </a:p>
          <a:p>
            <a:pPr marL="216000" indent="-216000">
              <a:lnSpc>
                <a:spcPts val="2800"/>
              </a:lnSpc>
              <a:spcBef>
                <a:spcPts val="0"/>
              </a:spcBef>
              <a:defRPr/>
            </a:pPr>
            <a:r>
              <a:rPr lang="en-US" kern="0" dirty="0">
                <a:solidFill>
                  <a:srgbClr val="4C575F"/>
                </a:solidFill>
                <a:latin typeface="Arial"/>
              </a:rPr>
              <a:t>mAb binds to specific site on cancer cells (selective targeting</a:t>
            </a:r>
            <a:r>
              <a:rPr lang="en-US" kern="0" dirty="0" smtClean="0">
                <a:solidFill>
                  <a:srgbClr val="4C575F"/>
                </a:solidFill>
                <a:latin typeface="Arial"/>
              </a:rPr>
              <a:t>).</a:t>
            </a:r>
          </a:p>
          <a:p>
            <a:pPr marL="216000" indent="-216000">
              <a:lnSpc>
                <a:spcPts val="2800"/>
              </a:lnSpc>
              <a:spcBef>
                <a:spcPts val="0"/>
              </a:spcBef>
              <a:defRPr/>
            </a:pPr>
            <a:endParaRPr lang="en-US" kern="0" dirty="0">
              <a:solidFill>
                <a:srgbClr val="4C575F"/>
              </a:solidFill>
              <a:latin typeface="Arial"/>
            </a:endParaRPr>
          </a:p>
          <a:p>
            <a:pPr marL="216000" indent="-216000">
              <a:lnSpc>
                <a:spcPts val="2800"/>
              </a:lnSpc>
              <a:spcBef>
                <a:spcPts val="0"/>
              </a:spcBef>
            </a:pPr>
            <a:r>
              <a:rPr lang="en-US" kern="0" dirty="0" smtClean="0">
                <a:solidFill>
                  <a:srgbClr val="4C575F"/>
                </a:solidFill>
                <a:latin typeface="Arial"/>
              </a:rPr>
              <a:t>One mAb</a:t>
            </a:r>
            <a:r>
              <a:rPr lang="en-US" kern="0" dirty="0">
                <a:solidFill>
                  <a:srgbClr val="4C575F"/>
                </a:solidFill>
                <a:latin typeface="Arial"/>
              </a:rPr>
              <a:t> </a:t>
            </a:r>
            <a:r>
              <a:rPr lang="en-US" kern="0" dirty="0" smtClean="0">
                <a:solidFill>
                  <a:srgbClr val="4C575F"/>
                </a:solidFill>
                <a:latin typeface="Arial"/>
              </a:rPr>
              <a:t>selected for experiments.</a:t>
            </a:r>
          </a:p>
          <a:p>
            <a:pPr marL="216000" indent="-216000">
              <a:lnSpc>
                <a:spcPts val="2800"/>
              </a:lnSpc>
              <a:spcBef>
                <a:spcPts val="0"/>
              </a:spcBef>
            </a:pPr>
            <a:endParaRPr lang="en-US" kern="0" dirty="0" smtClean="0">
              <a:solidFill>
                <a:srgbClr val="4C575F"/>
              </a:solidFill>
              <a:latin typeface="Arial"/>
            </a:endParaRPr>
          </a:p>
          <a:p>
            <a:pPr marL="216000" indent="-216000">
              <a:lnSpc>
                <a:spcPts val="2800"/>
              </a:lnSpc>
              <a:spcBef>
                <a:spcPts val="0"/>
              </a:spcBef>
            </a:pPr>
            <a:r>
              <a:rPr lang="en-US" kern="0" dirty="0" smtClean="0">
                <a:solidFill>
                  <a:srgbClr val="4C575F"/>
                </a:solidFill>
                <a:latin typeface="Arial"/>
              </a:rPr>
              <a:t>Drug chemically linked to mAb (conjugated).</a:t>
            </a:r>
          </a:p>
          <a:p>
            <a:pPr marL="216000" indent="-216000">
              <a:lnSpc>
                <a:spcPts val="2800"/>
              </a:lnSpc>
              <a:spcBef>
                <a:spcPts val="0"/>
              </a:spcBef>
            </a:pPr>
            <a:endParaRPr lang="en-US" kern="0" dirty="0" smtClean="0">
              <a:solidFill>
                <a:srgbClr val="4C575F"/>
              </a:solidFill>
              <a:latin typeface="Arial"/>
            </a:endParaRPr>
          </a:p>
          <a:p>
            <a:pPr marL="216000" indent="-216000">
              <a:lnSpc>
                <a:spcPts val="2800"/>
              </a:lnSpc>
              <a:spcBef>
                <a:spcPts val="0"/>
              </a:spcBef>
            </a:pPr>
            <a:r>
              <a:rPr lang="en-US" kern="0" dirty="0" smtClean="0">
                <a:solidFill>
                  <a:srgbClr val="4C575F"/>
                </a:solidFill>
                <a:latin typeface="Arial"/>
              </a:rPr>
              <a:t>Effects targeted delivery of chemotherapeutic drug.</a:t>
            </a:r>
            <a:r>
              <a:rPr lang="en-GB" kern="0" dirty="0" smtClean="0">
                <a:solidFill>
                  <a:srgbClr val="4C575F"/>
                </a:solidFill>
                <a:latin typeface="Arial"/>
              </a:rPr>
              <a:t>	</a:t>
            </a:r>
            <a:endParaRPr lang="it-IT" kern="0" dirty="0" smtClean="0">
              <a:solidFill>
                <a:srgbClr val="C00000"/>
              </a:solidFill>
              <a:latin typeface="Arial"/>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21144613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51865" y="3013920"/>
            <a:ext cx="3238500" cy="2381250"/>
          </a:xfrm>
        </p:spPr>
      </p:pic>
      <p:sp>
        <p:nvSpPr>
          <p:cNvPr id="2" name="Title 1"/>
          <p:cNvSpPr>
            <a:spLocks noGrp="1"/>
          </p:cNvSpPr>
          <p:nvPr>
            <p:ph type="title"/>
          </p:nvPr>
        </p:nvSpPr>
        <p:spPr>
          <a:xfrm>
            <a:off x="615542" y="481015"/>
            <a:ext cx="7921625" cy="647923"/>
          </a:xfrm>
        </p:spPr>
        <p:txBody>
          <a:bodyPr/>
          <a:lstStyle/>
          <a:p>
            <a:pPr>
              <a:lnSpc>
                <a:spcPts val="2800"/>
              </a:lnSpc>
            </a:pPr>
            <a:r>
              <a:rPr lang="en-IE" dirty="0" smtClean="0"/>
              <a:t>The experiments</a:t>
            </a:r>
            <a:br>
              <a:rPr lang="en-IE" dirty="0" smtClean="0"/>
            </a:br>
            <a:r>
              <a:rPr lang="en-IE" dirty="0" smtClean="0"/>
              <a:t/>
            </a:r>
            <a:br>
              <a:rPr lang="en-IE" dirty="0" smtClean="0"/>
            </a:br>
            <a:r>
              <a:rPr lang="en-IE" dirty="0" smtClean="0"/>
              <a:t/>
            </a:r>
            <a:br>
              <a:rPr lang="en-IE" dirty="0" smtClean="0"/>
            </a:br>
            <a:r>
              <a:rPr lang="en-IE" dirty="0" smtClean="0"/>
              <a:t/>
            </a:r>
            <a:br>
              <a:rPr lang="en-IE" dirty="0" smtClean="0"/>
            </a:br>
            <a:endParaRPr lang="en-GB" sz="2000" b="0" dirty="0"/>
          </a:p>
        </p:txBody>
      </p:sp>
      <p:grpSp>
        <p:nvGrpSpPr>
          <p:cNvPr id="16" name="Group 15"/>
          <p:cNvGrpSpPr/>
          <p:nvPr/>
        </p:nvGrpSpPr>
        <p:grpSpPr>
          <a:xfrm>
            <a:off x="1684622" y="2097407"/>
            <a:ext cx="5910462" cy="1181577"/>
            <a:chOff x="1698305" y="2002027"/>
            <a:chExt cx="5910462" cy="991575"/>
          </a:xfrm>
        </p:grpSpPr>
        <p:sp>
          <p:nvSpPr>
            <p:cNvPr id="11" name="Oval Callout 10"/>
            <p:cNvSpPr/>
            <p:nvPr/>
          </p:nvSpPr>
          <p:spPr>
            <a:xfrm flipH="1">
              <a:off x="3851920" y="2389381"/>
              <a:ext cx="1872000" cy="604221"/>
            </a:xfrm>
            <a:prstGeom prst="wedgeEllipseCallout">
              <a:avLst>
                <a:gd name="adj1" fmla="val 11105"/>
                <a:gd name="adj2" fmla="val 93508"/>
              </a:avLst>
            </a:prstGeom>
            <a:solidFill>
              <a:srgbClr val="9FA04E">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err="1" smtClean="0">
                  <a:solidFill>
                    <a:srgbClr val="000000"/>
                  </a:solidFill>
                </a:rPr>
                <a:t>mAb</a:t>
              </a:r>
              <a:r>
                <a:rPr lang="en-IE" dirty="0" smtClean="0">
                  <a:solidFill>
                    <a:srgbClr val="000000"/>
                  </a:solidFill>
                </a:rPr>
                <a:t>-drug</a:t>
              </a:r>
            </a:p>
            <a:p>
              <a:pPr algn="ctr"/>
              <a:r>
                <a:rPr lang="en-IE" sz="1600" dirty="0" smtClean="0">
                  <a:solidFill>
                    <a:srgbClr val="000000"/>
                  </a:solidFill>
                </a:rPr>
                <a:t>(conjugated)</a:t>
              </a:r>
              <a:endParaRPr lang="en-GB" sz="1600" dirty="0">
                <a:solidFill>
                  <a:srgbClr val="000000"/>
                </a:solidFill>
              </a:endParaRPr>
            </a:p>
          </p:txBody>
        </p:sp>
        <p:sp>
          <p:nvSpPr>
            <p:cNvPr id="9" name="Oval Callout 8"/>
            <p:cNvSpPr/>
            <p:nvPr/>
          </p:nvSpPr>
          <p:spPr>
            <a:xfrm flipH="1">
              <a:off x="1698305" y="2419592"/>
              <a:ext cx="1008000" cy="543799"/>
            </a:xfrm>
            <a:prstGeom prst="wedgeEllipseCallout">
              <a:avLst>
                <a:gd name="adj1" fmla="val -62701"/>
                <a:gd name="adj2" fmla="val 94969"/>
              </a:avLst>
            </a:prstGeom>
            <a:solidFill>
              <a:srgbClr val="BE0F05">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rgbClr val="000000"/>
                  </a:solidFill>
                </a:rPr>
                <a:t>Drug</a:t>
              </a:r>
            </a:p>
            <a:p>
              <a:pPr algn="ctr"/>
              <a:r>
                <a:rPr lang="en-IE" sz="1600" dirty="0" smtClean="0">
                  <a:solidFill>
                    <a:srgbClr val="000000"/>
                  </a:solidFill>
                </a:rPr>
                <a:t>(only)</a:t>
              </a:r>
              <a:endParaRPr lang="en-GB" sz="1600" dirty="0">
                <a:solidFill>
                  <a:srgbClr val="000000"/>
                </a:solidFill>
              </a:endParaRPr>
            </a:p>
          </p:txBody>
        </p:sp>
        <p:sp>
          <p:nvSpPr>
            <p:cNvPr id="12" name="Oval Callout 11"/>
            <p:cNvSpPr/>
            <p:nvPr/>
          </p:nvSpPr>
          <p:spPr>
            <a:xfrm>
              <a:off x="5808767" y="2389381"/>
              <a:ext cx="1800000" cy="604221"/>
            </a:xfrm>
            <a:prstGeom prst="wedgeEllipseCallout">
              <a:avLst>
                <a:gd name="adj1" fmla="val -57304"/>
                <a:gd name="adj2" fmla="val 78872"/>
              </a:avLst>
            </a:prstGeom>
            <a:solidFill>
              <a:srgbClr val="94A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err="1" smtClean="0">
                  <a:solidFill>
                    <a:srgbClr val="000000"/>
                  </a:solidFill>
                </a:rPr>
                <a:t>mAb+drug</a:t>
              </a:r>
              <a:endParaRPr lang="en-IE" dirty="0" smtClean="0">
                <a:solidFill>
                  <a:srgbClr val="000000"/>
                </a:solidFill>
              </a:endParaRPr>
            </a:p>
            <a:p>
              <a:pPr algn="ctr"/>
              <a:r>
                <a:rPr lang="en-IE" sz="1600" dirty="0" smtClean="0">
                  <a:solidFill>
                    <a:srgbClr val="000000"/>
                  </a:solidFill>
                </a:rPr>
                <a:t>(mixture)</a:t>
              </a:r>
              <a:endParaRPr lang="en-GB" sz="1600" dirty="0">
                <a:solidFill>
                  <a:srgbClr val="000000"/>
                </a:solidFill>
              </a:endParaRPr>
            </a:p>
          </p:txBody>
        </p:sp>
        <p:sp>
          <p:nvSpPr>
            <p:cNvPr id="13" name="TextBox 12"/>
            <p:cNvSpPr txBox="1"/>
            <p:nvPr/>
          </p:nvSpPr>
          <p:spPr>
            <a:xfrm>
              <a:off x="2022285" y="2043935"/>
              <a:ext cx="360040" cy="369332"/>
            </a:xfrm>
            <a:prstGeom prst="rect">
              <a:avLst/>
            </a:prstGeom>
            <a:noFill/>
            <a:ln>
              <a:solidFill>
                <a:schemeClr val="bg1"/>
              </a:solidFill>
            </a:ln>
          </p:spPr>
          <p:txBody>
            <a:bodyPr wrap="square" rtlCol="0">
              <a:spAutoFit/>
            </a:bodyPr>
            <a:lstStyle/>
            <a:p>
              <a:r>
                <a:rPr lang="en-IE" b="1" dirty="0" smtClean="0">
                  <a:solidFill>
                    <a:srgbClr val="000000"/>
                  </a:solidFill>
                </a:rPr>
                <a:t>A</a:t>
              </a:r>
              <a:endParaRPr lang="en-GB" b="1" dirty="0">
                <a:solidFill>
                  <a:srgbClr val="000000"/>
                </a:solidFill>
              </a:endParaRPr>
            </a:p>
          </p:txBody>
        </p:sp>
        <p:sp>
          <p:nvSpPr>
            <p:cNvPr id="14" name="TextBox 13"/>
            <p:cNvSpPr txBox="1"/>
            <p:nvPr/>
          </p:nvSpPr>
          <p:spPr>
            <a:xfrm>
              <a:off x="3117052" y="2020049"/>
              <a:ext cx="360040" cy="369332"/>
            </a:xfrm>
            <a:prstGeom prst="rect">
              <a:avLst/>
            </a:prstGeom>
            <a:noFill/>
            <a:ln>
              <a:solidFill>
                <a:schemeClr val="bg1"/>
              </a:solidFill>
            </a:ln>
          </p:spPr>
          <p:txBody>
            <a:bodyPr wrap="square" rtlCol="0">
              <a:spAutoFit/>
            </a:bodyPr>
            <a:lstStyle/>
            <a:p>
              <a:r>
                <a:rPr lang="en-IE" b="1" dirty="0">
                  <a:solidFill>
                    <a:srgbClr val="000000"/>
                  </a:solidFill>
                </a:rPr>
                <a:t>B</a:t>
              </a:r>
              <a:endParaRPr lang="en-GB" b="1" dirty="0">
                <a:solidFill>
                  <a:srgbClr val="000000"/>
                </a:solidFill>
              </a:endParaRPr>
            </a:p>
          </p:txBody>
        </p:sp>
        <p:sp>
          <p:nvSpPr>
            <p:cNvPr id="15" name="TextBox 14"/>
            <p:cNvSpPr txBox="1"/>
            <p:nvPr/>
          </p:nvSpPr>
          <p:spPr>
            <a:xfrm>
              <a:off x="4607900" y="2002027"/>
              <a:ext cx="360040" cy="369332"/>
            </a:xfrm>
            <a:prstGeom prst="rect">
              <a:avLst/>
            </a:prstGeom>
            <a:noFill/>
            <a:ln>
              <a:solidFill>
                <a:schemeClr val="bg1"/>
              </a:solidFill>
            </a:ln>
          </p:spPr>
          <p:txBody>
            <a:bodyPr wrap="square" rtlCol="0">
              <a:spAutoFit/>
            </a:bodyPr>
            <a:lstStyle/>
            <a:p>
              <a:r>
                <a:rPr lang="en-IE" b="1" dirty="0">
                  <a:solidFill>
                    <a:srgbClr val="000000"/>
                  </a:solidFill>
                </a:rPr>
                <a:t>C</a:t>
              </a:r>
              <a:endParaRPr lang="en-GB" b="1" dirty="0">
                <a:solidFill>
                  <a:srgbClr val="000000"/>
                </a:solidFill>
              </a:endParaRPr>
            </a:p>
          </p:txBody>
        </p:sp>
      </p:grpSp>
      <p:sp>
        <p:nvSpPr>
          <p:cNvPr id="17" name="TextBox 16"/>
          <p:cNvSpPr txBox="1"/>
          <p:nvPr/>
        </p:nvSpPr>
        <p:spPr>
          <a:xfrm>
            <a:off x="637526" y="5657909"/>
            <a:ext cx="1728000" cy="353943"/>
          </a:xfrm>
          <a:prstGeom prst="rect">
            <a:avLst/>
          </a:prstGeom>
          <a:noFill/>
          <a:ln>
            <a:solidFill>
              <a:srgbClr val="000000"/>
            </a:solidFill>
          </a:ln>
        </p:spPr>
        <p:txBody>
          <a:bodyPr wrap="square" rtlCol="0">
            <a:spAutoFit/>
          </a:bodyPr>
          <a:lstStyle/>
          <a:p>
            <a:r>
              <a:rPr lang="en-IE" sz="1700" b="1" dirty="0" smtClean="0">
                <a:solidFill>
                  <a:srgbClr val="000000"/>
                </a:solidFill>
              </a:rPr>
              <a:t>A </a:t>
            </a:r>
            <a:r>
              <a:rPr lang="en-IE" sz="1700" dirty="0" smtClean="0">
                <a:solidFill>
                  <a:srgbClr val="000000"/>
                </a:solidFill>
              </a:rPr>
              <a:t>= some effect</a:t>
            </a:r>
            <a:endParaRPr lang="en-GB" sz="1700" dirty="0">
              <a:solidFill>
                <a:srgbClr val="000000"/>
              </a:solidFill>
            </a:endParaRPr>
          </a:p>
        </p:txBody>
      </p:sp>
      <p:sp>
        <p:nvSpPr>
          <p:cNvPr id="18" name="TextBox 17"/>
          <p:cNvSpPr txBox="1"/>
          <p:nvPr/>
        </p:nvSpPr>
        <p:spPr>
          <a:xfrm>
            <a:off x="2435360" y="5657909"/>
            <a:ext cx="1728000" cy="353943"/>
          </a:xfrm>
          <a:prstGeom prst="rect">
            <a:avLst/>
          </a:prstGeom>
          <a:noFill/>
          <a:ln>
            <a:solidFill>
              <a:srgbClr val="000000"/>
            </a:solidFill>
          </a:ln>
        </p:spPr>
        <p:txBody>
          <a:bodyPr wrap="square" rtlCol="0">
            <a:spAutoFit/>
          </a:bodyPr>
          <a:lstStyle/>
          <a:p>
            <a:r>
              <a:rPr lang="en-IE" sz="1700" b="1" dirty="0" smtClean="0">
                <a:solidFill>
                  <a:srgbClr val="000000"/>
                </a:solidFill>
              </a:rPr>
              <a:t>B</a:t>
            </a:r>
            <a:r>
              <a:rPr lang="en-IE" sz="1700" dirty="0">
                <a:solidFill>
                  <a:srgbClr val="000000"/>
                </a:solidFill>
              </a:rPr>
              <a:t> = some effect</a:t>
            </a:r>
            <a:endParaRPr lang="en-GB" sz="1700" b="1" dirty="0">
              <a:solidFill>
                <a:srgbClr val="000000"/>
              </a:solidFill>
            </a:endParaRPr>
          </a:p>
        </p:txBody>
      </p:sp>
      <p:sp>
        <p:nvSpPr>
          <p:cNvPr id="20" name="Oval Callout 19"/>
          <p:cNvSpPr/>
          <p:nvPr/>
        </p:nvSpPr>
        <p:spPr>
          <a:xfrm flipH="1">
            <a:off x="2779389" y="2587447"/>
            <a:ext cx="1008000" cy="648000"/>
          </a:xfrm>
          <a:prstGeom prst="wedgeEllipseCallout">
            <a:avLst>
              <a:gd name="adj1" fmla="val -35952"/>
              <a:gd name="adj2" fmla="val 95576"/>
            </a:avLst>
          </a:prstGeom>
          <a:solidFill>
            <a:srgbClr val="D0D19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err="1" smtClean="0">
                <a:solidFill>
                  <a:srgbClr val="000000"/>
                </a:solidFill>
              </a:rPr>
              <a:t>mAb</a:t>
            </a:r>
            <a:endParaRPr lang="en-IE" dirty="0" smtClean="0">
              <a:solidFill>
                <a:srgbClr val="000000"/>
              </a:solidFill>
            </a:endParaRPr>
          </a:p>
          <a:p>
            <a:pPr algn="ctr"/>
            <a:r>
              <a:rPr lang="en-IE" sz="1600" dirty="0" smtClean="0">
                <a:solidFill>
                  <a:srgbClr val="000000"/>
                </a:solidFill>
              </a:rPr>
              <a:t>(only)</a:t>
            </a:r>
            <a:endParaRPr lang="en-GB" sz="1600" dirty="0">
              <a:solidFill>
                <a:srgbClr val="000000"/>
              </a:solidFill>
            </a:endParaRPr>
          </a:p>
        </p:txBody>
      </p:sp>
      <p:sp>
        <p:nvSpPr>
          <p:cNvPr id="21" name="TextBox 20"/>
          <p:cNvSpPr txBox="1"/>
          <p:nvPr/>
        </p:nvSpPr>
        <p:spPr>
          <a:xfrm>
            <a:off x="6296908" y="2132792"/>
            <a:ext cx="360040" cy="369332"/>
          </a:xfrm>
          <a:prstGeom prst="rect">
            <a:avLst/>
          </a:prstGeom>
          <a:noFill/>
          <a:ln>
            <a:solidFill>
              <a:schemeClr val="bg1"/>
            </a:solidFill>
          </a:ln>
        </p:spPr>
        <p:txBody>
          <a:bodyPr wrap="square" rtlCol="0">
            <a:spAutoFit/>
          </a:bodyPr>
          <a:lstStyle/>
          <a:p>
            <a:r>
              <a:rPr lang="en-IE" b="1" dirty="0">
                <a:solidFill>
                  <a:srgbClr val="000000"/>
                </a:solidFill>
              </a:rPr>
              <a:t>D</a:t>
            </a:r>
            <a:endParaRPr lang="en-GB" b="1" dirty="0">
              <a:solidFill>
                <a:srgbClr val="000000"/>
              </a:solidFill>
            </a:endParaRPr>
          </a:p>
        </p:txBody>
      </p:sp>
      <p:sp>
        <p:nvSpPr>
          <p:cNvPr id="22" name="TextBox 21"/>
          <p:cNvSpPr txBox="1"/>
          <p:nvPr/>
        </p:nvSpPr>
        <p:spPr>
          <a:xfrm>
            <a:off x="4226752" y="5662392"/>
            <a:ext cx="1728000" cy="353943"/>
          </a:xfrm>
          <a:prstGeom prst="rect">
            <a:avLst/>
          </a:prstGeom>
          <a:noFill/>
          <a:ln>
            <a:solidFill>
              <a:srgbClr val="000000"/>
            </a:solidFill>
          </a:ln>
        </p:spPr>
        <p:txBody>
          <a:bodyPr wrap="square" rtlCol="0">
            <a:spAutoFit/>
          </a:bodyPr>
          <a:lstStyle/>
          <a:p>
            <a:r>
              <a:rPr lang="en-IE" sz="1700" b="1" dirty="0">
                <a:solidFill>
                  <a:srgbClr val="000000"/>
                </a:solidFill>
              </a:rPr>
              <a:t>C</a:t>
            </a:r>
            <a:r>
              <a:rPr lang="en-IE" sz="1700" dirty="0" smtClean="0">
                <a:solidFill>
                  <a:srgbClr val="000000"/>
                </a:solidFill>
              </a:rPr>
              <a:t> </a:t>
            </a:r>
            <a:r>
              <a:rPr lang="en-IE" sz="1700" dirty="0">
                <a:solidFill>
                  <a:srgbClr val="000000"/>
                </a:solidFill>
              </a:rPr>
              <a:t>= some effect</a:t>
            </a:r>
            <a:endParaRPr lang="en-GB" sz="1700" b="1" dirty="0">
              <a:solidFill>
                <a:srgbClr val="000000"/>
              </a:solidFill>
            </a:endParaRPr>
          </a:p>
        </p:txBody>
      </p:sp>
      <p:sp>
        <p:nvSpPr>
          <p:cNvPr id="3" name="TextBox 2"/>
          <p:cNvSpPr txBox="1"/>
          <p:nvPr/>
        </p:nvSpPr>
        <p:spPr>
          <a:xfrm>
            <a:off x="542050" y="1240194"/>
            <a:ext cx="8136904" cy="400110"/>
          </a:xfrm>
          <a:prstGeom prst="rect">
            <a:avLst/>
          </a:prstGeom>
          <a:noFill/>
        </p:spPr>
        <p:txBody>
          <a:bodyPr wrap="square" rtlCol="0">
            <a:spAutoFit/>
          </a:bodyPr>
          <a:lstStyle/>
          <a:p>
            <a:r>
              <a:rPr lang="en-IE" sz="2000" dirty="0"/>
              <a:t>Treatment of tumour with </a:t>
            </a:r>
            <a:r>
              <a:rPr lang="en-IE" sz="2000" dirty="0" err="1"/>
              <a:t>mAb</a:t>
            </a:r>
            <a:r>
              <a:rPr lang="en-IE" sz="2000" dirty="0"/>
              <a:t> and chemotherapeutic drug</a:t>
            </a:r>
            <a:endParaRPr lang="en-GB" sz="2000" dirty="0"/>
          </a:p>
        </p:txBody>
      </p:sp>
      <p:sp>
        <p:nvSpPr>
          <p:cNvPr id="23" name="TextBox 22"/>
          <p:cNvSpPr txBox="1"/>
          <p:nvPr/>
        </p:nvSpPr>
        <p:spPr>
          <a:xfrm>
            <a:off x="6014850" y="5661248"/>
            <a:ext cx="2587902" cy="353943"/>
          </a:xfrm>
          <a:prstGeom prst="rect">
            <a:avLst/>
          </a:prstGeom>
          <a:solidFill>
            <a:srgbClr val="94A4AE"/>
          </a:solidFill>
          <a:ln>
            <a:noFill/>
          </a:ln>
        </p:spPr>
        <p:txBody>
          <a:bodyPr wrap="square" rtlCol="0">
            <a:spAutoFit/>
          </a:bodyPr>
          <a:lstStyle/>
          <a:p>
            <a:r>
              <a:rPr lang="en-IE" sz="1700" b="1" dirty="0">
                <a:solidFill>
                  <a:schemeClr val="bg1"/>
                </a:solidFill>
              </a:rPr>
              <a:t>D </a:t>
            </a:r>
            <a:r>
              <a:rPr lang="en-IE" sz="1700" dirty="0">
                <a:solidFill>
                  <a:schemeClr val="bg1"/>
                </a:solidFill>
              </a:rPr>
              <a:t>= significant inhibition</a:t>
            </a:r>
          </a:p>
        </p:txBody>
      </p:sp>
      <p:sp>
        <p:nvSpPr>
          <p:cNvPr id="4" name="Footer Placeholder 3"/>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3529116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11188" y="4406900"/>
            <a:ext cx="7883525" cy="1362075"/>
          </a:xfrm>
        </p:spPr>
        <p:txBody>
          <a:bodyPr/>
          <a:lstStyle/>
          <a:p>
            <a:pPr eaLnBrk="1" hangingPunct="1"/>
            <a:r>
              <a:rPr lang="it-IT" sz="4000" dirty="0" smtClean="0"/>
              <a:t>IP </a:t>
            </a:r>
            <a:r>
              <a:rPr lang="it-IT" sz="4000" dirty="0"/>
              <a:t>MANAGEMENT</a:t>
            </a:r>
            <a:endParaRPr lang="en-GB" sz="4000" dirty="0" smtClean="0">
              <a:latin typeface="Arial" charset="0"/>
            </a:endParaRPr>
          </a:p>
        </p:txBody>
      </p:sp>
      <p:sp>
        <p:nvSpPr>
          <p:cNvPr id="9221"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E90A0D11-0652-4DB7-8CAA-1801C7B6D7F9}" type="slidenum">
              <a:rPr lang="de-DE" sz="1200">
                <a:solidFill>
                  <a:srgbClr val="4C575F"/>
                </a:solidFill>
                <a:latin typeface="Arial" charset="0"/>
                <a:cs typeface="Arial" charset="0"/>
              </a:rPr>
              <a:pPr algn="r" fontAlgn="base">
                <a:spcBef>
                  <a:spcPct val="0"/>
                </a:spcBef>
                <a:spcAft>
                  <a:spcPct val="0"/>
                </a:spcAft>
              </a:pPr>
              <a:t>3</a:t>
            </a:fld>
            <a:endParaRPr lang="de-DE" sz="1200" dirty="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8234817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922" y="477749"/>
            <a:ext cx="7921625" cy="936625"/>
          </a:xfrm>
        </p:spPr>
        <p:txBody>
          <a:bodyPr/>
          <a:lstStyle/>
          <a:p>
            <a:r>
              <a:rPr lang="en-IE" dirty="0" smtClean="0"/>
              <a:t>The results</a:t>
            </a:r>
            <a:endParaRPr lang="en-GB" dirty="0"/>
          </a:p>
        </p:txBody>
      </p:sp>
      <p:sp>
        <p:nvSpPr>
          <p:cNvPr id="3" name="Content Placeholder 2"/>
          <p:cNvSpPr>
            <a:spLocks noGrp="1"/>
          </p:cNvSpPr>
          <p:nvPr>
            <p:ph idx="1"/>
          </p:nvPr>
        </p:nvSpPr>
        <p:spPr>
          <a:xfrm>
            <a:off x="611188" y="1261600"/>
            <a:ext cx="7921625" cy="4464050"/>
          </a:xfrm>
        </p:spPr>
        <p:txBody>
          <a:bodyPr/>
          <a:lstStyle/>
          <a:p>
            <a:pPr marL="216000" indent="-216000">
              <a:lnSpc>
                <a:spcPts val="2800"/>
              </a:lnSpc>
              <a:spcBef>
                <a:spcPts val="0"/>
              </a:spcBef>
            </a:pPr>
            <a:r>
              <a:rPr lang="en-US" dirty="0">
                <a:solidFill>
                  <a:srgbClr val="4C575F"/>
                </a:solidFill>
                <a:latin typeface="Arial" charset="0"/>
                <a:cs typeface="Arial" charset="0"/>
              </a:rPr>
              <a:t>Expectation that </a:t>
            </a:r>
            <a:r>
              <a:rPr lang="en-US" b="1" dirty="0">
                <a:solidFill>
                  <a:srgbClr val="4C575F"/>
                </a:solidFill>
                <a:latin typeface="Arial" charset="0"/>
                <a:cs typeface="Arial" charset="0"/>
              </a:rPr>
              <a:t>e</a:t>
            </a:r>
            <a:r>
              <a:rPr lang="en-US" b="1" dirty="0" smtClean="0">
                <a:solidFill>
                  <a:srgbClr val="4C575F"/>
                </a:solidFill>
                <a:latin typeface="Arial" charset="0"/>
                <a:cs typeface="Arial" charset="0"/>
              </a:rPr>
              <a:t>xperiment </a:t>
            </a:r>
            <a:r>
              <a:rPr lang="en-US" b="1" dirty="0">
                <a:solidFill>
                  <a:srgbClr val="4C575F"/>
                </a:solidFill>
                <a:latin typeface="Arial" charset="0"/>
                <a:cs typeface="Arial" charset="0"/>
              </a:rPr>
              <a:t>C </a:t>
            </a:r>
            <a:r>
              <a:rPr lang="en-US" dirty="0">
                <a:solidFill>
                  <a:srgbClr val="4C575F"/>
                </a:solidFill>
                <a:latin typeface="Arial" charset="0"/>
                <a:cs typeface="Arial" charset="0"/>
              </a:rPr>
              <a:t>would show best </a:t>
            </a:r>
            <a:r>
              <a:rPr lang="en-US" dirty="0" smtClean="0">
                <a:solidFill>
                  <a:srgbClr val="4C575F"/>
                </a:solidFill>
                <a:latin typeface="Arial" charset="0"/>
                <a:cs typeface="Arial" charset="0"/>
              </a:rPr>
              <a:t>results</a:t>
            </a:r>
          </a:p>
          <a:p>
            <a:pPr marL="0" indent="0">
              <a:lnSpc>
                <a:spcPts val="1600"/>
              </a:lnSpc>
              <a:spcBef>
                <a:spcPts val="0"/>
              </a:spcBef>
              <a:buNone/>
            </a:pPr>
            <a:endParaRPr lang="en-US" sz="800" dirty="0">
              <a:solidFill>
                <a:srgbClr val="4C575F"/>
              </a:solidFill>
              <a:latin typeface="Arial" charset="0"/>
              <a:cs typeface="Arial" charset="0"/>
            </a:endParaRPr>
          </a:p>
          <a:p>
            <a:pPr marL="432000" lvl="1" indent="-288000">
              <a:lnSpc>
                <a:spcPts val="2800"/>
              </a:lnSpc>
              <a:spcBef>
                <a:spcPts val="0"/>
              </a:spcBef>
              <a:buNone/>
            </a:pPr>
            <a:r>
              <a:rPr lang="en-US" dirty="0" smtClean="0">
                <a:solidFill>
                  <a:srgbClr val="4C575F"/>
                </a:solidFill>
                <a:latin typeface="Arial" charset="0"/>
                <a:cs typeface="Arial" charset="0"/>
              </a:rPr>
              <a:t>→ mAb </a:t>
            </a:r>
            <a:r>
              <a:rPr lang="en-US" dirty="0">
                <a:solidFill>
                  <a:srgbClr val="4C575F"/>
                </a:solidFill>
                <a:latin typeface="Arial" charset="0"/>
                <a:cs typeface="Arial" charset="0"/>
              </a:rPr>
              <a:t>should carry drug directly to </a:t>
            </a:r>
            <a:r>
              <a:rPr lang="en-GB" dirty="0" smtClean="0">
                <a:solidFill>
                  <a:srgbClr val="4C575F"/>
                </a:solidFill>
                <a:latin typeface="Arial" charset="0"/>
                <a:cs typeface="Arial" charset="0"/>
              </a:rPr>
              <a:t>tumour</a:t>
            </a:r>
            <a:r>
              <a:rPr lang="en-US" dirty="0" smtClean="0">
                <a:solidFill>
                  <a:srgbClr val="4C575F"/>
                </a:solidFill>
                <a:latin typeface="Arial" charset="0"/>
                <a:cs typeface="Arial" charset="0"/>
              </a:rPr>
              <a:t> </a:t>
            </a:r>
            <a:r>
              <a:rPr lang="en-US" dirty="0">
                <a:solidFill>
                  <a:srgbClr val="4C575F"/>
                </a:solidFill>
                <a:latin typeface="Arial" charset="0"/>
                <a:cs typeface="Arial" charset="0"/>
              </a:rPr>
              <a:t>and destroy </a:t>
            </a:r>
            <a:r>
              <a:rPr lang="en-US" dirty="0" smtClean="0">
                <a:solidFill>
                  <a:srgbClr val="4C575F"/>
                </a:solidFill>
                <a:latin typeface="Arial" charset="0"/>
                <a:cs typeface="Arial" charset="0"/>
              </a:rPr>
              <a:t/>
            </a:r>
            <a:br>
              <a:rPr lang="en-US" dirty="0" smtClean="0">
                <a:solidFill>
                  <a:srgbClr val="4C575F"/>
                </a:solidFill>
                <a:latin typeface="Arial" charset="0"/>
                <a:cs typeface="Arial" charset="0"/>
              </a:rPr>
            </a:br>
            <a:r>
              <a:rPr lang="en-US" dirty="0" smtClean="0">
                <a:solidFill>
                  <a:srgbClr val="4C575F"/>
                </a:solidFill>
                <a:latin typeface="Arial" charset="0"/>
                <a:cs typeface="Arial" charset="0"/>
              </a:rPr>
              <a:t>cancer cells.</a:t>
            </a:r>
            <a:endParaRPr lang="en-US" dirty="0">
              <a:solidFill>
                <a:srgbClr val="4C575F"/>
              </a:solidFill>
              <a:latin typeface="Arial" charset="0"/>
              <a:cs typeface="Arial" charset="0"/>
            </a:endParaRPr>
          </a:p>
          <a:p>
            <a:pPr marL="216000" lvl="1" indent="-216000">
              <a:lnSpc>
                <a:spcPts val="2800"/>
              </a:lnSpc>
              <a:spcBef>
                <a:spcPts val="0"/>
              </a:spcBef>
              <a:buFont typeface="Arial" panose="020B0604020202020204" pitchFamily="34" charset="0"/>
              <a:buChar char="‒"/>
            </a:pPr>
            <a:endParaRPr lang="en-US" dirty="0">
              <a:solidFill>
                <a:srgbClr val="4C575F"/>
              </a:solidFill>
              <a:latin typeface="Arial" charset="0"/>
              <a:cs typeface="Arial" charset="0"/>
            </a:endParaRPr>
          </a:p>
          <a:p>
            <a:pPr marL="216000" indent="-216000">
              <a:lnSpc>
                <a:spcPts val="2800"/>
              </a:lnSpc>
              <a:spcBef>
                <a:spcPts val="0"/>
              </a:spcBef>
            </a:pPr>
            <a:r>
              <a:rPr lang="en-US" b="1" dirty="0">
                <a:solidFill>
                  <a:srgbClr val="4C575F"/>
                </a:solidFill>
                <a:latin typeface="Arial" charset="0"/>
                <a:cs typeface="Arial" charset="0"/>
              </a:rPr>
              <a:t>Experiment D </a:t>
            </a:r>
            <a:r>
              <a:rPr lang="en-US" dirty="0" smtClean="0">
                <a:solidFill>
                  <a:srgbClr val="4C575F"/>
                </a:solidFill>
                <a:latin typeface="Arial" charset="0"/>
                <a:cs typeface="Arial" charset="0"/>
              </a:rPr>
              <a:t>shows a surprising effect</a:t>
            </a:r>
          </a:p>
          <a:p>
            <a:pPr marL="0" indent="0">
              <a:lnSpc>
                <a:spcPts val="1600"/>
              </a:lnSpc>
              <a:spcBef>
                <a:spcPts val="0"/>
              </a:spcBef>
              <a:buNone/>
            </a:pPr>
            <a:endParaRPr lang="en-US" sz="800" dirty="0">
              <a:solidFill>
                <a:srgbClr val="4C575F"/>
              </a:solidFill>
              <a:latin typeface="Arial" charset="0"/>
              <a:cs typeface="Arial" charset="0"/>
            </a:endParaRPr>
          </a:p>
          <a:p>
            <a:pPr marL="432000" lvl="1" indent="-216000">
              <a:lnSpc>
                <a:spcPts val="2800"/>
              </a:lnSpc>
              <a:spcBef>
                <a:spcPts val="0"/>
              </a:spcBef>
              <a:buFont typeface="Arial" panose="020B0604020202020204" pitchFamily="34" charset="0"/>
              <a:buChar char="‒"/>
            </a:pPr>
            <a:r>
              <a:rPr lang="en-US" dirty="0" smtClean="0">
                <a:solidFill>
                  <a:srgbClr val="4C575F"/>
                </a:solidFill>
                <a:latin typeface="Arial" charset="0"/>
                <a:cs typeface="Arial" charset="0"/>
              </a:rPr>
              <a:t>Free </a:t>
            </a:r>
            <a:r>
              <a:rPr lang="en-US" dirty="0">
                <a:solidFill>
                  <a:srgbClr val="4C575F"/>
                </a:solidFill>
                <a:latin typeface="Arial" charset="0"/>
                <a:cs typeface="Arial" charset="0"/>
              </a:rPr>
              <a:t>mixture of chemotherapeutic drug and mAb creates synergistic effect on inhibiting growth of cancer </a:t>
            </a:r>
            <a:r>
              <a:rPr lang="en-US" dirty="0" smtClean="0">
                <a:solidFill>
                  <a:srgbClr val="4C575F"/>
                </a:solidFill>
                <a:latin typeface="Arial" charset="0"/>
                <a:cs typeface="Arial" charset="0"/>
              </a:rPr>
              <a:t>cells.</a:t>
            </a:r>
            <a:endParaRPr lang="en-US" dirty="0">
              <a:solidFill>
                <a:srgbClr val="4C575F"/>
              </a:solidFill>
              <a:latin typeface="Arial" charset="0"/>
              <a:cs typeface="Arial" charset="0"/>
            </a:endParaRPr>
          </a:p>
          <a:p>
            <a:pPr marL="432000" lvl="1" indent="-216000">
              <a:lnSpc>
                <a:spcPts val="2800"/>
              </a:lnSpc>
              <a:spcBef>
                <a:spcPts val="0"/>
              </a:spcBef>
              <a:buFont typeface="Arial" panose="020B0604020202020204" pitchFamily="34" charset="0"/>
              <a:buChar char="‒"/>
            </a:pPr>
            <a:r>
              <a:rPr lang="en-US" dirty="0" smtClean="0">
                <a:solidFill>
                  <a:srgbClr val="4C575F"/>
                </a:solidFill>
                <a:latin typeface="Arial" charset="0"/>
                <a:cs typeface="Arial" charset="0"/>
              </a:rPr>
              <a:t>Unpredicted </a:t>
            </a:r>
            <a:r>
              <a:rPr lang="en-US" dirty="0">
                <a:solidFill>
                  <a:srgbClr val="4C575F"/>
                </a:solidFill>
                <a:latin typeface="Arial" charset="0"/>
                <a:cs typeface="Arial" charset="0"/>
              </a:rPr>
              <a:t>result </a:t>
            </a:r>
            <a:r>
              <a:rPr lang="en-US" dirty="0" smtClean="0">
                <a:solidFill>
                  <a:srgbClr val="4C575F"/>
                </a:solidFill>
                <a:latin typeface="Arial" charset="0"/>
                <a:cs typeface="Arial" charset="0"/>
              </a:rPr>
              <a:t>demonstrates "inventive step".</a:t>
            </a:r>
            <a:endParaRPr lang="en-US" dirty="0">
              <a:solidFill>
                <a:srgbClr val="4C575F"/>
              </a:solidFill>
              <a:latin typeface="Arial" charset="0"/>
              <a:cs typeface="Arial" charset="0"/>
            </a:endParaRPr>
          </a:p>
          <a:p>
            <a:pPr>
              <a:lnSpc>
                <a:spcPts val="2800"/>
              </a:lnSpc>
              <a:spcBef>
                <a:spcPts val="0"/>
              </a:spcBef>
            </a:pPr>
            <a:endParaRPr lang="en-GB" dirty="0"/>
          </a:p>
        </p:txBody>
      </p:sp>
      <p:sp>
        <p:nvSpPr>
          <p:cNvPr id="4" name="Footer Placeholder 3"/>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40997570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a:solidFill>
                <a:srgbClr val="4C575F"/>
              </a:solidFill>
              <a:latin typeface="Arial" charset="0"/>
              <a:cs typeface="Arial" charset="0"/>
            </a:endParaRPr>
          </a:p>
        </p:txBody>
      </p:sp>
      <p:sp>
        <p:nvSpPr>
          <p:cNvPr id="189445" name="Titel 1"/>
          <p:cNvSpPr>
            <a:spLocks noGrp="1"/>
          </p:cNvSpPr>
          <p:nvPr>
            <p:ph type="title" idx="4294967295"/>
          </p:nvPr>
        </p:nvSpPr>
        <p:spPr>
          <a:xfrm>
            <a:off x="524100" y="437471"/>
            <a:ext cx="7921625" cy="936625"/>
          </a:xfrm>
        </p:spPr>
        <p:txBody>
          <a:bodyPr lIns="91440" tIns="45720" rIns="91440" bIns="45720" anchor="t"/>
          <a:lstStyle/>
          <a:p>
            <a:pPr eaLnBrk="1" hangingPunct="1"/>
            <a:r>
              <a:rPr lang="en-US" dirty="0" smtClean="0">
                <a:latin typeface="Arial" charset="0"/>
              </a:rPr>
              <a:t>The publication</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31</a:t>
            </a:fld>
            <a:endParaRPr lang="de-DE" sz="1200">
              <a:solidFill>
                <a:srgbClr val="4C575F"/>
              </a:solidFill>
              <a:latin typeface="Arial" charset="0"/>
              <a:cs typeface="Arial" charset="0"/>
            </a:endParaRPr>
          </a:p>
        </p:txBody>
      </p:sp>
      <p:sp>
        <p:nvSpPr>
          <p:cNvPr id="189455" name="Inhaltsplatzhalter 2"/>
          <p:cNvSpPr>
            <a:spLocks/>
          </p:cNvSpPr>
          <p:nvPr/>
        </p:nvSpPr>
        <p:spPr bwMode="auto">
          <a:xfrm>
            <a:off x="524099" y="1219326"/>
            <a:ext cx="7921625" cy="3456855"/>
          </a:xfrm>
          <a:prstGeom prst="rect">
            <a:avLst/>
          </a:prstGeom>
          <a:noFill/>
          <a:ln w="9525">
            <a:noFill/>
            <a:miter lim="800000"/>
            <a:headEnd/>
            <a:tailEnd/>
          </a:ln>
        </p:spPr>
        <p:txBody>
          <a:bodyPr/>
          <a:lstStyle/>
          <a:p>
            <a:pPr marL="216000" indent="-216000" fontAlgn="base">
              <a:lnSpc>
                <a:spcPts val="2800"/>
              </a:lnSpc>
              <a:spcAft>
                <a:spcPct val="0"/>
              </a:spcAft>
              <a:buFont typeface="Wingdings" pitchFamily="2" charset="2"/>
              <a:buChar char="§"/>
            </a:pPr>
            <a:r>
              <a:rPr lang="en-US" sz="2000" dirty="0">
                <a:solidFill>
                  <a:srgbClr val="4C575F"/>
                </a:solidFill>
                <a:latin typeface="Arial" charset="0"/>
                <a:cs typeface="Arial" charset="0"/>
              </a:rPr>
              <a:t>Sela did not consider filing a patent application</a:t>
            </a:r>
          </a:p>
          <a:p>
            <a:pPr marL="432000" lvl="1" indent="-216000" fontAlgn="base">
              <a:lnSpc>
                <a:spcPts val="2800"/>
              </a:lnSpc>
              <a:spcAft>
                <a:spcPct val="0"/>
              </a:spcAft>
              <a:buFont typeface="Arial" panose="020B0604020202020204" pitchFamily="34" charset="0"/>
              <a:buChar char="‒"/>
            </a:pPr>
            <a:r>
              <a:rPr lang="en-US" sz="2000" dirty="0">
                <a:solidFill>
                  <a:srgbClr val="4C575F"/>
                </a:solidFill>
                <a:latin typeface="Arial" charset="0"/>
                <a:cs typeface="Arial" charset="0"/>
              </a:rPr>
              <a:t>mAb owned by </a:t>
            </a:r>
            <a:r>
              <a:rPr lang="en-US" sz="2000" dirty="0" err="1" smtClean="0">
                <a:solidFill>
                  <a:srgbClr val="4C575F"/>
                </a:solidFill>
                <a:latin typeface="Arial" charset="0"/>
                <a:cs typeface="Arial" charset="0"/>
              </a:rPr>
              <a:t>Schlessinger's</a:t>
            </a:r>
            <a:r>
              <a:rPr lang="en-US" sz="2000" dirty="0" smtClean="0">
                <a:solidFill>
                  <a:srgbClr val="4C575F"/>
                </a:solidFill>
                <a:latin typeface="Arial" charset="0"/>
                <a:cs typeface="Arial" charset="0"/>
              </a:rPr>
              <a:t> employer, </a:t>
            </a:r>
            <a:r>
              <a:rPr lang="en-US" sz="2000" dirty="0">
                <a:solidFill>
                  <a:srgbClr val="4C575F"/>
                </a:solidFill>
                <a:latin typeface="Arial" charset="0"/>
                <a:cs typeface="Arial" charset="0"/>
              </a:rPr>
              <a:t>Rorer </a:t>
            </a:r>
            <a:r>
              <a:rPr lang="en-US" sz="2000" dirty="0" smtClean="0">
                <a:solidFill>
                  <a:srgbClr val="4C575F"/>
                </a:solidFill>
                <a:latin typeface="Arial" charset="0"/>
                <a:cs typeface="Arial" charset="0"/>
              </a:rPr>
              <a:t>Biotechnology.</a:t>
            </a:r>
            <a:endParaRPr lang="en-US" sz="2000" dirty="0">
              <a:solidFill>
                <a:srgbClr val="4C575F"/>
              </a:solidFill>
              <a:latin typeface="Arial" charset="0"/>
              <a:cs typeface="Arial" charset="0"/>
            </a:endParaRP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Might </a:t>
            </a:r>
            <a:r>
              <a:rPr lang="en-US" sz="2000" dirty="0">
                <a:solidFill>
                  <a:srgbClr val="4C575F"/>
                </a:solidFill>
                <a:latin typeface="Arial" charset="0"/>
                <a:cs typeface="Arial" charset="0"/>
              </a:rPr>
              <a:t>give rise to complex </a:t>
            </a:r>
            <a:r>
              <a:rPr lang="en-US" sz="2000" dirty="0" smtClean="0">
                <a:solidFill>
                  <a:srgbClr val="4C575F"/>
                </a:solidFill>
                <a:latin typeface="Arial" charset="0"/>
                <a:cs typeface="Arial" charset="0"/>
              </a:rPr>
              <a:t>negotiations.</a:t>
            </a:r>
            <a:endParaRPr lang="en-US" sz="2000" dirty="0">
              <a:solidFill>
                <a:srgbClr val="4C575F"/>
              </a:solidFill>
              <a:latin typeface="Arial" charset="0"/>
              <a:cs typeface="Arial" charset="0"/>
            </a:endParaRP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Happy </a:t>
            </a:r>
            <a:r>
              <a:rPr lang="en-US" sz="2000" dirty="0">
                <a:solidFill>
                  <a:srgbClr val="4C575F"/>
                </a:solidFill>
                <a:latin typeface="Arial" charset="0"/>
                <a:cs typeface="Arial" charset="0"/>
              </a:rPr>
              <a:t>to disseminate results in </a:t>
            </a:r>
            <a:r>
              <a:rPr lang="en-US" sz="2000" i="1" dirty="0">
                <a:solidFill>
                  <a:srgbClr val="4C575F"/>
                </a:solidFill>
                <a:latin typeface="Arial" charset="0"/>
                <a:cs typeface="Arial" charset="0"/>
              </a:rPr>
              <a:t>Journal of </a:t>
            </a:r>
            <a:r>
              <a:rPr lang="en-US" sz="2000" i="1" dirty="0" smtClean="0">
                <a:solidFill>
                  <a:srgbClr val="4C575F"/>
                </a:solidFill>
                <a:latin typeface="Arial" charset="0"/>
                <a:cs typeface="Arial" charset="0"/>
              </a:rPr>
              <a:t>the National </a:t>
            </a:r>
            <a:r>
              <a:rPr lang="en-US" sz="2000" i="1" dirty="0">
                <a:solidFill>
                  <a:srgbClr val="4C575F"/>
                </a:solidFill>
                <a:latin typeface="Arial" charset="0"/>
                <a:cs typeface="Arial" charset="0"/>
              </a:rPr>
              <a:t>Cancer </a:t>
            </a:r>
            <a:r>
              <a:rPr lang="en-US" sz="2000" i="1" dirty="0" smtClean="0">
                <a:solidFill>
                  <a:srgbClr val="4C575F"/>
                </a:solidFill>
                <a:latin typeface="Arial" charset="0"/>
                <a:cs typeface="Arial" charset="0"/>
              </a:rPr>
              <a:t>Institute</a:t>
            </a:r>
            <a:r>
              <a:rPr lang="en-US" sz="2000" dirty="0" smtClean="0">
                <a:solidFill>
                  <a:srgbClr val="4C575F"/>
                </a:solidFill>
                <a:latin typeface="Arial" charset="0"/>
                <a:cs typeface="Arial" charset="0"/>
              </a:rPr>
              <a:t>.</a:t>
            </a:r>
            <a:endParaRPr lang="en-US" sz="2000" dirty="0">
              <a:solidFill>
                <a:srgbClr val="4C575F"/>
              </a:solidFill>
              <a:latin typeface="Arial" charset="0"/>
              <a:cs typeface="Arial" charset="0"/>
            </a:endParaRPr>
          </a:p>
          <a:p>
            <a:pPr marL="266400" lvl="1" indent="-266400" fontAlgn="base">
              <a:lnSpc>
                <a:spcPts val="2800"/>
              </a:lnSpc>
              <a:spcAft>
                <a:spcPct val="0"/>
              </a:spcAft>
              <a:buFont typeface="Wingdings" panose="05000000000000000000" pitchFamily="2" charset="2"/>
              <a:buChar char="§"/>
            </a:pPr>
            <a:endParaRPr lang="en-US" sz="2000" dirty="0" smtClean="0">
              <a:solidFill>
                <a:srgbClr val="4C575F"/>
              </a:solidFill>
              <a:latin typeface="Arial" charset="0"/>
              <a:cs typeface="Arial" charset="0"/>
            </a:endParaRPr>
          </a:p>
          <a:p>
            <a:pPr marL="216000" lvl="1" indent="-216000" fontAlgn="base">
              <a:lnSpc>
                <a:spcPts val="2800"/>
              </a:lnSpc>
              <a:spcAft>
                <a:spcPct val="0"/>
              </a:spcAft>
              <a:buFont typeface="Wingdings" panose="05000000000000000000" pitchFamily="2" charset="2"/>
              <a:buChar char="§"/>
            </a:pPr>
            <a:r>
              <a:rPr lang="en-US" sz="2000" dirty="0" err="1" smtClean="0">
                <a:solidFill>
                  <a:srgbClr val="4C575F"/>
                </a:solidFill>
                <a:latin typeface="Arial" charset="0"/>
                <a:cs typeface="Arial" charset="0"/>
              </a:rPr>
              <a:t>Sela's</a:t>
            </a:r>
            <a:r>
              <a:rPr lang="en-US" sz="2000" dirty="0" smtClean="0">
                <a:solidFill>
                  <a:srgbClr val="4C575F"/>
                </a:solidFill>
                <a:latin typeface="Arial" charset="0"/>
                <a:cs typeface="Arial" charset="0"/>
              </a:rPr>
              <a:t> group prepares publication </a:t>
            </a:r>
            <a:endParaRPr lang="en-US" sz="2000" dirty="0">
              <a:solidFill>
                <a:srgbClr val="4C575F"/>
              </a:solidFill>
              <a:latin typeface="Arial" charset="0"/>
              <a:cs typeface="Arial" charset="0"/>
            </a:endParaRPr>
          </a:p>
          <a:p>
            <a:pPr marL="432000" lvl="1" indent="-216000" fontAlgn="base">
              <a:lnSpc>
                <a:spcPts val="2800"/>
              </a:lnSpc>
              <a:spcAft>
                <a:spcPct val="0"/>
              </a:spcAft>
              <a:buFontTx/>
              <a:buChar char="–"/>
            </a:pPr>
            <a:r>
              <a:rPr lang="en-US" sz="2000" dirty="0" smtClean="0">
                <a:solidFill>
                  <a:srgbClr val="4C575F"/>
                </a:solidFill>
                <a:latin typeface="Arial" charset="0"/>
                <a:cs typeface="Arial" charset="0"/>
              </a:rPr>
              <a:t>Draft of paper shown to Schlessinger on next visit.</a:t>
            </a:r>
          </a:p>
          <a:p>
            <a:pPr marL="432000" lvl="1" indent="-216000" fontAlgn="base">
              <a:lnSpc>
                <a:spcPts val="2800"/>
              </a:lnSpc>
              <a:spcAft>
                <a:spcPct val="0"/>
              </a:spcAft>
              <a:buFontTx/>
              <a:buChar char="–"/>
            </a:pPr>
            <a:r>
              <a:rPr lang="en-US" sz="2000" dirty="0" smtClean="0">
                <a:solidFill>
                  <a:srgbClr val="4C575F"/>
                </a:solidFill>
                <a:latin typeface="Arial" charset="0"/>
                <a:cs typeface="Arial" charset="0"/>
              </a:rPr>
              <a:t>Schlessinger also named as author for contribution of </a:t>
            </a:r>
            <a:r>
              <a:rPr lang="en-US" sz="2000" dirty="0" err="1" smtClean="0">
                <a:solidFill>
                  <a:srgbClr val="4C575F"/>
                </a:solidFill>
                <a:latin typeface="Arial" charset="0"/>
                <a:cs typeface="Arial" charset="0"/>
              </a:rPr>
              <a:t>mAb</a:t>
            </a:r>
            <a:r>
              <a:rPr lang="en-US" sz="2000" dirty="0" smtClean="0">
                <a:solidFill>
                  <a:srgbClr val="4C575F"/>
                </a:solidFill>
                <a:latin typeface="Arial" charset="0"/>
                <a:cs typeface="Arial" charset="0"/>
              </a:rPr>
              <a:t>.</a:t>
            </a:r>
          </a:p>
          <a:p>
            <a:pPr marL="432000" lvl="1" indent="-216000" fontAlgn="base">
              <a:lnSpc>
                <a:spcPts val="2800"/>
              </a:lnSpc>
              <a:spcAft>
                <a:spcPct val="0"/>
              </a:spcAft>
              <a:buFontTx/>
              <a:buChar char="–"/>
            </a:pPr>
            <a:r>
              <a:rPr lang="en-US" sz="2000" dirty="0" smtClean="0">
                <a:solidFill>
                  <a:srgbClr val="4C575F"/>
                </a:solidFill>
                <a:latin typeface="Arial" charset="0"/>
                <a:cs typeface="Arial" charset="0"/>
              </a:rPr>
              <a:t>Paper </a:t>
            </a:r>
            <a:r>
              <a:rPr lang="en-US" sz="2000" dirty="0">
                <a:solidFill>
                  <a:srgbClr val="4C575F"/>
                </a:solidFill>
                <a:latin typeface="Arial" charset="0"/>
                <a:cs typeface="Arial" charset="0"/>
              </a:rPr>
              <a:t>published in December </a:t>
            </a:r>
            <a:r>
              <a:rPr lang="en-US" sz="2000" dirty="0" smtClean="0">
                <a:solidFill>
                  <a:srgbClr val="4C575F"/>
                </a:solidFill>
                <a:latin typeface="Arial" charset="0"/>
                <a:cs typeface="Arial" charset="0"/>
              </a:rPr>
              <a:t>1988.</a:t>
            </a:r>
            <a:endParaRPr lang="en-US" sz="2000" i="1" dirty="0">
              <a:solidFill>
                <a:srgbClr val="4C575F"/>
              </a:solidFill>
              <a:latin typeface="Arial" charset="0"/>
              <a:cs typeface="Arial" charset="0"/>
            </a:endParaRPr>
          </a:p>
          <a:p>
            <a:pPr marL="432000" lvl="1" indent="-216000" fontAlgn="base">
              <a:lnSpc>
                <a:spcPts val="2800"/>
              </a:lnSpc>
              <a:spcAft>
                <a:spcPct val="0"/>
              </a:spcAft>
              <a:buFontTx/>
              <a:buChar char="–"/>
            </a:pPr>
            <a:endParaRPr lang="en-US" sz="2000" dirty="0" smtClean="0">
              <a:solidFill>
                <a:srgbClr val="4C575F"/>
              </a:solidFill>
              <a:latin typeface="Arial" charset="0"/>
              <a:cs typeface="Arial" charset="0"/>
            </a:endParaRPr>
          </a:p>
          <a:p>
            <a:pPr marL="268288" lvl="1" fontAlgn="base">
              <a:lnSpc>
                <a:spcPts val="2800"/>
              </a:lnSpc>
              <a:spcAft>
                <a:spcPct val="0"/>
              </a:spcAft>
            </a:pPr>
            <a:endParaRPr lang="en-US" sz="2000" dirty="0" smtClean="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386285428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dirty="0">
              <a:solidFill>
                <a:srgbClr val="4C575F"/>
              </a:solidFill>
              <a:latin typeface="Arial" charset="0"/>
              <a:cs typeface="Arial" charset="0"/>
            </a:endParaRPr>
          </a:p>
        </p:txBody>
      </p:sp>
      <p:sp>
        <p:nvSpPr>
          <p:cNvPr id="189445" name="Titel 1"/>
          <p:cNvSpPr>
            <a:spLocks noGrp="1"/>
          </p:cNvSpPr>
          <p:nvPr>
            <p:ph type="title" idx="4294967295"/>
          </p:nvPr>
        </p:nvSpPr>
        <p:spPr>
          <a:xfrm>
            <a:off x="520834" y="437471"/>
            <a:ext cx="7921625" cy="936625"/>
          </a:xfrm>
        </p:spPr>
        <p:txBody>
          <a:bodyPr lIns="91440" tIns="45720" rIns="91440" bIns="45720" anchor="t"/>
          <a:lstStyle/>
          <a:p>
            <a:pPr eaLnBrk="1" hangingPunct="1"/>
            <a:r>
              <a:rPr lang="en-US" dirty="0" smtClean="0">
                <a:latin typeface="Arial" charset="0"/>
              </a:rPr>
              <a:t>The patent application</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32</a:t>
            </a:fld>
            <a:endParaRPr lang="de-DE" sz="1200">
              <a:solidFill>
                <a:srgbClr val="4C575F"/>
              </a:solidFill>
              <a:latin typeface="Arial" charset="0"/>
              <a:cs typeface="Arial" charset="0"/>
            </a:endParaRPr>
          </a:p>
        </p:txBody>
      </p:sp>
      <p:sp>
        <p:nvSpPr>
          <p:cNvPr id="189455" name="Inhaltsplatzhalter 2"/>
          <p:cNvSpPr>
            <a:spLocks/>
          </p:cNvSpPr>
          <p:nvPr/>
        </p:nvSpPr>
        <p:spPr bwMode="auto">
          <a:xfrm>
            <a:off x="524099" y="1219326"/>
            <a:ext cx="8224365" cy="3456855"/>
          </a:xfrm>
          <a:prstGeom prst="rect">
            <a:avLst/>
          </a:prstGeom>
          <a:noFill/>
          <a:ln w="9525">
            <a:noFill/>
            <a:miter lim="800000"/>
            <a:headEnd/>
            <a:tailEnd/>
          </a:ln>
        </p:spPr>
        <p:txBody>
          <a:bodyPr/>
          <a:lstStyle/>
          <a:p>
            <a:pPr fontAlgn="base">
              <a:lnSpc>
                <a:spcPts val="2800"/>
              </a:lnSpc>
              <a:spcBef>
                <a:spcPts val="432"/>
              </a:spcBef>
              <a:spcAft>
                <a:spcPct val="0"/>
              </a:spcAft>
            </a:pPr>
            <a:r>
              <a:rPr lang="en-US" sz="2000" dirty="0" smtClean="0">
                <a:solidFill>
                  <a:srgbClr val="4C575F"/>
                </a:solidFill>
                <a:latin typeface="Arial" charset="0"/>
                <a:cs typeface="Arial" charset="0"/>
              </a:rPr>
              <a:t>Schlessinger discusses results with colleagues at Rorer:</a:t>
            </a:r>
          </a:p>
          <a:p>
            <a:pPr fontAlgn="base">
              <a:lnSpc>
                <a:spcPts val="2800"/>
              </a:lnSpc>
              <a:spcBef>
                <a:spcPts val="432"/>
              </a:spcBef>
              <a:spcAft>
                <a:spcPct val="0"/>
              </a:spcAft>
            </a:pPr>
            <a:endParaRPr lang="en-US" sz="2000" dirty="0" smtClean="0">
              <a:solidFill>
                <a:srgbClr val="4C575F"/>
              </a:solidFill>
              <a:latin typeface="Arial" charset="0"/>
              <a:cs typeface="Arial" charset="0"/>
            </a:endParaRPr>
          </a:p>
          <a:p>
            <a:pPr marL="216000" lvl="1" indent="-216000" fontAlgn="base">
              <a:lnSpc>
                <a:spcPts val="2800"/>
              </a:lnSpc>
              <a:spcAft>
                <a:spcPct val="0"/>
              </a:spcAft>
              <a:buFont typeface="Wingdings" panose="05000000000000000000" pitchFamily="2" charset="2"/>
              <a:buChar char="§"/>
            </a:pPr>
            <a:r>
              <a:rPr lang="en-US" sz="2000" dirty="0" smtClean="0">
                <a:solidFill>
                  <a:srgbClr val="4C575F"/>
                </a:solidFill>
                <a:latin typeface="Arial" charset="0"/>
                <a:cs typeface="Arial" charset="0"/>
              </a:rPr>
              <a:t>Clinical studies initiated.</a:t>
            </a:r>
          </a:p>
          <a:p>
            <a:pPr marL="216000" lvl="1" indent="-216000" fontAlgn="base">
              <a:lnSpc>
                <a:spcPts val="2800"/>
              </a:lnSpc>
              <a:spcAft>
                <a:spcPct val="0"/>
              </a:spcAft>
              <a:buFont typeface="Wingdings" panose="05000000000000000000" pitchFamily="2" charset="2"/>
              <a:buChar char="§"/>
            </a:pPr>
            <a:endParaRPr lang="en-US" sz="2000" dirty="0" smtClean="0">
              <a:solidFill>
                <a:srgbClr val="4C575F"/>
              </a:solidFill>
              <a:latin typeface="Arial" charset="0"/>
              <a:cs typeface="Arial" charset="0"/>
            </a:endParaRPr>
          </a:p>
          <a:p>
            <a:pPr marL="216000" lvl="1" indent="-216000" fontAlgn="base">
              <a:lnSpc>
                <a:spcPts val="2800"/>
              </a:lnSpc>
              <a:spcAft>
                <a:spcPct val="0"/>
              </a:spcAft>
              <a:buFont typeface="Wingdings" panose="05000000000000000000" pitchFamily="2" charset="2"/>
              <a:buChar char="§"/>
            </a:pPr>
            <a:r>
              <a:rPr lang="en-US" sz="2000" dirty="0" smtClean="0">
                <a:solidFill>
                  <a:srgbClr val="4C575F"/>
                </a:solidFill>
                <a:latin typeface="Arial" charset="0"/>
                <a:cs typeface="Arial" charset="0"/>
              </a:rPr>
              <a:t>Patent </a:t>
            </a:r>
            <a:r>
              <a:rPr lang="en-US" sz="2000" dirty="0">
                <a:solidFill>
                  <a:srgbClr val="4C575F"/>
                </a:solidFill>
                <a:latin typeface="Arial" charset="0"/>
                <a:cs typeface="Arial" charset="0"/>
              </a:rPr>
              <a:t>application </a:t>
            </a:r>
            <a:r>
              <a:rPr lang="en-US" sz="2000" dirty="0" smtClean="0">
                <a:solidFill>
                  <a:srgbClr val="4C575F"/>
                </a:solidFill>
                <a:latin typeface="Arial" charset="0"/>
                <a:cs typeface="Arial" charset="0"/>
              </a:rPr>
              <a:t>prepared.</a:t>
            </a:r>
          </a:p>
          <a:p>
            <a:pPr marL="216000" lvl="1" indent="-216000" fontAlgn="base">
              <a:lnSpc>
                <a:spcPts val="2800"/>
              </a:lnSpc>
              <a:spcAft>
                <a:spcPct val="0"/>
              </a:spcAft>
              <a:buFont typeface="Wingdings" panose="05000000000000000000" pitchFamily="2" charset="2"/>
              <a:buChar char="§"/>
            </a:pPr>
            <a:endParaRPr lang="en-US" sz="2000" dirty="0">
              <a:solidFill>
                <a:srgbClr val="4C575F"/>
              </a:solidFill>
              <a:latin typeface="Arial" charset="0"/>
              <a:cs typeface="Arial" charset="0"/>
            </a:endParaRPr>
          </a:p>
          <a:p>
            <a:pPr marL="216000" lvl="1" indent="-216000" fontAlgn="base">
              <a:lnSpc>
                <a:spcPts val="2800"/>
              </a:lnSpc>
              <a:spcAft>
                <a:spcPct val="0"/>
              </a:spcAft>
              <a:buFont typeface="Wingdings" panose="05000000000000000000" pitchFamily="2" charset="2"/>
              <a:buChar char="§"/>
            </a:pPr>
            <a:r>
              <a:rPr lang="en-US" sz="2000" dirty="0" smtClean="0">
                <a:solidFill>
                  <a:srgbClr val="4C575F"/>
                </a:solidFill>
                <a:latin typeface="Arial" charset="0"/>
                <a:cs typeface="Arial" charset="0"/>
              </a:rPr>
              <a:t>Claimed "antibodies" + "antibody/drug mixtures" in cancer treatment.</a:t>
            </a:r>
          </a:p>
          <a:p>
            <a:pPr marL="216000" lvl="1" indent="-216000" fontAlgn="base">
              <a:lnSpc>
                <a:spcPts val="2800"/>
              </a:lnSpc>
              <a:spcAft>
                <a:spcPct val="0"/>
              </a:spcAft>
              <a:buFont typeface="Wingdings" panose="05000000000000000000" pitchFamily="2" charset="2"/>
              <a:buChar char="§"/>
            </a:pPr>
            <a:endParaRPr lang="en-US" sz="2000" dirty="0" smtClean="0">
              <a:solidFill>
                <a:srgbClr val="4C575F"/>
              </a:solidFill>
              <a:latin typeface="Arial" charset="0"/>
              <a:cs typeface="Arial" charset="0"/>
            </a:endParaRPr>
          </a:p>
          <a:p>
            <a:pPr marL="216000" lvl="1" indent="-216000" fontAlgn="base">
              <a:lnSpc>
                <a:spcPts val="2800"/>
              </a:lnSpc>
              <a:spcAft>
                <a:spcPct val="0"/>
              </a:spcAft>
              <a:buFont typeface="Wingdings" panose="05000000000000000000" pitchFamily="2" charset="2"/>
              <a:buChar char="§"/>
            </a:pPr>
            <a:r>
              <a:rPr lang="en-US" sz="2000" dirty="0" smtClean="0">
                <a:solidFill>
                  <a:srgbClr val="4C575F"/>
                </a:solidFill>
                <a:latin typeface="Arial" charset="0"/>
                <a:cs typeface="Arial" charset="0"/>
              </a:rPr>
              <a:t>Inventors named are all Rorer employees.</a:t>
            </a:r>
          </a:p>
          <a:p>
            <a:pPr marL="216000" lvl="1" indent="-216000" fontAlgn="base">
              <a:lnSpc>
                <a:spcPts val="2800"/>
              </a:lnSpc>
              <a:spcAft>
                <a:spcPct val="0"/>
              </a:spcAft>
              <a:buFont typeface="Wingdings" panose="05000000000000000000" pitchFamily="2" charset="2"/>
              <a:buChar char="§"/>
            </a:pPr>
            <a:endParaRPr lang="en-US" sz="2000" dirty="0" smtClean="0">
              <a:solidFill>
                <a:srgbClr val="4C575F"/>
              </a:solidFill>
              <a:latin typeface="Arial" charset="0"/>
              <a:cs typeface="Arial" charset="0"/>
            </a:endParaRPr>
          </a:p>
          <a:p>
            <a:pPr marL="216000" lvl="1" indent="-216000" fontAlgn="base">
              <a:lnSpc>
                <a:spcPts val="2800"/>
              </a:lnSpc>
              <a:spcAft>
                <a:spcPct val="0"/>
              </a:spcAft>
              <a:buFont typeface="Wingdings" panose="05000000000000000000" pitchFamily="2" charset="2"/>
              <a:buChar char="§"/>
            </a:pPr>
            <a:r>
              <a:rPr lang="en-US" sz="2000" dirty="0" smtClean="0">
                <a:solidFill>
                  <a:srgbClr val="4C575F"/>
                </a:solidFill>
                <a:latin typeface="Arial" charset="0"/>
                <a:cs typeface="Arial" charset="0"/>
              </a:rPr>
              <a:t>US </a:t>
            </a:r>
            <a:r>
              <a:rPr lang="en-US" sz="2000" dirty="0">
                <a:solidFill>
                  <a:srgbClr val="4C575F"/>
                </a:solidFill>
                <a:latin typeface="Arial" charset="0"/>
                <a:cs typeface="Arial" charset="0"/>
              </a:rPr>
              <a:t>patent application filed September 1988 (</a:t>
            </a:r>
            <a:r>
              <a:rPr lang="en-US" sz="2000" dirty="0" smtClean="0">
                <a:solidFill>
                  <a:srgbClr val="4C575F"/>
                </a:solidFill>
                <a:latin typeface="Arial" charset="0"/>
                <a:cs typeface="Arial" charset="0"/>
              </a:rPr>
              <a:t>unbeknown </a:t>
            </a:r>
            <a:r>
              <a:rPr lang="en-US" sz="2000" dirty="0">
                <a:solidFill>
                  <a:srgbClr val="4C575F"/>
                </a:solidFill>
                <a:latin typeface="Arial" charset="0"/>
                <a:cs typeface="Arial" charset="0"/>
              </a:rPr>
              <a:t>to Weizmann</a:t>
            </a:r>
            <a:r>
              <a:rPr lang="en-US" sz="2000" dirty="0" smtClean="0">
                <a:solidFill>
                  <a:srgbClr val="4C575F"/>
                </a:solidFill>
                <a:latin typeface="Arial" charset="0"/>
                <a:cs typeface="Arial" charset="0"/>
              </a:rPr>
              <a:t>).</a:t>
            </a:r>
            <a:endParaRPr lang="en-US" sz="2000" dirty="0">
              <a:solidFill>
                <a:srgbClr val="4C575F"/>
              </a:solidFill>
              <a:latin typeface="Arial" charset="0"/>
              <a:cs typeface="Arial" charset="0"/>
            </a:endParaRPr>
          </a:p>
          <a:p>
            <a:pPr marL="800100" lvl="1" indent="-342900" fontAlgn="base">
              <a:lnSpc>
                <a:spcPts val="2800"/>
              </a:lnSpc>
              <a:spcBef>
                <a:spcPts val="432"/>
              </a:spcBef>
              <a:spcAft>
                <a:spcPct val="0"/>
              </a:spcAft>
              <a:buFont typeface="Arial" panose="020B0604020202020204" pitchFamily="34" charset="0"/>
              <a:buChar char="‒"/>
            </a:pPr>
            <a:endParaRPr lang="en-US" sz="2000" dirty="0" smtClean="0">
              <a:solidFill>
                <a:srgbClr val="4C575F"/>
              </a:solidFill>
              <a:latin typeface="Arial" charset="0"/>
              <a:cs typeface="Arial" charset="0"/>
            </a:endParaRPr>
          </a:p>
          <a:p>
            <a:pPr marL="268288" lvl="1" fontAlgn="base">
              <a:lnSpc>
                <a:spcPct val="120000"/>
              </a:lnSpc>
              <a:spcBef>
                <a:spcPts val="432"/>
              </a:spcBef>
              <a:spcAft>
                <a:spcPct val="0"/>
              </a:spcAft>
            </a:pPr>
            <a:endParaRPr lang="en-US" sz="2000" dirty="0" smtClean="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4015936374"/>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a:solidFill>
                <a:srgbClr val="4C575F"/>
              </a:solidFill>
              <a:latin typeface="Arial" charset="0"/>
              <a:cs typeface="Arial" charset="0"/>
            </a:endParaRPr>
          </a:p>
        </p:txBody>
      </p:sp>
      <p:sp>
        <p:nvSpPr>
          <p:cNvPr id="189445" name="Titel 1"/>
          <p:cNvSpPr>
            <a:spLocks noGrp="1"/>
          </p:cNvSpPr>
          <p:nvPr>
            <p:ph type="title" idx="4294967295"/>
          </p:nvPr>
        </p:nvSpPr>
        <p:spPr>
          <a:xfrm>
            <a:off x="525188" y="437471"/>
            <a:ext cx="7921625" cy="936625"/>
          </a:xfrm>
        </p:spPr>
        <p:txBody>
          <a:bodyPr lIns="91440" tIns="45720" rIns="91440" bIns="45720" anchor="t"/>
          <a:lstStyle/>
          <a:p>
            <a:pPr eaLnBrk="1" hangingPunct="1"/>
            <a:r>
              <a:rPr lang="en-GB" dirty="0" smtClean="0">
                <a:latin typeface="Arial" charset="0"/>
              </a:rPr>
              <a:t>The licence</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33</a:t>
            </a:fld>
            <a:endParaRPr lang="de-DE" sz="1200">
              <a:solidFill>
                <a:srgbClr val="4C575F"/>
              </a:solidFill>
              <a:latin typeface="Arial" charset="0"/>
              <a:cs typeface="Arial" charset="0"/>
            </a:endParaRPr>
          </a:p>
        </p:txBody>
      </p:sp>
      <p:sp>
        <p:nvSpPr>
          <p:cNvPr id="189455" name="Inhaltsplatzhalter 2"/>
          <p:cNvSpPr>
            <a:spLocks/>
          </p:cNvSpPr>
          <p:nvPr/>
        </p:nvSpPr>
        <p:spPr bwMode="auto">
          <a:xfrm>
            <a:off x="513214" y="1219326"/>
            <a:ext cx="7885112" cy="3456855"/>
          </a:xfrm>
          <a:prstGeom prst="rect">
            <a:avLst/>
          </a:prstGeom>
          <a:noFill/>
          <a:ln w="9525">
            <a:noFill/>
            <a:miter lim="800000"/>
            <a:headEnd/>
            <a:tailEnd/>
          </a:ln>
        </p:spPr>
        <p:txBody>
          <a:bodyPr/>
          <a:lstStyle/>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1994: Rorer grants exclusive </a:t>
            </a:r>
            <a:r>
              <a:rPr lang="en-GB" sz="2000" dirty="0" smtClean="0">
                <a:solidFill>
                  <a:srgbClr val="4C575F"/>
                </a:solidFill>
                <a:latin typeface="Arial" charset="0"/>
                <a:cs typeface="Arial" charset="0"/>
              </a:rPr>
              <a:t>licence</a:t>
            </a:r>
            <a:r>
              <a:rPr lang="en-US" sz="2000" dirty="0" smtClean="0">
                <a:solidFill>
                  <a:srgbClr val="4C575F"/>
                </a:solidFill>
                <a:latin typeface="Arial" charset="0"/>
                <a:cs typeface="Arial" charset="0"/>
              </a:rPr>
              <a:t> to </a:t>
            </a:r>
            <a:r>
              <a:rPr lang="en-US" sz="2000" dirty="0" err="1" smtClean="0">
                <a:solidFill>
                  <a:srgbClr val="4C575F"/>
                </a:solidFill>
                <a:latin typeface="Arial" charset="0"/>
                <a:cs typeface="Arial" charset="0"/>
              </a:rPr>
              <a:t>ImClone</a:t>
            </a:r>
            <a:r>
              <a:rPr lang="en-US" sz="2000" dirty="0" smtClean="0">
                <a:solidFill>
                  <a:srgbClr val="4C575F"/>
                </a:solidFill>
                <a:latin typeface="Arial" charset="0"/>
                <a:cs typeface="Arial" charset="0"/>
              </a:rPr>
              <a:t>.</a:t>
            </a:r>
          </a:p>
          <a:p>
            <a:pPr marL="216000" indent="-216000" fontAlgn="base">
              <a:lnSpc>
                <a:spcPts val="2800"/>
              </a:lnSpc>
              <a:spcAft>
                <a:spcPct val="0"/>
              </a:spcAft>
              <a:buFont typeface="Wingdings" pitchFamily="2" charset="2"/>
              <a:buChar char="§"/>
            </a:pPr>
            <a:endParaRPr lang="en-US" sz="2000" dirty="0" smtClean="0">
              <a:solidFill>
                <a:srgbClr val="4C575F"/>
              </a:solidFill>
              <a:latin typeface="Arial" charset="0"/>
              <a:cs typeface="Arial" charset="0"/>
            </a:endParaRPr>
          </a:p>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ImClone invests USD 190m in developing cancer therapy.</a:t>
            </a:r>
          </a:p>
          <a:p>
            <a:pPr marL="216000" indent="-216000" fontAlgn="base">
              <a:lnSpc>
                <a:spcPts val="2800"/>
              </a:lnSpc>
              <a:spcAft>
                <a:spcPct val="0"/>
              </a:spcAft>
              <a:buFont typeface="Wingdings" pitchFamily="2" charset="2"/>
              <a:buChar char="§"/>
            </a:pPr>
            <a:endParaRPr lang="en-US" sz="2000" dirty="0" smtClean="0">
              <a:solidFill>
                <a:srgbClr val="4C575F"/>
              </a:solidFill>
              <a:latin typeface="Arial" charset="0"/>
              <a:cs typeface="Arial" charset="0"/>
            </a:endParaRPr>
          </a:p>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1999: Aventis acquires </a:t>
            </a:r>
            <a:r>
              <a:rPr lang="en-US" sz="2000" dirty="0">
                <a:solidFill>
                  <a:srgbClr val="4C575F"/>
                </a:solidFill>
                <a:latin typeface="Arial" charset="0"/>
                <a:cs typeface="Arial" charset="0"/>
              </a:rPr>
              <a:t>Rorer </a:t>
            </a:r>
            <a:r>
              <a:rPr lang="en-US" sz="2000" dirty="0" smtClean="0">
                <a:solidFill>
                  <a:srgbClr val="4C575F"/>
                </a:solidFill>
                <a:latin typeface="Arial" charset="0"/>
                <a:cs typeface="Arial" charset="0"/>
              </a:rPr>
              <a:t>and patent after series of mergers. </a:t>
            </a:r>
          </a:p>
          <a:p>
            <a:pPr marL="216000" indent="-216000" fontAlgn="base">
              <a:lnSpc>
                <a:spcPts val="2800"/>
              </a:lnSpc>
              <a:spcAft>
                <a:spcPct val="0"/>
              </a:spcAft>
              <a:buFont typeface="Wingdings" pitchFamily="2" charset="2"/>
              <a:buChar char="§"/>
            </a:pPr>
            <a:endParaRPr lang="en-US" sz="2000" dirty="0" smtClean="0">
              <a:solidFill>
                <a:srgbClr val="4C575F"/>
              </a:solidFill>
              <a:latin typeface="Arial" charset="0"/>
              <a:cs typeface="Arial" charset="0"/>
            </a:endParaRPr>
          </a:p>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"Erbitux" </a:t>
            </a:r>
            <a:r>
              <a:rPr lang="en-US" sz="2000" dirty="0">
                <a:solidFill>
                  <a:srgbClr val="4C575F"/>
                </a:solidFill>
                <a:latin typeface="Arial" charset="0"/>
                <a:cs typeface="Arial" charset="0"/>
              </a:rPr>
              <a:t>receives FDA </a:t>
            </a:r>
            <a:r>
              <a:rPr lang="en-US" sz="2000" dirty="0" smtClean="0">
                <a:solidFill>
                  <a:srgbClr val="4C575F"/>
                </a:solidFill>
                <a:latin typeface="Arial" charset="0"/>
                <a:cs typeface="Arial" charset="0"/>
              </a:rPr>
              <a:t>approval:</a:t>
            </a: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2004: colorectal </a:t>
            </a:r>
            <a:r>
              <a:rPr lang="en-US" sz="2000" dirty="0">
                <a:solidFill>
                  <a:srgbClr val="4C575F"/>
                </a:solidFill>
                <a:latin typeface="Arial" charset="0"/>
                <a:cs typeface="Arial" charset="0"/>
              </a:rPr>
              <a:t>cancer </a:t>
            </a:r>
            <a:endParaRPr lang="en-US" sz="2000" dirty="0" smtClean="0">
              <a:solidFill>
                <a:srgbClr val="4C575F"/>
              </a:solidFill>
              <a:latin typeface="Arial" charset="0"/>
              <a:cs typeface="Arial" charset="0"/>
            </a:endParaRP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2006: head and neck cancer</a:t>
            </a:r>
          </a:p>
          <a:p>
            <a:pPr marL="552150" lvl="1" indent="-285750" fontAlgn="base">
              <a:lnSpc>
                <a:spcPts val="2800"/>
              </a:lnSpc>
              <a:spcAft>
                <a:spcPct val="0"/>
              </a:spcAft>
              <a:buFont typeface="Arial" panose="020B0604020202020204" pitchFamily="34" charset="0"/>
              <a:buChar char="•"/>
            </a:pPr>
            <a:endParaRPr lang="en-US" sz="2000" dirty="0" smtClean="0">
              <a:solidFill>
                <a:srgbClr val="4C575F"/>
              </a:solidFill>
              <a:latin typeface="Arial" charset="0"/>
              <a:cs typeface="Arial" charset="0"/>
            </a:endParaRPr>
          </a:p>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2007: sales of "Erbitux" in the order of USD 400m per year.</a:t>
            </a: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1279140043"/>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a:solidFill>
                <a:srgbClr val="4C575F"/>
              </a:solidFill>
              <a:latin typeface="Arial" charset="0"/>
              <a:cs typeface="Arial" charset="0"/>
            </a:endParaRPr>
          </a:p>
        </p:txBody>
      </p:sp>
      <p:sp>
        <p:nvSpPr>
          <p:cNvPr id="189445" name="Titel 1"/>
          <p:cNvSpPr>
            <a:spLocks noGrp="1"/>
          </p:cNvSpPr>
          <p:nvPr>
            <p:ph type="title" idx="4294967295"/>
          </p:nvPr>
        </p:nvSpPr>
        <p:spPr>
          <a:xfrm>
            <a:off x="528454" y="434205"/>
            <a:ext cx="7921625" cy="936625"/>
          </a:xfrm>
        </p:spPr>
        <p:txBody>
          <a:bodyPr lIns="91440" tIns="45720" rIns="91440" bIns="45720" anchor="t"/>
          <a:lstStyle/>
          <a:p>
            <a:pPr eaLnBrk="1" hangingPunct="1"/>
            <a:r>
              <a:rPr lang="en-US" dirty="0" smtClean="0">
                <a:latin typeface="Arial" charset="0"/>
              </a:rPr>
              <a:t>The patent dispute</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34</a:t>
            </a:fld>
            <a:endParaRPr lang="de-DE" sz="1200">
              <a:solidFill>
                <a:srgbClr val="4C575F"/>
              </a:solidFill>
              <a:latin typeface="Arial" charset="0"/>
              <a:cs typeface="Arial" charset="0"/>
            </a:endParaRPr>
          </a:p>
        </p:txBody>
      </p:sp>
      <p:sp>
        <p:nvSpPr>
          <p:cNvPr id="189455" name="Inhaltsplatzhalter 2"/>
          <p:cNvSpPr>
            <a:spLocks/>
          </p:cNvSpPr>
          <p:nvPr/>
        </p:nvSpPr>
        <p:spPr bwMode="auto">
          <a:xfrm>
            <a:off x="513214" y="1230212"/>
            <a:ext cx="7885112" cy="3456855"/>
          </a:xfrm>
          <a:prstGeom prst="rect">
            <a:avLst/>
          </a:prstGeom>
          <a:noFill/>
          <a:ln w="9525">
            <a:noFill/>
            <a:miter lim="800000"/>
            <a:headEnd/>
            <a:tailEnd/>
          </a:ln>
        </p:spPr>
        <p:txBody>
          <a:bodyPr/>
          <a:lstStyle/>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2001: Patent granted and published (</a:t>
            </a:r>
            <a:r>
              <a:rPr lang="en-US" sz="2000" dirty="0">
                <a:solidFill>
                  <a:srgbClr val="4C575F"/>
                </a:solidFill>
                <a:latin typeface="Arial" charset="0"/>
                <a:cs typeface="Arial" charset="0"/>
              </a:rPr>
              <a:t>US6217866</a:t>
            </a:r>
            <a:r>
              <a:rPr lang="en-US" sz="2000" dirty="0" smtClean="0">
                <a:solidFill>
                  <a:srgbClr val="4C575F"/>
                </a:solidFill>
                <a:latin typeface="Arial" charset="0"/>
                <a:cs typeface="Arial" charset="0"/>
              </a:rPr>
              <a:t>): </a:t>
            </a: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US patent limited to claims for </a:t>
            </a:r>
            <a:r>
              <a:rPr lang="en-US" sz="2000" dirty="0" err="1" smtClean="0">
                <a:solidFill>
                  <a:srgbClr val="4C575F"/>
                </a:solidFill>
                <a:latin typeface="Arial" charset="0"/>
                <a:cs typeface="Arial" charset="0"/>
              </a:rPr>
              <a:t>mAb</a:t>
            </a:r>
            <a:r>
              <a:rPr lang="en-US" sz="2000" dirty="0" smtClean="0">
                <a:solidFill>
                  <a:srgbClr val="4C575F"/>
                </a:solidFill>
                <a:latin typeface="Arial" charset="0"/>
                <a:cs typeface="Arial" charset="0"/>
              </a:rPr>
              <a:t>/drug mixture.</a:t>
            </a: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Other territories grant claims to mAb only and to mixture.</a:t>
            </a:r>
          </a:p>
          <a:p>
            <a:pPr marL="432000" lvl="1" indent="-216000" fontAlgn="base">
              <a:lnSpc>
                <a:spcPts val="2800"/>
              </a:lnSpc>
              <a:spcAft>
                <a:spcPct val="0"/>
              </a:spcAft>
              <a:buFont typeface="Arial" panose="020B0604020202020204" pitchFamily="34" charset="0"/>
              <a:buChar char="‒"/>
            </a:pPr>
            <a:endParaRPr lang="en-US" sz="2000" dirty="0" smtClean="0">
              <a:solidFill>
                <a:srgbClr val="4C575F"/>
              </a:solidFill>
              <a:latin typeface="Arial" charset="0"/>
              <a:cs typeface="Arial" charset="0"/>
            </a:endParaRPr>
          </a:p>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2002: Sela becomes aware of patent and raises concerns.</a:t>
            </a:r>
          </a:p>
          <a:p>
            <a:pPr marL="216000" indent="-216000" fontAlgn="base">
              <a:lnSpc>
                <a:spcPts val="2800"/>
              </a:lnSpc>
              <a:spcAft>
                <a:spcPct val="0"/>
              </a:spcAft>
              <a:buFont typeface="Wingdings" pitchFamily="2" charset="2"/>
              <a:buChar char="§"/>
            </a:pPr>
            <a:endParaRPr lang="en-US" sz="2000" dirty="0" smtClean="0">
              <a:solidFill>
                <a:srgbClr val="4C575F"/>
              </a:solidFill>
              <a:latin typeface="Arial" charset="0"/>
              <a:cs typeface="Arial" charset="0"/>
            </a:endParaRPr>
          </a:p>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Yeda (technology transfer company for Weizmann Institute) enters</a:t>
            </a:r>
          </a:p>
          <a:p>
            <a:pPr marL="216000" indent="-216000" fontAlgn="base">
              <a:lnSpc>
                <a:spcPts val="2800"/>
              </a:lnSpc>
              <a:spcAft>
                <a:spcPct val="0"/>
              </a:spcAft>
            </a:pPr>
            <a:r>
              <a:rPr lang="en-US" sz="2000" dirty="0" smtClean="0">
                <a:solidFill>
                  <a:srgbClr val="4C575F"/>
                </a:solidFill>
                <a:latin typeface="Arial" charset="0"/>
                <a:cs typeface="Arial" charset="0"/>
              </a:rPr>
              <a:t>	discussions with Aventis and ImClone → no resolution.</a:t>
            </a:r>
          </a:p>
          <a:p>
            <a:pPr marL="216000" indent="-216000" fontAlgn="base">
              <a:lnSpc>
                <a:spcPts val="2800"/>
              </a:lnSpc>
              <a:spcAft>
                <a:spcPct val="0"/>
              </a:spcAft>
            </a:pPr>
            <a:endParaRPr lang="en-US" sz="2000" dirty="0" smtClean="0">
              <a:solidFill>
                <a:srgbClr val="4C575F"/>
              </a:solidFill>
              <a:latin typeface="Arial" charset="0"/>
              <a:cs typeface="Arial" charset="0"/>
            </a:endParaRPr>
          </a:p>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2003: Yeda starts court proceedings against Aventis and </a:t>
            </a:r>
            <a:r>
              <a:rPr lang="en-US" sz="2000" dirty="0" err="1" smtClean="0">
                <a:solidFill>
                  <a:srgbClr val="4C575F"/>
                </a:solidFill>
                <a:latin typeface="Arial" charset="0"/>
                <a:cs typeface="Arial" charset="0"/>
              </a:rPr>
              <a:t>ImClone</a:t>
            </a:r>
            <a:r>
              <a:rPr lang="en-US" sz="2000" dirty="0" smtClean="0">
                <a:solidFill>
                  <a:srgbClr val="4C575F"/>
                </a:solidFill>
                <a:latin typeface="Arial" charset="0"/>
                <a:cs typeface="Arial" charset="0"/>
              </a:rPr>
              <a:t>. </a:t>
            </a:r>
          </a:p>
          <a:p>
            <a:pPr marL="266400" lvl="1" fontAlgn="base">
              <a:lnSpc>
                <a:spcPts val="2800"/>
              </a:lnSpc>
              <a:spcAft>
                <a:spcPct val="0"/>
              </a:spcAft>
            </a:pPr>
            <a:endParaRPr lang="en-US" sz="2000" dirty="0" smtClean="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96173512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a:solidFill>
                <a:srgbClr val="4C575F"/>
              </a:solidFill>
              <a:latin typeface="Arial" charset="0"/>
              <a:cs typeface="Arial" charset="0"/>
            </a:endParaRPr>
          </a:p>
        </p:txBody>
      </p:sp>
      <p:sp>
        <p:nvSpPr>
          <p:cNvPr id="189445" name="Titel 1"/>
          <p:cNvSpPr>
            <a:spLocks noGrp="1"/>
          </p:cNvSpPr>
          <p:nvPr>
            <p:ph type="title" idx="4294967295"/>
          </p:nvPr>
        </p:nvSpPr>
        <p:spPr>
          <a:xfrm>
            <a:off x="527113" y="437471"/>
            <a:ext cx="7921625" cy="936625"/>
          </a:xfrm>
        </p:spPr>
        <p:txBody>
          <a:bodyPr lIns="91440" tIns="45720" rIns="91440" bIns="45720" anchor="t"/>
          <a:lstStyle/>
          <a:p>
            <a:pPr eaLnBrk="1" hangingPunct="1"/>
            <a:r>
              <a:rPr lang="en-US" dirty="0" smtClean="0">
                <a:latin typeface="Arial" charset="0"/>
              </a:rPr>
              <a:t>Litigation</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35</a:t>
            </a:fld>
            <a:endParaRPr lang="de-DE" sz="1200">
              <a:solidFill>
                <a:srgbClr val="4C575F"/>
              </a:solidFill>
              <a:latin typeface="Arial" charset="0"/>
              <a:cs typeface="Arial" charset="0"/>
            </a:endParaRPr>
          </a:p>
        </p:txBody>
      </p:sp>
      <p:sp>
        <p:nvSpPr>
          <p:cNvPr id="189455" name="Inhaltsplatzhalter 2"/>
          <p:cNvSpPr>
            <a:spLocks/>
          </p:cNvSpPr>
          <p:nvPr/>
        </p:nvSpPr>
        <p:spPr bwMode="auto">
          <a:xfrm>
            <a:off x="524100" y="1219326"/>
            <a:ext cx="7885112" cy="3456855"/>
          </a:xfrm>
          <a:prstGeom prst="rect">
            <a:avLst/>
          </a:prstGeom>
          <a:noFill/>
          <a:ln w="9525">
            <a:noFill/>
            <a:miter lim="800000"/>
            <a:headEnd/>
            <a:tailEnd/>
          </a:ln>
        </p:spPr>
        <p:txBody>
          <a:bodyPr/>
          <a:lstStyle/>
          <a:p>
            <a:pPr marL="216000" indent="-216000" fontAlgn="base">
              <a:lnSpc>
                <a:spcPts val="2800"/>
              </a:lnSpc>
              <a:spcAft>
                <a:spcPct val="0"/>
              </a:spcAft>
              <a:buFont typeface="Wingdings" pitchFamily="2" charset="2"/>
              <a:buChar char="§"/>
            </a:pPr>
            <a:r>
              <a:rPr lang="en-US" sz="2000" dirty="0" err="1" smtClean="0">
                <a:solidFill>
                  <a:srgbClr val="4C575F"/>
                </a:solidFill>
                <a:latin typeface="Arial" charset="0"/>
                <a:cs typeface="Arial" charset="0"/>
              </a:rPr>
              <a:t>Yeda's</a:t>
            </a:r>
            <a:r>
              <a:rPr lang="en-US" sz="2000" dirty="0" smtClean="0">
                <a:solidFill>
                  <a:srgbClr val="4C575F"/>
                </a:solidFill>
                <a:latin typeface="Arial" charset="0"/>
                <a:cs typeface="Arial" charset="0"/>
              </a:rPr>
              <a:t> case</a:t>
            </a:r>
            <a:endParaRPr lang="en-US" sz="800" dirty="0">
              <a:solidFill>
                <a:srgbClr val="4C575F"/>
              </a:solidFill>
              <a:latin typeface="Arial" charset="0"/>
              <a:cs typeface="Arial" charset="0"/>
            </a:endParaRPr>
          </a:p>
          <a:p>
            <a:pPr eaLnBrk="0" fontAlgn="base" hangingPunct="0">
              <a:lnSpc>
                <a:spcPts val="1600"/>
              </a:lnSpc>
              <a:spcAft>
                <a:spcPct val="0"/>
              </a:spcAft>
            </a:pPr>
            <a:endParaRPr lang="en-US" sz="800" dirty="0">
              <a:solidFill>
                <a:srgbClr val="4C575F"/>
              </a:solidFill>
              <a:latin typeface="Arial" charset="0"/>
              <a:cs typeface="Arial" charset="0"/>
            </a:endParaRP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Experiments and inventive concept originated solely from </a:t>
            </a:r>
            <a:r>
              <a:rPr lang="en-US" sz="2000" dirty="0" err="1" smtClean="0">
                <a:solidFill>
                  <a:srgbClr val="4C575F"/>
                </a:solidFill>
                <a:latin typeface="Arial" charset="0"/>
                <a:cs typeface="Arial" charset="0"/>
              </a:rPr>
              <a:t>Sela's</a:t>
            </a:r>
            <a:r>
              <a:rPr lang="en-US" sz="2000" dirty="0" smtClean="0">
                <a:solidFill>
                  <a:srgbClr val="4C575F"/>
                </a:solidFill>
                <a:latin typeface="Arial" charset="0"/>
                <a:cs typeface="Arial" charset="0"/>
              </a:rPr>
              <a:t> group.</a:t>
            </a: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Data and figures for patent specification drawn from draft publication.</a:t>
            </a:r>
          </a:p>
          <a:p>
            <a:pPr lvl="1" fontAlgn="base">
              <a:lnSpc>
                <a:spcPts val="2800"/>
              </a:lnSpc>
              <a:spcAft>
                <a:spcPct val="0"/>
              </a:spcAft>
            </a:pPr>
            <a:r>
              <a:rPr lang="en-US" sz="2000" dirty="0" smtClean="0">
                <a:solidFill>
                  <a:srgbClr val="4C575F"/>
                </a:solidFill>
                <a:latin typeface="Arial" charset="0"/>
                <a:cs typeface="Arial" charset="0"/>
              </a:rPr>
              <a:t> </a:t>
            </a:r>
          </a:p>
          <a:p>
            <a:pPr marL="216000" indent="-216000" fontAlgn="base">
              <a:lnSpc>
                <a:spcPts val="2800"/>
              </a:lnSpc>
              <a:spcAft>
                <a:spcPct val="0"/>
              </a:spcAft>
              <a:buFont typeface="Wingdings" pitchFamily="2" charset="2"/>
              <a:buChar char="§"/>
            </a:pPr>
            <a:r>
              <a:rPr lang="en-GB" sz="2000" dirty="0" smtClean="0">
                <a:solidFill>
                  <a:srgbClr val="4C575F"/>
                </a:solidFill>
                <a:latin typeface="Arial" charset="0"/>
                <a:cs typeface="Arial" charset="0"/>
              </a:rPr>
              <a:t>Defendants'</a:t>
            </a:r>
            <a:r>
              <a:rPr lang="en-US" sz="2000" dirty="0" smtClean="0">
                <a:solidFill>
                  <a:srgbClr val="4C575F"/>
                </a:solidFill>
                <a:latin typeface="Arial" charset="0"/>
                <a:cs typeface="Arial" charset="0"/>
              </a:rPr>
              <a:t> case</a:t>
            </a:r>
          </a:p>
          <a:p>
            <a:pPr indent="-216000" eaLnBrk="0" fontAlgn="base" hangingPunct="0">
              <a:lnSpc>
                <a:spcPts val="1600"/>
              </a:lnSpc>
              <a:spcAft>
                <a:spcPct val="0"/>
              </a:spcAft>
              <a:buFont typeface="Wingdings" pitchFamily="2" charset="2"/>
              <a:buChar char="§"/>
            </a:pPr>
            <a:endParaRPr lang="en-US" sz="800" dirty="0">
              <a:solidFill>
                <a:srgbClr val="4C575F"/>
              </a:solidFill>
              <a:latin typeface="Arial" charset="0"/>
              <a:cs typeface="Arial" charset="0"/>
            </a:endParaRP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Provided mAb for the experiments.</a:t>
            </a: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Schlessinger advised Weizmann scientists on the project.</a:t>
            </a: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Had already contemplated mixture of mAb and drug.</a:t>
            </a: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2132661831"/>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a:solidFill>
                <a:srgbClr val="4C575F"/>
              </a:solidFill>
              <a:latin typeface="Arial" charset="0"/>
              <a:cs typeface="Arial" charset="0"/>
            </a:endParaRPr>
          </a:p>
        </p:txBody>
      </p:sp>
      <p:sp>
        <p:nvSpPr>
          <p:cNvPr id="189445" name="Titel 1"/>
          <p:cNvSpPr>
            <a:spLocks noGrp="1"/>
          </p:cNvSpPr>
          <p:nvPr>
            <p:ph type="title" idx="4294967295"/>
          </p:nvPr>
        </p:nvSpPr>
        <p:spPr>
          <a:xfrm>
            <a:off x="524100" y="426585"/>
            <a:ext cx="7921625" cy="936625"/>
          </a:xfrm>
        </p:spPr>
        <p:txBody>
          <a:bodyPr lIns="91440" tIns="45720" rIns="91440" bIns="45720" anchor="t"/>
          <a:lstStyle/>
          <a:p>
            <a:pPr eaLnBrk="1" hangingPunct="1"/>
            <a:r>
              <a:rPr lang="en-US" dirty="0" smtClean="0">
                <a:latin typeface="Arial" charset="0"/>
              </a:rPr>
              <a:t>The court decision</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36</a:t>
            </a:fld>
            <a:endParaRPr lang="de-DE" sz="1200">
              <a:solidFill>
                <a:srgbClr val="4C575F"/>
              </a:solidFill>
              <a:latin typeface="Arial" charset="0"/>
              <a:cs typeface="Arial" charset="0"/>
            </a:endParaRPr>
          </a:p>
        </p:txBody>
      </p:sp>
      <p:sp>
        <p:nvSpPr>
          <p:cNvPr id="189455" name="Inhaltsplatzhalter 2"/>
          <p:cNvSpPr>
            <a:spLocks/>
          </p:cNvSpPr>
          <p:nvPr/>
        </p:nvSpPr>
        <p:spPr bwMode="auto">
          <a:xfrm>
            <a:off x="524100" y="1221022"/>
            <a:ext cx="7885112" cy="3456855"/>
          </a:xfrm>
          <a:prstGeom prst="rect">
            <a:avLst/>
          </a:prstGeom>
          <a:noFill/>
          <a:ln w="9525">
            <a:noFill/>
            <a:miter lim="800000"/>
            <a:headEnd/>
            <a:tailEnd/>
          </a:ln>
        </p:spPr>
        <p:txBody>
          <a:bodyPr/>
          <a:lstStyle/>
          <a:p>
            <a:pPr marL="266700" indent="-2667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Weizmann scientists are sole inventors of US patent.</a:t>
            </a:r>
          </a:p>
          <a:p>
            <a:pPr marL="266700" indent="-266700" fontAlgn="base">
              <a:lnSpc>
                <a:spcPts val="2800"/>
              </a:lnSpc>
              <a:spcAft>
                <a:spcPct val="0"/>
              </a:spcAft>
              <a:buFont typeface="Wingdings" pitchFamily="2" charset="2"/>
              <a:buChar char="§"/>
            </a:pPr>
            <a:endParaRPr lang="en-US" sz="2000" dirty="0" smtClean="0">
              <a:solidFill>
                <a:srgbClr val="4C575F"/>
              </a:solidFill>
              <a:latin typeface="Arial" charset="0"/>
              <a:cs typeface="Arial" charset="0"/>
            </a:endParaRPr>
          </a:p>
          <a:p>
            <a:pPr marL="266700" indent="-266700" fontAlgn="base">
              <a:lnSpc>
                <a:spcPts val="2800"/>
              </a:lnSpc>
              <a:spcAft>
                <a:spcPct val="0"/>
              </a:spcAft>
              <a:buFont typeface="Wingdings" pitchFamily="2" charset="2"/>
              <a:buChar char="§"/>
            </a:pPr>
            <a:r>
              <a:rPr lang="en-GB" sz="2000" dirty="0" smtClean="0">
                <a:solidFill>
                  <a:srgbClr val="4C575F"/>
                </a:solidFill>
                <a:latin typeface="Arial" charset="0"/>
                <a:cs typeface="Arial" charset="0"/>
              </a:rPr>
              <a:t>Inventorship</a:t>
            </a:r>
            <a:r>
              <a:rPr lang="en-US" sz="2000" dirty="0" smtClean="0">
                <a:solidFill>
                  <a:srgbClr val="4C575F"/>
                </a:solidFill>
                <a:latin typeface="Arial" charset="0"/>
                <a:cs typeface="Arial" charset="0"/>
              </a:rPr>
              <a:t> of patent corrected at USPTO.</a:t>
            </a:r>
          </a:p>
          <a:p>
            <a:pPr marL="266700" indent="-266700" fontAlgn="base">
              <a:lnSpc>
                <a:spcPts val="2800"/>
              </a:lnSpc>
              <a:spcAft>
                <a:spcPct val="0"/>
              </a:spcAft>
              <a:buFont typeface="Wingdings" pitchFamily="2" charset="2"/>
              <a:buChar char="§"/>
            </a:pPr>
            <a:endParaRPr lang="en-US" sz="2000" dirty="0" smtClean="0">
              <a:solidFill>
                <a:srgbClr val="4C575F"/>
              </a:solidFill>
              <a:latin typeface="Arial" charset="0"/>
              <a:cs typeface="Arial" charset="0"/>
            </a:endParaRPr>
          </a:p>
          <a:p>
            <a:pPr marL="266700" indent="-2667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Yeda becomes owner of patent.</a:t>
            </a:r>
          </a:p>
          <a:p>
            <a:pPr marL="266700" indent="-266700" fontAlgn="base">
              <a:lnSpc>
                <a:spcPts val="2800"/>
              </a:lnSpc>
              <a:spcAft>
                <a:spcPct val="0"/>
              </a:spcAft>
              <a:buFont typeface="Wingdings" pitchFamily="2" charset="2"/>
              <a:buChar char="§"/>
            </a:pPr>
            <a:endParaRPr lang="en-US" sz="2000" dirty="0" smtClean="0">
              <a:solidFill>
                <a:srgbClr val="4C575F"/>
              </a:solidFill>
              <a:latin typeface="Arial" charset="0"/>
              <a:cs typeface="Arial" charset="0"/>
            </a:endParaRPr>
          </a:p>
          <a:p>
            <a:pPr marL="266700" indent="-2667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Out-of-court settlement reached 2007:</a:t>
            </a: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Yeda owns US patent.</a:t>
            </a: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Yeda and Aventis jointly own patents in other territories.</a:t>
            </a: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Aventis and ImClone</a:t>
            </a:r>
            <a:r>
              <a:rPr lang="en-US" sz="2000" dirty="0">
                <a:solidFill>
                  <a:srgbClr val="4C575F"/>
                </a:solidFill>
                <a:latin typeface="Arial" charset="0"/>
                <a:cs typeface="Arial" charset="0"/>
              </a:rPr>
              <a:t> </a:t>
            </a:r>
            <a:r>
              <a:rPr lang="en-US" sz="2000" dirty="0" smtClean="0">
                <a:solidFill>
                  <a:srgbClr val="4C575F"/>
                </a:solidFill>
                <a:latin typeface="Arial" charset="0"/>
                <a:cs typeface="Arial" charset="0"/>
              </a:rPr>
              <a:t>pay USD 60m each to </a:t>
            </a:r>
            <a:r>
              <a:rPr lang="en-US" sz="2000" dirty="0" err="1" smtClean="0">
                <a:solidFill>
                  <a:srgbClr val="4C575F"/>
                </a:solidFill>
                <a:latin typeface="Arial" charset="0"/>
                <a:cs typeface="Arial" charset="0"/>
              </a:rPr>
              <a:t>Yeda</a:t>
            </a:r>
            <a:r>
              <a:rPr lang="en-US" sz="2000" dirty="0" smtClean="0">
                <a:solidFill>
                  <a:srgbClr val="4C575F"/>
                </a:solidFill>
                <a:latin typeface="Arial" charset="0"/>
                <a:cs typeface="Arial" charset="0"/>
              </a:rPr>
              <a:t>.</a:t>
            </a: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ImClone pays Yeda royalty on sales in US.</a:t>
            </a:r>
          </a:p>
          <a:p>
            <a:pPr marL="432000" lvl="1" indent="-216000" fontAlgn="base">
              <a:lnSpc>
                <a:spcPts val="2800"/>
              </a:lnSpc>
              <a:spcAft>
                <a:spcPct val="0"/>
              </a:spcAft>
              <a:buFont typeface="Arial" panose="020B0604020202020204" pitchFamily="34" charset="0"/>
              <a:buChar char="‒"/>
            </a:pPr>
            <a:r>
              <a:rPr lang="en-US" sz="2000" dirty="0" smtClean="0">
                <a:solidFill>
                  <a:srgbClr val="4C575F"/>
                </a:solidFill>
                <a:latin typeface="Arial" charset="0"/>
                <a:cs typeface="Arial" charset="0"/>
              </a:rPr>
              <a:t>ImClone pays Yeda and Aventis royalty on sales outside US.</a:t>
            </a: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4192146174"/>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a:solidFill>
                <a:srgbClr val="4C575F"/>
              </a:solidFill>
              <a:latin typeface="Arial" charset="0"/>
              <a:cs typeface="Arial" charset="0"/>
            </a:endParaRPr>
          </a:p>
        </p:txBody>
      </p:sp>
      <p:sp>
        <p:nvSpPr>
          <p:cNvPr id="189445" name="Titel 1"/>
          <p:cNvSpPr>
            <a:spLocks noGrp="1"/>
          </p:cNvSpPr>
          <p:nvPr>
            <p:ph type="title" idx="4294967295"/>
          </p:nvPr>
        </p:nvSpPr>
        <p:spPr>
          <a:xfrm>
            <a:off x="527113" y="437471"/>
            <a:ext cx="7921625" cy="936625"/>
          </a:xfrm>
        </p:spPr>
        <p:txBody>
          <a:bodyPr lIns="91440" tIns="45720" rIns="91440" bIns="45720" anchor="t"/>
          <a:lstStyle/>
          <a:p>
            <a:pPr eaLnBrk="1" hangingPunct="1"/>
            <a:r>
              <a:rPr lang="en-US" dirty="0" smtClean="0">
                <a:latin typeface="Arial" charset="0"/>
              </a:rPr>
              <a:t>Note on inventorship</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37</a:t>
            </a:fld>
            <a:endParaRPr lang="de-DE" sz="1200">
              <a:solidFill>
                <a:srgbClr val="4C575F"/>
              </a:solidFill>
              <a:latin typeface="Arial" charset="0"/>
              <a:cs typeface="Arial" charset="0"/>
            </a:endParaRPr>
          </a:p>
        </p:txBody>
      </p:sp>
      <p:sp>
        <p:nvSpPr>
          <p:cNvPr id="189455" name="Inhaltsplatzhalter 2"/>
          <p:cNvSpPr>
            <a:spLocks/>
          </p:cNvSpPr>
          <p:nvPr/>
        </p:nvSpPr>
        <p:spPr bwMode="auto">
          <a:xfrm>
            <a:off x="524100" y="1219326"/>
            <a:ext cx="7993260" cy="3456855"/>
          </a:xfrm>
          <a:prstGeom prst="rect">
            <a:avLst/>
          </a:prstGeom>
          <a:noFill/>
          <a:ln w="9525">
            <a:noFill/>
            <a:miter lim="800000"/>
            <a:headEnd/>
            <a:tailEnd/>
          </a:ln>
        </p:spPr>
        <p:txBody>
          <a:bodyPr/>
          <a:lstStyle/>
          <a:p>
            <a:pPr fontAlgn="base">
              <a:lnSpc>
                <a:spcPts val="2800"/>
              </a:lnSpc>
              <a:spcAft>
                <a:spcPct val="0"/>
              </a:spcAft>
            </a:pPr>
            <a:r>
              <a:rPr lang="en-US" sz="2000" dirty="0" smtClean="0">
                <a:solidFill>
                  <a:srgbClr val="4C575F"/>
                </a:solidFill>
                <a:latin typeface="Arial" charset="0"/>
                <a:cs typeface="Arial" charset="0"/>
              </a:rPr>
              <a:t>Judge Buchwald: </a:t>
            </a:r>
            <a:r>
              <a:rPr lang="en-US" sz="2000" i="1" dirty="0" smtClean="0">
                <a:solidFill>
                  <a:srgbClr val="4C575F"/>
                </a:solidFill>
                <a:latin typeface="Arial" charset="0"/>
                <a:cs typeface="Arial" charset="0"/>
              </a:rPr>
              <a:t>"Conception is the touchstone of inventorship, the completion of the mental part of invention."</a:t>
            </a:r>
          </a:p>
          <a:p>
            <a:pPr lvl="1" fontAlgn="base">
              <a:lnSpc>
                <a:spcPts val="2800"/>
              </a:lnSpc>
              <a:spcAft>
                <a:spcPct val="0"/>
              </a:spcAft>
            </a:pPr>
            <a:endParaRPr lang="en-US" sz="2000" i="1" dirty="0" smtClean="0">
              <a:solidFill>
                <a:srgbClr val="4C575F"/>
              </a:solidFill>
              <a:latin typeface="Arial" charset="0"/>
              <a:cs typeface="Arial" charset="0"/>
            </a:endParaRPr>
          </a:p>
          <a:p>
            <a:pPr marL="216000" lvl="1" indent="-216000" fontAlgn="base">
              <a:lnSpc>
                <a:spcPts val="2800"/>
              </a:lnSpc>
              <a:spcAft>
                <a:spcPct val="0"/>
              </a:spcAft>
              <a:buFont typeface="Wingdings" panose="05000000000000000000" pitchFamily="2" charset="2"/>
              <a:buChar char="§"/>
            </a:pPr>
            <a:r>
              <a:rPr lang="en-US" sz="2000" dirty="0">
                <a:solidFill>
                  <a:srgbClr val="4C575F"/>
                </a:solidFill>
                <a:latin typeface="Arial" charset="0"/>
                <a:cs typeface="Arial" charset="0"/>
              </a:rPr>
              <a:t>T</a:t>
            </a:r>
            <a:r>
              <a:rPr lang="en-US" sz="2000" dirty="0" smtClean="0">
                <a:solidFill>
                  <a:srgbClr val="4C575F"/>
                </a:solidFill>
                <a:latin typeface="Arial" charset="0"/>
                <a:cs typeface="Arial" charset="0"/>
              </a:rPr>
              <a:t>he inventors are those who conceived of the idea of using the mAb in an unconjugated mixture in order to treat human </a:t>
            </a:r>
            <a:r>
              <a:rPr lang="en-GB" sz="2000" dirty="0" smtClean="0">
                <a:solidFill>
                  <a:srgbClr val="4C575F"/>
                </a:solidFill>
                <a:latin typeface="Arial" charset="0"/>
                <a:cs typeface="Arial" charset="0"/>
              </a:rPr>
              <a:t>tumour</a:t>
            </a:r>
            <a:r>
              <a:rPr lang="en-US" sz="2000" dirty="0" smtClean="0">
                <a:solidFill>
                  <a:srgbClr val="4C575F"/>
                </a:solidFill>
                <a:latin typeface="Arial" charset="0"/>
                <a:cs typeface="Arial" charset="0"/>
              </a:rPr>
              <a:t> cells.</a:t>
            </a:r>
          </a:p>
          <a:p>
            <a:pPr marL="216000" lvl="1" indent="-216000" fontAlgn="base">
              <a:lnSpc>
                <a:spcPts val="2800"/>
              </a:lnSpc>
              <a:spcAft>
                <a:spcPct val="0"/>
              </a:spcAft>
              <a:buFont typeface="Wingdings" panose="05000000000000000000" pitchFamily="2" charset="2"/>
              <a:buChar char="§"/>
            </a:pPr>
            <a:endParaRPr lang="en-US" sz="2000" dirty="0">
              <a:solidFill>
                <a:srgbClr val="4C575F"/>
              </a:solidFill>
              <a:latin typeface="Arial" charset="0"/>
              <a:cs typeface="Arial" charset="0"/>
            </a:endParaRPr>
          </a:p>
          <a:p>
            <a:pPr marL="216000" lvl="1" indent="-216000" fontAlgn="base">
              <a:lnSpc>
                <a:spcPts val="2800"/>
              </a:lnSpc>
              <a:spcAft>
                <a:spcPct val="0"/>
              </a:spcAft>
              <a:buFont typeface="Wingdings" panose="05000000000000000000" pitchFamily="2" charset="2"/>
              <a:buChar char="§"/>
            </a:pPr>
            <a:r>
              <a:rPr lang="en-US" sz="2000" dirty="0" smtClean="0">
                <a:solidFill>
                  <a:srgbClr val="4C575F"/>
                </a:solidFill>
                <a:latin typeface="Arial" charset="0"/>
                <a:cs typeface="Arial" charset="0"/>
              </a:rPr>
              <a:t>The provision of mAb alone does not give entitlement to </a:t>
            </a:r>
            <a:r>
              <a:rPr lang="en-US" sz="2000" dirty="0" err="1" smtClean="0">
                <a:solidFill>
                  <a:srgbClr val="4C575F"/>
                </a:solidFill>
                <a:latin typeface="Arial" charset="0"/>
                <a:cs typeface="Arial" charset="0"/>
              </a:rPr>
              <a:t>inventorship</a:t>
            </a:r>
            <a:r>
              <a:rPr lang="en-US" sz="2000" dirty="0" smtClean="0">
                <a:solidFill>
                  <a:srgbClr val="4C575F"/>
                </a:solidFill>
                <a:latin typeface="Arial" charset="0"/>
                <a:cs typeface="Arial" charset="0"/>
              </a:rPr>
              <a:t>.</a:t>
            </a:r>
          </a:p>
          <a:p>
            <a:pPr marL="216000" lvl="1" indent="-216000" fontAlgn="base">
              <a:lnSpc>
                <a:spcPts val="2800"/>
              </a:lnSpc>
              <a:spcAft>
                <a:spcPct val="0"/>
              </a:spcAft>
              <a:buFont typeface="Wingdings" panose="05000000000000000000" pitchFamily="2" charset="2"/>
              <a:buChar char="§"/>
            </a:pPr>
            <a:endParaRPr lang="en-US" sz="2000" dirty="0" smtClean="0">
              <a:solidFill>
                <a:srgbClr val="4C575F"/>
              </a:solidFill>
              <a:latin typeface="Arial" charset="0"/>
              <a:cs typeface="Arial" charset="0"/>
            </a:endParaRPr>
          </a:p>
          <a:p>
            <a:pPr marL="216000" lvl="1" indent="-216000" fontAlgn="base">
              <a:lnSpc>
                <a:spcPts val="2800"/>
              </a:lnSpc>
              <a:spcAft>
                <a:spcPct val="0"/>
              </a:spcAft>
              <a:buFont typeface="Wingdings" panose="05000000000000000000" pitchFamily="2" charset="2"/>
              <a:buChar char="§"/>
            </a:pPr>
            <a:r>
              <a:rPr lang="en-US" sz="2000" dirty="0" smtClean="0">
                <a:solidFill>
                  <a:srgbClr val="4C575F"/>
                </a:solidFill>
                <a:latin typeface="Arial" charset="0"/>
                <a:cs typeface="Arial" charset="0"/>
              </a:rPr>
              <a:t>There was no evidence of collaboration or contribution to conception or reduction to practice of the invention by </a:t>
            </a:r>
            <a:r>
              <a:rPr lang="en-US" sz="2000" dirty="0" err="1" smtClean="0">
                <a:solidFill>
                  <a:srgbClr val="4C575F"/>
                </a:solidFill>
                <a:latin typeface="Arial" charset="0"/>
                <a:cs typeface="Arial" charset="0"/>
              </a:rPr>
              <a:t>Schlessinger's</a:t>
            </a:r>
            <a:r>
              <a:rPr lang="en-US" sz="2000" dirty="0" smtClean="0">
                <a:solidFill>
                  <a:srgbClr val="4C575F"/>
                </a:solidFill>
                <a:latin typeface="Arial" charset="0"/>
                <a:cs typeface="Arial" charset="0"/>
              </a:rPr>
              <a:t> group.</a:t>
            </a: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323945868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808" y="481015"/>
            <a:ext cx="7921625" cy="936625"/>
          </a:xfrm>
        </p:spPr>
        <p:txBody>
          <a:bodyPr anchor="t"/>
          <a:lstStyle/>
          <a:p>
            <a:r>
              <a:rPr lang="en-US" dirty="0" smtClean="0">
                <a:latin typeface="Arial" charset="0"/>
              </a:rPr>
              <a:t>Discussion</a:t>
            </a:r>
            <a:endParaRPr lang="en-GB" dirty="0"/>
          </a:p>
        </p:txBody>
      </p:sp>
      <p:sp>
        <p:nvSpPr>
          <p:cNvPr id="3" name="Content Placeholder 2"/>
          <p:cNvSpPr>
            <a:spLocks noGrp="1"/>
          </p:cNvSpPr>
          <p:nvPr>
            <p:ph idx="1"/>
          </p:nvPr>
        </p:nvSpPr>
        <p:spPr>
          <a:xfrm>
            <a:off x="622074" y="1253680"/>
            <a:ext cx="7921625" cy="4464050"/>
          </a:xfrm>
        </p:spPr>
        <p:txBody>
          <a:bodyPr/>
          <a:lstStyle/>
          <a:p>
            <a:pPr marL="0" indent="0">
              <a:lnSpc>
                <a:spcPts val="2800"/>
              </a:lnSpc>
              <a:spcBef>
                <a:spcPts val="0"/>
              </a:spcBef>
              <a:buNone/>
            </a:pPr>
            <a:r>
              <a:rPr lang="en-GB" dirty="0" smtClean="0"/>
              <a:t>What </a:t>
            </a:r>
            <a:r>
              <a:rPr lang="en-GB" dirty="0"/>
              <a:t>procedural steps might have been introduced in the two organisations involved that could have prevented the situation of incorrect inventorship </a:t>
            </a:r>
            <a:r>
              <a:rPr lang="en-GB" dirty="0" smtClean="0"/>
              <a:t>arising?</a:t>
            </a:r>
            <a:endParaRPr lang="en-GB" dirty="0"/>
          </a:p>
        </p:txBody>
      </p:sp>
      <p:sp>
        <p:nvSpPr>
          <p:cNvPr id="4" name="Footer Placeholder 3"/>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10461348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a:solidFill>
                <a:srgbClr val="4C575F"/>
              </a:solidFill>
              <a:latin typeface="Arial" charset="0"/>
              <a:cs typeface="Arial" charset="0"/>
            </a:endParaRPr>
          </a:p>
        </p:txBody>
      </p:sp>
      <p:sp>
        <p:nvSpPr>
          <p:cNvPr id="189445" name="Titel 1"/>
          <p:cNvSpPr>
            <a:spLocks noGrp="1"/>
          </p:cNvSpPr>
          <p:nvPr>
            <p:ph type="title" idx="4294967295"/>
          </p:nvPr>
        </p:nvSpPr>
        <p:spPr>
          <a:xfrm>
            <a:off x="524100" y="415699"/>
            <a:ext cx="7921625" cy="936625"/>
          </a:xfrm>
        </p:spPr>
        <p:txBody>
          <a:bodyPr lIns="91440" tIns="45720" rIns="91440" bIns="45720" anchor="t"/>
          <a:lstStyle/>
          <a:p>
            <a:pPr eaLnBrk="1" hangingPunct="1"/>
            <a:r>
              <a:rPr lang="en-US" dirty="0" smtClean="0">
                <a:latin typeface="Arial" charset="0"/>
              </a:rPr>
              <a:t>Lessons learnt</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39</a:t>
            </a:fld>
            <a:endParaRPr lang="de-DE" sz="1200">
              <a:solidFill>
                <a:srgbClr val="4C575F"/>
              </a:solidFill>
              <a:latin typeface="Arial" charset="0"/>
              <a:cs typeface="Arial" charset="0"/>
            </a:endParaRPr>
          </a:p>
        </p:txBody>
      </p:sp>
      <p:sp>
        <p:nvSpPr>
          <p:cNvPr id="189455" name="Inhaltsplatzhalter 2"/>
          <p:cNvSpPr>
            <a:spLocks/>
          </p:cNvSpPr>
          <p:nvPr/>
        </p:nvSpPr>
        <p:spPr bwMode="auto">
          <a:xfrm>
            <a:off x="524100" y="1219326"/>
            <a:ext cx="8152356" cy="3456855"/>
          </a:xfrm>
          <a:prstGeom prst="rect">
            <a:avLst/>
          </a:prstGeom>
          <a:noFill/>
          <a:ln w="9525">
            <a:noFill/>
            <a:miter lim="800000"/>
            <a:headEnd/>
            <a:tailEnd/>
          </a:ln>
        </p:spPr>
        <p:txBody>
          <a:bodyPr/>
          <a:lstStyle/>
          <a:p>
            <a:pPr marL="216000" indent="-216000" fontAlgn="base">
              <a:lnSpc>
                <a:spcPts val="2800"/>
              </a:lnSpc>
              <a:spcAft>
                <a:spcPct val="0"/>
              </a:spcAft>
              <a:buFont typeface="Wingdings" pitchFamily="2" charset="2"/>
              <a:buChar char="§"/>
            </a:pPr>
            <a:r>
              <a:rPr lang="en-US" sz="2000" dirty="0">
                <a:solidFill>
                  <a:srgbClr val="4C575F"/>
                </a:solidFill>
                <a:latin typeface="Arial" charset="0"/>
                <a:cs typeface="Arial" charset="0"/>
              </a:rPr>
              <a:t>E</a:t>
            </a:r>
            <a:r>
              <a:rPr lang="en-US" sz="2000" dirty="0" smtClean="0">
                <a:solidFill>
                  <a:srgbClr val="4C575F"/>
                </a:solidFill>
                <a:latin typeface="Arial" charset="0"/>
                <a:cs typeface="Arial" charset="0"/>
              </a:rPr>
              <a:t>xercise </a:t>
            </a:r>
            <a:r>
              <a:rPr lang="en-US" sz="2000" dirty="0">
                <a:solidFill>
                  <a:srgbClr val="4C575F"/>
                </a:solidFill>
                <a:latin typeface="Arial" charset="0"/>
                <a:cs typeface="Arial" charset="0"/>
              </a:rPr>
              <a:t>caution</a:t>
            </a:r>
            <a:r>
              <a:rPr lang="en-US" sz="2000" dirty="0" smtClean="0">
                <a:solidFill>
                  <a:srgbClr val="4C575F"/>
                </a:solidFill>
                <a:latin typeface="Arial" charset="0"/>
                <a:cs typeface="Arial" charset="0"/>
              </a:rPr>
              <a:t> in disclosing research results → </a:t>
            </a:r>
            <a:r>
              <a:rPr lang="en-US" sz="2000" dirty="0">
                <a:solidFill>
                  <a:srgbClr val="4C575F"/>
                </a:solidFill>
                <a:latin typeface="Arial" charset="0"/>
                <a:cs typeface="Arial" charset="0"/>
              </a:rPr>
              <a:t>use </a:t>
            </a:r>
            <a:r>
              <a:rPr lang="en-US" sz="2000" dirty="0" smtClean="0">
                <a:solidFill>
                  <a:srgbClr val="4C575F"/>
                </a:solidFill>
                <a:latin typeface="Arial" charset="0"/>
                <a:cs typeface="Arial" charset="0"/>
              </a:rPr>
              <a:t>an </a:t>
            </a:r>
            <a:r>
              <a:rPr lang="en-US" sz="2000" b="1" dirty="0" smtClean="0">
                <a:solidFill>
                  <a:srgbClr val="4C575F"/>
                </a:solidFill>
                <a:latin typeface="Arial" charset="0"/>
                <a:cs typeface="Arial" charset="0"/>
              </a:rPr>
              <a:t>NDA</a:t>
            </a:r>
            <a:r>
              <a:rPr lang="en-US" sz="2000" dirty="0" smtClean="0">
                <a:solidFill>
                  <a:srgbClr val="4C575F"/>
                </a:solidFill>
                <a:latin typeface="Arial" charset="0"/>
                <a:cs typeface="Arial" charset="0"/>
              </a:rPr>
              <a:t>.</a:t>
            </a:r>
          </a:p>
          <a:p>
            <a:pPr fontAlgn="base">
              <a:lnSpc>
                <a:spcPts val="2800"/>
              </a:lnSpc>
              <a:spcAft>
                <a:spcPct val="0"/>
              </a:spcAft>
            </a:pPr>
            <a:endParaRPr lang="en-US" sz="2000" dirty="0" smtClean="0">
              <a:solidFill>
                <a:srgbClr val="4C575F"/>
              </a:solidFill>
              <a:latin typeface="Arial" charset="0"/>
              <a:cs typeface="Arial" charset="0"/>
            </a:endParaRPr>
          </a:p>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Clarify terms for exchange of materials → </a:t>
            </a:r>
            <a:r>
              <a:rPr lang="en-US" sz="2000" dirty="0">
                <a:solidFill>
                  <a:srgbClr val="4C575F"/>
                </a:solidFill>
                <a:latin typeface="Arial" charset="0"/>
                <a:cs typeface="Arial" charset="0"/>
              </a:rPr>
              <a:t>use </a:t>
            </a:r>
            <a:r>
              <a:rPr lang="en-US" sz="2000" dirty="0" smtClean="0">
                <a:solidFill>
                  <a:srgbClr val="4C575F"/>
                </a:solidFill>
                <a:latin typeface="Arial" charset="0"/>
                <a:cs typeface="Arial" charset="0"/>
              </a:rPr>
              <a:t>an </a:t>
            </a:r>
            <a:r>
              <a:rPr lang="en-US" sz="2000" b="1" dirty="0" smtClean="0">
                <a:solidFill>
                  <a:srgbClr val="4C575F"/>
                </a:solidFill>
                <a:latin typeface="Arial" charset="0"/>
                <a:cs typeface="Arial" charset="0"/>
              </a:rPr>
              <a:t>MTA</a:t>
            </a:r>
            <a:r>
              <a:rPr lang="en-US" sz="2000" dirty="0" smtClean="0">
                <a:solidFill>
                  <a:srgbClr val="4C575F"/>
                </a:solidFill>
                <a:latin typeface="Arial" charset="0"/>
                <a:cs typeface="Arial" charset="0"/>
              </a:rPr>
              <a:t>.</a:t>
            </a:r>
          </a:p>
          <a:p>
            <a:pPr marL="216000" indent="-216000" fontAlgn="base">
              <a:lnSpc>
                <a:spcPts val="2800"/>
              </a:lnSpc>
              <a:spcAft>
                <a:spcPct val="0"/>
              </a:spcAft>
              <a:buFont typeface="Wingdings" pitchFamily="2" charset="2"/>
              <a:buChar char="§"/>
            </a:pPr>
            <a:endParaRPr lang="en-US" sz="2000" dirty="0" smtClean="0">
              <a:solidFill>
                <a:srgbClr val="4C575F"/>
              </a:solidFill>
              <a:latin typeface="Arial" charset="0"/>
              <a:cs typeface="Arial" charset="0"/>
            </a:endParaRPr>
          </a:p>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Complete an invention disclosure form (</a:t>
            </a:r>
            <a:r>
              <a:rPr lang="en-US" sz="2000" b="1" dirty="0" smtClean="0">
                <a:solidFill>
                  <a:srgbClr val="4C575F"/>
                </a:solidFill>
                <a:latin typeface="Arial" charset="0"/>
                <a:cs typeface="Arial" charset="0"/>
              </a:rPr>
              <a:t>IDF)</a:t>
            </a:r>
            <a:r>
              <a:rPr lang="en-US" sz="2000" dirty="0" smtClean="0">
                <a:solidFill>
                  <a:srgbClr val="4C575F"/>
                </a:solidFill>
                <a:latin typeface="Arial" charset="0"/>
                <a:cs typeface="Arial" charset="0"/>
              </a:rPr>
              <a:t> to help inventors focus.</a:t>
            </a:r>
          </a:p>
          <a:p>
            <a:pPr marL="216000" indent="-216000" fontAlgn="base">
              <a:lnSpc>
                <a:spcPts val="2800"/>
              </a:lnSpc>
              <a:spcAft>
                <a:spcPct val="0"/>
              </a:spcAft>
              <a:buFont typeface="Wingdings" pitchFamily="2" charset="2"/>
              <a:buChar char="§"/>
            </a:pPr>
            <a:endParaRPr lang="en-US" sz="2000" dirty="0">
              <a:solidFill>
                <a:srgbClr val="4C575F"/>
              </a:solidFill>
              <a:latin typeface="Arial" charset="0"/>
              <a:cs typeface="Arial" charset="0"/>
            </a:endParaRPr>
          </a:p>
          <a:p>
            <a:pPr marL="216000" indent="-216000" fontAlgn="base">
              <a:lnSpc>
                <a:spcPts val="2800"/>
              </a:lnSpc>
              <a:spcAft>
                <a:spcPct val="0"/>
              </a:spcAft>
              <a:buFont typeface="Wingdings" pitchFamily="2" charset="2"/>
              <a:buChar char="§"/>
            </a:pPr>
            <a:r>
              <a:rPr lang="en-US" sz="2000" dirty="0" smtClean="0">
                <a:solidFill>
                  <a:srgbClr val="4C575F"/>
                </a:solidFill>
                <a:latin typeface="Arial" charset="0"/>
                <a:cs typeface="Arial" charset="0"/>
              </a:rPr>
              <a:t>Keep </a:t>
            </a:r>
            <a:r>
              <a:rPr lang="en-US" sz="2000" b="1" dirty="0" smtClean="0">
                <a:solidFill>
                  <a:srgbClr val="4C575F"/>
                </a:solidFill>
                <a:latin typeface="Arial" charset="0"/>
                <a:cs typeface="Arial" charset="0"/>
              </a:rPr>
              <a:t>notebooks</a:t>
            </a:r>
            <a:r>
              <a:rPr lang="en-US" sz="2000" dirty="0" smtClean="0">
                <a:solidFill>
                  <a:srgbClr val="4C575F"/>
                </a:solidFill>
                <a:latin typeface="Arial" charset="0"/>
                <a:cs typeface="Arial" charset="0"/>
              </a:rPr>
              <a:t> to provide convincing documentary evidence.</a:t>
            </a:r>
          </a:p>
          <a:p>
            <a:pPr marL="216000" lvl="1" indent="-216000" fontAlgn="base">
              <a:lnSpc>
                <a:spcPts val="2800"/>
              </a:lnSpc>
              <a:spcAft>
                <a:spcPct val="0"/>
              </a:spcAft>
            </a:pPr>
            <a:endParaRPr lang="en-US" i="1" dirty="0" smtClean="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253867680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title"/>
          </p:nvPr>
        </p:nvSpPr>
        <p:spPr>
          <a:xfrm>
            <a:off x="601345" y="472275"/>
            <a:ext cx="7921625" cy="468312"/>
          </a:xfrm>
        </p:spPr>
        <p:txBody>
          <a:bodyPr/>
          <a:lstStyle/>
          <a:p>
            <a:r>
              <a:rPr lang="de-DE" altLang="en-US" dirty="0" smtClean="0"/>
              <a:t>The </a:t>
            </a:r>
            <a:r>
              <a:rPr lang="en-GB" altLang="en-US" dirty="0" smtClean="0"/>
              <a:t>four main pillars of</a:t>
            </a:r>
            <a:r>
              <a:rPr lang="de-DE" altLang="en-US" dirty="0" smtClean="0"/>
              <a:t> </a:t>
            </a:r>
            <a:r>
              <a:rPr lang="de-AT" altLang="en-US" dirty="0" smtClean="0"/>
              <a:t>IP</a:t>
            </a:r>
            <a:r>
              <a:rPr lang="de-DE" altLang="en-US" dirty="0" smtClean="0"/>
              <a:t> </a:t>
            </a:r>
            <a:r>
              <a:rPr lang="en-GB" altLang="en-US" dirty="0"/>
              <a:t>m</a:t>
            </a:r>
            <a:r>
              <a:rPr lang="en-GB" altLang="en-US" dirty="0" smtClean="0"/>
              <a:t>anagement</a:t>
            </a:r>
          </a:p>
        </p:txBody>
      </p:sp>
      <p:sp>
        <p:nvSpPr>
          <p:cNvPr id="18436" name="Text Box 4"/>
          <p:cNvSpPr txBox="1">
            <a:spLocks noChangeArrowheads="1"/>
          </p:cNvSpPr>
          <p:nvPr/>
        </p:nvSpPr>
        <p:spPr bwMode="auto">
          <a:xfrm>
            <a:off x="6731000" y="2842444"/>
            <a:ext cx="504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200">
                <a:solidFill>
                  <a:schemeClr val="tx1"/>
                </a:solidFill>
                <a:latin typeface="Arial" pitchFamily="34" charset="0"/>
              </a:defRPr>
            </a:lvl1pPr>
            <a:lvl2pPr marL="742950" indent="-285750" eaLnBrk="0" hangingPunct="0">
              <a:defRPr sz="1200">
                <a:solidFill>
                  <a:schemeClr val="tx1"/>
                </a:solidFill>
                <a:latin typeface="Arial" pitchFamily="34" charset="0"/>
              </a:defRPr>
            </a:lvl2pPr>
            <a:lvl3pPr marL="1143000" indent="-228600" eaLnBrk="0" hangingPunct="0">
              <a:defRPr sz="1200">
                <a:solidFill>
                  <a:schemeClr val="tx1"/>
                </a:solidFill>
                <a:latin typeface="Arial" pitchFamily="34" charset="0"/>
              </a:defRPr>
            </a:lvl3pPr>
            <a:lvl4pPr marL="1600200" indent="-228600" eaLnBrk="0" hangingPunct="0">
              <a:defRPr sz="1200">
                <a:solidFill>
                  <a:schemeClr val="tx1"/>
                </a:solidFill>
                <a:latin typeface="Arial" pitchFamily="34" charset="0"/>
              </a:defRPr>
            </a:lvl4pPr>
            <a:lvl5pPr marL="2057400" indent="-228600" eaLnBrk="0" hangingPunct="0">
              <a:defRPr sz="1200">
                <a:solidFill>
                  <a:schemeClr val="tx1"/>
                </a:solidFill>
                <a:latin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defRPr>
            </a:lvl9pPr>
          </a:lstStyle>
          <a:p>
            <a:pPr eaLnBrk="1" hangingPunct="1">
              <a:spcBef>
                <a:spcPct val="50000"/>
              </a:spcBef>
            </a:pPr>
            <a:endParaRPr lang="en-US" altLang="en-US" sz="1400" dirty="0">
              <a:solidFill>
                <a:srgbClr val="4C575F"/>
              </a:solidFill>
            </a:endParaRPr>
          </a:p>
        </p:txBody>
      </p:sp>
      <p:sp>
        <p:nvSpPr>
          <p:cNvPr id="18437" name="Rectangle 5"/>
          <p:cNvSpPr>
            <a:spLocks noChangeArrowheads="1"/>
          </p:cNvSpPr>
          <p:nvPr/>
        </p:nvSpPr>
        <p:spPr bwMode="auto">
          <a:xfrm>
            <a:off x="685800" y="1484784"/>
            <a:ext cx="7772400" cy="510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defRPr sz="1200">
                <a:solidFill>
                  <a:schemeClr val="tx1"/>
                </a:solidFill>
                <a:latin typeface="Arial" pitchFamily="34" charset="0"/>
              </a:defRPr>
            </a:lvl1pPr>
            <a:lvl2pPr marL="742950" indent="-285750" eaLnBrk="0" hangingPunct="0">
              <a:defRPr sz="1200">
                <a:solidFill>
                  <a:schemeClr val="tx1"/>
                </a:solidFill>
                <a:latin typeface="Arial" pitchFamily="34" charset="0"/>
              </a:defRPr>
            </a:lvl2pPr>
            <a:lvl3pPr marL="1143000" indent="-228600" eaLnBrk="0" hangingPunct="0">
              <a:defRPr sz="1200">
                <a:solidFill>
                  <a:schemeClr val="tx1"/>
                </a:solidFill>
                <a:latin typeface="Arial" pitchFamily="34" charset="0"/>
              </a:defRPr>
            </a:lvl3pPr>
            <a:lvl4pPr marL="1600200" indent="-228600" eaLnBrk="0" hangingPunct="0">
              <a:defRPr sz="1200">
                <a:solidFill>
                  <a:schemeClr val="tx1"/>
                </a:solidFill>
                <a:latin typeface="Arial" pitchFamily="34" charset="0"/>
              </a:defRPr>
            </a:lvl4pPr>
            <a:lvl5pPr marL="2057400" indent="-228600" eaLnBrk="0" hangingPunct="0">
              <a:defRPr sz="1200">
                <a:solidFill>
                  <a:schemeClr val="tx1"/>
                </a:solidFill>
                <a:latin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defRPr>
            </a:lvl9pPr>
          </a:lstStyle>
          <a:p>
            <a:pPr eaLnBrk="1" hangingPunct="1">
              <a:lnSpc>
                <a:spcPct val="90000"/>
              </a:lnSpc>
              <a:spcBef>
                <a:spcPct val="30000"/>
              </a:spcBef>
              <a:buFont typeface="Wingdings" pitchFamily="2" charset="2"/>
              <a:buNone/>
            </a:pPr>
            <a:endParaRPr lang="en-US" altLang="en-US" dirty="0">
              <a:solidFill>
                <a:srgbClr val="4C575F"/>
              </a:solidFill>
              <a:latin typeface="Supersonic BSK Book"/>
            </a:endParaRPr>
          </a:p>
        </p:txBody>
      </p:sp>
      <p:sp>
        <p:nvSpPr>
          <p:cNvPr id="18446" name="Text Box 14"/>
          <p:cNvSpPr txBox="1">
            <a:spLocks noChangeArrowheads="1"/>
          </p:cNvSpPr>
          <p:nvPr/>
        </p:nvSpPr>
        <p:spPr bwMode="auto">
          <a:xfrm>
            <a:off x="543899" y="4356018"/>
            <a:ext cx="3090729" cy="1761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marL="285750" indent="-285750" eaLnBrk="0" hangingPunct="0">
              <a:defRPr sz="1200">
                <a:solidFill>
                  <a:schemeClr val="tx1"/>
                </a:solidFill>
                <a:latin typeface="Arial" pitchFamily="34" charset="0"/>
              </a:defRPr>
            </a:lvl1pPr>
            <a:lvl2pPr marL="742950" indent="-285750" eaLnBrk="0" hangingPunct="0">
              <a:defRPr sz="1200">
                <a:solidFill>
                  <a:schemeClr val="tx1"/>
                </a:solidFill>
                <a:latin typeface="Arial" pitchFamily="34" charset="0"/>
              </a:defRPr>
            </a:lvl2pPr>
            <a:lvl3pPr marL="1143000" indent="-228600" eaLnBrk="0" hangingPunct="0">
              <a:defRPr sz="1200">
                <a:solidFill>
                  <a:schemeClr val="tx1"/>
                </a:solidFill>
                <a:latin typeface="Arial" pitchFamily="34" charset="0"/>
              </a:defRPr>
            </a:lvl3pPr>
            <a:lvl4pPr marL="1600200" indent="-228600" eaLnBrk="0" hangingPunct="0">
              <a:defRPr sz="1200">
                <a:solidFill>
                  <a:schemeClr val="tx1"/>
                </a:solidFill>
                <a:latin typeface="Arial" pitchFamily="34" charset="0"/>
              </a:defRPr>
            </a:lvl4pPr>
            <a:lvl5pPr marL="2057400" indent="-228600" eaLnBrk="0" hangingPunct="0">
              <a:defRPr sz="1200">
                <a:solidFill>
                  <a:schemeClr val="tx1"/>
                </a:solidFill>
                <a:latin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defRPr>
            </a:lvl9pPr>
          </a:lstStyle>
          <a:p>
            <a:pPr marL="216000" indent="-216000" eaLnBrk="1" hangingPunct="1">
              <a:lnSpc>
                <a:spcPts val="2200"/>
              </a:lnSpc>
              <a:buFont typeface="Wingdings" panose="05000000000000000000" pitchFamily="2" charset="2"/>
              <a:buChar char="§"/>
            </a:pPr>
            <a:r>
              <a:rPr lang="en-GB" altLang="en-US" sz="1600" dirty="0" smtClean="0">
                <a:solidFill>
                  <a:srgbClr val="4C575F"/>
                </a:solidFill>
              </a:rPr>
              <a:t>Awareness creation</a:t>
            </a:r>
          </a:p>
          <a:p>
            <a:pPr marL="216000" indent="-216000" eaLnBrk="1" hangingPunct="1">
              <a:lnSpc>
                <a:spcPts val="2200"/>
              </a:lnSpc>
              <a:buFont typeface="Wingdings" panose="05000000000000000000" pitchFamily="2" charset="2"/>
              <a:buChar char="§"/>
            </a:pPr>
            <a:r>
              <a:rPr lang="en-GB" altLang="en-US" sz="1600" dirty="0" smtClean="0">
                <a:solidFill>
                  <a:srgbClr val="4C575F"/>
                </a:solidFill>
              </a:rPr>
              <a:t>Teaching &amp; training </a:t>
            </a:r>
          </a:p>
          <a:p>
            <a:pPr marL="216000" indent="-216000" eaLnBrk="1" hangingPunct="1">
              <a:lnSpc>
                <a:spcPts val="2200"/>
              </a:lnSpc>
              <a:buFont typeface="Wingdings" panose="05000000000000000000" pitchFamily="2" charset="2"/>
              <a:buChar char="§"/>
            </a:pPr>
            <a:r>
              <a:rPr lang="en-GB" altLang="en-US" sz="1600" dirty="0" smtClean="0">
                <a:solidFill>
                  <a:srgbClr val="4C575F"/>
                </a:solidFill>
              </a:rPr>
              <a:t>IPR support</a:t>
            </a:r>
          </a:p>
          <a:p>
            <a:pPr marL="216000" indent="-216000" eaLnBrk="1" hangingPunct="1">
              <a:lnSpc>
                <a:spcPts val="2200"/>
              </a:lnSpc>
              <a:buFont typeface="Wingdings" panose="05000000000000000000" pitchFamily="2" charset="2"/>
              <a:buChar char="§"/>
            </a:pPr>
            <a:r>
              <a:rPr lang="en-GB" altLang="en-US" sz="1600" dirty="0" smtClean="0">
                <a:solidFill>
                  <a:srgbClr val="4C575F"/>
                </a:solidFill>
              </a:rPr>
              <a:t>Technology scouting</a:t>
            </a:r>
          </a:p>
          <a:p>
            <a:pPr marL="216000" indent="-216000" eaLnBrk="1" hangingPunct="1">
              <a:lnSpc>
                <a:spcPts val="2200"/>
              </a:lnSpc>
              <a:buFont typeface="Wingdings" panose="05000000000000000000" pitchFamily="2" charset="2"/>
              <a:buChar char="§"/>
            </a:pPr>
            <a:r>
              <a:rPr lang="en-GB" altLang="en-US" sz="1600" dirty="0" smtClean="0">
                <a:solidFill>
                  <a:srgbClr val="4C575F"/>
                </a:solidFill>
              </a:rPr>
              <a:t>Micro/seed-funding </a:t>
            </a:r>
          </a:p>
          <a:p>
            <a:pPr marL="216000" indent="-216000" eaLnBrk="1" hangingPunct="1">
              <a:lnSpc>
                <a:spcPts val="2200"/>
              </a:lnSpc>
              <a:buFont typeface="Wingdings" panose="05000000000000000000" pitchFamily="2" charset="2"/>
              <a:buChar char="§"/>
            </a:pPr>
            <a:r>
              <a:rPr lang="en-GB" altLang="en-US" sz="1600" dirty="0" smtClean="0">
                <a:solidFill>
                  <a:srgbClr val="4C575F"/>
                </a:solidFill>
              </a:rPr>
              <a:t>Innovation awards</a:t>
            </a:r>
          </a:p>
        </p:txBody>
      </p:sp>
      <p:sp>
        <p:nvSpPr>
          <p:cNvPr id="18449" name="Text Box 17"/>
          <p:cNvSpPr txBox="1">
            <a:spLocks noChangeArrowheads="1"/>
          </p:cNvSpPr>
          <p:nvPr/>
        </p:nvSpPr>
        <p:spPr bwMode="auto">
          <a:xfrm>
            <a:off x="6777362" y="4353192"/>
            <a:ext cx="4117084" cy="1196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marL="285750" indent="-285750" eaLnBrk="0" hangingPunct="0">
              <a:defRPr sz="1200">
                <a:solidFill>
                  <a:schemeClr val="tx1"/>
                </a:solidFill>
                <a:latin typeface="Arial" pitchFamily="34" charset="0"/>
              </a:defRPr>
            </a:lvl1pPr>
            <a:lvl2pPr marL="742950" indent="-285750" eaLnBrk="0" hangingPunct="0">
              <a:defRPr sz="1200">
                <a:solidFill>
                  <a:schemeClr val="tx1"/>
                </a:solidFill>
                <a:latin typeface="Arial" pitchFamily="34" charset="0"/>
              </a:defRPr>
            </a:lvl2pPr>
            <a:lvl3pPr marL="1143000" indent="-228600" eaLnBrk="0" hangingPunct="0">
              <a:defRPr sz="1200">
                <a:solidFill>
                  <a:schemeClr val="tx1"/>
                </a:solidFill>
                <a:latin typeface="Arial" pitchFamily="34" charset="0"/>
              </a:defRPr>
            </a:lvl3pPr>
            <a:lvl4pPr marL="1600200" indent="-228600" eaLnBrk="0" hangingPunct="0">
              <a:defRPr sz="1200">
                <a:solidFill>
                  <a:schemeClr val="tx1"/>
                </a:solidFill>
                <a:latin typeface="Arial" pitchFamily="34" charset="0"/>
              </a:defRPr>
            </a:lvl4pPr>
            <a:lvl5pPr marL="2057400" indent="-228600" eaLnBrk="0" hangingPunct="0">
              <a:defRPr sz="1200">
                <a:solidFill>
                  <a:schemeClr val="tx1"/>
                </a:solidFill>
                <a:latin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defRPr>
            </a:lvl9pPr>
          </a:lstStyle>
          <a:p>
            <a:pPr marL="216000" indent="-216000" eaLnBrk="1" hangingPunct="1">
              <a:lnSpc>
                <a:spcPts val="2200"/>
              </a:lnSpc>
              <a:buFont typeface="Wingdings" panose="05000000000000000000" pitchFamily="2" charset="2"/>
              <a:buChar char="§"/>
            </a:pPr>
            <a:r>
              <a:rPr lang="de-DE" altLang="en-US" sz="1600" dirty="0">
                <a:solidFill>
                  <a:srgbClr val="4C575F"/>
                </a:solidFill>
              </a:rPr>
              <a:t>B</a:t>
            </a:r>
            <a:r>
              <a:rPr lang="de-DE" altLang="en-US" sz="1600" dirty="0" smtClean="0">
                <a:solidFill>
                  <a:srgbClr val="4C575F"/>
                </a:solidFill>
              </a:rPr>
              <a:t>usiness </a:t>
            </a:r>
            <a:r>
              <a:rPr lang="en-GB" altLang="en-US" sz="1600" dirty="0" smtClean="0">
                <a:solidFill>
                  <a:srgbClr val="4C575F"/>
                </a:solidFill>
              </a:rPr>
              <a:t>strategies</a:t>
            </a:r>
          </a:p>
          <a:p>
            <a:pPr marL="216000" indent="-216000" eaLnBrk="1" hangingPunct="1">
              <a:lnSpc>
                <a:spcPts val="2200"/>
              </a:lnSpc>
              <a:buFont typeface="Wingdings" panose="05000000000000000000" pitchFamily="2" charset="2"/>
              <a:buChar char="§"/>
            </a:pPr>
            <a:r>
              <a:rPr lang="en-GB" altLang="en-US" sz="1600" dirty="0" smtClean="0">
                <a:solidFill>
                  <a:srgbClr val="4C575F"/>
                </a:solidFill>
              </a:rPr>
              <a:t>Licence agreements</a:t>
            </a:r>
          </a:p>
          <a:p>
            <a:pPr marL="216000" indent="-216000" eaLnBrk="1" hangingPunct="1">
              <a:lnSpc>
                <a:spcPts val="2200"/>
              </a:lnSpc>
              <a:buFont typeface="Wingdings" panose="05000000000000000000" pitchFamily="2" charset="2"/>
              <a:buChar char="§"/>
            </a:pPr>
            <a:r>
              <a:rPr lang="de-DE" altLang="en-US" sz="1600" dirty="0" smtClean="0">
                <a:solidFill>
                  <a:srgbClr val="4C575F"/>
                </a:solidFill>
              </a:rPr>
              <a:t>Spin-outs</a:t>
            </a:r>
            <a:endParaRPr lang="en-US" altLang="en-US" sz="1600" dirty="0">
              <a:solidFill>
                <a:srgbClr val="4C575F"/>
              </a:solidFill>
            </a:endParaRPr>
          </a:p>
          <a:p>
            <a:pPr marL="216000" indent="-216000" eaLnBrk="1" hangingPunct="1">
              <a:lnSpc>
                <a:spcPts val="2200"/>
              </a:lnSpc>
              <a:buFont typeface="Wingdings" panose="05000000000000000000" pitchFamily="2" charset="2"/>
              <a:buChar char="§"/>
            </a:pPr>
            <a:r>
              <a:rPr lang="en-GB" altLang="en-US" sz="1600" dirty="0" smtClean="0">
                <a:solidFill>
                  <a:srgbClr val="4C575F"/>
                </a:solidFill>
              </a:rPr>
              <a:t>Assignments/sales</a:t>
            </a:r>
            <a:endParaRPr lang="en-GB" altLang="en-US" sz="1600" dirty="0">
              <a:solidFill>
                <a:srgbClr val="4C575F"/>
              </a:solidFill>
            </a:endParaRPr>
          </a:p>
        </p:txBody>
      </p:sp>
      <p:sp>
        <p:nvSpPr>
          <p:cNvPr id="18438" name="Text Box 6"/>
          <p:cNvSpPr txBox="1">
            <a:spLocks noChangeArrowheads="1"/>
          </p:cNvSpPr>
          <p:nvPr/>
        </p:nvSpPr>
        <p:spPr bwMode="auto">
          <a:xfrm>
            <a:off x="645068" y="2770634"/>
            <a:ext cx="1728788" cy="1295400"/>
          </a:xfrm>
          <a:prstGeom prst="rect">
            <a:avLst/>
          </a:prstGeom>
          <a:solidFill>
            <a:srgbClr val="FFFFFF"/>
          </a:solidFill>
          <a:ln w="28575">
            <a:solidFill>
              <a:srgbClr val="000000"/>
            </a:solidFill>
            <a:miter lim="800000"/>
            <a:headEnd/>
            <a:tailEnd/>
          </a:ln>
        </p:spPr>
        <p:txBody>
          <a:bodyPr/>
          <a:lstStyle>
            <a:lvl1pPr eaLnBrk="0" hangingPunct="0">
              <a:defRPr sz="1200">
                <a:solidFill>
                  <a:schemeClr val="tx1"/>
                </a:solidFill>
                <a:latin typeface="Arial" pitchFamily="34" charset="0"/>
              </a:defRPr>
            </a:lvl1pPr>
            <a:lvl2pPr marL="742950" indent="-285750" eaLnBrk="0" hangingPunct="0">
              <a:defRPr sz="1200">
                <a:solidFill>
                  <a:schemeClr val="tx1"/>
                </a:solidFill>
                <a:latin typeface="Arial" pitchFamily="34" charset="0"/>
              </a:defRPr>
            </a:lvl2pPr>
            <a:lvl3pPr marL="1143000" indent="-228600" eaLnBrk="0" hangingPunct="0">
              <a:defRPr sz="1200">
                <a:solidFill>
                  <a:schemeClr val="tx1"/>
                </a:solidFill>
                <a:latin typeface="Arial" pitchFamily="34" charset="0"/>
              </a:defRPr>
            </a:lvl3pPr>
            <a:lvl4pPr marL="1600200" indent="-228600" eaLnBrk="0" hangingPunct="0">
              <a:defRPr sz="1200">
                <a:solidFill>
                  <a:schemeClr val="tx1"/>
                </a:solidFill>
                <a:latin typeface="Arial" pitchFamily="34" charset="0"/>
              </a:defRPr>
            </a:lvl4pPr>
            <a:lvl5pPr marL="2057400" indent="-228600" eaLnBrk="0" hangingPunct="0">
              <a:defRPr sz="1200">
                <a:solidFill>
                  <a:schemeClr val="tx1"/>
                </a:solidFill>
                <a:latin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defRPr>
            </a:lvl9pPr>
          </a:lstStyle>
          <a:p>
            <a:pPr algn="ctr" eaLnBrk="1" hangingPunct="1"/>
            <a:endParaRPr lang="de-DE" altLang="en-US" sz="1600" b="1" dirty="0" smtClean="0">
              <a:solidFill>
                <a:srgbClr val="4C575F"/>
              </a:solidFill>
            </a:endParaRPr>
          </a:p>
          <a:p>
            <a:pPr algn="ctr" eaLnBrk="1" hangingPunct="1"/>
            <a:r>
              <a:rPr lang="de-DE" altLang="en-US" sz="1600" b="1" dirty="0" err="1" smtClean="0">
                <a:solidFill>
                  <a:srgbClr val="4C575F"/>
                </a:solidFill>
              </a:rPr>
              <a:t>Creating</a:t>
            </a:r>
            <a:r>
              <a:rPr lang="de-DE" altLang="en-US" sz="1600" b="1" dirty="0" smtClean="0">
                <a:solidFill>
                  <a:srgbClr val="4C575F"/>
                </a:solidFill>
              </a:rPr>
              <a:t> opportunities</a:t>
            </a:r>
            <a:endParaRPr lang="en-US" altLang="en-US" sz="1600" dirty="0">
              <a:solidFill>
                <a:srgbClr val="4C575F"/>
              </a:solidFill>
            </a:endParaRPr>
          </a:p>
        </p:txBody>
      </p:sp>
      <p:sp>
        <p:nvSpPr>
          <p:cNvPr id="18439" name="Text Box 7"/>
          <p:cNvSpPr txBox="1">
            <a:spLocks noChangeArrowheads="1"/>
          </p:cNvSpPr>
          <p:nvPr/>
        </p:nvSpPr>
        <p:spPr bwMode="auto">
          <a:xfrm>
            <a:off x="2929779" y="2770634"/>
            <a:ext cx="1409700" cy="1296988"/>
          </a:xfrm>
          <a:prstGeom prst="rect">
            <a:avLst/>
          </a:prstGeom>
          <a:solidFill>
            <a:srgbClr val="FFFFFF"/>
          </a:solidFill>
          <a:ln w="28575">
            <a:solidFill>
              <a:srgbClr val="000000"/>
            </a:solidFill>
            <a:miter lim="800000"/>
            <a:headEnd/>
            <a:tailEnd/>
          </a:ln>
        </p:spPr>
        <p:txBody>
          <a:bodyPr anchor="t"/>
          <a:lstStyle>
            <a:lvl1pPr eaLnBrk="0" hangingPunct="0">
              <a:defRPr sz="1200">
                <a:solidFill>
                  <a:schemeClr val="tx1"/>
                </a:solidFill>
                <a:latin typeface="Arial" pitchFamily="34" charset="0"/>
              </a:defRPr>
            </a:lvl1pPr>
            <a:lvl2pPr marL="742950" indent="-285750" eaLnBrk="0" hangingPunct="0">
              <a:defRPr sz="1200">
                <a:solidFill>
                  <a:schemeClr val="tx1"/>
                </a:solidFill>
                <a:latin typeface="Arial" pitchFamily="34" charset="0"/>
              </a:defRPr>
            </a:lvl2pPr>
            <a:lvl3pPr marL="1143000" indent="-228600" eaLnBrk="0" hangingPunct="0">
              <a:defRPr sz="1200">
                <a:solidFill>
                  <a:schemeClr val="tx1"/>
                </a:solidFill>
                <a:latin typeface="Arial" pitchFamily="34" charset="0"/>
              </a:defRPr>
            </a:lvl3pPr>
            <a:lvl4pPr marL="1600200" indent="-228600" eaLnBrk="0" hangingPunct="0">
              <a:defRPr sz="1200">
                <a:solidFill>
                  <a:schemeClr val="tx1"/>
                </a:solidFill>
                <a:latin typeface="Arial" pitchFamily="34" charset="0"/>
              </a:defRPr>
            </a:lvl4pPr>
            <a:lvl5pPr marL="2057400" indent="-228600" eaLnBrk="0" hangingPunct="0">
              <a:defRPr sz="1200">
                <a:solidFill>
                  <a:schemeClr val="tx1"/>
                </a:solidFill>
                <a:latin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defRPr>
            </a:lvl9pPr>
          </a:lstStyle>
          <a:p>
            <a:pPr algn="ctr" eaLnBrk="1" hangingPunct="1"/>
            <a:endParaRPr lang="de-DE" altLang="en-US" sz="2400" b="1" dirty="0" smtClean="0">
              <a:solidFill>
                <a:srgbClr val="4C575F"/>
              </a:solidFill>
            </a:endParaRPr>
          </a:p>
          <a:p>
            <a:pPr algn="ctr" eaLnBrk="1" hangingPunct="1"/>
            <a:r>
              <a:rPr lang="de-DE" altLang="en-US" sz="1600" b="1" dirty="0" smtClean="0">
                <a:solidFill>
                  <a:srgbClr val="4C575F"/>
                </a:solidFill>
              </a:rPr>
              <a:t>Evaluation</a:t>
            </a:r>
            <a:endParaRPr lang="en-US" altLang="en-US" sz="1600" dirty="0">
              <a:solidFill>
                <a:srgbClr val="4C575F"/>
              </a:solidFill>
            </a:endParaRPr>
          </a:p>
        </p:txBody>
      </p:sp>
      <p:sp>
        <p:nvSpPr>
          <p:cNvPr id="18440" name="Text Box 8"/>
          <p:cNvSpPr txBox="1">
            <a:spLocks noChangeArrowheads="1"/>
          </p:cNvSpPr>
          <p:nvPr/>
        </p:nvSpPr>
        <p:spPr bwMode="auto">
          <a:xfrm>
            <a:off x="4880734" y="2770634"/>
            <a:ext cx="1408112" cy="1296988"/>
          </a:xfrm>
          <a:prstGeom prst="rect">
            <a:avLst/>
          </a:prstGeom>
          <a:solidFill>
            <a:srgbClr val="FFFFFF"/>
          </a:solidFill>
          <a:ln w="28575">
            <a:solidFill>
              <a:srgbClr val="000000"/>
            </a:solidFill>
            <a:miter lim="800000"/>
            <a:headEnd/>
            <a:tailEnd/>
          </a:ln>
        </p:spPr>
        <p:txBody>
          <a:bodyPr/>
          <a:lstStyle>
            <a:lvl1pPr eaLnBrk="0" hangingPunct="0">
              <a:defRPr sz="1200">
                <a:solidFill>
                  <a:schemeClr val="tx1"/>
                </a:solidFill>
                <a:latin typeface="Arial" pitchFamily="34" charset="0"/>
              </a:defRPr>
            </a:lvl1pPr>
            <a:lvl2pPr marL="742950" indent="-285750" eaLnBrk="0" hangingPunct="0">
              <a:defRPr sz="1200">
                <a:solidFill>
                  <a:schemeClr val="tx1"/>
                </a:solidFill>
                <a:latin typeface="Arial" pitchFamily="34" charset="0"/>
              </a:defRPr>
            </a:lvl2pPr>
            <a:lvl3pPr marL="1143000" indent="-228600" eaLnBrk="0" hangingPunct="0">
              <a:defRPr sz="1200">
                <a:solidFill>
                  <a:schemeClr val="tx1"/>
                </a:solidFill>
                <a:latin typeface="Arial" pitchFamily="34" charset="0"/>
              </a:defRPr>
            </a:lvl3pPr>
            <a:lvl4pPr marL="1600200" indent="-228600" eaLnBrk="0" hangingPunct="0">
              <a:defRPr sz="1200">
                <a:solidFill>
                  <a:schemeClr val="tx1"/>
                </a:solidFill>
                <a:latin typeface="Arial" pitchFamily="34" charset="0"/>
              </a:defRPr>
            </a:lvl4pPr>
            <a:lvl5pPr marL="2057400" indent="-228600" eaLnBrk="0" hangingPunct="0">
              <a:defRPr sz="1200">
                <a:solidFill>
                  <a:schemeClr val="tx1"/>
                </a:solidFill>
                <a:latin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defRPr>
            </a:lvl9pPr>
          </a:lstStyle>
          <a:p>
            <a:pPr algn="ctr" eaLnBrk="1" hangingPunct="1"/>
            <a:endParaRPr lang="de-DE" altLang="en-US" sz="1600" b="1" dirty="0" smtClean="0">
              <a:solidFill>
                <a:srgbClr val="4C575F"/>
              </a:solidFill>
            </a:endParaRPr>
          </a:p>
          <a:p>
            <a:pPr algn="ctr" eaLnBrk="1" hangingPunct="1"/>
            <a:r>
              <a:rPr lang="de-DE" altLang="en-US" sz="1600" b="1" dirty="0" smtClean="0">
                <a:solidFill>
                  <a:srgbClr val="4C575F"/>
                </a:solidFill>
              </a:rPr>
              <a:t>IP protection</a:t>
            </a:r>
            <a:endParaRPr lang="en-US" altLang="en-US" sz="1600" dirty="0">
              <a:solidFill>
                <a:srgbClr val="4C575F"/>
              </a:solidFill>
            </a:endParaRPr>
          </a:p>
        </p:txBody>
      </p:sp>
      <p:sp>
        <p:nvSpPr>
          <p:cNvPr id="18441" name="Text Box 9"/>
          <p:cNvSpPr txBox="1">
            <a:spLocks noChangeArrowheads="1"/>
          </p:cNvSpPr>
          <p:nvPr/>
        </p:nvSpPr>
        <p:spPr bwMode="auto">
          <a:xfrm>
            <a:off x="6871750" y="2770634"/>
            <a:ext cx="1630362" cy="1296988"/>
          </a:xfrm>
          <a:prstGeom prst="rect">
            <a:avLst/>
          </a:prstGeom>
          <a:solidFill>
            <a:srgbClr val="FFFFFF"/>
          </a:solidFill>
          <a:ln w="28575">
            <a:solidFill>
              <a:srgbClr val="000000"/>
            </a:solidFill>
            <a:miter lim="800000"/>
            <a:headEnd/>
            <a:tailEnd/>
          </a:ln>
        </p:spPr>
        <p:txBody>
          <a:bodyPr/>
          <a:lstStyle>
            <a:lvl1pPr eaLnBrk="0" hangingPunct="0">
              <a:defRPr sz="1200">
                <a:solidFill>
                  <a:schemeClr val="tx1"/>
                </a:solidFill>
                <a:latin typeface="Arial" pitchFamily="34" charset="0"/>
              </a:defRPr>
            </a:lvl1pPr>
            <a:lvl2pPr marL="742950" indent="-285750" eaLnBrk="0" hangingPunct="0">
              <a:defRPr sz="1200">
                <a:solidFill>
                  <a:schemeClr val="tx1"/>
                </a:solidFill>
                <a:latin typeface="Arial" pitchFamily="34" charset="0"/>
              </a:defRPr>
            </a:lvl2pPr>
            <a:lvl3pPr marL="1143000" indent="-228600" eaLnBrk="0" hangingPunct="0">
              <a:defRPr sz="1200">
                <a:solidFill>
                  <a:schemeClr val="tx1"/>
                </a:solidFill>
                <a:latin typeface="Arial" pitchFamily="34" charset="0"/>
              </a:defRPr>
            </a:lvl3pPr>
            <a:lvl4pPr marL="1600200" indent="-228600" eaLnBrk="0" hangingPunct="0">
              <a:defRPr sz="1200">
                <a:solidFill>
                  <a:schemeClr val="tx1"/>
                </a:solidFill>
                <a:latin typeface="Arial" pitchFamily="34" charset="0"/>
              </a:defRPr>
            </a:lvl4pPr>
            <a:lvl5pPr marL="2057400" indent="-228600" eaLnBrk="0" hangingPunct="0">
              <a:defRPr sz="1200">
                <a:solidFill>
                  <a:schemeClr val="tx1"/>
                </a:solidFill>
                <a:latin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defRPr>
            </a:lvl9pPr>
          </a:lstStyle>
          <a:p>
            <a:pPr algn="ctr" eaLnBrk="1" hangingPunct="1"/>
            <a:endParaRPr lang="de-DE" altLang="en-US" sz="2400" b="1" dirty="0" smtClean="0">
              <a:solidFill>
                <a:srgbClr val="4C575F"/>
              </a:solidFill>
            </a:endParaRPr>
          </a:p>
          <a:p>
            <a:pPr algn="ctr" eaLnBrk="1" hangingPunct="1"/>
            <a:r>
              <a:rPr lang="de-DE" altLang="en-US" sz="1600" b="1" dirty="0" smtClean="0">
                <a:solidFill>
                  <a:srgbClr val="4C575F"/>
                </a:solidFill>
              </a:rPr>
              <a:t>Exploitation</a:t>
            </a:r>
            <a:endParaRPr lang="en-US" altLang="en-US" sz="1600" dirty="0">
              <a:solidFill>
                <a:srgbClr val="4C575F"/>
              </a:solidFill>
            </a:endParaRPr>
          </a:p>
        </p:txBody>
      </p:sp>
      <p:sp>
        <p:nvSpPr>
          <p:cNvPr id="18445" name="Text Box 13"/>
          <p:cNvSpPr txBox="1">
            <a:spLocks noChangeArrowheads="1"/>
          </p:cNvSpPr>
          <p:nvPr/>
        </p:nvSpPr>
        <p:spPr bwMode="auto">
          <a:xfrm>
            <a:off x="633414" y="2187893"/>
            <a:ext cx="7868698" cy="646331"/>
          </a:xfrm>
          <a:prstGeom prst="rect">
            <a:avLst/>
          </a:prstGeom>
          <a:solidFill>
            <a:schemeClr val="bg1"/>
          </a:solidFill>
          <a:ln w="28575">
            <a:solidFill>
              <a:srgbClr val="000000"/>
            </a:solidFill>
            <a:miter lim="800000"/>
            <a:headEnd/>
            <a:tailEnd/>
          </a:ln>
        </p:spPr>
        <p:txBody>
          <a:bodyPr wrap="square">
            <a:spAutoFit/>
          </a:bodyPr>
          <a:lstStyle>
            <a:lvl1pPr eaLnBrk="0" hangingPunct="0">
              <a:defRPr sz="1200">
                <a:solidFill>
                  <a:schemeClr val="tx1"/>
                </a:solidFill>
                <a:latin typeface="Arial" pitchFamily="34" charset="0"/>
              </a:defRPr>
            </a:lvl1pPr>
            <a:lvl2pPr marL="742950" indent="-285750" eaLnBrk="0" hangingPunct="0">
              <a:defRPr sz="1200">
                <a:solidFill>
                  <a:schemeClr val="tx1"/>
                </a:solidFill>
                <a:latin typeface="Arial" pitchFamily="34" charset="0"/>
              </a:defRPr>
            </a:lvl2pPr>
            <a:lvl3pPr marL="1143000" indent="-228600" eaLnBrk="0" hangingPunct="0">
              <a:defRPr sz="1200">
                <a:solidFill>
                  <a:schemeClr val="tx1"/>
                </a:solidFill>
                <a:latin typeface="Arial" pitchFamily="34" charset="0"/>
              </a:defRPr>
            </a:lvl3pPr>
            <a:lvl4pPr marL="1600200" indent="-228600" eaLnBrk="0" hangingPunct="0">
              <a:defRPr sz="1200">
                <a:solidFill>
                  <a:schemeClr val="tx1"/>
                </a:solidFill>
                <a:latin typeface="Arial" pitchFamily="34" charset="0"/>
              </a:defRPr>
            </a:lvl4pPr>
            <a:lvl5pPr marL="2057400" indent="-228600" eaLnBrk="0" hangingPunct="0">
              <a:defRPr sz="1200">
                <a:solidFill>
                  <a:schemeClr val="tx1"/>
                </a:solidFill>
                <a:latin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defRPr>
            </a:lvl9pPr>
          </a:lstStyle>
          <a:p>
            <a:pPr algn="ctr" eaLnBrk="1" hangingPunct="1">
              <a:spcBef>
                <a:spcPct val="50000"/>
              </a:spcBef>
            </a:pPr>
            <a:r>
              <a:rPr lang="en-US" altLang="en-US" sz="1800" b="1" dirty="0">
                <a:solidFill>
                  <a:srgbClr val="4C575F"/>
                </a:solidFill>
              </a:rPr>
              <a:t>T</a:t>
            </a:r>
            <a:r>
              <a:rPr lang="en-US" altLang="en-US" sz="1800" b="1" dirty="0" smtClean="0">
                <a:solidFill>
                  <a:srgbClr val="4C575F"/>
                </a:solidFill>
              </a:rPr>
              <a:t>ools, processes, recommendations, guidelines </a:t>
            </a:r>
            <a:r>
              <a:rPr lang="en-US" altLang="en-US" sz="1800" b="1" dirty="0">
                <a:solidFill>
                  <a:srgbClr val="4C575F"/>
                </a:solidFill>
              </a:rPr>
              <a:t/>
            </a:r>
            <a:br>
              <a:rPr lang="en-US" altLang="en-US" sz="1800" b="1" dirty="0">
                <a:solidFill>
                  <a:srgbClr val="4C575F"/>
                </a:solidFill>
              </a:rPr>
            </a:br>
            <a:r>
              <a:rPr lang="en-US" altLang="en-US" sz="1800" b="1" dirty="0" smtClean="0">
                <a:solidFill>
                  <a:srgbClr val="4C575F"/>
                </a:solidFill>
                <a:sym typeface="Symbol"/>
              </a:rPr>
              <a:t></a:t>
            </a:r>
            <a:r>
              <a:rPr lang="en-US" altLang="en-US" sz="1800" b="1" dirty="0" smtClean="0">
                <a:solidFill>
                  <a:srgbClr val="4C575F"/>
                </a:solidFill>
              </a:rPr>
              <a:t> increase in </a:t>
            </a:r>
            <a:r>
              <a:rPr lang="en-US" altLang="en-US" sz="1800" b="1" dirty="0">
                <a:solidFill>
                  <a:srgbClr val="4C575F"/>
                </a:solidFill>
              </a:rPr>
              <a:t>quality, </a:t>
            </a:r>
            <a:r>
              <a:rPr lang="en-US" altLang="en-US" sz="1800" b="1" dirty="0" smtClean="0">
                <a:solidFill>
                  <a:srgbClr val="4C575F"/>
                </a:solidFill>
              </a:rPr>
              <a:t>integrity, transparency </a:t>
            </a:r>
            <a:r>
              <a:rPr lang="en-US" altLang="en-US" sz="1800" b="1" dirty="0">
                <a:solidFill>
                  <a:srgbClr val="4C575F"/>
                </a:solidFill>
              </a:rPr>
              <a:t>and efficiency</a:t>
            </a:r>
          </a:p>
        </p:txBody>
      </p:sp>
      <p:sp>
        <p:nvSpPr>
          <p:cNvPr id="2" name="Isosceles Triangle 1"/>
          <p:cNvSpPr/>
          <p:nvPr/>
        </p:nvSpPr>
        <p:spPr>
          <a:xfrm>
            <a:off x="633414" y="1331143"/>
            <a:ext cx="7824786" cy="856751"/>
          </a:xfrm>
          <a:prstGeom prst="triangle">
            <a:avLst>
              <a:gd name="adj" fmla="val 50692"/>
            </a:avLst>
          </a:prstGeom>
          <a:noFill/>
          <a:ln w="285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FFFF"/>
              </a:solidFill>
            </a:endParaRPr>
          </a:p>
        </p:txBody>
      </p:sp>
      <p:sp>
        <p:nvSpPr>
          <p:cNvPr id="6" name="Rectangle 5"/>
          <p:cNvSpPr/>
          <p:nvPr/>
        </p:nvSpPr>
        <p:spPr>
          <a:xfrm>
            <a:off x="3541995" y="1678858"/>
            <a:ext cx="1890261" cy="369332"/>
          </a:xfrm>
          <a:prstGeom prst="rect">
            <a:avLst/>
          </a:prstGeom>
        </p:spPr>
        <p:txBody>
          <a:bodyPr wrap="none">
            <a:spAutoFit/>
          </a:bodyPr>
          <a:lstStyle/>
          <a:p>
            <a:pPr algn="ctr"/>
            <a:r>
              <a:rPr lang="en-US" altLang="en-US" b="1" dirty="0" smtClean="0">
                <a:solidFill>
                  <a:srgbClr val="4C575F"/>
                </a:solidFill>
              </a:rPr>
              <a:t>Implementation</a:t>
            </a:r>
            <a:endParaRPr lang="en-GB" b="1" dirty="0">
              <a:solidFill>
                <a:srgbClr val="4C575F"/>
              </a:solidFill>
            </a:endParaRPr>
          </a:p>
        </p:txBody>
      </p:sp>
      <p:sp>
        <p:nvSpPr>
          <p:cNvPr id="16"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4</a:t>
            </a:fld>
            <a:endParaRPr lang="de-DE" sz="1200" dirty="0">
              <a:solidFill>
                <a:srgbClr val="4C575F"/>
              </a:solidFill>
              <a:latin typeface="Arial" charset="0"/>
              <a:cs typeface="Arial" charset="0"/>
            </a:endParaRPr>
          </a:p>
        </p:txBody>
      </p:sp>
      <p:sp>
        <p:nvSpPr>
          <p:cNvPr id="3" name="Footer Placeholder 2"/>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17113681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dirty="0">
              <a:solidFill>
                <a:srgbClr val="4C575F"/>
              </a:solidFill>
              <a:latin typeface="Arial" charset="0"/>
              <a:cs typeface="Arial" charset="0"/>
            </a:endParaRPr>
          </a:p>
        </p:txBody>
      </p:sp>
      <p:sp>
        <p:nvSpPr>
          <p:cNvPr id="189445" name="Titel 1"/>
          <p:cNvSpPr>
            <a:spLocks noGrp="1"/>
          </p:cNvSpPr>
          <p:nvPr>
            <p:ph type="title" idx="4294967295"/>
          </p:nvPr>
        </p:nvSpPr>
        <p:spPr>
          <a:xfrm>
            <a:off x="543778" y="431623"/>
            <a:ext cx="7921625" cy="647477"/>
          </a:xfrm>
        </p:spPr>
        <p:txBody>
          <a:bodyPr lIns="91440" tIns="45720" rIns="91440" bIns="45720" anchor="t"/>
          <a:lstStyle/>
          <a:p>
            <a:pPr eaLnBrk="1" hangingPunct="1"/>
            <a:r>
              <a:rPr lang="en-US" dirty="0" smtClean="0">
                <a:latin typeface="Arial" charset="0"/>
              </a:rPr>
              <a:t>Implementing IP management</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5</a:t>
            </a:fld>
            <a:endParaRPr lang="de-DE" sz="1200" dirty="0">
              <a:solidFill>
                <a:srgbClr val="4C575F"/>
              </a:solidFill>
              <a:latin typeface="Arial" charset="0"/>
              <a:cs typeface="Arial" charset="0"/>
            </a:endParaRPr>
          </a:p>
        </p:txBody>
      </p:sp>
      <p:sp>
        <p:nvSpPr>
          <p:cNvPr id="189455" name="Inhaltsplatzhalter 2"/>
          <p:cNvSpPr>
            <a:spLocks/>
          </p:cNvSpPr>
          <p:nvPr/>
        </p:nvSpPr>
        <p:spPr bwMode="auto">
          <a:xfrm>
            <a:off x="524100" y="1231914"/>
            <a:ext cx="7885112" cy="2952799"/>
          </a:xfrm>
          <a:prstGeom prst="rect">
            <a:avLst/>
          </a:prstGeom>
          <a:noFill/>
          <a:ln w="9525">
            <a:noFill/>
            <a:miter lim="800000"/>
            <a:headEnd/>
            <a:tailEnd/>
          </a:ln>
        </p:spPr>
        <p:txBody>
          <a:bodyPr/>
          <a:lstStyle/>
          <a:p>
            <a:pPr marL="216000" lvl="1" indent="-216000" fontAlgn="base">
              <a:lnSpc>
                <a:spcPts val="2800"/>
              </a:lnSpc>
              <a:spcBef>
                <a:spcPct val="0"/>
              </a:spcBef>
              <a:spcAft>
                <a:spcPct val="0"/>
              </a:spcAft>
              <a:buFont typeface="Wingdings" panose="05000000000000000000" pitchFamily="2" charset="2"/>
              <a:buChar char="§"/>
            </a:pPr>
            <a:r>
              <a:rPr lang="en-US" sz="2000" dirty="0" smtClean="0">
                <a:solidFill>
                  <a:srgbClr val="4C575F"/>
                </a:solidFill>
                <a:latin typeface="Arial" panose="020B0604020202020204" pitchFamily="34" charset="0"/>
                <a:cs typeface="Arial" panose="020B0604020202020204" pitchFamily="34" charset="0"/>
              </a:rPr>
              <a:t>Tools and processes </a:t>
            </a:r>
            <a:r>
              <a:rPr lang="en-US" sz="2000" dirty="0">
                <a:latin typeface="Arial" panose="020B0604020202020204" pitchFamily="34" charset="0"/>
                <a:cs typeface="Arial" panose="020B0604020202020204" pitchFamily="34" charset="0"/>
                <a:sym typeface="Symbol" pitchFamily="18" charset="2"/>
              </a:rPr>
              <a:t> </a:t>
            </a:r>
            <a:r>
              <a:rPr lang="en-US" sz="2000" dirty="0" smtClean="0">
                <a:solidFill>
                  <a:srgbClr val="4C575F"/>
                </a:solidFill>
                <a:latin typeface="Arial" panose="020B0604020202020204" pitchFamily="34" charset="0"/>
                <a:cs typeface="Arial" panose="020B0604020202020204" pitchFamily="34" charset="0"/>
              </a:rPr>
              <a:t>assistance from technology transfer office</a:t>
            </a:r>
          </a:p>
          <a:p>
            <a:pPr marL="216000" lvl="1" indent="-216000" fontAlgn="base">
              <a:lnSpc>
                <a:spcPts val="2800"/>
              </a:lnSpc>
              <a:spcBef>
                <a:spcPct val="0"/>
              </a:spcBef>
              <a:spcAft>
                <a:spcPct val="0"/>
              </a:spcAft>
              <a:buFont typeface="Wingdings" panose="05000000000000000000" pitchFamily="2" charset="2"/>
              <a:buChar char="§"/>
            </a:pPr>
            <a:endParaRPr lang="en-US" sz="2000" dirty="0" smtClean="0">
              <a:solidFill>
                <a:srgbClr val="4C575F"/>
              </a:solidFill>
              <a:latin typeface="Arial" panose="020B0604020202020204" pitchFamily="34" charset="0"/>
              <a:cs typeface="Arial" panose="020B0604020202020204" pitchFamily="34" charset="0"/>
            </a:endParaRPr>
          </a:p>
          <a:p>
            <a:pPr marL="216000" lvl="1" indent="-216000" fontAlgn="base">
              <a:lnSpc>
                <a:spcPts val="2800"/>
              </a:lnSpc>
              <a:spcBef>
                <a:spcPct val="0"/>
              </a:spcBef>
              <a:spcAft>
                <a:spcPct val="0"/>
              </a:spcAft>
              <a:buFont typeface="Wingdings" panose="05000000000000000000" pitchFamily="2" charset="2"/>
              <a:buChar char="§"/>
            </a:pPr>
            <a:r>
              <a:rPr lang="en-US" sz="2000" dirty="0" smtClean="0">
                <a:solidFill>
                  <a:srgbClr val="4C575F"/>
                </a:solidFill>
                <a:latin typeface="Arial" panose="020B0604020202020204" pitchFamily="34" charset="0"/>
                <a:cs typeface="Arial" panose="020B0604020202020204" pitchFamily="34" charset="0"/>
              </a:rPr>
              <a:t>Recommendations and guidelines </a:t>
            </a:r>
            <a:r>
              <a:rPr lang="en-US" sz="2000" dirty="0">
                <a:latin typeface="Arial" panose="020B0604020202020204" pitchFamily="34" charset="0"/>
                <a:cs typeface="Arial" panose="020B0604020202020204" pitchFamily="34" charset="0"/>
                <a:sym typeface="Symbol" pitchFamily="18" charset="2"/>
              </a:rPr>
              <a:t> </a:t>
            </a:r>
            <a:r>
              <a:rPr lang="en-US" sz="2000" dirty="0" smtClean="0">
                <a:solidFill>
                  <a:srgbClr val="4C575F"/>
                </a:solidFill>
                <a:latin typeface="Arial" panose="020B0604020202020204" pitchFamily="34" charset="0"/>
                <a:cs typeface="Arial" panose="020B0604020202020204" pitchFamily="34" charset="0"/>
              </a:rPr>
              <a:t>university IP policy</a:t>
            </a:r>
          </a:p>
        </p:txBody>
      </p:sp>
      <p:sp>
        <p:nvSpPr>
          <p:cNvPr id="9" name="Rectangle 8"/>
          <p:cNvSpPr/>
          <p:nvPr/>
        </p:nvSpPr>
        <p:spPr>
          <a:xfrm>
            <a:off x="4867332" y="3519383"/>
            <a:ext cx="248786" cy="369332"/>
          </a:xfrm>
          <a:prstGeom prst="rect">
            <a:avLst/>
          </a:prstGeom>
        </p:spPr>
        <p:txBody>
          <a:bodyPr wrap="none">
            <a:spAutoFit/>
          </a:bodyPr>
          <a:lstStyle/>
          <a:p>
            <a:r>
              <a:rPr lang="en-US" dirty="0" smtClean="0"/>
              <a:t> </a:t>
            </a:r>
            <a:endParaRPr lang="en-GB" dirty="0"/>
          </a:p>
        </p:txBody>
      </p:sp>
      <p:sp>
        <p:nvSpPr>
          <p:cNvPr id="10" name="Rectangle 9"/>
          <p:cNvSpPr/>
          <p:nvPr/>
        </p:nvSpPr>
        <p:spPr>
          <a:xfrm>
            <a:off x="3410932" y="2843768"/>
            <a:ext cx="248786" cy="369332"/>
          </a:xfrm>
          <a:prstGeom prst="rect">
            <a:avLst/>
          </a:prstGeom>
        </p:spPr>
        <p:txBody>
          <a:bodyPr wrap="none">
            <a:spAutoFit/>
          </a:bodyPr>
          <a:lstStyle/>
          <a:p>
            <a:r>
              <a:rPr lang="en-US" dirty="0" smtClean="0"/>
              <a:t> </a:t>
            </a:r>
            <a:endParaRPr lang="en-GB" dirty="0"/>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142439788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dirty="0">
              <a:solidFill>
                <a:srgbClr val="4C575F"/>
              </a:solidFill>
              <a:latin typeface="Arial" charset="0"/>
              <a:cs typeface="Arial" charset="0"/>
            </a:endParaRPr>
          </a:p>
        </p:txBody>
      </p:sp>
      <p:sp>
        <p:nvSpPr>
          <p:cNvPr id="189445" name="Titel 1"/>
          <p:cNvSpPr>
            <a:spLocks noGrp="1"/>
          </p:cNvSpPr>
          <p:nvPr>
            <p:ph type="title" idx="4294967295"/>
          </p:nvPr>
        </p:nvSpPr>
        <p:spPr>
          <a:xfrm>
            <a:off x="541684" y="432795"/>
            <a:ext cx="7921625" cy="792163"/>
          </a:xfrm>
        </p:spPr>
        <p:txBody>
          <a:bodyPr lIns="91440" tIns="45720" rIns="91440" bIns="45720" anchor="t"/>
          <a:lstStyle/>
          <a:p>
            <a:pPr eaLnBrk="1" hangingPunct="1"/>
            <a:r>
              <a:rPr lang="en-US" dirty="0" smtClean="0">
                <a:latin typeface="Arial" charset="0"/>
              </a:rPr>
              <a:t>IP policies at universities</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6</a:t>
            </a:fld>
            <a:endParaRPr lang="de-DE" sz="1200" dirty="0">
              <a:solidFill>
                <a:srgbClr val="4C575F"/>
              </a:solidFill>
              <a:latin typeface="Arial" charset="0"/>
              <a:cs typeface="Arial" charset="0"/>
            </a:endParaRPr>
          </a:p>
        </p:txBody>
      </p:sp>
      <p:sp>
        <p:nvSpPr>
          <p:cNvPr id="189455" name="Inhaltsplatzhalter 2"/>
          <p:cNvSpPr>
            <a:spLocks/>
          </p:cNvSpPr>
          <p:nvPr/>
        </p:nvSpPr>
        <p:spPr bwMode="auto">
          <a:xfrm>
            <a:off x="531809" y="1229814"/>
            <a:ext cx="7561262" cy="3528863"/>
          </a:xfrm>
          <a:prstGeom prst="rect">
            <a:avLst/>
          </a:prstGeom>
          <a:noFill/>
          <a:ln w="9525">
            <a:noFill/>
            <a:miter lim="800000"/>
            <a:headEnd/>
            <a:tailEnd/>
          </a:ln>
        </p:spPr>
        <p:txBody>
          <a:bodyPr/>
          <a:lstStyle/>
          <a:p>
            <a:pPr marL="216000" lvl="1" indent="-216000" fontAlgn="base">
              <a:lnSpc>
                <a:spcPts val="2800"/>
              </a:lnSpc>
              <a:spcBef>
                <a:spcPct val="0"/>
              </a:spcBef>
              <a:spcAft>
                <a:spcPct val="0"/>
              </a:spcAft>
              <a:buFont typeface="Wingdings" panose="05000000000000000000" pitchFamily="2" charset="2"/>
              <a:buChar char="§"/>
            </a:pPr>
            <a:r>
              <a:rPr lang="en-US" sz="2000" dirty="0" smtClean="0">
                <a:solidFill>
                  <a:srgbClr val="4C575F"/>
                </a:solidFill>
                <a:latin typeface="Arial" charset="0"/>
                <a:cs typeface="Arial" charset="0"/>
              </a:rPr>
              <a:t>Recording of inventive concepts and results</a:t>
            </a:r>
          </a:p>
          <a:p>
            <a:pPr marL="216000" lvl="1" indent="-216000" fontAlgn="base">
              <a:lnSpc>
                <a:spcPts val="2800"/>
              </a:lnSpc>
              <a:spcBef>
                <a:spcPct val="0"/>
              </a:spcBef>
              <a:spcAft>
                <a:spcPct val="0"/>
              </a:spcAft>
              <a:buFont typeface="Wingdings" panose="05000000000000000000" pitchFamily="2" charset="2"/>
              <a:buChar char="§"/>
            </a:pPr>
            <a:endParaRPr lang="en-US" sz="2000" dirty="0">
              <a:solidFill>
                <a:srgbClr val="4C575F"/>
              </a:solidFill>
              <a:latin typeface="Arial" charset="0"/>
              <a:cs typeface="Arial" charset="0"/>
            </a:endParaRPr>
          </a:p>
          <a:p>
            <a:pPr marL="216000" lvl="1" indent="-216000" fontAlgn="base">
              <a:lnSpc>
                <a:spcPts val="2800"/>
              </a:lnSpc>
              <a:spcBef>
                <a:spcPct val="0"/>
              </a:spcBef>
              <a:spcAft>
                <a:spcPct val="0"/>
              </a:spcAft>
              <a:buFont typeface="Wingdings" panose="05000000000000000000" pitchFamily="2" charset="2"/>
              <a:buChar char="§"/>
            </a:pPr>
            <a:r>
              <a:rPr lang="en-US" sz="2000" dirty="0" smtClean="0">
                <a:solidFill>
                  <a:srgbClr val="4C575F"/>
                </a:solidFill>
                <a:latin typeface="Arial" charset="0"/>
                <a:cs typeface="Arial" charset="0"/>
              </a:rPr>
              <a:t>Preserving confidentiality of information</a:t>
            </a:r>
          </a:p>
          <a:p>
            <a:pPr marL="216000" lvl="1" indent="-216000" fontAlgn="base">
              <a:lnSpc>
                <a:spcPts val="2800"/>
              </a:lnSpc>
              <a:spcBef>
                <a:spcPct val="0"/>
              </a:spcBef>
              <a:spcAft>
                <a:spcPct val="0"/>
              </a:spcAft>
              <a:buFont typeface="Wingdings" panose="05000000000000000000" pitchFamily="2" charset="2"/>
              <a:buChar char="§"/>
            </a:pPr>
            <a:endParaRPr lang="en-US" sz="2000" dirty="0">
              <a:solidFill>
                <a:srgbClr val="4C575F"/>
              </a:solidFill>
              <a:latin typeface="Arial" charset="0"/>
              <a:cs typeface="Arial" charset="0"/>
            </a:endParaRPr>
          </a:p>
          <a:p>
            <a:pPr marL="216000" lvl="1" indent="-216000" fontAlgn="base">
              <a:lnSpc>
                <a:spcPts val="2800"/>
              </a:lnSpc>
              <a:spcBef>
                <a:spcPct val="0"/>
              </a:spcBef>
              <a:spcAft>
                <a:spcPct val="0"/>
              </a:spcAft>
              <a:buFont typeface="Wingdings" panose="05000000000000000000" pitchFamily="2" charset="2"/>
              <a:buChar char="§"/>
            </a:pPr>
            <a:r>
              <a:rPr lang="en-US" sz="2000" dirty="0" smtClean="0">
                <a:solidFill>
                  <a:srgbClr val="4C575F"/>
                </a:solidFill>
                <a:latin typeface="Arial" charset="0"/>
                <a:cs typeface="Arial" charset="0"/>
              </a:rPr>
              <a:t>Determining inventorship and ownership</a:t>
            </a:r>
          </a:p>
          <a:p>
            <a:pPr marL="216000" lvl="1" indent="-216000" fontAlgn="base">
              <a:lnSpc>
                <a:spcPts val="2800"/>
              </a:lnSpc>
              <a:spcBef>
                <a:spcPct val="0"/>
              </a:spcBef>
              <a:spcAft>
                <a:spcPct val="0"/>
              </a:spcAft>
              <a:buFont typeface="Wingdings" panose="05000000000000000000" pitchFamily="2" charset="2"/>
              <a:buChar char="§"/>
            </a:pPr>
            <a:endParaRPr lang="en-US" sz="2000" dirty="0" smtClean="0">
              <a:solidFill>
                <a:srgbClr val="4C575F"/>
              </a:solidFill>
              <a:latin typeface="Arial" charset="0"/>
              <a:cs typeface="Arial" charset="0"/>
            </a:endParaRPr>
          </a:p>
          <a:p>
            <a:pPr marL="216000" lvl="1" indent="-216000" fontAlgn="base">
              <a:lnSpc>
                <a:spcPts val="2800"/>
              </a:lnSpc>
              <a:spcBef>
                <a:spcPct val="0"/>
              </a:spcBef>
              <a:spcAft>
                <a:spcPct val="0"/>
              </a:spcAft>
              <a:buFont typeface="Wingdings" panose="05000000000000000000" pitchFamily="2" charset="2"/>
              <a:buChar char="§"/>
            </a:pPr>
            <a:r>
              <a:rPr lang="en-US" sz="2000" dirty="0" smtClean="0">
                <a:solidFill>
                  <a:srgbClr val="4C575F"/>
                </a:solidFill>
                <a:latin typeface="Arial" charset="0"/>
                <a:cs typeface="Arial" charset="0"/>
              </a:rPr>
              <a:t>Publications</a:t>
            </a:r>
          </a:p>
          <a:p>
            <a:pPr marL="216000" lvl="1" indent="-216000" fontAlgn="base">
              <a:lnSpc>
                <a:spcPts val="2800"/>
              </a:lnSpc>
              <a:spcBef>
                <a:spcPct val="0"/>
              </a:spcBef>
              <a:spcAft>
                <a:spcPct val="0"/>
              </a:spcAft>
              <a:buFont typeface="Wingdings" panose="05000000000000000000" pitchFamily="2" charset="2"/>
              <a:buChar char="§"/>
            </a:pPr>
            <a:endParaRPr lang="en-US" sz="2000" dirty="0" smtClean="0">
              <a:solidFill>
                <a:srgbClr val="4C575F"/>
              </a:solidFill>
              <a:latin typeface="Arial" charset="0"/>
              <a:cs typeface="Arial" charset="0"/>
            </a:endParaRPr>
          </a:p>
          <a:p>
            <a:pPr marL="216000" lvl="1" indent="-216000" fontAlgn="base">
              <a:lnSpc>
                <a:spcPts val="2800"/>
              </a:lnSpc>
              <a:spcBef>
                <a:spcPct val="0"/>
              </a:spcBef>
              <a:spcAft>
                <a:spcPct val="0"/>
              </a:spcAft>
              <a:buFont typeface="Wingdings" panose="05000000000000000000" pitchFamily="2" charset="2"/>
              <a:buChar char="§"/>
            </a:pPr>
            <a:r>
              <a:rPr lang="en-US" sz="2000" dirty="0">
                <a:solidFill>
                  <a:srgbClr val="4C575F"/>
                </a:solidFill>
                <a:latin typeface="Arial" charset="0"/>
                <a:cs typeface="Arial" charset="0"/>
              </a:rPr>
              <a:t>R</a:t>
            </a:r>
            <a:r>
              <a:rPr lang="en-US" sz="2000" dirty="0" smtClean="0">
                <a:solidFill>
                  <a:srgbClr val="4C575F"/>
                </a:solidFill>
                <a:latin typeface="Arial" charset="0"/>
                <a:cs typeface="Arial" charset="0"/>
              </a:rPr>
              <a:t>eporting of inventions</a:t>
            </a:r>
          </a:p>
          <a:p>
            <a:pPr marL="216000" lvl="1" indent="-216000" fontAlgn="base">
              <a:lnSpc>
                <a:spcPts val="2800"/>
              </a:lnSpc>
              <a:spcBef>
                <a:spcPct val="0"/>
              </a:spcBef>
              <a:spcAft>
                <a:spcPct val="0"/>
              </a:spcAft>
              <a:buFont typeface="Wingdings" panose="05000000000000000000" pitchFamily="2" charset="2"/>
              <a:buChar char="§"/>
            </a:pPr>
            <a:endParaRPr lang="en-US" sz="2000" dirty="0" smtClean="0">
              <a:solidFill>
                <a:srgbClr val="4C575F"/>
              </a:solidFill>
              <a:latin typeface="Arial" charset="0"/>
              <a:cs typeface="Arial" charset="0"/>
            </a:endParaRPr>
          </a:p>
          <a:p>
            <a:pPr marL="216000" lvl="1" indent="-216000" fontAlgn="base">
              <a:lnSpc>
                <a:spcPts val="2800"/>
              </a:lnSpc>
              <a:spcBef>
                <a:spcPct val="0"/>
              </a:spcBef>
              <a:spcAft>
                <a:spcPct val="0"/>
              </a:spcAft>
              <a:buFont typeface="Wingdings" panose="05000000000000000000" pitchFamily="2" charset="2"/>
              <a:buChar char="§"/>
            </a:pPr>
            <a:r>
              <a:rPr lang="en-US" sz="2000" dirty="0" smtClean="0">
                <a:solidFill>
                  <a:srgbClr val="4C575F"/>
                </a:solidFill>
                <a:latin typeface="Arial" charset="0"/>
                <a:cs typeface="Arial" charset="0"/>
              </a:rPr>
              <a:t>Assessing third-party rights</a:t>
            </a:r>
          </a:p>
          <a:p>
            <a:pPr marL="216000" lvl="1" indent="-216000" fontAlgn="base">
              <a:lnSpc>
                <a:spcPts val="2800"/>
              </a:lnSpc>
              <a:spcBef>
                <a:spcPct val="0"/>
              </a:spcBef>
              <a:spcAft>
                <a:spcPct val="0"/>
              </a:spcAft>
              <a:buFont typeface="Wingdings" panose="05000000000000000000" pitchFamily="2" charset="2"/>
              <a:buChar char="§"/>
            </a:pPr>
            <a:endParaRPr lang="en-US" sz="2000" dirty="0">
              <a:solidFill>
                <a:srgbClr val="4C575F"/>
              </a:solidFill>
              <a:latin typeface="Arial" charset="0"/>
              <a:cs typeface="Arial" charset="0"/>
            </a:endParaRPr>
          </a:p>
          <a:p>
            <a:pPr marL="216000" lvl="1" indent="-216000" fontAlgn="base">
              <a:lnSpc>
                <a:spcPts val="2800"/>
              </a:lnSpc>
              <a:spcBef>
                <a:spcPct val="0"/>
              </a:spcBef>
              <a:spcAft>
                <a:spcPct val="0"/>
              </a:spcAft>
              <a:buFont typeface="Wingdings" panose="05000000000000000000" pitchFamily="2" charset="2"/>
              <a:buChar char="§"/>
            </a:pPr>
            <a:r>
              <a:rPr lang="en-US" sz="2000" dirty="0" smtClean="0">
                <a:solidFill>
                  <a:srgbClr val="4C575F"/>
                </a:solidFill>
                <a:latin typeface="Arial" charset="0"/>
                <a:cs typeface="Arial" charset="0"/>
              </a:rPr>
              <a:t>Reward system</a:t>
            </a:r>
          </a:p>
          <a:p>
            <a:pPr marL="216000" lvl="1" indent="-216000" fontAlgn="base">
              <a:lnSpc>
                <a:spcPts val="2800"/>
              </a:lnSpc>
              <a:spcBef>
                <a:spcPct val="0"/>
              </a:spcBef>
              <a:spcAft>
                <a:spcPct val="0"/>
              </a:spcAft>
              <a:buFont typeface="Wingdings" panose="05000000000000000000" pitchFamily="2" charset="2"/>
              <a:buChar char="§"/>
            </a:pPr>
            <a:endParaRPr lang="en-US" sz="2000" dirty="0">
              <a:solidFill>
                <a:srgbClr val="4C575F"/>
              </a:solidFill>
              <a:latin typeface="Arial" charset="0"/>
              <a:cs typeface="Arial" charset="0"/>
            </a:endParaRPr>
          </a:p>
          <a:p>
            <a:pPr marL="216000" lvl="1" indent="-216000" fontAlgn="base">
              <a:lnSpc>
                <a:spcPts val="2800"/>
              </a:lnSpc>
              <a:spcBef>
                <a:spcPct val="0"/>
              </a:spcBef>
              <a:spcAft>
                <a:spcPct val="0"/>
              </a:spcAft>
              <a:buFont typeface="Wingdings" panose="05000000000000000000" pitchFamily="2" charset="2"/>
              <a:buChar char="§"/>
            </a:pPr>
            <a:endParaRPr lang="en-US" sz="2000" dirty="0">
              <a:solidFill>
                <a:srgbClr val="4C575F"/>
              </a:solidFill>
              <a:latin typeface="Arial" charset="0"/>
              <a:cs typeface="Arial"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284654878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Inhaltsplatzhalter 2"/>
          <p:cNvSpPr>
            <a:spLocks/>
          </p:cNvSpPr>
          <p:nvPr/>
        </p:nvSpPr>
        <p:spPr bwMode="auto">
          <a:xfrm>
            <a:off x="755650" y="2492375"/>
            <a:ext cx="7200900" cy="1441450"/>
          </a:xfrm>
          <a:prstGeom prst="rect">
            <a:avLst/>
          </a:prstGeom>
          <a:noFill/>
          <a:ln w="9525">
            <a:noFill/>
            <a:miter lim="800000"/>
            <a:headEnd/>
            <a:tailEnd/>
          </a:ln>
        </p:spPr>
        <p:txBody>
          <a:bodyPr/>
          <a:lstStyle/>
          <a:p>
            <a:pPr marL="266700" indent="-266700" fontAlgn="base">
              <a:lnSpc>
                <a:spcPct val="120000"/>
              </a:lnSpc>
              <a:spcBef>
                <a:spcPts val="1800"/>
              </a:spcBef>
              <a:spcAft>
                <a:spcPct val="0"/>
              </a:spcAft>
              <a:buFont typeface="Wingdings" pitchFamily="2" charset="2"/>
              <a:buChar char="§"/>
            </a:pPr>
            <a:endParaRPr lang="en-US" sz="1600" dirty="0">
              <a:solidFill>
                <a:srgbClr val="4C575F"/>
              </a:solidFill>
              <a:latin typeface="Arial" charset="0"/>
              <a:cs typeface="Arial" charset="0"/>
            </a:endParaRPr>
          </a:p>
        </p:txBody>
      </p:sp>
      <p:sp>
        <p:nvSpPr>
          <p:cNvPr id="189445" name="Titel 1"/>
          <p:cNvSpPr>
            <a:spLocks noGrp="1"/>
          </p:cNvSpPr>
          <p:nvPr>
            <p:ph type="title" idx="4294967295"/>
          </p:nvPr>
        </p:nvSpPr>
        <p:spPr>
          <a:xfrm>
            <a:off x="524100" y="429529"/>
            <a:ext cx="7921625" cy="792163"/>
          </a:xfrm>
        </p:spPr>
        <p:txBody>
          <a:bodyPr lIns="91440" tIns="45720" rIns="91440" bIns="45720" anchor="t"/>
          <a:lstStyle/>
          <a:p>
            <a:pPr eaLnBrk="1" hangingPunct="1"/>
            <a:r>
              <a:rPr lang="en-US" dirty="0">
                <a:latin typeface="Arial" charset="0"/>
              </a:rPr>
              <a:t>T</a:t>
            </a:r>
            <a:r>
              <a:rPr lang="en-US" dirty="0" smtClean="0">
                <a:latin typeface="Arial" charset="0"/>
              </a:rPr>
              <a:t>ools and processes</a:t>
            </a:r>
          </a:p>
        </p:txBody>
      </p:sp>
      <p:sp>
        <p:nvSpPr>
          <p:cNvPr id="189447" name="Slide Number Placeholder 5"/>
          <p:cNvSpPr txBox="1">
            <a:spLocks noGrp="1"/>
          </p:cNvSpPr>
          <p:nvPr/>
        </p:nvSpPr>
        <p:spPr bwMode="auto">
          <a:xfrm>
            <a:off x="7740650" y="6524625"/>
            <a:ext cx="755650" cy="217488"/>
          </a:xfrm>
          <a:prstGeom prst="rect">
            <a:avLst/>
          </a:prstGeom>
          <a:noFill/>
          <a:ln w="9525">
            <a:noFill/>
            <a:miter lim="800000"/>
            <a:headEnd/>
            <a:tailEnd/>
          </a:ln>
        </p:spPr>
        <p:txBody>
          <a:bodyPr lIns="0" tIns="0" rIns="0" bIns="0" anchor="ctr"/>
          <a:lstStyle/>
          <a:p>
            <a:pPr algn="r" fontAlgn="base">
              <a:spcBef>
                <a:spcPct val="0"/>
              </a:spcBef>
              <a:spcAft>
                <a:spcPct val="0"/>
              </a:spcAft>
            </a:pPr>
            <a:fld id="{B51EAA1D-A2C6-4E65-8CC2-57D9DBFB5B7F}" type="slidenum">
              <a:rPr lang="de-DE" sz="1200">
                <a:solidFill>
                  <a:srgbClr val="4C575F"/>
                </a:solidFill>
                <a:latin typeface="Arial" charset="0"/>
                <a:cs typeface="Arial" charset="0"/>
              </a:rPr>
              <a:pPr algn="r" fontAlgn="base">
                <a:spcBef>
                  <a:spcPct val="0"/>
                </a:spcBef>
                <a:spcAft>
                  <a:spcPct val="0"/>
                </a:spcAft>
              </a:pPr>
              <a:t>7</a:t>
            </a:fld>
            <a:endParaRPr lang="de-DE" sz="1200" dirty="0">
              <a:solidFill>
                <a:srgbClr val="4C575F"/>
              </a:solidFill>
              <a:latin typeface="Arial" charset="0"/>
              <a:cs typeface="Arial" charset="0"/>
            </a:endParaRPr>
          </a:p>
        </p:txBody>
      </p:sp>
      <p:sp>
        <p:nvSpPr>
          <p:cNvPr id="189455" name="Inhaltsplatzhalter 2"/>
          <p:cNvSpPr>
            <a:spLocks/>
          </p:cNvSpPr>
          <p:nvPr/>
        </p:nvSpPr>
        <p:spPr bwMode="auto">
          <a:xfrm>
            <a:off x="534986" y="1222953"/>
            <a:ext cx="7961314" cy="3799780"/>
          </a:xfrm>
          <a:prstGeom prst="rect">
            <a:avLst/>
          </a:prstGeom>
          <a:noFill/>
          <a:ln w="9525">
            <a:noFill/>
            <a:miter lim="800000"/>
            <a:headEnd/>
            <a:tailEnd/>
          </a:ln>
        </p:spPr>
        <p:txBody>
          <a:bodyPr/>
          <a:lstStyle/>
          <a:p>
            <a:pPr marL="216000" lvl="1" indent="-216000" fontAlgn="base">
              <a:lnSpc>
                <a:spcPts val="2800"/>
              </a:lnSpc>
              <a:spcBef>
                <a:spcPct val="0"/>
              </a:spcBef>
              <a:spcAft>
                <a:spcPct val="0"/>
              </a:spcAft>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Confidentiality</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sym typeface="Symbol" pitchFamily="18" charset="2"/>
              </a:rPr>
              <a:t></a:t>
            </a: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Non-disclosure agreements</a:t>
            </a:r>
          </a:p>
          <a:p>
            <a:pPr marL="216000" lvl="1" indent="-216000" fontAlgn="base">
              <a:lnSpc>
                <a:spcPts val="2800"/>
              </a:lnSpc>
              <a:spcBef>
                <a:spcPct val="0"/>
              </a:spcBef>
              <a:spcAft>
                <a:spcPct val="0"/>
              </a:spcAft>
              <a:buFont typeface="Wingdings" panose="05000000000000000000" pitchFamily="2" charset="2"/>
              <a:buChar char="§"/>
            </a:pPr>
            <a:endParaRPr lang="en-US" sz="2000" dirty="0">
              <a:latin typeface="Arial" panose="020B0604020202020204" pitchFamily="34" charset="0"/>
              <a:cs typeface="Arial" panose="020B0604020202020204" pitchFamily="34" charset="0"/>
            </a:endParaRPr>
          </a:p>
          <a:p>
            <a:pPr marL="216000" lvl="1" indent="-216000" fontAlgn="base">
              <a:lnSpc>
                <a:spcPts val="2800"/>
              </a:lnSpc>
              <a:spcBef>
                <a:spcPct val="0"/>
              </a:spcBef>
              <a:spcAft>
                <a:spcPct val="0"/>
              </a:spcAft>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Capture </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sym typeface="Symbol" pitchFamily="18" charset="2"/>
              </a:rPr>
              <a:t></a:t>
            </a: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	Lab </a:t>
            </a:r>
            <a:r>
              <a:rPr lang="en-US" sz="2000" dirty="0" smtClean="0">
                <a:latin typeface="Arial" panose="020B0604020202020204" pitchFamily="34" charset="0"/>
                <a:cs typeface="Arial" panose="020B0604020202020204" pitchFamily="34" charset="0"/>
              </a:rPr>
              <a:t>notebooks/work journals</a:t>
            </a:r>
            <a:endParaRPr lang="en-US" sz="2000" dirty="0" smtClean="0">
              <a:solidFill>
                <a:srgbClr val="4C575F"/>
              </a:solidFill>
              <a:latin typeface="Arial" panose="020B0604020202020204" pitchFamily="34" charset="0"/>
              <a:cs typeface="Arial" panose="020B0604020202020204" pitchFamily="34" charset="0"/>
            </a:endParaRPr>
          </a:p>
          <a:p>
            <a:pPr marL="216000" lvl="1" indent="-216000" fontAlgn="base">
              <a:lnSpc>
                <a:spcPts val="2800"/>
              </a:lnSpc>
              <a:spcBef>
                <a:spcPct val="0"/>
              </a:spcBef>
              <a:spcAft>
                <a:spcPct val="0"/>
              </a:spcAft>
              <a:buFont typeface="Wingdings" panose="05000000000000000000" pitchFamily="2" charset="2"/>
              <a:buChar char="§"/>
            </a:pPr>
            <a:endParaRPr lang="en-US" sz="2000" dirty="0" smtClean="0">
              <a:solidFill>
                <a:srgbClr val="4C575F"/>
              </a:solidFill>
              <a:latin typeface="Arial" panose="020B0604020202020204" pitchFamily="34" charset="0"/>
              <a:cs typeface="Arial" panose="020B0604020202020204" pitchFamily="34" charset="0"/>
            </a:endParaRPr>
          </a:p>
          <a:p>
            <a:pPr marL="216000" lvl="1" indent="-216000" fontAlgn="base">
              <a:lnSpc>
                <a:spcPts val="2800"/>
              </a:lnSpc>
              <a:spcBef>
                <a:spcPct val="0"/>
              </a:spcBef>
              <a:spcAft>
                <a:spcPct val="0"/>
              </a:spcAft>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Reporting		</a:t>
            </a:r>
            <a:r>
              <a:rPr lang="en-US" sz="2000" dirty="0" smtClean="0">
                <a:latin typeface="Arial" panose="020B0604020202020204" pitchFamily="34" charset="0"/>
                <a:cs typeface="Arial" panose="020B0604020202020204" pitchFamily="34" charset="0"/>
                <a:sym typeface="Symbol" pitchFamily="18" charset="2"/>
              </a:rPr>
              <a:t></a:t>
            </a: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	Invention </a:t>
            </a:r>
            <a:r>
              <a:rPr lang="en-US" sz="2000" dirty="0" smtClean="0">
                <a:latin typeface="Arial" panose="020B0604020202020204" pitchFamily="34" charset="0"/>
                <a:cs typeface="Arial" panose="020B0604020202020204" pitchFamily="34" charset="0"/>
              </a:rPr>
              <a:t>disclosures</a:t>
            </a:r>
          </a:p>
          <a:p>
            <a:pPr marL="216000" lvl="1" indent="-216000" fontAlgn="base">
              <a:lnSpc>
                <a:spcPts val="2800"/>
              </a:lnSpc>
              <a:spcBef>
                <a:spcPct val="0"/>
              </a:spcBef>
              <a:spcAft>
                <a:spcPct val="0"/>
              </a:spcAft>
              <a:buFont typeface="Wingdings" panose="05000000000000000000" pitchFamily="2" charset="2"/>
              <a:buChar char="§"/>
            </a:pPr>
            <a:endParaRPr lang="en-US" sz="2000" dirty="0" smtClean="0">
              <a:solidFill>
                <a:srgbClr val="4C575F"/>
              </a:solidFill>
              <a:latin typeface="Arial" panose="020B0604020202020204" pitchFamily="34" charset="0"/>
              <a:cs typeface="Arial" panose="020B0604020202020204" pitchFamily="34" charset="0"/>
            </a:endParaRPr>
          </a:p>
          <a:p>
            <a:pPr marL="216000" lvl="1" indent="-216000" fontAlgn="base">
              <a:lnSpc>
                <a:spcPts val="2800"/>
              </a:lnSpc>
              <a:spcBef>
                <a:spcPct val="0"/>
              </a:spcBef>
              <a:spcAft>
                <a:spcPct val="0"/>
              </a:spcAft>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Protection </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sym typeface="Symbol" pitchFamily="18" charset="2"/>
              </a:rPr>
              <a:t></a:t>
            </a: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	IPR </a:t>
            </a:r>
            <a:r>
              <a:rPr lang="en-US" sz="2000" dirty="0" smtClean="0">
                <a:latin typeface="Arial" panose="020B0604020202020204" pitchFamily="34" charset="0"/>
                <a:cs typeface="Arial" panose="020B0604020202020204" pitchFamily="34" charset="0"/>
              </a:rPr>
              <a:t>(patent, design, copyright…)</a:t>
            </a:r>
          </a:p>
          <a:p>
            <a:pPr marL="216000" lvl="1" indent="-216000" fontAlgn="base">
              <a:lnSpc>
                <a:spcPts val="2800"/>
              </a:lnSpc>
              <a:spcBef>
                <a:spcPct val="0"/>
              </a:spcBef>
              <a:spcAft>
                <a:spcPct val="0"/>
              </a:spcAft>
              <a:buFont typeface="Wingdings" panose="05000000000000000000" pitchFamily="2" charset="2"/>
              <a:buChar char="§"/>
            </a:pPr>
            <a:endParaRPr lang="en-US" sz="2000" dirty="0">
              <a:latin typeface="Arial" panose="020B0604020202020204" pitchFamily="34" charset="0"/>
              <a:cs typeface="Arial" panose="020B0604020202020204" pitchFamily="34" charset="0"/>
            </a:endParaRPr>
          </a:p>
          <a:p>
            <a:pPr marL="216000" lvl="1" indent="-216000" fontAlgn="base">
              <a:lnSpc>
                <a:spcPts val="2800"/>
              </a:lnSpc>
              <a:spcBef>
                <a:spcPct val="0"/>
              </a:spcBef>
              <a:spcAft>
                <a:spcPct val="0"/>
              </a:spcAft>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Collaborations	</a:t>
            </a:r>
            <a:r>
              <a:rPr lang="en-US" sz="2000" dirty="0" smtClean="0">
                <a:latin typeface="Arial" panose="020B0604020202020204" pitchFamily="34" charset="0"/>
                <a:cs typeface="Arial" panose="020B0604020202020204" pitchFamily="34" charset="0"/>
                <a:sym typeface="Symbol" pitchFamily="18" charset="2"/>
              </a:rPr>
              <a:t> </a:t>
            </a:r>
            <a:r>
              <a:rPr lang="en-US" sz="2000" dirty="0" smtClean="0">
                <a:latin typeface="Arial" panose="020B0604020202020204" pitchFamily="34" charset="0"/>
                <a:cs typeface="Arial" panose="020B0604020202020204" pitchFamily="34" charset="0"/>
              </a:rPr>
              <a:t>	IP provisions in contracts</a:t>
            </a:r>
          </a:p>
          <a:p>
            <a:pPr marL="216000" lvl="1" indent="-216000" fontAlgn="base">
              <a:lnSpc>
                <a:spcPts val="2800"/>
              </a:lnSpc>
              <a:spcBef>
                <a:spcPct val="0"/>
              </a:spcBef>
              <a:spcAft>
                <a:spcPct val="0"/>
              </a:spcAft>
              <a:buFont typeface="Wingdings" panose="05000000000000000000" pitchFamily="2" charset="2"/>
              <a:buChar char="§"/>
            </a:pPr>
            <a:endParaRPr lang="en-US" sz="2000" dirty="0">
              <a:latin typeface="Arial" panose="020B0604020202020204" pitchFamily="34" charset="0"/>
              <a:cs typeface="Arial" panose="020B0604020202020204" pitchFamily="34" charset="0"/>
            </a:endParaRPr>
          </a:p>
          <a:p>
            <a:pPr marL="216000" lvl="1" indent="-216000" fontAlgn="base">
              <a:lnSpc>
                <a:spcPts val="2800"/>
              </a:lnSpc>
              <a:spcBef>
                <a:spcPct val="0"/>
              </a:spcBef>
              <a:spcAft>
                <a:spcPct val="0"/>
              </a:spcAft>
              <a:buFont typeface="Wingdings" panose="05000000000000000000" pitchFamily="2" charset="2"/>
              <a:buChar char="§"/>
            </a:pPr>
            <a:endParaRPr lang="en-US" sz="2000" dirty="0" smtClean="0">
              <a:solidFill>
                <a:srgbClr val="4C575F"/>
              </a:solidFill>
              <a:latin typeface="Arial" panose="020B0604020202020204" pitchFamily="34" charset="0"/>
              <a:cs typeface="Arial" panose="020B0604020202020204" pitchFamily="34" charset="0"/>
            </a:endParaRPr>
          </a:p>
          <a:p>
            <a:pPr marL="216000" lvl="1" indent="-216000" fontAlgn="base">
              <a:lnSpc>
                <a:spcPts val="2800"/>
              </a:lnSpc>
              <a:spcBef>
                <a:spcPct val="0"/>
              </a:spcBef>
              <a:spcAft>
                <a:spcPct val="0"/>
              </a:spcAft>
              <a:buFont typeface="Wingdings" panose="05000000000000000000" pitchFamily="2" charset="2"/>
              <a:buChar char="§"/>
            </a:pPr>
            <a:endParaRPr lang="en-US" sz="2000" dirty="0" smtClean="0">
              <a:solidFill>
                <a:srgbClr val="4C575F"/>
              </a:solidFill>
              <a:latin typeface="Arial" panose="020B0604020202020204" pitchFamily="34" charset="0"/>
              <a:cs typeface="Arial" panose="020B0604020202020204" pitchFamily="34" charset="0"/>
            </a:endParaRP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427051187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188" y="1272119"/>
            <a:ext cx="7921625" cy="4464050"/>
          </a:xfrm>
        </p:spPr>
        <p:txBody>
          <a:bodyPr/>
          <a:lstStyle/>
          <a:p>
            <a:pPr marL="216000" indent="-216000">
              <a:lnSpc>
                <a:spcPts val="2800"/>
              </a:lnSpc>
              <a:spcBef>
                <a:spcPts val="0"/>
              </a:spcBef>
              <a:buClr>
                <a:schemeClr val="tx1"/>
              </a:buClr>
              <a:buSzTx/>
            </a:pPr>
            <a:r>
              <a:rPr lang="en-IE" dirty="0" smtClean="0"/>
              <a:t>"Good practice" record of research or creative work</a:t>
            </a:r>
          </a:p>
          <a:p>
            <a:pPr marL="216000" indent="-216000">
              <a:lnSpc>
                <a:spcPts val="2800"/>
              </a:lnSpc>
              <a:spcBef>
                <a:spcPts val="0"/>
              </a:spcBef>
              <a:buClr>
                <a:schemeClr val="tx1"/>
              </a:buClr>
              <a:buSzTx/>
            </a:pPr>
            <a:endParaRPr lang="en-IE" dirty="0" smtClean="0"/>
          </a:p>
          <a:p>
            <a:pPr marL="216000" indent="-216000">
              <a:lnSpc>
                <a:spcPts val="2800"/>
              </a:lnSpc>
              <a:spcBef>
                <a:spcPts val="0"/>
              </a:spcBef>
              <a:buClr>
                <a:schemeClr val="tx1"/>
              </a:buClr>
              <a:buSzTx/>
            </a:pPr>
            <a:r>
              <a:rPr lang="en-IE" dirty="0" smtClean="0"/>
              <a:t>Critical to addressing many concerns, including:</a:t>
            </a:r>
            <a:endParaRPr lang="en-IE" dirty="0"/>
          </a:p>
          <a:p>
            <a:pPr marL="432000" indent="-216000">
              <a:lnSpc>
                <a:spcPts val="2800"/>
              </a:lnSpc>
              <a:spcBef>
                <a:spcPts val="0"/>
              </a:spcBef>
              <a:buClr>
                <a:schemeClr val="tx1"/>
              </a:buClr>
              <a:buFontTx/>
              <a:buChar char="−"/>
            </a:pPr>
            <a:r>
              <a:rPr lang="en-US" dirty="0">
                <a:cs typeface="Times New Roman" pitchFamily="18" charset="0"/>
              </a:rPr>
              <a:t>data to support patent </a:t>
            </a:r>
            <a:r>
              <a:rPr lang="en-US" dirty="0" smtClean="0">
                <a:cs typeface="Times New Roman" pitchFamily="18" charset="0"/>
              </a:rPr>
              <a:t>applications</a:t>
            </a:r>
            <a:endParaRPr lang="en-US" dirty="0">
              <a:cs typeface="Times New Roman" pitchFamily="18" charset="0"/>
            </a:endParaRPr>
          </a:p>
          <a:p>
            <a:pPr marL="432000" indent="-216000">
              <a:lnSpc>
                <a:spcPts val="2800"/>
              </a:lnSpc>
              <a:spcBef>
                <a:spcPts val="0"/>
              </a:spcBef>
              <a:buClr>
                <a:schemeClr val="tx1"/>
              </a:buClr>
              <a:buFontTx/>
              <a:buChar char="−"/>
            </a:pPr>
            <a:r>
              <a:rPr lang="en-US" dirty="0" smtClean="0">
                <a:cs typeface="Times New Roman" pitchFamily="18" charset="0"/>
              </a:rPr>
              <a:t>inventorship and ownership</a:t>
            </a:r>
            <a:endParaRPr lang="en-US" dirty="0">
              <a:cs typeface="Times New Roman" pitchFamily="18" charset="0"/>
            </a:endParaRPr>
          </a:p>
          <a:p>
            <a:pPr marL="432000" indent="-216000">
              <a:lnSpc>
                <a:spcPts val="2800"/>
              </a:lnSpc>
              <a:spcBef>
                <a:spcPts val="0"/>
              </a:spcBef>
              <a:buClr>
                <a:schemeClr val="tx1"/>
              </a:buClr>
              <a:buFontTx/>
              <a:buChar char="−"/>
            </a:pPr>
            <a:r>
              <a:rPr lang="en-US" dirty="0" smtClean="0">
                <a:cs typeface="Arial" pitchFamily="34" charset="0"/>
              </a:rPr>
              <a:t>data </a:t>
            </a:r>
            <a:r>
              <a:rPr lang="en-US" dirty="0">
                <a:cs typeface="Arial" pitchFamily="34" charset="0"/>
              </a:rPr>
              <a:t>and procedures for regulatory </a:t>
            </a:r>
            <a:r>
              <a:rPr lang="en-US" dirty="0" smtClean="0">
                <a:cs typeface="Arial" pitchFamily="34" charset="0"/>
              </a:rPr>
              <a:t>purposes</a:t>
            </a:r>
            <a:endParaRPr lang="en-US" dirty="0">
              <a:cs typeface="Times New Roman" pitchFamily="18" charset="0"/>
            </a:endParaRPr>
          </a:p>
          <a:p>
            <a:pPr marL="432000" indent="-216000">
              <a:lnSpc>
                <a:spcPts val="2800"/>
              </a:lnSpc>
              <a:spcBef>
                <a:spcPts val="0"/>
              </a:spcBef>
              <a:buClr>
                <a:schemeClr val="tx1"/>
              </a:buClr>
              <a:buFontTx/>
              <a:buChar char="−"/>
            </a:pPr>
            <a:r>
              <a:rPr lang="en-US" dirty="0" smtClean="0">
                <a:cs typeface="Times New Roman" pitchFamily="18" charset="0"/>
              </a:rPr>
              <a:t>contractual obligations</a:t>
            </a:r>
            <a:endParaRPr lang="en-US" dirty="0">
              <a:cs typeface="Times New Roman" pitchFamily="18" charset="0"/>
            </a:endParaRPr>
          </a:p>
          <a:p>
            <a:pPr marL="432000" indent="-216000">
              <a:lnSpc>
                <a:spcPts val="2800"/>
              </a:lnSpc>
              <a:spcBef>
                <a:spcPts val="0"/>
              </a:spcBef>
              <a:buClr>
                <a:schemeClr val="tx1"/>
              </a:buClr>
              <a:buFontTx/>
              <a:buChar char="−"/>
            </a:pPr>
            <a:r>
              <a:rPr lang="en-US" dirty="0">
                <a:cs typeface="Times New Roman" pitchFamily="18" charset="0"/>
              </a:rPr>
              <a:t>k</a:t>
            </a:r>
            <a:r>
              <a:rPr lang="en-US" dirty="0" smtClean="0">
                <a:cs typeface="Times New Roman" pitchFamily="18" charset="0"/>
              </a:rPr>
              <a:t>now-how relating </a:t>
            </a:r>
            <a:r>
              <a:rPr lang="en-GB" dirty="0" smtClean="0">
                <a:cs typeface="Times New Roman" pitchFamily="18" charset="0"/>
              </a:rPr>
              <a:t>to licence deals and IP assets of spin-outs</a:t>
            </a:r>
          </a:p>
          <a:p>
            <a:pPr marL="216000" lvl="1" indent="-216000">
              <a:lnSpc>
                <a:spcPts val="2800"/>
              </a:lnSpc>
              <a:spcBef>
                <a:spcPts val="0"/>
              </a:spcBef>
              <a:buClr>
                <a:schemeClr val="tx1"/>
              </a:buClr>
              <a:buSzTx/>
              <a:buNone/>
            </a:pPr>
            <a:endParaRPr lang="en-US" dirty="0">
              <a:cs typeface="Times New Roman" pitchFamily="18" charset="0"/>
            </a:endParaRPr>
          </a:p>
        </p:txBody>
      </p:sp>
      <p:sp>
        <p:nvSpPr>
          <p:cNvPr id="6" name="Titel 1"/>
          <p:cNvSpPr>
            <a:spLocks noGrp="1"/>
          </p:cNvSpPr>
          <p:nvPr>
            <p:ph type="title" idx="4294967295"/>
          </p:nvPr>
        </p:nvSpPr>
        <p:spPr>
          <a:xfrm>
            <a:off x="527113" y="429529"/>
            <a:ext cx="7921625" cy="792163"/>
          </a:xfrm>
        </p:spPr>
        <p:txBody>
          <a:bodyPr lIns="91440" tIns="45720" rIns="91440" bIns="45720" anchor="t"/>
          <a:lstStyle/>
          <a:p>
            <a:pPr eaLnBrk="1" hangingPunct="1"/>
            <a:r>
              <a:rPr lang="en-US" dirty="0" smtClean="0">
                <a:latin typeface="Arial" charset="0"/>
              </a:rPr>
              <a:t>Notebooks and work journals</a:t>
            </a: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12206174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ChangeArrowheads="1"/>
          </p:cNvSpPr>
          <p:nvPr>
            <p:ph idx="1"/>
          </p:nvPr>
        </p:nvSpPr>
        <p:spPr>
          <a:xfrm>
            <a:off x="601563" y="1259135"/>
            <a:ext cx="7921625" cy="4464050"/>
          </a:xfrm>
        </p:spPr>
        <p:txBody>
          <a:bodyPr>
            <a:normAutofit/>
          </a:bodyPr>
          <a:lstStyle/>
          <a:p>
            <a:pPr marL="216000" indent="-216000">
              <a:lnSpc>
                <a:spcPts val="2800"/>
              </a:lnSpc>
              <a:spcBef>
                <a:spcPts val="0"/>
              </a:spcBef>
              <a:buClr>
                <a:schemeClr val="tx1"/>
              </a:buClr>
              <a:buSzTx/>
            </a:pPr>
            <a:r>
              <a:rPr lang="en-IE" dirty="0" smtClean="0"/>
              <a:t>Important document for universities and inventors</a:t>
            </a:r>
          </a:p>
          <a:p>
            <a:pPr marL="216000" indent="-216000">
              <a:lnSpc>
                <a:spcPts val="2800"/>
              </a:lnSpc>
              <a:spcBef>
                <a:spcPts val="0"/>
              </a:spcBef>
              <a:buClr>
                <a:schemeClr val="tx1"/>
              </a:buClr>
              <a:buSzTx/>
            </a:pPr>
            <a:endParaRPr lang="en-IE" dirty="0" smtClean="0"/>
          </a:p>
          <a:p>
            <a:pPr marL="216000" indent="-216000">
              <a:lnSpc>
                <a:spcPts val="2800"/>
              </a:lnSpc>
              <a:spcBef>
                <a:spcPts val="0"/>
              </a:spcBef>
              <a:buClr>
                <a:schemeClr val="tx1"/>
              </a:buClr>
              <a:buSzTx/>
            </a:pPr>
            <a:r>
              <a:rPr lang="en-IE" dirty="0" smtClean="0"/>
              <a:t>Information requested is designed to help: </a:t>
            </a:r>
            <a:endParaRPr lang="en-IE" dirty="0"/>
          </a:p>
          <a:p>
            <a:pPr marL="432000" lvl="1" indent="-216000">
              <a:lnSpc>
                <a:spcPts val="2800"/>
              </a:lnSpc>
              <a:spcBef>
                <a:spcPts val="0"/>
              </a:spcBef>
              <a:buClr>
                <a:schemeClr val="tx1"/>
              </a:buClr>
              <a:buFontTx/>
              <a:buChar char="−"/>
            </a:pPr>
            <a:r>
              <a:rPr lang="en-IE" dirty="0" smtClean="0"/>
              <a:t>evaluate patentability and commercial potential</a:t>
            </a:r>
          </a:p>
          <a:p>
            <a:pPr marL="432000" lvl="1" indent="-216000">
              <a:lnSpc>
                <a:spcPts val="2800"/>
              </a:lnSpc>
              <a:spcBef>
                <a:spcPts val="0"/>
              </a:spcBef>
              <a:buClr>
                <a:schemeClr val="tx1"/>
              </a:buClr>
              <a:buFontTx/>
              <a:buChar char="−"/>
            </a:pPr>
            <a:r>
              <a:rPr lang="en-IE" dirty="0" smtClean="0"/>
              <a:t>determine inventorship and ownership</a:t>
            </a:r>
          </a:p>
          <a:p>
            <a:pPr marL="432000" lvl="1" indent="-216000">
              <a:lnSpc>
                <a:spcPts val="2800"/>
              </a:lnSpc>
              <a:spcBef>
                <a:spcPts val="0"/>
              </a:spcBef>
              <a:buClr>
                <a:schemeClr val="tx1"/>
              </a:buClr>
              <a:buFontTx/>
              <a:buChar char="−"/>
            </a:pPr>
            <a:r>
              <a:rPr lang="en-IE" dirty="0" smtClean="0"/>
              <a:t>assess possible third-party rights</a:t>
            </a:r>
          </a:p>
          <a:p>
            <a:pPr marL="432000" lvl="1" indent="-216000">
              <a:lnSpc>
                <a:spcPts val="2800"/>
              </a:lnSpc>
              <a:spcBef>
                <a:spcPts val="0"/>
              </a:spcBef>
              <a:buClr>
                <a:schemeClr val="tx1"/>
              </a:buClr>
              <a:buFontTx/>
              <a:buChar char="−"/>
            </a:pPr>
            <a:r>
              <a:rPr lang="en-IE" dirty="0" smtClean="0"/>
              <a:t>provide information for patent attorneys (inventive step </a:t>
            </a:r>
            <a:br>
              <a:rPr lang="en-IE" dirty="0" smtClean="0"/>
            </a:br>
            <a:r>
              <a:rPr lang="en-IE" dirty="0" smtClean="0"/>
              <a:t>and novelty)</a:t>
            </a:r>
          </a:p>
          <a:p>
            <a:pPr eaLnBrk="1" hangingPunct="1">
              <a:lnSpc>
                <a:spcPts val="2800"/>
              </a:lnSpc>
              <a:spcBef>
                <a:spcPts val="0"/>
              </a:spcBef>
              <a:buSzPct val="150000"/>
              <a:buFontTx/>
              <a:buChar char="−"/>
            </a:pPr>
            <a:endParaRPr lang="en-GB" b="1" dirty="0" smtClean="0"/>
          </a:p>
        </p:txBody>
      </p:sp>
      <p:sp>
        <p:nvSpPr>
          <p:cNvPr id="8" name="Titel 1"/>
          <p:cNvSpPr>
            <a:spLocks noGrp="1"/>
          </p:cNvSpPr>
          <p:nvPr>
            <p:ph type="title" idx="4294967295"/>
          </p:nvPr>
        </p:nvSpPr>
        <p:spPr>
          <a:xfrm>
            <a:off x="524100" y="266239"/>
            <a:ext cx="7921625" cy="792163"/>
          </a:xfrm>
        </p:spPr>
        <p:txBody>
          <a:bodyPr lIns="91440" tIns="45720" rIns="91440" bIns="45720" anchor="ctr"/>
          <a:lstStyle/>
          <a:p>
            <a:pPr eaLnBrk="1" hangingPunct="1"/>
            <a:r>
              <a:rPr lang="en-US" dirty="0" smtClean="0">
                <a:latin typeface="Arial" charset="0"/>
              </a:rPr>
              <a:t>The invention disclosure form</a:t>
            </a:r>
          </a:p>
        </p:txBody>
      </p:sp>
      <p:sp>
        <p:nvSpPr>
          <p:cNvPr id="2" name="Footer Placeholder 1"/>
          <p:cNvSpPr>
            <a:spLocks noGrp="1"/>
          </p:cNvSpPr>
          <p:nvPr>
            <p:ph type="ftr" sz="quarter" idx="10"/>
          </p:nvPr>
        </p:nvSpPr>
        <p:spPr/>
        <p:txBody>
          <a:bodyPr/>
          <a:lstStyle/>
          <a:p>
            <a:pPr>
              <a:defRPr/>
            </a:pPr>
            <a:r>
              <a:rPr lang="en-GB" smtClean="0">
                <a:solidFill>
                  <a:srgbClr val="4C575F"/>
                </a:solidFill>
              </a:rPr>
              <a:t>Intellectual Property Teaching Kit</a:t>
            </a:r>
            <a:endParaRPr lang="en-GB" dirty="0">
              <a:solidFill>
                <a:srgbClr val="4C575F"/>
              </a:solidFill>
            </a:endParaRPr>
          </a:p>
        </p:txBody>
      </p:sp>
    </p:spTree>
    <p:extLst>
      <p:ext uri="{BB962C8B-B14F-4D97-AF65-F5344CB8AC3E}">
        <p14:creationId xmlns:p14="http://schemas.microsoft.com/office/powerpoint/2010/main" val="510266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POTest">
  <a:themeElements>
    <a:clrScheme name="EPOTest 1">
      <a:dk1>
        <a:srgbClr val="4C575F"/>
      </a:dk1>
      <a:lt1>
        <a:srgbClr val="FFFFFF"/>
      </a:lt1>
      <a:dk2>
        <a:srgbClr val="4C575F"/>
      </a:dk2>
      <a:lt2>
        <a:srgbClr val="697B8D"/>
      </a:lt2>
      <a:accent1>
        <a:srgbClr val="C0362B"/>
      </a:accent1>
      <a:accent2>
        <a:srgbClr val="4C575F"/>
      </a:accent2>
      <a:accent3>
        <a:srgbClr val="FFFFFF"/>
      </a:accent3>
      <a:accent4>
        <a:srgbClr val="404950"/>
      </a:accent4>
      <a:accent5>
        <a:srgbClr val="DCAEAC"/>
      </a:accent5>
      <a:accent6>
        <a:srgbClr val="444E55"/>
      </a:accent6>
      <a:hlink>
        <a:srgbClr val="6D90A6"/>
      </a:hlink>
      <a:folHlink>
        <a:srgbClr val="B3C5D2"/>
      </a:folHlink>
    </a:clrScheme>
    <a:fontScheme name="EPOTes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POTest 1">
        <a:dk1>
          <a:srgbClr val="4C575F"/>
        </a:dk1>
        <a:lt1>
          <a:srgbClr val="FFFFFF"/>
        </a:lt1>
        <a:dk2>
          <a:srgbClr val="4C575F"/>
        </a:dk2>
        <a:lt2>
          <a:srgbClr val="697B8D"/>
        </a:lt2>
        <a:accent1>
          <a:srgbClr val="C0362B"/>
        </a:accent1>
        <a:accent2>
          <a:srgbClr val="4C575F"/>
        </a:accent2>
        <a:accent3>
          <a:srgbClr val="FFFFFF"/>
        </a:accent3>
        <a:accent4>
          <a:srgbClr val="404950"/>
        </a:accent4>
        <a:accent5>
          <a:srgbClr val="DCAEAC"/>
        </a:accent5>
        <a:accent6>
          <a:srgbClr val="444E55"/>
        </a:accent6>
        <a:hlink>
          <a:srgbClr val="6D90A6"/>
        </a:hlink>
        <a:folHlink>
          <a:srgbClr val="B3C5D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EPOTest">
  <a:themeElements>
    <a:clrScheme name="EPOTest 1">
      <a:dk1>
        <a:srgbClr val="4C575F"/>
      </a:dk1>
      <a:lt1>
        <a:srgbClr val="FFFFFF"/>
      </a:lt1>
      <a:dk2>
        <a:srgbClr val="4C575F"/>
      </a:dk2>
      <a:lt2>
        <a:srgbClr val="697B8D"/>
      </a:lt2>
      <a:accent1>
        <a:srgbClr val="C0362B"/>
      </a:accent1>
      <a:accent2>
        <a:srgbClr val="4C575F"/>
      </a:accent2>
      <a:accent3>
        <a:srgbClr val="FFFFFF"/>
      </a:accent3>
      <a:accent4>
        <a:srgbClr val="404950"/>
      </a:accent4>
      <a:accent5>
        <a:srgbClr val="DCAEAC"/>
      </a:accent5>
      <a:accent6>
        <a:srgbClr val="444E55"/>
      </a:accent6>
      <a:hlink>
        <a:srgbClr val="6D90A6"/>
      </a:hlink>
      <a:folHlink>
        <a:srgbClr val="B3C5D2"/>
      </a:folHlink>
    </a:clrScheme>
    <a:fontScheme name="2_EPOTest">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POTest 1">
        <a:dk1>
          <a:srgbClr val="4C575F"/>
        </a:dk1>
        <a:lt1>
          <a:srgbClr val="FFFFFF"/>
        </a:lt1>
        <a:dk2>
          <a:srgbClr val="4C575F"/>
        </a:dk2>
        <a:lt2>
          <a:srgbClr val="697B8D"/>
        </a:lt2>
        <a:accent1>
          <a:srgbClr val="C0362B"/>
        </a:accent1>
        <a:accent2>
          <a:srgbClr val="4C575F"/>
        </a:accent2>
        <a:accent3>
          <a:srgbClr val="FFFFFF"/>
        </a:accent3>
        <a:accent4>
          <a:srgbClr val="404950"/>
        </a:accent4>
        <a:accent5>
          <a:srgbClr val="DCAEAC"/>
        </a:accent5>
        <a:accent6>
          <a:srgbClr val="444E55"/>
        </a:accent6>
        <a:hlink>
          <a:srgbClr val="6D90A6"/>
        </a:hlink>
        <a:folHlink>
          <a:srgbClr val="B3C5D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EPOTest">
  <a:themeElements>
    <a:clrScheme name="EPOTest 1">
      <a:dk1>
        <a:srgbClr val="4C575F"/>
      </a:dk1>
      <a:lt1>
        <a:srgbClr val="FFFFFF"/>
      </a:lt1>
      <a:dk2>
        <a:srgbClr val="4C575F"/>
      </a:dk2>
      <a:lt2>
        <a:srgbClr val="697B8D"/>
      </a:lt2>
      <a:accent1>
        <a:srgbClr val="C0362B"/>
      </a:accent1>
      <a:accent2>
        <a:srgbClr val="4C575F"/>
      </a:accent2>
      <a:accent3>
        <a:srgbClr val="FFFFFF"/>
      </a:accent3>
      <a:accent4>
        <a:srgbClr val="404950"/>
      </a:accent4>
      <a:accent5>
        <a:srgbClr val="DCAEAC"/>
      </a:accent5>
      <a:accent6>
        <a:srgbClr val="444E55"/>
      </a:accent6>
      <a:hlink>
        <a:srgbClr val="6D90A6"/>
      </a:hlink>
      <a:folHlink>
        <a:srgbClr val="B3C5D2"/>
      </a:folHlink>
    </a:clrScheme>
    <a:fontScheme name="2_EPOTest">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POTest 1">
        <a:dk1>
          <a:srgbClr val="4C575F"/>
        </a:dk1>
        <a:lt1>
          <a:srgbClr val="FFFFFF"/>
        </a:lt1>
        <a:dk2>
          <a:srgbClr val="4C575F"/>
        </a:dk2>
        <a:lt2>
          <a:srgbClr val="697B8D"/>
        </a:lt2>
        <a:accent1>
          <a:srgbClr val="C0362B"/>
        </a:accent1>
        <a:accent2>
          <a:srgbClr val="4C575F"/>
        </a:accent2>
        <a:accent3>
          <a:srgbClr val="FFFFFF"/>
        </a:accent3>
        <a:accent4>
          <a:srgbClr val="404950"/>
        </a:accent4>
        <a:accent5>
          <a:srgbClr val="DCAEAC"/>
        </a:accent5>
        <a:accent6>
          <a:srgbClr val="444E55"/>
        </a:accent6>
        <a:hlink>
          <a:srgbClr val="6D90A6"/>
        </a:hlink>
        <a:folHlink>
          <a:srgbClr val="B3C5D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EPOTest">
  <a:themeElements>
    <a:clrScheme name="EPOTest 1">
      <a:dk1>
        <a:srgbClr val="4C575F"/>
      </a:dk1>
      <a:lt1>
        <a:srgbClr val="FFFFFF"/>
      </a:lt1>
      <a:dk2>
        <a:srgbClr val="4C575F"/>
      </a:dk2>
      <a:lt2>
        <a:srgbClr val="697B8D"/>
      </a:lt2>
      <a:accent1>
        <a:srgbClr val="C0362B"/>
      </a:accent1>
      <a:accent2>
        <a:srgbClr val="4C575F"/>
      </a:accent2>
      <a:accent3>
        <a:srgbClr val="FFFFFF"/>
      </a:accent3>
      <a:accent4>
        <a:srgbClr val="404950"/>
      </a:accent4>
      <a:accent5>
        <a:srgbClr val="DCAEAC"/>
      </a:accent5>
      <a:accent6>
        <a:srgbClr val="444E55"/>
      </a:accent6>
      <a:hlink>
        <a:srgbClr val="6D90A6"/>
      </a:hlink>
      <a:folHlink>
        <a:srgbClr val="B3C5D2"/>
      </a:folHlink>
    </a:clrScheme>
    <a:fontScheme name="EPOTes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POTest 1">
        <a:dk1>
          <a:srgbClr val="4C575F"/>
        </a:dk1>
        <a:lt1>
          <a:srgbClr val="FFFFFF"/>
        </a:lt1>
        <a:dk2>
          <a:srgbClr val="4C575F"/>
        </a:dk2>
        <a:lt2>
          <a:srgbClr val="697B8D"/>
        </a:lt2>
        <a:accent1>
          <a:srgbClr val="C0362B"/>
        </a:accent1>
        <a:accent2>
          <a:srgbClr val="4C575F"/>
        </a:accent2>
        <a:accent3>
          <a:srgbClr val="FFFFFF"/>
        </a:accent3>
        <a:accent4>
          <a:srgbClr val="404950"/>
        </a:accent4>
        <a:accent5>
          <a:srgbClr val="DCAEAC"/>
        </a:accent5>
        <a:accent6>
          <a:srgbClr val="444E55"/>
        </a:accent6>
        <a:hlink>
          <a:srgbClr val="6D90A6"/>
        </a:hlink>
        <a:folHlink>
          <a:srgbClr val="B3C5D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08EE8F1FE3FE4081D0C0710C250F62" ma:contentTypeVersion="25" ma:contentTypeDescription="Create a new document." ma:contentTypeScope="" ma:versionID="bb56a5eedde332747cff05d86c637fcc">
  <xsd:schema xmlns:xsd="http://www.w3.org/2001/XMLSchema" xmlns:xs="http://www.w3.org/2001/XMLSchema" xmlns:p="http://schemas.microsoft.com/office/2006/metadata/properties" xmlns:ns2="http://schemas.microsoft.com/sharepoint/v4" xmlns:ns3="600c3e43-7a76-4c7c-9114-f738895e0db3" targetNamespace="http://schemas.microsoft.com/office/2006/metadata/properties" ma:root="true" ma:fieldsID="5cd7da050aff7f47899fda1277b310b8" ns2:_="" ns3:_="">
    <xsd:import namespace="http://schemas.microsoft.com/sharepoint/v4"/>
    <xsd:import namespace="600c3e43-7a76-4c7c-9114-f738895e0db3"/>
    <xsd:element name="properties">
      <xsd:complexType>
        <xsd:sequence>
          <xsd:element name="documentManagement">
            <xsd:complexType>
              <xsd:all>
                <xsd:element ref="ns2:IconOverlay" minOccurs="0"/>
                <xsd:element ref="ns3:DocTitle" minOccurs="0"/>
                <xsd:element ref="ns3:originalCADocName" minOccurs="0"/>
                <xsd:element ref="ns3:VisibleByC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8"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0c3e43-7a76-4c7c-9114-f738895e0db3" elementFormDefault="qualified">
    <xsd:import namespace="http://schemas.microsoft.com/office/2006/documentManagement/types"/>
    <xsd:import namespace="http://schemas.microsoft.com/office/infopath/2007/PartnerControls"/>
    <xsd:element name="DocTitle" ma:index="12" nillable="true" ma:displayName="DocTitle" ma:internalName="DocTitle">
      <xsd:simpleType>
        <xsd:restriction base="dms:Note">
          <xsd:maxLength value="255"/>
        </xsd:restriction>
      </xsd:simpleType>
    </xsd:element>
    <xsd:element name="originalCADocName" ma:index="14" nillable="true" ma:displayName="originalCADocName" ma:internalName="originalCADocName">
      <xsd:simpleType>
        <xsd:restriction base="dms:Note">
          <xsd:maxLength value="255"/>
        </xsd:restriction>
      </xsd:simpleType>
    </xsd:element>
    <xsd:element name="VisibleByCS" ma:index="15" nillable="true" ma:displayName="VisibleByCS" ma:internalName="VisibleByCS">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Title xmlns="600c3e43-7a76-4c7c-9114-f738895e0db3" xsi:nil="true"/>
    <VisibleByCS xmlns="600c3e43-7a76-4c7c-9114-f738895e0db3" xsi:nil="true"/>
    <originalCADocName xmlns="600c3e43-7a76-4c7c-9114-f738895e0db3" xsi:nil="true"/>
  </documentManagement>
</p:properties>
</file>

<file path=customXml/itemProps1.xml><?xml version="1.0" encoding="utf-8"?>
<ds:datastoreItem xmlns:ds="http://schemas.openxmlformats.org/officeDocument/2006/customXml" ds:itemID="{605FA80C-D90C-43EC-BAED-FF1DBB0FBF37}">
  <ds:schemaRefs>
    <ds:schemaRef ds:uri="http://schemas.microsoft.com/sharepoint/v3/contenttype/forms"/>
  </ds:schemaRefs>
</ds:datastoreItem>
</file>

<file path=customXml/itemProps2.xml><?xml version="1.0" encoding="utf-8"?>
<ds:datastoreItem xmlns:ds="http://schemas.openxmlformats.org/officeDocument/2006/customXml" ds:itemID="{2F233666-7CEB-4AA6-8F4E-C4F29C99F7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4"/>
    <ds:schemaRef ds:uri="600c3e43-7a76-4c7c-9114-f738895e0d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2772C21-377A-46E8-96A4-5BC8813C78CC}">
  <ds:schemaRefs>
    <ds:schemaRef ds:uri="http://schemas.microsoft.com/office/2006/metadata/properties"/>
    <ds:schemaRef ds:uri="http://purl.org/dc/elements/1.1/"/>
    <ds:schemaRef ds:uri="http://purl.org/dc/terms/"/>
    <ds:schemaRef ds:uri="http://schemas.microsoft.com/sharepoint/v4"/>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600c3e43-7a76-4c7c-9114-f738895e0db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9410</Words>
  <Application>Microsoft Office PowerPoint</Application>
  <PresentationFormat>On-screen Show (4:3)</PresentationFormat>
  <Paragraphs>862</Paragraphs>
  <Slides>39</Slides>
  <Notes>39</Notes>
  <HiddenSlides>0</HiddenSlides>
  <MMClips>0</MMClips>
  <ScaleCrop>false</ScaleCrop>
  <HeadingPairs>
    <vt:vector size="4" baseType="variant">
      <vt:variant>
        <vt:lpstr>Theme</vt:lpstr>
      </vt:variant>
      <vt:variant>
        <vt:i4>5</vt:i4>
      </vt:variant>
      <vt:variant>
        <vt:lpstr>Slide Titles</vt:lpstr>
      </vt:variant>
      <vt:variant>
        <vt:i4>39</vt:i4>
      </vt:variant>
    </vt:vector>
  </HeadingPairs>
  <TitlesOfParts>
    <vt:vector size="44" baseType="lpstr">
      <vt:lpstr>EPOTest</vt:lpstr>
      <vt:lpstr>2_EPOTest</vt:lpstr>
      <vt:lpstr>Custom Design</vt:lpstr>
      <vt:lpstr>3_EPOTest</vt:lpstr>
      <vt:lpstr>1_EPOTest</vt:lpstr>
      <vt:lpstr>IP Management </vt:lpstr>
      <vt:lpstr>GENERAL INTRODUCTION</vt:lpstr>
      <vt:lpstr>IP MANAGEMENT</vt:lpstr>
      <vt:lpstr>The four main pillars of IP management</vt:lpstr>
      <vt:lpstr>Implementing IP management</vt:lpstr>
      <vt:lpstr>IP policies at universities</vt:lpstr>
      <vt:lpstr>Tools and processes</vt:lpstr>
      <vt:lpstr>Notebooks and work journals</vt:lpstr>
      <vt:lpstr>The invention disclosure form</vt:lpstr>
      <vt:lpstr>Proprietary information</vt:lpstr>
      <vt:lpstr>Collaborations</vt:lpstr>
      <vt:lpstr>IP STRATEGY</vt:lpstr>
      <vt:lpstr>IP strategies for universities and businesses</vt:lpstr>
      <vt:lpstr>IP strategy approaches</vt:lpstr>
      <vt:lpstr>Developing and protecting IP</vt:lpstr>
      <vt:lpstr>Creating a competitive advantage </vt:lpstr>
      <vt:lpstr>COMMERCIALISATION OF IP</vt:lpstr>
      <vt:lpstr>Technology transfer</vt:lpstr>
      <vt:lpstr>How universities can exploit IP</vt:lpstr>
      <vt:lpstr>Evaluating IP</vt:lpstr>
      <vt:lpstr>IP evaluation process</vt:lpstr>
      <vt:lpstr>How businesses exploit IP</vt:lpstr>
      <vt:lpstr>Licensing IP</vt:lpstr>
      <vt:lpstr>Benefits of licensing</vt:lpstr>
      <vt:lpstr>IP and spin-outs </vt:lpstr>
      <vt:lpstr>IP MANAGEMENT CASE STUDY</vt:lpstr>
      <vt:lpstr>Background</vt:lpstr>
      <vt:lpstr>The research programme</vt:lpstr>
      <vt:lpstr>The experiments    </vt:lpstr>
      <vt:lpstr>The results</vt:lpstr>
      <vt:lpstr>The publication</vt:lpstr>
      <vt:lpstr>The patent application</vt:lpstr>
      <vt:lpstr>The licence</vt:lpstr>
      <vt:lpstr>The patent dispute</vt:lpstr>
      <vt:lpstr>Litigation</vt:lpstr>
      <vt:lpstr>The court decision</vt:lpstr>
      <vt:lpstr>Note on inventorship</vt:lpstr>
      <vt:lpstr>Discussion</vt:lpstr>
      <vt:lpstr>Lessons learnt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 Management</dc:title>
  <dc:creator>tbereuter@epo.org</dc:creator>
  <cp:keywords>IP Teaching Kit</cp:keywords>
  <cp:lastModifiedBy>Flores-Jiménez Alejandro</cp:lastModifiedBy>
  <cp:revision>887</cp:revision>
  <cp:lastPrinted>2015-07-23T12:36:41Z</cp:lastPrinted>
  <dcterms:created xsi:type="dcterms:W3CDTF">2013-05-13T15:41:57Z</dcterms:created>
  <dcterms:modified xsi:type="dcterms:W3CDTF">2016-05-03T12:36:31Z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3797100</vt:r8>
  </property>
  <property fmtid="{D5CDD505-2E9C-101B-9397-08002B2CF9AE}" pid="3" name="DocStatus">
    <vt:lpwstr/>
  </property>
  <property fmtid="{D5CDD505-2E9C-101B-9397-08002B2CF9AE}" pid="4" name="Quality">
    <vt:lpwstr/>
  </property>
  <property fmtid="{D5CDD505-2E9C-101B-9397-08002B2CF9AE}" pid="5" name="LCwithTrans">
    <vt:lpwstr>No</vt:lpwstr>
  </property>
  <property fmtid="{D5CDD505-2E9C-101B-9397-08002B2CF9AE}" pid="6" name="TypeOfDoc">
    <vt:lpwstr/>
  </property>
  <property fmtid="{D5CDD505-2E9C-101B-9397-08002B2CF9AE}" pid="7" name="DocComment">
    <vt:lpwstr/>
  </property>
  <property fmtid="{D5CDD505-2E9C-101B-9397-08002B2CF9AE}" pid="8" name="ContentTypeId">
    <vt:lpwstr>0x0101004208EE8F1FE3FE4081D0C0710C250F62</vt:lpwstr>
  </property>
  <property fmtid="{D5CDD505-2E9C-101B-9397-08002B2CF9AE}" pid="9" name="LTNo">
    <vt:lpwstr>151312a</vt:lpwstr>
  </property>
  <property fmtid="{D5CDD505-2E9C-101B-9397-08002B2CF9AE}" pid="10" name="DocLgge">
    <vt:lpwstr>EN</vt:lpwstr>
  </property>
  <property fmtid="{D5CDD505-2E9C-101B-9397-08002B2CF9AE}" pid="11" name="SentByOn">
    <vt:lpwstr/>
  </property>
  <property fmtid="{D5CDD505-2E9C-101B-9397-08002B2CF9AE}" pid="12" name="JobNo">
    <vt:lpwstr>151312</vt:lpwstr>
  </property>
  <property fmtid="{D5CDD505-2E9C-101B-9397-08002B2CF9AE}" pid="13" name="Type">
    <vt:lpwstr>Editing</vt:lpwstr>
  </property>
</Properties>
</file>