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0" r:id="rId4"/>
    <p:sldMasterId id="2147483779" r:id="rId5"/>
  </p:sldMasterIdLst>
  <p:notesMasterIdLst>
    <p:notesMasterId r:id="rId141"/>
  </p:notesMasterIdLst>
  <p:sldIdLst>
    <p:sldId id="437" r:id="rId6"/>
    <p:sldId id="438" r:id="rId7"/>
    <p:sldId id="321" r:id="rId8"/>
    <p:sldId id="322" r:id="rId9"/>
    <p:sldId id="323" r:id="rId10"/>
    <p:sldId id="325" r:id="rId11"/>
    <p:sldId id="326" r:id="rId12"/>
    <p:sldId id="327" r:id="rId13"/>
    <p:sldId id="328" r:id="rId14"/>
    <p:sldId id="329" r:id="rId15"/>
    <p:sldId id="330" r:id="rId16"/>
    <p:sldId id="331" r:id="rId17"/>
    <p:sldId id="440" r:id="rId18"/>
    <p:sldId id="334" r:id="rId19"/>
    <p:sldId id="335" r:id="rId20"/>
    <p:sldId id="336" r:id="rId21"/>
    <p:sldId id="337" r:id="rId22"/>
    <p:sldId id="338" r:id="rId23"/>
    <p:sldId id="339" r:id="rId24"/>
    <p:sldId id="340" r:id="rId25"/>
    <p:sldId id="341" r:id="rId26"/>
    <p:sldId id="342" r:id="rId27"/>
    <p:sldId id="343" r:id="rId28"/>
    <p:sldId id="344" r:id="rId29"/>
    <p:sldId id="345" r:id="rId30"/>
    <p:sldId id="346" r:id="rId31"/>
    <p:sldId id="347" r:id="rId32"/>
    <p:sldId id="348" r:id="rId33"/>
    <p:sldId id="349" r:id="rId34"/>
    <p:sldId id="350" r:id="rId35"/>
    <p:sldId id="351" r:id="rId36"/>
    <p:sldId id="352" r:id="rId37"/>
    <p:sldId id="353" r:id="rId38"/>
    <p:sldId id="354" r:id="rId39"/>
    <p:sldId id="355" r:id="rId40"/>
    <p:sldId id="356" r:id="rId41"/>
    <p:sldId id="357" r:id="rId42"/>
    <p:sldId id="358" r:id="rId43"/>
    <p:sldId id="359" r:id="rId44"/>
    <p:sldId id="360" r:id="rId45"/>
    <p:sldId id="361" r:id="rId46"/>
    <p:sldId id="362" r:id="rId47"/>
    <p:sldId id="363" r:id="rId48"/>
    <p:sldId id="364" r:id="rId49"/>
    <p:sldId id="365" r:id="rId50"/>
    <p:sldId id="366" r:id="rId51"/>
    <p:sldId id="367" r:id="rId52"/>
    <p:sldId id="368" r:id="rId53"/>
    <p:sldId id="369" r:id="rId54"/>
    <p:sldId id="370" r:id="rId55"/>
    <p:sldId id="371" r:id="rId56"/>
    <p:sldId id="372" r:id="rId57"/>
    <p:sldId id="373" r:id="rId58"/>
    <p:sldId id="374" r:id="rId59"/>
    <p:sldId id="375" r:id="rId60"/>
    <p:sldId id="376" r:id="rId61"/>
    <p:sldId id="377" r:id="rId62"/>
    <p:sldId id="378" r:id="rId63"/>
    <p:sldId id="379" r:id="rId64"/>
    <p:sldId id="380" r:id="rId65"/>
    <p:sldId id="381" r:id="rId66"/>
    <p:sldId id="382" r:id="rId67"/>
    <p:sldId id="383" r:id="rId68"/>
    <p:sldId id="384" r:id="rId69"/>
    <p:sldId id="385" r:id="rId70"/>
    <p:sldId id="386" r:id="rId71"/>
    <p:sldId id="387" r:id="rId72"/>
    <p:sldId id="388" r:id="rId73"/>
    <p:sldId id="389" r:id="rId74"/>
    <p:sldId id="390" r:id="rId75"/>
    <p:sldId id="391" r:id="rId76"/>
    <p:sldId id="392" r:id="rId77"/>
    <p:sldId id="393" r:id="rId78"/>
    <p:sldId id="394" r:id="rId79"/>
    <p:sldId id="395" r:id="rId80"/>
    <p:sldId id="396" r:id="rId81"/>
    <p:sldId id="397" r:id="rId82"/>
    <p:sldId id="398" r:id="rId83"/>
    <p:sldId id="399" r:id="rId84"/>
    <p:sldId id="400" r:id="rId85"/>
    <p:sldId id="401" r:id="rId86"/>
    <p:sldId id="402" r:id="rId87"/>
    <p:sldId id="403" r:id="rId88"/>
    <p:sldId id="404" r:id="rId89"/>
    <p:sldId id="405" r:id="rId90"/>
    <p:sldId id="406" r:id="rId91"/>
    <p:sldId id="407" r:id="rId92"/>
    <p:sldId id="408" r:id="rId93"/>
    <p:sldId id="409" r:id="rId94"/>
    <p:sldId id="410" r:id="rId95"/>
    <p:sldId id="411" r:id="rId96"/>
    <p:sldId id="412" r:id="rId97"/>
    <p:sldId id="413" r:id="rId98"/>
    <p:sldId id="414" r:id="rId99"/>
    <p:sldId id="415" r:id="rId100"/>
    <p:sldId id="416" r:id="rId101"/>
    <p:sldId id="417" r:id="rId102"/>
    <p:sldId id="418" r:id="rId103"/>
    <p:sldId id="419" r:id="rId104"/>
    <p:sldId id="420" r:id="rId105"/>
    <p:sldId id="421" r:id="rId106"/>
    <p:sldId id="422" r:id="rId107"/>
    <p:sldId id="423" r:id="rId108"/>
    <p:sldId id="424" r:id="rId109"/>
    <p:sldId id="425" r:id="rId110"/>
    <p:sldId id="426" r:id="rId111"/>
    <p:sldId id="427" r:id="rId112"/>
    <p:sldId id="428" r:id="rId113"/>
    <p:sldId id="429" r:id="rId114"/>
    <p:sldId id="430" r:id="rId115"/>
    <p:sldId id="431" r:id="rId116"/>
    <p:sldId id="432" r:id="rId117"/>
    <p:sldId id="433" r:id="rId118"/>
    <p:sldId id="434" r:id="rId119"/>
    <p:sldId id="435" r:id="rId120"/>
    <p:sldId id="436" r:id="rId121"/>
    <p:sldId id="460" r:id="rId122"/>
    <p:sldId id="461" r:id="rId123"/>
    <p:sldId id="443" r:id="rId124"/>
    <p:sldId id="444" r:id="rId125"/>
    <p:sldId id="445" r:id="rId126"/>
    <p:sldId id="446" r:id="rId127"/>
    <p:sldId id="447" r:id="rId128"/>
    <p:sldId id="448" r:id="rId129"/>
    <p:sldId id="449" r:id="rId130"/>
    <p:sldId id="450" r:id="rId131"/>
    <p:sldId id="451" r:id="rId132"/>
    <p:sldId id="452" r:id="rId133"/>
    <p:sldId id="453" r:id="rId134"/>
    <p:sldId id="454" r:id="rId135"/>
    <p:sldId id="455" r:id="rId136"/>
    <p:sldId id="456" r:id="rId137"/>
    <p:sldId id="457" r:id="rId138"/>
    <p:sldId id="462" r:id="rId139"/>
    <p:sldId id="463" r:id="rId140"/>
  </p:sldIdLst>
  <p:sldSz cx="9144000" cy="6858000" type="screen4x3"/>
  <p:notesSz cx="6858000" cy="9945688"/>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55">
          <p15:clr>
            <a:srgbClr val="A4A3A4"/>
          </p15:clr>
        </p15:guide>
        <p15:guide id="2" orient="horz" pos="1026">
          <p15:clr>
            <a:srgbClr val="A4A3A4"/>
          </p15:clr>
        </p15:guide>
        <p15:guide id="3" pos="385">
          <p15:clr>
            <a:srgbClr val="A4A3A4"/>
          </p15:clr>
        </p15:guide>
        <p15:guide id="4" orient="horz" pos="1092">
          <p15:clr>
            <a:srgbClr val="A4A3A4"/>
          </p15:clr>
        </p15:guide>
        <p15:guide id="5" orient="horz" pos="2840">
          <p15:clr>
            <a:srgbClr val="A4A3A4"/>
          </p15:clr>
        </p15:guide>
        <p15:guide id="6" orient="horz" pos="300">
          <p15:clr>
            <a:srgbClr val="A4A3A4"/>
          </p15:clr>
        </p15:guide>
        <p15:guide id="7" pos="5375">
          <p15:clr>
            <a:srgbClr val="A4A3A4"/>
          </p15:clr>
        </p15:guide>
        <p15:guide id="8" pos="567">
          <p15:clr>
            <a:srgbClr val="A4A3A4"/>
          </p15:clr>
        </p15:guide>
        <p15:guide id="9" pos="297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nrickson Ann" initials="HA" lastIdx="2" clrIdx="0"/>
  <p:cmAuthor id="2" name="MARTINEZ CARRION Lorena" initials="MCL"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C575F"/>
    <a:srgbClr val="404B56"/>
    <a:srgbClr val="0099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4" autoAdjust="0"/>
    <p:restoredTop sz="64291" autoAdjust="0"/>
  </p:normalViewPr>
  <p:slideViewPr>
    <p:cSldViewPr>
      <p:cViewPr>
        <p:scale>
          <a:sx n="100" d="100"/>
          <a:sy n="100" d="100"/>
        </p:scale>
        <p:origin x="-3840" y="-222"/>
      </p:cViewPr>
      <p:guideLst>
        <p:guide orient="horz" pos="255"/>
        <p:guide orient="horz" pos="1026"/>
        <p:guide orient="horz" pos="1092"/>
        <p:guide orient="horz" pos="2840"/>
        <p:guide orient="horz" pos="300"/>
        <p:guide pos="385"/>
        <p:guide pos="5375"/>
        <p:guide pos="567"/>
        <p:guide pos="2971"/>
      </p:guideLst>
    </p:cSldViewPr>
  </p:slideViewPr>
  <p:notesTextViewPr>
    <p:cViewPr>
      <p:scale>
        <a:sx n="100" d="100"/>
        <a:sy n="100" d="100"/>
      </p:scale>
      <p:origin x="0" y="0"/>
    </p:cViewPr>
  </p:notesTextViewPr>
  <p:sorterViewPr>
    <p:cViewPr>
      <p:scale>
        <a:sx n="194" d="100"/>
        <a:sy n="194" d="100"/>
      </p:scale>
      <p:origin x="0" y="-15066"/>
    </p:cViewPr>
  </p:sorterViewPr>
  <p:notesViewPr>
    <p:cSldViewPr showGuides="1">
      <p:cViewPr varScale="1">
        <p:scale>
          <a:sx n="51" d="100"/>
          <a:sy n="51" d="100"/>
        </p:scale>
        <p:origin x="-2994" y="-108"/>
      </p:cViewPr>
      <p:guideLst>
        <p:guide orient="horz" pos="3132"/>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viewProps" Target="viewProp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slide" Target="slides/slide119.xml"/><Relationship Id="rId129" Type="http://schemas.openxmlformats.org/officeDocument/2006/relationships/slide" Target="slides/slide124.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slide" Target="slides/slide135.xml"/><Relationship Id="rId14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notesMaster" Target="notesMasters/notesMaster1.xml"/><Relationship Id="rId14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2547" cy="497842"/>
          </a:xfrm>
          <a:prstGeom prst="rect">
            <a:avLst/>
          </a:prstGeom>
        </p:spPr>
        <p:txBody>
          <a:bodyPr vert="horz" lIns="91870" tIns="45935" rIns="91870" bIns="45935" rtlCol="0"/>
          <a:lstStyle>
            <a:lvl1pPr algn="l">
              <a:defRPr sz="1200"/>
            </a:lvl1pPr>
          </a:lstStyle>
          <a:p>
            <a:pPr>
              <a:defRPr/>
            </a:pPr>
            <a:endParaRPr lang="en-GB"/>
          </a:p>
        </p:txBody>
      </p:sp>
      <p:sp>
        <p:nvSpPr>
          <p:cNvPr id="3" name="Date Placeholder 2"/>
          <p:cNvSpPr>
            <a:spLocks noGrp="1"/>
          </p:cNvSpPr>
          <p:nvPr>
            <p:ph type="dt" idx="1"/>
          </p:nvPr>
        </p:nvSpPr>
        <p:spPr>
          <a:xfrm>
            <a:off x="3883852" y="0"/>
            <a:ext cx="2972547" cy="497842"/>
          </a:xfrm>
          <a:prstGeom prst="rect">
            <a:avLst/>
          </a:prstGeom>
        </p:spPr>
        <p:txBody>
          <a:bodyPr vert="horz" lIns="91870" tIns="45935" rIns="91870" bIns="45935" rtlCol="0"/>
          <a:lstStyle>
            <a:lvl1pPr algn="r">
              <a:defRPr sz="1200"/>
            </a:lvl1pPr>
          </a:lstStyle>
          <a:p>
            <a:pPr>
              <a:defRPr/>
            </a:pPr>
            <a:fld id="{A08A0225-2F57-42E3-9305-1355A5874372}" type="datetimeFigureOut">
              <a:rPr lang="en-GB"/>
              <a:pPr>
                <a:defRPr/>
              </a:pPr>
              <a:t>22-10-2018</a:t>
            </a:fld>
            <a:endParaRPr lang="en-GB"/>
          </a:p>
        </p:txBody>
      </p:sp>
      <p:sp>
        <p:nvSpPr>
          <p:cNvPr id="4" name="Slide Image Placeholder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870" tIns="45935" rIns="91870" bIns="45935" rtlCol="0" anchor="ctr"/>
          <a:lstStyle/>
          <a:p>
            <a:pPr lvl="0"/>
            <a:endParaRPr lang="en-GB" noProof="0" smtClean="0"/>
          </a:p>
        </p:txBody>
      </p:sp>
      <p:sp>
        <p:nvSpPr>
          <p:cNvPr id="5" name="Notes Placeholder 4"/>
          <p:cNvSpPr>
            <a:spLocks noGrp="1"/>
          </p:cNvSpPr>
          <p:nvPr>
            <p:ph type="body" sz="quarter" idx="3"/>
          </p:nvPr>
        </p:nvSpPr>
        <p:spPr>
          <a:xfrm>
            <a:off x="685480" y="4723924"/>
            <a:ext cx="5487041" cy="4475798"/>
          </a:xfrm>
          <a:prstGeom prst="rect">
            <a:avLst/>
          </a:prstGeom>
        </p:spPr>
        <p:txBody>
          <a:bodyPr vert="horz" lIns="91870" tIns="45935" rIns="91870" bIns="45935"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446257"/>
            <a:ext cx="2972547" cy="497841"/>
          </a:xfrm>
          <a:prstGeom prst="rect">
            <a:avLst/>
          </a:prstGeom>
        </p:spPr>
        <p:txBody>
          <a:bodyPr vert="horz" lIns="91870" tIns="45935" rIns="91870" bIns="45935" rtlCol="0" anchor="b"/>
          <a:lstStyle>
            <a:lvl1pPr algn="l">
              <a:defRPr sz="1200"/>
            </a:lvl1pPr>
          </a:lstStyle>
          <a:p>
            <a:pPr>
              <a:defRPr/>
            </a:pPr>
            <a:endParaRPr lang="en-GB"/>
          </a:p>
        </p:txBody>
      </p:sp>
      <p:sp>
        <p:nvSpPr>
          <p:cNvPr id="7" name="Slide Number Placeholder 6"/>
          <p:cNvSpPr>
            <a:spLocks noGrp="1"/>
          </p:cNvSpPr>
          <p:nvPr>
            <p:ph type="sldNum" sz="quarter" idx="5"/>
          </p:nvPr>
        </p:nvSpPr>
        <p:spPr>
          <a:xfrm>
            <a:off x="3883852" y="9446257"/>
            <a:ext cx="2972547" cy="497841"/>
          </a:xfrm>
          <a:prstGeom prst="rect">
            <a:avLst/>
          </a:prstGeom>
        </p:spPr>
        <p:txBody>
          <a:bodyPr vert="horz" lIns="91870" tIns="45935" rIns="91870" bIns="45935" rtlCol="0" anchor="b"/>
          <a:lstStyle>
            <a:lvl1pPr algn="r">
              <a:defRPr sz="1200"/>
            </a:lvl1pPr>
          </a:lstStyle>
          <a:p>
            <a:pPr>
              <a:defRPr/>
            </a:pPr>
            <a:fld id="{6562880C-0A8F-4D87-B51B-DA6E882D0D34}" type="slidenum">
              <a:rPr lang="en-GB"/>
              <a:pPr>
                <a:defRPr/>
              </a:pPr>
              <a:t>‹#›</a:t>
            </a:fld>
            <a:endParaRPr lang="en-GB"/>
          </a:p>
        </p:txBody>
      </p:sp>
    </p:spTree>
    <p:extLst>
      <p:ext uri="{BB962C8B-B14F-4D97-AF65-F5344CB8AC3E}">
        <p14:creationId xmlns:p14="http://schemas.microsoft.com/office/powerpoint/2010/main" val="801366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s://euipo.europa.eu/eurolocarno/"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3" Type="http://schemas.openxmlformats.org/officeDocument/2006/relationships/hyperlink" Target="https://euipo.europa.eu/ohimportal/en/esearch-case-law" TargetMode="External"/><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6442" indent="-287093" eaLnBrk="0" hangingPunct="0">
              <a:defRPr>
                <a:solidFill>
                  <a:schemeClr val="tx1"/>
                </a:solidFill>
                <a:latin typeface="Arial" charset="0"/>
                <a:cs typeface="Arial" charset="0"/>
              </a:defRPr>
            </a:lvl2pPr>
            <a:lvl3pPr marL="1148372" indent="-229674" eaLnBrk="0" hangingPunct="0">
              <a:defRPr>
                <a:solidFill>
                  <a:schemeClr val="tx1"/>
                </a:solidFill>
                <a:latin typeface="Arial" charset="0"/>
                <a:cs typeface="Arial" charset="0"/>
              </a:defRPr>
            </a:lvl3pPr>
            <a:lvl4pPr marL="1607721" indent="-229674" eaLnBrk="0" hangingPunct="0">
              <a:defRPr>
                <a:solidFill>
                  <a:schemeClr val="tx1"/>
                </a:solidFill>
                <a:latin typeface="Arial" charset="0"/>
                <a:cs typeface="Arial" charset="0"/>
              </a:defRPr>
            </a:lvl4pPr>
            <a:lvl5pPr marL="2067070" indent="-229674" eaLnBrk="0" hangingPunct="0">
              <a:defRPr>
                <a:solidFill>
                  <a:schemeClr val="tx1"/>
                </a:solidFill>
                <a:latin typeface="Arial" charset="0"/>
                <a:cs typeface="Arial" charset="0"/>
              </a:defRPr>
            </a:lvl5pPr>
            <a:lvl6pPr marL="2526419" indent="-229674" eaLnBrk="0" fontAlgn="base" hangingPunct="0">
              <a:spcBef>
                <a:spcPct val="0"/>
              </a:spcBef>
              <a:spcAft>
                <a:spcPct val="0"/>
              </a:spcAft>
              <a:defRPr>
                <a:solidFill>
                  <a:schemeClr val="tx1"/>
                </a:solidFill>
                <a:latin typeface="Arial" charset="0"/>
                <a:cs typeface="Arial" charset="0"/>
              </a:defRPr>
            </a:lvl6pPr>
            <a:lvl7pPr marL="2985767" indent="-229674" eaLnBrk="0" fontAlgn="base" hangingPunct="0">
              <a:spcBef>
                <a:spcPct val="0"/>
              </a:spcBef>
              <a:spcAft>
                <a:spcPct val="0"/>
              </a:spcAft>
              <a:defRPr>
                <a:solidFill>
                  <a:schemeClr val="tx1"/>
                </a:solidFill>
                <a:latin typeface="Arial" charset="0"/>
                <a:cs typeface="Arial" charset="0"/>
              </a:defRPr>
            </a:lvl7pPr>
            <a:lvl8pPr marL="3445116" indent="-229674" eaLnBrk="0" fontAlgn="base" hangingPunct="0">
              <a:spcBef>
                <a:spcPct val="0"/>
              </a:spcBef>
              <a:spcAft>
                <a:spcPct val="0"/>
              </a:spcAft>
              <a:defRPr>
                <a:solidFill>
                  <a:schemeClr val="tx1"/>
                </a:solidFill>
                <a:latin typeface="Arial" charset="0"/>
                <a:cs typeface="Arial" charset="0"/>
              </a:defRPr>
            </a:lvl8pPr>
            <a:lvl9pPr marL="3904465" indent="-229674" eaLnBrk="0" fontAlgn="base" hangingPunct="0">
              <a:spcBef>
                <a:spcPct val="0"/>
              </a:spcBef>
              <a:spcAft>
                <a:spcPct val="0"/>
              </a:spcAft>
              <a:defRPr>
                <a:solidFill>
                  <a:schemeClr val="tx1"/>
                </a:solidFill>
                <a:latin typeface="Arial" charset="0"/>
                <a:cs typeface="Arial" charset="0"/>
              </a:defRPr>
            </a:lvl9pPr>
          </a:lstStyle>
          <a:p>
            <a:pPr eaLnBrk="1" hangingPunct="1"/>
            <a:fld id="{E31452D6-D00B-4111-ADFA-918551FBB4C0}" type="slidenum">
              <a:rPr lang="en-GB" smtClean="0">
                <a:solidFill>
                  <a:prstClr val="black"/>
                </a:solidFill>
              </a:rPr>
              <a:pPr eaLnBrk="1" hangingPunct="1"/>
              <a:t>1</a:t>
            </a:fld>
            <a:endParaRPr lang="en-GB" smtClean="0">
              <a:solidFill>
                <a:prstClr val="black"/>
              </a:solidFill>
            </a:endParaRPr>
          </a:p>
        </p:txBody>
      </p:sp>
    </p:spTree>
    <p:extLst>
      <p:ext uri="{BB962C8B-B14F-4D97-AF65-F5344CB8AC3E}">
        <p14:creationId xmlns:p14="http://schemas.microsoft.com/office/powerpoint/2010/main" val="304061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5AC88996-2994-4170-9542-ECF3A50ECD4F}" type="slidenum">
              <a:rPr lang="en-GB" sz="1200"/>
              <a:pPr algn="r"/>
              <a:t>10</a:t>
            </a:fld>
            <a:endParaRPr lang="en-GB" sz="1200"/>
          </a:p>
        </p:txBody>
      </p:sp>
      <p:sp>
        <p:nvSpPr>
          <p:cNvPr id="109571"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109572"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r>
              <a:rPr lang="en-GB" noProof="0" dirty="0" smtClean="0"/>
              <a:t>Why would you want to search these databases? There are a number of good reasons.</a:t>
            </a:r>
          </a:p>
          <a:p>
            <a:endParaRPr lang="en-GB" noProof="0" dirty="0" smtClean="0"/>
          </a:p>
          <a:p>
            <a:r>
              <a:rPr lang="en-GB" noProof="0" dirty="0" smtClean="0"/>
              <a:t>The first and obvious answer is to take advantage of the public duty obligation of IP offices, which is to enable you to find out about the ownership and legal status of IPRs.</a:t>
            </a:r>
          </a:p>
          <a:p>
            <a:endParaRPr lang="en-GB" noProof="0" dirty="0" smtClean="0"/>
          </a:p>
          <a:p>
            <a:r>
              <a:rPr lang="en-GB" noProof="0" dirty="0" smtClean="0"/>
              <a:t>Secondly, comparing your IP with published IPRs may stimulate you to come up with new "ideas" for products, brands and business models.</a:t>
            </a:r>
          </a:p>
          <a:p>
            <a:endParaRPr lang="en-GB" noProof="0" dirty="0" smtClean="0"/>
          </a:p>
          <a:p>
            <a:r>
              <a:rPr lang="en-GB" noProof="0" dirty="0" smtClean="0"/>
              <a:t>A knowledge of the scope of IP protection helps you avoid infringing other people’s IPRs, and may also give you an insight into where and when there may be business opportunities outside the limits of the protected IP.</a:t>
            </a:r>
          </a:p>
          <a:p>
            <a:endParaRPr lang="en-GB" noProof="0" dirty="0" smtClean="0"/>
          </a:p>
          <a:p>
            <a:r>
              <a:rPr lang="en-GB" noProof="0" dirty="0" smtClean="0"/>
              <a:t>And of course, a complete understanding of your own IP will help you a great deal if and when it comes to enforcing it against infringers.</a:t>
            </a:r>
          </a:p>
          <a:p>
            <a:endParaRPr lang="en-GB" noProof="0" dirty="0" smtClean="0"/>
          </a:p>
          <a:p>
            <a:endParaRPr lang="en-GB" noProof="0" dirty="0" smtClean="0"/>
          </a:p>
          <a:p>
            <a:endParaRPr lang="en-GB" noProof="0" dirty="0" smtClean="0"/>
          </a:p>
        </p:txBody>
      </p:sp>
    </p:spTree>
    <p:extLst>
      <p:ext uri="{BB962C8B-B14F-4D97-AF65-F5344CB8AC3E}">
        <p14:creationId xmlns:p14="http://schemas.microsoft.com/office/powerpoint/2010/main" val="404889027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4481B88F-A68C-480C-B16F-75285B0170DD}" type="slidenum">
              <a:rPr lang="en-GB" altLang="en-US"/>
              <a:pPr eaLnBrk="1" hangingPunct="1">
                <a:spcBef>
                  <a:spcPct val="0"/>
                </a:spcBef>
              </a:pPr>
              <a:t>100</a:t>
            </a:fld>
            <a:endParaRPr lang="en-GB" altLang="en-US"/>
          </a:p>
        </p:txBody>
      </p:sp>
      <p:sp>
        <p:nvSpPr>
          <p:cNvPr id="72707" name="Rectangle 2"/>
          <p:cNvSpPr>
            <a:spLocks noGrp="1" noRot="1" noChangeAspect="1" noChangeArrowheads="1" noTextEdit="1"/>
          </p:cNvSpPr>
          <p:nvPr>
            <p:ph type="sldImg"/>
          </p:nvPr>
        </p:nvSpPr>
        <p:spPr>
          <a:xfrm>
            <a:off x="939800" y="744538"/>
            <a:ext cx="4976813" cy="3732212"/>
          </a:xfrm>
          <a:ln/>
        </p:spPr>
      </p:sp>
      <p:sp>
        <p:nvSpPr>
          <p:cNvPr id="72708" name="Rectangle 3"/>
          <p:cNvSpPr>
            <a:spLocks noGrp="1" noChangeArrowheads="1"/>
          </p:cNvSpPr>
          <p:nvPr>
            <p:ph type="body" idx="1"/>
          </p:nvPr>
        </p:nvSpPr>
        <p:spPr>
          <a:xfrm>
            <a:off x="685480" y="4727104"/>
            <a:ext cx="5483837" cy="4478979"/>
          </a:xfrm>
          <a:noFill/>
        </p:spPr>
        <p:txBody>
          <a:bodyPr/>
          <a:lstStyle/>
          <a:p>
            <a:pPr eaLnBrk="1" hangingPunct="1"/>
            <a:r>
              <a:rPr lang="en-GB" altLang="en-US" dirty="0" smtClean="0">
                <a:latin typeface="Arial" panose="020B0604020202020204" pitchFamily="34" charset="0"/>
                <a:cs typeface="Arial" panose="020B0604020202020204" pitchFamily="34" charset="0"/>
              </a:rPr>
              <a:t>Under the "Table settings" tab you can set up the interface to suit your requirements. You can select the number of items to be displayed per page, add/remove information shown in your list of files and select the order in which the items are displayed.</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824698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3576F76D-6FB0-4446-BB27-D177EE363F0B}" type="slidenum">
              <a:rPr lang="en-GB" altLang="en-US"/>
              <a:pPr eaLnBrk="1" hangingPunct="1">
                <a:spcBef>
                  <a:spcPct val="0"/>
                </a:spcBef>
              </a:pPr>
              <a:t>101</a:t>
            </a:fld>
            <a:endParaRPr lang="en-GB" altLang="en-US"/>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Under the "Notification" tab you can decide if you wish to receive e-mail notifications about changes to the files you are monitoring. You can set up an e-mail alert function for up to five different e-mail addresses.</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037341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D54045A5-7E32-4D6A-9EFC-0CA81E2CFDA9}" type="slidenum">
              <a:rPr lang="en-GB" altLang="en-US"/>
              <a:pPr eaLnBrk="1" hangingPunct="1">
                <a:spcBef>
                  <a:spcPct val="0"/>
                </a:spcBef>
              </a:pPr>
              <a:t>102</a:t>
            </a:fld>
            <a:endParaRPr lang="en-GB" altLang="en-US"/>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Under the "Monitoring profiles" tab you can define which procedural events will trigger an alert for you. These can be either every entry in the European Patent Register, or specific</a:t>
            </a:r>
          </a:p>
          <a:p>
            <a:pPr eaLnBrk="1" hangingPunct="1"/>
            <a:r>
              <a:rPr lang="en-GB" altLang="en-US" dirty="0" smtClean="0">
                <a:latin typeface="Arial" panose="020B0604020202020204" pitchFamily="34" charset="0"/>
                <a:cs typeface="Arial" panose="020B0604020202020204" pitchFamily="34" charset="0"/>
              </a:rPr>
              <a:t>substantial procedural actions such as "grant of patent", "refusal of application", "renewal fee paid", and so on, or entries as they are published in the European Patent Bulletin.</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435130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4EFC3625-FD3D-4782-8B65-BF7B6FA3795F}" type="slidenum">
              <a:rPr lang="en-GB" altLang="en-US"/>
              <a:pPr eaLnBrk="1" hangingPunct="1">
                <a:spcBef>
                  <a:spcPct val="0"/>
                </a:spcBef>
              </a:pPr>
              <a:t>103</a:t>
            </a:fld>
            <a:endParaRPr lang="en-GB" altLang="en-US"/>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r>
              <a:rPr lang="en-GB" altLang="zh-CN" dirty="0" smtClean="0">
                <a:latin typeface="Arial" panose="020B0604020202020204" pitchFamily="34" charset="0"/>
                <a:cs typeface="Arial" panose="020B0604020202020204" pitchFamily="34" charset="0"/>
              </a:rPr>
              <a:t>Every time there is an event change in the European Patent Register for one of the applications you are monitoring, you will receive an e-mail alert giving details of the change.</a:t>
            </a:r>
          </a:p>
          <a:p>
            <a:pPr eaLnBrk="1" hangingPunct="1"/>
            <a:endParaRPr lang="en-GB" altLang="zh-CN" dirty="0" smtClean="0">
              <a:latin typeface="Arial" panose="020B0604020202020204" pitchFamily="34" charset="0"/>
              <a:cs typeface="Arial" panose="020B0604020202020204" pitchFamily="34" charset="0"/>
            </a:endParaRPr>
          </a:p>
          <a:p>
            <a:pPr eaLnBrk="1" hangingPunct="1"/>
            <a:r>
              <a:rPr lang="en-GB" altLang="zh-CN" dirty="0" smtClean="0">
                <a:latin typeface="Arial" panose="020B0604020202020204" pitchFamily="34" charset="0"/>
                <a:cs typeface="Arial" panose="020B0604020202020204" pitchFamily="34" charset="0"/>
              </a:rPr>
              <a:t>To see the latest European Patent Register data for the application concerned, simply click on the application/publication number link.</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572972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E585818D-E99D-4B6C-9C5D-A14E06E99AF5}" type="slidenum">
              <a:rPr lang="en-GB" altLang="en-US"/>
              <a:pPr eaLnBrk="1" hangingPunct="1">
                <a:spcBef>
                  <a:spcPct val="0"/>
                </a:spcBef>
              </a:pPr>
              <a:t>104</a:t>
            </a:fld>
            <a:endParaRPr lang="en-GB" altLang="en-US"/>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There is a lot of online help available for EP Register users, including a quick help, help files, a help index and an interactive EP Register assistant.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There is also a helpdesk at support@epo.org.</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05812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DC78BDBD-5F83-4977-80D1-0CEFD6A32829}" type="slidenum">
              <a:rPr lang="en-GB" altLang="en-US"/>
              <a:pPr eaLnBrk="1" hangingPunct="1">
                <a:spcBef>
                  <a:spcPct val="0"/>
                </a:spcBef>
              </a:pPr>
              <a:t>105</a:t>
            </a:fld>
            <a:endParaRPr lang="en-GB" altLang="en-US"/>
          </a:p>
        </p:txBody>
      </p:sp>
      <p:sp>
        <p:nvSpPr>
          <p:cNvPr id="77827"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p:txBody>
          <a:bodyPr/>
          <a:lstStyle/>
          <a:p>
            <a:pPr lvl="1"/>
            <a:r>
              <a:rPr lang="en-GB" sz="1200" b="0" kern="1200" dirty="0" smtClean="0">
                <a:solidFill>
                  <a:schemeClr val="tx1"/>
                </a:solidFill>
                <a:effectLst/>
                <a:latin typeface="+mn-lt"/>
                <a:ea typeface="+mn-ea"/>
                <a:cs typeface="+mn-cs"/>
              </a:rPr>
              <a:t>1.	Can you use the European Patent Register to find out whether a patent was or will be granted for a European patent application?</a:t>
            </a:r>
          </a:p>
          <a:p>
            <a:pPr lvl="1"/>
            <a:endParaRPr lang="en-GB" sz="1200" b="0" kern="1200" dirty="0" smtClean="0">
              <a:solidFill>
                <a:schemeClr val="tx1"/>
              </a:solidFill>
              <a:effectLst/>
              <a:latin typeface="+mn-lt"/>
              <a:ea typeface="+mn-ea"/>
              <a:cs typeface="+mn-cs"/>
            </a:endParaRPr>
          </a:p>
          <a:p>
            <a:pPr lvl="1"/>
            <a:r>
              <a:rPr lang="en-GB" sz="1200" b="0" kern="1200" dirty="0" smtClean="0">
                <a:solidFill>
                  <a:schemeClr val="tx1"/>
                </a:solidFill>
                <a:effectLst/>
                <a:latin typeface="+mn-lt"/>
                <a:ea typeface="+mn-ea"/>
                <a:cs typeface="+mn-cs"/>
              </a:rPr>
              <a:t>2.	The European Patent Register is only available from Monday to Friday. True or false?</a:t>
            </a:r>
          </a:p>
          <a:p>
            <a:pPr lvl="1"/>
            <a:endParaRPr lang="en-GB" sz="1200" b="0" kern="1200" dirty="0" smtClean="0">
              <a:solidFill>
                <a:schemeClr val="tx1"/>
              </a:solidFill>
              <a:effectLst/>
              <a:latin typeface="+mn-lt"/>
              <a:ea typeface="+mn-ea"/>
              <a:cs typeface="+mn-cs"/>
            </a:endParaRPr>
          </a:p>
          <a:p>
            <a:pPr lvl="1"/>
            <a:r>
              <a:rPr lang="en-GB" sz="1200" b="0" kern="1200" dirty="0" smtClean="0">
                <a:solidFill>
                  <a:schemeClr val="tx1"/>
                </a:solidFill>
                <a:effectLst/>
                <a:latin typeface="+mn-lt"/>
                <a:ea typeface="+mn-ea"/>
                <a:cs typeface="+mn-cs"/>
              </a:rPr>
              <a:t>3.	What type of search should you use to look for applications from a specific company?</a:t>
            </a:r>
          </a:p>
          <a:p>
            <a:pPr lvl="1"/>
            <a:endParaRPr lang="en-GB" sz="1200" b="0" kern="1200" dirty="0" smtClean="0">
              <a:solidFill>
                <a:schemeClr val="tx1"/>
              </a:solidFill>
              <a:effectLst/>
              <a:latin typeface="+mn-lt"/>
              <a:ea typeface="+mn-ea"/>
              <a:cs typeface="+mn-cs"/>
            </a:endParaRPr>
          </a:p>
          <a:p>
            <a:pPr lvl="1"/>
            <a:r>
              <a:rPr lang="en-GB" sz="1200" b="0" kern="1200" dirty="0" smtClean="0">
                <a:solidFill>
                  <a:schemeClr val="tx1"/>
                </a:solidFill>
                <a:effectLst/>
                <a:latin typeface="+mn-lt"/>
                <a:ea typeface="+mn-ea"/>
                <a:cs typeface="+mn-cs"/>
              </a:rPr>
              <a:t>4.	How can you get direct access to the legal status of an EP patent in the national phase?</a:t>
            </a:r>
          </a:p>
          <a:p>
            <a:pPr lvl="1"/>
            <a:endParaRPr lang="en-GB" sz="1200" b="0" kern="1200" dirty="0" smtClean="0">
              <a:solidFill>
                <a:schemeClr val="tx1"/>
              </a:solidFill>
              <a:effectLst/>
              <a:latin typeface="+mn-lt"/>
              <a:ea typeface="+mn-ea"/>
              <a:cs typeface="+mn-cs"/>
            </a:endParaRPr>
          </a:p>
          <a:p>
            <a:pPr lvl="1"/>
            <a:r>
              <a:rPr lang="en-GB" sz="1200" b="0" kern="1200" dirty="0" smtClean="0">
                <a:solidFill>
                  <a:schemeClr val="tx1"/>
                </a:solidFill>
                <a:effectLst/>
                <a:latin typeface="+mn-lt"/>
                <a:ea typeface="+mn-ea"/>
                <a:cs typeface="+mn-cs"/>
              </a:rPr>
              <a:t>5.	Is access to the Register Alert service secure?</a:t>
            </a:r>
          </a:p>
          <a:p>
            <a:pPr lvl="1"/>
            <a:endParaRPr lang="en-GB" sz="1200" b="0" kern="1200" dirty="0" smtClean="0">
              <a:solidFill>
                <a:schemeClr val="tx1"/>
              </a:solidFill>
              <a:effectLst/>
              <a:latin typeface="+mn-lt"/>
              <a:ea typeface="+mn-ea"/>
              <a:cs typeface="+mn-cs"/>
            </a:endParaRPr>
          </a:p>
          <a:p>
            <a:pPr lvl="1"/>
            <a:r>
              <a:rPr lang="en-GB" sz="1200" b="0" kern="1200" dirty="0" smtClean="0">
                <a:solidFill>
                  <a:schemeClr val="tx1"/>
                </a:solidFill>
                <a:effectLst/>
                <a:latin typeface="+mn-lt"/>
                <a:ea typeface="+mn-ea"/>
                <a:cs typeface="+mn-cs"/>
              </a:rPr>
              <a:t>6.	Can you add files that you want to monitor to your list at any time?</a:t>
            </a:r>
          </a:p>
          <a:p>
            <a:pPr lvl="1"/>
            <a:endParaRPr lang="en-GB" sz="1200" b="0" kern="1200" dirty="0" smtClean="0">
              <a:solidFill>
                <a:schemeClr val="tx1"/>
              </a:solidFill>
              <a:effectLst/>
              <a:latin typeface="+mn-lt"/>
              <a:ea typeface="+mn-ea"/>
              <a:cs typeface="+mn-cs"/>
            </a:endParaRPr>
          </a:p>
          <a:p>
            <a:pPr lvl="1"/>
            <a:r>
              <a:rPr lang="en-GB" sz="1200" b="0" kern="1200" dirty="0" smtClean="0">
                <a:solidFill>
                  <a:schemeClr val="tx1"/>
                </a:solidFill>
                <a:effectLst/>
                <a:latin typeface="+mn-lt"/>
                <a:ea typeface="+mn-ea"/>
                <a:cs typeface="+mn-cs"/>
              </a:rPr>
              <a:t>7.	Is it possible to set up Register Alert to send messages to more than one e-mail address?</a:t>
            </a:r>
          </a:p>
          <a:p>
            <a:pPr marL="229674" indent="-229674" eaLnBrk="1" hangingPunct="1">
              <a:defRPr/>
            </a:pPr>
            <a:endParaRPr lang="en-GB" altLang="en-US" dirty="0" smtClean="0"/>
          </a:p>
        </p:txBody>
      </p:sp>
    </p:spTree>
    <p:extLst>
      <p:ext uri="{BB962C8B-B14F-4D97-AF65-F5344CB8AC3E}">
        <p14:creationId xmlns:p14="http://schemas.microsoft.com/office/powerpoint/2010/main" val="152899122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4847" indent="-285499"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6778" indent="-22808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6126" indent="-22808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5475" indent="-22808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4824"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4173"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3522"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2871"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B287B7F3-5598-4AD6-BA3B-8142C8E28969}" type="slidenum">
              <a:rPr lang="en-GB" altLang="en-US"/>
              <a:pPr eaLnBrk="1" hangingPunct="1">
                <a:spcBef>
                  <a:spcPct val="0"/>
                </a:spcBef>
              </a:pPr>
              <a:t>106</a:t>
            </a:fld>
            <a:endParaRPr lang="en-GB" altLang="en-US"/>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marL="0" indent="0" eaLnBrk="1" hangingPunct="1">
              <a:buFontTx/>
              <a:buNone/>
            </a:pPr>
            <a:r>
              <a:rPr lang="en-GB" altLang="en-US" dirty="0" smtClean="0">
                <a:latin typeface="Arial" panose="020B0604020202020204" pitchFamily="34" charset="0"/>
                <a:cs typeface="Arial" panose="020B0604020202020204" pitchFamily="34" charset="0"/>
              </a:rPr>
              <a:t>1.	The European Patent Office makes all the publicly available procedural and legal status information about European patent</a:t>
            </a:r>
          </a:p>
          <a:p>
            <a:pPr marL="0" indent="0" eaLnBrk="1" hangingPunct="1">
              <a:buFontTx/>
              <a:buNone/>
            </a:pPr>
            <a:r>
              <a:rPr lang="en-GB" altLang="en-US" dirty="0" smtClean="0">
                <a:latin typeface="Arial" panose="020B0604020202020204" pitchFamily="34" charset="0"/>
                <a:cs typeface="Arial" panose="020B0604020202020204" pitchFamily="34" charset="0"/>
              </a:rPr>
              <a:t>applications available via the European Patent Register. True or false?</a:t>
            </a:r>
          </a:p>
          <a:p>
            <a:pPr marL="0" indent="0" eaLnBrk="1" hangingPunct="1">
              <a:buFontTx/>
              <a:buNone/>
            </a:pPr>
            <a:endParaRPr lang="en-GB" altLang="en-US" dirty="0" smtClean="0">
              <a:latin typeface="Arial" panose="020B0604020202020204" pitchFamily="34" charset="0"/>
              <a:cs typeface="Arial" panose="020B0604020202020204" pitchFamily="34" charset="0"/>
            </a:endParaRPr>
          </a:p>
          <a:p>
            <a:pPr marL="0" indent="0" eaLnBrk="1" hangingPunct="1">
              <a:buFontTx/>
              <a:buNone/>
            </a:pPr>
            <a:r>
              <a:rPr lang="en-GB" altLang="en-US" dirty="0" smtClean="0">
                <a:latin typeface="Arial" panose="020B0604020202020204" pitchFamily="34" charset="0"/>
                <a:cs typeface="Arial" panose="020B0604020202020204" pitchFamily="34" charset="0"/>
              </a:rPr>
              <a:t>2.	You have to pay a fee to use the Register. True or false?</a:t>
            </a:r>
          </a:p>
          <a:p>
            <a:pPr marL="0" indent="0" eaLnBrk="1" hangingPunct="1">
              <a:buFontTx/>
              <a:buNone/>
            </a:pPr>
            <a:endParaRPr lang="en-GB" altLang="en-US" dirty="0" smtClean="0">
              <a:latin typeface="Arial" panose="020B0604020202020204" pitchFamily="34" charset="0"/>
              <a:cs typeface="Arial" panose="020B0604020202020204" pitchFamily="34" charset="0"/>
            </a:endParaRPr>
          </a:p>
          <a:p>
            <a:pPr marL="0" indent="0" eaLnBrk="1" hangingPunct="1">
              <a:buFontTx/>
              <a:buNone/>
            </a:pPr>
            <a:r>
              <a:rPr lang="en-GB" altLang="en-US" dirty="0" smtClean="0">
                <a:latin typeface="Arial" panose="020B0604020202020204" pitchFamily="34" charset="0"/>
                <a:cs typeface="Arial" panose="020B0604020202020204" pitchFamily="34" charset="0"/>
              </a:rPr>
              <a:t>3.	The Register allows you to see correspondence between the applicant and a number of patent offices. True or false?</a:t>
            </a:r>
          </a:p>
          <a:p>
            <a:pPr marL="0" indent="0" eaLnBrk="1" hangingPunct="1">
              <a:buFontTx/>
              <a:buNone/>
            </a:pPr>
            <a:endParaRPr lang="en-GB" altLang="en-US" dirty="0" smtClean="0">
              <a:latin typeface="Arial" panose="020B0604020202020204" pitchFamily="34" charset="0"/>
              <a:cs typeface="Arial" panose="020B0604020202020204" pitchFamily="34" charset="0"/>
            </a:endParaRPr>
          </a:p>
          <a:p>
            <a:pPr marL="0" indent="0" eaLnBrk="1" hangingPunct="1">
              <a:buFontTx/>
              <a:buNone/>
            </a:pPr>
            <a:r>
              <a:rPr lang="en-GB" altLang="en-US" dirty="0" smtClean="0">
                <a:latin typeface="Arial" panose="020B0604020202020204" pitchFamily="34" charset="0"/>
                <a:cs typeface="Arial" panose="020B0604020202020204" pitchFamily="34" charset="0"/>
              </a:rPr>
              <a:t>4.	Hyperlinks from the European Patent Register to the national registers let you find out the legal status of a patent in the national phase quickly and easily. True or false?</a:t>
            </a:r>
          </a:p>
          <a:p>
            <a:pPr marL="0" indent="0" eaLnBrk="1" hangingPunct="1">
              <a:buFontTx/>
              <a:buNone/>
            </a:pPr>
            <a:endParaRPr lang="en-GB" altLang="en-US" dirty="0" smtClean="0">
              <a:latin typeface="Arial" panose="020B0604020202020204" pitchFamily="34" charset="0"/>
              <a:cs typeface="Arial" panose="020B0604020202020204" pitchFamily="34" charset="0"/>
            </a:endParaRPr>
          </a:p>
          <a:p>
            <a:pPr marL="0" indent="0" eaLnBrk="1" hangingPunct="1">
              <a:buFontTx/>
              <a:buNone/>
            </a:pPr>
            <a:r>
              <a:rPr lang="en-GB" altLang="en-US" dirty="0" smtClean="0">
                <a:latin typeface="Arial" panose="020B0604020202020204" pitchFamily="34" charset="0"/>
                <a:cs typeface="Arial" panose="020B0604020202020204" pitchFamily="34" charset="0"/>
              </a:rPr>
              <a:t>5.	With Register Alert you can monitor a maximum of 100 applications. True or false?</a:t>
            </a:r>
          </a:p>
          <a:p>
            <a:pPr marL="0" indent="0" eaLnBrk="1" hangingPunct="1">
              <a:buFontTx/>
              <a:buNone/>
            </a:pP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947475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p:spPr>
        <p:txBody>
          <a:bodyPr/>
          <a:lstStyle/>
          <a:p>
            <a:r>
              <a:rPr lang="en-GB" altLang="en-US" dirty="0" smtClean="0">
                <a:latin typeface="Arial" panose="020B0604020202020204" pitchFamily="34" charset="0"/>
                <a:cs typeface="Arial" panose="020B0604020202020204" pitchFamily="34" charset="0"/>
              </a:rPr>
              <a:t>This presentation comprises nine exercises to test your knowledge of the European Patent Register.</a:t>
            </a:r>
            <a:endParaRPr lang="en-GB" altLang="en-US" dirty="0" smtClean="0">
              <a:latin typeface="Arial" panose="020B0604020202020204" pitchFamily="34" charset="0"/>
              <a:cs typeface="Arial" panose="020B0604020202020204" pitchFamily="34" charset="0"/>
            </a:endParaRPr>
          </a:p>
        </p:txBody>
      </p:sp>
      <p:sp>
        <p:nvSpPr>
          <p:cNvPr id="14340"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1E184E1C-3BD7-425C-B62D-220A37F68C3C}" type="slidenum">
              <a:rPr lang="en-GB" altLang="en-US"/>
              <a:pPr eaLnBrk="1" hangingPunct="1">
                <a:spcBef>
                  <a:spcPct val="0"/>
                </a:spcBef>
              </a:pPr>
              <a:t>107</a:t>
            </a:fld>
            <a:endParaRPr lang="en-GB" altLang="en-US"/>
          </a:p>
        </p:txBody>
      </p:sp>
    </p:spTree>
    <p:extLst>
      <p:ext uri="{BB962C8B-B14F-4D97-AF65-F5344CB8AC3E}">
        <p14:creationId xmlns:p14="http://schemas.microsoft.com/office/powerpoint/2010/main" val="4900947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9847117B-2751-4E54-9FD7-1003AAFABA97}" type="slidenum">
              <a:rPr lang="en-GB" altLang="en-US"/>
              <a:pPr eaLnBrk="1" hangingPunct="1">
                <a:spcBef>
                  <a:spcPct val="0"/>
                </a:spcBef>
              </a:pPr>
              <a:t>108</a:t>
            </a:fld>
            <a:endParaRPr lang="en-GB"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Which articles in the European Patent Convention cover:</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(a)	The European Patent Register?</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(b)	File inspection?</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527843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2FC55AB6-8A7C-4CF4-8677-3DE6B808AD20}" type="slidenum">
              <a:rPr lang="en-GB" altLang="en-US"/>
              <a:pPr eaLnBrk="1" hangingPunct="1">
                <a:spcBef>
                  <a:spcPct val="0"/>
                </a:spcBef>
              </a:pPr>
              <a:t>109</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(a)	How would you devise a search in the European Patent Register to produce a result list of 10-20 recently published European patent applications?</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(b)	How would you set up a Register Alert account to monitor all the applications in this list?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(c)	How would you set up the monitoring profile to cover all substantial procedural actions relating to these applications?</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9663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3D3139B7-014D-4873-9E1C-598393ADD7A9}" type="slidenum">
              <a:rPr lang="en-GB" sz="1200"/>
              <a:pPr algn="r"/>
              <a:t>11</a:t>
            </a:fld>
            <a:endParaRPr lang="en-GB" sz="1200"/>
          </a:p>
        </p:txBody>
      </p:sp>
      <p:sp>
        <p:nvSpPr>
          <p:cNvPr id="111619"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111620"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r>
              <a:rPr lang="en-GB" noProof="0" dirty="0" smtClean="0"/>
              <a:t>But most of all, you should search for IP information because it's there!</a:t>
            </a:r>
            <a:endParaRPr lang="en-GB" noProof="0" dirty="0" smtClean="0"/>
          </a:p>
        </p:txBody>
      </p:sp>
    </p:spTree>
    <p:extLst>
      <p:ext uri="{BB962C8B-B14F-4D97-AF65-F5344CB8AC3E}">
        <p14:creationId xmlns:p14="http://schemas.microsoft.com/office/powerpoint/2010/main" val="81847626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7852892F-7116-4E0C-897F-E3BAA467920B}" type="slidenum">
              <a:rPr lang="en-GB" altLang="en-US"/>
              <a:pPr eaLnBrk="1" hangingPunct="1">
                <a:spcBef>
                  <a:spcPct val="0"/>
                </a:spcBef>
              </a:pPr>
              <a:t>110</a:t>
            </a:fld>
            <a:endParaRPr lang="en-GB"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(a)	What would you do to find patent document EP2383063?</a:t>
            </a:r>
          </a:p>
          <a:p>
            <a:pPr eaLnBrk="1" hangingPunct="1">
              <a:buFont typeface="Wingdings" panose="05000000000000000000" pitchFamily="2" charset="2"/>
              <a:buNone/>
            </a:pPr>
            <a:endParaRPr lang="en-GB" altLang="en-US" dirty="0" smtClean="0">
              <a:latin typeface="Arial" panose="020B0604020202020204" pitchFamily="34" charset="0"/>
              <a:cs typeface="Arial" panose="020B0604020202020204" pitchFamily="34" charset="0"/>
            </a:endParaRPr>
          </a:p>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(b)	How would you find out how many deep links there are to national patent office registers?</a:t>
            </a:r>
          </a:p>
          <a:p>
            <a:pPr eaLnBrk="1" hangingPunct="1">
              <a:buFont typeface="Wingdings" panose="05000000000000000000" pitchFamily="2" charset="2"/>
              <a:buNone/>
            </a:pPr>
            <a:endParaRPr lang="en-GB" altLang="en-US" dirty="0" smtClean="0">
              <a:latin typeface="Arial" panose="020B0604020202020204" pitchFamily="34" charset="0"/>
              <a:cs typeface="Arial" panose="020B0604020202020204" pitchFamily="34" charset="0"/>
            </a:endParaRPr>
          </a:p>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(c)	Which countries do the registers belong to?</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588840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D28FC777-FF8A-47FB-8685-5B00548A683B}" type="slidenum">
              <a:rPr lang="en-GB" altLang="en-US"/>
              <a:pPr eaLnBrk="1" hangingPunct="1">
                <a:spcBef>
                  <a:spcPct val="0"/>
                </a:spcBef>
              </a:pPr>
              <a:t>111</a:t>
            </a:fld>
            <a:endParaRPr lang="en-GB"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(a)	Is European patent 925003 still valid in Switzerland? How would you find out?</a:t>
            </a:r>
          </a:p>
          <a:p>
            <a:pPr eaLnBrk="1" hangingPunct="1">
              <a:buFont typeface="Wingdings" panose="05000000000000000000" pitchFamily="2" charset="2"/>
              <a:buNone/>
            </a:pPr>
            <a:endParaRPr lang="en-GB" altLang="en-US" dirty="0" smtClean="0">
              <a:latin typeface="Arial" panose="020B0604020202020204" pitchFamily="34" charset="0"/>
              <a:cs typeface="Arial" panose="020B0604020202020204" pitchFamily="34" charset="0"/>
            </a:endParaRPr>
          </a:p>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(b)	How would you add it to your list of monitored applications?</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429897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0A6F1EBF-565A-4F73-8D77-11F7DE54F948}" type="slidenum">
              <a:rPr lang="en-GB" altLang="en-US"/>
              <a:pPr eaLnBrk="1" hangingPunct="1">
                <a:spcBef>
                  <a:spcPct val="0"/>
                </a:spcBef>
              </a:pPr>
              <a:t>112</a:t>
            </a:fld>
            <a:endParaRPr lang="en-GB"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(a)	How would you find out the designated states when EP0829417 was granted?</a:t>
            </a:r>
          </a:p>
          <a:p>
            <a:pPr eaLnBrk="1" hangingPunct="1">
              <a:buFont typeface="Wingdings" panose="05000000000000000000" pitchFamily="2" charset="2"/>
              <a:buNone/>
            </a:pPr>
            <a:endParaRPr lang="en-GB" altLang="en-US" dirty="0" smtClean="0">
              <a:latin typeface="Arial" panose="020B0604020202020204" pitchFamily="34" charset="0"/>
              <a:cs typeface="Arial" panose="020B0604020202020204" pitchFamily="34" charset="0"/>
            </a:endParaRPr>
          </a:p>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(b)	How would you find the countries in which EP0829417 is still valid?</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802572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2E9F5F7B-F283-42AE-99D9-12FFF7C7A22E}" type="slidenum">
              <a:rPr lang="en-GB" altLang="en-US"/>
              <a:pPr eaLnBrk="1" hangingPunct="1">
                <a:spcBef>
                  <a:spcPct val="0"/>
                </a:spcBef>
              </a:pPr>
              <a:t>113</a:t>
            </a:fld>
            <a:endParaRPr lang="en-GB"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(a)	How would you find patent document EP1147985?</a:t>
            </a:r>
          </a:p>
          <a:p>
            <a:pPr eaLnBrk="1" hangingPunct="1">
              <a:buFont typeface="Wingdings" panose="05000000000000000000" pitchFamily="2" charset="2"/>
              <a:buNone/>
            </a:pPr>
            <a:endParaRPr lang="en-GB" altLang="en-US" dirty="0" smtClean="0">
              <a:latin typeface="Arial" panose="020B0604020202020204" pitchFamily="34" charset="0"/>
              <a:cs typeface="Arial" panose="020B0604020202020204" pitchFamily="34" charset="0"/>
            </a:endParaRPr>
          </a:p>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(b)	How would you find the legal status of this European patent application in</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Spain? France? The United Kingdom? The Netherlands?</a:t>
            </a:r>
          </a:p>
          <a:p>
            <a:pPr eaLnBrk="1" hangingPunct="1">
              <a:buFont typeface="Wingdings" panose="05000000000000000000" pitchFamily="2" charset="2"/>
              <a:buNone/>
            </a:pPr>
            <a:endParaRPr lang="en-GB" altLang="en-US" dirty="0" smtClean="0">
              <a:latin typeface="Arial" panose="020B0604020202020204" pitchFamily="34" charset="0"/>
              <a:cs typeface="Arial" panose="020B0604020202020204" pitchFamily="34" charset="0"/>
            </a:endParaRPr>
          </a:p>
          <a:p>
            <a:pPr eaLnBrk="1" hangingPunct="1">
              <a:buFont typeface="Wingdings" panose="05000000000000000000" pitchFamily="2" charset="2"/>
              <a:buNone/>
            </a:pPr>
            <a:r>
              <a:rPr lang="en-GB" altLang="en-US" dirty="0" smtClean="0">
                <a:latin typeface="Arial" panose="020B0604020202020204" pitchFamily="34" charset="0"/>
                <a:cs typeface="Arial" panose="020B0604020202020204" pitchFamily="34" charset="0"/>
              </a:rPr>
              <a:t>(c)	What is the INPADOC legal status of the patent in Austria? Belgium? Switzerland? Denmark? Finland? Luxembourg? Portugal?</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91960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9DE8C08C-B9E9-41B2-A632-70EDA5F846EA}" type="slidenum">
              <a:rPr lang="en-GB" altLang="en-US"/>
              <a:pPr eaLnBrk="1" hangingPunct="1">
                <a:spcBef>
                  <a:spcPct val="0"/>
                </a:spcBef>
              </a:pPr>
              <a:t>114</a:t>
            </a:fld>
            <a:endParaRPr lang="en-GB" alt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How would you find out how many opposition procedures are currently running against applications filed by Siemens?</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908401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EBBE1A47-DB8D-4B24-ACC1-0D7E7BE2E5F2}" type="slidenum">
              <a:rPr lang="en-GB" altLang="en-US"/>
              <a:pPr eaLnBrk="1" hangingPunct="1">
                <a:spcBef>
                  <a:spcPct val="0"/>
                </a:spcBef>
              </a:pPr>
              <a:t>115</a:t>
            </a:fld>
            <a:endParaRPr lang="en-GB"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How many patent applications filed by Boeing are being opposed by Airbus?</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356969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3A30105D-0D0B-4092-AC85-ACBB268093CF}" type="slidenum">
              <a:rPr lang="en-GB" altLang="en-US"/>
              <a:pPr eaLnBrk="1" hangingPunct="1">
                <a:spcBef>
                  <a:spcPct val="0"/>
                </a:spcBef>
              </a:pPr>
              <a:t>116</a:t>
            </a:fld>
            <a:endParaRPr lang="en-GB" altLang="en-US"/>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Use the European Patent Register to answer the following questions:</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(a)	Explain how you would find patent document EP0401739.</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(b)	What procedure took place?</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(c)	Who was the opponent?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(d)	How long after the grant of the patent was the opposition filed?</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(e)	What was the outcome of the opposition?</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(f)	What happened afterwards?</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(g)	What was the outcome?</a:t>
            </a: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12180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This presentation looks at the sources and tools available for obtaining information about trade marks and designs.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pPr>
              <a:defRPr/>
            </a:pPr>
            <a:fld id="{6562880C-0A8F-4D87-B51B-DA6E882D0D34}" type="slidenum">
              <a:rPr lang="en-GB" smtClean="0"/>
              <a:pPr>
                <a:defRPr/>
              </a:pPr>
              <a:t>117</a:t>
            </a:fld>
            <a:endParaRPr lang="en-GB"/>
          </a:p>
        </p:txBody>
      </p:sp>
    </p:spTree>
    <p:extLst>
      <p:ext uri="{BB962C8B-B14F-4D97-AF65-F5344CB8AC3E}">
        <p14:creationId xmlns:p14="http://schemas.microsoft.com/office/powerpoint/2010/main" val="410956904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solidFill>
                  <a:prstClr val="black"/>
                </a:solidFill>
              </a:rPr>
              <a:t>Here is a list of the various information sources and tools available for trade marks and designs.</a:t>
            </a:r>
            <a:endParaRPr lang="en-GB" baseline="0"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118</a:t>
            </a:fld>
            <a:endParaRPr lang="en-GB"/>
          </a:p>
        </p:txBody>
      </p:sp>
    </p:spTree>
    <p:extLst>
      <p:ext uri="{BB962C8B-B14F-4D97-AF65-F5344CB8AC3E}">
        <p14:creationId xmlns:p14="http://schemas.microsoft.com/office/powerpoint/2010/main" val="191159251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solidFill>
                  <a:prstClr val="black"/>
                </a:solidFill>
              </a:rPr>
              <a:t>By searching for existing trade marks, you can spot potential conflicts that might slow down or put an end to the registration process for your own mark, or lead to invalidity of the mark after registration.</a:t>
            </a:r>
          </a:p>
          <a:p>
            <a:endParaRPr lang="en-GB" dirty="0" smtClean="0">
              <a:solidFill>
                <a:prstClr val="black"/>
              </a:solidFill>
            </a:endParaRPr>
          </a:p>
          <a:p>
            <a:r>
              <a:rPr lang="en-GB" dirty="0" smtClean="0">
                <a:solidFill>
                  <a:prstClr val="black"/>
                </a:solidFill>
              </a:rPr>
              <a:t>Searching the different databases can also be useful once you have your trade mark registration, as it allows you to keep track of</a:t>
            </a:r>
          </a:p>
          <a:p>
            <a:r>
              <a:rPr lang="en-GB" dirty="0" smtClean="0">
                <a:solidFill>
                  <a:prstClr val="black"/>
                </a:solidFill>
              </a:rPr>
              <a:t>similar or identical marks for similar or identical goods and services.</a:t>
            </a:r>
          </a:p>
          <a:p>
            <a:endParaRPr lang="en-GB" dirty="0" smtClean="0">
              <a:solidFill>
                <a:prstClr val="black"/>
              </a:solidFill>
            </a:endParaRPr>
          </a:p>
          <a:p>
            <a:r>
              <a:rPr lang="en-GB" dirty="0" smtClean="0">
                <a:solidFill>
                  <a:prstClr val="black"/>
                </a:solidFill>
              </a:rPr>
              <a:t>Searching for trade marks is not always straightforward, because of the different sources and formats involved, the different languages and the fact that not all signs are registered.</a:t>
            </a:r>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119</a:t>
            </a:fld>
            <a:endParaRPr lang="en-GB"/>
          </a:p>
        </p:txBody>
      </p:sp>
    </p:spTree>
    <p:extLst>
      <p:ext uri="{BB962C8B-B14F-4D97-AF65-F5344CB8AC3E}">
        <p14:creationId xmlns:p14="http://schemas.microsoft.com/office/powerpoint/2010/main" val="317471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p:spPr>
        <p:txBody>
          <a:bodyPr/>
          <a:lstStyle/>
          <a:p>
            <a:pPr eaLnBrk="1" hangingPunct="1"/>
            <a:r>
              <a:rPr lang="en-GB" altLang="en-US" dirty="0" smtClean="0"/>
              <a:t>This presentation is all about searching for patents with </a:t>
            </a:r>
            <a:r>
              <a:rPr lang="en-GB" altLang="en-US" dirty="0" err="1" smtClean="0"/>
              <a:t>Espacenet</a:t>
            </a:r>
            <a:r>
              <a:rPr lang="en-GB" altLang="en-US" dirty="0" smtClean="0"/>
              <a:t>, the EPO’s worldwide patents database.</a:t>
            </a:r>
            <a:endParaRPr lang="en-GB" altLang="en-US" dirty="0" smtClean="0"/>
          </a:p>
        </p:txBody>
      </p:sp>
      <p:sp>
        <p:nvSpPr>
          <p:cNvPr id="614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2BDF215-C328-45C4-A12F-8D14FDA246F2}" type="slidenum">
              <a:rPr lang="en-GB" altLang="en-US"/>
              <a:pPr>
                <a:spcBef>
                  <a:spcPct val="0"/>
                </a:spcBef>
              </a:pPr>
              <a:t>12</a:t>
            </a:fld>
            <a:endParaRPr lang="en-GB" altLang="en-US"/>
          </a:p>
        </p:txBody>
      </p:sp>
    </p:spTree>
    <p:extLst>
      <p:ext uri="{BB962C8B-B14F-4D97-AF65-F5344CB8AC3E}">
        <p14:creationId xmlns:p14="http://schemas.microsoft.com/office/powerpoint/2010/main" val="128687148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TMview</a:t>
            </a:r>
            <a:r>
              <a:rPr lang="en-GB" dirty="0" smtClean="0"/>
              <a:t> solves the problems mentioned on the previous slide, because it incorporates all the information about registered trade marks at national, EU, non-EU (for the corresponding participating offices) and international level in one search tool.</a:t>
            </a:r>
          </a:p>
          <a:p>
            <a:endParaRPr lang="en-GB" dirty="0" smtClean="0"/>
          </a:p>
          <a:p>
            <a:r>
              <a:rPr lang="en-GB" dirty="0" smtClean="0"/>
              <a:t>It contains information from the national offices on national registered trade marks, from the EUIPO on registered European Union trade marks, and from WIPO on trade marks registered at international level.</a:t>
            </a:r>
          </a:p>
          <a:p>
            <a:endParaRPr lang="en-GB" dirty="0" smtClean="0"/>
          </a:p>
          <a:p>
            <a:r>
              <a:rPr lang="en-GB" dirty="0" err="1" smtClean="0"/>
              <a:t>TMview</a:t>
            </a:r>
            <a:r>
              <a:rPr lang="en-GB" dirty="0" smtClean="0"/>
              <a:t> is available in many official EU and non-EU languages, making it user-friendly all over Europe and increasingly also in non-EU countries.</a:t>
            </a:r>
          </a:p>
          <a:p>
            <a:r>
              <a:rPr lang="en-GB" dirty="0" smtClean="0"/>
              <a:t> </a:t>
            </a:r>
          </a:p>
          <a:p>
            <a:r>
              <a:rPr lang="en-GB" dirty="0" smtClean="0"/>
              <a:t>You can see some of the features of the database on the screenshot of the homepage shown here, for example the participating offices and the two search formats.</a:t>
            </a:r>
            <a:endParaRPr lang="en-GB"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120</a:t>
            </a:fld>
            <a:endParaRPr lang="en-GB"/>
          </a:p>
        </p:txBody>
      </p:sp>
    </p:spTree>
    <p:extLst>
      <p:ext uri="{BB962C8B-B14F-4D97-AF65-F5344CB8AC3E}">
        <p14:creationId xmlns:p14="http://schemas.microsoft.com/office/powerpoint/2010/main" val="99746046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The default setting on the </a:t>
            </a:r>
            <a:r>
              <a:rPr lang="en-GB" dirty="0" err="1" smtClean="0"/>
              <a:t>TMview</a:t>
            </a:r>
            <a:r>
              <a:rPr lang="en-GB" dirty="0" smtClean="0"/>
              <a:t> homepage is for the quick search function. You can use this to search for specific trade mark names. The search engine will even suggest possible names as you type.</a:t>
            </a:r>
          </a:p>
          <a:p>
            <a:pPr algn="l"/>
            <a:endParaRPr lang="en-GB" dirty="0" smtClean="0"/>
          </a:p>
          <a:p>
            <a:pPr algn="l"/>
            <a:r>
              <a:rPr lang="en-GB" dirty="0" smtClean="0"/>
              <a:t>The slide shows the advanced search function. You can use the advanced search if you want to limit the number of search results and perform more specific searches by adding more relevant criteria, including trade mark office, type and status.</a:t>
            </a:r>
          </a:p>
          <a:p>
            <a:pPr algn="l"/>
            <a:endParaRPr lang="en-GB" dirty="0" smtClean="0"/>
          </a:p>
          <a:p>
            <a:pPr algn="l"/>
            <a:r>
              <a:rPr lang="en-GB" dirty="0" smtClean="0"/>
              <a:t>There is also a fuzzy search option which retrieves names and trade marks similar to what you are searching for.</a:t>
            </a:r>
          </a:p>
          <a:p>
            <a:pPr algn="l"/>
            <a:endParaRPr lang="en-GB" baseline="0" dirty="0" smtClean="0"/>
          </a:p>
          <a:p>
            <a:pPr algn="l"/>
            <a:endParaRPr lang="en-GB" baseline="0"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121</a:t>
            </a:fld>
            <a:endParaRPr lang="en-GB"/>
          </a:p>
        </p:txBody>
      </p:sp>
    </p:spTree>
    <p:extLst>
      <p:ext uri="{BB962C8B-B14F-4D97-AF65-F5344CB8AC3E}">
        <p14:creationId xmlns:p14="http://schemas.microsoft.com/office/powerpoint/2010/main" val="12984525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When you carry out a search in </a:t>
            </a:r>
            <a:r>
              <a:rPr lang="en-GB" dirty="0" err="1" smtClean="0"/>
              <a:t>TMview</a:t>
            </a:r>
            <a:r>
              <a:rPr lang="en-GB" dirty="0" smtClean="0"/>
              <a:t>, you get a list of search results. For each trade mark that matches your searched term, you will find details such as the trade mark name, office, status, type and applicant name. You can change the settings to add other preferences, for example the graphic representation of the mark if you are searching for figurative marks.</a:t>
            </a:r>
          </a:p>
          <a:p>
            <a:pPr algn="l"/>
            <a:endParaRPr lang="en-GB" dirty="0" smtClean="0"/>
          </a:p>
          <a:p>
            <a:pPr algn="l"/>
            <a:r>
              <a:rPr lang="en-GB" dirty="0" smtClean="0"/>
              <a:t>Each individual result contains a link to a report sheet with an overview of all the basic information about the mark.</a:t>
            </a:r>
          </a:p>
          <a:p>
            <a:pPr algn="l"/>
            <a:endParaRPr lang="en-GB" dirty="0" smtClean="0"/>
          </a:p>
          <a:p>
            <a:pPr algn="l"/>
            <a:r>
              <a:rPr lang="en-GB" dirty="0" smtClean="0"/>
              <a:t>The tab navigation system allows easy access to all the different results.</a:t>
            </a:r>
          </a:p>
          <a:p>
            <a:pPr algn="l"/>
            <a:endParaRPr lang="en-GB" dirty="0" smtClean="0"/>
          </a:p>
          <a:p>
            <a:pPr algn="l"/>
            <a:r>
              <a:rPr lang="en-GB" dirty="0" smtClean="0"/>
              <a:t>You can use the “Create alert” function to get updates on selected trade marks, for example when a deadline for opposition is approaching.</a:t>
            </a:r>
            <a:endParaRPr lang="en-GB"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122</a:t>
            </a:fld>
            <a:endParaRPr lang="en-GB"/>
          </a:p>
        </p:txBody>
      </p:sp>
    </p:spTree>
    <p:extLst>
      <p:ext uri="{BB962C8B-B14F-4D97-AF65-F5344CB8AC3E}">
        <p14:creationId xmlns:p14="http://schemas.microsoft.com/office/powerpoint/2010/main" val="370047744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In the previous slides we have seen how to conduct an EU-wide search for trade marks. We will now look at </a:t>
            </a:r>
            <a:r>
              <a:rPr lang="en-GB" dirty="0" err="1" smtClean="0"/>
              <a:t>TMclass</a:t>
            </a:r>
            <a:r>
              <a:rPr lang="en-GB" dirty="0" smtClean="0"/>
              <a:t>, a search tool designed to help applicants search for and classify goods and services.</a:t>
            </a:r>
          </a:p>
          <a:p>
            <a:pPr algn="l"/>
            <a:endParaRPr lang="en-GB" dirty="0" smtClean="0"/>
          </a:p>
          <a:p>
            <a:pPr algn="l"/>
            <a:r>
              <a:rPr lang="en-GB" dirty="0" smtClean="0"/>
              <a:t>When you apply for a trade mark registration, you have to describe - or classify - the goods and services involved and put them into specific classes. Each trade mark office has its own list of accepted terms. Using these terms will make registration run more smoothly, which will speed up the process. </a:t>
            </a:r>
            <a:r>
              <a:rPr lang="en-GB" dirty="0" err="1" smtClean="0"/>
              <a:t>TMclass</a:t>
            </a:r>
            <a:r>
              <a:rPr lang="en-GB" dirty="0" smtClean="0"/>
              <a:t> makes it easier for you to find these terms.</a:t>
            </a:r>
          </a:p>
          <a:p>
            <a:pPr algn="l"/>
            <a:endParaRPr lang="en-GB"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123</a:t>
            </a:fld>
            <a:endParaRPr lang="en-GB"/>
          </a:p>
        </p:txBody>
      </p:sp>
    </p:spTree>
    <p:extLst>
      <p:ext uri="{BB962C8B-B14F-4D97-AF65-F5344CB8AC3E}">
        <p14:creationId xmlns:p14="http://schemas.microsoft.com/office/powerpoint/2010/main" val="153270447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aseline="0" dirty="0" err="1" smtClean="0"/>
              <a:t>TMclass</a:t>
            </a:r>
            <a:r>
              <a:rPr lang="en-GB" baseline="0" dirty="0" smtClean="0"/>
              <a:t> has four main functions, accessible via two drop-down menus. They relate to the classification and translation of terms.</a:t>
            </a:r>
          </a:p>
          <a:p>
            <a:pPr algn="l"/>
            <a:endParaRPr lang="en-GB" baseline="0" dirty="0" smtClean="0"/>
          </a:p>
          <a:p>
            <a:pPr algn="l"/>
            <a:r>
              <a:rPr lang="en-GB" baseline="0" dirty="0" smtClean="0"/>
              <a:t>The home page also has a list of all the participating offices, with links to their websites.</a:t>
            </a:r>
          </a:p>
          <a:p>
            <a:pPr algn="l"/>
            <a:endParaRPr lang="en-GB" baseline="0" dirty="0" smtClean="0"/>
          </a:p>
          <a:p>
            <a:pPr algn="l"/>
            <a:r>
              <a:rPr lang="en-GB" baseline="0" dirty="0" smtClean="0"/>
              <a:t>The My List function allows users to select and save favourite terms for use in trade mark applications.</a:t>
            </a:r>
          </a:p>
          <a:p>
            <a:pPr algn="l"/>
            <a:endParaRPr lang="en-GB" baseline="0"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124</a:t>
            </a:fld>
            <a:endParaRPr lang="en-GB"/>
          </a:p>
        </p:txBody>
      </p:sp>
    </p:spTree>
    <p:extLst>
      <p:ext uri="{BB962C8B-B14F-4D97-AF65-F5344CB8AC3E}">
        <p14:creationId xmlns:p14="http://schemas.microsoft.com/office/powerpoint/2010/main" val="157395999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aseline="0" dirty="0" smtClean="0"/>
              <a:t>This slide shows the four main functions referred to on the previous slide.</a:t>
            </a:r>
          </a:p>
          <a:p>
            <a:pPr algn="l"/>
            <a:endParaRPr lang="en-GB" baseline="0" dirty="0" smtClean="0"/>
          </a:p>
          <a:p>
            <a:pPr algn="l"/>
            <a:r>
              <a:rPr lang="en-GB" baseline="0" dirty="0" smtClean="0"/>
              <a:t>The “Search term” function is the default function when you access the </a:t>
            </a:r>
            <a:r>
              <a:rPr lang="en-GB" baseline="0" dirty="0" err="1" smtClean="0"/>
              <a:t>TMclass</a:t>
            </a:r>
            <a:r>
              <a:rPr lang="en-GB" baseline="0" dirty="0" smtClean="0"/>
              <a:t> website.</a:t>
            </a:r>
          </a:p>
          <a:p>
            <a:pPr algn="l"/>
            <a:r>
              <a:rPr lang="en-GB" baseline="0" dirty="0" smtClean="0"/>
              <a:t>It is very useful if you do not know how best to describe your goods and services. It allows you to find classification terms and their corresponding classes.</a:t>
            </a:r>
          </a:p>
          <a:p>
            <a:pPr algn="l"/>
            <a:endParaRPr lang="en-GB" baseline="0" dirty="0" smtClean="0"/>
          </a:p>
          <a:p>
            <a:pPr algn="l"/>
            <a:r>
              <a:rPr lang="en-GB" baseline="0" dirty="0" smtClean="0"/>
              <a:t>The “Verify list of terms” function is especially useful if you have a trade mark registration in one office and want to obtain protection in another office using the same working language. You can use it to verify if a list of terms appears in the database of another participating office.</a:t>
            </a:r>
          </a:p>
          <a:p>
            <a:pPr algn="l"/>
            <a:endParaRPr lang="en-GB" baseline="0" dirty="0" smtClean="0"/>
          </a:p>
          <a:p>
            <a:pPr algn="l"/>
            <a:r>
              <a:rPr lang="en-GB" baseline="0" dirty="0" smtClean="0"/>
              <a:t>The “Translate term” function can be used to translate a term into another language.</a:t>
            </a:r>
          </a:p>
          <a:p>
            <a:pPr algn="l"/>
            <a:r>
              <a:rPr lang="en-GB" baseline="0" dirty="0" smtClean="0"/>
              <a:t> </a:t>
            </a:r>
          </a:p>
          <a:p>
            <a:pPr algn="l"/>
            <a:r>
              <a:rPr lang="en-GB" baseline="0" dirty="0" smtClean="0"/>
              <a:t>You can use the “Translate list of terms” function to translate your list of terms into the language of the country in which you want to obtain trade mark protection.</a:t>
            </a:r>
          </a:p>
          <a:p>
            <a:pPr algn="l"/>
            <a:endParaRPr lang="en-GB" baseline="0" dirty="0" smtClean="0"/>
          </a:p>
          <a:p>
            <a:pPr algn="l"/>
            <a:endParaRPr lang="en-GB" dirty="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125</a:t>
            </a:fld>
            <a:endParaRPr lang="en-GB"/>
          </a:p>
        </p:txBody>
      </p:sp>
    </p:spTree>
    <p:extLst>
      <p:ext uri="{BB962C8B-B14F-4D97-AF65-F5344CB8AC3E}">
        <p14:creationId xmlns:p14="http://schemas.microsoft.com/office/powerpoint/2010/main" val="143086276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marR="3735070">
              <a:lnSpc>
                <a:spcPct val="145000"/>
              </a:lnSpc>
              <a:spcBef>
                <a:spcPts val="560"/>
              </a:spcBef>
              <a:spcAft>
                <a:spcPts val="0"/>
              </a:spcAft>
            </a:pPr>
            <a:r>
              <a:rPr lang="de-DE" sz="1200" b="0" spc="-15" dirty="0" err="1" smtClean="0">
                <a:effectLst/>
                <a:latin typeface="Minion Pro"/>
                <a:ea typeface="Minion Pro"/>
                <a:cs typeface="Minion Pro"/>
              </a:rPr>
              <a:t>DesignView</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is</a:t>
            </a:r>
            <a:r>
              <a:rPr lang="de-DE" sz="1200" b="0" dirty="0" smtClean="0">
                <a:effectLst/>
                <a:latin typeface="Minion Pro"/>
                <a:ea typeface="Minion Pro"/>
                <a:cs typeface="Minion Pro"/>
              </a:rPr>
              <a:t> </a:t>
            </a:r>
            <a:r>
              <a:rPr lang="de-DE" sz="1200" b="0" spc="-10" dirty="0" err="1" smtClean="0">
                <a:effectLst/>
                <a:latin typeface="Minion Pro"/>
                <a:ea typeface="Minion Pro"/>
                <a:cs typeface="Minion Pro"/>
              </a:rPr>
              <a:t>the</a:t>
            </a:r>
            <a:r>
              <a:rPr lang="de-DE" sz="1200" b="0" spc="-10" dirty="0" smtClean="0">
                <a:effectLst/>
                <a:latin typeface="Minion Pro"/>
                <a:ea typeface="Minion Pro"/>
                <a:cs typeface="Minion Pro"/>
              </a:rPr>
              <a:t> </a:t>
            </a:r>
            <a:r>
              <a:rPr lang="de-DE" sz="1200" b="0" spc="-15" dirty="0" smtClean="0">
                <a:effectLst/>
                <a:latin typeface="Minion Pro"/>
                <a:ea typeface="Minion Pro"/>
                <a:cs typeface="Minion Pro"/>
              </a:rPr>
              <a:t>design </a:t>
            </a:r>
            <a:r>
              <a:rPr lang="de-DE" sz="1200" b="0" spc="-15" dirty="0" err="1" smtClean="0">
                <a:effectLst/>
                <a:latin typeface="Minion Pro"/>
                <a:ea typeface="Minion Pro"/>
                <a:cs typeface="Minion Pro"/>
              </a:rPr>
              <a:t>equivalent</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to</a:t>
            </a:r>
            <a:r>
              <a:rPr lang="de-DE" sz="1200" b="0" dirty="0" smtClean="0">
                <a:effectLst/>
                <a:latin typeface="Minion Pro"/>
                <a:ea typeface="Minion Pro"/>
                <a:cs typeface="Minion Pro"/>
              </a:rPr>
              <a:t> </a:t>
            </a:r>
            <a:r>
              <a:rPr lang="de-DE" sz="1200" b="0" spc="-20" dirty="0" err="1" smtClean="0">
                <a:effectLst/>
                <a:latin typeface="Minion Pro"/>
                <a:ea typeface="Minion Pro"/>
                <a:cs typeface="Minion Pro"/>
              </a:rPr>
              <a:t>TMview</a:t>
            </a:r>
            <a:r>
              <a:rPr lang="de-DE" sz="1200" b="0" spc="-20" dirty="0" smtClean="0">
                <a:effectLst/>
                <a:latin typeface="Minion Pro"/>
                <a:ea typeface="Minion Pro"/>
                <a:cs typeface="Minion Pro"/>
              </a:rPr>
              <a:t>. </a:t>
            </a:r>
            <a:r>
              <a:rPr lang="de-DE" sz="1200" b="0" dirty="0" err="1" smtClean="0">
                <a:effectLst/>
                <a:latin typeface="Minion Pro"/>
                <a:ea typeface="Minion Pro"/>
                <a:cs typeface="Minion Pro"/>
              </a:rPr>
              <a:t>It</a:t>
            </a:r>
            <a:r>
              <a:rPr lang="de-DE" sz="1200" b="0" dirty="0" smtClean="0">
                <a:effectLst/>
                <a:latin typeface="Minion Pro"/>
                <a:ea typeface="Minion Pro"/>
                <a:cs typeface="Minion Pro"/>
              </a:rPr>
              <a:t> </a:t>
            </a:r>
            <a:r>
              <a:rPr lang="de-DE" sz="1200" b="0" spc="-15" dirty="0" err="1" smtClean="0">
                <a:effectLst/>
                <a:latin typeface="Minion Pro"/>
                <a:ea typeface="Minion Pro"/>
                <a:cs typeface="Minion Pro"/>
              </a:rPr>
              <a:t>contains</a:t>
            </a:r>
            <a:r>
              <a:rPr lang="de-DE" sz="1200" b="0" spc="-15" dirty="0" smtClean="0">
                <a:effectLst/>
                <a:latin typeface="Minion Pro"/>
                <a:ea typeface="Minion Pro"/>
                <a:cs typeface="Minion Pro"/>
              </a:rPr>
              <a:t> </a:t>
            </a:r>
            <a:r>
              <a:rPr lang="de-DE" sz="1200" b="0" spc="-15" dirty="0" err="1" smtClean="0">
                <a:effectLst/>
                <a:latin typeface="Minion Pro"/>
                <a:ea typeface="Minion Pro"/>
                <a:cs typeface="Minion Pro"/>
              </a:rPr>
              <a:t>information</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about</a:t>
            </a:r>
            <a:r>
              <a:rPr lang="de-DE" sz="1200" b="0" dirty="0" smtClean="0">
                <a:effectLst/>
                <a:latin typeface="Minion Pro"/>
                <a:ea typeface="Minion Pro"/>
                <a:cs typeface="Minion Pro"/>
              </a:rPr>
              <a:t> </a:t>
            </a:r>
            <a:r>
              <a:rPr lang="de-DE" sz="1200" b="0" spc="-15" dirty="0" smtClean="0">
                <a:effectLst/>
                <a:latin typeface="Minion Pro"/>
                <a:ea typeface="Minion Pro"/>
                <a:cs typeface="Minion Pro"/>
              </a:rPr>
              <a:t>registered </a:t>
            </a:r>
            <a:r>
              <a:rPr lang="de-DE" sz="1200" b="0" spc="-15" dirty="0" err="1" smtClean="0">
                <a:effectLst/>
                <a:latin typeface="Minion Pro"/>
                <a:ea typeface="Minion Pro"/>
                <a:cs typeface="Minion Pro"/>
              </a:rPr>
              <a:t>designs</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from</a:t>
            </a:r>
            <a:r>
              <a:rPr lang="de-DE" sz="1200" b="0" dirty="0" smtClean="0">
                <a:effectLst/>
                <a:latin typeface="Minion Pro"/>
                <a:ea typeface="Minion Pro"/>
                <a:cs typeface="Minion Pro"/>
              </a:rPr>
              <a:t> </a:t>
            </a:r>
            <a:r>
              <a:rPr lang="de-DE" sz="1200" b="0" spc="-20" dirty="0" smtClean="0">
                <a:effectLst/>
                <a:latin typeface="Minion Pro"/>
                <a:ea typeface="Minion Pro"/>
                <a:cs typeface="Minion Pro"/>
              </a:rPr>
              <a:t>all </a:t>
            </a:r>
            <a:r>
              <a:rPr lang="de-DE" sz="1200" b="0" spc="-10" dirty="0" err="1" smtClean="0">
                <a:effectLst/>
                <a:latin typeface="Minion Pro"/>
                <a:ea typeface="Minion Pro"/>
                <a:cs typeface="Minion Pro"/>
              </a:rPr>
              <a:t>the</a:t>
            </a:r>
            <a:r>
              <a:rPr lang="de-DE" sz="1200" b="0" spc="-10" dirty="0" smtClean="0">
                <a:effectLst/>
                <a:latin typeface="Minion Pro"/>
                <a:ea typeface="Minion Pro"/>
                <a:cs typeface="Minion Pro"/>
              </a:rPr>
              <a:t> </a:t>
            </a:r>
            <a:r>
              <a:rPr lang="de-DE" sz="1200" b="0" spc="-15" dirty="0" err="1" smtClean="0">
                <a:effectLst/>
                <a:latin typeface="Minion Pro"/>
                <a:ea typeface="Minion Pro"/>
                <a:cs typeface="Minion Pro"/>
              </a:rPr>
              <a:t>participating</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offices</a:t>
            </a:r>
            <a:r>
              <a:rPr lang="de-DE" sz="1200" b="0" dirty="0" smtClean="0">
                <a:effectLst/>
                <a:latin typeface="Minion Pro"/>
                <a:ea typeface="Minion Pro"/>
                <a:cs typeface="Minion Pro"/>
              </a:rPr>
              <a:t>.</a:t>
            </a:r>
            <a:endParaRPr lang="en-GB" sz="1200" b="0" dirty="0" smtClean="0">
              <a:effectLst/>
              <a:latin typeface="Minion Pro"/>
              <a:ea typeface="Minion Pro"/>
              <a:cs typeface="Minion Pro"/>
            </a:endParaRPr>
          </a:p>
          <a:p>
            <a:pPr marL="971550" marR="3729990">
              <a:lnSpc>
                <a:spcPct val="145000"/>
              </a:lnSpc>
              <a:spcAft>
                <a:spcPts val="0"/>
              </a:spcAft>
            </a:pPr>
            <a:r>
              <a:rPr lang="de-DE" sz="1200" b="0" spc="-20" dirty="0" err="1" smtClean="0">
                <a:effectLst/>
                <a:latin typeface="Minion Pro"/>
                <a:ea typeface="Minion Pro"/>
                <a:cs typeface="Minion Pro"/>
              </a:rPr>
              <a:t>Available</a:t>
            </a:r>
            <a:r>
              <a:rPr lang="de-DE" sz="1200" b="0" spc="-20" dirty="0" smtClean="0">
                <a:effectLst/>
                <a:latin typeface="Minion Pro"/>
                <a:ea typeface="Minion Pro"/>
                <a:cs typeface="Minion Pro"/>
              </a:rPr>
              <a:t> </a:t>
            </a:r>
            <a:r>
              <a:rPr lang="de-DE" sz="1200" b="0" dirty="0" smtClean="0">
                <a:effectLst/>
                <a:latin typeface="Minion Pro"/>
                <a:ea typeface="Minion Pro"/>
                <a:cs typeface="Minion Pro"/>
              </a:rPr>
              <a:t>in </a:t>
            </a:r>
            <a:r>
              <a:rPr lang="de-DE" sz="1200" b="0" spc="-20" dirty="0" smtClean="0">
                <a:effectLst/>
                <a:latin typeface="Minion Pro"/>
                <a:ea typeface="Minion Pro"/>
                <a:cs typeface="Minion Pro"/>
              </a:rPr>
              <a:t>all </a:t>
            </a:r>
            <a:r>
              <a:rPr lang="de-DE" sz="1200" b="0" spc="-10" dirty="0" err="1" smtClean="0">
                <a:effectLst/>
                <a:latin typeface="Minion Pro"/>
                <a:ea typeface="Minion Pro"/>
                <a:cs typeface="Minion Pro"/>
              </a:rPr>
              <a:t>the</a:t>
            </a:r>
            <a:r>
              <a:rPr lang="de-DE" sz="1200" b="0" spc="-10" dirty="0" smtClean="0">
                <a:effectLst/>
                <a:latin typeface="Minion Pro"/>
                <a:ea typeface="Minion Pro"/>
                <a:cs typeface="Minion Pro"/>
              </a:rPr>
              <a:t> </a:t>
            </a:r>
            <a:r>
              <a:rPr lang="de-DE" sz="1200" b="0" dirty="0" err="1" smtClean="0">
                <a:effectLst/>
                <a:latin typeface="Minion Pro"/>
                <a:ea typeface="Minion Pro"/>
                <a:cs typeface="Minion Pro"/>
              </a:rPr>
              <a:t>official</a:t>
            </a:r>
            <a:r>
              <a:rPr lang="de-DE" sz="1200" b="0" dirty="0" smtClean="0">
                <a:effectLst/>
                <a:latin typeface="Minion Pro"/>
                <a:ea typeface="Minion Pro"/>
                <a:cs typeface="Minion Pro"/>
              </a:rPr>
              <a:t> </a:t>
            </a:r>
            <a:r>
              <a:rPr lang="de-DE" sz="1200" b="0" spc="-20" dirty="0" smtClean="0">
                <a:effectLst/>
                <a:latin typeface="Minion Pro"/>
                <a:ea typeface="Minion Pro"/>
                <a:cs typeface="Minion Pro"/>
              </a:rPr>
              <a:t>EU </a:t>
            </a:r>
            <a:r>
              <a:rPr lang="de-DE" sz="1200" b="0" spc="-20" dirty="0" err="1" smtClean="0">
                <a:effectLst/>
                <a:latin typeface="Minion Pro"/>
                <a:ea typeface="Minion Pro"/>
                <a:cs typeface="Minion Pro"/>
              </a:rPr>
              <a:t>languages</a:t>
            </a:r>
            <a:r>
              <a:rPr lang="de-DE" sz="1200" b="0" spc="-20" dirty="0" smtClean="0">
                <a:effectLst/>
                <a:latin typeface="Minion Pro"/>
                <a:ea typeface="Minion Pro"/>
                <a:cs typeface="Minion Pro"/>
              </a:rPr>
              <a:t>, </a:t>
            </a:r>
            <a:r>
              <a:rPr lang="de-DE" sz="1200" b="0" dirty="0" err="1" smtClean="0">
                <a:effectLst/>
                <a:latin typeface="Minion Pro"/>
                <a:ea typeface="Minion Pro"/>
                <a:cs typeface="Minion Pro"/>
              </a:rPr>
              <a:t>it</a:t>
            </a:r>
            <a:r>
              <a:rPr lang="de-DE" sz="1200" b="0" dirty="0" smtClean="0">
                <a:effectLst/>
                <a:latin typeface="Minion Pro"/>
                <a:ea typeface="Minion Pro"/>
                <a:cs typeface="Minion Pro"/>
              </a:rPr>
              <a:t> </a:t>
            </a:r>
            <a:r>
              <a:rPr lang="de-DE" sz="1200" b="0" dirty="0" err="1" smtClean="0">
                <a:effectLst/>
                <a:latin typeface="Minion Pro"/>
                <a:ea typeface="Minion Pro"/>
                <a:cs typeface="Minion Pro"/>
              </a:rPr>
              <a:t>offers</a:t>
            </a:r>
            <a:r>
              <a:rPr lang="de-DE" sz="1200" b="0" dirty="0" smtClean="0">
                <a:effectLst/>
                <a:latin typeface="Minion Pro"/>
                <a:ea typeface="Minion Pro"/>
                <a:cs typeface="Minion Pro"/>
              </a:rPr>
              <a:t> </a:t>
            </a:r>
            <a:r>
              <a:rPr lang="de-DE" sz="1200" b="0" spc="-15" dirty="0" smtClean="0">
                <a:effectLst/>
                <a:latin typeface="Minion Pro"/>
                <a:ea typeface="Minion Pro"/>
                <a:cs typeface="Minion Pro"/>
              </a:rPr>
              <a:t>an </a:t>
            </a:r>
            <a:r>
              <a:rPr lang="de-DE" sz="1200" b="0" dirty="0" smtClean="0">
                <a:effectLst/>
                <a:latin typeface="Minion Pro"/>
                <a:ea typeface="Minion Pro"/>
                <a:cs typeface="Minion Pro"/>
              </a:rPr>
              <a:t>EU-</a:t>
            </a:r>
            <a:r>
              <a:rPr lang="de-DE" sz="1200" b="0" dirty="0" err="1" smtClean="0">
                <a:effectLst/>
                <a:latin typeface="Minion Pro"/>
                <a:ea typeface="Minion Pro"/>
                <a:cs typeface="Minion Pro"/>
              </a:rPr>
              <a:t>wide</a:t>
            </a:r>
            <a:r>
              <a:rPr lang="de-DE" sz="1200" b="0" dirty="0" smtClean="0">
                <a:effectLst/>
                <a:latin typeface="Minion Pro"/>
                <a:ea typeface="Minion Pro"/>
                <a:cs typeface="Minion Pro"/>
              </a:rPr>
              <a:t> </a:t>
            </a:r>
            <a:r>
              <a:rPr lang="de-DE" sz="1200" b="0" spc="-15" dirty="0" err="1" smtClean="0">
                <a:effectLst/>
                <a:latin typeface="Minion Pro"/>
                <a:ea typeface="Minion Pro"/>
                <a:cs typeface="Minion Pro"/>
              </a:rPr>
              <a:t>search</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of</a:t>
            </a:r>
            <a:r>
              <a:rPr lang="de-DE" sz="1200" b="0" dirty="0" smtClean="0">
                <a:effectLst/>
                <a:latin typeface="Minion Pro"/>
                <a:ea typeface="Minion Pro"/>
                <a:cs typeface="Minion Pro"/>
              </a:rPr>
              <a:t> </a:t>
            </a:r>
            <a:r>
              <a:rPr lang="de-DE" sz="1200" b="0" spc="-10" dirty="0" err="1" smtClean="0">
                <a:effectLst/>
                <a:latin typeface="Minion Pro"/>
                <a:ea typeface="Minion Pro"/>
                <a:cs typeface="Minion Pro"/>
              </a:rPr>
              <a:t>the</a:t>
            </a:r>
            <a:r>
              <a:rPr lang="de-DE" sz="1200" b="0" spc="-10" dirty="0" smtClean="0">
                <a:effectLst/>
                <a:latin typeface="Minion Pro"/>
                <a:ea typeface="Minion Pro"/>
                <a:cs typeface="Minion Pro"/>
              </a:rPr>
              <a:t> </a:t>
            </a:r>
            <a:r>
              <a:rPr lang="de-DE" sz="1200" b="0" spc="-15" dirty="0" err="1" smtClean="0">
                <a:effectLst/>
                <a:latin typeface="Minion Pro"/>
                <a:ea typeface="Minion Pro"/>
                <a:cs typeface="Minion Pro"/>
              </a:rPr>
              <a:t>databases</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of</a:t>
            </a:r>
            <a:r>
              <a:rPr lang="de-DE" sz="1200" b="0" dirty="0" smtClean="0">
                <a:effectLst/>
                <a:latin typeface="Minion Pro"/>
                <a:ea typeface="Minion Pro"/>
                <a:cs typeface="Minion Pro"/>
              </a:rPr>
              <a:t> </a:t>
            </a:r>
            <a:r>
              <a:rPr lang="de-DE" sz="1200" b="0" spc="-10" dirty="0" err="1" smtClean="0">
                <a:effectLst/>
                <a:latin typeface="Minion Pro"/>
                <a:ea typeface="Minion Pro"/>
                <a:cs typeface="Minion Pro"/>
              </a:rPr>
              <a:t>the</a:t>
            </a:r>
            <a:r>
              <a:rPr lang="de-DE" sz="1200" b="0" spc="-130" dirty="0" smtClean="0">
                <a:effectLst/>
                <a:latin typeface="Minion Pro"/>
                <a:ea typeface="Minion Pro"/>
                <a:cs typeface="Minion Pro"/>
              </a:rPr>
              <a:t> </a:t>
            </a:r>
            <a:r>
              <a:rPr lang="de-DE" sz="1200" b="0" spc="-15" dirty="0" err="1" smtClean="0">
                <a:effectLst/>
                <a:latin typeface="Minion Pro"/>
                <a:ea typeface="Minion Pro"/>
                <a:cs typeface="Minion Pro"/>
              </a:rPr>
              <a:t>participating</a:t>
            </a:r>
            <a:r>
              <a:rPr lang="de-DE" sz="1200" b="0" spc="-130" dirty="0" smtClean="0">
                <a:effectLst/>
                <a:latin typeface="Minion Pro"/>
                <a:ea typeface="Minion Pro"/>
                <a:cs typeface="Minion Pro"/>
              </a:rPr>
              <a:t> </a:t>
            </a:r>
            <a:r>
              <a:rPr lang="de-DE" sz="1200" b="0" spc="-15" dirty="0" smtClean="0">
                <a:effectLst/>
                <a:latin typeface="Minion Pro"/>
                <a:ea typeface="Minion Pro"/>
                <a:cs typeface="Minion Pro"/>
              </a:rPr>
              <a:t>national</a:t>
            </a:r>
            <a:r>
              <a:rPr lang="de-DE" sz="1200" b="0" spc="-130" dirty="0" smtClean="0">
                <a:effectLst/>
                <a:latin typeface="Minion Pro"/>
                <a:ea typeface="Minion Pro"/>
                <a:cs typeface="Minion Pro"/>
              </a:rPr>
              <a:t> </a:t>
            </a:r>
            <a:r>
              <a:rPr lang="de-DE" sz="1200" b="0" dirty="0" err="1" smtClean="0">
                <a:effectLst/>
                <a:latin typeface="Minion Pro"/>
                <a:ea typeface="Minion Pro"/>
                <a:cs typeface="Minion Pro"/>
              </a:rPr>
              <a:t>offices</a:t>
            </a:r>
            <a:r>
              <a:rPr lang="de-DE" sz="1200" b="0" spc="-130" dirty="0" smtClean="0">
                <a:effectLst/>
                <a:latin typeface="Minion Pro"/>
                <a:ea typeface="Minion Pro"/>
                <a:cs typeface="Minion Pro"/>
              </a:rPr>
              <a:t> </a:t>
            </a:r>
            <a:r>
              <a:rPr lang="de-DE" sz="1200" b="0" spc="-15" dirty="0" err="1" smtClean="0">
                <a:effectLst/>
                <a:latin typeface="Minion Pro"/>
                <a:ea typeface="Minion Pro"/>
                <a:cs typeface="Minion Pro"/>
              </a:rPr>
              <a:t>and</a:t>
            </a:r>
            <a:r>
              <a:rPr lang="de-DE" sz="1200" b="0" spc="-130" dirty="0" smtClean="0">
                <a:effectLst/>
                <a:latin typeface="Minion Pro"/>
                <a:ea typeface="Minion Pro"/>
                <a:cs typeface="Minion Pro"/>
              </a:rPr>
              <a:t> </a:t>
            </a:r>
            <a:r>
              <a:rPr lang="de-DE" sz="1200" b="0" spc="-10" dirty="0" err="1" smtClean="0">
                <a:effectLst/>
                <a:latin typeface="Minion Pro"/>
                <a:ea typeface="Minion Pro"/>
                <a:cs typeface="Minion Pro"/>
              </a:rPr>
              <a:t>the</a:t>
            </a:r>
            <a:r>
              <a:rPr lang="de-DE" sz="1200" b="0" spc="-130" dirty="0" smtClean="0">
                <a:effectLst/>
                <a:latin typeface="Minion Pro"/>
                <a:ea typeface="Minion Pro"/>
                <a:cs typeface="Minion Pro"/>
              </a:rPr>
              <a:t> </a:t>
            </a:r>
            <a:r>
              <a:rPr lang="de-DE" sz="1200" b="0" spc="-20" dirty="0" smtClean="0">
                <a:effectLst/>
                <a:latin typeface="Minion Pro"/>
                <a:ea typeface="Minion Pro"/>
                <a:cs typeface="Minion Pro"/>
              </a:rPr>
              <a:t>EUIPO. </a:t>
            </a:r>
            <a:r>
              <a:rPr lang="de-DE" sz="1200" b="0" dirty="0" smtClean="0">
                <a:effectLst/>
                <a:latin typeface="Minion Pro"/>
                <a:ea typeface="Minion Pro"/>
                <a:cs typeface="Minion Pro"/>
              </a:rPr>
              <a:t>Users </a:t>
            </a:r>
            <a:r>
              <a:rPr lang="de-DE" sz="1200" b="0" dirty="0" err="1" smtClean="0">
                <a:effectLst/>
                <a:latin typeface="Minion Pro"/>
                <a:ea typeface="Minion Pro"/>
                <a:cs typeface="Minion Pro"/>
              </a:rPr>
              <a:t>can</a:t>
            </a:r>
            <a:r>
              <a:rPr lang="de-DE" sz="1200" b="0" dirty="0" smtClean="0">
                <a:effectLst/>
                <a:latin typeface="Minion Pro"/>
                <a:ea typeface="Minion Pro"/>
                <a:cs typeface="Minion Pro"/>
              </a:rPr>
              <a:t> </a:t>
            </a:r>
            <a:r>
              <a:rPr lang="de-DE" sz="1200" b="0" spc="-15" dirty="0" err="1" smtClean="0">
                <a:effectLst/>
                <a:latin typeface="Minion Pro"/>
                <a:ea typeface="Minion Pro"/>
                <a:cs typeface="Minion Pro"/>
              </a:rPr>
              <a:t>access</a:t>
            </a:r>
            <a:r>
              <a:rPr lang="de-DE" sz="1200" b="0" spc="-15" dirty="0" smtClean="0">
                <a:effectLst/>
                <a:latin typeface="Minion Pro"/>
                <a:ea typeface="Minion Pro"/>
                <a:cs typeface="Minion Pro"/>
              </a:rPr>
              <a:t> </a:t>
            </a:r>
            <a:r>
              <a:rPr lang="de-DE" sz="1200" b="0" spc="-15" dirty="0" err="1" smtClean="0">
                <a:effectLst/>
                <a:latin typeface="Minion Pro"/>
                <a:ea typeface="Minion Pro"/>
                <a:cs typeface="Minion Pro"/>
              </a:rPr>
              <a:t>information</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about</a:t>
            </a:r>
            <a:r>
              <a:rPr lang="de-DE" sz="1200" b="0" dirty="0" smtClean="0">
                <a:effectLst/>
                <a:latin typeface="Minion Pro"/>
                <a:ea typeface="Minion Pro"/>
                <a:cs typeface="Minion Pro"/>
              </a:rPr>
              <a:t> </a:t>
            </a:r>
            <a:r>
              <a:rPr lang="de-DE" sz="1200" b="0" spc="-15" dirty="0" smtClean="0">
                <a:effectLst/>
                <a:latin typeface="Minion Pro"/>
                <a:ea typeface="Minion Pro"/>
                <a:cs typeface="Minion Pro"/>
              </a:rPr>
              <a:t>national </a:t>
            </a:r>
            <a:r>
              <a:rPr lang="de-DE" sz="1200" b="0" spc="-15" dirty="0" err="1" smtClean="0">
                <a:effectLst/>
                <a:latin typeface="Minion Pro"/>
                <a:ea typeface="Minion Pro"/>
                <a:cs typeface="Minion Pro"/>
              </a:rPr>
              <a:t>designs</a:t>
            </a:r>
            <a:r>
              <a:rPr lang="de-DE" sz="1200" b="0" spc="-15" dirty="0" smtClean="0">
                <a:effectLst/>
                <a:latin typeface="Minion Pro"/>
                <a:ea typeface="Minion Pro"/>
                <a:cs typeface="Minion Pro"/>
              </a:rPr>
              <a:t> </a:t>
            </a:r>
            <a:r>
              <a:rPr lang="de-DE" sz="1200" b="0" spc="-15" dirty="0" err="1" smtClean="0">
                <a:effectLst/>
                <a:latin typeface="Minion Pro"/>
                <a:ea typeface="Minion Pro"/>
                <a:cs typeface="Minion Pro"/>
              </a:rPr>
              <a:t>and</a:t>
            </a:r>
            <a:r>
              <a:rPr lang="de-DE" sz="1200" b="0" spc="-15" dirty="0" smtClean="0">
                <a:effectLst/>
                <a:latin typeface="Minion Pro"/>
                <a:ea typeface="Minion Pro"/>
                <a:cs typeface="Minion Pro"/>
              </a:rPr>
              <a:t> registered Community </a:t>
            </a:r>
            <a:r>
              <a:rPr lang="de-DE" sz="1200" b="0" spc="-15" dirty="0" err="1" smtClean="0">
                <a:effectLst/>
                <a:latin typeface="Minion Pro"/>
                <a:ea typeface="Minion Pro"/>
                <a:cs typeface="Minion Pro"/>
              </a:rPr>
              <a:t>designs</a:t>
            </a:r>
            <a:r>
              <a:rPr lang="de-DE" sz="1200" b="0" spc="-15" dirty="0" smtClean="0">
                <a:effectLst/>
                <a:latin typeface="Minion Pro"/>
                <a:ea typeface="Minion Pro"/>
                <a:cs typeface="Minion Pro"/>
              </a:rPr>
              <a:t> </a:t>
            </a:r>
            <a:r>
              <a:rPr lang="de-DE" sz="1200" b="0" dirty="0" smtClean="0">
                <a:effectLst/>
                <a:latin typeface="Minion Pro"/>
                <a:ea typeface="Minion Pro"/>
                <a:cs typeface="Minion Pro"/>
              </a:rPr>
              <a:t>in </a:t>
            </a:r>
            <a:r>
              <a:rPr lang="de-DE" sz="1200" b="0" dirty="0" err="1" smtClean="0">
                <a:effectLst/>
                <a:latin typeface="Minion Pro"/>
                <a:ea typeface="Minion Pro"/>
                <a:cs typeface="Minion Pro"/>
              </a:rPr>
              <a:t>one</a:t>
            </a:r>
            <a:r>
              <a:rPr lang="de-DE" sz="1200" b="0" spc="-40" dirty="0" smtClean="0">
                <a:effectLst/>
                <a:latin typeface="Minion Pro"/>
                <a:ea typeface="Minion Pro"/>
                <a:cs typeface="Minion Pro"/>
              </a:rPr>
              <a:t> </a:t>
            </a:r>
            <a:r>
              <a:rPr lang="de-DE" sz="1200" b="0" spc="-15" dirty="0" err="1" smtClean="0">
                <a:effectLst/>
                <a:latin typeface="Minion Pro"/>
                <a:ea typeface="Minion Pro"/>
                <a:cs typeface="Minion Pro"/>
              </a:rPr>
              <a:t>search</a:t>
            </a:r>
            <a:r>
              <a:rPr lang="de-DE" sz="1200" b="0" spc="-15" dirty="0" smtClean="0">
                <a:effectLst/>
                <a:latin typeface="Minion Pro"/>
                <a:ea typeface="Minion Pro"/>
                <a:cs typeface="Minion Pro"/>
              </a:rPr>
              <a:t>.</a:t>
            </a:r>
            <a:endParaRPr lang="en-GB" sz="1200" b="0" dirty="0" smtClean="0">
              <a:effectLst/>
              <a:latin typeface="Minion Pro"/>
              <a:ea typeface="Minion Pro"/>
              <a:cs typeface="Minion Pro"/>
            </a:endParaRPr>
          </a:p>
          <a:p>
            <a:pPr>
              <a:spcAft>
                <a:spcPts val="0"/>
              </a:spcAft>
            </a:pPr>
            <a:r>
              <a:rPr lang="de-DE" sz="1050" dirty="0" smtClean="0">
                <a:effectLst/>
                <a:latin typeface="Minion Pro"/>
                <a:ea typeface="Minion Pro"/>
                <a:cs typeface="Minion Pro"/>
              </a:rPr>
              <a:t> </a:t>
            </a:r>
            <a:endParaRPr lang="en-GB" sz="1000" dirty="0" smtClean="0">
              <a:effectLst/>
              <a:latin typeface="Minion Pro"/>
              <a:ea typeface="Minion Pro"/>
              <a:cs typeface="Minion Pro"/>
            </a:endParaRPr>
          </a:p>
          <a:p>
            <a:pPr algn="l"/>
            <a:endParaRPr lang="en-GB" baseline="0"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126</a:t>
            </a:fld>
            <a:endParaRPr lang="en-GB"/>
          </a:p>
        </p:txBody>
      </p:sp>
    </p:spTree>
    <p:extLst>
      <p:ext uri="{BB962C8B-B14F-4D97-AF65-F5344CB8AC3E}">
        <p14:creationId xmlns:p14="http://schemas.microsoft.com/office/powerpoint/2010/main" val="394936595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marR="3771900">
              <a:lnSpc>
                <a:spcPct val="145000"/>
              </a:lnSpc>
              <a:spcBef>
                <a:spcPts val="560"/>
              </a:spcBef>
              <a:spcAft>
                <a:spcPts val="0"/>
              </a:spcAft>
            </a:pPr>
            <a:r>
              <a:rPr lang="de-DE" sz="1200" b="0" spc="-15" dirty="0" smtClean="0">
                <a:effectLst/>
                <a:latin typeface="Minion Pro"/>
                <a:ea typeface="Minion Pro"/>
                <a:cs typeface="Minion Pro"/>
              </a:rPr>
              <a:t>This </a:t>
            </a:r>
            <a:r>
              <a:rPr lang="de-DE" sz="1200" b="0" spc="-15" dirty="0" err="1" smtClean="0">
                <a:effectLst/>
                <a:latin typeface="Minion Pro"/>
                <a:ea typeface="Minion Pro"/>
                <a:cs typeface="Minion Pro"/>
              </a:rPr>
              <a:t>slides</a:t>
            </a:r>
            <a:r>
              <a:rPr lang="de-DE" sz="1200" b="0" spc="-15" dirty="0" smtClean="0">
                <a:effectLst/>
                <a:latin typeface="Minion Pro"/>
                <a:ea typeface="Minion Pro"/>
                <a:cs typeface="Minion Pro"/>
              </a:rPr>
              <a:t> </a:t>
            </a:r>
            <a:r>
              <a:rPr lang="de-DE" sz="1200" b="0" spc="-15" dirty="0" err="1" smtClean="0">
                <a:effectLst/>
                <a:latin typeface="Minion Pro"/>
                <a:ea typeface="Minion Pro"/>
                <a:cs typeface="Minion Pro"/>
              </a:rPr>
              <a:t>shows</a:t>
            </a:r>
            <a:r>
              <a:rPr lang="de-DE" sz="1200" b="0" spc="-15" dirty="0" smtClean="0">
                <a:effectLst/>
                <a:latin typeface="Minion Pro"/>
                <a:ea typeface="Minion Pro"/>
                <a:cs typeface="Minion Pro"/>
              </a:rPr>
              <a:t> </a:t>
            </a:r>
            <a:r>
              <a:rPr lang="de-DE" sz="1200" b="0" spc="-10" dirty="0" err="1" smtClean="0">
                <a:effectLst/>
                <a:latin typeface="Minion Pro"/>
                <a:ea typeface="Minion Pro"/>
                <a:cs typeface="Minion Pro"/>
              </a:rPr>
              <a:t>the</a:t>
            </a:r>
            <a:r>
              <a:rPr lang="de-DE" sz="1200" b="0" spc="-10" dirty="0" smtClean="0">
                <a:effectLst/>
                <a:latin typeface="Minion Pro"/>
                <a:ea typeface="Minion Pro"/>
                <a:cs typeface="Minion Pro"/>
              </a:rPr>
              <a:t> </a:t>
            </a:r>
            <a:r>
              <a:rPr lang="de-DE" sz="1200" b="0" dirty="0" err="1" smtClean="0">
                <a:effectLst/>
                <a:latin typeface="Minion Pro"/>
                <a:ea typeface="Minion Pro"/>
                <a:cs typeface="Minion Pro"/>
              </a:rPr>
              <a:t>two</a:t>
            </a:r>
            <a:r>
              <a:rPr lang="de-DE" sz="1200" b="0" dirty="0" smtClean="0">
                <a:effectLst/>
                <a:latin typeface="Minion Pro"/>
                <a:ea typeface="Minion Pro"/>
                <a:cs typeface="Minion Pro"/>
              </a:rPr>
              <a:t> different </a:t>
            </a:r>
            <a:r>
              <a:rPr lang="de-DE" sz="1200" b="0" spc="-15" dirty="0" err="1" smtClean="0">
                <a:effectLst/>
                <a:latin typeface="Minion Pro"/>
                <a:ea typeface="Minion Pro"/>
                <a:cs typeface="Minion Pro"/>
              </a:rPr>
              <a:t>search</a:t>
            </a:r>
            <a:r>
              <a:rPr lang="de-DE" sz="1200" b="0" spc="-15" dirty="0" smtClean="0">
                <a:effectLst/>
                <a:latin typeface="Minion Pro"/>
                <a:ea typeface="Minion Pro"/>
                <a:cs typeface="Minion Pro"/>
              </a:rPr>
              <a:t> </a:t>
            </a:r>
            <a:r>
              <a:rPr lang="de-DE" sz="1200" b="0" dirty="0" err="1" smtClean="0">
                <a:effectLst/>
                <a:latin typeface="Minion Pro"/>
                <a:ea typeface="Minion Pro"/>
                <a:cs typeface="Minion Pro"/>
              </a:rPr>
              <a:t>modes</a:t>
            </a:r>
            <a:r>
              <a:rPr lang="de-DE" sz="1200" b="0" dirty="0" smtClean="0">
                <a:effectLst/>
                <a:latin typeface="Minion Pro"/>
                <a:ea typeface="Minion Pro"/>
                <a:cs typeface="Minion Pro"/>
              </a:rPr>
              <a:t> </a:t>
            </a:r>
            <a:r>
              <a:rPr lang="de-DE" sz="1200" b="0" spc="-15" dirty="0" err="1" smtClean="0">
                <a:effectLst/>
                <a:latin typeface="Minion Pro"/>
                <a:ea typeface="Minion Pro"/>
                <a:cs typeface="Minion Pro"/>
              </a:rPr>
              <a:t>available</a:t>
            </a:r>
            <a:r>
              <a:rPr lang="de-DE" sz="1200" b="0" spc="-15" dirty="0" smtClean="0">
                <a:effectLst/>
                <a:latin typeface="Minion Pro"/>
                <a:ea typeface="Minion Pro"/>
                <a:cs typeface="Minion Pro"/>
              </a:rPr>
              <a:t> </a:t>
            </a:r>
            <a:r>
              <a:rPr lang="de-DE" sz="1200" b="0" dirty="0" smtClean="0">
                <a:effectLst/>
                <a:latin typeface="Minion Pro"/>
                <a:ea typeface="Minion Pro"/>
                <a:cs typeface="Minion Pro"/>
              </a:rPr>
              <a:t>in </a:t>
            </a:r>
            <a:r>
              <a:rPr lang="de-DE" sz="1200" b="0" spc="-20" dirty="0" err="1" smtClean="0">
                <a:effectLst/>
                <a:latin typeface="Minion Pro"/>
                <a:ea typeface="Minion Pro"/>
                <a:cs typeface="Minion Pro"/>
              </a:rPr>
              <a:t>DesignView</a:t>
            </a:r>
            <a:r>
              <a:rPr lang="de-DE" sz="1200" b="0" spc="-20" dirty="0" smtClean="0">
                <a:effectLst/>
                <a:latin typeface="Minion Pro"/>
                <a:ea typeface="Minion Pro"/>
                <a:cs typeface="Minion Pro"/>
              </a:rPr>
              <a:t>.</a:t>
            </a:r>
            <a:endParaRPr lang="en-GB" sz="1200" b="0" dirty="0" smtClean="0">
              <a:effectLst/>
              <a:latin typeface="Minion Pro"/>
              <a:ea typeface="Minion Pro"/>
              <a:cs typeface="Minion Pro"/>
            </a:endParaRPr>
          </a:p>
          <a:p>
            <a:pPr>
              <a:spcBef>
                <a:spcPts val="50"/>
              </a:spcBef>
              <a:spcAft>
                <a:spcPts val="0"/>
              </a:spcAft>
            </a:pPr>
            <a:r>
              <a:rPr lang="de-DE" sz="1800" b="0" dirty="0" smtClean="0">
                <a:effectLst/>
                <a:latin typeface="Minion Pro"/>
                <a:ea typeface="Minion Pro"/>
                <a:cs typeface="Minion Pro"/>
              </a:rPr>
              <a:t> </a:t>
            </a:r>
            <a:endParaRPr lang="en-GB" sz="1000" b="0" dirty="0" smtClean="0">
              <a:effectLst/>
              <a:latin typeface="Minion Pro"/>
              <a:ea typeface="Minion Pro"/>
              <a:cs typeface="Minion Pro"/>
            </a:endParaRPr>
          </a:p>
          <a:p>
            <a:pPr marL="971550" marR="3750310">
              <a:lnSpc>
                <a:spcPct val="145000"/>
              </a:lnSpc>
              <a:spcAft>
                <a:spcPts val="0"/>
              </a:spcAft>
            </a:pPr>
            <a:r>
              <a:rPr lang="de-DE" sz="1200" dirty="0" smtClean="0">
                <a:effectLst/>
                <a:latin typeface="Minion Pro"/>
                <a:ea typeface="Minion Pro"/>
                <a:cs typeface="Minion Pro"/>
              </a:rPr>
              <a:t>In </a:t>
            </a:r>
            <a:r>
              <a:rPr lang="de-DE" sz="1200" spc="-10" dirty="0" err="1" smtClean="0">
                <a:effectLst/>
                <a:latin typeface="Minion Pro"/>
                <a:ea typeface="Minion Pro"/>
                <a:cs typeface="Minion Pro"/>
              </a:rPr>
              <a:t>the</a:t>
            </a:r>
            <a:r>
              <a:rPr lang="de-DE" sz="1200" spc="-10" dirty="0" smtClean="0">
                <a:effectLst/>
                <a:latin typeface="Minion Pro"/>
                <a:ea typeface="Minion Pro"/>
                <a:cs typeface="Minion Pro"/>
              </a:rPr>
              <a:t> </a:t>
            </a:r>
            <a:r>
              <a:rPr lang="de-DE" sz="1200" spc="-15" dirty="0" err="1" smtClean="0">
                <a:effectLst/>
                <a:latin typeface="Minion Pro"/>
                <a:ea typeface="Minion Pro"/>
                <a:cs typeface="Minion Pro"/>
              </a:rPr>
              <a:t>example</a:t>
            </a:r>
            <a:r>
              <a:rPr lang="de-DE" sz="1200" spc="-15" dirty="0" smtClean="0">
                <a:effectLst/>
                <a:latin typeface="Minion Pro"/>
                <a:ea typeface="Minion Pro"/>
                <a:cs typeface="Minion Pro"/>
              </a:rPr>
              <a:t> </a:t>
            </a:r>
            <a:r>
              <a:rPr lang="de-DE" sz="1200" dirty="0" smtClean="0">
                <a:effectLst/>
                <a:latin typeface="Minion Pro"/>
                <a:ea typeface="Minion Pro"/>
                <a:cs typeface="Minion Pro"/>
              </a:rPr>
              <a:t>on </a:t>
            </a:r>
            <a:r>
              <a:rPr lang="de-DE" sz="1200" spc="-10" dirty="0" err="1" smtClean="0">
                <a:effectLst/>
                <a:latin typeface="Minion Pro"/>
                <a:ea typeface="Minion Pro"/>
                <a:cs typeface="Minion Pro"/>
              </a:rPr>
              <a:t>the</a:t>
            </a:r>
            <a:r>
              <a:rPr lang="de-DE" sz="1200" spc="-10" dirty="0" smtClean="0">
                <a:effectLst/>
                <a:latin typeface="Minion Pro"/>
                <a:ea typeface="Minion Pro"/>
                <a:cs typeface="Minion Pro"/>
              </a:rPr>
              <a:t> </a:t>
            </a:r>
            <a:r>
              <a:rPr lang="de-DE" sz="1200" spc="-15" dirty="0" err="1" smtClean="0">
                <a:effectLst/>
                <a:latin typeface="Minion Pro"/>
                <a:ea typeface="Minion Pro"/>
                <a:cs typeface="Minion Pro"/>
              </a:rPr>
              <a:t>slide</a:t>
            </a:r>
            <a:r>
              <a:rPr lang="de-DE" sz="1200" spc="-15" dirty="0" smtClean="0">
                <a:effectLst/>
                <a:latin typeface="Minion Pro"/>
                <a:ea typeface="Minion Pro"/>
                <a:cs typeface="Minion Pro"/>
              </a:rPr>
              <a:t>, </a:t>
            </a:r>
            <a:r>
              <a:rPr lang="de-DE" sz="1200" spc="-10" dirty="0" err="1" smtClean="0">
                <a:effectLst/>
                <a:latin typeface="Minion Pro"/>
                <a:ea typeface="Minion Pro"/>
                <a:cs typeface="Minion Pro"/>
              </a:rPr>
              <a:t>the</a:t>
            </a:r>
            <a:r>
              <a:rPr lang="de-DE" sz="1200" spc="-10" dirty="0" smtClean="0">
                <a:effectLst/>
                <a:latin typeface="Minion Pro"/>
                <a:ea typeface="Minion Pro"/>
                <a:cs typeface="Minion Pro"/>
              </a:rPr>
              <a:t> </a:t>
            </a:r>
            <a:r>
              <a:rPr lang="de-DE" sz="1200" spc="-15" dirty="0" err="1" smtClean="0">
                <a:effectLst/>
                <a:latin typeface="Minion Pro"/>
                <a:ea typeface="Minion Pro"/>
                <a:cs typeface="Minion Pro"/>
              </a:rPr>
              <a:t>search</a:t>
            </a:r>
            <a:r>
              <a:rPr lang="de-DE" sz="1200" spc="-15" dirty="0" smtClean="0">
                <a:effectLst/>
                <a:latin typeface="Minion Pro"/>
                <a:ea typeface="Minion Pro"/>
                <a:cs typeface="Minion Pro"/>
              </a:rPr>
              <a:t> </a:t>
            </a:r>
            <a:r>
              <a:rPr lang="de-DE" sz="1200" spc="-15" dirty="0" err="1" smtClean="0">
                <a:effectLst/>
                <a:latin typeface="Minion Pro"/>
                <a:ea typeface="Minion Pro"/>
                <a:cs typeface="Minion Pro"/>
              </a:rPr>
              <a:t>term</a:t>
            </a:r>
            <a:r>
              <a:rPr lang="de-DE" sz="1200" spc="-15" dirty="0" smtClean="0">
                <a:effectLst/>
                <a:latin typeface="Minion Pro"/>
                <a:ea typeface="Minion Pro"/>
                <a:cs typeface="Minion Pro"/>
              </a:rPr>
              <a:t> </a:t>
            </a:r>
            <a:r>
              <a:rPr lang="de-DE" sz="1200" spc="-15" dirty="0" err="1" smtClean="0">
                <a:effectLst/>
                <a:latin typeface="Minion Pro"/>
                <a:ea typeface="Minion Pro"/>
                <a:cs typeface="Minion Pro"/>
              </a:rPr>
              <a:t>that</a:t>
            </a:r>
            <a:r>
              <a:rPr lang="de-DE" sz="1200" spc="-15" dirty="0" smtClean="0">
                <a:effectLst/>
                <a:latin typeface="Minion Pro"/>
                <a:ea typeface="Minion Pro"/>
                <a:cs typeface="Minion Pro"/>
              </a:rPr>
              <a:t> </a:t>
            </a:r>
            <a:r>
              <a:rPr lang="de-DE" sz="1200" dirty="0" smtClean="0">
                <a:effectLst/>
                <a:latin typeface="Minion Pro"/>
                <a:ea typeface="Minion Pro"/>
                <a:cs typeface="Minion Pro"/>
              </a:rPr>
              <a:t>was </a:t>
            </a:r>
            <a:r>
              <a:rPr lang="de-DE" sz="1200" dirty="0" err="1" smtClean="0">
                <a:effectLst/>
                <a:latin typeface="Minion Pro"/>
                <a:ea typeface="Minion Pro"/>
                <a:cs typeface="Minion Pro"/>
              </a:rPr>
              <a:t>entered</a:t>
            </a:r>
            <a:r>
              <a:rPr lang="de-DE" sz="1200" dirty="0" smtClean="0">
                <a:effectLst/>
                <a:latin typeface="Minion Pro"/>
                <a:ea typeface="Minion Pro"/>
                <a:cs typeface="Minion Pro"/>
              </a:rPr>
              <a:t> was “</a:t>
            </a:r>
            <a:r>
              <a:rPr lang="de-DE" sz="1200" dirty="0" err="1" smtClean="0">
                <a:effectLst/>
                <a:latin typeface="Minion Pro"/>
                <a:ea typeface="Minion Pro"/>
                <a:cs typeface="Minion Pro"/>
              </a:rPr>
              <a:t>sport</a:t>
            </a:r>
            <a:r>
              <a:rPr lang="de-DE" sz="1200" dirty="0" smtClean="0">
                <a:effectLst/>
                <a:latin typeface="Minion Pro"/>
                <a:ea typeface="Minion Pro"/>
                <a:cs typeface="Minion Pro"/>
              </a:rPr>
              <a:t> </a:t>
            </a:r>
            <a:r>
              <a:rPr lang="de-DE" sz="1200" spc="-25" dirty="0" err="1" smtClean="0">
                <a:effectLst/>
                <a:latin typeface="Minion Pro"/>
                <a:ea typeface="Minion Pro"/>
                <a:cs typeface="Minion Pro"/>
              </a:rPr>
              <a:t>shoes</a:t>
            </a:r>
            <a:r>
              <a:rPr lang="de-DE" sz="1200" spc="-25" dirty="0" smtClean="0">
                <a:effectLst/>
                <a:latin typeface="Minion Pro"/>
                <a:ea typeface="Minion Pro"/>
                <a:cs typeface="Minion Pro"/>
              </a:rPr>
              <a:t>”. </a:t>
            </a:r>
            <a:r>
              <a:rPr lang="de-DE" sz="1200" dirty="0" smtClean="0">
                <a:effectLst/>
                <a:latin typeface="Minion Pro"/>
                <a:ea typeface="Minion Pro"/>
                <a:cs typeface="Minion Pro"/>
              </a:rPr>
              <a:t>The </a:t>
            </a:r>
            <a:r>
              <a:rPr lang="de-DE" sz="1200" spc="-15" dirty="0" err="1" smtClean="0">
                <a:effectLst/>
                <a:latin typeface="Minion Pro"/>
                <a:ea typeface="Minion Pro"/>
                <a:cs typeface="Minion Pro"/>
              </a:rPr>
              <a:t>search</a:t>
            </a:r>
            <a:r>
              <a:rPr lang="de-DE" sz="1200" spc="-15" dirty="0" smtClean="0">
                <a:effectLst/>
                <a:latin typeface="Minion Pro"/>
                <a:ea typeface="Minion Pro"/>
                <a:cs typeface="Minion Pro"/>
              </a:rPr>
              <a:t> </a:t>
            </a:r>
            <a:r>
              <a:rPr lang="de-DE" sz="1200" spc="-15" dirty="0" err="1" smtClean="0">
                <a:effectLst/>
                <a:latin typeface="Minion Pro"/>
                <a:ea typeface="Minion Pro"/>
                <a:cs typeface="Minion Pro"/>
              </a:rPr>
              <a:t>results</a:t>
            </a:r>
            <a:r>
              <a:rPr lang="de-DE" sz="1200" spc="-15" dirty="0" smtClean="0">
                <a:effectLst/>
                <a:latin typeface="Minion Pro"/>
                <a:ea typeface="Minion Pro"/>
                <a:cs typeface="Minion Pro"/>
              </a:rPr>
              <a:t> </a:t>
            </a:r>
            <a:r>
              <a:rPr lang="de-DE" sz="1200" spc="-15" dirty="0" err="1" smtClean="0">
                <a:effectLst/>
                <a:latin typeface="Minion Pro"/>
                <a:ea typeface="Minion Pro"/>
                <a:cs typeface="Minion Pro"/>
              </a:rPr>
              <a:t>are</a:t>
            </a:r>
            <a:r>
              <a:rPr lang="de-DE" sz="1200" spc="-15" dirty="0" smtClean="0">
                <a:effectLst/>
                <a:latin typeface="Minion Pro"/>
                <a:ea typeface="Minion Pro"/>
                <a:cs typeface="Minion Pro"/>
              </a:rPr>
              <a:t> </a:t>
            </a:r>
            <a:r>
              <a:rPr lang="de-DE" sz="1200" spc="-10" dirty="0" err="1" smtClean="0">
                <a:effectLst/>
                <a:latin typeface="Minion Pro"/>
                <a:ea typeface="Minion Pro"/>
                <a:cs typeface="Minion Pro"/>
              </a:rPr>
              <a:t>the</a:t>
            </a:r>
            <a:r>
              <a:rPr lang="de-DE" sz="1200" spc="-10" dirty="0" smtClean="0">
                <a:effectLst/>
                <a:latin typeface="Minion Pro"/>
                <a:ea typeface="Minion Pro"/>
                <a:cs typeface="Minion Pro"/>
              </a:rPr>
              <a:t> </a:t>
            </a:r>
            <a:r>
              <a:rPr lang="de-DE" sz="1200" spc="-15" dirty="0" smtClean="0">
                <a:effectLst/>
                <a:latin typeface="Minion Pro"/>
                <a:ea typeface="Minion Pro"/>
                <a:cs typeface="Minion Pro"/>
              </a:rPr>
              <a:t>same </a:t>
            </a:r>
            <a:r>
              <a:rPr lang="de-DE" sz="1200" dirty="0" err="1" smtClean="0">
                <a:effectLst/>
                <a:latin typeface="Minion Pro"/>
                <a:ea typeface="Minion Pro"/>
                <a:cs typeface="Minion Pro"/>
              </a:rPr>
              <a:t>for</a:t>
            </a:r>
            <a:r>
              <a:rPr lang="de-DE" sz="1200" dirty="0" smtClean="0">
                <a:effectLst/>
                <a:latin typeface="Minion Pro"/>
                <a:ea typeface="Minion Pro"/>
                <a:cs typeface="Minion Pro"/>
              </a:rPr>
              <a:t> </a:t>
            </a:r>
            <a:r>
              <a:rPr lang="de-DE" sz="1200" dirty="0" err="1" smtClean="0">
                <a:effectLst/>
                <a:latin typeface="Minion Pro"/>
                <a:ea typeface="Minion Pro"/>
                <a:cs typeface="Minion Pro"/>
              </a:rPr>
              <a:t>both</a:t>
            </a:r>
            <a:r>
              <a:rPr lang="de-DE" sz="1200" dirty="0" smtClean="0">
                <a:effectLst/>
                <a:latin typeface="Minion Pro"/>
                <a:ea typeface="Minion Pro"/>
                <a:cs typeface="Minion Pro"/>
              </a:rPr>
              <a:t> </a:t>
            </a:r>
            <a:r>
              <a:rPr lang="de-DE" sz="1200" dirty="0" err="1" smtClean="0">
                <a:effectLst/>
                <a:latin typeface="Minion Pro"/>
                <a:ea typeface="Minion Pro"/>
                <a:cs typeface="Minion Pro"/>
              </a:rPr>
              <a:t>list</a:t>
            </a:r>
            <a:r>
              <a:rPr lang="de-DE" sz="1200" dirty="0" smtClean="0">
                <a:effectLst/>
                <a:latin typeface="Minion Pro"/>
                <a:ea typeface="Minion Pro"/>
                <a:cs typeface="Minion Pro"/>
              </a:rPr>
              <a:t> </a:t>
            </a:r>
            <a:r>
              <a:rPr lang="de-DE" sz="1200" dirty="0" err="1" smtClean="0">
                <a:effectLst/>
                <a:latin typeface="Minion Pro"/>
                <a:ea typeface="Minion Pro"/>
                <a:cs typeface="Minion Pro"/>
              </a:rPr>
              <a:t>mode</a:t>
            </a:r>
            <a:r>
              <a:rPr lang="de-DE" sz="1200" dirty="0" smtClean="0">
                <a:effectLst/>
                <a:latin typeface="Minion Pro"/>
                <a:ea typeface="Minion Pro"/>
                <a:cs typeface="Minion Pro"/>
              </a:rPr>
              <a:t> </a:t>
            </a:r>
            <a:r>
              <a:rPr lang="de-DE" sz="1200" spc="-15" dirty="0" err="1" smtClean="0">
                <a:effectLst/>
                <a:latin typeface="Minion Pro"/>
                <a:ea typeface="Minion Pro"/>
                <a:cs typeface="Minion Pro"/>
              </a:rPr>
              <a:t>and</a:t>
            </a:r>
            <a:r>
              <a:rPr lang="de-DE" sz="1200" spc="-15" dirty="0" smtClean="0">
                <a:effectLst/>
                <a:latin typeface="Minion Pro"/>
                <a:ea typeface="Minion Pro"/>
                <a:cs typeface="Minion Pro"/>
              </a:rPr>
              <a:t> </a:t>
            </a:r>
            <a:r>
              <a:rPr lang="de-DE" sz="1200" dirty="0" err="1" smtClean="0">
                <a:effectLst/>
                <a:latin typeface="Minion Pro"/>
                <a:ea typeface="Minion Pro"/>
                <a:cs typeface="Minion Pro"/>
              </a:rPr>
              <a:t>gallery</a:t>
            </a:r>
            <a:r>
              <a:rPr lang="de-DE" sz="1200" dirty="0" smtClean="0">
                <a:effectLst/>
                <a:latin typeface="Minion Pro"/>
                <a:ea typeface="Minion Pro"/>
                <a:cs typeface="Minion Pro"/>
              </a:rPr>
              <a:t> </a:t>
            </a:r>
            <a:r>
              <a:rPr lang="de-DE" sz="1200" dirty="0" err="1" smtClean="0">
                <a:effectLst/>
                <a:latin typeface="Minion Pro"/>
                <a:ea typeface="Minion Pro"/>
                <a:cs typeface="Minion Pro"/>
              </a:rPr>
              <a:t>mode</a:t>
            </a:r>
            <a:r>
              <a:rPr lang="de-DE" sz="1200" dirty="0" smtClean="0">
                <a:effectLst/>
                <a:latin typeface="Minion Pro"/>
                <a:ea typeface="Minion Pro"/>
                <a:cs typeface="Minion Pro"/>
              </a:rPr>
              <a:t>, but </a:t>
            </a:r>
            <a:r>
              <a:rPr lang="de-DE" sz="1200" spc="-10" dirty="0" err="1" smtClean="0">
                <a:effectLst/>
                <a:latin typeface="Minion Pro"/>
                <a:ea typeface="Minion Pro"/>
                <a:cs typeface="Minion Pro"/>
              </a:rPr>
              <a:t>the</a:t>
            </a:r>
            <a:r>
              <a:rPr lang="de-DE" sz="1200" spc="-10" dirty="0" smtClean="0">
                <a:effectLst/>
                <a:latin typeface="Minion Pro"/>
                <a:ea typeface="Minion Pro"/>
                <a:cs typeface="Minion Pro"/>
              </a:rPr>
              <a:t> </a:t>
            </a:r>
            <a:r>
              <a:rPr lang="de-DE" sz="1200" spc="-15" dirty="0" err="1" smtClean="0">
                <a:effectLst/>
                <a:latin typeface="Minion Pro"/>
                <a:ea typeface="Minion Pro"/>
                <a:cs typeface="Minion Pro"/>
              </a:rPr>
              <a:t>format</a:t>
            </a:r>
            <a:r>
              <a:rPr lang="de-DE" sz="1200" spc="-15" dirty="0" smtClean="0">
                <a:effectLst/>
                <a:latin typeface="Minion Pro"/>
                <a:ea typeface="Minion Pro"/>
                <a:cs typeface="Minion Pro"/>
              </a:rPr>
              <a:t> </a:t>
            </a:r>
            <a:r>
              <a:rPr lang="de-DE" sz="1200" dirty="0" smtClean="0">
                <a:effectLst/>
                <a:latin typeface="Minion Pro"/>
                <a:ea typeface="Minion Pro"/>
                <a:cs typeface="Minion Pro"/>
              </a:rPr>
              <a:t>in </a:t>
            </a:r>
            <a:r>
              <a:rPr lang="de-DE" sz="1200" spc="-15" dirty="0" err="1" smtClean="0">
                <a:effectLst/>
                <a:latin typeface="Minion Pro"/>
                <a:ea typeface="Minion Pro"/>
                <a:cs typeface="Minion Pro"/>
              </a:rPr>
              <a:t>which</a:t>
            </a:r>
            <a:r>
              <a:rPr lang="de-DE" sz="1200" spc="-15" dirty="0" smtClean="0">
                <a:effectLst/>
                <a:latin typeface="Minion Pro"/>
                <a:ea typeface="Minion Pro"/>
                <a:cs typeface="Minion Pro"/>
              </a:rPr>
              <a:t> </a:t>
            </a:r>
            <a:r>
              <a:rPr lang="de-DE" sz="1200" dirty="0" err="1" smtClean="0">
                <a:effectLst/>
                <a:latin typeface="Minion Pro"/>
                <a:ea typeface="Minion Pro"/>
                <a:cs typeface="Minion Pro"/>
              </a:rPr>
              <a:t>they</a:t>
            </a:r>
            <a:r>
              <a:rPr lang="de-DE" sz="1200" dirty="0" smtClean="0">
                <a:effectLst/>
                <a:latin typeface="Minion Pro"/>
                <a:ea typeface="Minion Pro"/>
                <a:cs typeface="Minion Pro"/>
              </a:rPr>
              <a:t> </a:t>
            </a:r>
            <a:r>
              <a:rPr lang="de-DE" sz="1200" spc="-15" dirty="0" err="1" smtClean="0">
                <a:effectLst/>
                <a:latin typeface="Minion Pro"/>
                <a:ea typeface="Minion Pro"/>
                <a:cs typeface="Minion Pro"/>
              </a:rPr>
              <a:t>are</a:t>
            </a:r>
            <a:r>
              <a:rPr lang="de-DE" sz="1200" spc="-15" dirty="0" smtClean="0">
                <a:effectLst/>
                <a:latin typeface="Minion Pro"/>
                <a:ea typeface="Minion Pro"/>
                <a:cs typeface="Minion Pro"/>
              </a:rPr>
              <a:t> </a:t>
            </a:r>
            <a:r>
              <a:rPr lang="de-DE" sz="1200" spc="-15" dirty="0" err="1" smtClean="0">
                <a:effectLst/>
                <a:latin typeface="Minion Pro"/>
                <a:ea typeface="Minion Pro"/>
                <a:cs typeface="Minion Pro"/>
              </a:rPr>
              <a:t>shown</a:t>
            </a:r>
            <a:r>
              <a:rPr lang="de-DE" sz="1200" spc="-15" dirty="0" smtClean="0">
                <a:effectLst/>
                <a:latin typeface="Minion Pro"/>
                <a:ea typeface="Minion Pro"/>
                <a:cs typeface="Minion Pro"/>
              </a:rPr>
              <a:t> </a:t>
            </a:r>
            <a:r>
              <a:rPr lang="de-DE" sz="1200" dirty="0" err="1" smtClean="0">
                <a:effectLst/>
                <a:latin typeface="Minion Pro"/>
                <a:ea typeface="Minion Pro"/>
                <a:cs typeface="Minion Pro"/>
              </a:rPr>
              <a:t>can</a:t>
            </a:r>
            <a:r>
              <a:rPr lang="de-DE" sz="1200" dirty="0" smtClean="0">
                <a:effectLst/>
                <a:latin typeface="Minion Pro"/>
                <a:ea typeface="Minion Pro"/>
                <a:cs typeface="Minion Pro"/>
              </a:rPr>
              <a:t> </a:t>
            </a:r>
            <a:r>
              <a:rPr lang="de-DE" sz="1200" dirty="0" err="1" smtClean="0">
                <a:effectLst/>
                <a:latin typeface="Minion Pro"/>
                <a:ea typeface="Minion Pro"/>
                <a:cs typeface="Minion Pro"/>
              </a:rPr>
              <a:t>be</a:t>
            </a:r>
            <a:r>
              <a:rPr lang="de-DE" sz="1200" dirty="0" smtClean="0">
                <a:effectLst/>
                <a:latin typeface="Minion Pro"/>
                <a:ea typeface="Minion Pro"/>
                <a:cs typeface="Minion Pro"/>
              </a:rPr>
              <a:t> </a:t>
            </a:r>
            <a:r>
              <a:rPr lang="de-DE" sz="1200" spc="-15" dirty="0" err="1" smtClean="0">
                <a:effectLst/>
                <a:latin typeface="Minion Pro"/>
                <a:ea typeface="Minion Pro"/>
                <a:cs typeface="Minion Pro"/>
              </a:rPr>
              <a:t>customised</a:t>
            </a:r>
            <a:r>
              <a:rPr lang="de-DE" sz="1200" spc="-15" dirty="0" smtClean="0">
                <a:effectLst/>
                <a:latin typeface="Minion Pro"/>
                <a:ea typeface="Minion Pro"/>
                <a:cs typeface="Minion Pro"/>
              </a:rPr>
              <a:t> </a:t>
            </a:r>
            <a:r>
              <a:rPr lang="de-DE" sz="1200" dirty="0" err="1" smtClean="0">
                <a:effectLst/>
                <a:latin typeface="Minion Pro"/>
                <a:ea typeface="Minion Pro"/>
                <a:cs typeface="Minion Pro"/>
              </a:rPr>
              <a:t>by</a:t>
            </a:r>
            <a:r>
              <a:rPr lang="de-DE" sz="1200" dirty="0" smtClean="0">
                <a:effectLst/>
                <a:latin typeface="Minion Pro"/>
                <a:ea typeface="Minion Pro"/>
                <a:cs typeface="Minion Pro"/>
              </a:rPr>
              <a:t> </a:t>
            </a:r>
            <a:r>
              <a:rPr lang="de-DE" sz="1200" spc="-10" dirty="0" err="1" smtClean="0">
                <a:effectLst/>
                <a:latin typeface="Minion Pro"/>
                <a:ea typeface="Minion Pro"/>
                <a:cs typeface="Minion Pro"/>
              </a:rPr>
              <a:t>the</a:t>
            </a:r>
            <a:r>
              <a:rPr lang="de-DE" sz="1200" spc="-10" dirty="0" smtClean="0">
                <a:effectLst/>
                <a:latin typeface="Minion Pro"/>
                <a:ea typeface="Minion Pro"/>
                <a:cs typeface="Minion Pro"/>
              </a:rPr>
              <a:t> </a:t>
            </a:r>
            <a:r>
              <a:rPr lang="de-DE" sz="1200" spc="-20" dirty="0" err="1" smtClean="0">
                <a:effectLst/>
                <a:latin typeface="Minion Pro"/>
                <a:ea typeface="Minion Pro"/>
                <a:cs typeface="Minion Pro"/>
              </a:rPr>
              <a:t>user</a:t>
            </a:r>
            <a:r>
              <a:rPr lang="de-DE" sz="1200" spc="-20" dirty="0" smtClean="0">
                <a:effectLst/>
                <a:latin typeface="Minion Pro"/>
                <a:ea typeface="Minion Pro"/>
                <a:cs typeface="Minion Pro"/>
              </a:rPr>
              <a:t>.</a:t>
            </a:r>
            <a:endParaRPr lang="en-GB" sz="1200" dirty="0" smtClean="0">
              <a:effectLst/>
              <a:latin typeface="Minion Pro"/>
              <a:ea typeface="Minion Pro"/>
              <a:cs typeface="Minion Pro"/>
            </a:endParaRPr>
          </a:p>
          <a:p>
            <a:pPr>
              <a:spcBef>
                <a:spcPts val="50"/>
              </a:spcBef>
              <a:spcAft>
                <a:spcPts val="0"/>
              </a:spcAft>
            </a:pPr>
            <a:r>
              <a:rPr lang="de-DE" sz="1800" dirty="0" smtClean="0">
                <a:effectLst/>
                <a:latin typeface="Minion Pro"/>
                <a:ea typeface="Minion Pro"/>
                <a:cs typeface="Minion Pro"/>
              </a:rPr>
              <a:t> </a:t>
            </a:r>
            <a:endParaRPr lang="en-GB" sz="1000" dirty="0" smtClean="0">
              <a:effectLst/>
              <a:latin typeface="Minion Pro"/>
              <a:ea typeface="Minion Pro"/>
              <a:cs typeface="Minion Pro"/>
            </a:endParaRPr>
          </a:p>
          <a:p>
            <a:pPr marL="971550" marR="3901440">
              <a:lnSpc>
                <a:spcPct val="145000"/>
              </a:lnSpc>
              <a:spcAft>
                <a:spcPts val="0"/>
              </a:spcAft>
            </a:pPr>
            <a:r>
              <a:rPr lang="de-DE" sz="1200" dirty="0" smtClean="0">
                <a:effectLst/>
                <a:latin typeface="Minion Pro"/>
                <a:ea typeface="Minion Pro"/>
                <a:cs typeface="Minion Pro"/>
              </a:rPr>
              <a:t>The</a:t>
            </a:r>
            <a:r>
              <a:rPr lang="de-DE" sz="1200" spc="-80" dirty="0" smtClean="0">
                <a:effectLst/>
                <a:latin typeface="Minion Pro"/>
                <a:ea typeface="Minion Pro"/>
                <a:cs typeface="Minion Pro"/>
              </a:rPr>
              <a:t> </a:t>
            </a:r>
            <a:r>
              <a:rPr lang="de-DE" sz="1200" dirty="0" err="1" smtClean="0">
                <a:effectLst/>
                <a:latin typeface="Minion Pro"/>
                <a:ea typeface="Minion Pro"/>
                <a:cs typeface="Minion Pro"/>
              </a:rPr>
              <a:t>first</a:t>
            </a:r>
            <a:r>
              <a:rPr lang="de-DE" sz="1200" spc="-80" dirty="0" smtClean="0">
                <a:effectLst/>
                <a:latin typeface="Minion Pro"/>
                <a:ea typeface="Minion Pro"/>
                <a:cs typeface="Minion Pro"/>
              </a:rPr>
              <a:t> </a:t>
            </a:r>
            <a:r>
              <a:rPr lang="de-DE" sz="1200" spc="-10" dirty="0" err="1" smtClean="0">
                <a:effectLst/>
                <a:latin typeface="Minion Pro"/>
                <a:ea typeface="Minion Pro"/>
                <a:cs typeface="Minion Pro"/>
              </a:rPr>
              <a:t>screenshot</a:t>
            </a:r>
            <a:r>
              <a:rPr lang="de-DE" sz="1200" spc="-80" dirty="0" smtClean="0">
                <a:effectLst/>
                <a:latin typeface="Minion Pro"/>
                <a:ea typeface="Minion Pro"/>
                <a:cs typeface="Minion Pro"/>
              </a:rPr>
              <a:t> </a:t>
            </a:r>
            <a:r>
              <a:rPr lang="de-DE" sz="1200" spc="-15" dirty="0" err="1" smtClean="0">
                <a:effectLst/>
                <a:latin typeface="Minion Pro"/>
                <a:ea typeface="Minion Pro"/>
                <a:cs typeface="Minion Pro"/>
              </a:rPr>
              <a:t>shows</a:t>
            </a:r>
            <a:r>
              <a:rPr lang="de-DE" sz="1200" spc="-80" dirty="0" smtClean="0">
                <a:effectLst/>
                <a:latin typeface="Minion Pro"/>
                <a:ea typeface="Minion Pro"/>
                <a:cs typeface="Minion Pro"/>
              </a:rPr>
              <a:t> </a:t>
            </a:r>
            <a:r>
              <a:rPr lang="de-DE" sz="1200" spc="-10" dirty="0" err="1" smtClean="0">
                <a:effectLst/>
                <a:latin typeface="Minion Pro"/>
                <a:ea typeface="Minion Pro"/>
                <a:cs typeface="Minion Pro"/>
              </a:rPr>
              <a:t>the</a:t>
            </a:r>
            <a:r>
              <a:rPr lang="de-DE" sz="1200" spc="-80" dirty="0" smtClean="0">
                <a:effectLst/>
                <a:latin typeface="Minion Pro"/>
                <a:ea typeface="Minion Pro"/>
                <a:cs typeface="Minion Pro"/>
              </a:rPr>
              <a:t> </a:t>
            </a:r>
            <a:r>
              <a:rPr lang="de-DE" sz="1200" dirty="0" err="1" smtClean="0">
                <a:effectLst/>
                <a:latin typeface="Minion Pro"/>
                <a:ea typeface="Minion Pro"/>
                <a:cs typeface="Minion Pro"/>
              </a:rPr>
              <a:t>list</a:t>
            </a:r>
            <a:r>
              <a:rPr lang="de-DE" sz="1200" spc="-80" dirty="0" smtClean="0">
                <a:effectLst/>
                <a:latin typeface="Minion Pro"/>
                <a:ea typeface="Minion Pro"/>
                <a:cs typeface="Minion Pro"/>
              </a:rPr>
              <a:t> </a:t>
            </a:r>
            <a:r>
              <a:rPr lang="de-DE" sz="1200" dirty="0" err="1" smtClean="0">
                <a:effectLst/>
                <a:latin typeface="Minion Pro"/>
                <a:ea typeface="Minion Pro"/>
                <a:cs typeface="Minion Pro"/>
              </a:rPr>
              <a:t>mode</a:t>
            </a:r>
            <a:r>
              <a:rPr lang="de-DE" sz="1200" dirty="0" smtClean="0">
                <a:effectLst/>
                <a:latin typeface="Minion Pro"/>
                <a:ea typeface="Minion Pro"/>
                <a:cs typeface="Minion Pro"/>
              </a:rPr>
              <a:t>.</a:t>
            </a:r>
            <a:r>
              <a:rPr lang="de-DE" sz="1200" spc="-80" dirty="0" smtClean="0">
                <a:effectLst/>
                <a:latin typeface="Minion Pro"/>
                <a:ea typeface="Minion Pro"/>
                <a:cs typeface="Minion Pro"/>
              </a:rPr>
              <a:t> </a:t>
            </a:r>
            <a:r>
              <a:rPr lang="de-DE" sz="1200" dirty="0" smtClean="0">
                <a:effectLst/>
                <a:latin typeface="Minion Pro"/>
                <a:ea typeface="Minion Pro"/>
                <a:cs typeface="Minion Pro"/>
              </a:rPr>
              <a:t>The </a:t>
            </a:r>
            <a:r>
              <a:rPr lang="de-DE" sz="1200" dirty="0" err="1" smtClean="0">
                <a:effectLst/>
                <a:latin typeface="Minion Pro"/>
                <a:ea typeface="Minion Pro"/>
                <a:cs typeface="Minion Pro"/>
              </a:rPr>
              <a:t>second</a:t>
            </a:r>
            <a:r>
              <a:rPr lang="de-DE" sz="1200" dirty="0" smtClean="0">
                <a:effectLst/>
                <a:latin typeface="Minion Pro"/>
                <a:ea typeface="Minion Pro"/>
                <a:cs typeface="Minion Pro"/>
              </a:rPr>
              <a:t> </a:t>
            </a:r>
            <a:r>
              <a:rPr lang="de-DE" sz="1200" dirty="0" err="1" smtClean="0">
                <a:effectLst/>
                <a:latin typeface="Minion Pro"/>
                <a:ea typeface="Minion Pro"/>
                <a:cs typeface="Minion Pro"/>
              </a:rPr>
              <a:t>one</a:t>
            </a:r>
            <a:r>
              <a:rPr lang="de-DE" sz="1200" dirty="0" smtClean="0">
                <a:effectLst/>
                <a:latin typeface="Minion Pro"/>
                <a:ea typeface="Minion Pro"/>
                <a:cs typeface="Minion Pro"/>
              </a:rPr>
              <a:t> </a:t>
            </a:r>
            <a:r>
              <a:rPr lang="de-DE" sz="1200" spc="-15" dirty="0" err="1" smtClean="0">
                <a:effectLst/>
                <a:latin typeface="Minion Pro"/>
                <a:ea typeface="Minion Pro"/>
                <a:cs typeface="Minion Pro"/>
              </a:rPr>
              <a:t>shows</a:t>
            </a:r>
            <a:r>
              <a:rPr lang="de-DE" sz="1200" spc="-15" dirty="0" smtClean="0">
                <a:effectLst/>
                <a:latin typeface="Minion Pro"/>
                <a:ea typeface="Minion Pro"/>
                <a:cs typeface="Minion Pro"/>
              </a:rPr>
              <a:t> </a:t>
            </a:r>
            <a:r>
              <a:rPr lang="de-DE" sz="1200" spc="-10" dirty="0" err="1" smtClean="0">
                <a:effectLst/>
                <a:latin typeface="Minion Pro"/>
                <a:ea typeface="Minion Pro"/>
                <a:cs typeface="Minion Pro"/>
              </a:rPr>
              <a:t>the</a:t>
            </a:r>
            <a:r>
              <a:rPr lang="de-DE" sz="1200" spc="-10" dirty="0" smtClean="0">
                <a:effectLst/>
                <a:latin typeface="Minion Pro"/>
                <a:ea typeface="Minion Pro"/>
                <a:cs typeface="Minion Pro"/>
              </a:rPr>
              <a:t> </a:t>
            </a:r>
            <a:r>
              <a:rPr lang="de-DE" sz="1200" spc="-15" dirty="0" err="1" smtClean="0">
                <a:effectLst/>
                <a:latin typeface="Minion Pro"/>
                <a:ea typeface="Minion Pro"/>
                <a:cs typeface="Minion Pro"/>
              </a:rPr>
              <a:t>results</a:t>
            </a:r>
            <a:r>
              <a:rPr lang="de-DE" sz="1200" spc="-15" dirty="0" smtClean="0">
                <a:effectLst/>
                <a:latin typeface="Minion Pro"/>
                <a:ea typeface="Minion Pro"/>
                <a:cs typeface="Minion Pro"/>
              </a:rPr>
              <a:t> </a:t>
            </a:r>
            <a:r>
              <a:rPr lang="de-DE" sz="1200" dirty="0" smtClean="0">
                <a:effectLst/>
                <a:latin typeface="Minion Pro"/>
                <a:ea typeface="Minion Pro"/>
                <a:cs typeface="Minion Pro"/>
              </a:rPr>
              <a:t>in a </a:t>
            </a:r>
            <a:r>
              <a:rPr lang="de-DE" sz="1200" spc="-15" dirty="0" err="1" smtClean="0">
                <a:effectLst/>
                <a:latin typeface="Minion Pro"/>
                <a:ea typeface="Minion Pro"/>
                <a:cs typeface="Minion Pro"/>
              </a:rPr>
              <a:t>gallery</a:t>
            </a:r>
            <a:r>
              <a:rPr lang="de-DE" sz="1200" spc="-15" dirty="0" smtClean="0">
                <a:effectLst/>
                <a:latin typeface="Minion Pro"/>
                <a:ea typeface="Minion Pro"/>
                <a:cs typeface="Minion Pro"/>
              </a:rPr>
              <a:t>, </a:t>
            </a:r>
            <a:r>
              <a:rPr lang="de-DE" sz="1200" spc="-15" dirty="0" err="1" smtClean="0">
                <a:effectLst/>
                <a:latin typeface="Minion Pro"/>
                <a:ea typeface="Minion Pro"/>
                <a:cs typeface="Minion Pro"/>
              </a:rPr>
              <a:t>which</a:t>
            </a:r>
            <a:r>
              <a:rPr lang="de-DE" sz="1200" spc="-65" dirty="0" smtClean="0">
                <a:effectLst/>
                <a:latin typeface="Minion Pro"/>
                <a:ea typeface="Minion Pro"/>
                <a:cs typeface="Minion Pro"/>
              </a:rPr>
              <a:t> </a:t>
            </a:r>
            <a:r>
              <a:rPr lang="de-DE" sz="1200" spc="-20" dirty="0" err="1" smtClean="0">
                <a:effectLst/>
                <a:latin typeface="Minion Pro"/>
                <a:ea typeface="Minion Pro"/>
                <a:cs typeface="Minion Pro"/>
              </a:rPr>
              <a:t>makes</a:t>
            </a:r>
            <a:r>
              <a:rPr lang="de-DE" sz="1200" spc="-65" dirty="0" smtClean="0">
                <a:effectLst/>
                <a:latin typeface="Minion Pro"/>
                <a:ea typeface="Minion Pro"/>
                <a:cs typeface="Minion Pro"/>
              </a:rPr>
              <a:t> </a:t>
            </a:r>
            <a:r>
              <a:rPr lang="de-DE" sz="1200" spc="-20" dirty="0" err="1" smtClean="0">
                <a:effectLst/>
                <a:latin typeface="Minion Pro"/>
                <a:ea typeface="Minion Pro"/>
                <a:cs typeface="Minion Pro"/>
              </a:rPr>
              <a:t>visual</a:t>
            </a:r>
            <a:r>
              <a:rPr lang="de-DE" sz="1200" spc="-65" dirty="0" smtClean="0">
                <a:effectLst/>
                <a:latin typeface="Minion Pro"/>
                <a:ea typeface="Minion Pro"/>
                <a:cs typeface="Minion Pro"/>
              </a:rPr>
              <a:t> </a:t>
            </a:r>
            <a:r>
              <a:rPr lang="de-DE" sz="1200" spc="-15" dirty="0" err="1" smtClean="0">
                <a:effectLst/>
                <a:latin typeface="Minion Pro"/>
                <a:ea typeface="Minion Pro"/>
                <a:cs typeface="Minion Pro"/>
              </a:rPr>
              <a:t>comparison</a:t>
            </a:r>
            <a:r>
              <a:rPr lang="de-DE" sz="1200" spc="-65" dirty="0" smtClean="0">
                <a:effectLst/>
                <a:latin typeface="Minion Pro"/>
                <a:ea typeface="Minion Pro"/>
                <a:cs typeface="Minion Pro"/>
              </a:rPr>
              <a:t> </a:t>
            </a:r>
            <a:r>
              <a:rPr lang="de-DE" sz="1200" spc="-15" dirty="0" err="1" smtClean="0">
                <a:effectLst/>
                <a:latin typeface="Minion Pro"/>
                <a:ea typeface="Minion Pro"/>
                <a:cs typeface="Minion Pro"/>
              </a:rPr>
              <a:t>much</a:t>
            </a:r>
            <a:r>
              <a:rPr lang="de-DE" sz="1200" spc="-65" dirty="0" smtClean="0">
                <a:effectLst/>
                <a:latin typeface="Minion Pro"/>
                <a:ea typeface="Minion Pro"/>
                <a:cs typeface="Minion Pro"/>
              </a:rPr>
              <a:t> </a:t>
            </a:r>
            <a:r>
              <a:rPr lang="de-DE" sz="1200" spc="-25" dirty="0" err="1" smtClean="0">
                <a:effectLst/>
                <a:latin typeface="Minion Pro"/>
                <a:ea typeface="Minion Pro"/>
                <a:cs typeface="Minion Pro"/>
              </a:rPr>
              <a:t>easier</a:t>
            </a:r>
            <a:r>
              <a:rPr lang="de-DE" sz="1200" spc="-25" dirty="0" smtClean="0">
                <a:effectLst/>
                <a:latin typeface="Minion Pro"/>
                <a:ea typeface="Minion Pro"/>
                <a:cs typeface="Minion Pro"/>
              </a:rPr>
              <a:t>.</a:t>
            </a:r>
            <a:endParaRPr lang="en-GB" sz="1200" dirty="0">
              <a:effectLst/>
              <a:latin typeface="Minion Pro"/>
              <a:ea typeface="Minion Pro"/>
              <a:cs typeface="Minion Pro"/>
            </a:endParaRPr>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127</a:t>
            </a:fld>
            <a:endParaRPr lang="en-GB"/>
          </a:p>
        </p:txBody>
      </p:sp>
    </p:spTree>
    <p:extLst>
      <p:ext uri="{BB962C8B-B14F-4D97-AF65-F5344CB8AC3E}">
        <p14:creationId xmlns:p14="http://schemas.microsoft.com/office/powerpoint/2010/main" val="128250240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solidFill>
                  <a:prstClr val="black"/>
                </a:solidFill>
              </a:rPr>
              <a:t>The databases we have seen so far gather information from a wide range of sources, including the EUIPO, national offices within and outside the EU, and WIPO.</a:t>
            </a:r>
          </a:p>
          <a:p>
            <a:pPr algn="l"/>
            <a:endParaRPr lang="en-GB" dirty="0" smtClean="0">
              <a:solidFill>
                <a:prstClr val="black"/>
              </a:solidFill>
            </a:endParaRPr>
          </a:p>
          <a:p>
            <a:pPr algn="l"/>
            <a:r>
              <a:rPr lang="en-GB" dirty="0" smtClean="0">
                <a:solidFill>
                  <a:prstClr val="black"/>
                </a:solidFill>
              </a:rPr>
              <a:t>The </a:t>
            </a:r>
            <a:r>
              <a:rPr lang="en-GB" dirty="0" err="1" smtClean="0">
                <a:solidFill>
                  <a:prstClr val="black"/>
                </a:solidFill>
              </a:rPr>
              <a:t>eSearch</a:t>
            </a:r>
            <a:r>
              <a:rPr lang="en-GB" dirty="0" smtClean="0">
                <a:solidFill>
                  <a:prstClr val="black"/>
                </a:solidFill>
              </a:rPr>
              <a:t> Plus database is different in that you can use it to search data in the Registry of the EUIPO only. It contains information about European Union trade marks and registered Community designs, whether they are currently registered, expired or still at the application stage.</a:t>
            </a:r>
          </a:p>
          <a:p>
            <a:pPr algn="l"/>
            <a:endParaRPr lang="en-GB" dirty="0" smtClean="0">
              <a:solidFill>
                <a:prstClr val="black"/>
              </a:solidFill>
            </a:endParaRPr>
          </a:p>
          <a:p>
            <a:pPr algn="l"/>
            <a:r>
              <a:rPr lang="en-GB" dirty="0" smtClean="0">
                <a:solidFill>
                  <a:prstClr val="black"/>
                </a:solidFill>
              </a:rPr>
              <a:t>With the basic search function you can access information on trade marks, designs, owners and representatives. The advanced search function lets you search for specific publications and related case law.</a:t>
            </a:r>
          </a:p>
          <a:p>
            <a:pPr defTabSz="918698">
              <a:defRPr/>
            </a:pPr>
            <a:endParaRPr lang="en-GB" baseline="0"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128</a:t>
            </a:fld>
            <a:endParaRPr lang="en-GB"/>
          </a:p>
        </p:txBody>
      </p:sp>
    </p:spTree>
    <p:extLst>
      <p:ext uri="{BB962C8B-B14F-4D97-AF65-F5344CB8AC3E}">
        <p14:creationId xmlns:p14="http://schemas.microsoft.com/office/powerpoint/2010/main" val="356550137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This slide shows the “advanced search” section of </a:t>
            </a:r>
            <a:r>
              <a:rPr lang="en-GB" dirty="0" err="1" smtClean="0"/>
              <a:t>eSearch</a:t>
            </a:r>
            <a:r>
              <a:rPr lang="en-GB" dirty="0" smtClean="0"/>
              <a:t> Plus. You can select what you want to search for by clicking on one of the tabs at the top of the page.</a:t>
            </a:r>
          </a:p>
          <a:p>
            <a:pPr algn="l"/>
            <a:endParaRPr lang="en-GB" dirty="0" smtClean="0"/>
          </a:p>
          <a:p>
            <a:pPr algn="l"/>
            <a:r>
              <a:rPr lang="en-GB" dirty="0" smtClean="0"/>
              <a:t>In this example, the “Trade marks” tab has been selected. The standard search criteria are shown, as well as the additional criteria that can be selected. You can limit your search by adding more search criteria and by using the filters.</a:t>
            </a:r>
            <a:endParaRPr lang="en-GB"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129</a:t>
            </a:fld>
            <a:endParaRPr lang="en-GB"/>
          </a:p>
        </p:txBody>
      </p:sp>
    </p:spTree>
    <p:extLst>
      <p:ext uri="{BB962C8B-B14F-4D97-AF65-F5344CB8AC3E}">
        <p14:creationId xmlns:p14="http://schemas.microsoft.com/office/powerpoint/2010/main" val="4200014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eaLnBrk="1" hangingPunct="1">
              <a:defRPr/>
            </a:pPr>
            <a:r>
              <a:rPr lang="en-GB" dirty="0" smtClean="0"/>
              <a:t>The original ideas behind </a:t>
            </a:r>
            <a:r>
              <a:rPr lang="en-GB" dirty="0" err="1" smtClean="0"/>
              <a:t>Espacenet</a:t>
            </a:r>
            <a:r>
              <a:rPr lang="en-GB" dirty="0" smtClean="0"/>
              <a:t> were</a:t>
            </a:r>
          </a:p>
          <a:p>
            <a:pPr eaLnBrk="1" hangingPunct="1">
              <a:defRPr/>
            </a:pPr>
            <a:endParaRPr lang="en-GB" dirty="0" smtClean="0"/>
          </a:p>
          <a:p>
            <a:pPr eaLnBrk="1" hangingPunct="1">
              <a:defRPr/>
            </a:pPr>
            <a:r>
              <a:rPr lang="en-GB" dirty="0" smtClean="0"/>
              <a:t>•	to provide an internet platform for the EPO to display its own patent documents and those in the worldwide database and for the national offices to display their patent documents</a:t>
            </a:r>
          </a:p>
          <a:p>
            <a:pPr eaLnBrk="1" hangingPunct="1">
              <a:defRPr/>
            </a:pPr>
            <a:endParaRPr lang="en-GB" dirty="0" smtClean="0"/>
          </a:p>
          <a:p>
            <a:pPr eaLnBrk="1" hangingPunct="1">
              <a:defRPr/>
            </a:pPr>
            <a:r>
              <a:rPr lang="en-GB" dirty="0" smtClean="0"/>
              <a:t>•	to create initial access to patents for users in the member states, in their own language</a:t>
            </a:r>
          </a:p>
          <a:p>
            <a:pPr eaLnBrk="1" hangingPunct="1">
              <a:defRPr/>
            </a:pPr>
            <a:endParaRPr lang="en-GB" dirty="0" smtClean="0"/>
          </a:p>
          <a:p>
            <a:pPr eaLnBrk="1" hangingPunct="1">
              <a:defRPr/>
            </a:pPr>
            <a:r>
              <a:rPr lang="en-GB" dirty="0" smtClean="0"/>
              <a:t>•	to create access to patents for users who are not patent experts</a:t>
            </a:r>
          </a:p>
          <a:p>
            <a:pPr eaLnBrk="1" hangingPunct="1">
              <a:defRPr/>
            </a:pPr>
            <a:endParaRPr lang="en-GB" dirty="0" smtClean="0"/>
          </a:p>
          <a:p>
            <a:pPr eaLnBrk="1" hangingPunct="1">
              <a:defRPr/>
            </a:pPr>
            <a:r>
              <a:rPr lang="en-GB" dirty="0" smtClean="0"/>
              <a:t>•	to provide user-friendly access and</a:t>
            </a:r>
          </a:p>
          <a:p>
            <a:pPr eaLnBrk="1" hangingPunct="1">
              <a:defRPr/>
            </a:pPr>
            <a:endParaRPr lang="en-GB" dirty="0" smtClean="0"/>
          </a:p>
          <a:p>
            <a:pPr eaLnBrk="1" hangingPunct="1">
              <a:defRPr/>
            </a:pPr>
            <a:r>
              <a:rPr lang="en-GB" dirty="0" smtClean="0"/>
              <a:t>•	to raise awareness of patents as a source of technical information.</a:t>
            </a:r>
          </a:p>
          <a:p>
            <a:pPr eaLnBrk="1" hangingPunct="1">
              <a:defRPr/>
            </a:pPr>
            <a:r>
              <a:rPr lang="en-GB" dirty="0" smtClean="0"/>
              <a:t> </a:t>
            </a:r>
          </a:p>
          <a:p>
            <a:pPr eaLnBrk="1" hangingPunct="1">
              <a:defRPr/>
            </a:pPr>
            <a:r>
              <a:rPr lang="en-GB" dirty="0" err="1" smtClean="0"/>
              <a:t>Espacenet</a:t>
            </a:r>
            <a:r>
              <a:rPr lang="en-GB" dirty="0" smtClean="0"/>
              <a:t> was not, however, intended to replace professional services such as those provided by patent agents.</a:t>
            </a:r>
          </a:p>
          <a:p>
            <a:pPr eaLnBrk="1" hangingPunct="1">
              <a:defRPr/>
            </a:pPr>
            <a:endParaRPr lang="en-GB" dirty="0"/>
          </a:p>
        </p:txBody>
      </p:sp>
      <p:sp>
        <p:nvSpPr>
          <p:cNvPr id="8196"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E18DCE0-762F-4846-B060-09A4E624AB3C}" type="slidenum">
              <a:rPr lang="en-GB" altLang="en-US"/>
              <a:pPr>
                <a:spcBef>
                  <a:spcPct val="0"/>
                </a:spcBef>
              </a:pPr>
              <a:t>13</a:t>
            </a:fld>
            <a:endParaRPr lang="en-GB" altLang="en-US"/>
          </a:p>
        </p:txBody>
      </p:sp>
    </p:spTree>
    <p:extLst>
      <p:ext uri="{BB962C8B-B14F-4D97-AF65-F5344CB8AC3E}">
        <p14:creationId xmlns:p14="http://schemas.microsoft.com/office/powerpoint/2010/main" val="68113050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8698">
              <a:defRPr/>
            </a:pPr>
            <a:r>
              <a:rPr lang="en-GB" dirty="0" smtClean="0"/>
              <a:t>The databases we have looked at so far are used to make information public. The EUTM Register, on the other hand, is a part of the actual EUTM system. It contains details of all trade mark applications made to and registered by the EUIPO.</a:t>
            </a:r>
          </a:p>
          <a:p>
            <a:pPr defTabSz="918698">
              <a:defRPr/>
            </a:pPr>
            <a:endParaRPr lang="en-GB" dirty="0" smtClean="0"/>
          </a:p>
          <a:p>
            <a:pPr defTabSz="918698">
              <a:defRPr/>
            </a:pPr>
            <a:r>
              <a:rPr lang="en-GB" dirty="0" smtClean="0"/>
              <a:t>Entries in the Register cover the EUTMs themselves and information about their subsequent life, including transfers of ownership and licences. This kind of information is known as a “</a:t>
            </a:r>
            <a:r>
              <a:rPr lang="en-GB" dirty="0" err="1" smtClean="0"/>
              <a:t>recordal</a:t>
            </a:r>
            <a:r>
              <a:rPr lang="en-GB" dirty="0" smtClean="0"/>
              <a:t>”.</a:t>
            </a:r>
          </a:p>
          <a:p>
            <a:pPr defTabSz="918698">
              <a:defRPr/>
            </a:pPr>
            <a:endParaRPr lang="en-GB" dirty="0" smtClean="0"/>
          </a:p>
          <a:p>
            <a:pPr defTabSz="918698">
              <a:defRPr/>
            </a:pPr>
            <a:r>
              <a:rPr lang="en-GB" dirty="0" smtClean="0"/>
              <a:t>The EUTM Register is published in full in the EUTM Bulletin.</a:t>
            </a:r>
          </a:p>
          <a:p>
            <a:pPr defTabSz="918698">
              <a:defRPr/>
            </a:pPr>
            <a:endParaRPr lang="en-GB" dirty="0" smtClean="0"/>
          </a:p>
          <a:p>
            <a:pPr algn="l"/>
            <a:endParaRPr lang="en-GB" baseline="0" dirty="0" smtClean="0"/>
          </a:p>
          <a:p>
            <a:pPr algn="l"/>
            <a:endParaRPr lang="en-GB" baseline="0"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130</a:t>
            </a:fld>
            <a:endParaRPr lang="en-GB"/>
          </a:p>
        </p:txBody>
      </p:sp>
    </p:spTree>
    <p:extLst>
      <p:ext uri="{BB962C8B-B14F-4D97-AF65-F5344CB8AC3E}">
        <p14:creationId xmlns:p14="http://schemas.microsoft.com/office/powerpoint/2010/main" val="362659904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This slide shows an extract taken from the EUTM </a:t>
            </a:r>
            <a:r>
              <a:rPr lang="en-GB" dirty="0" err="1" smtClean="0"/>
              <a:t>eSearch</a:t>
            </a:r>
            <a:r>
              <a:rPr lang="en-GB" dirty="0" smtClean="0"/>
              <a:t> bulletin system.</a:t>
            </a:r>
          </a:p>
          <a:p>
            <a:pPr algn="l"/>
            <a:r>
              <a:rPr lang="en-GB" dirty="0" smtClean="0"/>
              <a:t>The Bulletins can be viewed only in .pdf format. The screenshots are from the downloaded .pdf (opened with Adobe Acrobat Reader).</a:t>
            </a:r>
          </a:p>
          <a:p>
            <a:pPr algn="l"/>
            <a:r>
              <a:rPr lang="en-GB" dirty="0" smtClean="0"/>
              <a:t>Through the “Daily publication” somebody has easily access to the EUTM bulletins.</a:t>
            </a:r>
            <a:endParaRPr lang="en-GB"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131</a:t>
            </a:fld>
            <a:endParaRPr lang="en-GB"/>
          </a:p>
        </p:txBody>
      </p:sp>
    </p:spTree>
    <p:extLst>
      <p:ext uri="{BB962C8B-B14F-4D97-AF65-F5344CB8AC3E}">
        <p14:creationId xmlns:p14="http://schemas.microsoft.com/office/powerpoint/2010/main" val="352134641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The Community Designs Register is similar to the EUTM Register. It too is maintained and updated by the EUIPO. It contains information about the designs themselves,  amendments and corrections to this information, and new entries concerning the life of a design.</a:t>
            </a:r>
          </a:p>
          <a:p>
            <a:pPr algn="l"/>
            <a:endParaRPr lang="en-GB" dirty="0" smtClean="0"/>
          </a:p>
          <a:p>
            <a:pPr algn="l"/>
            <a:r>
              <a:rPr lang="en-GB" dirty="0" smtClean="0"/>
              <a:t>All entries in the RCD Register are published in the </a:t>
            </a:r>
            <a:r>
              <a:rPr lang="en-GB" dirty="0" err="1" smtClean="0"/>
              <a:t>eSearch</a:t>
            </a:r>
            <a:r>
              <a:rPr lang="en-GB" dirty="0" smtClean="0"/>
              <a:t> Plus Design Bulletin.</a:t>
            </a:r>
            <a:endParaRPr lang="en-GB"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132</a:t>
            </a:fld>
            <a:endParaRPr lang="en-GB"/>
          </a:p>
        </p:txBody>
      </p:sp>
    </p:spTree>
    <p:extLst>
      <p:ext uri="{BB962C8B-B14F-4D97-AF65-F5344CB8AC3E}">
        <p14:creationId xmlns:p14="http://schemas.microsoft.com/office/powerpoint/2010/main" val="246487610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marR="4080510">
              <a:lnSpc>
                <a:spcPct val="145000"/>
              </a:lnSpc>
              <a:spcBef>
                <a:spcPts val="560"/>
              </a:spcBef>
              <a:spcAft>
                <a:spcPts val="0"/>
              </a:spcAft>
            </a:pPr>
            <a:r>
              <a:rPr lang="de-DE" sz="1200" b="0" spc="-15" dirty="0" smtClean="0">
                <a:effectLst/>
                <a:latin typeface="Minion Pro"/>
                <a:ea typeface="Minion Pro"/>
                <a:cs typeface="Minion Pro"/>
              </a:rPr>
              <a:t>The </a:t>
            </a:r>
            <a:r>
              <a:rPr lang="de-DE" sz="1200" b="0" spc="-25" dirty="0" err="1" smtClean="0">
                <a:effectLst/>
                <a:latin typeface="Minion Pro"/>
                <a:ea typeface="Minion Pro"/>
                <a:cs typeface="Minion Pro"/>
              </a:rPr>
              <a:t>slide</a:t>
            </a:r>
            <a:r>
              <a:rPr lang="de-DE" sz="1200" b="0" spc="-25" dirty="0" smtClean="0">
                <a:effectLst/>
                <a:latin typeface="Minion Pro"/>
                <a:ea typeface="Minion Pro"/>
                <a:cs typeface="Minion Pro"/>
              </a:rPr>
              <a:t> </a:t>
            </a:r>
            <a:r>
              <a:rPr lang="de-DE" sz="1200" b="0" spc="-25" dirty="0" err="1" smtClean="0">
                <a:effectLst/>
                <a:latin typeface="Minion Pro"/>
                <a:ea typeface="Minion Pro"/>
                <a:cs typeface="Minion Pro"/>
              </a:rPr>
              <a:t>contains</a:t>
            </a:r>
            <a:r>
              <a:rPr lang="de-DE" sz="1200" b="0" spc="-25" dirty="0" smtClean="0">
                <a:effectLst/>
                <a:latin typeface="Minion Pro"/>
                <a:ea typeface="Minion Pro"/>
                <a:cs typeface="Minion Pro"/>
              </a:rPr>
              <a:t> </a:t>
            </a:r>
            <a:r>
              <a:rPr lang="de-DE" sz="1200" b="0" spc="-20" dirty="0" smtClean="0">
                <a:effectLst/>
                <a:latin typeface="Minion Pro"/>
                <a:ea typeface="Minion Pro"/>
                <a:cs typeface="Minion Pro"/>
              </a:rPr>
              <a:t>an </a:t>
            </a:r>
            <a:r>
              <a:rPr lang="de-DE" sz="1200" b="0" spc="-20" dirty="0" err="1" smtClean="0">
                <a:effectLst/>
                <a:latin typeface="Minion Pro"/>
                <a:ea typeface="Minion Pro"/>
                <a:cs typeface="Minion Pro"/>
              </a:rPr>
              <a:t>excerpt</a:t>
            </a:r>
            <a:r>
              <a:rPr lang="de-DE" sz="1200" b="0" spc="-20" dirty="0" smtClean="0">
                <a:effectLst/>
                <a:latin typeface="Minion Pro"/>
                <a:ea typeface="Minion Pro"/>
                <a:cs typeface="Minion Pro"/>
              </a:rPr>
              <a:t> </a:t>
            </a:r>
            <a:r>
              <a:rPr lang="de-DE" sz="1200" b="0" spc="-20" dirty="0" err="1" smtClean="0">
                <a:effectLst/>
                <a:latin typeface="Minion Pro"/>
                <a:ea typeface="Minion Pro"/>
                <a:cs typeface="Minion Pro"/>
              </a:rPr>
              <a:t>from</a:t>
            </a:r>
            <a:r>
              <a:rPr lang="de-DE" sz="1200" b="0" spc="-20" dirty="0" smtClean="0">
                <a:effectLst/>
                <a:latin typeface="Minion Pro"/>
                <a:ea typeface="Minion Pro"/>
                <a:cs typeface="Minion Pro"/>
              </a:rPr>
              <a:t> </a:t>
            </a:r>
            <a:r>
              <a:rPr lang="de-DE" sz="1200" b="0" spc="-20" dirty="0" err="1" smtClean="0">
                <a:effectLst/>
                <a:latin typeface="Minion Pro"/>
                <a:ea typeface="Minion Pro"/>
                <a:cs typeface="Minion Pro"/>
              </a:rPr>
              <a:t>the</a:t>
            </a:r>
            <a:r>
              <a:rPr lang="de-DE" sz="1200" b="0" spc="-20" dirty="0" smtClean="0">
                <a:effectLst/>
                <a:latin typeface="Minion Pro"/>
                <a:ea typeface="Minion Pro"/>
                <a:cs typeface="Minion Pro"/>
              </a:rPr>
              <a:t> </a:t>
            </a:r>
            <a:r>
              <a:rPr lang="de-DE" sz="1200" b="0" spc="-25" dirty="0" smtClean="0">
                <a:effectLst/>
                <a:latin typeface="Minion Pro"/>
                <a:ea typeface="Minion Pro"/>
                <a:cs typeface="Minion Pro"/>
              </a:rPr>
              <a:t>RCD</a:t>
            </a:r>
            <a:r>
              <a:rPr lang="de-DE" sz="1200" b="0" spc="-135" dirty="0" smtClean="0">
                <a:effectLst/>
                <a:latin typeface="Minion Pro"/>
                <a:ea typeface="Minion Pro"/>
                <a:cs typeface="Minion Pro"/>
              </a:rPr>
              <a:t> </a:t>
            </a:r>
            <a:r>
              <a:rPr lang="de-DE" sz="1200" b="0" spc="-25" dirty="0" smtClean="0">
                <a:effectLst/>
                <a:latin typeface="Minion Pro"/>
                <a:ea typeface="Minion Pro"/>
                <a:cs typeface="Minion Pro"/>
              </a:rPr>
              <a:t>Bulletin</a:t>
            </a:r>
            <a:r>
              <a:rPr lang="de-DE" sz="1200" b="0" spc="-135" dirty="0" smtClean="0">
                <a:effectLst/>
                <a:latin typeface="Minion Pro"/>
                <a:ea typeface="Minion Pro"/>
                <a:cs typeface="Minion Pro"/>
              </a:rPr>
              <a:t> </a:t>
            </a:r>
            <a:r>
              <a:rPr lang="de-DE" sz="1200" b="0" spc="-25" dirty="0" err="1" smtClean="0">
                <a:effectLst/>
                <a:latin typeface="Minion Pro"/>
                <a:ea typeface="Minion Pro"/>
                <a:cs typeface="Minion Pro"/>
              </a:rPr>
              <a:t>which</a:t>
            </a:r>
            <a:r>
              <a:rPr lang="de-DE" sz="1200" b="0" spc="-135" dirty="0" smtClean="0">
                <a:effectLst/>
                <a:latin typeface="Minion Pro"/>
                <a:ea typeface="Minion Pro"/>
                <a:cs typeface="Minion Pro"/>
              </a:rPr>
              <a:t> </a:t>
            </a:r>
            <a:r>
              <a:rPr lang="de-DE" sz="1200" b="0" spc="-20" dirty="0" err="1" smtClean="0">
                <a:effectLst/>
                <a:latin typeface="Minion Pro"/>
                <a:ea typeface="Minion Pro"/>
                <a:cs typeface="Minion Pro"/>
              </a:rPr>
              <a:t>is</a:t>
            </a:r>
            <a:r>
              <a:rPr lang="de-DE" sz="1200" b="0" spc="-135" dirty="0" smtClean="0">
                <a:effectLst/>
                <a:latin typeface="Minion Pro"/>
                <a:ea typeface="Minion Pro"/>
                <a:cs typeface="Minion Pro"/>
              </a:rPr>
              <a:t> </a:t>
            </a:r>
            <a:r>
              <a:rPr lang="de-DE" sz="1200" b="0" spc="-20" dirty="0" err="1" smtClean="0">
                <a:effectLst/>
                <a:latin typeface="Minion Pro"/>
                <a:ea typeface="Minion Pro"/>
                <a:cs typeface="Minion Pro"/>
              </a:rPr>
              <a:t>accessed</a:t>
            </a:r>
            <a:r>
              <a:rPr lang="de-DE" sz="1200" b="0" spc="-135" dirty="0" smtClean="0">
                <a:effectLst/>
                <a:latin typeface="Minion Pro"/>
                <a:ea typeface="Minion Pro"/>
                <a:cs typeface="Minion Pro"/>
              </a:rPr>
              <a:t> </a:t>
            </a:r>
            <a:r>
              <a:rPr lang="de-DE" sz="1200" b="0" spc="-25" dirty="0" err="1" smtClean="0">
                <a:effectLst/>
                <a:latin typeface="Minion Pro"/>
                <a:ea typeface="Minion Pro"/>
                <a:cs typeface="Minion Pro"/>
              </a:rPr>
              <a:t>through</a:t>
            </a:r>
            <a:r>
              <a:rPr lang="de-DE" sz="1200" b="0" spc="-135" dirty="0" smtClean="0">
                <a:effectLst/>
                <a:latin typeface="Minion Pro"/>
                <a:ea typeface="Minion Pro"/>
                <a:cs typeface="Minion Pro"/>
              </a:rPr>
              <a:t> </a:t>
            </a:r>
            <a:r>
              <a:rPr lang="de-DE" sz="1200" b="0" spc="-20" dirty="0" err="1" smtClean="0">
                <a:effectLst/>
                <a:latin typeface="Minion Pro"/>
                <a:ea typeface="Minion Pro"/>
                <a:cs typeface="Minion Pro"/>
              </a:rPr>
              <a:t>the</a:t>
            </a:r>
            <a:r>
              <a:rPr lang="de-DE" sz="1200" b="0" spc="-20" dirty="0" smtClean="0">
                <a:effectLst/>
                <a:latin typeface="Minion Pro"/>
                <a:ea typeface="Minion Pro"/>
                <a:cs typeface="Minion Pro"/>
              </a:rPr>
              <a:t> </a:t>
            </a:r>
            <a:r>
              <a:rPr lang="de-DE" sz="1200" b="0" spc="-25" dirty="0" err="1" smtClean="0">
                <a:effectLst/>
                <a:latin typeface="Minion Pro"/>
                <a:ea typeface="Minion Pro"/>
                <a:cs typeface="Minion Pro"/>
              </a:rPr>
              <a:t>eSearch</a:t>
            </a:r>
            <a:r>
              <a:rPr lang="de-DE" sz="1200" b="0" spc="-65" dirty="0" smtClean="0">
                <a:effectLst/>
                <a:latin typeface="Minion Pro"/>
                <a:ea typeface="Minion Pro"/>
                <a:cs typeface="Minion Pro"/>
              </a:rPr>
              <a:t> </a:t>
            </a:r>
            <a:r>
              <a:rPr lang="de-DE" sz="1200" b="0" spc="-25" dirty="0" smtClean="0">
                <a:effectLst/>
                <a:latin typeface="Minion Pro"/>
                <a:ea typeface="Minion Pro"/>
                <a:cs typeface="Minion Pro"/>
              </a:rPr>
              <a:t>Plus.</a:t>
            </a:r>
            <a:endParaRPr lang="en-GB" sz="1200" b="0" dirty="0" smtClean="0">
              <a:effectLst/>
              <a:latin typeface="Minion Pro"/>
              <a:ea typeface="Minion Pro"/>
              <a:cs typeface="Minion Pro"/>
            </a:endParaRPr>
          </a:p>
          <a:p>
            <a:pPr marL="971550" marR="3674110">
              <a:lnSpc>
                <a:spcPct val="145000"/>
              </a:lnSpc>
              <a:spcAft>
                <a:spcPts val="0"/>
              </a:spcAft>
            </a:pPr>
            <a:r>
              <a:rPr lang="de-DE" sz="1200" dirty="0" err="1" smtClean="0">
                <a:effectLst/>
                <a:latin typeface="Minion Pro"/>
                <a:ea typeface="Minion Pro"/>
                <a:cs typeface="Minion Pro"/>
              </a:rPr>
              <a:t>It</a:t>
            </a:r>
            <a:r>
              <a:rPr lang="de-DE" sz="1200" dirty="0" smtClean="0">
                <a:effectLst/>
                <a:latin typeface="Minion Pro"/>
                <a:ea typeface="Minion Pro"/>
                <a:cs typeface="Minion Pro"/>
              </a:rPr>
              <a:t> </a:t>
            </a:r>
            <a:r>
              <a:rPr lang="de-DE" sz="1200" spc="-20" dirty="0" err="1" smtClean="0">
                <a:effectLst/>
                <a:latin typeface="Minion Pro"/>
                <a:ea typeface="Minion Pro"/>
                <a:cs typeface="Minion Pro"/>
              </a:rPr>
              <a:t>shows</a:t>
            </a:r>
            <a:r>
              <a:rPr lang="de-DE" sz="1200" spc="-20" dirty="0" smtClean="0">
                <a:effectLst/>
                <a:latin typeface="Minion Pro"/>
                <a:ea typeface="Minion Pro"/>
                <a:cs typeface="Minion Pro"/>
              </a:rPr>
              <a:t>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25" dirty="0" err="1" smtClean="0">
                <a:effectLst/>
                <a:latin typeface="Minion Pro"/>
                <a:ea typeface="Minion Pro"/>
                <a:cs typeface="Minion Pro"/>
              </a:rPr>
              <a:t>publication</a:t>
            </a:r>
            <a:r>
              <a:rPr lang="de-DE" sz="1200" spc="-25" dirty="0" smtClean="0">
                <a:effectLst/>
                <a:latin typeface="Minion Pro"/>
                <a:ea typeface="Minion Pro"/>
                <a:cs typeface="Minion Pro"/>
              </a:rPr>
              <a:t> </a:t>
            </a:r>
            <a:r>
              <a:rPr lang="de-DE" sz="1200" dirty="0" err="1" smtClean="0">
                <a:effectLst/>
                <a:latin typeface="Minion Pro"/>
                <a:ea typeface="Minion Pro"/>
                <a:cs typeface="Minion Pro"/>
              </a:rPr>
              <a:t>of</a:t>
            </a:r>
            <a:r>
              <a:rPr lang="de-DE" sz="1200" dirty="0" smtClean="0">
                <a:effectLst/>
                <a:latin typeface="Minion Pro"/>
                <a:ea typeface="Minion Pro"/>
                <a:cs typeface="Minion Pro"/>
              </a:rPr>
              <a:t> a </a:t>
            </a:r>
            <a:r>
              <a:rPr lang="de-DE" sz="1200" spc="-25" dirty="0" smtClean="0">
                <a:effectLst/>
                <a:latin typeface="Minion Pro"/>
                <a:ea typeface="Minion Pro"/>
                <a:cs typeface="Minion Pro"/>
              </a:rPr>
              <a:t>design </a:t>
            </a:r>
            <a:r>
              <a:rPr lang="de-DE" sz="1200" spc="-25" dirty="0" err="1" smtClean="0">
                <a:effectLst/>
                <a:latin typeface="Minion Pro"/>
                <a:ea typeface="Minion Pro"/>
                <a:cs typeface="Minion Pro"/>
              </a:rPr>
              <a:t>registration</a:t>
            </a:r>
            <a:r>
              <a:rPr lang="de-DE" sz="1200" spc="-25" dirty="0" smtClean="0">
                <a:effectLst/>
                <a:latin typeface="Minion Pro"/>
                <a:ea typeface="Minion Pro"/>
                <a:cs typeface="Minion Pro"/>
              </a:rPr>
              <a:t> </a:t>
            </a:r>
            <a:r>
              <a:rPr lang="de-DE" sz="1200" spc="-20" dirty="0" smtClean="0">
                <a:effectLst/>
                <a:latin typeface="Minion Pro"/>
                <a:ea typeface="Minion Pro"/>
                <a:cs typeface="Minion Pro"/>
              </a:rPr>
              <a:t>in </a:t>
            </a:r>
            <a:r>
              <a:rPr lang="de-DE" sz="1200" dirty="0" smtClean="0">
                <a:effectLst/>
                <a:latin typeface="Minion Pro"/>
                <a:ea typeface="Minion Pro"/>
                <a:cs typeface="Minion Pro"/>
              </a:rPr>
              <a:t>a </a:t>
            </a:r>
            <a:r>
              <a:rPr lang="de-DE" sz="1200" spc="-15" dirty="0" smtClean="0">
                <a:effectLst/>
                <a:latin typeface="Minion Pro"/>
                <a:ea typeface="Minion Pro"/>
                <a:cs typeface="Minion Pro"/>
              </a:rPr>
              <a:t>.</a:t>
            </a:r>
            <a:r>
              <a:rPr lang="de-DE" sz="1200" spc="-15" dirty="0" err="1" smtClean="0">
                <a:effectLst/>
                <a:latin typeface="Minion Pro"/>
                <a:ea typeface="Minion Pro"/>
                <a:cs typeface="Minion Pro"/>
              </a:rPr>
              <a:t>pdf</a:t>
            </a:r>
            <a:r>
              <a:rPr lang="de-DE" sz="1200" spc="-15" dirty="0" smtClean="0">
                <a:effectLst/>
                <a:latin typeface="Minion Pro"/>
                <a:ea typeface="Minion Pro"/>
                <a:cs typeface="Minion Pro"/>
              </a:rPr>
              <a:t> </a:t>
            </a:r>
            <a:r>
              <a:rPr lang="de-DE" sz="1200" spc="-20" dirty="0" err="1" smtClean="0">
                <a:effectLst/>
                <a:latin typeface="Minion Pro"/>
                <a:ea typeface="Minion Pro"/>
                <a:cs typeface="Minion Pro"/>
              </a:rPr>
              <a:t>document</a:t>
            </a:r>
            <a:r>
              <a:rPr lang="de-DE" sz="1200" spc="-20" dirty="0" smtClean="0">
                <a:effectLst/>
                <a:latin typeface="Minion Pro"/>
                <a:ea typeface="Minion Pro"/>
                <a:cs typeface="Minion Pro"/>
              </a:rPr>
              <a:t> </a:t>
            </a:r>
            <a:r>
              <a:rPr lang="de-DE" sz="1200" spc="-20" dirty="0" err="1" smtClean="0">
                <a:effectLst/>
                <a:latin typeface="Minion Pro"/>
                <a:ea typeface="Minion Pro"/>
                <a:cs typeface="Minion Pro"/>
              </a:rPr>
              <a:t>that</a:t>
            </a:r>
            <a:r>
              <a:rPr lang="de-DE" sz="1200" spc="-20" dirty="0" smtClean="0">
                <a:effectLst/>
                <a:latin typeface="Minion Pro"/>
                <a:ea typeface="Minion Pro"/>
                <a:cs typeface="Minion Pro"/>
              </a:rPr>
              <a:t> </a:t>
            </a:r>
            <a:r>
              <a:rPr lang="de-DE" sz="1200" spc="-20" dirty="0" err="1" smtClean="0">
                <a:effectLst/>
                <a:latin typeface="Minion Pro"/>
                <a:ea typeface="Minion Pro"/>
                <a:cs typeface="Minion Pro"/>
              </a:rPr>
              <a:t>you</a:t>
            </a:r>
            <a:r>
              <a:rPr lang="de-DE" sz="1200" spc="-20" dirty="0" smtClean="0">
                <a:effectLst/>
                <a:latin typeface="Minion Pro"/>
                <a:ea typeface="Minion Pro"/>
                <a:cs typeface="Minion Pro"/>
              </a:rPr>
              <a:t> </a:t>
            </a:r>
            <a:r>
              <a:rPr lang="de-DE" sz="1200" spc="-20" dirty="0" err="1" smtClean="0">
                <a:effectLst/>
                <a:latin typeface="Minion Pro"/>
                <a:ea typeface="Minion Pro"/>
                <a:cs typeface="Minion Pro"/>
              </a:rPr>
              <a:t>can</a:t>
            </a:r>
            <a:r>
              <a:rPr lang="de-DE" sz="1200" spc="-20" dirty="0" smtClean="0">
                <a:effectLst/>
                <a:latin typeface="Minion Pro"/>
                <a:ea typeface="Minion Pro"/>
                <a:cs typeface="Minion Pro"/>
              </a:rPr>
              <a:t> </a:t>
            </a:r>
            <a:r>
              <a:rPr lang="de-DE" sz="1200" spc="-25" dirty="0" err="1" smtClean="0">
                <a:effectLst/>
                <a:latin typeface="Minion Pro"/>
                <a:ea typeface="Minion Pro"/>
                <a:cs typeface="Minion Pro"/>
              </a:rPr>
              <a:t>easily</a:t>
            </a:r>
            <a:r>
              <a:rPr lang="de-DE" sz="1200" spc="-25" dirty="0" smtClean="0">
                <a:effectLst/>
                <a:latin typeface="Minion Pro"/>
                <a:ea typeface="Minion Pro"/>
                <a:cs typeface="Minion Pro"/>
              </a:rPr>
              <a:t> </a:t>
            </a:r>
            <a:r>
              <a:rPr lang="de-DE" sz="1200" spc="-20" dirty="0" err="1" smtClean="0">
                <a:effectLst/>
                <a:latin typeface="Minion Pro"/>
                <a:ea typeface="Minion Pro"/>
                <a:cs typeface="Minion Pro"/>
              </a:rPr>
              <a:t>download</a:t>
            </a:r>
            <a:r>
              <a:rPr lang="de-DE" sz="1200" spc="-20" dirty="0" smtClean="0">
                <a:effectLst/>
                <a:latin typeface="Minion Pro"/>
                <a:ea typeface="Minion Pro"/>
                <a:cs typeface="Minion Pro"/>
              </a:rPr>
              <a:t>. </a:t>
            </a:r>
            <a:r>
              <a:rPr lang="de-DE" sz="1200" spc="-15" dirty="0" smtClean="0">
                <a:effectLst/>
                <a:latin typeface="Minion Pro"/>
                <a:ea typeface="Minion Pro"/>
                <a:cs typeface="Minion Pro"/>
              </a:rPr>
              <a:t>The </a:t>
            </a:r>
            <a:r>
              <a:rPr lang="de-DE" sz="1200" spc="-25" dirty="0" err="1" smtClean="0">
                <a:effectLst/>
                <a:latin typeface="Minion Pro"/>
                <a:ea typeface="Minion Pro"/>
                <a:cs typeface="Minion Pro"/>
              </a:rPr>
              <a:t>information</a:t>
            </a:r>
            <a:r>
              <a:rPr lang="de-DE" sz="1200" spc="-25" dirty="0" smtClean="0">
                <a:effectLst/>
                <a:latin typeface="Minion Pro"/>
                <a:ea typeface="Minion Pro"/>
                <a:cs typeface="Minion Pro"/>
              </a:rPr>
              <a:t> </a:t>
            </a:r>
            <a:r>
              <a:rPr lang="de-DE" sz="1200" spc="-25" dirty="0" err="1" smtClean="0">
                <a:effectLst/>
                <a:latin typeface="Minion Pro"/>
                <a:ea typeface="Minion Pro"/>
                <a:cs typeface="Minion Pro"/>
              </a:rPr>
              <a:t>includes</a:t>
            </a:r>
            <a:r>
              <a:rPr lang="de-DE" sz="1200" spc="-25" dirty="0" smtClean="0">
                <a:effectLst/>
                <a:latin typeface="Minion Pro"/>
                <a:ea typeface="Minion Pro"/>
                <a:cs typeface="Minion Pro"/>
              </a:rPr>
              <a:t>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20" dirty="0" err="1" smtClean="0">
                <a:effectLst/>
                <a:latin typeface="Minion Pro"/>
                <a:ea typeface="Minion Pro"/>
                <a:cs typeface="Minion Pro"/>
              </a:rPr>
              <a:t>date</a:t>
            </a:r>
            <a:r>
              <a:rPr lang="de-DE" sz="1200" spc="-20" dirty="0" smtClean="0">
                <a:effectLst/>
                <a:latin typeface="Minion Pro"/>
                <a:ea typeface="Minion Pro"/>
                <a:cs typeface="Minion Pro"/>
              </a:rPr>
              <a:t> </a:t>
            </a:r>
            <a:r>
              <a:rPr lang="de-DE" sz="1200" dirty="0" err="1" smtClean="0">
                <a:effectLst/>
                <a:latin typeface="Minion Pro"/>
                <a:ea typeface="Minion Pro"/>
                <a:cs typeface="Minion Pro"/>
              </a:rPr>
              <a:t>of</a:t>
            </a:r>
            <a:r>
              <a:rPr lang="de-DE" sz="1200" dirty="0" smtClean="0">
                <a:effectLst/>
                <a:latin typeface="Minion Pro"/>
                <a:ea typeface="Minion Pro"/>
                <a:cs typeface="Minion Pro"/>
              </a:rPr>
              <a:t> </a:t>
            </a:r>
            <a:r>
              <a:rPr lang="de-DE" sz="1200" spc="-25" dirty="0" err="1" smtClean="0">
                <a:effectLst/>
                <a:latin typeface="Minion Pro"/>
                <a:ea typeface="Minion Pro"/>
                <a:cs typeface="Minion Pro"/>
              </a:rPr>
              <a:t>filing</a:t>
            </a:r>
            <a:r>
              <a:rPr lang="de-DE" sz="1200" spc="-25" dirty="0" smtClean="0">
                <a:effectLst/>
                <a:latin typeface="Minion Pro"/>
                <a:ea typeface="Minion Pro"/>
                <a:cs typeface="Minion Pro"/>
              </a:rPr>
              <a:t> </a:t>
            </a:r>
            <a:r>
              <a:rPr lang="de-DE" sz="1200" dirty="0" err="1" smtClean="0">
                <a:effectLst/>
                <a:latin typeface="Minion Pro"/>
                <a:ea typeface="Minion Pro"/>
                <a:cs typeface="Minion Pro"/>
              </a:rPr>
              <a:t>of</a:t>
            </a:r>
            <a:r>
              <a:rPr lang="de-DE" sz="1200" dirty="0" smtClean="0">
                <a:effectLst/>
                <a:latin typeface="Minion Pro"/>
                <a:ea typeface="Minion Pro"/>
                <a:cs typeface="Minion Pro"/>
              </a:rPr>
              <a:t>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25" dirty="0" err="1" smtClean="0">
                <a:effectLst/>
                <a:latin typeface="Minion Pro"/>
                <a:ea typeface="Minion Pro"/>
                <a:cs typeface="Minion Pro"/>
              </a:rPr>
              <a:t>application</a:t>
            </a:r>
            <a:r>
              <a:rPr lang="de-DE" sz="1200" spc="-25" dirty="0" smtClean="0">
                <a:effectLst/>
                <a:latin typeface="Minion Pro"/>
                <a:ea typeface="Minion Pro"/>
                <a:cs typeface="Minion Pro"/>
              </a:rPr>
              <a:t>, </a:t>
            </a:r>
            <a:r>
              <a:rPr lang="de-DE" sz="1200" spc="-25" dirty="0" err="1" smtClean="0">
                <a:effectLst/>
                <a:latin typeface="Minion Pro"/>
                <a:ea typeface="Minion Pro"/>
                <a:cs typeface="Minion Pro"/>
              </a:rPr>
              <a:t>which</a:t>
            </a:r>
            <a:r>
              <a:rPr lang="de-DE" sz="1200" spc="-25" dirty="0" smtClean="0">
                <a:effectLst/>
                <a:latin typeface="Minion Pro"/>
                <a:ea typeface="Minion Pro"/>
                <a:cs typeface="Minion Pro"/>
              </a:rPr>
              <a:t> </a:t>
            </a:r>
            <a:r>
              <a:rPr lang="de-DE" sz="1200" spc="-20" dirty="0" err="1" smtClean="0">
                <a:effectLst/>
                <a:latin typeface="Minion Pro"/>
                <a:ea typeface="Minion Pro"/>
                <a:cs typeface="Minion Pro"/>
              </a:rPr>
              <a:t>is</a:t>
            </a:r>
            <a:r>
              <a:rPr lang="de-DE" sz="1200" spc="-20" dirty="0" smtClean="0">
                <a:effectLst/>
                <a:latin typeface="Minion Pro"/>
                <a:ea typeface="Minion Pro"/>
                <a:cs typeface="Minion Pro"/>
              </a:rPr>
              <a:t> also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20" dirty="0" err="1" smtClean="0">
                <a:effectLst/>
                <a:latin typeface="Minion Pro"/>
                <a:ea typeface="Minion Pro"/>
                <a:cs typeface="Minion Pro"/>
              </a:rPr>
              <a:t>date</a:t>
            </a:r>
            <a:r>
              <a:rPr lang="de-DE" sz="1200" spc="-20" dirty="0" smtClean="0">
                <a:effectLst/>
                <a:latin typeface="Minion Pro"/>
                <a:ea typeface="Minion Pro"/>
                <a:cs typeface="Minion Pro"/>
              </a:rPr>
              <a:t> </a:t>
            </a:r>
            <a:r>
              <a:rPr lang="de-DE" sz="1200" dirty="0" err="1" smtClean="0">
                <a:effectLst/>
                <a:latin typeface="Minion Pro"/>
                <a:ea typeface="Minion Pro"/>
                <a:cs typeface="Minion Pro"/>
              </a:rPr>
              <a:t>of</a:t>
            </a:r>
            <a:r>
              <a:rPr lang="de-DE" sz="1200" dirty="0" smtClean="0">
                <a:effectLst/>
                <a:latin typeface="Minion Pro"/>
                <a:ea typeface="Minion Pro"/>
                <a:cs typeface="Minion Pro"/>
              </a:rPr>
              <a:t> </a:t>
            </a:r>
            <a:r>
              <a:rPr lang="de-DE" sz="1200" spc="-15" dirty="0" err="1" smtClean="0">
                <a:effectLst/>
                <a:latin typeface="Minion Pro"/>
                <a:ea typeface="Minion Pro"/>
                <a:cs typeface="Minion Pro"/>
              </a:rPr>
              <a:t>entry</a:t>
            </a:r>
            <a:r>
              <a:rPr lang="de-DE" sz="1200" spc="-15" dirty="0" smtClean="0">
                <a:effectLst/>
                <a:latin typeface="Minion Pro"/>
                <a:ea typeface="Minion Pro"/>
                <a:cs typeface="Minion Pro"/>
              </a:rPr>
              <a:t> </a:t>
            </a:r>
            <a:r>
              <a:rPr lang="de-DE" sz="1200" spc="-25" dirty="0" err="1" smtClean="0">
                <a:effectLst/>
                <a:latin typeface="Minion Pro"/>
                <a:ea typeface="Minion Pro"/>
                <a:cs typeface="Minion Pro"/>
              </a:rPr>
              <a:t>into</a:t>
            </a:r>
            <a:r>
              <a:rPr lang="de-DE" sz="1200" spc="-25" dirty="0" smtClean="0">
                <a:effectLst/>
                <a:latin typeface="Minion Pro"/>
                <a:ea typeface="Minion Pro"/>
                <a:cs typeface="Minion Pro"/>
              </a:rPr>
              <a:t>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30" dirty="0" smtClean="0">
                <a:effectLst/>
                <a:latin typeface="Minion Pro"/>
                <a:ea typeface="Minion Pro"/>
                <a:cs typeface="Minion Pro"/>
              </a:rPr>
              <a:t>Register. </a:t>
            </a:r>
            <a:r>
              <a:rPr lang="de-DE" sz="1200" dirty="0" err="1" smtClean="0">
                <a:effectLst/>
                <a:latin typeface="Minion Pro"/>
                <a:ea typeface="Minion Pro"/>
                <a:cs typeface="Minion Pro"/>
              </a:rPr>
              <a:t>It</a:t>
            </a:r>
            <a:r>
              <a:rPr lang="de-DE" sz="1200" dirty="0" smtClean="0">
                <a:effectLst/>
                <a:latin typeface="Minion Pro"/>
                <a:ea typeface="Minion Pro"/>
                <a:cs typeface="Minion Pro"/>
              </a:rPr>
              <a:t> </a:t>
            </a:r>
            <a:r>
              <a:rPr lang="de-DE" sz="1200" spc="-20" dirty="0" smtClean="0">
                <a:effectLst/>
                <a:latin typeface="Minion Pro"/>
                <a:ea typeface="Minion Pro"/>
                <a:cs typeface="Minion Pro"/>
              </a:rPr>
              <a:t>also </a:t>
            </a:r>
            <a:r>
              <a:rPr lang="de-DE" sz="1200" spc="-25" dirty="0" err="1" smtClean="0">
                <a:effectLst/>
                <a:latin typeface="Minion Pro"/>
                <a:ea typeface="Minion Pro"/>
                <a:cs typeface="Minion Pro"/>
              </a:rPr>
              <a:t>contains</a:t>
            </a:r>
            <a:r>
              <a:rPr lang="de-DE" sz="1200" spc="-25" dirty="0" smtClean="0">
                <a:effectLst/>
                <a:latin typeface="Minion Pro"/>
                <a:ea typeface="Minion Pro"/>
                <a:cs typeface="Minion Pro"/>
              </a:rPr>
              <a:t>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25" dirty="0" err="1" smtClean="0">
                <a:effectLst/>
                <a:latin typeface="Minion Pro"/>
                <a:ea typeface="Minion Pro"/>
                <a:cs typeface="Minion Pro"/>
              </a:rPr>
              <a:t>indication</a:t>
            </a:r>
            <a:r>
              <a:rPr lang="de-DE" sz="1200" spc="-25" dirty="0" smtClean="0">
                <a:effectLst/>
                <a:latin typeface="Minion Pro"/>
                <a:ea typeface="Minion Pro"/>
                <a:cs typeface="Minion Pro"/>
              </a:rPr>
              <a:t> </a:t>
            </a:r>
            <a:r>
              <a:rPr lang="de-DE" sz="1200" dirty="0" err="1" smtClean="0">
                <a:effectLst/>
                <a:latin typeface="Minion Pro"/>
                <a:ea typeface="Minion Pro"/>
                <a:cs typeface="Minion Pro"/>
              </a:rPr>
              <a:t>of</a:t>
            </a:r>
            <a:r>
              <a:rPr lang="de-DE" sz="1200" dirty="0" smtClean="0">
                <a:effectLst/>
                <a:latin typeface="Minion Pro"/>
                <a:ea typeface="Minion Pro"/>
                <a:cs typeface="Minion Pro"/>
              </a:rPr>
              <a:t>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15" dirty="0" err="1" smtClean="0">
                <a:effectLst/>
                <a:latin typeface="Minion Pro"/>
                <a:ea typeface="Minion Pro"/>
                <a:cs typeface="Minion Pro"/>
              </a:rPr>
              <a:t>product</a:t>
            </a:r>
            <a:r>
              <a:rPr lang="de-DE" sz="1200" spc="-15" dirty="0" smtClean="0">
                <a:effectLst/>
                <a:latin typeface="Minion Pro"/>
                <a:ea typeface="Minion Pro"/>
                <a:cs typeface="Minion Pro"/>
              </a:rPr>
              <a:t> </a:t>
            </a:r>
            <a:r>
              <a:rPr lang="de-DE" sz="1200" spc="-20" dirty="0" err="1" smtClean="0">
                <a:effectLst/>
                <a:latin typeface="Minion Pro"/>
                <a:ea typeface="Minion Pro"/>
                <a:cs typeface="Minion Pro"/>
              </a:rPr>
              <a:t>and</a:t>
            </a:r>
            <a:r>
              <a:rPr lang="de-DE" sz="1200" spc="-20" dirty="0" smtClean="0">
                <a:effectLst/>
                <a:latin typeface="Minion Pro"/>
                <a:ea typeface="Minion Pro"/>
                <a:cs typeface="Minion Pro"/>
              </a:rPr>
              <a:t> </a:t>
            </a:r>
            <a:r>
              <a:rPr lang="de-DE" sz="1200" dirty="0" smtClean="0">
                <a:effectLst/>
                <a:latin typeface="Minion Pro"/>
                <a:ea typeface="Minion Pro"/>
                <a:cs typeface="Minion Pro"/>
              </a:rPr>
              <a:t>a </a:t>
            </a:r>
            <a:r>
              <a:rPr lang="de-DE" sz="1200" spc="-20" dirty="0" err="1" smtClean="0">
                <a:effectLst/>
                <a:latin typeface="Minion Pro"/>
                <a:ea typeface="Minion Pro"/>
                <a:cs typeface="Minion Pro"/>
              </a:rPr>
              <a:t>representation</a:t>
            </a:r>
            <a:r>
              <a:rPr lang="de-DE" sz="1200" spc="-20" dirty="0" smtClean="0">
                <a:effectLst/>
                <a:latin typeface="Minion Pro"/>
                <a:ea typeface="Minion Pro"/>
                <a:cs typeface="Minion Pro"/>
              </a:rPr>
              <a:t> </a:t>
            </a:r>
            <a:r>
              <a:rPr lang="de-DE" sz="1200" dirty="0" err="1" smtClean="0">
                <a:effectLst/>
                <a:latin typeface="Minion Pro"/>
                <a:ea typeface="Minion Pro"/>
                <a:cs typeface="Minion Pro"/>
              </a:rPr>
              <a:t>of</a:t>
            </a:r>
            <a:r>
              <a:rPr lang="de-DE" sz="1200" dirty="0" smtClean="0">
                <a:effectLst/>
                <a:latin typeface="Minion Pro"/>
                <a:ea typeface="Minion Pro"/>
                <a:cs typeface="Minion Pro"/>
              </a:rPr>
              <a:t>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25" dirty="0" smtClean="0">
                <a:effectLst/>
                <a:latin typeface="Minion Pro"/>
                <a:ea typeface="Minion Pro"/>
                <a:cs typeface="Minion Pro"/>
              </a:rPr>
              <a:t>design.</a:t>
            </a:r>
            <a:endParaRPr lang="en-GB" sz="1200" dirty="0" smtClean="0">
              <a:effectLst/>
              <a:latin typeface="Minion Pro"/>
              <a:ea typeface="Minion Pro"/>
              <a:cs typeface="Minion Pro"/>
            </a:endParaRPr>
          </a:p>
          <a:p>
            <a:pPr marL="971550" marR="3771900">
              <a:lnSpc>
                <a:spcPct val="145000"/>
              </a:lnSpc>
              <a:spcAft>
                <a:spcPts val="0"/>
              </a:spcAft>
            </a:pPr>
            <a:r>
              <a:rPr lang="de-DE" sz="1200" spc="-20" dirty="0" smtClean="0">
                <a:effectLst/>
                <a:latin typeface="Minion Pro"/>
                <a:ea typeface="Minion Pro"/>
                <a:cs typeface="Minion Pro"/>
              </a:rPr>
              <a:t>The </a:t>
            </a:r>
            <a:r>
              <a:rPr lang="de-DE" sz="1200" spc="-25" dirty="0" smtClean="0">
                <a:effectLst/>
                <a:latin typeface="Minion Pro"/>
                <a:ea typeface="Minion Pro"/>
                <a:cs typeface="Minion Pro"/>
              </a:rPr>
              <a:t>“Daily </a:t>
            </a:r>
            <a:r>
              <a:rPr lang="de-DE" sz="1200" spc="-25" dirty="0" err="1" smtClean="0">
                <a:effectLst/>
                <a:latin typeface="Minion Pro"/>
                <a:ea typeface="Minion Pro"/>
                <a:cs typeface="Minion Pro"/>
              </a:rPr>
              <a:t>publication</a:t>
            </a:r>
            <a:r>
              <a:rPr lang="de-DE" sz="1200" spc="-25" dirty="0" smtClean="0">
                <a:effectLst/>
                <a:latin typeface="Minion Pro"/>
                <a:ea typeface="Minion Pro"/>
                <a:cs typeface="Minion Pro"/>
              </a:rPr>
              <a:t>” </a:t>
            </a:r>
            <a:r>
              <a:rPr lang="de-DE" sz="1200" spc="-15" dirty="0" err="1" smtClean="0">
                <a:effectLst/>
                <a:latin typeface="Minion Pro"/>
                <a:ea typeface="Minion Pro"/>
                <a:cs typeface="Minion Pro"/>
              </a:rPr>
              <a:t>gives</a:t>
            </a:r>
            <a:r>
              <a:rPr lang="de-DE" sz="1200" spc="-15" dirty="0" smtClean="0">
                <a:effectLst/>
                <a:latin typeface="Minion Pro"/>
                <a:ea typeface="Minion Pro"/>
                <a:cs typeface="Minion Pro"/>
              </a:rPr>
              <a:t> easy</a:t>
            </a:r>
            <a:r>
              <a:rPr lang="de-DE" sz="1200" spc="-30" dirty="0" smtClean="0">
                <a:effectLst/>
                <a:latin typeface="Minion Pro"/>
                <a:ea typeface="Minion Pro"/>
                <a:cs typeface="Minion Pro"/>
              </a:rPr>
              <a:t> </a:t>
            </a:r>
            <a:r>
              <a:rPr lang="de-DE" sz="1200" spc="-25" dirty="0" err="1" smtClean="0">
                <a:effectLst/>
                <a:latin typeface="Minion Pro"/>
                <a:ea typeface="Minion Pro"/>
                <a:cs typeface="Minion Pro"/>
              </a:rPr>
              <a:t>access</a:t>
            </a:r>
            <a:r>
              <a:rPr lang="de-DE" sz="1200" spc="-25" dirty="0" smtClean="0">
                <a:effectLst/>
                <a:latin typeface="Minion Pro"/>
                <a:ea typeface="Minion Pro"/>
                <a:cs typeface="Minion Pro"/>
              </a:rPr>
              <a:t> </a:t>
            </a:r>
            <a:r>
              <a:rPr lang="de-DE" sz="1200" spc="-15" dirty="0" err="1" smtClean="0">
                <a:effectLst/>
                <a:latin typeface="Minion Pro"/>
                <a:ea typeface="Minion Pro"/>
                <a:cs typeface="Minion Pro"/>
              </a:rPr>
              <a:t>to</a:t>
            </a:r>
            <a:r>
              <a:rPr lang="de-DE" sz="1200" spc="-15" dirty="0" smtClean="0">
                <a:effectLst/>
                <a:latin typeface="Minion Pro"/>
                <a:ea typeface="Minion Pro"/>
                <a:cs typeface="Minion Pro"/>
              </a:rPr>
              <a:t> </a:t>
            </a:r>
            <a:r>
              <a:rPr lang="de-DE" sz="1200" spc="-20" dirty="0" err="1" smtClean="0">
                <a:effectLst/>
                <a:latin typeface="Minion Pro"/>
                <a:ea typeface="Minion Pro"/>
                <a:cs typeface="Minion Pro"/>
              </a:rPr>
              <a:t>the</a:t>
            </a:r>
            <a:r>
              <a:rPr lang="de-DE" sz="1200" spc="-20" dirty="0" smtClean="0">
                <a:effectLst/>
                <a:latin typeface="Minion Pro"/>
                <a:ea typeface="Minion Pro"/>
                <a:cs typeface="Minion Pro"/>
              </a:rPr>
              <a:t> </a:t>
            </a:r>
            <a:r>
              <a:rPr lang="de-DE" sz="1200" spc="-25" dirty="0" smtClean="0">
                <a:effectLst/>
                <a:latin typeface="Minion Pro"/>
                <a:ea typeface="Minion Pro"/>
                <a:cs typeface="Minion Pro"/>
              </a:rPr>
              <a:t>RCD Bulletin</a:t>
            </a:r>
            <a:endParaRPr lang="en-GB" sz="1200" dirty="0" smtClean="0">
              <a:effectLst/>
              <a:latin typeface="Minion Pro"/>
              <a:ea typeface="Minion Pro"/>
              <a:cs typeface="Minion Pro"/>
            </a:endParaRPr>
          </a:p>
          <a:p>
            <a:endParaRPr lang="en-GB" baseline="0" dirty="0" smtClean="0"/>
          </a:p>
        </p:txBody>
      </p:sp>
      <p:sp>
        <p:nvSpPr>
          <p:cNvPr id="4" name="Slide Number Placeholder 3"/>
          <p:cNvSpPr>
            <a:spLocks noGrp="1"/>
          </p:cNvSpPr>
          <p:nvPr>
            <p:ph type="sldNum" sz="quarter" idx="10"/>
          </p:nvPr>
        </p:nvSpPr>
        <p:spPr/>
        <p:txBody>
          <a:bodyPr/>
          <a:lstStyle/>
          <a:p>
            <a:pPr>
              <a:defRPr/>
            </a:pPr>
            <a:fld id="{97D28AC2-BEAB-4039-A5BD-E4FC33D98D86}" type="slidenum">
              <a:rPr lang="en-GB" smtClean="0"/>
              <a:pPr>
                <a:defRPr/>
              </a:pPr>
              <a:t>133</a:t>
            </a:fld>
            <a:endParaRPr lang="en-GB"/>
          </a:p>
        </p:txBody>
      </p:sp>
    </p:spTree>
    <p:extLst>
      <p:ext uri="{BB962C8B-B14F-4D97-AF65-F5344CB8AC3E}">
        <p14:creationId xmlns:p14="http://schemas.microsoft.com/office/powerpoint/2010/main" val="298406128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kern="1200" dirty="0" smtClean="0">
                <a:solidFill>
                  <a:schemeClr val="tx1"/>
                </a:solidFill>
                <a:effectLst/>
                <a:latin typeface="+mn-lt"/>
                <a:ea typeface="+mn-ea"/>
                <a:cs typeface="+mn-cs"/>
              </a:rPr>
              <a:t>The European Union Intellectual Property Office (EUIPO) has compiled a list of products, known as the ‘</a:t>
            </a:r>
            <a:r>
              <a:rPr lang="en-IE" sz="1200" kern="1200" dirty="0" err="1" smtClean="0">
                <a:solidFill>
                  <a:schemeClr val="tx1"/>
                </a:solidFill>
                <a:effectLst/>
                <a:latin typeface="+mn-lt"/>
                <a:ea typeface="+mn-ea"/>
                <a:cs typeface="+mn-cs"/>
              </a:rPr>
              <a:t>Eurolocarno</a:t>
            </a:r>
            <a:r>
              <a:rPr lang="en-IE" sz="1200" kern="1200" dirty="0" smtClean="0">
                <a:solidFill>
                  <a:schemeClr val="tx1"/>
                </a:solidFill>
                <a:effectLst/>
                <a:latin typeface="+mn-lt"/>
                <a:ea typeface="+mn-ea"/>
                <a:cs typeface="+mn-cs"/>
              </a:rPr>
              <a:t>’ list, which is based on the Locarno Classification, for classifying goods indicated both in registered Community designs (RCDs) and in RCD applications.</a:t>
            </a:r>
          </a:p>
          <a:p>
            <a:endParaRPr lang="en-IE" sz="1200" kern="1200" dirty="0" smtClean="0">
              <a:solidFill>
                <a:schemeClr val="tx1"/>
              </a:solidFill>
              <a:effectLst/>
              <a:latin typeface="+mn-lt"/>
              <a:ea typeface="+mn-ea"/>
              <a:cs typeface="+mn-cs"/>
            </a:endParaRPr>
          </a:p>
          <a:p>
            <a:r>
              <a:rPr lang="en-IE" sz="1200" kern="1200" dirty="0" smtClean="0">
                <a:solidFill>
                  <a:schemeClr val="tx1"/>
                </a:solidFill>
                <a:effectLst/>
                <a:latin typeface="+mn-lt"/>
                <a:ea typeface="+mn-ea"/>
                <a:cs typeface="+mn-cs"/>
              </a:rPr>
              <a:t>When indicating the goods in a design application, applicants are strongly advised to use the terms from the Locarno Classification or </a:t>
            </a:r>
            <a:r>
              <a:rPr lang="en-IE" sz="1200" kern="1200" dirty="0" err="1" smtClean="0">
                <a:solidFill>
                  <a:schemeClr val="tx1"/>
                </a:solidFill>
                <a:effectLst/>
                <a:latin typeface="+mn-lt"/>
                <a:ea typeface="+mn-ea"/>
                <a:cs typeface="+mn-cs"/>
              </a:rPr>
              <a:t>EuroLocarno</a:t>
            </a:r>
            <a:r>
              <a:rPr lang="en-IE" sz="1200" kern="1200" dirty="0" smtClean="0">
                <a:solidFill>
                  <a:schemeClr val="tx1"/>
                </a:solidFill>
                <a:effectLst/>
                <a:latin typeface="+mn-lt"/>
                <a:ea typeface="+mn-ea"/>
                <a:cs typeface="+mn-cs"/>
              </a:rPr>
              <a:t> in order to avoid delays in the registration procedure caused otherwise by the need to translate the terms submitted. Use of these generic terms will also improve the search capabilities of the RCD databases and thus ultimately result in greater transparency.</a:t>
            </a:r>
          </a:p>
          <a:p>
            <a:endParaRPr lang="en-IE" sz="1200" kern="1200" dirty="0" smtClean="0">
              <a:solidFill>
                <a:schemeClr val="tx1"/>
              </a:solidFill>
              <a:effectLst/>
              <a:latin typeface="+mn-lt"/>
              <a:ea typeface="+mn-ea"/>
              <a:cs typeface="+mn-cs"/>
            </a:endParaRPr>
          </a:p>
          <a:p>
            <a:r>
              <a:rPr lang="en-IE" sz="1200" kern="1200" dirty="0" smtClean="0">
                <a:solidFill>
                  <a:schemeClr val="tx1"/>
                </a:solidFill>
                <a:effectLst/>
                <a:latin typeface="+mn-lt"/>
                <a:ea typeface="+mn-ea"/>
                <a:cs typeface="+mn-cs"/>
              </a:rPr>
              <a:t>The Locarno Classification can be searched using the</a:t>
            </a:r>
            <a:r>
              <a:rPr lang="en-IE" sz="1200" u="sng" kern="1200" dirty="0" smtClean="0">
                <a:solidFill>
                  <a:schemeClr val="tx1"/>
                </a:solidFill>
                <a:effectLst/>
                <a:latin typeface="+mn-lt"/>
                <a:ea typeface="+mn-ea"/>
                <a:cs typeface="+mn-cs"/>
                <a:hlinkClick r:id="rId3"/>
              </a:rPr>
              <a:t> </a:t>
            </a:r>
            <a:r>
              <a:rPr lang="en-IE" sz="1200" u="sng" kern="1200" dirty="0" err="1" smtClean="0">
                <a:solidFill>
                  <a:schemeClr val="tx1"/>
                </a:solidFill>
                <a:effectLst/>
                <a:latin typeface="+mn-lt"/>
                <a:ea typeface="+mn-ea"/>
                <a:cs typeface="+mn-cs"/>
                <a:hlinkClick r:id="rId3"/>
              </a:rPr>
              <a:t>EuroLocarno</a:t>
            </a:r>
            <a:r>
              <a:rPr lang="en-IE" sz="1200" u="sng" kern="1200" dirty="0" smtClean="0">
                <a:solidFill>
                  <a:schemeClr val="tx1"/>
                </a:solidFill>
                <a:effectLst/>
                <a:latin typeface="+mn-lt"/>
                <a:ea typeface="+mn-ea"/>
                <a:cs typeface="+mn-cs"/>
                <a:hlinkClick r:id="rId3"/>
              </a:rPr>
              <a:t> search tool</a:t>
            </a:r>
            <a:r>
              <a:rPr lang="en-IE" sz="1200" kern="1200" dirty="0" smtClean="0">
                <a:solidFill>
                  <a:schemeClr val="tx1"/>
                </a:solidFill>
                <a:effectLst/>
                <a:latin typeface="+mn-lt"/>
                <a:ea typeface="+mn-ea"/>
                <a:cs typeface="+mn-cs"/>
              </a:rPr>
              <a:t>, which is available in all official European Union (EU) languages.</a:t>
            </a:r>
          </a:p>
          <a:p>
            <a:endParaRPr lang="en-IE" dirty="0"/>
          </a:p>
        </p:txBody>
      </p:sp>
      <p:sp>
        <p:nvSpPr>
          <p:cNvPr id="4" name="Slide Number Placeholder 3"/>
          <p:cNvSpPr>
            <a:spLocks noGrp="1"/>
          </p:cNvSpPr>
          <p:nvPr>
            <p:ph type="sldNum" sz="quarter" idx="10"/>
          </p:nvPr>
        </p:nvSpPr>
        <p:spPr/>
        <p:txBody>
          <a:bodyPr/>
          <a:lstStyle/>
          <a:p>
            <a:pPr>
              <a:defRPr/>
            </a:pPr>
            <a:fld id="{6562880C-0A8F-4D87-B51B-DA6E882D0D34}" type="slidenum">
              <a:rPr lang="en-GB" smtClean="0"/>
              <a:pPr>
                <a:defRPr/>
              </a:pPr>
              <a:t>134</a:t>
            </a:fld>
            <a:endParaRPr lang="en-GB"/>
          </a:p>
        </p:txBody>
      </p:sp>
    </p:spTree>
    <p:extLst>
      <p:ext uri="{BB962C8B-B14F-4D97-AF65-F5344CB8AC3E}">
        <p14:creationId xmlns:p14="http://schemas.microsoft.com/office/powerpoint/2010/main" val="167779551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eSearch Case Law is a collection of the EUIPO’s decisions, judgments of the General Court, Court of Justice and national courts. </a:t>
            </a:r>
          </a:p>
          <a:p>
            <a:endParaRPr lang="en-US" dirty="0" smtClean="0"/>
          </a:p>
          <a:p>
            <a:r>
              <a:rPr lang="en-IE" dirty="0" smtClean="0"/>
              <a:t>Search for European Union Intellectual Property Office (EUIPO) decisions and for judgments of the General Court, the Court of Justice and the National Courts.</a:t>
            </a:r>
          </a:p>
          <a:p>
            <a:r>
              <a:rPr lang="en-IE" dirty="0" smtClean="0"/>
              <a:t>For best results, it is recommended to use </a:t>
            </a:r>
            <a:r>
              <a:rPr lang="en-IE" smtClean="0"/>
              <a:t>either Mozilla </a:t>
            </a:r>
            <a:r>
              <a:rPr lang="en-IE" dirty="0" smtClean="0"/>
              <a:t>Firefox or Google Chrome browsers.</a:t>
            </a:r>
          </a:p>
          <a:p>
            <a:endParaRPr lang="en-IE" dirty="0" smtClean="0"/>
          </a:p>
          <a:p>
            <a:r>
              <a:rPr lang="en-IE" dirty="0" smtClean="0"/>
              <a:t>To help you find a particular case, you can browse through our </a:t>
            </a:r>
            <a:r>
              <a:rPr lang="en-IE" dirty="0" smtClean="0">
                <a:hlinkClick r:id="rId3"/>
              </a:rPr>
              <a:t>list of Keywords</a:t>
            </a:r>
            <a:r>
              <a:rPr lang="en-IE" dirty="0" smtClean="0"/>
              <a:t>.</a:t>
            </a:r>
          </a:p>
          <a:p>
            <a:endParaRPr lang="en-IE" dirty="0" smtClean="0"/>
          </a:p>
          <a:p>
            <a:r>
              <a:rPr lang="en-IE" dirty="0" smtClean="0"/>
              <a:t>The</a:t>
            </a:r>
            <a:r>
              <a:rPr lang="en-IE" baseline="0" dirty="0" smtClean="0"/>
              <a:t> tool provides various possibilities including on the one hand performing a basic search or on the other hand performing an advanced search depending on the needs of the user. </a:t>
            </a:r>
            <a:endParaRPr lang="en-IE" dirty="0"/>
          </a:p>
        </p:txBody>
      </p:sp>
      <p:sp>
        <p:nvSpPr>
          <p:cNvPr id="4" name="Slide Number Placeholder 3"/>
          <p:cNvSpPr>
            <a:spLocks noGrp="1"/>
          </p:cNvSpPr>
          <p:nvPr>
            <p:ph type="sldNum" sz="quarter" idx="10"/>
          </p:nvPr>
        </p:nvSpPr>
        <p:spPr/>
        <p:txBody>
          <a:bodyPr/>
          <a:lstStyle/>
          <a:p>
            <a:pPr>
              <a:defRPr/>
            </a:pPr>
            <a:fld id="{6562880C-0A8F-4D87-B51B-DA6E882D0D34}" type="slidenum">
              <a:rPr lang="en-GB" smtClean="0"/>
              <a:pPr>
                <a:defRPr/>
              </a:pPr>
              <a:t>135</a:t>
            </a:fld>
            <a:endParaRPr lang="en-GB"/>
          </a:p>
        </p:txBody>
      </p:sp>
    </p:spTree>
    <p:extLst>
      <p:ext uri="{BB962C8B-B14F-4D97-AF65-F5344CB8AC3E}">
        <p14:creationId xmlns:p14="http://schemas.microsoft.com/office/powerpoint/2010/main" val="4830355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pPr eaLnBrk="1" hangingPunct="1"/>
            <a:r>
              <a:rPr lang="en-GB" altLang="en-US" dirty="0" smtClean="0"/>
              <a:t>Various kinds of information can be extracted from published patent documents. This information can be technical, scientific, legal or commercial in nature, so it is of interest</a:t>
            </a:r>
            <a:r>
              <a:rPr lang="en-GB" altLang="en-US" baseline="0" dirty="0" smtClean="0"/>
              <a:t> </a:t>
            </a:r>
            <a:r>
              <a:rPr lang="en-GB" altLang="en-US" dirty="0" smtClean="0"/>
              <a:t>to a wide range of potential users, including scientists, engineers, lawyers, economists and historians.</a:t>
            </a:r>
            <a:endParaRPr lang="en-GB" altLang="en-US" dirty="0" smtClean="0"/>
          </a:p>
        </p:txBody>
      </p:sp>
      <p:sp>
        <p:nvSpPr>
          <p:cNvPr id="12292"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1D8B118D-4114-4D38-8178-73DAE3B41B0A}" type="slidenum">
              <a:rPr lang="en-GB" altLang="en-US"/>
              <a:pPr>
                <a:spcBef>
                  <a:spcPct val="0"/>
                </a:spcBef>
              </a:pPr>
              <a:t>14</a:t>
            </a:fld>
            <a:endParaRPr lang="en-GB" altLang="en-US"/>
          </a:p>
        </p:txBody>
      </p:sp>
    </p:spTree>
    <p:extLst>
      <p:ext uri="{BB962C8B-B14F-4D97-AF65-F5344CB8AC3E}">
        <p14:creationId xmlns:p14="http://schemas.microsoft.com/office/powerpoint/2010/main" val="1286671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p:spPr>
        <p:txBody>
          <a:bodyPr/>
          <a:lstStyle/>
          <a:p>
            <a:pPr eaLnBrk="1" hangingPunct="1"/>
            <a:r>
              <a:rPr lang="en-GB" altLang="en-US" dirty="0" smtClean="0"/>
              <a:t>All published patent documents have a specific structure irrespective of the patent office which issued them.</a:t>
            </a:r>
          </a:p>
          <a:p>
            <a:pPr eaLnBrk="1" hangingPunct="1"/>
            <a:endParaRPr lang="en-GB" altLang="en-US" dirty="0" smtClean="0"/>
          </a:p>
          <a:p>
            <a:pPr eaLnBrk="1" hangingPunct="1"/>
            <a:r>
              <a:rPr lang="en-GB" altLang="en-US" dirty="0" smtClean="0"/>
              <a:t>With </a:t>
            </a:r>
            <a:r>
              <a:rPr lang="en-GB" altLang="en-US" dirty="0" err="1" smtClean="0"/>
              <a:t>Espacenet</a:t>
            </a:r>
            <a:r>
              <a:rPr lang="en-GB" altLang="en-US" dirty="0" smtClean="0"/>
              <a:t> it is possible to search specifically in the front page bibliographic data and the front page title and abstract.</a:t>
            </a:r>
          </a:p>
          <a:p>
            <a:pPr eaLnBrk="1" hangingPunct="1"/>
            <a:endParaRPr lang="en-GB" altLang="en-US" dirty="0" smtClean="0"/>
          </a:p>
          <a:p>
            <a:pPr eaLnBrk="1" hangingPunct="1"/>
            <a:r>
              <a:rPr lang="en-GB" altLang="en-US" dirty="0" smtClean="0"/>
              <a:t>Where the </a:t>
            </a:r>
            <a:r>
              <a:rPr lang="en-GB" altLang="en-US" dirty="0" err="1" smtClean="0"/>
              <a:t>Espacenet</a:t>
            </a:r>
            <a:r>
              <a:rPr lang="en-GB" altLang="en-US" dirty="0" smtClean="0"/>
              <a:t> database contains full- text searchable documents, it is also possible to search the description and claims.</a:t>
            </a:r>
          </a:p>
          <a:p>
            <a:pPr eaLnBrk="1" hangingPunct="1"/>
            <a:endParaRPr lang="en-GB" altLang="en-US" dirty="0" smtClean="0"/>
          </a:p>
          <a:p>
            <a:pPr eaLnBrk="1" hangingPunct="1"/>
            <a:r>
              <a:rPr lang="en-GB" altLang="en-US" dirty="0" smtClean="0"/>
              <a:t>It is not possible to search diagrams or search reports. These sections are displayed when a patent record is retrieved.</a:t>
            </a:r>
          </a:p>
          <a:p>
            <a:pPr eaLnBrk="1" hangingPunct="1"/>
            <a:endParaRPr lang="en-GB" altLang="en-US" dirty="0" smtClean="0"/>
          </a:p>
          <a:p>
            <a:pPr eaLnBrk="1" hangingPunct="1"/>
            <a:r>
              <a:rPr lang="en-GB" altLang="en-US" dirty="0" smtClean="0"/>
              <a:t>The different sections will be defined and explained in the following slides.</a:t>
            </a:r>
          </a:p>
          <a:p>
            <a:pPr eaLnBrk="1" hangingPunct="1"/>
            <a:endParaRPr lang="en-GB" altLang="en-US" dirty="0" smtClean="0"/>
          </a:p>
        </p:txBody>
      </p:sp>
      <p:sp>
        <p:nvSpPr>
          <p:cNvPr id="14340"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7CB15736-76DC-4133-845C-D2E5EC9B9ED4}" type="slidenum">
              <a:rPr lang="en-GB" altLang="en-US"/>
              <a:pPr>
                <a:spcBef>
                  <a:spcPct val="0"/>
                </a:spcBef>
              </a:pPr>
              <a:t>15</a:t>
            </a:fld>
            <a:endParaRPr lang="en-GB" altLang="en-US"/>
          </a:p>
        </p:txBody>
      </p:sp>
    </p:spTree>
    <p:extLst>
      <p:ext uri="{BB962C8B-B14F-4D97-AF65-F5344CB8AC3E}">
        <p14:creationId xmlns:p14="http://schemas.microsoft.com/office/powerpoint/2010/main" val="910898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p:spPr>
        <p:txBody>
          <a:bodyPr/>
          <a:lstStyle/>
          <a:p>
            <a:pPr eaLnBrk="1" hangingPunct="1"/>
            <a:r>
              <a:rPr lang="en-GB" altLang="en-US" dirty="0" smtClean="0"/>
              <a:t>On the front page, the searchable fields are the title, the abstract, the inventor and the applicant. The publication number – which is a sequential number assigned to the publication by the patent office – is also searchable, as is the application number – a sequential number given by the patent office as a patent application is filed – and the priority number, which is the application number given by the office of first filing.</a:t>
            </a:r>
          </a:p>
          <a:p>
            <a:pPr eaLnBrk="1" hangingPunct="1"/>
            <a:endParaRPr lang="en-GB" altLang="en-US" dirty="0" smtClean="0"/>
          </a:p>
          <a:p>
            <a:pPr eaLnBrk="1" hangingPunct="1"/>
            <a:r>
              <a:rPr lang="en-GB" altLang="en-US" dirty="0" smtClean="0"/>
              <a:t>Publication data and patent classifications can also be searched.</a:t>
            </a:r>
            <a:endParaRPr lang="en-GB" altLang="en-US" dirty="0" smtClean="0"/>
          </a:p>
        </p:txBody>
      </p:sp>
      <p:sp>
        <p:nvSpPr>
          <p:cNvPr id="1638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895309C2-575F-4BE4-B856-95D05C174C04}" type="slidenum">
              <a:rPr lang="en-GB" altLang="en-US"/>
              <a:pPr>
                <a:spcBef>
                  <a:spcPct val="0"/>
                </a:spcBef>
              </a:pPr>
              <a:t>16</a:t>
            </a:fld>
            <a:endParaRPr lang="en-GB" altLang="en-US"/>
          </a:p>
        </p:txBody>
      </p:sp>
    </p:spTree>
    <p:extLst>
      <p:ext uri="{BB962C8B-B14F-4D97-AF65-F5344CB8AC3E}">
        <p14:creationId xmlns:p14="http://schemas.microsoft.com/office/powerpoint/2010/main" val="2211389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p:spPr>
        <p:txBody>
          <a:bodyPr/>
          <a:lstStyle/>
          <a:p>
            <a:pPr eaLnBrk="1" hangingPunct="1"/>
            <a:r>
              <a:rPr lang="en-GB" altLang="en-US" dirty="0" smtClean="0"/>
              <a:t>The description is the most important section from the technological point of view. It has</a:t>
            </a:r>
            <a:r>
              <a:rPr lang="en-GB" altLang="en-US" baseline="0" dirty="0" smtClean="0"/>
              <a:t> </a:t>
            </a:r>
            <a:r>
              <a:rPr lang="en-GB" altLang="en-US" dirty="0" smtClean="0"/>
              <a:t>to be clear and sufficiently complete for an outsider to be able to reproduce the invention. This is rather similar to the requirements for scientific publications in the conventional literature.</a:t>
            </a:r>
          </a:p>
          <a:p>
            <a:pPr eaLnBrk="1" hangingPunct="1"/>
            <a:endParaRPr lang="en-GB" altLang="en-US" dirty="0" smtClean="0"/>
          </a:p>
        </p:txBody>
      </p:sp>
      <p:sp>
        <p:nvSpPr>
          <p:cNvPr id="18436"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CB4F0582-0709-4E62-84F5-ACEB8E73916D}" type="slidenum">
              <a:rPr lang="en-GB" altLang="en-US"/>
              <a:pPr>
                <a:spcBef>
                  <a:spcPct val="0"/>
                </a:spcBef>
              </a:pPr>
              <a:t>17</a:t>
            </a:fld>
            <a:endParaRPr lang="en-GB" altLang="en-US"/>
          </a:p>
        </p:txBody>
      </p:sp>
    </p:spTree>
    <p:extLst>
      <p:ext uri="{BB962C8B-B14F-4D97-AF65-F5344CB8AC3E}">
        <p14:creationId xmlns:p14="http://schemas.microsoft.com/office/powerpoint/2010/main" val="499637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p:spPr>
        <p:txBody>
          <a:bodyPr/>
          <a:lstStyle/>
          <a:p>
            <a:pPr eaLnBrk="1" hangingPunct="1"/>
            <a:r>
              <a:rPr lang="en-GB" altLang="en-US" dirty="0" smtClean="0"/>
              <a:t>Very often, as in conventional scientific literature, patents contain diagrams or other graphics concerned with the invention.</a:t>
            </a:r>
          </a:p>
          <a:p>
            <a:pPr eaLnBrk="1" hangingPunct="1"/>
            <a:r>
              <a:rPr lang="en-GB" altLang="en-US" dirty="0" smtClean="0"/>
              <a:t>The graphics can be diagrams (engineering drawings), molecular structures, circuit diagrams, photographs, diffraction patterns, spectra, graphs, charts, gene sequences and so on.</a:t>
            </a:r>
          </a:p>
          <a:p>
            <a:pPr eaLnBrk="1" hangingPunct="1"/>
            <a:endParaRPr lang="en-GB" altLang="en-US" dirty="0" smtClean="0"/>
          </a:p>
          <a:p>
            <a:pPr eaLnBrk="1" hangingPunct="1"/>
            <a:r>
              <a:rPr lang="en-GB" altLang="en-US" dirty="0" err="1" smtClean="0"/>
              <a:t>Espacenet</a:t>
            </a:r>
            <a:r>
              <a:rPr lang="en-GB" altLang="en-US" dirty="0" smtClean="0"/>
              <a:t> displays patent diagrams in two ways. One is the mosaic view, which groups all the diagrams on a single page. The original document view allows all of the pages of</a:t>
            </a:r>
            <a:r>
              <a:rPr lang="en-GB" altLang="en-US" baseline="0" dirty="0" smtClean="0"/>
              <a:t> </a:t>
            </a:r>
            <a:r>
              <a:rPr lang="en-GB" altLang="en-US" dirty="0" smtClean="0"/>
              <a:t>a document including the diagrams to be displayed in PDF format.</a:t>
            </a:r>
          </a:p>
          <a:p>
            <a:pPr eaLnBrk="1" hangingPunct="1"/>
            <a:endParaRPr lang="en-GB" altLang="en-US" dirty="0" smtClean="0"/>
          </a:p>
        </p:txBody>
      </p:sp>
      <p:sp>
        <p:nvSpPr>
          <p:cNvPr id="20484"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C3F4B785-6EE6-4AE4-8116-56D02C6ED545}" type="slidenum">
              <a:rPr lang="en-GB" altLang="en-US"/>
              <a:pPr>
                <a:spcBef>
                  <a:spcPct val="0"/>
                </a:spcBef>
              </a:pPr>
              <a:t>18</a:t>
            </a:fld>
            <a:endParaRPr lang="en-GB" altLang="en-US"/>
          </a:p>
        </p:txBody>
      </p:sp>
    </p:spTree>
    <p:extLst>
      <p:ext uri="{BB962C8B-B14F-4D97-AF65-F5344CB8AC3E}">
        <p14:creationId xmlns:p14="http://schemas.microsoft.com/office/powerpoint/2010/main" val="905108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p:spPr>
        <p:txBody>
          <a:bodyPr/>
          <a:lstStyle/>
          <a:p>
            <a:pPr eaLnBrk="1" hangingPunct="1"/>
            <a:r>
              <a:rPr lang="en-GB" altLang="en-US" dirty="0" smtClean="0"/>
              <a:t>The claims define the legal scope of the patent. They define the area of technology for which patent protection is requested.</a:t>
            </a:r>
          </a:p>
          <a:p>
            <a:pPr eaLnBrk="1" hangingPunct="1"/>
            <a:endParaRPr lang="en-GB" altLang="en-US" dirty="0" smtClean="0"/>
          </a:p>
          <a:p>
            <a:pPr eaLnBrk="1" hangingPunct="1"/>
            <a:r>
              <a:rPr lang="en-GB" altLang="en-US" dirty="0" smtClean="0"/>
              <a:t>In any given patent application, the allowable sets of claims are for a product, a process involving the product, or an application of the technology.</a:t>
            </a:r>
          </a:p>
          <a:p>
            <a:pPr eaLnBrk="1" hangingPunct="1"/>
            <a:endParaRPr lang="en-GB" altLang="en-US" dirty="0" smtClean="0"/>
          </a:p>
          <a:p>
            <a:pPr eaLnBrk="1" hangingPunct="1"/>
            <a:r>
              <a:rPr lang="en-GB" altLang="en-US" dirty="0" smtClean="0"/>
              <a:t>The first claim in any of the above sets is called an independent claim. All other claims which refer to the independent claim are called dependent claims.</a:t>
            </a:r>
            <a:endParaRPr lang="en-GB" altLang="en-US" dirty="0" smtClean="0"/>
          </a:p>
        </p:txBody>
      </p:sp>
      <p:sp>
        <p:nvSpPr>
          <p:cNvPr id="22532"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9814B83A-CB70-45F8-99BF-C594F78CA1C1}" type="slidenum">
              <a:rPr lang="en-GB" altLang="en-US"/>
              <a:pPr>
                <a:spcBef>
                  <a:spcPct val="0"/>
                </a:spcBef>
              </a:pPr>
              <a:t>19</a:t>
            </a:fld>
            <a:endParaRPr lang="en-GB" altLang="en-US"/>
          </a:p>
        </p:txBody>
      </p:sp>
    </p:spTree>
    <p:extLst>
      <p:ext uri="{BB962C8B-B14F-4D97-AF65-F5344CB8AC3E}">
        <p14:creationId xmlns:p14="http://schemas.microsoft.com/office/powerpoint/2010/main" val="2128322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10"/>
          </p:nvPr>
        </p:nvSpPr>
        <p:spPr/>
        <p:txBody>
          <a:bodyPr/>
          <a:lstStyle/>
          <a:p>
            <a:pPr>
              <a:defRPr/>
            </a:pPr>
            <a:fld id="{6562880C-0A8F-4D87-B51B-DA6E882D0D34}" type="slidenum">
              <a:rPr lang="en-GB" smtClean="0"/>
              <a:pPr>
                <a:defRPr/>
              </a:pPr>
              <a:t>2</a:t>
            </a:fld>
            <a:endParaRPr lang="en-GB"/>
          </a:p>
        </p:txBody>
      </p:sp>
    </p:spTree>
    <p:extLst>
      <p:ext uri="{BB962C8B-B14F-4D97-AF65-F5344CB8AC3E}">
        <p14:creationId xmlns:p14="http://schemas.microsoft.com/office/powerpoint/2010/main" val="1193839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bildplatzhalter 1"/>
          <p:cNvSpPr>
            <a:spLocks noGrp="1" noRot="1" noChangeAspect="1" noTextEdit="1"/>
          </p:cNvSpPr>
          <p:nvPr>
            <p:ph type="sldImg"/>
          </p:nvPr>
        </p:nvSpPr>
        <p:spPr>
          <a:ln/>
        </p:spPr>
      </p:sp>
      <p:sp>
        <p:nvSpPr>
          <p:cNvPr id="24579" name="Notizenplatzhalter 2"/>
          <p:cNvSpPr>
            <a:spLocks noGrp="1"/>
          </p:cNvSpPr>
          <p:nvPr>
            <p:ph type="body" idx="1"/>
          </p:nvPr>
        </p:nvSpPr>
        <p:spPr>
          <a:noFill/>
        </p:spPr>
        <p:txBody>
          <a:bodyPr/>
          <a:lstStyle/>
          <a:p>
            <a:pPr eaLnBrk="1" hangingPunct="1"/>
            <a:r>
              <a:rPr lang="en-GB" altLang="en-US" dirty="0" smtClean="0"/>
              <a:t>The search report is a document produced by the patent examiner after he or she has carried out a patentability search. In it the examiner compares the current patent application with previously published material known in the patent world as “prior art”.</a:t>
            </a:r>
            <a:endParaRPr lang="de-DE" altLang="en-US" dirty="0" smtClean="0"/>
          </a:p>
        </p:txBody>
      </p:sp>
      <p:sp>
        <p:nvSpPr>
          <p:cNvPr id="24580"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4DB8645-941E-48AC-8794-A0DB7BD486F9}" type="slidenum">
              <a:rPr lang="en-GB" altLang="de-DE"/>
              <a:pPr>
                <a:spcBef>
                  <a:spcPct val="0"/>
                </a:spcBef>
              </a:pPr>
              <a:t>20</a:t>
            </a:fld>
            <a:endParaRPr lang="en-GB" altLang="de-DE"/>
          </a:p>
        </p:txBody>
      </p:sp>
    </p:spTree>
    <p:extLst>
      <p:ext uri="{BB962C8B-B14F-4D97-AF65-F5344CB8AC3E}">
        <p14:creationId xmlns:p14="http://schemas.microsoft.com/office/powerpoint/2010/main" val="2148182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p:spPr>
        <p:txBody>
          <a:bodyPr/>
          <a:lstStyle/>
          <a:p>
            <a:pPr eaLnBrk="1" hangingPunct="1"/>
            <a:r>
              <a:rPr lang="en-GB" altLang="en-US" dirty="0" smtClean="0"/>
              <a:t>The next few slides show patent applications from different technological areas.</a:t>
            </a:r>
          </a:p>
          <a:p>
            <a:pPr eaLnBrk="1" hangingPunct="1"/>
            <a:endParaRPr lang="en-GB" altLang="en-US" dirty="0" smtClean="0"/>
          </a:p>
          <a:p>
            <a:pPr eaLnBrk="1" hangingPunct="1"/>
            <a:r>
              <a:rPr lang="en-GB" altLang="en-US" dirty="0" smtClean="0"/>
              <a:t>This is a patent from the biotech area.</a:t>
            </a:r>
          </a:p>
          <a:p>
            <a:pPr eaLnBrk="1" hangingPunct="1"/>
            <a:endParaRPr lang="en-GB" altLang="en-US" dirty="0" smtClean="0"/>
          </a:p>
        </p:txBody>
      </p:sp>
      <p:sp>
        <p:nvSpPr>
          <p:cNvPr id="2662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1ECC985C-E47C-424F-9B63-4894C4ACE480}" type="slidenum">
              <a:rPr lang="en-GB" altLang="en-US"/>
              <a:pPr>
                <a:spcBef>
                  <a:spcPct val="0"/>
                </a:spcBef>
              </a:pPr>
              <a:t>21</a:t>
            </a:fld>
            <a:endParaRPr lang="en-GB" altLang="en-US"/>
          </a:p>
        </p:txBody>
      </p:sp>
    </p:spTree>
    <p:extLst>
      <p:ext uri="{BB962C8B-B14F-4D97-AF65-F5344CB8AC3E}">
        <p14:creationId xmlns:p14="http://schemas.microsoft.com/office/powerpoint/2010/main" val="41321087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p:spPr>
        <p:txBody>
          <a:bodyPr/>
          <a:lstStyle/>
          <a:p>
            <a:pPr eaLnBrk="1" hangingPunct="1"/>
            <a:r>
              <a:rPr lang="en-GB" altLang="en-US" dirty="0" smtClean="0"/>
              <a:t>This is a patent application from the civil engineering field. It concerns the damping of deck vibrations in super-long suspension bridges.</a:t>
            </a:r>
            <a:endParaRPr lang="en-GB" altLang="en-US" dirty="0" smtClean="0"/>
          </a:p>
        </p:txBody>
      </p:sp>
      <p:sp>
        <p:nvSpPr>
          <p:cNvPr id="28676"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40CA845-D393-4E53-84D4-FAC05C9FC6FB}" type="slidenum">
              <a:rPr lang="en-GB" altLang="en-US"/>
              <a:pPr>
                <a:spcBef>
                  <a:spcPct val="0"/>
                </a:spcBef>
              </a:pPr>
              <a:t>22</a:t>
            </a:fld>
            <a:endParaRPr lang="en-GB" altLang="en-US"/>
          </a:p>
        </p:txBody>
      </p:sp>
    </p:spTree>
    <p:extLst>
      <p:ext uri="{BB962C8B-B14F-4D97-AF65-F5344CB8AC3E}">
        <p14:creationId xmlns:p14="http://schemas.microsoft.com/office/powerpoint/2010/main" val="15846833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p:spPr>
        <p:txBody>
          <a:bodyPr/>
          <a:lstStyle/>
          <a:p>
            <a:pPr eaLnBrk="1" hangingPunct="1"/>
            <a:r>
              <a:rPr lang="en-GB" altLang="en-US" dirty="0" smtClean="0"/>
              <a:t>This is a patent application in the aerospace sector. It relates to vectoring the thrust of rocket motors.</a:t>
            </a:r>
            <a:endParaRPr lang="en-GB" altLang="en-US" dirty="0" smtClean="0"/>
          </a:p>
        </p:txBody>
      </p:sp>
      <p:sp>
        <p:nvSpPr>
          <p:cNvPr id="30724"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2F05910-FC4B-4EF0-A4E5-A3BDB92827A2}" type="slidenum">
              <a:rPr lang="en-GB" altLang="en-US"/>
              <a:pPr>
                <a:spcBef>
                  <a:spcPct val="0"/>
                </a:spcBef>
              </a:pPr>
              <a:t>23</a:t>
            </a:fld>
            <a:endParaRPr lang="en-GB" altLang="en-US"/>
          </a:p>
        </p:txBody>
      </p:sp>
    </p:spTree>
    <p:extLst>
      <p:ext uri="{BB962C8B-B14F-4D97-AF65-F5344CB8AC3E}">
        <p14:creationId xmlns:p14="http://schemas.microsoft.com/office/powerpoint/2010/main" val="2625613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p:spPr>
        <p:txBody>
          <a:bodyPr/>
          <a:lstStyle/>
          <a:p>
            <a:pPr eaLnBrk="1" hangingPunct="1"/>
            <a:r>
              <a:rPr lang="en-GB" altLang="en-US" dirty="0" smtClean="0"/>
              <a:t>This is a patent in the field of transport technology. It is for a tilting train where the wheels remain in contact with a flat or</a:t>
            </a:r>
            <a:r>
              <a:rPr lang="en-GB" altLang="en-US" baseline="0" dirty="0" smtClean="0"/>
              <a:t> </a:t>
            </a:r>
            <a:r>
              <a:rPr lang="en-GB" altLang="en-US" dirty="0" smtClean="0"/>
              <a:t>cambered track, but the train body tilts towards the centre of the bend, enabling the train to travel faster around the curve.</a:t>
            </a:r>
            <a:endParaRPr lang="en-GB" altLang="en-US" dirty="0" smtClean="0"/>
          </a:p>
        </p:txBody>
      </p:sp>
      <p:sp>
        <p:nvSpPr>
          <p:cNvPr id="32772"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59381E92-F8C6-4163-8E4B-4F5CDAEFC623}" type="slidenum">
              <a:rPr lang="en-GB" altLang="en-US"/>
              <a:pPr>
                <a:spcBef>
                  <a:spcPct val="0"/>
                </a:spcBef>
              </a:pPr>
              <a:t>24</a:t>
            </a:fld>
            <a:endParaRPr lang="en-GB" altLang="en-US"/>
          </a:p>
        </p:txBody>
      </p:sp>
    </p:spTree>
    <p:extLst>
      <p:ext uri="{BB962C8B-B14F-4D97-AF65-F5344CB8AC3E}">
        <p14:creationId xmlns:p14="http://schemas.microsoft.com/office/powerpoint/2010/main" val="3551761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p:cNvSpPr>
            <a:spLocks noGrp="1" noRot="1" noChangeAspect="1" noTextEdit="1"/>
          </p:cNvSpPr>
          <p:nvPr>
            <p:ph type="sldImg"/>
          </p:nvPr>
        </p:nvSpPr>
        <p:spPr>
          <a:ln/>
        </p:spPr>
      </p:sp>
      <p:sp>
        <p:nvSpPr>
          <p:cNvPr id="34819" name="Notizenplatzhalter 2"/>
          <p:cNvSpPr>
            <a:spLocks noGrp="1"/>
          </p:cNvSpPr>
          <p:nvPr>
            <p:ph type="body" idx="1"/>
          </p:nvPr>
        </p:nvSpPr>
        <p:spPr>
          <a:noFill/>
        </p:spPr>
        <p:txBody>
          <a:bodyPr/>
          <a:lstStyle/>
          <a:p>
            <a:pPr eaLnBrk="1" hangingPunct="1"/>
            <a:r>
              <a:rPr lang="en-GB" altLang="en-US" dirty="0" smtClean="0"/>
              <a:t>This patent in the ICT field is for a touchscreen mobile device which allows for the management of incoming telephone calls.</a:t>
            </a:r>
            <a:endParaRPr lang="de-DE" altLang="en-US" dirty="0" smtClean="0"/>
          </a:p>
        </p:txBody>
      </p:sp>
      <p:sp>
        <p:nvSpPr>
          <p:cNvPr id="34820"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2B81C66-353F-421F-934B-1F2AD0B99EEC}" type="slidenum">
              <a:rPr lang="en-GB" altLang="de-DE"/>
              <a:pPr>
                <a:spcBef>
                  <a:spcPct val="0"/>
                </a:spcBef>
              </a:pPr>
              <a:t>25</a:t>
            </a:fld>
            <a:endParaRPr lang="en-GB" altLang="de-DE"/>
          </a:p>
        </p:txBody>
      </p:sp>
    </p:spTree>
    <p:extLst>
      <p:ext uri="{BB962C8B-B14F-4D97-AF65-F5344CB8AC3E}">
        <p14:creationId xmlns:p14="http://schemas.microsoft.com/office/powerpoint/2010/main" val="482920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bildplatzhalter 1"/>
          <p:cNvSpPr>
            <a:spLocks noGrp="1" noRot="1" noChangeAspect="1" noTextEdit="1"/>
          </p:cNvSpPr>
          <p:nvPr>
            <p:ph type="sldImg"/>
          </p:nvPr>
        </p:nvSpPr>
        <p:spPr>
          <a:ln/>
        </p:spPr>
      </p:sp>
      <p:sp>
        <p:nvSpPr>
          <p:cNvPr id="36867" name="Notizenplatzhalter 2"/>
          <p:cNvSpPr>
            <a:spLocks noGrp="1"/>
          </p:cNvSpPr>
          <p:nvPr>
            <p:ph type="body" idx="1"/>
          </p:nvPr>
        </p:nvSpPr>
        <p:spPr>
          <a:noFill/>
        </p:spPr>
        <p:txBody>
          <a:bodyPr/>
          <a:lstStyle/>
          <a:p>
            <a:pPr eaLnBrk="1" hangingPunct="1"/>
            <a:r>
              <a:rPr lang="en-GB" altLang="en-US" dirty="0" smtClean="0"/>
              <a:t>Patent documents are not only about the substance of the invention, the technology embedded in a patent application. They are also concerned with legal issues such as ownership, legal status and validity, and whether or not a patent has been granted or is still pending.</a:t>
            </a:r>
          </a:p>
          <a:p>
            <a:pPr eaLnBrk="1" hangingPunct="1"/>
            <a:endParaRPr lang="en-GB" altLang="en-US" dirty="0" smtClean="0"/>
          </a:p>
          <a:p>
            <a:pPr eaLnBrk="1" hangingPunct="1"/>
            <a:r>
              <a:rPr lang="en-GB" altLang="en-US" dirty="0" smtClean="0"/>
              <a:t>A patent is a legal title.</a:t>
            </a:r>
          </a:p>
          <a:p>
            <a:pPr eaLnBrk="1" hangingPunct="1"/>
            <a:endParaRPr lang="en-GB" altLang="en-US" dirty="0" smtClean="0"/>
          </a:p>
          <a:p>
            <a:pPr eaLnBrk="1" hangingPunct="1"/>
            <a:r>
              <a:rPr lang="en-GB" altLang="en-US" dirty="0" smtClean="0"/>
              <a:t>It is possible to link from a European patent publication in </a:t>
            </a:r>
            <a:r>
              <a:rPr lang="en-GB" altLang="en-US" dirty="0" err="1" smtClean="0"/>
              <a:t>Espacenet</a:t>
            </a:r>
            <a:r>
              <a:rPr lang="en-GB" altLang="en-US" dirty="0" smtClean="0"/>
              <a:t> to the corresponding record in the European Patent Register.</a:t>
            </a:r>
          </a:p>
          <a:p>
            <a:pPr eaLnBrk="1" hangingPunct="1"/>
            <a:endParaRPr lang="de-DE" altLang="en-US" dirty="0" smtClean="0"/>
          </a:p>
        </p:txBody>
      </p:sp>
      <p:sp>
        <p:nvSpPr>
          <p:cNvPr id="36868"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15368700-4452-4443-9161-1F64A9B0BAC5}" type="slidenum">
              <a:rPr lang="en-GB" altLang="de-DE"/>
              <a:pPr>
                <a:spcBef>
                  <a:spcPct val="0"/>
                </a:spcBef>
              </a:pPr>
              <a:t>26</a:t>
            </a:fld>
            <a:endParaRPr lang="en-GB" altLang="de-DE"/>
          </a:p>
        </p:txBody>
      </p:sp>
    </p:spTree>
    <p:extLst>
      <p:ext uri="{BB962C8B-B14F-4D97-AF65-F5344CB8AC3E}">
        <p14:creationId xmlns:p14="http://schemas.microsoft.com/office/powerpoint/2010/main" val="40413901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p:spPr>
        <p:txBody>
          <a:bodyPr/>
          <a:lstStyle/>
          <a:p>
            <a:pPr eaLnBrk="1" hangingPunct="1"/>
            <a:r>
              <a:rPr lang="en-GB" altLang="en-US" dirty="0" smtClean="0"/>
              <a:t>Within </a:t>
            </a:r>
            <a:r>
              <a:rPr lang="en-GB" altLang="en-US" dirty="0" err="1" smtClean="0"/>
              <a:t>Espacenet</a:t>
            </a:r>
            <a:r>
              <a:rPr lang="en-GB" altLang="en-US" dirty="0" smtClean="0"/>
              <a:t> it is possible to investigate the legal status of a patent application or granted patent. In this case we're looking at the legal status of EP1000000, and we can see the part of the record which shows the designated states and the extension states, during the early life of this patent application.</a:t>
            </a:r>
            <a:endParaRPr lang="en-GB" altLang="en-US" dirty="0" smtClean="0"/>
          </a:p>
        </p:txBody>
      </p:sp>
      <p:sp>
        <p:nvSpPr>
          <p:cNvPr id="38916"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C465944D-75A6-4046-87A7-9FB686F92080}" type="slidenum">
              <a:rPr lang="en-GB" altLang="en-US"/>
              <a:pPr>
                <a:spcBef>
                  <a:spcPct val="0"/>
                </a:spcBef>
              </a:pPr>
              <a:t>27</a:t>
            </a:fld>
            <a:endParaRPr lang="en-GB" altLang="en-US"/>
          </a:p>
        </p:txBody>
      </p:sp>
    </p:spTree>
    <p:extLst>
      <p:ext uri="{BB962C8B-B14F-4D97-AF65-F5344CB8AC3E}">
        <p14:creationId xmlns:p14="http://schemas.microsoft.com/office/powerpoint/2010/main" val="39413252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pPr eaLnBrk="1" hangingPunct="1"/>
            <a:r>
              <a:rPr lang="en-GB" altLang="en-US" dirty="0" smtClean="0"/>
              <a:t>Going back to the European Patent Register from </a:t>
            </a:r>
            <a:r>
              <a:rPr lang="en-GB" altLang="en-US" dirty="0" err="1" smtClean="0"/>
              <a:t>Espacenet</a:t>
            </a:r>
            <a:r>
              <a:rPr lang="en-GB" altLang="en-US" dirty="0" smtClean="0"/>
              <a:t> we can look up the procedural status of this patent application.</a:t>
            </a:r>
          </a:p>
          <a:p>
            <a:pPr eaLnBrk="1" hangingPunct="1"/>
            <a:endParaRPr lang="en-GB" altLang="en-US" dirty="0" smtClean="0"/>
          </a:p>
          <a:p>
            <a:pPr eaLnBrk="1" hangingPunct="1"/>
            <a:r>
              <a:rPr lang="en-GB" altLang="en-US" dirty="0" smtClean="0"/>
              <a:t>In the "About this file" view we can see  the relevant bibliographic information. The European Patent Register only shows information about a European patent application once it has been published.</a:t>
            </a:r>
          </a:p>
          <a:p>
            <a:pPr eaLnBrk="1" hangingPunct="1"/>
            <a:endParaRPr lang="en-GB" altLang="en-US" dirty="0" smtClean="0"/>
          </a:p>
          <a:p>
            <a:pPr eaLnBrk="1" hangingPunct="1"/>
            <a:r>
              <a:rPr lang="en-GB" altLang="en-US" dirty="0" smtClean="0"/>
              <a:t>After that we can look up the procedural status to see what stage the application has reached. A simple procedure would consist of search, examination and grant.</a:t>
            </a:r>
            <a:endParaRPr lang="en-GB" altLang="en-US" dirty="0" smtClean="0"/>
          </a:p>
        </p:txBody>
      </p:sp>
      <p:sp>
        <p:nvSpPr>
          <p:cNvPr id="40964"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6AE9F00-A667-470F-82A7-29DFB23683B2}" type="slidenum">
              <a:rPr lang="en-GB" altLang="en-US"/>
              <a:pPr>
                <a:spcBef>
                  <a:spcPct val="0"/>
                </a:spcBef>
              </a:pPr>
              <a:t>28</a:t>
            </a:fld>
            <a:endParaRPr lang="en-GB" altLang="en-US"/>
          </a:p>
        </p:txBody>
      </p:sp>
    </p:spTree>
    <p:extLst>
      <p:ext uri="{BB962C8B-B14F-4D97-AF65-F5344CB8AC3E}">
        <p14:creationId xmlns:p14="http://schemas.microsoft.com/office/powerpoint/2010/main" val="10237472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olienbildplatzhalter 1"/>
          <p:cNvSpPr>
            <a:spLocks noGrp="1" noRot="1" noChangeAspect="1" noTextEdit="1"/>
          </p:cNvSpPr>
          <p:nvPr>
            <p:ph type="sldImg"/>
          </p:nvPr>
        </p:nvSpPr>
        <p:spPr>
          <a:ln/>
        </p:spPr>
      </p:sp>
      <p:sp>
        <p:nvSpPr>
          <p:cNvPr id="43011" name="Notizenplatzhalter 2"/>
          <p:cNvSpPr>
            <a:spLocks noGrp="1"/>
          </p:cNvSpPr>
          <p:nvPr>
            <p:ph type="body" idx="1"/>
          </p:nvPr>
        </p:nvSpPr>
        <p:spPr>
          <a:noFill/>
        </p:spPr>
        <p:txBody>
          <a:bodyPr/>
          <a:lstStyle/>
          <a:p>
            <a:pPr eaLnBrk="1" hangingPunct="1"/>
            <a:r>
              <a:rPr lang="en-GB" altLang="en-US" dirty="0" err="1" smtClean="0"/>
              <a:t>Kary</a:t>
            </a:r>
            <a:r>
              <a:rPr lang="en-GB" altLang="en-US" dirty="0" smtClean="0"/>
              <a:t> Mullis is a scientist who received the  Nobel prize for Chemistry for contributions to the developments of methods within DNA- based chemistry. Mullis shared the award with Michael Smith. Mullis' half of the award was for his invention of the polymerase chain reaction (PCR) method.</a:t>
            </a:r>
          </a:p>
          <a:p>
            <a:pPr eaLnBrk="1" hangingPunct="1"/>
            <a:endParaRPr lang="en-GB" altLang="en-US" dirty="0" smtClean="0"/>
          </a:p>
          <a:p>
            <a:pPr eaLnBrk="1" hangingPunct="1"/>
            <a:r>
              <a:rPr lang="en-GB" altLang="en-US" dirty="0" smtClean="0"/>
              <a:t>This slide shows one of Mullis' early patent applications, published in 1989 for a "Process for amplifying, detecting and/or cloning nucleic acid sequences" and having the number US4800159. This turned out to be a significant invention, forming as it did the basis for commercial PCR technology.</a:t>
            </a:r>
          </a:p>
          <a:p>
            <a:pPr eaLnBrk="1" hangingPunct="1"/>
            <a:endParaRPr lang="en-GB" altLang="en-US" dirty="0" smtClean="0"/>
          </a:p>
          <a:p>
            <a:pPr eaLnBrk="1" hangingPunct="1"/>
            <a:r>
              <a:rPr lang="en-GB" altLang="en-US" dirty="0" smtClean="0"/>
              <a:t>You can get a good idea of how important a particular invention is by finding out how many later patent applications cite it.</a:t>
            </a:r>
            <a:endParaRPr lang="en-GB" altLang="en-US" dirty="0" smtClean="0"/>
          </a:p>
        </p:txBody>
      </p:sp>
      <p:sp>
        <p:nvSpPr>
          <p:cNvPr id="43012"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10DC4140-1627-403B-B486-48F282907FCC}" type="slidenum">
              <a:rPr lang="en-GB" altLang="de-DE"/>
              <a:pPr>
                <a:spcBef>
                  <a:spcPct val="0"/>
                </a:spcBef>
              </a:pPr>
              <a:t>29</a:t>
            </a:fld>
            <a:endParaRPr lang="en-GB" altLang="de-DE"/>
          </a:p>
        </p:txBody>
      </p:sp>
    </p:spTree>
    <p:extLst>
      <p:ext uri="{BB962C8B-B14F-4D97-AF65-F5344CB8AC3E}">
        <p14:creationId xmlns:p14="http://schemas.microsoft.com/office/powerpoint/2010/main" val="35823759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170DC6A4-8451-4E47-935D-80825CACC8EA}" type="slidenum">
              <a:rPr lang="en-GB" sz="1200"/>
              <a:pPr algn="r"/>
              <a:t>3</a:t>
            </a:fld>
            <a:endParaRPr lang="en-GB" sz="1200"/>
          </a:p>
        </p:txBody>
      </p:sp>
      <p:sp>
        <p:nvSpPr>
          <p:cNvPr id="33794"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33795"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r>
              <a:rPr lang="en-GB" noProof="0" dirty="0" smtClean="0"/>
              <a:t>Let‘s start from the beginning.</a:t>
            </a:r>
          </a:p>
          <a:p>
            <a:endParaRPr lang="en-GB" noProof="0" dirty="0" smtClean="0"/>
          </a:p>
          <a:p>
            <a:r>
              <a:rPr lang="en-GB" noProof="0" dirty="0" smtClean="0"/>
              <a:t>In this short introduction, we will be talking generally about intellectual property,  or  IP. We'll also be talking about intellectual property rights, intellectual property rights information, and how and why to search in IPR databases.</a:t>
            </a:r>
          </a:p>
          <a:p>
            <a:endParaRPr lang="en-GB" noProof="0" dirty="0" smtClean="0"/>
          </a:p>
          <a:p>
            <a:r>
              <a:rPr lang="en-GB" noProof="0" dirty="0" smtClean="0"/>
              <a:t>What is intellectual property exactly? Well, it is the product of imagination and creativity.</a:t>
            </a:r>
          </a:p>
          <a:p>
            <a:endParaRPr lang="en-GB" noProof="0" dirty="0" smtClean="0"/>
          </a:p>
          <a:p>
            <a:r>
              <a:rPr lang="en-GB" noProof="0" dirty="0" smtClean="0"/>
              <a:t>To put it even more simply, it all starts with</a:t>
            </a:r>
            <a:r>
              <a:rPr lang="en-GB" baseline="0" noProof="0" dirty="0" smtClean="0"/>
              <a:t> </a:t>
            </a:r>
            <a:r>
              <a:rPr lang="en-GB" noProof="0" dirty="0" smtClean="0"/>
              <a:t>"ideas".</a:t>
            </a:r>
          </a:p>
          <a:p>
            <a:endParaRPr lang="en-GB" i="1" noProof="0" dirty="0" smtClean="0"/>
          </a:p>
        </p:txBody>
      </p:sp>
    </p:spTree>
    <p:extLst>
      <p:ext uri="{BB962C8B-B14F-4D97-AF65-F5344CB8AC3E}">
        <p14:creationId xmlns:p14="http://schemas.microsoft.com/office/powerpoint/2010/main" val="2360972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lienbildplatzhalter 1"/>
          <p:cNvSpPr>
            <a:spLocks noGrp="1" noRot="1" noChangeAspect="1" noTextEdit="1"/>
          </p:cNvSpPr>
          <p:nvPr>
            <p:ph type="sldImg"/>
          </p:nvPr>
        </p:nvSpPr>
        <p:spPr>
          <a:ln/>
        </p:spPr>
      </p:sp>
      <p:sp>
        <p:nvSpPr>
          <p:cNvPr id="45059" name="Notizenplatzhalter 2"/>
          <p:cNvSpPr>
            <a:spLocks noGrp="1"/>
          </p:cNvSpPr>
          <p:nvPr>
            <p:ph type="body" idx="1"/>
          </p:nvPr>
        </p:nvSpPr>
        <p:spPr>
          <a:noFill/>
        </p:spPr>
        <p:txBody>
          <a:bodyPr/>
          <a:lstStyle/>
          <a:p>
            <a:pPr eaLnBrk="1" hangingPunct="1"/>
            <a:r>
              <a:rPr lang="en-GB" altLang="en-US" dirty="0" smtClean="0"/>
              <a:t>US4800159 turned out to be a blockbuster for Mullis. This is the “citing documents” list for that patent. It shows the citations made by later-filed patent applications.</a:t>
            </a:r>
          </a:p>
          <a:p>
            <a:pPr eaLnBrk="1" hangingPunct="1"/>
            <a:endParaRPr lang="en-GB" altLang="en-US" dirty="0" smtClean="0"/>
          </a:p>
          <a:p>
            <a:pPr eaLnBrk="1" hangingPunct="1"/>
            <a:r>
              <a:rPr lang="en-GB" altLang="en-US" dirty="0" smtClean="0"/>
              <a:t>By 2010, US4800159 had been cited 248 times, by May 2012, 839 times, by November 2012, 980 times, by October 2014, 1 239 times and by May 2015, 1 329 times.</a:t>
            </a:r>
          </a:p>
          <a:p>
            <a:pPr eaLnBrk="1" hangingPunct="1"/>
            <a:endParaRPr lang="en-GB" altLang="en-US" dirty="0" smtClean="0"/>
          </a:p>
          <a:p>
            <a:pPr eaLnBrk="1" hangingPunct="1"/>
            <a:r>
              <a:rPr lang="en-GB" altLang="en-US" dirty="0" smtClean="0"/>
              <a:t>A simple citation analysis like this is all you need to identify blockbuster patents.</a:t>
            </a:r>
          </a:p>
          <a:p>
            <a:pPr eaLnBrk="1" hangingPunct="1"/>
            <a:endParaRPr lang="de-DE" altLang="en-US" dirty="0" smtClean="0"/>
          </a:p>
        </p:txBody>
      </p:sp>
      <p:sp>
        <p:nvSpPr>
          <p:cNvPr id="45060"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CDBC391-BA27-42C6-B841-F0B0BD4C549E}" type="slidenum">
              <a:rPr lang="en-GB" altLang="de-DE"/>
              <a:pPr>
                <a:spcBef>
                  <a:spcPct val="0"/>
                </a:spcBef>
              </a:pPr>
              <a:t>30</a:t>
            </a:fld>
            <a:endParaRPr lang="en-GB" altLang="de-DE"/>
          </a:p>
        </p:txBody>
      </p:sp>
    </p:spTree>
    <p:extLst>
      <p:ext uri="{BB962C8B-B14F-4D97-AF65-F5344CB8AC3E}">
        <p14:creationId xmlns:p14="http://schemas.microsoft.com/office/powerpoint/2010/main" val="2503205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lienbildplatzhalter 1"/>
          <p:cNvSpPr>
            <a:spLocks noGrp="1" noRot="1" noChangeAspect="1" noTextEdit="1"/>
          </p:cNvSpPr>
          <p:nvPr>
            <p:ph type="sldImg"/>
          </p:nvPr>
        </p:nvSpPr>
        <p:spPr>
          <a:ln/>
        </p:spPr>
      </p:sp>
      <p:sp>
        <p:nvSpPr>
          <p:cNvPr id="47107" name="Notizenplatzhalter 2"/>
          <p:cNvSpPr>
            <a:spLocks noGrp="1"/>
          </p:cNvSpPr>
          <p:nvPr>
            <p:ph type="body" idx="1"/>
          </p:nvPr>
        </p:nvSpPr>
        <p:spPr>
          <a:noFill/>
        </p:spPr>
        <p:txBody>
          <a:bodyPr/>
          <a:lstStyle/>
          <a:p>
            <a:pPr eaLnBrk="1" hangingPunct="1"/>
            <a:r>
              <a:rPr lang="en-GB" altLang="en-US" dirty="0" err="1" smtClean="0"/>
              <a:t>Espacenet</a:t>
            </a:r>
            <a:r>
              <a:rPr lang="en-GB" altLang="en-US" dirty="0" smtClean="0"/>
              <a:t> can also be used to find information about movers and shakers, in other words active inventors and applicants.</a:t>
            </a:r>
          </a:p>
          <a:p>
            <a:pPr eaLnBrk="1" hangingPunct="1"/>
            <a:endParaRPr lang="en-GB" altLang="en-US" dirty="0" smtClean="0"/>
          </a:p>
          <a:p>
            <a:pPr eaLnBrk="1" hangingPunct="1"/>
            <a:r>
              <a:rPr lang="en-GB" altLang="en-US" dirty="0" smtClean="0"/>
              <a:t>If we take our previous inventor, </a:t>
            </a:r>
            <a:r>
              <a:rPr lang="en-GB" altLang="en-US" dirty="0" err="1" smtClean="0"/>
              <a:t>Kary</a:t>
            </a:r>
            <a:r>
              <a:rPr lang="en-GB" altLang="en-US" dirty="0" smtClean="0"/>
              <a:t> Mullis, not only was US4800159 a blockbuster, and not only did he become a Nobel Laureate, but he also became a prolific inventor. A simple search for </a:t>
            </a:r>
            <a:r>
              <a:rPr lang="en-GB" altLang="en-US" dirty="0" err="1" smtClean="0"/>
              <a:t>Kary</a:t>
            </a:r>
            <a:r>
              <a:rPr lang="en-GB" altLang="en-US" dirty="0" smtClean="0"/>
              <a:t> Mullis as an inventor not only delivers</a:t>
            </a:r>
          </a:p>
          <a:p>
            <a:pPr eaLnBrk="1" hangingPunct="1"/>
            <a:r>
              <a:rPr lang="en-GB" altLang="en-US" dirty="0" smtClean="0"/>
              <a:t>an impressive list of patent applications, but looking into that list also reveals that Mullis has worked for (and set up) a number of different organisations.</a:t>
            </a:r>
          </a:p>
          <a:p>
            <a:pPr eaLnBrk="1" hangingPunct="1"/>
            <a:endParaRPr lang="de-DE" altLang="en-US" dirty="0" smtClean="0"/>
          </a:p>
        </p:txBody>
      </p:sp>
      <p:sp>
        <p:nvSpPr>
          <p:cNvPr id="47108"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2EA2E85-2891-41F1-9BA2-FE1A40481B10}" type="slidenum">
              <a:rPr lang="en-GB" altLang="de-DE"/>
              <a:pPr>
                <a:spcBef>
                  <a:spcPct val="0"/>
                </a:spcBef>
              </a:pPr>
              <a:t>31</a:t>
            </a:fld>
            <a:endParaRPr lang="en-GB" altLang="de-DE"/>
          </a:p>
        </p:txBody>
      </p:sp>
    </p:spTree>
    <p:extLst>
      <p:ext uri="{BB962C8B-B14F-4D97-AF65-F5344CB8AC3E}">
        <p14:creationId xmlns:p14="http://schemas.microsoft.com/office/powerpoint/2010/main" val="3963754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lienbildplatzhalter 1"/>
          <p:cNvSpPr>
            <a:spLocks noGrp="1" noRot="1" noChangeAspect="1" noTextEdit="1"/>
          </p:cNvSpPr>
          <p:nvPr>
            <p:ph type="sldImg"/>
          </p:nvPr>
        </p:nvSpPr>
        <p:spPr>
          <a:ln/>
        </p:spPr>
      </p:sp>
      <p:sp>
        <p:nvSpPr>
          <p:cNvPr id="49155" name="Notizenplatzhalter 2"/>
          <p:cNvSpPr>
            <a:spLocks noGrp="1"/>
          </p:cNvSpPr>
          <p:nvPr>
            <p:ph type="body" idx="1"/>
          </p:nvPr>
        </p:nvSpPr>
        <p:spPr>
          <a:noFill/>
        </p:spPr>
        <p:txBody>
          <a:bodyPr/>
          <a:lstStyle/>
          <a:p>
            <a:pPr eaLnBrk="1" hangingPunct="1"/>
            <a:r>
              <a:rPr lang="en-GB" altLang="en-US" dirty="0" smtClean="0"/>
              <a:t>Let's return to </a:t>
            </a:r>
            <a:r>
              <a:rPr lang="en-GB" altLang="en-US" dirty="0" err="1" smtClean="0"/>
              <a:t>Espacenet</a:t>
            </a:r>
            <a:r>
              <a:rPr lang="en-GB" altLang="en-US" dirty="0" smtClean="0"/>
              <a:t> and look at the search options available to users.</a:t>
            </a:r>
          </a:p>
          <a:p>
            <a:pPr eaLnBrk="1" hangingPunct="1"/>
            <a:endParaRPr lang="en-GB" altLang="en-US" dirty="0" smtClean="0"/>
          </a:p>
          <a:p>
            <a:pPr eaLnBrk="1" hangingPunct="1"/>
            <a:r>
              <a:rPr lang="en-GB" altLang="en-US" dirty="0" smtClean="0"/>
              <a:t>On the landing page at http://worldwide. espacenet.com we see the “smart search” field.</a:t>
            </a:r>
          </a:p>
          <a:p>
            <a:pPr eaLnBrk="1" hangingPunct="1"/>
            <a:endParaRPr lang="de-DE" altLang="en-US" dirty="0" smtClean="0"/>
          </a:p>
        </p:txBody>
      </p:sp>
      <p:sp>
        <p:nvSpPr>
          <p:cNvPr id="49156"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CE0350C-EA01-4BD9-A6F5-B9EB242E1F1B}" type="slidenum">
              <a:rPr lang="en-GB" altLang="de-DE"/>
              <a:pPr>
                <a:spcBef>
                  <a:spcPct val="0"/>
                </a:spcBef>
              </a:pPr>
              <a:t>32</a:t>
            </a:fld>
            <a:endParaRPr lang="en-GB" altLang="de-DE"/>
          </a:p>
        </p:txBody>
      </p:sp>
    </p:spTree>
    <p:extLst>
      <p:ext uri="{BB962C8B-B14F-4D97-AF65-F5344CB8AC3E}">
        <p14:creationId xmlns:p14="http://schemas.microsoft.com/office/powerpoint/2010/main" val="28029150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pPr eaLnBrk="1" hangingPunct="1"/>
            <a:r>
              <a:rPr lang="en-GB" altLang="en-US" dirty="0" smtClean="0"/>
              <a:t>The smart search option offers two types of search method. The first is what you could call “smart search for dummies". You just simply add terms to the box, like you would in Google, and generally you will get a result.</a:t>
            </a:r>
          </a:p>
          <a:p>
            <a:pPr eaLnBrk="1" hangingPunct="1"/>
            <a:endParaRPr lang="en-GB" altLang="en-US" dirty="0" smtClean="0"/>
          </a:p>
          <a:p>
            <a:pPr eaLnBrk="1" hangingPunct="1"/>
            <a:r>
              <a:rPr lang="en-GB" altLang="en-US" dirty="0" smtClean="0"/>
              <a:t>However, smart search also offers a “smart search for experts", where you can compose a complicated "command-line" search using field identifiers, truncations and Boolean and proximity operators, to execute sophisticated search statements.</a:t>
            </a:r>
          </a:p>
          <a:p>
            <a:pPr eaLnBrk="1" hangingPunct="1"/>
            <a:endParaRPr lang="en-GB" altLang="en-US" dirty="0" smtClean="0"/>
          </a:p>
        </p:txBody>
      </p:sp>
      <p:sp>
        <p:nvSpPr>
          <p:cNvPr id="51204"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FCF1400-1D08-4F6C-83A4-62E8FE00F321}" type="slidenum">
              <a:rPr lang="en-GB" altLang="en-US"/>
              <a:pPr>
                <a:spcBef>
                  <a:spcPct val="0"/>
                </a:spcBef>
              </a:pPr>
              <a:t>33</a:t>
            </a:fld>
            <a:endParaRPr lang="en-GB" altLang="en-US"/>
          </a:p>
        </p:txBody>
      </p:sp>
    </p:spTree>
    <p:extLst>
      <p:ext uri="{BB962C8B-B14F-4D97-AF65-F5344CB8AC3E}">
        <p14:creationId xmlns:p14="http://schemas.microsoft.com/office/powerpoint/2010/main" val="16354224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Folienbildplatzhalter 1"/>
          <p:cNvSpPr>
            <a:spLocks noGrp="1" noRot="1" noChangeAspect="1" noTextEdit="1"/>
          </p:cNvSpPr>
          <p:nvPr>
            <p:ph type="sldImg"/>
          </p:nvPr>
        </p:nvSpPr>
        <p:spPr>
          <a:ln/>
        </p:spPr>
      </p:sp>
      <p:sp>
        <p:nvSpPr>
          <p:cNvPr id="53251" name="Notizenplatzhalter 2"/>
          <p:cNvSpPr>
            <a:spLocks noGrp="1"/>
          </p:cNvSpPr>
          <p:nvPr>
            <p:ph type="body" idx="1"/>
          </p:nvPr>
        </p:nvSpPr>
        <p:spPr>
          <a:noFill/>
        </p:spPr>
        <p:txBody>
          <a:bodyPr/>
          <a:lstStyle/>
          <a:p>
            <a:pPr eaLnBrk="1" hangingPunct="1"/>
            <a:r>
              <a:rPr lang="en-GB" altLang="en-US" dirty="0" smtClean="0"/>
              <a:t>In the advanced search mask, each field is labelled with the allowed input. Like fields are grouped together. This makes it easy to</a:t>
            </a:r>
            <a:r>
              <a:rPr lang="en-GB" altLang="en-US" baseline="0" dirty="0" smtClean="0"/>
              <a:t> </a:t>
            </a:r>
            <a:r>
              <a:rPr lang="en-GB" altLang="en-US" dirty="0" smtClean="0"/>
              <a:t>construct a complicated search without having to learn "command line" syntax.</a:t>
            </a:r>
          </a:p>
          <a:p>
            <a:pPr eaLnBrk="1" hangingPunct="1"/>
            <a:endParaRPr lang="de-DE" altLang="en-US" dirty="0" smtClean="0"/>
          </a:p>
        </p:txBody>
      </p:sp>
      <p:sp>
        <p:nvSpPr>
          <p:cNvPr id="53252"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4A51D957-E4D3-4C2E-8FE0-1989DD06DAAF}" type="slidenum">
              <a:rPr lang="en-GB" altLang="de-DE"/>
              <a:pPr>
                <a:spcBef>
                  <a:spcPct val="0"/>
                </a:spcBef>
              </a:pPr>
              <a:t>34</a:t>
            </a:fld>
            <a:endParaRPr lang="en-GB" altLang="de-DE"/>
          </a:p>
        </p:txBody>
      </p:sp>
    </p:spTree>
    <p:extLst>
      <p:ext uri="{BB962C8B-B14F-4D97-AF65-F5344CB8AC3E}">
        <p14:creationId xmlns:p14="http://schemas.microsoft.com/office/powerpoint/2010/main" val="11525151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p:spPr>
        <p:txBody>
          <a:bodyPr/>
          <a:lstStyle/>
          <a:p>
            <a:pPr eaLnBrk="1" hangingPunct="1"/>
            <a:r>
              <a:rPr lang="en-GB" altLang="en-US" dirty="0" smtClean="0"/>
              <a:t>The huge numbers of patents in the world are classified to make it easier for patent offices to search and examine. Most of the world's collection is available in </a:t>
            </a:r>
            <a:r>
              <a:rPr lang="en-GB" altLang="en-US" dirty="0" err="1" smtClean="0"/>
              <a:t>Espacenet</a:t>
            </a:r>
            <a:r>
              <a:rPr lang="en-GB" altLang="en-US" dirty="0" smtClean="0"/>
              <a:t>, so it's obvious that some kind of classification "handle" should be available to help users.</a:t>
            </a:r>
          </a:p>
          <a:p>
            <a:pPr eaLnBrk="1" hangingPunct="1"/>
            <a:endParaRPr lang="en-GB" altLang="en-US" dirty="0" smtClean="0"/>
          </a:p>
          <a:p>
            <a:pPr eaLnBrk="1" hangingPunct="1"/>
            <a:r>
              <a:rPr lang="en-GB" altLang="en-US" dirty="0" err="1" smtClean="0"/>
              <a:t>Espacenet</a:t>
            </a:r>
            <a:r>
              <a:rPr lang="en-GB" altLang="en-US" dirty="0" smtClean="0"/>
              <a:t> has chosen to use the new Cooperative Patent Classification (CPC) scheme. This is a joint project between the EPO and the United States Patent and Trademark Office.</a:t>
            </a:r>
          </a:p>
          <a:p>
            <a:pPr eaLnBrk="1" hangingPunct="1"/>
            <a:endParaRPr lang="en-GB" altLang="en-US" dirty="0" smtClean="0"/>
          </a:p>
        </p:txBody>
      </p:sp>
      <p:sp>
        <p:nvSpPr>
          <p:cNvPr id="55300"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37FB9F81-53AA-4CC0-8252-F0B4A1A1A476}" type="slidenum">
              <a:rPr lang="en-GB" altLang="en-US"/>
              <a:pPr>
                <a:spcBef>
                  <a:spcPct val="0"/>
                </a:spcBef>
              </a:pPr>
              <a:t>35</a:t>
            </a:fld>
            <a:endParaRPr lang="en-GB" altLang="en-US"/>
          </a:p>
        </p:txBody>
      </p:sp>
    </p:spTree>
    <p:extLst>
      <p:ext uri="{BB962C8B-B14F-4D97-AF65-F5344CB8AC3E}">
        <p14:creationId xmlns:p14="http://schemas.microsoft.com/office/powerpoint/2010/main" val="40973004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E255C04-3A08-4E96-BA76-0DC50C42BAB3}" type="slidenum">
              <a:rPr lang="en-GB" altLang="en-US"/>
              <a:pPr>
                <a:spcBef>
                  <a:spcPct val="0"/>
                </a:spcBef>
              </a:pPr>
              <a:t>36</a:t>
            </a:fld>
            <a:endParaRPr lang="en-GB" altLang="en-US"/>
          </a:p>
        </p:txBody>
      </p:sp>
      <p:sp>
        <p:nvSpPr>
          <p:cNvPr id="57347" name="Rectangle 2"/>
          <p:cNvSpPr>
            <a:spLocks noGrp="1" noRot="1" noChangeAspect="1" noChangeArrowheads="1" noTextEdit="1"/>
          </p:cNvSpPr>
          <p:nvPr>
            <p:ph type="sldImg"/>
          </p:nvPr>
        </p:nvSpPr>
        <p:spPr>
          <a:xfrm>
            <a:off x="915988" y="739775"/>
            <a:ext cx="4922837" cy="3692525"/>
          </a:xfrm>
          <a:ln/>
        </p:spPr>
      </p:sp>
      <p:sp>
        <p:nvSpPr>
          <p:cNvPr id="57348" name="Rectangle 3"/>
          <p:cNvSpPr>
            <a:spLocks noGrp="1" noChangeArrowheads="1"/>
          </p:cNvSpPr>
          <p:nvPr>
            <p:ph type="body" idx="1"/>
          </p:nvPr>
        </p:nvSpPr>
        <p:spPr>
          <a:xfrm>
            <a:off x="675870" y="4676207"/>
            <a:ext cx="5400555" cy="4434444"/>
          </a:xfrm>
          <a:noFill/>
        </p:spPr>
        <p:txBody>
          <a:bodyPr/>
          <a:lstStyle/>
          <a:p>
            <a:pPr eaLnBrk="1" hangingPunct="1"/>
            <a:r>
              <a:rPr lang="en-GB" altLang="en-US" dirty="0" smtClean="0"/>
              <a:t>You can use keywords to search the CPC. In this case we have used “polypeptide antibody“.</a:t>
            </a:r>
            <a:endParaRPr lang="en-US" altLang="en-US" dirty="0" smtClean="0"/>
          </a:p>
        </p:txBody>
      </p:sp>
    </p:spTree>
    <p:extLst>
      <p:ext uri="{BB962C8B-B14F-4D97-AF65-F5344CB8AC3E}">
        <p14:creationId xmlns:p14="http://schemas.microsoft.com/office/powerpoint/2010/main" val="23571692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8E7C71FA-7616-4CB6-A281-E943520EF895}" type="slidenum">
              <a:rPr lang="en-GB" altLang="en-US"/>
              <a:pPr>
                <a:spcBef>
                  <a:spcPct val="0"/>
                </a:spcBef>
              </a:pPr>
              <a:t>37</a:t>
            </a:fld>
            <a:endParaRPr lang="en-GB" altLang="en-US"/>
          </a:p>
        </p:txBody>
      </p:sp>
      <p:sp>
        <p:nvSpPr>
          <p:cNvPr id="59395" name="Rectangle 2"/>
          <p:cNvSpPr>
            <a:spLocks noGrp="1" noRot="1" noChangeAspect="1" noChangeArrowheads="1" noTextEdit="1"/>
          </p:cNvSpPr>
          <p:nvPr>
            <p:ph type="sldImg"/>
          </p:nvPr>
        </p:nvSpPr>
        <p:spPr>
          <a:xfrm>
            <a:off x="915988" y="739775"/>
            <a:ext cx="4922837" cy="3692525"/>
          </a:xfrm>
          <a:ln/>
        </p:spPr>
      </p:sp>
      <p:sp>
        <p:nvSpPr>
          <p:cNvPr id="59396" name="Rectangle 3"/>
          <p:cNvSpPr>
            <a:spLocks noGrp="1" noChangeArrowheads="1"/>
          </p:cNvSpPr>
          <p:nvPr>
            <p:ph type="body" idx="1"/>
          </p:nvPr>
        </p:nvSpPr>
        <p:spPr>
          <a:xfrm>
            <a:off x="675870" y="4676207"/>
            <a:ext cx="5400555" cy="4434444"/>
          </a:xfrm>
          <a:noFill/>
        </p:spPr>
        <p:txBody>
          <a:bodyPr/>
          <a:lstStyle/>
          <a:p>
            <a:pPr eaLnBrk="1" hangingPunct="1"/>
            <a:r>
              <a:rPr lang="en-GB" altLang="en-US" dirty="0" smtClean="0"/>
              <a:t>Our search shows us that the most relevant CPC classification is C07K 16/00.</a:t>
            </a:r>
            <a:endParaRPr lang="en-US" altLang="en-US" dirty="0" smtClean="0"/>
          </a:p>
        </p:txBody>
      </p:sp>
    </p:spTree>
    <p:extLst>
      <p:ext uri="{BB962C8B-B14F-4D97-AF65-F5344CB8AC3E}">
        <p14:creationId xmlns:p14="http://schemas.microsoft.com/office/powerpoint/2010/main" val="18343255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83A2F54-54D0-4B1B-8384-68D93FDD774A}" type="slidenum">
              <a:rPr lang="en-GB" altLang="en-US"/>
              <a:pPr>
                <a:spcBef>
                  <a:spcPct val="0"/>
                </a:spcBef>
              </a:pPr>
              <a:t>38</a:t>
            </a:fld>
            <a:endParaRPr lang="en-GB" altLang="en-US"/>
          </a:p>
        </p:txBody>
      </p:sp>
      <p:sp>
        <p:nvSpPr>
          <p:cNvPr id="61443" name="Rectangle 2"/>
          <p:cNvSpPr>
            <a:spLocks noGrp="1" noRot="1" noChangeAspect="1" noChangeArrowheads="1" noTextEdit="1"/>
          </p:cNvSpPr>
          <p:nvPr>
            <p:ph type="sldImg"/>
          </p:nvPr>
        </p:nvSpPr>
        <p:spPr>
          <a:xfrm>
            <a:off x="928688" y="742950"/>
            <a:ext cx="4949825" cy="3711575"/>
          </a:xfrm>
          <a:ln/>
        </p:spPr>
      </p:sp>
      <p:sp>
        <p:nvSpPr>
          <p:cNvPr id="61444" name="Rectangle 3"/>
          <p:cNvSpPr>
            <a:spLocks noGrp="1" noChangeArrowheads="1"/>
          </p:cNvSpPr>
          <p:nvPr>
            <p:ph type="body" idx="1"/>
          </p:nvPr>
        </p:nvSpPr>
        <p:spPr>
          <a:xfrm>
            <a:off x="680676" y="4700066"/>
            <a:ext cx="5442196" cy="4456711"/>
          </a:xfrm>
          <a:noFill/>
        </p:spPr>
        <p:txBody>
          <a:bodyPr/>
          <a:lstStyle/>
          <a:p>
            <a:pPr eaLnBrk="1" hangingPunct="1"/>
            <a:r>
              <a:rPr lang="en-GB" altLang="en-US" dirty="0" smtClean="0"/>
              <a:t>We can drill down into the classification and find the classification for polypeptide antibodies against hepatitis C virus and</a:t>
            </a:r>
            <a:r>
              <a:rPr lang="en-GB" altLang="en-US" baseline="0" dirty="0" smtClean="0"/>
              <a:t> </a:t>
            </a:r>
            <a:r>
              <a:rPr lang="en-GB" altLang="en-US" dirty="0" smtClean="0"/>
              <a:t>hepatitis G virus. We can then copy the relevant classification symbol – C07K 16/109 – into the advanced search mask and search further, refining our search with additional terms if need be.</a:t>
            </a:r>
          </a:p>
          <a:p>
            <a:pPr eaLnBrk="1" hangingPunct="1"/>
            <a:endParaRPr lang="en-US" altLang="en-US" dirty="0" smtClean="0"/>
          </a:p>
        </p:txBody>
      </p:sp>
    </p:spTree>
    <p:extLst>
      <p:ext uri="{BB962C8B-B14F-4D97-AF65-F5344CB8AC3E}">
        <p14:creationId xmlns:p14="http://schemas.microsoft.com/office/powerpoint/2010/main" val="42208773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C10A49F-FC5D-4C50-B1A5-3FDE032645A6}" type="slidenum">
              <a:rPr lang="en-GB" altLang="en-US"/>
              <a:pPr>
                <a:spcBef>
                  <a:spcPct val="0"/>
                </a:spcBef>
              </a:pPr>
              <a:t>39</a:t>
            </a:fld>
            <a:endParaRPr lang="en-GB" altLang="en-US"/>
          </a:p>
        </p:txBody>
      </p:sp>
      <p:sp>
        <p:nvSpPr>
          <p:cNvPr id="63491" name="Rectangle 2"/>
          <p:cNvSpPr>
            <a:spLocks noGrp="1" noRot="1" noChangeAspect="1" noChangeArrowheads="1" noTextEdit="1"/>
          </p:cNvSpPr>
          <p:nvPr>
            <p:ph type="sldImg"/>
          </p:nvPr>
        </p:nvSpPr>
        <p:spPr>
          <a:xfrm>
            <a:off x="915988" y="739775"/>
            <a:ext cx="4922837" cy="3692525"/>
          </a:xfrm>
          <a:ln/>
        </p:spPr>
      </p:sp>
      <p:sp>
        <p:nvSpPr>
          <p:cNvPr id="63492" name="Rectangle 3"/>
          <p:cNvSpPr>
            <a:spLocks noGrp="1" noChangeArrowheads="1"/>
          </p:cNvSpPr>
          <p:nvPr>
            <p:ph type="body" idx="1"/>
          </p:nvPr>
        </p:nvSpPr>
        <p:spPr>
          <a:xfrm>
            <a:off x="675870" y="4676207"/>
            <a:ext cx="5400555" cy="4434444"/>
          </a:xfrm>
          <a:noFill/>
        </p:spPr>
        <p:txBody>
          <a:bodyPr/>
          <a:lstStyle/>
          <a:p>
            <a:pPr eaLnBrk="1" hangingPunct="1"/>
            <a:r>
              <a:rPr lang="en-GB" altLang="en-US" dirty="0" smtClean="0"/>
              <a:t>We can use the classification search in the inverse way, for example if we know a classification term but we don't know what it means.</a:t>
            </a:r>
          </a:p>
          <a:p>
            <a:pPr eaLnBrk="1" hangingPunct="1"/>
            <a:endParaRPr lang="en-GB" altLang="en-US" dirty="0" smtClean="0"/>
          </a:p>
          <a:p>
            <a:pPr eaLnBrk="1" hangingPunct="1"/>
            <a:r>
              <a:rPr lang="en-GB" altLang="en-US" dirty="0" smtClean="0"/>
              <a:t>Let’s say we come across a reference to A63C17, and all we know is that it is something to do with a technology.</a:t>
            </a:r>
          </a:p>
          <a:p>
            <a:pPr lvl="1" eaLnBrk="1" hangingPunct="1"/>
            <a:endParaRPr lang="en-US" altLang="en-US" dirty="0" smtClean="0"/>
          </a:p>
        </p:txBody>
      </p:sp>
    </p:spTree>
    <p:extLst>
      <p:ext uri="{BB962C8B-B14F-4D97-AF65-F5344CB8AC3E}">
        <p14:creationId xmlns:p14="http://schemas.microsoft.com/office/powerpoint/2010/main" val="63650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DBA5E118-2463-4AF5-A4BD-F8C347AE87DF}" type="slidenum">
              <a:rPr lang="en-GB" sz="1200"/>
              <a:pPr algn="r"/>
              <a:t>4</a:t>
            </a:fld>
            <a:endParaRPr lang="en-GB" sz="1200"/>
          </a:p>
        </p:txBody>
      </p:sp>
      <p:sp>
        <p:nvSpPr>
          <p:cNvPr id="95235"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95236"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r>
              <a:rPr lang="en-GB" noProof="0" dirty="0" smtClean="0"/>
              <a:t>IP is the product of the mind, of creativity.</a:t>
            </a:r>
          </a:p>
          <a:p>
            <a:endParaRPr lang="en-GB" noProof="0" dirty="0" smtClean="0"/>
          </a:p>
          <a:p>
            <a:r>
              <a:rPr lang="en-GB" noProof="0" dirty="0" smtClean="0"/>
              <a:t>It can be created by the minds of artists, sculptors and composers.</a:t>
            </a:r>
          </a:p>
          <a:p>
            <a:endParaRPr lang="en-GB" noProof="0" dirty="0" smtClean="0"/>
          </a:p>
          <a:p>
            <a:r>
              <a:rPr lang="en-GB" noProof="0" dirty="0" smtClean="0"/>
              <a:t>It can be created by the minds of businessmen and women.</a:t>
            </a:r>
          </a:p>
          <a:p>
            <a:endParaRPr lang="en-GB" noProof="0" dirty="0" smtClean="0"/>
          </a:p>
          <a:p>
            <a:r>
              <a:rPr lang="en-GB" noProof="0" dirty="0" smtClean="0"/>
              <a:t>It can be created by the minds of inventors, engineers, scientists, innovators and entrepreneurs.</a:t>
            </a:r>
            <a:endParaRPr lang="en-GB" noProof="0" dirty="0" smtClean="0"/>
          </a:p>
        </p:txBody>
      </p:sp>
    </p:spTree>
    <p:extLst>
      <p:ext uri="{BB962C8B-B14F-4D97-AF65-F5344CB8AC3E}">
        <p14:creationId xmlns:p14="http://schemas.microsoft.com/office/powerpoint/2010/main" val="25169996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5C41F19-3E28-49D0-A218-92260F26F465}" type="slidenum">
              <a:rPr lang="en-GB" altLang="en-US"/>
              <a:pPr>
                <a:spcBef>
                  <a:spcPct val="0"/>
                </a:spcBef>
              </a:pPr>
              <a:t>40</a:t>
            </a:fld>
            <a:endParaRPr lang="en-GB" altLang="en-US"/>
          </a:p>
        </p:txBody>
      </p:sp>
      <p:sp>
        <p:nvSpPr>
          <p:cNvPr id="65539" name="Rectangle 2"/>
          <p:cNvSpPr>
            <a:spLocks noGrp="1" noRot="1" noChangeAspect="1" noChangeArrowheads="1" noTextEdit="1"/>
          </p:cNvSpPr>
          <p:nvPr>
            <p:ph type="sldImg"/>
          </p:nvPr>
        </p:nvSpPr>
        <p:spPr>
          <a:xfrm>
            <a:off x="928688" y="742950"/>
            <a:ext cx="4949825" cy="3711575"/>
          </a:xfrm>
          <a:ln/>
        </p:spPr>
      </p:sp>
      <p:sp>
        <p:nvSpPr>
          <p:cNvPr id="65540" name="Rectangle 3"/>
          <p:cNvSpPr>
            <a:spLocks noGrp="1" noChangeArrowheads="1"/>
          </p:cNvSpPr>
          <p:nvPr>
            <p:ph type="body" idx="1"/>
          </p:nvPr>
        </p:nvSpPr>
        <p:spPr>
          <a:xfrm>
            <a:off x="680676" y="4700066"/>
            <a:ext cx="5442196" cy="4456711"/>
          </a:xfrm>
          <a:noFill/>
        </p:spPr>
        <p:txBody>
          <a:bodyPr/>
          <a:lstStyle/>
          <a:p>
            <a:pPr eaLnBrk="1" hangingPunct="1"/>
            <a:r>
              <a:rPr lang="en-GB" altLang="en-US" dirty="0" smtClean="0"/>
              <a:t>We input A63C17 into the CPC search box and, sure enough, we find that this classification corresponds to skates, skis, roller skates, etc. And we can drill down into the classification to find the technology subset which really</a:t>
            </a:r>
            <a:r>
              <a:rPr lang="en-GB" altLang="en-US" baseline="0" dirty="0" smtClean="0"/>
              <a:t> </a:t>
            </a:r>
            <a:r>
              <a:rPr lang="en-GB" altLang="en-US" dirty="0" smtClean="0"/>
              <a:t>interests us, which is self-propelled skateboards or roller skates – A63C17/12 – “with driving mechanisms”.</a:t>
            </a:r>
            <a:endParaRPr lang="en-GB" altLang="en-US" dirty="0" smtClean="0"/>
          </a:p>
        </p:txBody>
      </p:sp>
    </p:spTree>
    <p:extLst>
      <p:ext uri="{BB962C8B-B14F-4D97-AF65-F5344CB8AC3E}">
        <p14:creationId xmlns:p14="http://schemas.microsoft.com/office/powerpoint/2010/main" val="23045850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p:spPr>
        <p:txBody>
          <a:bodyPr/>
          <a:lstStyle/>
          <a:p>
            <a:pPr eaLnBrk="1" hangingPunct="1"/>
            <a:r>
              <a:rPr lang="en-GB" altLang="en-US" dirty="0" smtClean="0"/>
              <a:t>The take-home message from the classification search is that you can search with either keywords or symbols to find the "right" classification symbol. This is known as a "concept" search.</a:t>
            </a:r>
          </a:p>
          <a:p>
            <a:pPr eaLnBrk="1" hangingPunct="1"/>
            <a:endParaRPr lang="en-GB" altLang="en-US" dirty="0" smtClean="0"/>
          </a:p>
          <a:p>
            <a:pPr eaLnBrk="1" hangingPunct="1"/>
            <a:r>
              <a:rPr lang="en-GB" altLang="en-US" dirty="0" smtClean="0"/>
              <a:t>We then copy this into the advanced search mask.</a:t>
            </a:r>
          </a:p>
          <a:p>
            <a:pPr eaLnBrk="1" hangingPunct="1"/>
            <a:endParaRPr lang="en-GB" altLang="en-US" dirty="0" smtClean="0"/>
          </a:p>
          <a:p>
            <a:pPr eaLnBrk="1" hangingPunct="1"/>
            <a:r>
              <a:rPr lang="en-GB" altLang="en-US" dirty="0" smtClean="0"/>
              <a:t>We can then refine the search using additional new keywords or other search terms.</a:t>
            </a:r>
            <a:endParaRPr lang="en-GB" altLang="en-US" dirty="0" smtClean="0"/>
          </a:p>
        </p:txBody>
      </p:sp>
      <p:sp>
        <p:nvSpPr>
          <p:cNvPr id="6758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B426D87-CE7E-401A-A377-F92FC164A83A}" type="slidenum">
              <a:rPr lang="en-GB" altLang="en-US"/>
              <a:pPr>
                <a:spcBef>
                  <a:spcPct val="0"/>
                </a:spcBef>
              </a:pPr>
              <a:t>41</a:t>
            </a:fld>
            <a:endParaRPr lang="en-GB" altLang="en-US"/>
          </a:p>
        </p:txBody>
      </p:sp>
    </p:spTree>
    <p:extLst>
      <p:ext uri="{BB962C8B-B14F-4D97-AF65-F5344CB8AC3E}">
        <p14:creationId xmlns:p14="http://schemas.microsoft.com/office/powerpoint/2010/main" val="33921004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Folienbildplatzhalter 1"/>
          <p:cNvSpPr>
            <a:spLocks noGrp="1" noRot="1" noChangeAspect="1" noTextEdit="1"/>
          </p:cNvSpPr>
          <p:nvPr>
            <p:ph type="sldImg"/>
          </p:nvPr>
        </p:nvSpPr>
        <p:spPr>
          <a:ln/>
        </p:spPr>
      </p:sp>
      <p:sp>
        <p:nvSpPr>
          <p:cNvPr id="69635" name="Notizenplatzhalter 2"/>
          <p:cNvSpPr>
            <a:spLocks noGrp="1"/>
          </p:cNvSpPr>
          <p:nvPr>
            <p:ph type="body" idx="1"/>
          </p:nvPr>
        </p:nvSpPr>
        <p:spPr>
          <a:noFill/>
        </p:spPr>
        <p:txBody>
          <a:bodyPr/>
          <a:lstStyle/>
          <a:p>
            <a:r>
              <a:rPr lang="de-DE" sz="1200" b="0" kern="1200" dirty="0" smtClean="0">
                <a:solidFill>
                  <a:schemeClr val="tx1"/>
                </a:solidFill>
                <a:effectLst/>
                <a:latin typeface="+mn-lt"/>
                <a:ea typeface="+mn-ea"/>
                <a:cs typeface="+mn-cs"/>
              </a:rPr>
              <a:t>The </a:t>
            </a:r>
            <a:r>
              <a:rPr lang="de-DE" sz="1200" b="0" kern="1200" dirty="0" err="1" smtClean="0">
                <a:solidFill>
                  <a:schemeClr val="tx1"/>
                </a:solidFill>
                <a:effectLst/>
                <a:latin typeface="+mn-lt"/>
                <a:ea typeface="+mn-ea"/>
                <a:cs typeface="+mn-cs"/>
              </a:rPr>
              <a:t>purpose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Espacenet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help</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you</a:t>
            </a:r>
            <a:r>
              <a:rPr lang="de-DE" sz="1200" b="0" kern="1200" dirty="0" smtClean="0">
                <a:solidFill>
                  <a:schemeClr val="tx1"/>
                </a:solidFill>
                <a:effectLst/>
                <a:latin typeface="+mn-lt"/>
                <a:ea typeface="+mn-ea"/>
                <a:cs typeface="+mn-cs"/>
              </a:rPr>
              <a:t> find patent </a:t>
            </a:r>
            <a:r>
              <a:rPr lang="de-DE" sz="1200" b="0" kern="1200" dirty="0" err="1" smtClean="0">
                <a:solidFill>
                  <a:schemeClr val="tx1"/>
                </a:solidFill>
                <a:effectLst/>
                <a:latin typeface="+mn-lt"/>
                <a:ea typeface="+mn-ea"/>
                <a:cs typeface="+mn-cs"/>
              </a:rPr>
              <a:t>documents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However</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given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document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may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retrieved</a:t>
            </a:r>
            <a:r>
              <a:rPr lang="de-DE" sz="1200" b="0" kern="1200" dirty="0" smtClean="0">
                <a:solidFill>
                  <a:schemeClr val="tx1"/>
                </a:solidFill>
                <a:effectLst/>
                <a:latin typeface="+mn-lt"/>
                <a:ea typeface="+mn-ea"/>
                <a:cs typeface="+mn-cs"/>
              </a:rPr>
              <a:t> in a </a:t>
            </a:r>
            <a:r>
              <a:rPr lang="de-DE" sz="1200" b="0" kern="1200" dirty="0" err="1" smtClean="0">
                <a:solidFill>
                  <a:schemeClr val="tx1"/>
                </a:solidFill>
                <a:effectLst/>
                <a:latin typeface="+mn-lt"/>
                <a:ea typeface="+mn-ea"/>
                <a:cs typeface="+mn-cs"/>
              </a:rPr>
              <a:t>number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ways</a:t>
            </a:r>
            <a:r>
              <a:rPr lang="de-DE" sz="1200" b="0" kern="1200" dirty="0" smtClean="0">
                <a:solidFill>
                  <a:schemeClr val="tx1"/>
                </a:solidFill>
                <a:effectLst/>
                <a:latin typeface="+mn-lt"/>
                <a:ea typeface="+mn-ea"/>
                <a:cs typeface="+mn-cs"/>
              </a:rPr>
              <a:t>: in a </a:t>
            </a:r>
            <a:r>
              <a:rPr lang="de-DE" sz="1200" b="0" kern="1200" dirty="0" err="1" smtClean="0">
                <a:solidFill>
                  <a:schemeClr val="tx1"/>
                </a:solidFill>
                <a:effectLst/>
                <a:latin typeface="+mn-lt"/>
                <a:ea typeface="+mn-ea"/>
                <a:cs typeface="+mn-cs"/>
              </a:rPr>
              <a:t>hitlist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as</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result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search</a:t>
            </a:r>
            <a:r>
              <a:rPr lang="de-DE" sz="1200" b="0" kern="1200" dirty="0" smtClean="0">
                <a:solidFill>
                  <a:schemeClr val="tx1"/>
                </a:solidFill>
                <a:effectLst/>
                <a:latin typeface="+mn-lt"/>
                <a:ea typeface="+mn-ea"/>
                <a:cs typeface="+mn-cs"/>
              </a:rPr>
              <a:t>, in a </a:t>
            </a:r>
            <a:r>
              <a:rPr lang="de-DE" sz="1200" b="0" kern="1200" dirty="0" err="1" smtClean="0">
                <a:solidFill>
                  <a:schemeClr val="tx1"/>
                </a:solidFill>
                <a:effectLst/>
                <a:latin typeface="+mn-lt"/>
                <a:ea typeface="+mn-ea"/>
                <a:cs typeface="+mn-cs"/>
              </a:rPr>
              <a:t>list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family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documents</a:t>
            </a:r>
            <a:r>
              <a:rPr lang="de-DE" sz="1200" b="0" kern="1200" dirty="0" smtClean="0">
                <a:solidFill>
                  <a:schemeClr val="tx1"/>
                </a:solidFill>
                <a:effectLst/>
                <a:latin typeface="+mn-lt"/>
                <a:ea typeface="+mn-ea"/>
                <a:cs typeface="+mn-cs"/>
              </a:rPr>
              <a:t>, in a </a:t>
            </a:r>
            <a:r>
              <a:rPr lang="de-DE" sz="1200" b="0" kern="1200" dirty="0" err="1" smtClean="0">
                <a:solidFill>
                  <a:schemeClr val="tx1"/>
                </a:solidFill>
                <a:effectLst/>
                <a:latin typeface="+mn-lt"/>
                <a:ea typeface="+mn-ea"/>
                <a:cs typeface="+mn-cs"/>
              </a:rPr>
              <a:t>list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citing</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documents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or</a:t>
            </a:r>
            <a:r>
              <a:rPr lang="de-DE" sz="1200" b="0" kern="1200" dirty="0" smtClean="0">
                <a:solidFill>
                  <a:schemeClr val="tx1"/>
                </a:solidFill>
                <a:effectLst/>
                <a:latin typeface="+mn-lt"/>
                <a:ea typeface="+mn-ea"/>
                <a:cs typeface="+mn-cs"/>
              </a:rPr>
              <a:t> in a </a:t>
            </a:r>
            <a:r>
              <a:rPr lang="de-DE" sz="1200" b="0" kern="1200" dirty="0" err="1" smtClean="0">
                <a:solidFill>
                  <a:schemeClr val="tx1"/>
                </a:solidFill>
                <a:effectLst/>
                <a:latin typeface="+mn-lt"/>
                <a:ea typeface="+mn-ea"/>
                <a:cs typeface="+mn-cs"/>
              </a:rPr>
              <a:t>list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cited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documents</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retrace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steps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you</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took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reach</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particular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document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Espacenet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shows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breadcrumb</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trail</a:t>
            </a:r>
            <a:r>
              <a:rPr lang="de-DE" sz="1200" kern="1200" dirty="0" smtClean="0">
                <a:solidFill>
                  <a:schemeClr val="tx1"/>
                </a:solidFill>
                <a:effectLst/>
                <a:latin typeface="+mn-lt"/>
                <a:ea typeface="+mn-ea"/>
                <a:cs typeface="+mn-cs"/>
              </a:rPr>
              <a:t>" – </a:t>
            </a:r>
            <a:r>
              <a:rPr lang="de-DE" sz="1200" kern="1200" dirty="0" err="1" smtClean="0">
                <a:solidFill>
                  <a:schemeClr val="tx1"/>
                </a:solidFill>
                <a:effectLst/>
                <a:latin typeface="+mn-lt"/>
                <a:ea typeface="+mn-ea"/>
                <a:cs typeface="+mn-cs"/>
              </a:rPr>
              <a:t>think</a:t>
            </a:r>
            <a:r>
              <a:rPr lang="de-DE" sz="1200" kern="1200" dirty="0" smtClean="0">
                <a:solidFill>
                  <a:schemeClr val="tx1"/>
                </a:solidFill>
                <a:effectLst/>
                <a:latin typeface="+mn-lt"/>
                <a:ea typeface="+mn-ea"/>
                <a:cs typeface="+mn-cs"/>
              </a:rPr>
              <a:t> Hansel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Gretel – so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you</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go</a:t>
            </a:r>
            <a:r>
              <a:rPr lang="de-DE" sz="1200" kern="1200" dirty="0" smtClean="0">
                <a:solidFill>
                  <a:schemeClr val="tx1"/>
                </a:solidFill>
                <a:effectLst/>
                <a:latin typeface="+mn-lt"/>
                <a:ea typeface="+mn-ea"/>
                <a:cs typeface="+mn-cs"/>
              </a:rPr>
              <a:t> back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an </a:t>
            </a:r>
            <a:r>
              <a:rPr lang="de-DE" sz="1200" kern="1200" dirty="0" err="1" smtClean="0">
                <a:solidFill>
                  <a:schemeClr val="tx1"/>
                </a:solidFill>
                <a:effectLst/>
                <a:latin typeface="+mn-lt"/>
                <a:ea typeface="+mn-ea"/>
                <a:cs typeface="+mn-cs"/>
              </a:rPr>
              <a:t>earlier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point</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your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session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even</a:t>
            </a:r>
            <a:r>
              <a:rPr lang="de-DE" sz="1200" kern="1200" dirty="0" smtClean="0">
                <a:solidFill>
                  <a:schemeClr val="tx1"/>
                </a:solidFill>
                <a:effectLst/>
                <a:latin typeface="+mn-lt"/>
                <a:ea typeface="+mn-ea"/>
                <a:cs typeface="+mn-cs"/>
              </a:rPr>
              <a:t> back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beginning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more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sophisticated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browser</a:t>
            </a:r>
            <a:r>
              <a:rPr lang="de-DE" sz="1200" kern="1200" dirty="0" smtClean="0">
                <a:solidFill>
                  <a:schemeClr val="tx1"/>
                </a:solidFill>
                <a:effectLst/>
                <a:latin typeface="+mn-lt"/>
                <a:ea typeface="+mn-ea"/>
                <a:cs typeface="+mn-cs"/>
              </a:rPr>
              <a:t> back </a:t>
            </a:r>
            <a:r>
              <a:rPr lang="de-DE" sz="1200" kern="1200" dirty="0" err="1" smtClean="0">
                <a:solidFill>
                  <a:schemeClr val="tx1"/>
                </a:solidFill>
                <a:effectLst/>
                <a:latin typeface="+mn-lt"/>
                <a:ea typeface="+mn-ea"/>
                <a:cs typeface="+mn-cs"/>
              </a:rPr>
              <a:t>button</a:t>
            </a:r>
            <a:r>
              <a:rPr lang="de-DE" sz="1200" kern="1200" dirty="0" smtClean="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69636"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5F305B65-CC32-4946-B117-4B003C51A690}" type="slidenum">
              <a:rPr lang="en-GB" altLang="de-DE"/>
              <a:pPr>
                <a:spcBef>
                  <a:spcPct val="0"/>
                </a:spcBef>
              </a:pPr>
              <a:t>42</a:t>
            </a:fld>
            <a:endParaRPr lang="en-GB" altLang="de-DE"/>
          </a:p>
        </p:txBody>
      </p:sp>
    </p:spTree>
    <p:extLst>
      <p:ext uri="{BB962C8B-B14F-4D97-AF65-F5344CB8AC3E}">
        <p14:creationId xmlns:p14="http://schemas.microsoft.com/office/powerpoint/2010/main" val="5169148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p:spPr>
        <p:txBody>
          <a:bodyPr/>
          <a:lstStyle/>
          <a:p>
            <a:pPr eaLnBrk="1" hangingPunct="1"/>
            <a:r>
              <a:rPr lang="en-GB" altLang="en-US" dirty="0" smtClean="0"/>
              <a:t>If you do generate a list of documents in </a:t>
            </a:r>
            <a:r>
              <a:rPr lang="en-GB" altLang="en-US" dirty="0" err="1" smtClean="0"/>
              <a:t>Espacenet</a:t>
            </a:r>
            <a:r>
              <a:rPr lang="en-GB" altLang="en-US" dirty="0" smtClean="0"/>
              <a:t>, let's say a </a:t>
            </a:r>
            <a:r>
              <a:rPr lang="en-GB" altLang="en-US" dirty="0" err="1" smtClean="0"/>
              <a:t>hitlist</a:t>
            </a:r>
            <a:r>
              <a:rPr lang="en-GB" altLang="en-US" dirty="0" smtClean="0"/>
              <a:t> from a search, another useful navigation feature is the "Next/Previous" option. Obviously, this means you can jump forwards or backwards to the neighbouring document in the list. However, that's not all. Let's say you are looking at a description in a particular document. You can use Next/Previous to navigate the list at the description level. And this works at all levels of the document, backwards and forwards throughout the entire list.</a:t>
            </a:r>
          </a:p>
          <a:p>
            <a:pPr eaLnBrk="1" hangingPunct="1"/>
            <a:endParaRPr lang="en-GB" altLang="en-US" dirty="0" smtClean="0"/>
          </a:p>
          <a:p>
            <a:pPr eaLnBrk="1" hangingPunct="1"/>
            <a:endParaRPr lang="en-GB" altLang="en-US" dirty="0" smtClean="0"/>
          </a:p>
          <a:p>
            <a:pPr eaLnBrk="1" hangingPunct="1"/>
            <a:endParaRPr lang="en-GB" altLang="en-US" dirty="0" smtClean="0"/>
          </a:p>
        </p:txBody>
      </p:sp>
      <p:sp>
        <p:nvSpPr>
          <p:cNvPr id="71684"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EEE60F3-2B98-487C-9C84-250B5F7F2251}" type="slidenum">
              <a:rPr lang="en-GB" altLang="en-US"/>
              <a:pPr>
                <a:spcBef>
                  <a:spcPct val="0"/>
                </a:spcBef>
              </a:pPr>
              <a:t>43</a:t>
            </a:fld>
            <a:endParaRPr lang="en-GB" altLang="en-US"/>
          </a:p>
        </p:txBody>
      </p:sp>
    </p:spTree>
    <p:extLst>
      <p:ext uri="{BB962C8B-B14F-4D97-AF65-F5344CB8AC3E}">
        <p14:creationId xmlns:p14="http://schemas.microsoft.com/office/powerpoint/2010/main" val="16676811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Folienbildplatzhalter 1"/>
          <p:cNvSpPr>
            <a:spLocks noGrp="1" noRot="1" noChangeAspect="1" noTextEdit="1"/>
          </p:cNvSpPr>
          <p:nvPr>
            <p:ph type="sldImg"/>
          </p:nvPr>
        </p:nvSpPr>
        <p:spPr>
          <a:ln/>
        </p:spPr>
      </p:sp>
      <p:sp>
        <p:nvSpPr>
          <p:cNvPr id="73731" name="Notizenplatzhalter 2"/>
          <p:cNvSpPr>
            <a:spLocks noGrp="1"/>
          </p:cNvSpPr>
          <p:nvPr>
            <p:ph type="body" idx="1"/>
          </p:nvPr>
        </p:nvSpPr>
        <p:spPr>
          <a:noFill/>
        </p:spPr>
        <p:txBody>
          <a:bodyPr/>
          <a:lstStyle/>
          <a:p>
            <a:pPr eaLnBrk="1" hangingPunct="1"/>
            <a:r>
              <a:rPr lang="en-GB" altLang="en-US" dirty="0" err="1" smtClean="0"/>
              <a:t>Espacenet</a:t>
            </a:r>
            <a:r>
              <a:rPr lang="en-GB" altLang="en-US" dirty="0" smtClean="0"/>
              <a:t> allows you to save and download entire documents, or front pages, to read later.</a:t>
            </a:r>
          </a:p>
          <a:p>
            <a:pPr eaLnBrk="1" hangingPunct="1"/>
            <a:endParaRPr lang="en-GB" altLang="en-US" dirty="0" smtClean="0"/>
          </a:p>
          <a:p>
            <a:pPr eaLnBrk="1" hangingPunct="1"/>
            <a:r>
              <a:rPr lang="en-GB" altLang="en-US" dirty="0" smtClean="0"/>
              <a:t>Just click on the star symbol to add documents to the "My patents list". It will turn from black to red when activated.</a:t>
            </a:r>
          </a:p>
          <a:p>
            <a:pPr eaLnBrk="1" hangingPunct="1"/>
            <a:endParaRPr lang="en-GB" altLang="en-US" dirty="0" smtClean="0"/>
          </a:p>
          <a:p>
            <a:pPr eaLnBrk="1" hangingPunct="1"/>
            <a:r>
              <a:rPr lang="en-GB" altLang="en-US" dirty="0" smtClean="0"/>
              <a:t>Then open the "My patents list" by clicking on "My patents list" in the toolbar.</a:t>
            </a:r>
          </a:p>
          <a:p>
            <a:pPr eaLnBrk="1" hangingPunct="1"/>
            <a:endParaRPr lang="en-GB" altLang="en-US" dirty="0" smtClean="0"/>
          </a:p>
          <a:p>
            <a:pPr eaLnBrk="1" hangingPunct="1"/>
            <a:r>
              <a:rPr lang="en-GB" altLang="en-US" dirty="0" smtClean="0"/>
              <a:t>You'll see a list of documents you have saved. To select a document for download, just tick the check-box at the left-hand end of the title bar.</a:t>
            </a:r>
          </a:p>
          <a:p>
            <a:pPr eaLnBrk="1" hangingPunct="1"/>
            <a:endParaRPr lang="en-GB" altLang="en-US" dirty="0" smtClean="0"/>
          </a:p>
          <a:p>
            <a:pPr eaLnBrk="1" hangingPunct="1"/>
            <a:r>
              <a:rPr lang="en-GB" altLang="en-US" dirty="0" smtClean="0"/>
              <a:t> </a:t>
            </a:r>
          </a:p>
        </p:txBody>
      </p:sp>
      <p:sp>
        <p:nvSpPr>
          <p:cNvPr id="73732"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C121EC49-7FD2-4C06-B611-DB92D797700D}" type="slidenum">
              <a:rPr lang="en-GB" altLang="de-DE"/>
              <a:pPr>
                <a:spcBef>
                  <a:spcPct val="0"/>
                </a:spcBef>
              </a:pPr>
              <a:t>44</a:t>
            </a:fld>
            <a:endParaRPr lang="en-GB" altLang="de-DE"/>
          </a:p>
        </p:txBody>
      </p:sp>
    </p:spTree>
    <p:extLst>
      <p:ext uri="{BB962C8B-B14F-4D97-AF65-F5344CB8AC3E}">
        <p14:creationId xmlns:p14="http://schemas.microsoft.com/office/powerpoint/2010/main" val="9027551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Folienbildplatzhalter 1"/>
          <p:cNvSpPr>
            <a:spLocks noGrp="1" noRot="1" noChangeAspect="1" noTextEdit="1"/>
          </p:cNvSpPr>
          <p:nvPr>
            <p:ph type="sldImg"/>
          </p:nvPr>
        </p:nvSpPr>
        <p:spPr>
          <a:ln/>
        </p:spPr>
      </p:sp>
      <p:sp>
        <p:nvSpPr>
          <p:cNvPr id="75779" name="Notizenplatzhalter 2"/>
          <p:cNvSpPr>
            <a:spLocks noGrp="1"/>
          </p:cNvSpPr>
          <p:nvPr>
            <p:ph type="body" idx="1"/>
          </p:nvPr>
        </p:nvSpPr>
        <p:spPr>
          <a:noFill/>
        </p:spPr>
        <p:txBody>
          <a:bodyPr/>
          <a:lstStyle/>
          <a:p>
            <a:pPr eaLnBrk="1" hangingPunct="1"/>
            <a:r>
              <a:rPr lang="en-GB" altLang="en-US" dirty="0" smtClean="0"/>
              <a:t>You can also export the result list.</a:t>
            </a:r>
          </a:p>
          <a:p>
            <a:pPr eaLnBrk="1" hangingPunct="1"/>
            <a:endParaRPr lang="en-GB" altLang="en-US" dirty="0" err="1" smtClean="0"/>
          </a:p>
        </p:txBody>
      </p:sp>
      <p:sp>
        <p:nvSpPr>
          <p:cNvPr id="75780"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4F73991A-A4A3-4F0F-B3F5-5B15C14F55B6}" type="slidenum">
              <a:rPr lang="en-GB" altLang="de-DE"/>
              <a:pPr>
                <a:spcBef>
                  <a:spcPct val="0"/>
                </a:spcBef>
              </a:pPr>
              <a:t>45</a:t>
            </a:fld>
            <a:endParaRPr lang="en-GB" altLang="de-DE"/>
          </a:p>
        </p:txBody>
      </p:sp>
    </p:spTree>
    <p:extLst>
      <p:ext uri="{BB962C8B-B14F-4D97-AF65-F5344CB8AC3E}">
        <p14:creationId xmlns:p14="http://schemas.microsoft.com/office/powerpoint/2010/main" val="24123954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Folienbildplatzhalter 1"/>
          <p:cNvSpPr>
            <a:spLocks noGrp="1" noRot="1" noChangeAspect="1" noTextEdit="1"/>
          </p:cNvSpPr>
          <p:nvPr>
            <p:ph type="sldImg"/>
          </p:nvPr>
        </p:nvSpPr>
        <p:spPr>
          <a:ln/>
        </p:spPr>
      </p:sp>
      <p:sp>
        <p:nvSpPr>
          <p:cNvPr id="77827" name="Notizenplatzhalter 2"/>
          <p:cNvSpPr>
            <a:spLocks noGrp="1"/>
          </p:cNvSpPr>
          <p:nvPr>
            <p:ph type="body" idx="1"/>
          </p:nvPr>
        </p:nvSpPr>
        <p:spPr>
          <a:noFill/>
        </p:spPr>
        <p:txBody>
          <a:bodyPr/>
          <a:lstStyle/>
          <a:p>
            <a:pPr eaLnBrk="1" hangingPunct="1"/>
            <a:r>
              <a:rPr lang="en-GB" altLang="en-US" dirty="0" smtClean="0"/>
              <a:t>You can also tick the "select all" box and all documents will be selected for download.</a:t>
            </a:r>
            <a:endParaRPr lang="de-DE" altLang="en-US" dirty="0" smtClean="0"/>
          </a:p>
        </p:txBody>
      </p:sp>
      <p:sp>
        <p:nvSpPr>
          <p:cNvPr id="77828"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F538A6F-6F0F-4C2C-8F43-FA5D5848344B}" type="slidenum">
              <a:rPr lang="en-GB" altLang="de-DE"/>
              <a:pPr>
                <a:spcBef>
                  <a:spcPct val="0"/>
                </a:spcBef>
              </a:pPr>
              <a:t>46</a:t>
            </a:fld>
            <a:endParaRPr lang="en-GB" altLang="de-DE"/>
          </a:p>
        </p:txBody>
      </p:sp>
    </p:spTree>
    <p:extLst>
      <p:ext uri="{BB962C8B-B14F-4D97-AF65-F5344CB8AC3E}">
        <p14:creationId xmlns:p14="http://schemas.microsoft.com/office/powerpoint/2010/main" val="22621557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p:spPr>
        <p:txBody>
          <a:bodyPr/>
          <a:lstStyle/>
          <a:p>
            <a:pPr eaLnBrk="1" hangingPunct="1"/>
            <a:r>
              <a:rPr lang="en-GB" altLang="en-US" dirty="0" smtClean="0"/>
              <a:t>Clicking the ‘Download’ option prompts a </a:t>
            </a:r>
            <a:r>
              <a:rPr lang="en-GB" altLang="en-US" dirty="0" err="1" smtClean="0"/>
              <a:t>captcha</a:t>
            </a:r>
            <a:r>
              <a:rPr lang="en-GB" altLang="en-US" dirty="0" smtClean="0"/>
              <a:t> challenge.</a:t>
            </a:r>
          </a:p>
          <a:p>
            <a:pPr eaLnBrk="1" hangingPunct="1"/>
            <a:endParaRPr lang="en-GB" altLang="en-US" dirty="0" smtClean="0"/>
          </a:p>
        </p:txBody>
      </p:sp>
      <p:sp>
        <p:nvSpPr>
          <p:cNvPr id="79876"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D657E9B-C609-4BE9-8017-879F259CEAF5}" type="slidenum">
              <a:rPr lang="en-GB" altLang="en-US"/>
              <a:pPr>
                <a:spcBef>
                  <a:spcPct val="0"/>
                </a:spcBef>
              </a:pPr>
              <a:t>47</a:t>
            </a:fld>
            <a:endParaRPr lang="en-GB" altLang="en-US"/>
          </a:p>
        </p:txBody>
      </p:sp>
    </p:spTree>
    <p:extLst>
      <p:ext uri="{BB962C8B-B14F-4D97-AF65-F5344CB8AC3E}">
        <p14:creationId xmlns:p14="http://schemas.microsoft.com/office/powerpoint/2010/main" val="39250589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Folienbildplatzhalter 1"/>
          <p:cNvSpPr>
            <a:spLocks noGrp="1" noRot="1" noChangeAspect="1" noTextEdit="1"/>
          </p:cNvSpPr>
          <p:nvPr>
            <p:ph type="sldImg"/>
          </p:nvPr>
        </p:nvSpPr>
        <p:spPr>
          <a:ln/>
        </p:spPr>
      </p:sp>
      <p:sp>
        <p:nvSpPr>
          <p:cNvPr id="81923" name="Notizenplatzhalter 2"/>
          <p:cNvSpPr>
            <a:spLocks noGrp="1"/>
          </p:cNvSpPr>
          <p:nvPr>
            <p:ph type="body" idx="1"/>
          </p:nvPr>
        </p:nvSpPr>
        <p:spPr>
          <a:noFill/>
        </p:spPr>
        <p:txBody>
          <a:bodyPr/>
          <a:lstStyle/>
          <a:p>
            <a:pPr eaLnBrk="1" hangingPunct="1"/>
            <a:r>
              <a:rPr lang="en-GB" altLang="en-US" dirty="0" smtClean="0"/>
              <a:t>Successful completion of the captcha challenge opens a PDF file with a table of contents and a table with the titles of the documents you have downloaded.</a:t>
            </a:r>
            <a:endParaRPr lang="de-DE" altLang="en-US" dirty="0" smtClean="0"/>
          </a:p>
        </p:txBody>
      </p:sp>
      <p:sp>
        <p:nvSpPr>
          <p:cNvPr id="81924"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B73B040-03D3-4255-8CA9-D7AED42BCFE6}" type="slidenum">
              <a:rPr lang="en-GB" altLang="de-DE"/>
              <a:pPr>
                <a:spcBef>
                  <a:spcPct val="0"/>
                </a:spcBef>
              </a:pPr>
              <a:t>48</a:t>
            </a:fld>
            <a:endParaRPr lang="en-GB" altLang="de-DE"/>
          </a:p>
        </p:txBody>
      </p:sp>
    </p:spTree>
    <p:extLst>
      <p:ext uri="{BB962C8B-B14F-4D97-AF65-F5344CB8AC3E}">
        <p14:creationId xmlns:p14="http://schemas.microsoft.com/office/powerpoint/2010/main" val="19845872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Folienbildplatzhalter 1"/>
          <p:cNvSpPr>
            <a:spLocks noGrp="1" noRot="1" noChangeAspect="1" noTextEdit="1"/>
          </p:cNvSpPr>
          <p:nvPr>
            <p:ph type="sldImg"/>
          </p:nvPr>
        </p:nvSpPr>
        <p:spPr>
          <a:ln/>
        </p:spPr>
      </p:sp>
      <p:sp>
        <p:nvSpPr>
          <p:cNvPr id="83971" name="Notizenplatzhalter 2"/>
          <p:cNvSpPr>
            <a:spLocks noGrp="1"/>
          </p:cNvSpPr>
          <p:nvPr>
            <p:ph type="body" idx="1"/>
          </p:nvPr>
        </p:nvSpPr>
        <p:spPr>
          <a:noFill/>
        </p:spPr>
        <p:txBody>
          <a:bodyPr/>
          <a:lstStyle/>
          <a:p>
            <a:pPr eaLnBrk="1" hangingPunct="1"/>
            <a:r>
              <a:rPr lang="en-GB" altLang="en-US" dirty="0" smtClean="0"/>
              <a:t>From the results list, you can also choose to download just the front pages – or “covers” – from a list of documents.</a:t>
            </a:r>
          </a:p>
          <a:p>
            <a:pPr eaLnBrk="1" hangingPunct="1"/>
            <a:endParaRPr lang="en-GB" altLang="en-US" dirty="0" smtClean="0"/>
          </a:p>
          <a:p>
            <a:pPr eaLnBrk="1" hangingPunct="1"/>
            <a:r>
              <a:rPr lang="en-GB" altLang="en-US" dirty="0" smtClean="0"/>
              <a:t>Check the tick-boxes for the documents you are interested in.</a:t>
            </a:r>
          </a:p>
          <a:p>
            <a:pPr eaLnBrk="1" hangingPunct="1"/>
            <a:endParaRPr lang="en-GB" altLang="en-US" dirty="0" smtClean="0"/>
          </a:p>
          <a:p>
            <a:pPr eaLnBrk="1" hangingPunct="1"/>
            <a:r>
              <a:rPr lang="en-GB" altLang="en-US" dirty="0" smtClean="0"/>
              <a:t>Click on "Download covers".</a:t>
            </a:r>
          </a:p>
          <a:p>
            <a:pPr eaLnBrk="1" hangingPunct="1"/>
            <a:endParaRPr lang="en-GB" altLang="en-US" dirty="0" smtClean="0"/>
          </a:p>
          <a:p>
            <a:pPr eaLnBrk="1" hangingPunct="1"/>
            <a:endParaRPr lang="de-DE" altLang="en-US" dirty="0" smtClean="0"/>
          </a:p>
        </p:txBody>
      </p:sp>
      <p:sp>
        <p:nvSpPr>
          <p:cNvPr id="83972"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EEDDAF1-6602-44F6-98D6-802EE34A1BE2}" type="slidenum">
              <a:rPr lang="en-GB" altLang="de-DE"/>
              <a:pPr>
                <a:spcBef>
                  <a:spcPct val="0"/>
                </a:spcBef>
              </a:pPr>
              <a:t>49</a:t>
            </a:fld>
            <a:endParaRPr lang="en-GB" altLang="de-DE"/>
          </a:p>
        </p:txBody>
      </p:sp>
    </p:spTree>
    <p:extLst>
      <p:ext uri="{BB962C8B-B14F-4D97-AF65-F5344CB8AC3E}">
        <p14:creationId xmlns:p14="http://schemas.microsoft.com/office/powerpoint/2010/main" val="165653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CA2493D6-94E2-42C5-85DF-CAB1293ED3A9}" type="slidenum">
              <a:rPr lang="en-GB" sz="1200"/>
              <a:pPr algn="r"/>
              <a:t>5</a:t>
            </a:fld>
            <a:endParaRPr lang="en-GB" sz="1200"/>
          </a:p>
        </p:txBody>
      </p:sp>
      <p:sp>
        <p:nvSpPr>
          <p:cNvPr id="97283"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97284"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r>
              <a:rPr lang="en-GB" noProof="0" dirty="0" smtClean="0"/>
              <a:t>But "ideas" by themselves are not sufficient to promote progress, to stimulate others or to make money.</a:t>
            </a:r>
          </a:p>
          <a:p>
            <a:endParaRPr lang="en-GB" noProof="0" dirty="0" smtClean="0"/>
          </a:p>
          <a:p>
            <a:r>
              <a:rPr lang="en-GB" noProof="0" dirty="0" smtClean="0"/>
              <a:t>These "ideas" need to be embodied and protected in order to realise their full value.</a:t>
            </a:r>
          </a:p>
          <a:p>
            <a:endParaRPr lang="en-GB" noProof="0" dirty="0" smtClean="0"/>
          </a:p>
          <a:p>
            <a:r>
              <a:rPr lang="en-GB" noProof="0" dirty="0" smtClean="0"/>
              <a:t>But just how do you protect your IP?</a:t>
            </a:r>
          </a:p>
          <a:p>
            <a:endParaRPr lang="en-GB" noProof="0" dirty="0" smtClean="0"/>
          </a:p>
          <a:p>
            <a:endParaRPr lang="en-GB" noProof="0" dirty="0" smtClean="0"/>
          </a:p>
        </p:txBody>
      </p:sp>
    </p:spTree>
    <p:extLst>
      <p:ext uri="{BB962C8B-B14F-4D97-AF65-F5344CB8AC3E}">
        <p14:creationId xmlns:p14="http://schemas.microsoft.com/office/powerpoint/2010/main" val="20048232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p:spPr>
        <p:txBody>
          <a:bodyPr/>
          <a:lstStyle/>
          <a:p>
            <a:pPr eaLnBrk="1" hangingPunct="1"/>
            <a:r>
              <a:rPr lang="en-GB" altLang="en-US" dirty="0" smtClean="0"/>
              <a:t>This is the captcha challenge for downloading front pages or covers.</a:t>
            </a:r>
            <a:endParaRPr lang="en-GB" altLang="en-US" dirty="0" smtClean="0"/>
          </a:p>
        </p:txBody>
      </p:sp>
      <p:sp>
        <p:nvSpPr>
          <p:cNvPr id="86020"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8389AA07-8BA6-40F6-9466-36272BFC7A8E}" type="slidenum">
              <a:rPr lang="en-GB" altLang="en-US"/>
              <a:pPr>
                <a:spcBef>
                  <a:spcPct val="0"/>
                </a:spcBef>
              </a:pPr>
              <a:t>50</a:t>
            </a:fld>
            <a:endParaRPr lang="en-GB" altLang="en-US"/>
          </a:p>
        </p:txBody>
      </p:sp>
    </p:spTree>
    <p:extLst>
      <p:ext uri="{BB962C8B-B14F-4D97-AF65-F5344CB8AC3E}">
        <p14:creationId xmlns:p14="http://schemas.microsoft.com/office/powerpoint/2010/main" val="24412454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lienbildplatzhalter 1"/>
          <p:cNvSpPr>
            <a:spLocks noGrp="1" noRot="1" noChangeAspect="1" noTextEdit="1"/>
          </p:cNvSpPr>
          <p:nvPr>
            <p:ph type="sldImg"/>
          </p:nvPr>
        </p:nvSpPr>
        <p:spPr>
          <a:ln/>
        </p:spPr>
      </p:sp>
      <p:sp>
        <p:nvSpPr>
          <p:cNvPr id="88067" name="Notizenplatzhalter 2"/>
          <p:cNvSpPr>
            <a:spLocks noGrp="1"/>
          </p:cNvSpPr>
          <p:nvPr>
            <p:ph type="body" idx="1"/>
          </p:nvPr>
        </p:nvSpPr>
        <p:spPr>
          <a:noFill/>
        </p:spPr>
        <p:txBody>
          <a:bodyPr/>
          <a:lstStyle/>
          <a:p>
            <a:pPr eaLnBrk="1" hangingPunct="1"/>
            <a:r>
              <a:rPr lang="en-GB" altLang="en-US" dirty="0" smtClean="0"/>
              <a:t>At this stage you'll be shown a small PDF, with a table of contents and a table of titles.</a:t>
            </a:r>
          </a:p>
          <a:p>
            <a:pPr eaLnBrk="1" hangingPunct="1"/>
            <a:endParaRPr lang="en-GB" altLang="en-US" dirty="0" smtClean="0"/>
          </a:p>
          <a:p>
            <a:pPr eaLnBrk="1" hangingPunct="1"/>
            <a:r>
              <a:rPr lang="en-GB" altLang="en-US" dirty="0" smtClean="0"/>
              <a:t>Clicking on the table of contents will open the selected front page.</a:t>
            </a:r>
          </a:p>
          <a:p>
            <a:pPr eaLnBrk="1" hangingPunct="1"/>
            <a:endParaRPr lang="de-DE" altLang="en-US" dirty="0" smtClean="0"/>
          </a:p>
        </p:txBody>
      </p:sp>
      <p:sp>
        <p:nvSpPr>
          <p:cNvPr id="88068"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C967D3C0-BB3B-4DC1-97A8-CF72DC73F3FD}" type="slidenum">
              <a:rPr lang="en-GB" altLang="de-DE"/>
              <a:pPr>
                <a:spcBef>
                  <a:spcPct val="0"/>
                </a:spcBef>
              </a:pPr>
              <a:t>51</a:t>
            </a:fld>
            <a:endParaRPr lang="en-GB" altLang="de-DE"/>
          </a:p>
        </p:txBody>
      </p:sp>
    </p:spTree>
    <p:extLst>
      <p:ext uri="{BB962C8B-B14F-4D97-AF65-F5344CB8AC3E}">
        <p14:creationId xmlns:p14="http://schemas.microsoft.com/office/powerpoint/2010/main" val="36578723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Folienbildplatzhalter 1"/>
          <p:cNvSpPr>
            <a:spLocks noGrp="1" noRot="1" noChangeAspect="1" noTextEdit="1"/>
          </p:cNvSpPr>
          <p:nvPr>
            <p:ph type="sldImg"/>
          </p:nvPr>
        </p:nvSpPr>
        <p:spPr>
          <a:ln/>
        </p:spPr>
      </p:sp>
      <p:sp>
        <p:nvSpPr>
          <p:cNvPr id="90115" name="Notizenplatzhalter 2"/>
          <p:cNvSpPr>
            <a:spLocks noGrp="1"/>
          </p:cNvSpPr>
          <p:nvPr>
            <p:ph type="body" idx="1"/>
          </p:nvPr>
        </p:nvSpPr>
        <p:spPr>
          <a:noFill/>
        </p:spPr>
        <p:txBody>
          <a:bodyPr/>
          <a:lstStyle/>
          <a:p>
            <a:pPr eaLnBrk="1" hangingPunct="1"/>
            <a:r>
              <a:rPr lang="en-GB" altLang="en-US" dirty="0" smtClean="0"/>
              <a:t>In order to obtain a hit list in </a:t>
            </a:r>
            <a:r>
              <a:rPr lang="en-GB" altLang="en-US" dirty="0" err="1" smtClean="0"/>
              <a:t>Espacenet</a:t>
            </a:r>
            <a:r>
              <a:rPr lang="en-GB" altLang="en-US" dirty="0" smtClean="0"/>
              <a:t>, you must first carry out a search. The search will consist of a number of search statements. Now, this search may be important to you, but you don't want to have to remember it or even repeat the search at regular intervals. But what if you nevertheless want to keep up-to-date with that search?</a:t>
            </a:r>
          </a:p>
          <a:p>
            <a:pPr eaLnBrk="1" hangingPunct="1"/>
            <a:endParaRPr lang="en-GB" altLang="en-US" dirty="0" smtClean="0"/>
          </a:p>
          <a:p>
            <a:pPr eaLnBrk="1" hangingPunct="1"/>
            <a:r>
              <a:rPr lang="en-GB" altLang="en-US" dirty="0" smtClean="0"/>
              <a:t>The answer is RSS. If you carry out a successful search and you want to be updated when new documents conforming to that search enter the </a:t>
            </a:r>
            <a:r>
              <a:rPr lang="en-GB" altLang="en-US" dirty="0" err="1" smtClean="0"/>
              <a:t>Espacenet</a:t>
            </a:r>
            <a:r>
              <a:rPr lang="en-GB" altLang="en-US" dirty="0" smtClean="0"/>
              <a:t> database, then simply set up an RSS feed by clicking the RSS button towards the top left-hand corner of the search result screen.</a:t>
            </a:r>
          </a:p>
          <a:p>
            <a:pPr eaLnBrk="1" hangingPunct="1"/>
            <a:endParaRPr lang="en-GB" altLang="en-US" dirty="0" smtClean="0"/>
          </a:p>
          <a:p>
            <a:pPr eaLnBrk="1" hangingPunct="1"/>
            <a:r>
              <a:rPr lang="en-GB" altLang="en-US" dirty="0" smtClean="0"/>
              <a:t>You will then be informed each time a relevant document enters the database.</a:t>
            </a:r>
          </a:p>
        </p:txBody>
      </p:sp>
      <p:sp>
        <p:nvSpPr>
          <p:cNvPr id="90116"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009C912-7DC1-46A3-8A6E-DAD0E36F1634}" type="slidenum">
              <a:rPr lang="en-GB" altLang="de-DE"/>
              <a:pPr>
                <a:spcBef>
                  <a:spcPct val="0"/>
                </a:spcBef>
              </a:pPr>
              <a:t>52</a:t>
            </a:fld>
            <a:endParaRPr lang="en-GB" altLang="de-DE"/>
          </a:p>
        </p:txBody>
      </p:sp>
    </p:spTree>
    <p:extLst>
      <p:ext uri="{BB962C8B-B14F-4D97-AF65-F5344CB8AC3E}">
        <p14:creationId xmlns:p14="http://schemas.microsoft.com/office/powerpoint/2010/main" val="1399607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Folienbildplatzhalter 1"/>
          <p:cNvSpPr>
            <a:spLocks noGrp="1" noRot="1" noChangeAspect="1" noTextEdit="1"/>
          </p:cNvSpPr>
          <p:nvPr>
            <p:ph type="sldImg"/>
          </p:nvPr>
        </p:nvSpPr>
        <p:spPr>
          <a:ln/>
        </p:spPr>
      </p:sp>
      <p:sp>
        <p:nvSpPr>
          <p:cNvPr id="92163" name="Notizenplatzhalter 2"/>
          <p:cNvSpPr>
            <a:spLocks noGrp="1"/>
          </p:cNvSpPr>
          <p:nvPr>
            <p:ph type="body" idx="1"/>
          </p:nvPr>
        </p:nvSpPr>
        <p:spPr>
          <a:noFill/>
        </p:spPr>
        <p:txBody>
          <a:bodyPr/>
          <a:lstStyle/>
          <a:p>
            <a:pPr eaLnBrk="1" hangingPunct="1"/>
            <a:r>
              <a:rPr lang="en-GB" altLang="en-US" dirty="0" smtClean="0"/>
              <a:t>This is an example of an RSS feed set up from an </a:t>
            </a:r>
            <a:r>
              <a:rPr lang="en-GB" altLang="en-US" dirty="0" err="1" smtClean="0"/>
              <a:t>Espacenet</a:t>
            </a:r>
            <a:r>
              <a:rPr lang="en-GB" altLang="en-US" dirty="0" smtClean="0"/>
              <a:t> search result list.</a:t>
            </a:r>
            <a:endParaRPr lang="en-GB" altLang="en-US" dirty="0" smtClean="0"/>
          </a:p>
        </p:txBody>
      </p:sp>
      <p:sp>
        <p:nvSpPr>
          <p:cNvPr id="92164"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885695E-1EB7-4B75-8495-86620E75B5B1}" type="slidenum">
              <a:rPr lang="en-GB" altLang="de-DE"/>
              <a:pPr>
                <a:spcBef>
                  <a:spcPct val="0"/>
                </a:spcBef>
              </a:pPr>
              <a:t>53</a:t>
            </a:fld>
            <a:endParaRPr lang="en-GB" altLang="de-DE"/>
          </a:p>
        </p:txBody>
      </p:sp>
    </p:spTree>
    <p:extLst>
      <p:ext uri="{BB962C8B-B14F-4D97-AF65-F5344CB8AC3E}">
        <p14:creationId xmlns:p14="http://schemas.microsoft.com/office/powerpoint/2010/main" val="15071987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Folienbildplatzhalter 1"/>
          <p:cNvSpPr>
            <a:spLocks noGrp="1" noRot="1" noChangeAspect="1" noTextEdit="1"/>
          </p:cNvSpPr>
          <p:nvPr>
            <p:ph type="sldImg"/>
          </p:nvPr>
        </p:nvSpPr>
        <p:spPr>
          <a:ln/>
        </p:spPr>
      </p:sp>
      <p:sp>
        <p:nvSpPr>
          <p:cNvPr id="94211" name="Notizenplatzhalter 2"/>
          <p:cNvSpPr>
            <a:spLocks noGrp="1"/>
          </p:cNvSpPr>
          <p:nvPr>
            <p:ph type="body" idx="1"/>
          </p:nvPr>
        </p:nvSpPr>
        <p:spPr>
          <a:noFill/>
        </p:spPr>
        <p:txBody>
          <a:bodyPr/>
          <a:lstStyle/>
          <a:p>
            <a:pPr eaLnBrk="1" hangingPunct="1"/>
            <a:r>
              <a:rPr lang="en-GB" altLang="en-US" dirty="0" smtClean="0"/>
              <a:t>You may also want to share your search results with others. The simplest way to do this is to click the Export XLS option from the toolbar.</a:t>
            </a:r>
          </a:p>
          <a:p>
            <a:pPr eaLnBrk="1" hangingPunct="1"/>
            <a:endParaRPr lang="en-GB" altLang="en-US" dirty="0" smtClean="0"/>
          </a:p>
          <a:p>
            <a:pPr eaLnBrk="1" hangingPunct="1"/>
            <a:r>
              <a:rPr lang="en-GB" altLang="en-US" dirty="0" smtClean="0"/>
              <a:t>This creates an Excel table from the html result list. The table includes the main bibliographic elements shown in the result list. But the</a:t>
            </a:r>
          </a:p>
          <a:p>
            <a:pPr eaLnBrk="1" hangingPunct="1"/>
            <a:r>
              <a:rPr lang="en-GB" altLang="en-US" dirty="0" smtClean="0"/>
              <a:t>most important thing is that the publication numbers are exported as live URL links, so that if you send this list to someone else (as an attachment maybe) the recipient can access the same documents as you did when you first performed your search.</a:t>
            </a:r>
          </a:p>
          <a:p>
            <a:pPr eaLnBrk="1" hangingPunct="1"/>
            <a:endParaRPr lang="en-GB" altLang="en-US" dirty="0" smtClean="0"/>
          </a:p>
          <a:p>
            <a:pPr eaLnBrk="1" hangingPunct="1"/>
            <a:r>
              <a:rPr lang="en-GB" altLang="en-US" dirty="0" smtClean="0"/>
              <a:t>As it is an Excel table, you can manipulate and sort it using standard Excel functions.</a:t>
            </a:r>
          </a:p>
          <a:p>
            <a:pPr eaLnBrk="1" hangingPunct="1"/>
            <a:endParaRPr lang="en-GB" altLang="en-US" dirty="0" smtClean="0"/>
          </a:p>
          <a:p>
            <a:pPr eaLnBrk="1" hangingPunct="1"/>
            <a:endParaRPr lang="en-GB" altLang="en-US" dirty="0" smtClean="0"/>
          </a:p>
          <a:p>
            <a:pPr eaLnBrk="1" hangingPunct="1"/>
            <a:endParaRPr lang="en-GB" altLang="en-US" dirty="0" smtClean="0"/>
          </a:p>
          <a:p>
            <a:pPr eaLnBrk="1" hangingPunct="1"/>
            <a:endParaRPr lang="de-DE" altLang="en-US" dirty="0" smtClean="0"/>
          </a:p>
        </p:txBody>
      </p:sp>
      <p:sp>
        <p:nvSpPr>
          <p:cNvPr id="94212"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4C34EB2-AADF-4AFB-BF70-5D3D9EA564C9}" type="slidenum">
              <a:rPr lang="en-GB" altLang="de-DE"/>
              <a:pPr>
                <a:spcBef>
                  <a:spcPct val="0"/>
                </a:spcBef>
              </a:pPr>
              <a:t>54</a:t>
            </a:fld>
            <a:endParaRPr lang="en-GB" altLang="de-DE"/>
          </a:p>
        </p:txBody>
      </p:sp>
    </p:spTree>
    <p:extLst>
      <p:ext uri="{BB962C8B-B14F-4D97-AF65-F5344CB8AC3E}">
        <p14:creationId xmlns:p14="http://schemas.microsoft.com/office/powerpoint/2010/main" val="23897533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Folienbildplatzhalter 1"/>
          <p:cNvSpPr>
            <a:spLocks noGrp="1" noRot="1" noChangeAspect="1" noTextEdit="1"/>
          </p:cNvSpPr>
          <p:nvPr>
            <p:ph type="sldImg"/>
          </p:nvPr>
        </p:nvSpPr>
        <p:spPr>
          <a:ln/>
        </p:spPr>
      </p:sp>
      <p:sp>
        <p:nvSpPr>
          <p:cNvPr id="96259" name="Notizenplatzhalter 2"/>
          <p:cNvSpPr>
            <a:spLocks noGrp="1"/>
          </p:cNvSpPr>
          <p:nvPr>
            <p:ph type="body" idx="1"/>
          </p:nvPr>
        </p:nvSpPr>
        <p:spPr>
          <a:noFill/>
        </p:spPr>
        <p:txBody>
          <a:bodyPr/>
          <a:lstStyle/>
          <a:p>
            <a:pPr eaLnBrk="1" hangingPunct="1"/>
            <a:r>
              <a:rPr lang="en-GB" altLang="en-US" dirty="0" smtClean="0"/>
              <a:t>This is what an export from </a:t>
            </a:r>
            <a:r>
              <a:rPr lang="en-GB" altLang="en-US" dirty="0" err="1" smtClean="0"/>
              <a:t>Espacenet</a:t>
            </a:r>
            <a:r>
              <a:rPr lang="en-GB" altLang="en-US" dirty="0" smtClean="0"/>
              <a:t> to an Excel table looks like.</a:t>
            </a:r>
            <a:endParaRPr lang="de-DE" altLang="en-US" dirty="0" smtClean="0"/>
          </a:p>
        </p:txBody>
      </p:sp>
      <p:sp>
        <p:nvSpPr>
          <p:cNvPr id="96260"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3D67515-D87C-4330-990A-40B53677367F}" type="slidenum">
              <a:rPr lang="en-GB" altLang="de-DE"/>
              <a:pPr>
                <a:spcBef>
                  <a:spcPct val="0"/>
                </a:spcBef>
              </a:pPr>
              <a:t>55</a:t>
            </a:fld>
            <a:endParaRPr lang="en-GB" altLang="de-DE"/>
          </a:p>
        </p:txBody>
      </p:sp>
    </p:spTree>
    <p:extLst>
      <p:ext uri="{BB962C8B-B14F-4D97-AF65-F5344CB8AC3E}">
        <p14:creationId xmlns:p14="http://schemas.microsoft.com/office/powerpoint/2010/main" val="39399603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Folienbildplatzhalter 1"/>
          <p:cNvSpPr>
            <a:spLocks noGrp="1" noRot="1" noChangeAspect="1" noTextEdit="1"/>
          </p:cNvSpPr>
          <p:nvPr>
            <p:ph type="sldImg"/>
          </p:nvPr>
        </p:nvSpPr>
        <p:spPr>
          <a:ln/>
        </p:spPr>
      </p:sp>
      <p:sp>
        <p:nvSpPr>
          <p:cNvPr id="98307" name="Notizenplatzhalter 2"/>
          <p:cNvSpPr>
            <a:spLocks noGrp="1"/>
          </p:cNvSpPr>
          <p:nvPr>
            <p:ph type="body" idx="1"/>
          </p:nvPr>
        </p:nvSpPr>
        <p:spPr>
          <a:noFill/>
        </p:spPr>
        <p:txBody>
          <a:bodyPr/>
          <a:lstStyle/>
          <a:p>
            <a:pPr eaLnBrk="1" hangingPunct="1"/>
            <a:r>
              <a:rPr lang="en-GB" altLang="en-US" dirty="0" smtClean="0"/>
              <a:t>The settings menu allows you to customise your </a:t>
            </a:r>
            <a:r>
              <a:rPr lang="en-GB" altLang="en-US" dirty="0" err="1" smtClean="0"/>
              <a:t>Espacenet</a:t>
            </a:r>
            <a:r>
              <a:rPr lang="en-GB" altLang="en-US" dirty="0" smtClean="0"/>
              <a:t> interface.</a:t>
            </a:r>
          </a:p>
          <a:p>
            <a:pPr eaLnBrk="1" hangingPunct="1"/>
            <a:endParaRPr lang="en-GB" altLang="en-US" dirty="0" smtClean="0"/>
          </a:p>
          <a:p>
            <a:pPr eaLnBrk="1" hangingPunct="1"/>
            <a:r>
              <a:rPr lang="en-GB" altLang="en-US" dirty="0" smtClean="0"/>
              <a:t>We recommend that you tick the “Enable query history” option, so that up to 50 of your query histories will be stored.</a:t>
            </a:r>
          </a:p>
          <a:p>
            <a:pPr eaLnBrk="1" hangingPunct="1"/>
            <a:endParaRPr lang="en-GB" altLang="en-US" dirty="0" smtClean="0"/>
          </a:p>
          <a:p>
            <a:pPr eaLnBrk="1" hangingPunct="1"/>
            <a:r>
              <a:rPr lang="en-GB" altLang="en-US" dirty="0" smtClean="0"/>
              <a:t>If you tick “Enable classification pop-ups”, you will get mouse-over tool tips which show</a:t>
            </a:r>
            <a:r>
              <a:rPr lang="en-GB" altLang="en-US" baseline="0" dirty="0" smtClean="0"/>
              <a:t> </a:t>
            </a:r>
            <a:r>
              <a:rPr lang="en-GB" altLang="en-US" dirty="0" smtClean="0"/>
              <a:t>additional classification information when the cursor is over a classification symbol in, say, a bibliographic view.</a:t>
            </a:r>
          </a:p>
          <a:p>
            <a:pPr eaLnBrk="1" hangingPunct="1"/>
            <a:endParaRPr lang="en-GB" altLang="en-US" dirty="0" smtClean="0"/>
          </a:p>
          <a:p>
            <a:pPr eaLnBrk="1" hangingPunct="1"/>
            <a:r>
              <a:rPr lang="en-GB" altLang="en-US" dirty="0" smtClean="0"/>
              <a:t>If you want search terms to be highlighted, tick the “Enable highlighting” box.</a:t>
            </a:r>
            <a:endParaRPr lang="en-GB" altLang="en-US" dirty="0" smtClean="0"/>
          </a:p>
        </p:txBody>
      </p:sp>
      <p:sp>
        <p:nvSpPr>
          <p:cNvPr id="98308"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AE14189-066C-444D-B587-8C5E4F83470A}" type="slidenum">
              <a:rPr lang="en-GB" altLang="de-DE"/>
              <a:pPr>
                <a:spcBef>
                  <a:spcPct val="0"/>
                </a:spcBef>
              </a:pPr>
              <a:t>56</a:t>
            </a:fld>
            <a:endParaRPr lang="en-GB" altLang="de-DE"/>
          </a:p>
        </p:txBody>
      </p:sp>
    </p:spTree>
    <p:extLst>
      <p:ext uri="{BB962C8B-B14F-4D97-AF65-F5344CB8AC3E}">
        <p14:creationId xmlns:p14="http://schemas.microsoft.com/office/powerpoint/2010/main" val="32681932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p:spPr>
        <p:txBody>
          <a:bodyPr/>
          <a:lstStyle/>
          <a:p>
            <a:pPr eaLnBrk="1" hangingPunct="1"/>
            <a:r>
              <a:rPr lang="en-GB" altLang="en-US" dirty="0" smtClean="0"/>
              <a:t>If you have chosen to save your query histories, they will be displayed in a list like this.</a:t>
            </a:r>
            <a:endParaRPr lang="en-GB" altLang="en-US" dirty="0" smtClean="0"/>
          </a:p>
        </p:txBody>
      </p:sp>
      <p:sp>
        <p:nvSpPr>
          <p:cNvPr id="100356"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EA8D852-E0EA-41B5-BE3E-A6D74BC94570}" type="slidenum">
              <a:rPr lang="en-GB" altLang="en-US"/>
              <a:pPr>
                <a:spcBef>
                  <a:spcPct val="0"/>
                </a:spcBef>
              </a:pPr>
              <a:t>57</a:t>
            </a:fld>
            <a:endParaRPr lang="en-GB" altLang="en-US"/>
          </a:p>
        </p:txBody>
      </p:sp>
    </p:spTree>
    <p:extLst>
      <p:ext uri="{BB962C8B-B14F-4D97-AF65-F5344CB8AC3E}">
        <p14:creationId xmlns:p14="http://schemas.microsoft.com/office/powerpoint/2010/main" val="9135436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Folienbildplatzhalter 1"/>
          <p:cNvSpPr>
            <a:spLocks noGrp="1" noRot="1" noChangeAspect="1" noTextEdit="1"/>
          </p:cNvSpPr>
          <p:nvPr>
            <p:ph type="sldImg"/>
          </p:nvPr>
        </p:nvSpPr>
        <p:spPr>
          <a:ln/>
        </p:spPr>
      </p:sp>
      <p:sp>
        <p:nvSpPr>
          <p:cNvPr id="102403" name="Notizenplatzhalter 2"/>
          <p:cNvSpPr>
            <a:spLocks noGrp="1"/>
          </p:cNvSpPr>
          <p:nvPr>
            <p:ph type="body" idx="1"/>
          </p:nvPr>
        </p:nvSpPr>
        <p:spPr>
          <a:noFill/>
        </p:spPr>
        <p:txBody>
          <a:bodyPr/>
          <a:lstStyle/>
          <a:p>
            <a:pPr eaLnBrk="1" hangingPunct="1"/>
            <a:r>
              <a:rPr lang="en-GB" altLang="en-US" dirty="0" smtClean="0"/>
              <a:t>If you have enabled classification pop-ups in your settings menu, when you hover over or click on a classification symbol on screen, the corresponding pop-up with additional classification information appears.</a:t>
            </a:r>
          </a:p>
          <a:p>
            <a:pPr eaLnBrk="1" hangingPunct="1"/>
            <a:endParaRPr lang="en-GB" altLang="en-US" dirty="0" smtClean="0"/>
          </a:p>
          <a:p>
            <a:pPr eaLnBrk="1" hangingPunct="1"/>
            <a:endParaRPr lang="de-DE" altLang="en-US" dirty="0" smtClean="0"/>
          </a:p>
        </p:txBody>
      </p:sp>
      <p:sp>
        <p:nvSpPr>
          <p:cNvPr id="102404" name="Foliennummernplatzhalt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1657" indent="-283903">
              <a:spcBef>
                <a:spcPct val="30000"/>
              </a:spcBef>
              <a:defRPr sz="1200">
                <a:solidFill>
                  <a:schemeClr val="tx1"/>
                </a:solidFill>
                <a:latin typeface="Arial" panose="020B0604020202020204" pitchFamily="34" charset="0"/>
                <a:cs typeface="Arial" panose="020B0604020202020204" pitchFamily="34" charset="0"/>
              </a:defRPr>
            </a:lvl2pPr>
            <a:lvl3pPr marL="1140398" indent="-228080">
              <a:spcBef>
                <a:spcPct val="30000"/>
              </a:spcBef>
              <a:defRPr sz="1200">
                <a:solidFill>
                  <a:schemeClr val="tx1"/>
                </a:solidFill>
                <a:latin typeface="Arial" panose="020B0604020202020204" pitchFamily="34" charset="0"/>
                <a:cs typeface="Arial" panose="020B0604020202020204" pitchFamily="34" charset="0"/>
              </a:defRPr>
            </a:lvl3pPr>
            <a:lvl4pPr marL="1596557" indent="-228080">
              <a:spcBef>
                <a:spcPct val="30000"/>
              </a:spcBef>
              <a:defRPr sz="1200">
                <a:solidFill>
                  <a:schemeClr val="tx1"/>
                </a:solidFill>
                <a:latin typeface="Arial" panose="020B0604020202020204" pitchFamily="34" charset="0"/>
                <a:cs typeface="Arial" panose="020B0604020202020204" pitchFamily="34" charset="0"/>
              </a:defRPr>
            </a:lvl4pPr>
            <a:lvl5pPr marL="2054310" indent="-228080">
              <a:spcBef>
                <a:spcPct val="30000"/>
              </a:spcBef>
              <a:defRPr sz="1200">
                <a:solidFill>
                  <a:schemeClr val="tx1"/>
                </a:solidFill>
                <a:latin typeface="Arial" panose="020B0604020202020204" pitchFamily="34" charset="0"/>
                <a:cs typeface="Arial" panose="020B0604020202020204" pitchFamily="34" charset="0"/>
              </a:defRPr>
            </a:lvl5pPr>
            <a:lvl6pPr marL="2513659"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3008"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32357"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91705"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3DD683F1-3D06-49B8-BDF3-16DF494AF51A}" type="slidenum">
              <a:rPr lang="en-GB" altLang="de-DE"/>
              <a:pPr>
                <a:spcBef>
                  <a:spcPct val="0"/>
                </a:spcBef>
              </a:pPr>
              <a:t>58</a:t>
            </a:fld>
            <a:endParaRPr lang="en-GB" altLang="de-DE"/>
          </a:p>
        </p:txBody>
      </p:sp>
    </p:spTree>
    <p:extLst>
      <p:ext uri="{BB962C8B-B14F-4D97-AF65-F5344CB8AC3E}">
        <p14:creationId xmlns:p14="http://schemas.microsoft.com/office/powerpoint/2010/main" val="35291252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p:spPr>
        <p:txBody>
          <a:bodyPr/>
          <a:lstStyle/>
          <a:p>
            <a:pPr eaLnBrk="1" hangingPunct="1"/>
            <a:endParaRPr lang="en-GB" altLang="en-US" dirty="0" smtClean="0"/>
          </a:p>
        </p:txBody>
      </p:sp>
      <p:sp>
        <p:nvSpPr>
          <p:cNvPr id="104452"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42B75F27-37B5-429D-A594-67C67396769B}" type="slidenum">
              <a:rPr lang="en-GB" altLang="en-US"/>
              <a:pPr>
                <a:spcBef>
                  <a:spcPct val="0"/>
                </a:spcBef>
              </a:pPr>
              <a:t>59</a:t>
            </a:fld>
            <a:endParaRPr lang="en-GB" altLang="en-US"/>
          </a:p>
        </p:txBody>
      </p:sp>
    </p:spTree>
    <p:extLst>
      <p:ext uri="{BB962C8B-B14F-4D97-AF65-F5344CB8AC3E}">
        <p14:creationId xmlns:p14="http://schemas.microsoft.com/office/powerpoint/2010/main" val="207994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4A889681-109C-4F17-B739-93F41BBFE6DC}" type="slidenum">
              <a:rPr lang="en-GB" sz="1200"/>
              <a:pPr algn="r"/>
              <a:t>6</a:t>
            </a:fld>
            <a:endParaRPr lang="en-GB" sz="1200"/>
          </a:p>
        </p:txBody>
      </p:sp>
      <p:sp>
        <p:nvSpPr>
          <p:cNvPr id="101379"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101380"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pPr defTabSz="918698" eaLnBrk="1" hangingPunct="1">
              <a:defRPr/>
            </a:pPr>
            <a:r>
              <a:rPr lang="en-GB" baseline="0" noProof="0" dirty="0" smtClean="0"/>
              <a:t>Ideas can be protected by a whole range of IPRs. If an embodied idea has a technical nature – in other words, if it is a new and inventive technical solution with an industrial application – then a patent is what is required. If we are talking about the specific appearance of a product, it would be a registered design. Trade marks, meanwhile, protect signs, and copyright protects artistic works.</a:t>
            </a:r>
          </a:p>
          <a:p>
            <a:pPr defTabSz="918698" eaLnBrk="1" hangingPunct="1">
              <a:defRPr/>
            </a:pPr>
            <a:endParaRPr lang="en-GB" baseline="0" noProof="0" dirty="0" smtClean="0"/>
          </a:p>
          <a:p>
            <a:pPr defTabSz="918698" eaLnBrk="1" hangingPunct="1">
              <a:defRPr/>
            </a:pPr>
            <a:r>
              <a:rPr lang="en-GB" baseline="0" noProof="0" dirty="0" smtClean="0"/>
              <a:t>The procedures involved in obtaining the IPRs, the laws concerned and the terms of protection will differ from country to country.</a:t>
            </a:r>
          </a:p>
          <a:p>
            <a:pPr rtl="0" eaLnBrk="1" latinLnBrk="0" hangingPunct="1"/>
            <a:r>
              <a:rPr lang="en-GB" baseline="0" noProof="0" dirty="0" smtClean="0"/>
              <a:t> </a:t>
            </a:r>
            <a:endParaRPr lang="en-GB" baseline="0" noProof="0" dirty="0" smtClean="0"/>
          </a:p>
        </p:txBody>
      </p:sp>
    </p:spTree>
    <p:extLst>
      <p:ext uri="{BB962C8B-B14F-4D97-AF65-F5344CB8AC3E}">
        <p14:creationId xmlns:p14="http://schemas.microsoft.com/office/powerpoint/2010/main" val="37699983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p:spPr>
        <p:txBody>
          <a:bodyPr/>
          <a:lstStyle/>
          <a:p>
            <a:pPr eaLnBrk="1" hangingPunct="1"/>
            <a:r>
              <a:rPr lang="en-GB" altLang="en-US" dirty="0" smtClean="0"/>
              <a:t>This presentation contains a number of exercises which will help you practice searching for patents with </a:t>
            </a:r>
            <a:r>
              <a:rPr lang="en-GB" altLang="en-US" dirty="0" err="1" smtClean="0"/>
              <a:t>Espacenet</a:t>
            </a:r>
            <a:r>
              <a:rPr lang="en-GB" altLang="en-US" dirty="0" smtClean="0"/>
              <a:t>.</a:t>
            </a:r>
            <a:endParaRPr lang="en-GB" altLang="en-US" dirty="0" smtClean="0"/>
          </a:p>
        </p:txBody>
      </p:sp>
      <p:sp>
        <p:nvSpPr>
          <p:cNvPr id="614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56333DD0-8B9E-4F66-B7F6-7C32E7270079}" type="slidenum">
              <a:rPr lang="en-GB" altLang="en-US"/>
              <a:pPr>
                <a:spcBef>
                  <a:spcPct val="0"/>
                </a:spcBef>
              </a:pPr>
              <a:t>60</a:t>
            </a:fld>
            <a:endParaRPr lang="en-GB" altLang="en-US"/>
          </a:p>
        </p:txBody>
      </p:sp>
    </p:spTree>
    <p:extLst>
      <p:ext uri="{BB962C8B-B14F-4D97-AF65-F5344CB8AC3E}">
        <p14:creationId xmlns:p14="http://schemas.microsoft.com/office/powerpoint/2010/main" val="380315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F06A849-8A29-4AEC-805B-9052F80329B8}" type="slidenum">
              <a:rPr lang="en-GB" altLang="en-US"/>
              <a:pPr>
                <a:spcBef>
                  <a:spcPct val="0"/>
                </a:spcBef>
              </a:pPr>
              <a:t>61</a:t>
            </a:fld>
            <a:endParaRPr lang="en-GB"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spcBef>
                <a:spcPct val="50000"/>
              </a:spcBef>
            </a:pPr>
            <a:r>
              <a:rPr lang="en-GB" altLang="en-US" dirty="0" smtClean="0"/>
              <a:t>How would you find patent number EP1000000 in </a:t>
            </a:r>
            <a:r>
              <a:rPr lang="en-GB" altLang="en-US" dirty="0" err="1" smtClean="0"/>
              <a:t>Espacenet</a:t>
            </a:r>
            <a:r>
              <a:rPr lang="en-GB" altLang="en-US" dirty="0" smtClean="0"/>
              <a:t>?</a:t>
            </a:r>
          </a:p>
          <a:p>
            <a:pPr eaLnBrk="1" hangingPunct="1">
              <a:spcBef>
                <a:spcPct val="50000"/>
              </a:spcBef>
            </a:pPr>
            <a:endParaRPr lang="en-GB" altLang="en-US" dirty="0" smtClean="0"/>
          </a:p>
          <a:p>
            <a:pPr eaLnBrk="1" hangingPunct="1">
              <a:spcBef>
                <a:spcPct val="50000"/>
              </a:spcBef>
            </a:pPr>
            <a:r>
              <a:rPr lang="en-GB" altLang="en-US" dirty="0" smtClean="0"/>
              <a:t>What is the title of this patent?</a:t>
            </a:r>
          </a:p>
          <a:p>
            <a:pPr eaLnBrk="1" hangingPunct="1">
              <a:spcBef>
                <a:spcPct val="50000"/>
              </a:spcBef>
            </a:pPr>
            <a:endParaRPr lang="en-GB" altLang="en-US" dirty="0" smtClean="0"/>
          </a:p>
          <a:p>
            <a:pPr eaLnBrk="1" hangingPunct="1">
              <a:spcBef>
                <a:spcPct val="50000"/>
              </a:spcBef>
            </a:pPr>
            <a:r>
              <a:rPr lang="en-GB" altLang="en-US" dirty="0" smtClean="0"/>
              <a:t>How many simple family members does it have?</a:t>
            </a:r>
          </a:p>
          <a:p>
            <a:pPr eaLnBrk="1" hangingPunct="1">
              <a:spcBef>
                <a:spcPct val="50000"/>
              </a:spcBef>
            </a:pPr>
            <a:endParaRPr lang="en-GB" altLang="en-US" dirty="0" smtClean="0"/>
          </a:p>
          <a:p>
            <a:pPr eaLnBrk="1" hangingPunct="1">
              <a:spcBef>
                <a:spcPct val="50000"/>
              </a:spcBef>
            </a:pPr>
            <a:endParaRPr lang="en-GB" altLang="en-US" dirty="0" smtClean="0"/>
          </a:p>
          <a:p>
            <a:pPr eaLnBrk="1" hangingPunct="1"/>
            <a:endParaRPr lang="en-GB" altLang="en-US" dirty="0" smtClean="0"/>
          </a:p>
        </p:txBody>
      </p:sp>
    </p:spTree>
    <p:extLst>
      <p:ext uri="{BB962C8B-B14F-4D97-AF65-F5344CB8AC3E}">
        <p14:creationId xmlns:p14="http://schemas.microsoft.com/office/powerpoint/2010/main" val="14959966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9F8F97EA-A273-4165-B679-E9E02909527A}" type="slidenum">
              <a:rPr lang="en-GB" altLang="en-US"/>
              <a:pPr>
                <a:spcBef>
                  <a:spcPct val="0"/>
                </a:spcBef>
              </a:pPr>
              <a:t>62</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r>
              <a:rPr lang="en-GB" altLang="en-US" dirty="0" smtClean="0"/>
              <a:t>How would you use the smart search option to find patents in the field of cathode ray tubes published in 1950 with Philo T. Farnsworth as the inventor or applicant?</a:t>
            </a:r>
            <a:endParaRPr lang="en-GB" altLang="en-US" dirty="0" smtClean="0"/>
          </a:p>
        </p:txBody>
      </p:sp>
    </p:spTree>
    <p:extLst>
      <p:ext uri="{BB962C8B-B14F-4D97-AF65-F5344CB8AC3E}">
        <p14:creationId xmlns:p14="http://schemas.microsoft.com/office/powerpoint/2010/main" val="7619776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D521520A-BD72-47C1-B346-03ED24552885}" type="slidenum">
              <a:rPr lang="en-GB" altLang="en-US"/>
              <a:pPr>
                <a:spcBef>
                  <a:spcPct val="0"/>
                </a:spcBef>
              </a:pPr>
              <a:t>63</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spcBef>
                <a:spcPct val="50000"/>
              </a:spcBef>
            </a:pPr>
            <a:r>
              <a:rPr lang="en-GB" altLang="en-US" dirty="0" smtClean="0"/>
              <a:t>Albert Einstein and Leo Szilard were friends and colleagues. Albert was known for his theoretical work on relativity, the photoelectric effect</a:t>
            </a:r>
            <a:r>
              <a:rPr lang="en-GB" altLang="en-US" baseline="0" dirty="0" smtClean="0"/>
              <a:t> </a:t>
            </a:r>
            <a:r>
              <a:rPr lang="en-GB" altLang="en-US" dirty="0" smtClean="0"/>
              <a:t>and the kinetic theory of matter. Leo was an experimental physicist who conceived nuclear chain reactions, the electron microscope, the linear accelerator and the cyclotron.</a:t>
            </a:r>
          </a:p>
          <a:p>
            <a:pPr eaLnBrk="1" hangingPunct="1">
              <a:spcBef>
                <a:spcPct val="50000"/>
              </a:spcBef>
            </a:pPr>
            <a:endParaRPr lang="en-GB" altLang="en-US" dirty="0" smtClean="0"/>
          </a:p>
          <a:p>
            <a:pPr eaLnBrk="1" hangingPunct="1">
              <a:spcBef>
                <a:spcPct val="50000"/>
              </a:spcBef>
            </a:pPr>
            <a:r>
              <a:rPr lang="en-GB" altLang="en-US" dirty="0" smtClean="0"/>
              <a:t>Leo and Albert worked together on inventions in a completely different field. What was that field? How would you use </a:t>
            </a:r>
            <a:r>
              <a:rPr lang="en-GB" altLang="en-US" dirty="0" err="1" smtClean="0"/>
              <a:t>Espacenet</a:t>
            </a:r>
            <a:r>
              <a:rPr lang="en-GB" altLang="en-US" dirty="0" smtClean="0"/>
              <a:t> to find out?</a:t>
            </a:r>
          </a:p>
          <a:p>
            <a:pPr eaLnBrk="1" hangingPunct="1"/>
            <a:endParaRPr lang="en-GB" altLang="en-US" dirty="0" smtClean="0"/>
          </a:p>
        </p:txBody>
      </p:sp>
    </p:spTree>
    <p:extLst>
      <p:ext uri="{BB962C8B-B14F-4D97-AF65-F5344CB8AC3E}">
        <p14:creationId xmlns:p14="http://schemas.microsoft.com/office/powerpoint/2010/main" val="30723626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61BC1B2-7052-445F-BD4F-73ED6A47FEBC}" type="slidenum">
              <a:rPr lang="en-GB" altLang="en-US"/>
              <a:pPr>
                <a:spcBef>
                  <a:spcPct val="0"/>
                </a:spcBef>
              </a:pPr>
              <a:t>64</a:t>
            </a:fld>
            <a:endParaRPr lang="en-GB"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lnSpc>
                <a:spcPct val="90000"/>
              </a:lnSpc>
            </a:pPr>
            <a:r>
              <a:rPr lang="en-GB" altLang="en-US" dirty="0" smtClean="0"/>
              <a:t>Ann </a:t>
            </a:r>
            <a:r>
              <a:rPr lang="en-GB" altLang="en-US" dirty="0" err="1" smtClean="0"/>
              <a:t>Lambrechts</a:t>
            </a:r>
            <a:r>
              <a:rPr lang="en-GB" altLang="en-US" dirty="0" smtClean="0"/>
              <a:t> is an award-winning inventor.</a:t>
            </a:r>
          </a:p>
          <a:p>
            <a:pPr eaLnBrk="1" hangingPunct="1">
              <a:lnSpc>
                <a:spcPct val="90000"/>
              </a:lnSpc>
            </a:pPr>
            <a:endParaRPr lang="en-GB" altLang="en-US" dirty="0" smtClean="0"/>
          </a:p>
          <a:p>
            <a:pPr eaLnBrk="1" hangingPunct="1">
              <a:lnSpc>
                <a:spcPct val="90000"/>
              </a:lnSpc>
            </a:pPr>
            <a:r>
              <a:rPr lang="en-GB" altLang="en-US" dirty="0" smtClean="0"/>
              <a:t>How many of her patent applications can you find in </a:t>
            </a:r>
            <a:r>
              <a:rPr lang="en-GB" altLang="en-US" dirty="0" err="1" smtClean="0"/>
              <a:t>Espacenet</a:t>
            </a:r>
            <a:r>
              <a:rPr lang="en-GB" altLang="en-US" dirty="0" smtClean="0"/>
              <a:t>?</a:t>
            </a:r>
          </a:p>
          <a:p>
            <a:pPr eaLnBrk="1" hangingPunct="1">
              <a:lnSpc>
                <a:spcPct val="90000"/>
              </a:lnSpc>
            </a:pPr>
            <a:endParaRPr lang="en-GB" altLang="en-US" dirty="0" smtClean="0"/>
          </a:p>
          <a:p>
            <a:pPr eaLnBrk="1" hangingPunct="1">
              <a:lnSpc>
                <a:spcPct val="90000"/>
              </a:lnSpc>
            </a:pPr>
            <a:r>
              <a:rPr lang="en-GB" altLang="en-US" dirty="0" smtClean="0"/>
              <a:t>Which company does she currently work for?</a:t>
            </a:r>
          </a:p>
          <a:p>
            <a:pPr eaLnBrk="1" hangingPunct="1">
              <a:lnSpc>
                <a:spcPct val="90000"/>
              </a:lnSpc>
            </a:pPr>
            <a:endParaRPr lang="en-GB" altLang="en-US" dirty="0" smtClean="0"/>
          </a:p>
          <a:p>
            <a:pPr eaLnBrk="1" hangingPunct="1">
              <a:lnSpc>
                <a:spcPct val="90000"/>
              </a:lnSpc>
            </a:pPr>
            <a:r>
              <a:rPr lang="en-GB" altLang="en-US" dirty="0" smtClean="0"/>
              <a:t>Each of her patents covers a different specific invention. What is the main technology in her portfolio of inventions?</a:t>
            </a:r>
          </a:p>
          <a:p>
            <a:pPr eaLnBrk="1" hangingPunct="1">
              <a:lnSpc>
                <a:spcPct val="90000"/>
              </a:lnSpc>
            </a:pPr>
            <a:endParaRPr lang="en-GB" altLang="en-US" dirty="0" smtClean="0"/>
          </a:p>
          <a:p>
            <a:pPr eaLnBrk="1" hangingPunct="1">
              <a:lnSpc>
                <a:spcPct val="90000"/>
              </a:lnSpc>
            </a:pPr>
            <a:r>
              <a:rPr lang="en-GB" altLang="en-US" dirty="0" smtClean="0"/>
              <a:t>Can you find other inventors working in the same field?</a:t>
            </a:r>
          </a:p>
          <a:p>
            <a:pPr eaLnBrk="1" hangingPunct="1">
              <a:lnSpc>
                <a:spcPct val="90000"/>
              </a:lnSpc>
            </a:pPr>
            <a:endParaRPr lang="en-GB" altLang="en-US" dirty="0" smtClean="0"/>
          </a:p>
          <a:p>
            <a:pPr eaLnBrk="1" hangingPunct="1">
              <a:lnSpc>
                <a:spcPct val="90000"/>
              </a:lnSpc>
            </a:pPr>
            <a:r>
              <a:rPr lang="en-GB" altLang="en-US" dirty="0" smtClean="0"/>
              <a:t>Can you find other companies working in the same field?</a:t>
            </a:r>
          </a:p>
          <a:p>
            <a:pPr eaLnBrk="1" hangingPunct="1">
              <a:lnSpc>
                <a:spcPct val="90000"/>
              </a:lnSpc>
            </a:pPr>
            <a:endParaRPr lang="en-GB" altLang="en-US" dirty="0" smtClean="0"/>
          </a:p>
        </p:txBody>
      </p:sp>
    </p:spTree>
    <p:extLst>
      <p:ext uri="{BB962C8B-B14F-4D97-AF65-F5344CB8AC3E}">
        <p14:creationId xmlns:p14="http://schemas.microsoft.com/office/powerpoint/2010/main" val="14571702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5B969E9-08AA-4BC9-9AD1-9581BACF9ADE}" type="slidenum">
              <a:rPr lang="en-GB" altLang="en-US"/>
              <a:pPr>
                <a:spcBef>
                  <a:spcPct val="0"/>
                </a:spcBef>
              </a:pPr>
              <a:t>65</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r>
              <a:rPr lang="en-GB" altLang="en-US" dirty="0" smtClean="0"/>
              <a:t>Imagine you need to look for computer- controlled ABS by means of microprocessors.</a:t>
            </a:r>
          </a:p>
          <a:p>
            <a:pPr eaLnBrk="1" hangingPunct="1"/>
            <a:endParaRPr lang="en-GB" altLang="en-US" dirty="0" smtClean="0"/>
          </a:p>
          <a:p>
            <a:pPr eaLnBrk="1" hangingPunct="1"/>
            <a:r>
              <a:rPr lang="en-GB" altLang="en-US" dirty="0" smtClean="0"/>
              <a:t>How would you find suitable patent classifications?</a:t>
            </a:r>
          </a:p>
          <a:p>
            <a:pPr eaLnBrk="1" hangingPunct="1"/>
            <a:endParaRPr lang="en-GB" altLang="en-US" dirty="0" smtClean="0"/>
          </a:p>
          <a:p>
            <a:pPr eaLnBrk="1" hangingPunct="1"/>
            <a:r>
              <a:rPr lang="en-GB" altLang="en-US" dirty="0" smtClean="0"/>
              <a:t>How many patents in this technology do the following companies have?</a:t>
            </a:r>
          </a:p>
          <a:p>
            <a:pPr eaLnBrk="1" hangingPunct="1"/>
            <a:r>
              <a:rPr lang="en-GB" altLang="en-US" dirty="0" smtClean="0"/>
              <a:t>-	Citroën</a:t>
            </a:r>
          </a:p>
          <a:p>
            <a:pPr eaLnBrk="1" hangingPunct="1"/>
            <a:r>
              <a:rPr lang="en-GB" altLang="en-US" dirty="0" smtClean="0"/>
              <a:t>-	Mitsubishi</a:t>
            </a:r>
          </a:p>
          <a:p>
            <a:pPr eaLnBrk="1" hangingPunct="1"/>
            <a:r>
              <a:rPr lang="en-GB" altLang="en-US" dirty="0" smtClean="0"/>
              <a:t>-	Volkswagen</a:t>
            </a:r>
          </a:p>
          <a:p>
            <a:pPr eaLnBrk="1" hangingPunct="1"/>
            <a:r>
              <a:rPr lang="en-GB" altLang="en-US" dirty="0" smtClean="0"/>
              <a:t>-	Nissan</a:t>
            </a:r>
          </a:p>
          <a:p>
            <a:pPr eaLnBrk="1" hangingPunct="1"/>
            <a:endParaRPr lang="en-GB" altLang="en-US" dirty="0" smtClean="0"/>
          </a:p>
        </p:txBody>
      </p:sp>
    </p:spTree>
    <p:extLst>
      <p:ext uri="{BB962C8B-B14F-4D97-AF65-F5344CB8AC3E}">
        <p14:creationId xmlns:p14="http://schemas.microsoft.com/office/powerpoint/2010/main" val="20003972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FCCE2221-9C38-418A-A093-3D425E8A7650}" type="slidenum">
              <a:rPr lang="en-GB" altLang="en-US"/>
              <a:pPr>
                <a:spcBef>
                  <a:spcPct val="0"/>
                </a:spcBef>
              </a:pPr>
              <a:t>66</a:t>
            </a:fld>
            <a:endParaRPr lang="en-GB"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r>
              <a:rPr lang="en-GB" altLang="en-US" dirty="0" smtClean="0"/>
              <a:t>Imagine that you are looking for continuous carbon fibre reinforced materials used in aircraft construction. How would you develop a search strategy using classifications and keywords?</a:t>
            </a:r>
            <a:endParaRPr lang="en-GB" altLang="en-US" dirty="0" smtClean="0"/>
          </a:p>
        </p:txBody>
      </p:sp>
    </p:spTree>
    <p:extLst>
      <p:ext uri="{BB962C8B-B14F-4D97-AF65-F5344CB8AC3E}">
        <p14:creationId xmlns:p14="http://schemas.microsoft.com/office/powerpoint/2010/main" val="2415428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73BA0904-F074-46C9-AE54-4D31926DF940}" type="slidenum">
              <a:rPr lang="en-GB" altLang="en-US"/>
              <a:pPr>
                <a:spcBef>
                  <a:spcPct val="0"/>
                </a:spcBef>
              </a:pPr>
              <a:t>67</a:t>
            </a:fld>
            <a:endParaRPr lang="en-GB"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r>
              <a:rPr lang="en-GB" altLang="en-US" dirty="0" smtClean="0"/>
              <a:t>Borealis is a chemical company providing plastics materials to the infrastructure, automotive and advanced packaging markets. One of its technology platforms is </a:t>
            </a:r>
            <a:r>
              <a:rPr lang="en-GB" altLang="en-US" dirty="0" err="1" smtClean="0"/>
              <a:t>Borstar</a:t>
            </a:r>
            <a:r>
              <a:rPr lang="en-GB" altLang="en-US" dirty="0" smtClean="0"/>
              <a:t>®.</a:t>
            </a:r>
          </a:p>
          <a:p>
            <a:pPr eaLnBrk="1" hangingPunct="1"/>
            <a:endParaRPr lang="en-GB" altLang="en-US" dirty="0" smtClean="0"/>
          </a:p>
          <a:p>
            <a:pPr eaLnBrk="1" hangingPunct="1"/>
            <a:r>
              <a:rPr lang="en-GB" altLang="en-US" dirty="0" smtClean="0"/>
              <a:t>Which polymeric and </a:t>
            </a:r>
            <a:r>
              <a:rPr lang="en-GB" altLang="en-US" dirty="0" err="1" smtClean="0"/>
              <a:t>copolymeric</a:t>
            </a:r>
            <a:r>
              <a:rPr lang="en-GB" altLang="en-US" dirty="0" smtClean="0"/>
              <a:t> materials are in the </a:t>
            </a:r>
            <a:r>
              <a:rPr lang="en-GB" altLang="en-US" dirty="0" err="1" smtClean="0"/>
              <a:t>Borstar</a:t>
            </a:r>
            <a:r>
              <a:rPr lang="en-GB" altLang="en-US" dirty="0" smtClean="0"/>
              <a:t>® product range?</a:t>
            </a:r>
          </a:p>
          <a:p>
            <a:pPr eaLnBrk="1" hangingPunct="1"/>
            <a:endParaRPr lang="en-GB" altLang="en-US" dirty="0" smtClean="0"/>
          </a:p>
          <a:p>
            <a:pPr eaLnBrk="1" hangingPunct="1"/>
            <a:r>
              <a:rPr lang="en-GB" altLang="en-US" dirty="0" smtClean="0"/>
              <a:t>How would you find out how many European patents Borealis has applied for </a:t>
            </a:r>
            <a:r>
              <a:rPr lang="en-GB" altLang="en-US" dirty="0" err="1" smtClean="0"/>
              <a:t>for</a:t>
            </a:r>
            <a:r>
              <a:rPr lang="en-GB" altLang="en-US" dirty="0" smtClean="0"/>
              <a:t> the </a:t>
            </a:r>
            <a:r>
              <a:rPr lang="en-GB" altLang="en-US" dirty="0" err="1" smtClean="0"/>
              <a:t>copolymeric</a:t>
            </a:r>
            <a:r>
              <a:rPr lang="en-GB" altLang="en-US" dirty="0" smtClean="0"/>
              <a:t> materials?</a:t>
            </a:r>
            <a:endParaRPr lang="en-GB" altLang="en-US" dirty="0" smtClean="0"/>
          </a:p>
        </p:txBody>
      </p:sp>
    </p:spTree>
    <p:extLst>
      <p:ext uri="{BB962C8B-B14F-4D97-AF65-F5344CB8AC3E}">
        <p14:creationId xmlns:p14="http://schemas.microsoft.com/office/powerpoint/2010/main" val="19621795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8BC6B45E-3D67-40D2-A2CF-F2AD290DEF55}" type="slidenum">
              <a:rPr lang="en-GB" altLang="en-US"/>
              <a:pPr>
                <a:spcBef>
                  <a:spcPct val="0"/>
                </a:spcBef>
              </a:pPr>
              <a:t>68</a:t>
            </a:fld>
            <a:endParaRPr lang="en-GB"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r>
              <a:rPr lang="en-GB" altLang="en-US" dirty="0" smtClean="0"/>
              <a:t>In today’s cars, the connection between the throttle pedal and the engine is made by electrical signals travelling through wires.</a:t>
            </a:r>
          </a:p>
          <a:p>
            <a:pPr eaLnBrk="1" hangingPunct="1"/>
            <a:r>
              <a:rPr lang="en-GB" altLang="en-US" dirty="0" smtClean="0"/>
              <a:t>The pedal sensor gauges how far the driver is pressing the throttle pedal and sends signals to the engine’s control computer, which determines how much to open the throttle based on input from a variety of sensors, choosing a setting that will achieve the lowest exhaust emissions, the best fuel efficiency and good engine response. In 2010, Toyota had to recall many of its products because of a failure of the on-board drive-by-wire system.</a:t>
            </a:r>
          </a:p>
          <a:p>
            <a:pPr eaLnBrk="1" hangingPunct="1"/>
            <a:endParaRPr lang="en-GB" altLang="en-US" dirty="0" smtClean="0"/>
          </a:p>
          <a:p>
            <a:pPr eaLnBrk="1" hangingPunct="1"/>
            <a:r>
              <a:rPr lang="en-GB" altLang="en-US" dirty="0" smtClean="0"/>
              <a:t>How would you find the relevant Toyota patents?</a:t>
            </a:r>
          </a:p>
          <a:p>
            <a:pPr eaLnBrk="1" hangingPunct="1"/>
            <a:endParaRPr lang="en-GB" altLang="en-US" dirty="0" smtClean="0"/>
          </a:p>
        </p:txBody>
      </p:sp>
    </p:spTree>
    <p:extLst>
      <p:ext uri="{BB962C8B-B14F-4D97-AF65-F5344CB8AC3E}">
        <p14:creationId xmlns:p14="http://schemas.microsoft.com/office/powerpoint/2010/main" val="21113822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6442" indent="-287093">
              <a:spcBef>
                <a:spcPct val="30000"/>
              </a:spcBef>
              <a:defRPr sz="1200">
                <a:solidFill>
                  <a:schemeClr val="tx1"/>
                </a:solidFill>
                <a:latin typeface="Arial" panose="020B0604020202020204" pitchFamily="34" charset="0"/>
                <a:cs typeface="Arial" panose="020B0604020202020204" pitchFamily="34" charset="0"/>
              </a:defRPr>
            </a:lvl2pPr>
            <a:lvl3pPr marL="1148372" indent="-229674">
              <a:spcBef>
                <a:spcPct val="30000"/>
              </a:spcBef>
              <a:defRPr sz="1200">
                <a:solidFill>
                  <a:schemeClr val="tx1"/>
                </a:solidFill>
                <a:latin typeface="Arial" panose="020B0604020202020204" pitchFamily="34" charset="0"/>
                <a:cs typeface="Arial" panose="020B0604020202020204" pitchFamily="34" charset="0"/>
              </a:defRPr>
            </a:lvl3pPr>
            <a:lvl4pPr marL="1607721" indent="-229674">
              <a:spcBef>
                <a:spcPct val="30000"/>
              </a:spcBef>
              <a:defRPr sz="1200">
                <a:solidFill>
                  <a:schemeClr val="tx1"/>
                </a:solidFill>
                <a:latin typeface="Arial" panose="020B0604020202020204" pitchFamily="34" charset="0"/>
                <a:cs typeface="Arial" panose="020B0604020202020204" pitchFamily="34" charset="0"/>
              </a:defRPr>
            </a:lvl4pPr>
            <a:lvl5pPr marL="2067070" indent="-229674">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BD291977-C0C9-485A-818E-D37550966A26}" type="slidenum">
              <a:rPr lang="en-GB" altLang="en-US"/>
              <a:pPr>
                <a:spcBef>
                  <a:spcPct val="0"/>
                </a:spcBef>
              </a:pPr>
              <a:t>69</a:t>
            </a:fld>
            <a:endParaRPr lang="en-GB" alt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r>
              <a:rPr lang="en-GB" altLang="en-US" dirty="0" smtClean="0"/>
              <a:t>1,2 dichlorobenzene (</a:t>
            </a:r>
            <a:r>
              <a:rPr lang="en-GB" altLang="en-US" dirty="0" err="1" smtClean="0"/>
              <a:t>ortho</a:t>
            </a:r>
            <a:r>
              <a:rPr lang="en-GB" altLang="en-US" dirty="0" smtClean="0"/>
              <a:t>-DCB) and 1,4 dichlorobenzene (para-DCB) are the favoured reaction products in the chlorination</a:t>
            </a:r>
            <a:r>
              <a:rPr lang="en-GB" altLang="en-US" baseline="0" dirty="0" smtClean="0"/>
              <a:t> </a:t>
            </a:r>
            <a:r>
              <a:rPr lang="en-GB" altLang="en-US" dirty="0" smtClean="0"/>
              <a:t>of chlorobenzene. How would you find patented methods for the production of 1,3 dichlorobenzene (meta-DCB)?</a:t>
            </a:r>
            <a:endParaRPr lang="en-GB" altLang="en-US" dirty="0" smtClean="0"/>
          </a:p>
        </p:txBody>
      </p:sp>
    </p:spTree>
    <p:extLst>
      <p:ext uri="{BB962C8B-B14F-4D97-AF65-F5344CB8AC3E}">
        <p14:creationId xmlns:p14="http://schemas.microsoft.com/office/powerpoint/2010/main" val="1055138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C2F6B20B-9944-4D18-8919-7A225E88EBC1}" type="slidenum">
              <a:rPr lang="en-GB" sz="1200"/>
              <a:pPr algn="r"/>
              <a:t>7</a:t>
            </a:fld>
            <a:endParaRPr lang="en-GB" sz="1200"/>
          </a:p>
        </p:txBody>
      </p:sp>
      <p:sp>
        <p:nvSpPr>
          <p:cNvPr id="103427"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103428"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r>
              <a:rPr lang="en-GB" noProof="0" dirty="0" smtClean="0"/>
              <a:t>Once you've got your intellectual property rights, what can you do with them?</a:t>
            </a:r>
          </a:p>
          <a:p>
            <a:endParaRPr lang="en-GB" noProof="0" dirty="0" smtClean="0"/>
          </a:p>
          <a:p>
            <a:r>
              <a:rPr lang="en-GB" noProof="0" dirty="0" smtClean="0"/>
              <a:t>The answer is, you can prevent others from using your IP. For example, you can stop them from copying your IP for commercial gain or selling products that contain it. This makes them what we call “exclusionary rights”.</a:t>
            </a:r>
          </a:p>
          <a:p>
            <a:endParaRPr lang="en-GB" noProof="0" dirty="0" smtClean="0"/>
          </a:p>
          <a:p>
            <a:r>
              <a:rPr lang="en-GB" noProof="0" dirty="0" smtClean="0"/>
              <a:t>However, if you do give someone permission to use your IP for commercial purposes, you would normally do so on a quid pro quo basis, that is on your own terms. That is the basis of licensing, which is a topic in its own right.</a:t>
            </a:r>
          </a:p>
          <a:p>
            <a:r>
              <a:rPr lang="en-GB" noProof="0" dirty="0" smtClean="0"/>
              <a:t> </a:t>
            </a:r>
            <a:endParaRPr lang="en-GB" noProof="0" dirty="0" smtClean="0"/>
          </a:p>
        </p:txBody>
      </p:sp>
    </p:spTree>
    <p:extLst>
      <p:ext uri="{BB962C8B-B14F-4D97-AF65-F5344CB8AC3E}">
        <p14:creationId xmlns:p14="http://schemas.microsoft.com/office/powerpoint/2010/main" val="110521817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r>
              <a:rPr lang="en-GB" altLang="en-US" dirty="0" smtClean="0">
                <a:latin typeface="Arial" panose="020B0604020202020204" pitchFamily="34" charset="0"/>
                <a:cs typeface="Arial" panose="020B0604020202020204" pitchFamily="34" charset="0"/>
              </a:rPr>
              <a:t>This presentation is about the European Patent Register.</a:t>
            </a:r>
            <a:endParaRPr lang="en-GB" altLang="en-US" dirty="0" smtClean="0">
              <a:latin typeface="Arial" panose="020B0604020202020204" pitchFamily="34" charset="0"/>
              <a:cs typeface="Arial" panose="020B0604020202020204" pitchFamily="34" charset="0"/>
            </a:endParaRPr>
          </a:p>
        </p:txBody>
      </p:sp>
      <p:sp>
        <p:nvSpPr>
          <p:cNvPr id="41988"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D2EAF6F5-799A-4EA3-9F16-3F7F76C54926}" type="slidenum">
              <a:rPr lang="en-GB" altLang="en-US"/>
              <a:pPr eaLnBrk="1" hangingPunct="1">
                <a:spcBef>
                  <a:spcPct val="0"/>
                </a:spcBef>
              </a:pPr>
              <a:t>70</a:t>
            </a:fld>
            <a:endParaRPr lang="en-GB" altLang="en-US"/>
          </a:p>
        </p:txBody>
      </p:sp>
    </p:spTree>
    <p:extLst>
      <p:ext uri="{BB962C8B-B14F-4D97-AF65-F5344CB8AC3E}">
        <p14:creationId xmlns:p14="http://schemas.microsoft.com/office/powerpoint/2010/main" val="323952404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EBECB74F-F41B-492E-AD18-FFB6FBC49B10}" type="slidenum">
              <a:rPr lang="en-GB" altLang="en-US"/>
              <a:pPr eaLnBrk="1" hangingPunct="1">
                <a:spcBef>
                  <a:spcPct val="0"/>
                </a:spcBef>
              </a:pPr>
              <a:t>71</a:t>
            </a:fld>
            <a:endParaRPr lang="en-GB" alt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The European Patent Register is one of the European Patent Office's online patent information products.</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By the end of the presentation you will know what the European Patent Register is, how to access it and what the different search options are for retrieving patent documents you are interested in.</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You will also know what the results list looks like and what information is contained in each of the different sections of the Register.</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Last but not least, you will know how to monitor selected patent documents using the Register Alert service.</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At the end there will be a short quiz to test your knowledge.</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724690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4847" indent="-285499"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6778" indent="-22808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6126" indent="-22808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5475" indent="-22808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4824"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4173"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3522"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2871" indent="-22808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E42EF353-1169-43C5-B220-8F16AAF14991}" type="slidenum">
              <a:rPr lang="en-GB" altLang="en-US"/>
              <a:pPr eaLnBrk="1" hangingPunct="1">
                <a:spcBef>
                  <a:spcPct val="0"/>
                </a:spcBef>
              </a:pPr>
              <a:t>72</a:t>
            </a:fld>
            <a:endParaRPr lang="en-GB" altLang="en-US"/>
          </a:p>
        </p:txBody>
      </p:sp>
      <p:sp>
        <p:nvSpPr>
          <p:cNvPr id="44035" name="Rectangle 7"/>
          <p:cNvSpPr txBox="1">
            <a:spLocks noGrp="1" noChangeArrowheads="1"/>
          </p:cNvSpPr>
          <p:nvPr/>
        </p:nvSpPr>
        <p:spPr bwMode="auto">
          <a:xfrm>
            <a:off x="3882250" y="9451027"/>
            <a:ext cx="2970946" cy="49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08" tIns="45903" rIns="91808" bIns="45903" anchor="b"/>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1413" indent="-227013"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30188"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301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301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301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30188"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912C602C-AC5E-4592-817D-52B5E3C1E4CF}" type="slidenum">
              <a:rPr lang="en-GB" altLang="en-US"/>
              <a:pPr algn="r" eaLnBrk="1" hangingPunct="1">
                <a:spcBef>
                  <a:spcPct val="0"/>
                </a:spcBef>
              </a:pPr>
              <a:t>72</a:t>
            </a:fld>
            <a:endParaRPr lang="en-GB" altLang="en-US"/>
          </a:p>
        </p:txBody>
      </p:sp>
      <p:sp>
        <p:nvSpPr>
          <p:cNvPr id="44036" name="Rectangle 2"/>
          <p:cNvSpPr>
            <a:spLocks noGrp="1" noRot="1" noChangeAspect="1" noChangeArrowheads="1" noTextEdit="1"/>
          </p:cNvSpPr>
          <p:nvPr>
            <p:ph type="sldImg"/>
          </p:nvPr>
        </p:nvSpPr>
        <p:spPr>
          <a:xfrm>
            <a:off x="939800" y="747713"/>
            <a:ext cx="4976813" cy="3732212"/>
          </a:xfrm>
          <a:ln/>
        </p:spPr>
      </p:sp>
      <p:sp>
        <p:nvSpPr>
          <p:cNvPr id="44037" name="Rectangle 3"/>
          <p:cNvSpPr>
            <a:spLocks noGrp="1" noChangeArrowheads="1"/>
          </p:cNvSpPr>
          <p:nvPr>
            <p:ph type="body" idx="1"/>
          </p:nvPr>
        </p:nvSpPr>
        <p:spPr>
          <a:xfrm>
            <a:off x="685480" y="4727105"/>
            <a:ext cx="5483837" cy="4475798"/>
          </a:xfrm>
          <a:noFill/>
        </p:spPr>
        <p:txBody>
          <a:bodyPr lIns="91808" tIns="45903" rIns="91808" bIns="45903"/>
          <a:lstStyle/>
          <a:p>
            <a:pPr eaLnBrk="1" hangingPunct="1"/>
            <a:r>
              <a:rPr lang="en-GB" altLang="en-US" dirty="0" smtClean="0">
                <a:latin typeface="Arial" panose="020B0604020202020204" pitchFamily="34" charset="0"/>
                <a:cs typeface="Arial" panose="020B0604020202020204" pitchFamily="34" charset="0"/>
              </a:rPr>
              <a:t>The European Patent Register is the place where the European Patent Office stores all the publicly available information it has on European patent applications as they pass</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through the grant procedure. It is a free internet service that  contains  legal  and  procedural status information on EP and Euro-PCT patent documents during the European phase.</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You can use the Register to find out what stage in the procedure a European patent application has reached, see if a European patent application has been granted, or will be granted soon, and check whether any oppositions to</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a European patent have been filed or if there are any appeals. This is what is known as procedural status information.</a:t>
            </a:r>
          </a:p>
          <a:p>
            <a:pPr eaLnBrk="1" hangingPunct="1"/>
            <a:r>
              <a:rPr lang="en-GB" altLang="en-US" dirty="0" smtClean="0">
                <a:latin typeface="Arial" panose="020B0604020202020204" pitchFamily="34" charset="0"/>
                <a:cs typeface="Arial" panose="020B0604020202020204" pitchFamily="34" charset="0"/>
              </a:rPr>
              <a:t> </a:t>
            </a:r>
          </a:p>
          <a:p>
            <a:pPr eaLnBrk="1" hangingPunct="1"/>
            <a:r>
              <a:rPr lang="en-GB" altLang="en-US" dirty="0" smtClean="0">
                <a:latin typeface="Arial" panose="020B0604020202020204" pitchFamily="34" charset="0"/>
                <a:cs typeface="Arial" panose="020B0604020202020204" pitchFamily="34" charset="0"/>
              </a:rPr>
              <a:t>In addition, you can see the stage the application has reached in the procedure, for example if it has been granted or if anyone has opposed it. This is what we call legal status information.</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58840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78FD8128-F286-4420-B4AD-29B898ECC344}" type="slidenum">
              <a:rPr lang="en-GB" altLang="en-US"/>
              <a:pPr eaLnBrk="1" hangingPunct="1">
                <a:spcBef>
                  <a:spcPct val="0"/>
                </a:spcBef>
              </a:pPr>
              <a:t>73</a:t>
            </a:fld>
            <a:endParaRPr lang="en-GB" alt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r>
              <a:rPr lang="en-GB" altLang="zh-CN" dirty="0" smtClean="0">
                <a:latin typeface="Arial" panose="020B0604020202020204" pitchFamily="34" charset="0"/>
                <a:cs typeface="Arial" panose="020B0604020202020204" pitchFamily="34" charset="0"/>
              </a:rPr>
              <a:t>The European Patent Register is available 24 hours a day, 7 days a week, via a secure access system indicated by the "s" in the URL “https”. Information on individual patent applications only becomes available when the application is published.</a:t>
            </a:r>
          </a:p>
          <a:p>
            <a:pPr eaLnBrk="1" hangingPunct="1"/>
            <a:endParaRPr lang="en-GB" altLang="zh-CN"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48733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E4E63855-E47A-4685-AD8A-4A41063FD4E3}" type="slidenum">
              <a:rPr lang="en-GB" altLang="en-US"/>
              <a:pPr eaLnBrk="1" hangingPunct="1">
                <a:spcBef>
                  <a:spcPct val="0"/>
                </a:spcBef>
              </a:pPr>
              <a:t>74</a:t>
            </a:fld>
            <a:endParaRPr lang="en-GB" altLang="en-US"/>
          </a:p>
        </p:txBody>
      </p:sp>
      <p:sp>
        <p:nvSpPr>
          <p:cNvPr id="46083"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p:txBody>
          <a:bodyPr/>
          <a:lstStyle/>
          <a:p>
            <a:pPr eaLnBrk="1" hangingPunct="1">
              <a:defRPr/>
            </a:pPr>
            <a:r>
              <a:rPr lang="en-GB" altLang="en-US" dirty="0" smtClean="0"/>
              <a:t>In addition to this the European Patent Register offers a number of other features.</a:t>
            </a:r>
          </a:p>
          <a:p>
            <a:pPr eaLnBrk="1" hangingPunct="1">
              <a:defRPr/>
            </a:pPr>
            <a:endParaRPr lang="en-GB" altLang="en-US" dirty="0" smtClean="0"/>
          </a:p>
          <a:p>
            <a:pPr eaLnBrk="1" hangingPunct="1">
              <a:defRPr/>
            </a:pPr>
            <a:r>
              <a:rPr lang="en-GB" altLang="en-US" dirty="0" smtClean="0"/>
              <a:t>It provides legal status information in the post- grant or national phase. This is what we call the INPADOC legal status information. On top of this, it also provides easy access to the legal status information of a patent document in a</a:t>
            </a:r>
          </a:p>
          <a:p>
            <a:pPr eaLnBrk="1" hangingPunct="1">
              <a:defRPr/>
            </a:pPr>
            <a:r>
              <a:rPr lang="en-GB" altLang="en-US" dirty="0" smtClean="0"/>
              <a:t>selected designated state via a direct link to the national patent register of that state.</a:t>
            </a:r>
          </a:p>
          <a:p>
            <a:pPr eaLnBrk="1" hangingPunct="1">
              <a:defRPr/>
            </a:pPr>
            <a:endParaRPr lang="en-GB" altLang="en-US" dirty="0" smtClean="0"/>
          </a:p>
          <a:p>
            <a:pPr eaLnBrk="1" hangingPunct="1">
              <a:defRPr/>
            </a:pPr>
            <a:r>
              <a:rPr lang="en-GB" altLang="en-US" dirty="0" smtClean="0"/>
              <a:t>You can access, print and download all the public documents in the file, including all the correspondence between the EPO and the applicant/attorney.</a:t>
            </a:r>
          </a:p>
          <a:p>
            <a:pPr eaLnBrk="1" hangingPunct="1">
              <a:defRPr/>
            </a:pPr>
            <a:endParaRPr lang="en-GB" altLang="en-US" dirty="0" smtClean="0"/>
          </a:p>
          <a:p>
            <a:pPr eaLnBrk="1" hangingPunct="1">
              <a:defRPr/>
            </a:pPr>
            <a:r>
              <a:rPr lang="en-GB" altLang="en-US" dirty="0" smtClean="0"/>
              <a:t>Via the Global Dossier service you can access the Chinese dossier content for the file of Chinese family members of an EP application. Since 15 April 2015 the EPO has extended its Global Dossier service to include data from the Japan Patent Office (JPO), the Korean</a:t>
            </a:r>
          </a:p>
          <a:p>
            <a:pPr eaLnBrk="1" hangingPunct="1">
              <a:defRPr/>
            </a:pPr>
            <a:r>
              <a:rPr lang="en-GB" altLang="en-US" dirty="0" smtClean="0"/>
              <a:t> </a:t>
            </a:r>
          </a:p>
          <a:p>
            <a:pPr eaLnBrk="1" hangingPunct="1">
              <a:defRPr/>
            </a:pPr>
            <a:r>
              <a:rPr lang="en-GB" altLang="en-US" dirty="0" smtClean="0"/>
              <a:t>Intellectual Property Office (KIPO) and, since 26 June 2015, from the United States Patent and Trademark Office.</a:t>
            </a:r>
          </a:p>
          <a:p>
            <a:pPr eaLnBrk="1" hangingPunct="1">
              <a:defRPr/>
            </a:pPr>
            <a:endParaRPr lang="en-GB" altLang="en-US" dirty="0" smtClean="0"/>
          </a:p>
          <a:p>
            <a:pPr eaLnBrk="1" hangingPunct="1">
              <a:defRPr/>
            </a:pPr>
            <a:r>
              <a:rPr lang="en-GB" altLang="en-US" dirty="0" smtClean="0"/>
              <a:t>The Register also provides direct links to appeal decisions, </a:t>
            </a:r>
            <a:r>
              <a:rPr lang="en-GB" altLang="en-US" dirty="0" err="1" smtClean="0"/>
              <a:t>Espacenet</a:t>
            </a:r>
            <a:r>
              <a:rPr lang="en-GB" altLang="en-US" dirty="0" smtClean="0"/>
              <a:t> and the Publication Server, and the option to monitor the progress of selected applications via the Register Alert service, which is accessible within the Register.</a:t>
            </a:r>
          </a:p>
          <a:p>
            <a:pPr eaLnBrk="1" hangingPunct="1">
              <a:defRPr/>
            </a:pPr>
            <a:endParaRPr lang="en-GB" altLang="en-US" dirty="0" smtClean="0"/>
          </a:p>
          <a:p>
            <a:pPr eaLnBrk="1" hangingPunct="1">
              <a:defRPr/>
            </a:pPr>
            <a:r>
              <a:rPr lang="en-GB" altLang="en-US" dirty="0" smtClean="0"/>
              <a:t>An online form is available for submitting third- party observations from the Register.</a:t>
            </a:r>
          </a:p>
          <a:p>
            <a:pPr eaLnBrk="1" hangingPunct="1">
              <a:defRPr/>
            </a:pPr>
            <a:endParaRPr lang="en-GB" altLang="en-US" dirty="0" smtClean="0"/>
          </a:p>
          <a:p>
            <a:pPr marL="172256" indent="-172256" eaLnBrk="1" hangingPunct="1">
              <a:buFontTx/>
              <a:buChar char="-"/>
              <a:defRPr/>
            </a:pPr>
            <a:endParaRPr lang="en-GB" altLang="en-US" dirty="0" smtClean="0"/>
          </a:p>
          <a:p>
            <a:pPr marL="172256" indent="-172256" eaLnBrk="1" hangingPunct="1">
              <a:buFontTx/>
              <a:buChar char="-"/>
              <a:defRPr/>
            </a:pPr>
            <a:endParaRPr lang="en-GB" altLang="en-US" dirty="0" smtClean="0"/>
          </a:p>
          <a:p>
            <a:pPr eaLnBrk="1" hangingPunct="1">
              <a:defRPr/>
            </a:pPr>
            <a:endParaRPr lang="en-GB" altLang="en-US" dirty="0" smtClean="0"/>
          </a:p>
          <a:p>
            <a:pPr eaLnBrk="1" hangingPunct="1">
              <a:defRPr/>
            </a:pPr>
            <a:endParaRPr lang="en-GB" altLang="en-US" dirty="0" smtClean="0"/>
          </a:p>
          <a:p>
            <a:pPr eaLnBrk="1" hangingPunct="1">
              <a:defRPr/>
            </a:pPr>
            <a:endParaRPr lang="en-GB" altLang="en-US" dirty="0" smtClean="0"/>
          </a:p>
          <a:p>
            <a:pPr eaLnBrk="1" hangingPunct="1">
              <a:defRPr/>
            </a:pPr>
            <a:endParaRPr lang="en-GB" altLang="en-US" dirty="0" smtClean="0"/>
          </a:p>
        </p:txBody>
      </p:sp>
    </p:spTree>
    <p:extLst>
      <p:ext uri="{BB962C8B-B14F-4D97-AF65-F5344CB8AC3E}">
        <p14:creationId xmlns:p14="http://schemas.microsoft.com/office/powerpoint/2010/main" val="9237530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37FB0120-76F6-4B89-B066-70E79B4FE8B7}" type="slidenum">
              <a:rPr lang="en-GB" altLang="en-US"/>
              <a:pPr eaLnBrk="1" hangingPunct="1">
                <a:spcBef>
                  <a:spcPct val="0"/>
                </a:spcBef>
              </a:pPr>
              <a:t>75</a:t>
            </a:fld>
            <a:endParaRPr lang="en-GB" alt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To access the European Patent Register direct, simply enter the URL https://register.epo.org in your internet browser.</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The landing page contains useful information about the Register service, plus all the latest updates.</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414001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C1EC5688-89A5-4D15-A885-D418BD77C874}" type="slidenum">
              <a:rPr lang="en-GB" altLang="en-US"/>
              <a:pPr eaLnBrk="1" hangingPunct="1">
                <a:spcBef>
                  <a:spcPct val="0"/>
                </a:spcBef>
              </a:pPr>
              <a:t>76</a:t>
            </a:fld>
            <a:endParaRPr lang="en-GB" altLang="en-US"/>
          </a:p>
        </p:txBody>
      </p:sp>
      <p:sp>
        <p:nvSpPr>
          <p:cNvPr id="48131" name="Rectangle 7"/>
          <p:cNvSpPr txBox="1">
            <a:spLocks noGrp="1" noChangeArrowheads="1"/>
          </p:cNvSpPr>
          <p:nvPr/>
        </p:nvSpPr>
        <p:spPr bwMode="auto">
          <a:xfrm>
            <a:off x="3882250" y="9451027"/>
            <a:ext cx="2970946" cy="49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44" tIns="45920" rIns="91844" bIns="45920" anchor="b"/>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28EE2E9C-EAB4-43A9-A4F2-2C68E2AEA5F9}" type="slidenum">
              <a:rPr lang="en-GB" altLang="en-US"/>
              <a:pPr algn="r" eaLnBrk="1" hangingPunct="1">
                <a:spcBef>
                  <a:spcPct val="0"/>
                </a:spcBef>
              </a:pPr>
              <a:t>76</a:t>
            </a:fld>
            <a:endParaRPr lang="en-GB" altLang="en-US"/>
          </a:p>
        </p:txBody>
      </p:sp>
      <p:sp>
        <p:nvSpPr>
          <p:cNvPr id="48132" name="Rectangle 2"/>
          <p:cNvSpPr>
            <a:spLocks noGrp="1" noRot="1" noChangeAspect="1" noChangeArrowheads="1" noTextEdit="1"/>
          </p:cNvSpPr>
          <p:nvPr>
            <p:ph type="sldImg"/>
          </p:nvPr>
        </p:nvSpPr>
        <p:spPr>
          <a:xfrm>
            <a:off x="939800" y="746125"/>
            <a:ext cx="4976813" cy="3732213"/>
          </a:xfrm>
          <a:ln/>
        </p:spPr>
      </p:sp>
      <p:sp>
        <p:nvSpPr>
          <p:cNvPr id="48133" name="Rectangle 3"/>
          <p:cNvSpPr>
            <a:spLocks noGrp="1" noChangeArrowheads="1"/>
          </p:cNvSpPr>
          <p:nvPr>
            <p:ph type="body" idx="1"/>
          </p:nvPr>
        </p:nvSpPr>
        <p:spPr>
          <a:noFill/>
        </p:spPr>
        <p:txBody>
          <a:bodyPr lIns="91844" tIns="45920" rIns="91844" bIns="45920"/>
          <a:lstStyle/>
          <a:p>
            <a:pPr eaLnBrk="1" hangingPunct="1"/>
            <a:r>
              <a:rPr lang="en-GB" altLang="en-US" dirty="0" smtClean="0">
                <a:latin typeface="Arial" panose="020B0604020202020204" pitchFamily="34" charset="0"/>
                <a:cs typeface="Arial" panose="020B0604020202020204" pitchFamily="34" charset="0"/>
              </a:rPr>
              <a:t>The European Patent Register offers three different search options.</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If you know the EP application or publication number or filing date, you can use the quick search option.</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The example in the file uses publication number EP2383063.</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You will then have immediate access to a file.</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65970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E53CA633-7F29-416D-959D-7405CC232A58}" type="slidenum">
              <a:rPr lang="en-GB" altLang="en-US"/>
              <a:pPr eaLnBrk="1" hangingPunct="1">
                <a:spcBef>
                  <a:spcPct val="0"/>
                </a:spcBef>
              </a:pPr>
              <a:t>77</a:t>
            </a:fld>
            <a:endParaRPr lang="en-GB" altLang="en-US"/>
          </a:p>
        </p:txBody>
      </p:sp>
      <p:sp>
        <p:nvSpPr>
          <p:cNvPr id="49155" name="Rectangle 7"/>
          <p:cNvSpPr txBox="1">
            <a:spLocks noGrp="1" noChangeArrowheads="1"/>
          </p:cNvSpPr>
          <p:nvPr/>
        </p:nvSpPr>
        <p:spPr bwMode="auto">
          <a:xfrm>
            <a:off x="3882250" y="9451027"/>
            <a:ext cx="2970946" cy="49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44" tIns="45920" rIns="91844" bIns="45920" anchor="b"/>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19A1652D-F666-429E-9954-86BC8AC7CC8E}" type="slidenum">
              <a:rPr lang="en-GB" altLang="en-US"/>
              <a:pPr algn="r" eaLnBrk="1" hangingPunct="1">
                <a:spcBef>
                  <a:spcPct val="0"/>
                </a:spcBef>
              </a:pPr>
              <a:t>77</a:t>
            </a:fld>
            <a:endParaRPr lang="en-GB" altLang="en-US"/>
          </a:p>
        </p:txBody>
      </p:sp>
      <p:sp>
        <p:nvSpPr>
          <p:cNvPr id="49156" name="Rectangle 2"/>
          <p:cNvSpPr>
            <a:spLocks noGrp="1" noRot="1" noChangeAspect="1" noChangeArrowheads="1" noTextEdit="1"/>
          </p:cNvSpPr>
          <p:nvPr>
            <p:ph type="sldImg"/>
          </p:nvPr>
        </p:nvSpPr>
        <p:spPr>
          <a:xfrm>
            <a:off x="939800" y="746125"/>
            <a:ext cx="4976813" cy="3732213"/>
          </a:xfrm>
          <a:ln/>
        </p:spPr>
      </p:sp>
      <p:sp>
        <p:nvSpPr>
          <p:cNvPr id="49157" name="Rectangle 3"/>
          <p:cNvSpPr>
            <a:spLocks noGrp="1" noChangeArrowheads="1"/>
          </p:cNvSpPr>
          <p:nvPr>
            <p:ph type="body" idx="1"/>
          </p:nvPr>
        </p:nvSpPr>
        <p:spPr>
          <a:noFill/>
        </p:spPr>
        <p:txBody>
          <a:bodyPr lIns="91844" tIns="45920" rIns="91844" bIns="45920"/>
          <a:lstStyle/>
          <a:p>
            <a:pPr eaLnBrk="1" hangingPunct="1"/>
            <a:r>
              <a:rPr lang="en-GB" altLang="en-US" dirty="0" smtClean="0">
                <a:latin typeface="Arial" panose="020B0604020202020204" pitchFamily="34" charset="0"/>
                <a:cs typeface="Arial" panose="020B0604020202020204" pitchFamily="34" charset="0"/>
              </a:rPr>
              <a:t>The advanced search option allows you to search using twelve different criteria.</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In the example on the slide,  the  user  has entered the filing date "2010 2012“, which covers the period from 1 January 2010 till 31 December 2012, the applicant name Knowles and the IPC class H04R1.</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You cannot, however, search the Register using the ECLA European Classification system or the CPC Cooperative Patent Classification system.</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 </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296484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F7634EBB-C6C9-4D74-A612-EE2342DF0695}" type="slidenum">
              <a:rPr lang="en-GB" altLang="en-US"/>
              <a:pPr eaLnBrk="1" hangingPunct="1">
                <a:spcBef>
                  <a:spcPct val="0"/>
                </a:spcBef>
              </a:pPr>
              <a:t>78</a:t>
            </a:fld>
            <a:endParaRPr lang="en-GB" altLang="en-US"/>
          </a:p>
        </p:txBody>
      </p:sp>
      <p:sp>
        <p:nvSpPr>
          <p:cNvPr id="50179" name="Rectangle 7"/>
          <p:cNvSpPr txBox="1">
            <a:spLocks noGrp="1" noChangeArrowheads="1"/>
          </p:cNvSpPr>
          <p:nvPr/>
        </p:nvSpPr>
        <p:spPr bwMode="auto">
          <a:xfrm>
            <a:off x="3882250" y="9451027"/>
            <a:ext cx="2970946" cy="49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44" tIns="45920" rIns="91844" bIns="45920" anchor="b"/>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5D6FA1EF-DD0D-4706-BD89-F12B109D7E93}" type="slidenum">
              <a:rPr lang="en-GB" altLang="en-US"/>
              <a:pPr algn="r" eaLnBrk="1" hangingPunct="1">
                <a:spcBef>
                  <a:spcPct val="0"/>
                </a:spcBef>
              </a:pPr>
              <a:t>78</a:t>
            </a:fld>
            <a:endParaRPr lang="en-GB" altLang="en-US"/>
          </a:p>
        </p:txBody>
      </p:sp>
      <p:sp>
        <p:nvSpPr>
          <p:cNvPr id="50180" name="Rectangle 2"/>
          <p:cNvSpPr>
            <a:spLocks noGrp="1" noRot="1" noChangeAspect="1" noChangeArrowheads="1" noTextEdit="1"/>
          </p:cNvSpPr>
          <p:nvPr>
            <p:ph type="sldImg"/>
          </p:nvPr>
        </p:nvSpPr>
        <p:spPr>
          <a:xfrm>
            <a:off x="939800" y="746125"/>
            <a:ext cx="4976813" cy="3732213"/>
          </a:xfrm>
          <a:ln/>
        </p:spPr>
      </p:sp>
      <p:sp>
        <p:nvSpPr>
          <p:cNvPr id="50181" name="Rectangle 3"/>
          <p:cNvSpPr>
            <a:spLocks noGrp="1" noChangeArrowheads="1"/>
          </p:cNvSpPr>
          <p:nvPr>
            <p:ph type="body" idx="1"/>
          </p:nvPr>
        </p:nvSpPr>
        <p:spPr>
          <a:noFill/>
        </p:spPr>
        <p:txBody>
          <a:bodyPr lIns="91844" tIns="45920" rIns="91844" bIns="45920"/>
          <a:lstStyle/>
          <a:p>
            <a:pPr eaLnBrk="1" hangingPunct="1"/>
            <a:r>
              <a:rPr lang="en-GB" altLang="en-US" dirty="0" smtClean="0">
                <a:latin typeface="Arial" panose="020B0604020202020204" pitchFamily="34" charset="0"/>
                <a:cs typeface="Arial" panose="020B0604020202020204" pitchFamily="34" charset="0"/>
              </a:rPr>
              <a:t>You can also search for the representative or an opponent, something which is not possible in </a:t>
            </a:r>
            <a:r>
              <a:rPr lang="en-GB" altLang="en-US" dirty="0" err="1" smtClean="0">
                <a:latin typeface="Arial" panose="020B0604020202020204" pitchFamily="34" charset="0"/>
                <a:cs typeface="Arial" panose="020B0604020202020204" pitchFamily="34" charset="0"/>
              </a:rPr>
              <a:t>Espacenet</a:t>
            </a:r>
            <a:r>
              <a:rPr lang="en-GB" altLang="en-US" dirty="0" smtClean="0">
                <a:latin typeface="Arial" panose="020B0604020202020204" pitchFamily="34" charset="0"/>
                <a:cs typeface="Arial" panose="020B0604020202020204" pitchFamily="34" charset="0"/>
              </a:rPr>
              <a: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To search for the opponents relating to a particular applicant, you just need to add “01” in the Opponent search field.</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 </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436567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FE3DB8CA-4C59-4C9C-88CF-C9929C00C013}" type="slidenum">
              <a:rPr lang="en-GB" altLang="en-US"/>
              <a:pPr eaLnBrk="1" hangingPunct="1">
                <a:spcBef>
                  <a:spcPct val="0"/>
                </a:spcBef>
              </a:pPr>
              <a:t>79</a:t>
            </a:fld>
            <a:endParaRPr lang="en-GB" altLang="en-US"/>
          </a:p>
        </p:txBody>
      </p:sp>
      <p:sp>
        <p:nvSpPr>
          <p:cNvPr id="51203" name="Rectangle 7"/>
          <p:cNvSpPr txBox="1">
            <a:spLocks noGrp="1" noChangeArrowheads="1"/>
          </p:cNvSpPr>
          <p:nvPr/>
        </p:nvSpPr>
        <p:spPr bwMode="auto">
          <a:xfrm>
            <a:off x="3882250" y="9451027"/>
            <a:ext cx="2970946" cy="49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44" tIns="45920" rIns="91844" bIns="45920" anchor="b"/>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C5838685-4789-431F-B2C0-7240B11EC74A}" type="slidenum">
              <a:rPr lang="en-GB" altLang="en-US"/>
              <a:pPr algn="r" eaLnBrk="1" hangingPunct="1">
                <a:spcBef>
                  <a:spcPct val="0"/>
                </a:spcBef>
              </a:pPr>
              <a:t>79</a:t>
            </a:fld>
            <a:endParaRPr lang="en-GB" altLang="en-US"/>
          </a:p>
        </p:txBody>
      </p:sp>
      <p:sp>
        <p:nvSpPr>
          <p:cNvPr id="51204" name="Rectangle 2"/>
          <p:cNvSpPr>
            <a:spLocks noGrp="1" noRot="1" noChangeAspect="1" noChangeArrowheads="1" noTextEdit="1"/>
          </p:cNvSpPr>
          <p:nvPr>
            <p:ph type="sldImg"/>
          </p:nvPr>
        </p:nvSpPr>
        <p:spPr>
          <a:xfrm>
            <a:off x="939800" y="746125"/>
            <a:ext cx="4976813" cy="3732213"/>
          </a:xfrm>
          <a:ln/>
        </p:spPr>
      </p:sp>
      <p:sp>
        <p:nvSpPr>
          <p:cNvPr id="51205" name="Rectangle 3"/>
          <p:cNvSpPr>
            <a:spLocks noGrp="1" noChangeArrowheads="1"/>
          </p:cNvSpPr>
          <p:nvPr>
            <p:ph type="body" idx="1"/>
          </p:nvPr>
        </p:nvSpPr>
        <p:spPr>
          <a:noFill/>
        </p:spPr>
        <p:txBody>
          <a:bodyPr lIns="91844" tIns="45920" rIns="91844" bIns="45920"/>
          <a:lstStyle/>
          <a:p>
            <a:pPr eaLnBrk="1" hangingPunct="1"/>
            <a:r>
              <a:rPr lang="en-GB" altLang="zh-CN" dirty="0" smtClean="0">
                <a:latin typeface="Arial" panose="020B0604020202020204" pitchFamily="34" charset="0"/>
                <a:cs typeface="Arial" panose="020B0604020202020204" pitchFamily="34" charset="0"/>
              </a:rPr>
              <a:t>With the smart search option you can enter either a single search term or multiple terms.</a:t>
            </a:r>
          </a:p>
          <a:p>
            <a:pPr eaLnBrk="1" hangingPunct="1"/>
            <a:endParaRPr lang="en-GB" altLang="zh-CN" dirty="0" smtClean="0">
              <a:latin typeface="Arial" panose="020B0604020202020204" pitchFamily="34" charset="0"/>
              <a:cs typeface="Arial" panose="020B0604020202020204" pitchFamily="34" charset="0"/>
            </a:endParaRPr>
          </a:p>
          <a:p>
            <a:pPr eaLnBrk="1" hangingPunct="1"/>
            <a:r>
              <a:rPr lang="en-GB" altLang="zh-CN" dirty="0" smtClean="0">
                <a:latin typeface="Arial" panose="020B0604020202020204" pitchFamily="34" charset="0"/>
                <a:cs typeface="Arial" panose="020B0604020202020204" pitchFamily="34" charset="0"/>
              </a:rPr>
              <a:t>Our example shows the search terms "Siemens" "diode" and "2010".</a:t>
            </a:r>
          </a:p>
          <a:p>
            <a:pPr eaLnBrk="1" hangingPunct="1"/>
            <a:endParaRPr lang="en-GB" altLang="zh-CN" dirty="0" smtClean="0">
              <a:latin typeface="Arial" panose="020B0604020202020204" pitchFamily="34" charset="0"/>
              <a:cs typeface="Arial" panose="020B0604020202020204" pitchFamily="34" charset="0"/>
            </a:endParaRPr>
          </a:p>
          <a:p>
            <a:pPr eaLnBrk="1" hangingPunct="1"/>
            <a:r>
              <a:rPr lang="en-GB" altLang="zh-CN" dirty="0" smtClean="0">
                <a:latin typeface="Arial" panose="020B0604020202020204" pitchFamily="34" charset="0"/>
                <a:cs typeface="Arial" panose="020B0604020202020204" pitchFamily="34" charset="0"/>
              </a:rPr>
              <a:t>The system will make a free interpretation of the terms you have entered.</a:t>
            </a:r>
          </a:p>
          <a:p>
            <a:pPr eaLnBrk="1" hangingPunct="1"/>
            <a:endParaRPr lang="en-GB" altLang="zh-CN" dirty="0" smtClean="0">
              <a:latin typeface="Arial" panose="020B0604020202020204" pitchFamily="34" charset="0"/>
              <a:cs typeface="Arial" panose="020B0604020202020204" pitchFamily="34" charset="0"/>
            </a:endParaRPr>
          </a:p>
          <a:p>
            <a:pPr eaLnBrk="1" hangingPunct="1"/>
            <a:r>
              <a:rPr lang="en-GB" altLang="zh-CN" dirty="0" smtClean="0">
                <a:latin typeface="Arial" panose="020B0604020202020204" pitchFamily="34" charset="0"/>
                <a:cs typeface="Arial" panose="020B0604020202020204" pitchFamily="34" charset="0"/>
              </a:rPr>
              <a:t>You can also use the Boolean operators AND, OR and NOT, and you can type in the number of a patent document.</a:t>
            </a:r>
          </a:p>
          <a:p>
            <a:pPr eaLnBrk="1" hangingPunct="1"/>
            <a:endParaRPr lang="en-GB" altLang="zh-CN" dirty="0" smtClean="0">
              <a:latin typeface="Arial" panose="020B0604020202020204" pitchFamily="34" charset="0"/>
              <a:cs typeface="Arial" panose="020B0604020202020204" pitchFamily="34" charset="0"/>
            </a:endParaRPr>
          </a:p>
          <a:p>
            <a:pPr eaLnBrk="1" hangingPunct="1"/>
            <a:endParaRPr lang="en-GB" altLang="zh-CN" dirty="0" smtClean="0">
              <a:latin typeface="Arial" panose="020B0604020202020204" pitchFamily="34" charset="0"/>
              <a:cs typeface="Arial" panose="020B0604020202020204" pitchFamily="34" charset="0"/>
            </a:endParaRPr>
          </a:p>
          <a:p>
            <a:pPr eaLnBrk="1" hangingPunct="1"/>
            <a:endParaRPr lang="en-GB" altLang="zh-CN" dirty="0" smtClean="0">
              <a:latin typeface="Arial" panose="020B0604020202020204" pitchFamily="34" charset="0"/>
              <a:cs typeface="Arial" panose="020B0604020202020204" pitchFamily="34" charset="0"/>
            </a:endParaRPr>
          </a:p>
          <a:p>
            <a:pPr eaLnBrk="1" hangingPunct="1"/>
            <a:endParaRPr lang="en-GB" altLang="zh-CN" dirty="0" smtClean="0">
              <a:latin typeface="Arial" panose="020B0604020202020204" pitchFamily="34" charset="0"/>
              <a:cs typeface="Arial" panose="020B0604020202020204" pitchFamily="34" charset="0"/>
            </a:endParaRPr>
          </a:p>
          <a:p>
            <a:pPr eaLnBrk="1" hangingPunct="1"/>
            <a:endParaRPr lang="en-GB" altLang="zh-CN" dirty="0" smtClean="0">
              <a:latin typeface="Arial" panose="020B0604020202020204" pitchFamily="34" charset="0"/>
              <a:cs typeface="Arial" panose="020B0604020202020204" pitchFamily="34" charset="0"/>
            </a:endParaRPr>
          </a:p>
          <a:p>
            <a:pPr eaLnBrk="1" hangingPunct="1"/>
            <a:endParaRPr lang="en-GB" altLang="zh-CN"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7034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02A344BA-0F6B-415A-ADCA-25DF04B81B1D}" type="slidenum">
              <a:rPr lang="en-GB" sz="1200"/>
              <a:pPr algn="r"/>
              <a:t>8</a:t>
            </a:fld>
            <a:endParaRPr lang="en-GB" sz="1200"/>
          </a:p>
        </p:txBody>
      </p:sp>
      <p:sp>
        <p:nvSpPr>
          <p:cNvPr id="105475"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105476"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r>
              <a:rPr lang="en-GB" noProof="0" dirty="0" smtClean="0"/>
              <a:t>In exchange for the right to prevent a third party from using the owner’s IP without permission, the  would-be owner has  to agree to the substance of his IP being published. So, once registered, it is on permanent record at IP offices around the world.</a:t>
            </a:r>
            <a:endParaRPr lang="en-GB" noProof="0" dirty="0" smtClean="0"/>
          </a:p>
        </p:txBody>
      </p:sp>
    </p:spTree>
    <p:extLst>
      <p:ext uri="{BB962C8B-B14F-4D97-AF65-F5344CB8AC3E}">
        <p14:creationId xmlns:p14="http://schemas.microsoft.com/office/powerpoint/2010/main" val="16632355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8CE90036-EBE0-498C-A2AD-1B1B7B425EC8}" type="slidenum">
              <a:rPr lang="en-GB" altLang="en-US"/>
              <a:pPr eaLnBrk="1" hangingPunct="1">
                <a:spcBef>
                  <a:spcPct val="0"/>
                </a:spcBef>
              </a:pPr>
              <a:t>80</a:t>
            </a:fld>
            <a:endParaRPr lang="en-GB" altLang="en-US"/>
          </a:p>
        </p:txBody>
      </p:sp>
      <p:sp>
        <p:nvSpPr>
          <p:cNvPr id="52227" name="Rectangle 7"/>
          <p:cNvSpPr txBox="1">
            <a:spLocks noGrp="1" noChangeArrowheads="1"/>
          </p:cNvSpPr>
          <p:nvPr/>
        </p:nvSpPr>
        <p:spPr bwMode="auto">
          <a:xfrm>
            <a:off x="3882250" y="9451027"/>
            <a:ext cx="2970946" cy="49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44" tIns="45920" rIns="91844" bIns="45920" anchor="b"/>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16B5B999-6511-4207-9927-C0ED1DBD8844}" type="slidenum">
              <a:rPr lang="en-GB" altLang="en-US"/>
              <a:pPr algn="r" eaLnBrk="1" hangingPunct="1">
                <a:spcBef>
                  <a:spcPct val="0"/>
                </a:spcBef>
              </a:pPr>
              <a:t>80</a:t>
            </a:fld>
            <a:endParaRPr lang="en-GB" altLang="en-US"/>
          </a:p>
        </p:txBody>
      </p:sp>
      <p:sp>
        <p:nvSpPr>
          <p:cNvPr id="52228" name="Rectangle 2"/>
          <p:cNvSpPr>
            <a:spLocks noGrp="1" noRot="1" noChangeAspect="1" noChangeArrowheads="1" noTextEdit="1"/>
          </p:cNvSpPr>
          <p:nvPr>
            <p:ph type="sldImg"/>
          </p:nvPr>
        </p:nvSpPr>
        <p:spPr>
          <a:xfrm>
            <a:off x="939800" y="746125"/>
            <a:ext cx="4976813" cy="3732213"/>
          </a:xfrm>
          <a:ln/>
        </p:spPr>
      </p:sp>
      <p:sp>
        <p:nvSpPr>
          <p:cNvPr id="52229" name="Rectangle 3"/>
          <p:cNvSpPr>
            <a:spLocks noGrp="1" noChangeArrowheads="1"/>
          </p:cNvSpPr>
          <p:nvPr>
            <p:ph type="body" idx="1"/>
          </p:nvPr>
        </p:nvSpPr>
        <p:spPr>
          <a:noFill/>
        </p:spPr>
        <p:txBody>
          <a:bodyPr lIns="91844" tIns="45920" rIns="91844" bIns="45920"/>
          <a:lstStyle/>
          <a:p>
            <a:pPr eaLnBrk="1" hangingPunct="1"/>
            <a:r>
              <a:rPr lang="en-GB" altLang="zh-CN" dirty="0" smtClean="0">
                <a:latin typeface="Arial" panose="020B0604020202020204" pitchFamily="34" charset="0"/>
                <a:cs typeface="Arial" panose="020B0604020202020204" pitchFamily="34" charset="0"/>
              </a:rPr>
              <a:t>Alternatively, you can formulate your search using field identifiers. This table shows the smart search field identifiers.</a:t>
            </a:r>
          </a:p>
          <a:p>
            <a:pPr eaLnBrk="1" hangingPunct="1"/>
            <a:endParaRPr lang="en-GB" altLang="zh-CN"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17489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5197AD5D-5CAF-4993-A94D-8C6518A50615}" type="slidenum">
              <a:rPr lang="en-GB" altLang="en-US"/>
              <a:pPr eaLnBrk="1" hangingPunct="1">
                <a:spcBef>
                  <a:spcPct val="0"/>
                </a:spcBef>
              </a:pPr>
              <a:t>81</a:t>
            </a:fld>
            <a:endParaRPr lang="en-GB" altLang="en-US"/>
          </a:p>
        </p:txBody>
      </p:sp>
      <p:sp>
        <p:nvSpPr>
          <p:cNvPr id="53251" name="Rectangle 7"/>
          <p:cNvSpPr txBox="1">
            <a:spLocks noGrp="1" noChangeArrowheads="1"/>
          </p:cNvSpPr>
          <p:nvPr/>
        </p:nvSpPr>
        <p:spPr bwMode="auto">
          <a:xfrm>
            <a:off x="3882250" y="9451027"/>
            <a:ext cx="2970946" cy="49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44" tIns="45920" rIns="91844" bIns="45920" anchor="b"/>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BE980407-63F9-413A-94AE-96AE61C20527}" type="slidenum">
              <a:rPr lang="en-GB" altLang="en-US"/>
              <a:pPr algn="r" eaLnBrk="1" hangingPunct="1">
                <a:spcBef>
                  <a:spcPct val="0"/>
                </a:spcBef>
              </a:pPr>
              <a:t>81</a:t>
            </a:fld>
            <a:endParaRPr lang="en-GB" altLang="en-US"/>
          </a:p>
        </p:txBody>
      </p:sp>
      <p:sp>
        <p:nvSpPr>
          <p:cNvPr id="53252" name="Rectangle 2"/>
          <p:cNvSpPr>
            <a:spLocks noGrp="1" noRot="1" noChangeAspect="1" noChangeArrowheads="1" noTextEdit="1"/>
          </p:cNvSpPr>
          <p:nvPr>
            <p:ph type="sldImg"/>
          </p:nvPr>
        </p:nvSpPr>
        <p:spPr>
          <a:xfrm>
            <a:off x="939800" y="746125"/>
            <a:ext cx="4976813" cy="3732213"/>
          </a:xfrm>
          <a:ln/>
        </p:spPr>
      </p:sp>
      <p:sp>
        <p:nvSpPr>
          <p:cNvPr id="53253" name="Rectangle 3"/>
          <p:cNvSpPr>
            <a:spLocks noGrp="1" noChangeArrowheads="1"/>
          </p:cNvSpPr>
          <p:nvPr>
            <p:ph type="body" idx="1"/>
          </p:nvPr>
        </p:nvSpPr>
        <p:spPr>
          <a:noFill/>
        </p:spPr>
        <p:txBody>
          <a:bodyPr lIns="91844" tIns="45920" rIns="91844" bIns="45920"/>
          <a:lstStyle/>
          <a:p>
            <a:pPr eaLnBrk="1" hangingPunct="1"/>
            <a:r>
              <a:rPr lang="en-GB" altLang="en-US" dirty="0" smtClean="0">
                <a:latin typeface="Arial" panose="020B0604020202020204" pitchFamily="34" charset="0"/>
                <a:cs typeface="Arial" panose="020B0604020202020204" pitchFamily="34" charset="0"/>
              </a:rPr>
              <a:t>If we use field identifiers in the previous example it looks like this.</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The applicant – "pa" in the list of field identifiers</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 is Siemens.</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The title – "</a:t>
            </a:r>
            <a:r>
              <a:rPr lang="en-GB" altLang="en-US" dirty="0" err="1" smtClean="0">
                <a:latin typeface="Arial" panose="020B0604020202020204" pitchFamily="34" charset="0"/>
                <a:cs typeface="Arial" panose="020B0604020202020204" pitchFamily="34" charset="0"/>
              </a:rPr>
              <a:t>ti</a:t>
            </a:r>
            <a:r>
              <a:rPr lang="en-GB" altLang="en-US" dirty="0" smtClean="0">
                <a:latin typeface="Arial" panose="020B0604020202020204" pitchFamily="34" charset="0"/>
                <a:cs typeface="Arial" panose="020B0604020202020204" pitchFamily="34" charset="0"/>
              </a:rPr>
              <a:t>" – is diode.</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The publication date – "</a:t>
            </a:r>
            <a:r>
              <a:rPr lang="en-GB" altLang="en-US" dirty="0" err="1" smtClean="0">
                <a:latin typeface="Arial" panose="020B0604020202020204" pitchFamily="34" charset="0"/>
                <a:cs typeface="Arial" panose="020B0604020202020204" pitchFamily="34" charset="0"/>
              </a:rPr>
              <a:t>pd</a:t>
            </a:r>
            <a:r>
              <a:rPr lang="en-GB" altLang="en-US" dirty="0" smtClean="0">
                <a:latin typeface="Arial" panose="020B0604020202020204" pitchFamily="34" charset="0"/>
                <a:cs typeface="Arial" panose="020B0604020202020204" pitchFamily="34" charset="0"/>
              </a:rPr>
              <a:t>" – is 2010.</a:t>
            </a: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3732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17674B10-0BD4-4A38-B5AD-80037768BA9F}" type="slidenum">
              <a:rPr lang="en-GB" altLang="en-US"/>
              <a:pPr eaLnBrk="1" hangingPunct="1">
                <a:spcBef>
                  <a:spcPct val="0"/>
                </a:spcBef>
              </a:pPr>
              <a:t>82</a:t>
            </a:fld>
            <a:endParaRPr lang="en-GB" alt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Here is a sample search in the smart search field. The inventor’s name is </a:t>
            </a:r>
            <a:r>
              <a:rPr lang="en-GB" altLang="en-US" dirty="0" err="1" smtClean="0">
                <a:latin typeface="Arial" panose="020B0604020202020204" pitchFamily="34" charset="0"/>
                <a:cs typeface="Arial" panose="020B0604020202020204" pitchFamily="34" charset="0"/>
              </a:rPr>
              <a:t>Ganshorn</a:t>
            </a:r>
            <a:r>
              <a:rPr lang="en-GB" altLang="en-US" dirty="0" smtClean="0">
                <a:latin typeface="Arial" panose="020B0604020202020204" pitchFamily="34" charset="0"/>
                <a:cs typeface="Arial" panose="020B0604020202020204" pitchFamily="34" charset="0"/>
              </a:rPr>
              <a:t>, the applicant Siemens, and the international classification B60M.</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As you can see, you will get a list of results with a minimum set of bibliographic data, comprising the title of the application, the application number, the publication number, the applicant and the IPC. All you have to do is click on the title of a file to access it.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If your search produces only one hit you will have immediate access to the file.</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For results lists containing up to 200 hits, you can sort the list according to application</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number, publication number, applicant or IPC.</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593066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EE9A962C-F868-4A4A-8AAE-7BCC35469E49}" type="slidenum">
              <a:rPr lang="en-GB" altLang="en-US"/>
              <a:pPr eaLnBrk="1" hangingPunct="1">
                <a:spcBef>
                  <a:spcPct val="0"/>
                </a:spcBef>
              </a:pPr>
              <a:t>83</a:t>
            </a:fld>
            <a:endParaRPr lang="en-GB" alt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The "About this file" section contains the most important bibliographic data relating to an application. It also contains information on the current status of the application and the most recent event.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Links to the Board of Appeal decisions and the publication server can be accessed from this section too.</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The top bar offers you the possibility to refine your search as well as to download the</a:t>
            </a:r>
          </a:p>
          <a:p>
            <a:pPr eaLnBrk="1" hangingPunct="1"/>
            <a:r>
              <a:rPr lang="en-GB" altLang="en-US" dirty="0" smtClean="0">
                <a:latin typeface="Arial" panose="020B0604020202020204" pitchFamily="34" charset="0"/>
                <a:cs typeface="Arial" panose="020B0604020202020204" pitchFamily="34" charset="0"/>
              </a:rPr>
              <a:t>information from this section in ST.36 format.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You can click on the "Show history" button to view changes to the application, for example a change of inventor.</a:t>
            </a:r>
          </a:p>
          <a:p>
            <a:pPr eaLnBrk="1" hangingPunct="1"/>
            <a:r>
              <a:rPr lang="en-GB" altLang="en-US" dirty="0" smtClean="0">
                <a:latin typeface="Arial" panose="020B0604020202020204" pitchFamily="34" charset="0"/>
                <a:cs typeface="Arial" panose="020B0604020202020204" pitchFamily="34" charset="0"/>
              </a:rPr>
              <a:t> </a:t>
            </a:r>
          </a:p>
          <a:p>
            <a:pPr eaLnBrk="1" hangingPunct="1"/>
            <a:r>
              <a:rPr lang="en-GB" altLang="en-US" dirty="0" smtClean="0">
                <a:latin typeface="Arial" panose="020B0604020202020204" pitchFamily="34" charset="0"/>
                <a:cs typeface="Arial" panose="020B0604020202020204" pitchFamily="34" charset="0"/>
              </a:rPr>
              <a:t>The "</a:t>
            </a:r>
            <a:r>
              <a:rPr lang="en-GB" altLang="en-US" dirty="0" err="1" smtClean="0">
                <a:latin typeface="Arial" panose="020B0604020202020204" pitchFamily="34" charset="0"/>
                <a:cs typeface="Arial" panose="020B0604020202020204" pitchFamily="34" charset="0"/>
              </a:rPr>
              <a:t>Espacenet</a:t>
            </a:r>
            <a:r>
              <a:rPr lang="en-GB" altLang="en-US" dirty="0" smtClean="0">
                <a:latin typeface="Arial" panose="020B0604020202020204" pitchFamily="34" charset="0"/>
                <a:cs typeface="Arial" panose="020B0604020202020204" pitchFamily="34" charset="0"/>
              </a:rPr>
              <a:t>" link opens this application in </a:t>
            </a:r>
            <a:r>
              <a:rPr lang="en-GB" altLang="en-US" dirty="0" err="1" smtClean="0">
                <a:latin typeface="Arial" panose="020B0604020202020204" pitchFamily="34" charset="0"/>
                <a:cs typeface="Arial" panose="020B0604020202020204" pitchFamily="34" charset="0"/>
              </a:rPr>
              <a:t>Espacenet</a:t>
            </a:r>
            <a:r>
              <a:rPr lang="en-GB" altLang="en-US" dirty="0" smtClean="0">
                <a:latin typeface="Arial" panose="020B0604020202020204" pitchFamily="34" charset="0"/>
                <a:cs typeface="Arial" panose="020B0604020202020204" pitchFamily="34" charset="0"/>
              </a:rPr>
              <a:t> and the "Third-party observations" link gives you direct access to the online form where you can submit your observations. If you encounter an error in the file you can report it by clicking the "Report error" link.</a:t>
            </a:r>
          </a:p>
          <a:p>
            <a:pPr eaLnBrk="1" hangingPunct="1"/>
            <a:r>
              <a:rPr lang="en-GB" altLang="en-US" dirty="0" smtClean="0">
                <a:latin typeface="Arial" panose="020B0604020202020204" pitchFamily="34" charset="0"/>
                <a:cs typeface="Arial" panose="020B0604020202020204" pitchFamily="34" charset="0"/>
              </a:rPr>
              <a:t> </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251105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E089F9B8-9254-45AB-AF2F-1C610B095154}" type="slidenum">
              <a:rPr lang="en-GB" altLang="en-US"/>
              <a:pPr eaLnBrk="1" hangingPunct="1">
                <a:spcBef>
                  <a:spcPct val="0"/>
                </a:spcBef>
              </a:pPr>
              <a:t>84</a:t>
            </a:fld>
            <a:endParaRPr lang="en-GB" alt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The "Legal status" view shows the most important legal events in the European procedure, plus any information available to the European Patent Office on the fate of the European patent once it becomes the</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responsibility of the designated states following grant.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Hyperlinks from the European Patent Register to the national registers make it easy to find out the legal status in the national phase of a granted European patent straight from that country's patent register. The example shown here is Switzerland.</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643875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937F1CB8-E24D-43C1-A9A4-AD804F173A08}" type="slidenum">
              <a:rPr lang="en-GB" altLang="en-US"/>
              <a:pPr eaLnBrk="1" hangingPunct="1">
                <a:spcBef>
                  <a:spcPct val="0"/>
                </a:spcBef>
              </a:pPr>
              <a:t>85</a:t>
            </a:fld>
            <a:endParaRPr lang="en-GB" alt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The "Event history" view shows all the significant occurrences during the lifetime of a patent application, from filing through to search, examination, grant and beyond, in chronological order.</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180488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82B0DE83-71FA-4BE0-9089-78363AAE0D76}" type="slidenum">
              <a:rPr lang="en-GB" altLang="en-US"/>
              <a:pPr eaLnBrk="1" hangingPunct="1">
                <a:spcBef>
                  <a:spcPct val="0"/>
                </a:spcBef>
              </a:pPr>
              <a:t>86</a:t>
            </a:fld>
            <a:endParaRPr lang="en-GB" alt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r>
              <a:rPr lang="en-GB" altLang="zh-CN" dirty="0" smtClean="0">
                <a:latin typeface="Arial" panose="020B0604020202020204" pitchFamily="34" charset="0"/>
                <a:cs typeface="Arial" panose="020B0604020202020204" pitchFamily="34" charset="0"/>
              </a:rPr>
              <a:t>The "Citations" section displays a list of the documents either found during the</a:t>
            </a:r>
            <a:r>
              <a:rPr lang="en-GB" altLang="zh-CN" baseline="0" dirty="0" smtClean="0">
                <a:latin typeface="Arial" panose="020B0604020202020204" pitchFamily="34" charset="0"/>
                <a:cs typeface="Arial" panose="020B0604020202020204" pitchFamily="34" charset="0"/>
              </a:rPr>
              <a:t> </a:t>
            </a:r>
            <a:r>
              <a:rPr lang="en-GB" altLang="zh-CN" dirty="0" smtClean="0">
                <a:latin typeface="Arial" panose="020B0604020202020204" pitchFamily="34" charset="0"/>
                <a:cs typeface="Arial" panose="020B0604020202020204" pitchFamily="34" charset="0"/>
              </a:rPr>
              <a:t>patentability search for the European patent application or cited by the applicant.</a:t>
            </a:r>
          </a:p>
          <a:p>
            <a:pPr eaLnBrk="1" hangingPunct="1"/>
            <a:endParaRPr lang="en-GB" altLang="zh-CN"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30702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184D220F-8A7D-4F61-88B9-F71DD95DBA98}" type="slidenum">
              <a:rPr lang="en-GB" altLang="en-US"/>
              <a:pPr eaLnBrk="1" hangingPunct="1">
                <a:spcBef>
                  <a:spcPct val="0"/>
                </a:spcBef>
              </a:pPr>
              <a:t>87</a:t>
            </a:fld>
            <a:endParaRPr lang="en-GB" alt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All the patent applications coming from a single invention or a group of related inventions are grouped together and displayed in the "Patent family" view.</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"M“-type documents are also known as "extended family" or "INPADOC patent family" documents in </a:t>
            </a:r>
            <a:r>
              <a:rPr lang="en-GB" altLang="en-US" dirty="0" err="1" smtClean="0">
                <a:latin typeface="Arial" panose="020B0604020202020204" pitchFamily="34" charset="0"/>
                <a:cs typeface="Arial" panose="020B0604020202020204" pitchFamily="34" charset="0"/>
              </a:rPr>
              <a:t>Espacenet</a:t>
            </a:r>
            <a:r>
              <a:rPr lang="en-GB" altLang="en-US" dirty="0" smtClean="0">
                <a:latin typeface="Arial" panose="020B0604020202020204" pitchFamily="34" charset="0"/>
                <a:cs typeface="Arial" panose="020B0604020202020204" pitchFamily="34" charset="0"/>
              </a:rPr>
              <a:t>. They are patent documents linked by at least one priority.</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"E“-type documents are also known as "equivalents" or "Also published as" documents in </a:t>
            </a:r>
            <a:r>
              <a:rPr lang="en-GB" altLang="en-US" dirty="0" err="1" smtClean="0">
                <a:latin typeface="Arial" panose="020B0604020202020204" pitchFamily="34" charset="0"/>
                <a:cs typeface="Arial" panose="020B0604020202020204" pitchFamily="34" charset="0"/>
              </a:rPr>
              <a:t>Espacenet</a:t>
            </a:r>
            <a:r>
              <a:rPr lang="en-GB" altLang="en-US" dirty="0" smtClean="0">
                <a:latin typeface="Arial" panose="020B0604020202020204" pitchFamily="34" charset="0"/>
                <a:cs typeface="Arial" panose="020B0604020202020204" pitchFamily="34" charset="0"/>
              </a:rPr>
              <a:t>. They are patent documents which have all the priorities in common</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660242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5553E88F-8355-4195-937D-2823EEB8790A}" type="slidenum">
              <a:rPr lang="en-GB" altLang="en-US"/>
              <a:pPr eaLnBrk="1" hangingPunct="1">
                <a:spcBef>
                  <a:spcPct val="0"/>
                </a:spcBef>
              </a:pPr>
              <a:t>88</a:t>
            </a:fld>
            <a:endParaRPr lang="en-GB" alt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In addition to this, the "All documents" tab gives you access to online file inspection, which contains all the documents in the public part of a file. These comprise mainly the correspondence between the European Patent Office and the patent applicant or attorney.</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170467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0D0B036A-D4FC-4220-BF14-A31CC2D4299B}" type="slidenum">
              <a:rPr lang="en-GB" altLang="en-US"/>
              <a:pPr eaLnBrk="1" hangingPunct="1">
                <a:spcBef>
                  <a:spcPct val="0"/>
                </a:spcBef>
              </a:pPr>
              <a:t>89</a:t>
            </a:fld>
            <a:endParaRPr lang="en-GB" altLang="en-US"/>
          </a:p>
        </p:txBody>
      </p:sp>
      <p:sp>
        <p:nvSpPr>
          <p:cNvPr id="61443" name="Rectangle 7"/>
          <p:cNvSpPr txBox="1">
            <a:spLocks noGrp="1" noChangeArrowheads="1"/>
          </p:cNvSpPr>
          <p:nvPr/>
        </p:nvSpPr>
        <p:spPr bwMode="auto">
          <a:xfrm>
            <a:off x="3882250" y="9451027"/>
            <a:ext cx="2970946" cy="49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44" tIns="45920" rIns="91844" bIns="45920" anchor="b"/>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r" eaLnBrk="1" hangingPunct="1">
              <a:spcBef>
                <a:spcPct val="0"/>
              </a:spcBef>
            </a:pPr>
            <a:fld id="{9A54E7B3-0350-4DFD-9C0E-4EC69DB61FA8}" type="slidenum">
              <a:rPr lang="en-GB" altLang="en-US"/>
              <a:pPr algn="r" eaLnBrk="1" hangingPunct="1">
                <a:spcBef>
                  <a:spcPct val="0"/>
                </a:spcBef>
              </a:pPr>
              <a:t>89</a:t>
            </a:fld>
            <a:endParaRPr lang="en-GB" altLang="en-US"/>
          </a:p>
        </p:txBody>
      </p:sp>
      <p:sp>
        <p:nvSpPr>
          <p:cNvPr id="61444" name="Rectangle 2"/>
          <p:cNvSpPr>
            <a:spLocks noGrp="1" noRot="1" noChangeAspect="1" noChangeArrowheads="1" noTextEdit="1"/>
          </p:cNvSpPr>
          <p:nvPr>
            <p:ph type="sldImg"/>
          </p:nvPr>
        </p:nvSpPr>
        <p:spPr>
          <a:xfrm>
            <a:off x="939800" y="747713"/>
            <a:ext cx="4976813" cy="3732212"/>
          </a:xfrm>
          <a:ln/>
        </p:spPr>
      </p:sp>
      <p:sp>
        <p:nvSpPr>
          <p:cNvPr id="61445" name="Rectangle 3"/>
          <p:cNvSpPr>
            <a:spLocks noGrp="1" noChangeArrowheads="1"/>
          </p:cNvSpPr>
          <p:nvPr>
            <p:ph type="body" idx="1"/>
          </p:nvPr>
        </p:nvSpPr>
        <p:spPr>
          <a:xfrm>
            <a:off x="685480" y="4727105"/>
            <a:ext cx="5483837" cy="4475798"/>
          </a:xfrm>
          <a:noFill/>
        </p:spPr>
        <p:txBody>
          <a:bodyPr lIns="91844" tIns="45920" rIns="91844" bIns="45920"/>
          <a:lstStyle/>
          <a:p>
            <a:pPr eaLnBrk="1" hangingPunct="1"/>
            <a:r>
              <a:rPr lang="en-GB" altLang="en-US" dirty="0" smtClean="0">
                <a:latin typeface="Arial" panose="020B0604020202020204" pitchFamily="34" charset="0"/>
                <a:cs typeface="Arial" panose="020B0604020202020204" pitchFamily="34" charset="0"/>
              </a:rPr>
              <a:t>The European Patent Register also has an integrated Register Alert service which allows users to monitor changes to selected patent applications in the Register. You can monitor up to 1 000 files of your choice per account.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As part of the service you can choose to have Register Alert send you and up to four other addressees an automatic e-mail every time a change occurs to one of your selected files in the European Patent Register.</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You can also define the events you would like to be informed about, customise the notification, and import or export a list of the patent applications you are interested in.</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2763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883852" y="9446257"/>
            <a:ext cx="2972547" cy="497841"/>
          </a:xfrm>
          <a:prstGeom prst="rect">
            <a:avLst/>
          </a:prstGeom>
          <a:noFill/>
          <a:ln w="9525">
            <a:noFill/>
            <a:miter lim="800000"/>
            <a:headEnd/>
            <a:tailEnd/>
          </a:ln>
        </p:spPr>
        <p:txBody>
          <a:bodyPr lIns="91827" tIns="45912" rIns="91827" bIns="45912" anchor="b"/>
          <a:lstStyle/>
          <a:p>
            <a:pPr algn="r"/>
            <a:fld id="{F9A2D867-9A34-49A5-8716-69155EBE588A}" type="slidenum">
              <a:rPr lang="en-GB" sz="1200"/>
              <a:pPr algn="r"/>
              <a:t>9</a:t>
            </a:fld>
            <a:endParaRPr lang="en-GB" sz="1200"/>
          </a:p>
        </p:txBody>
      </p:sp>
      <p:sp>
        <p:nvSpPr>
          <p:cNvPr id="107523" name="Rectangle 2"/>
          <p:cNvSpPr>
            <a:spLocks noGrp="1" noRot="1" noChangeAspect="1" noChangeArrowheads="1" noTextEdit="1"/>
          </p:cNvSpPr>
          <p:nvPr>
            <p:ph type="sldImg"/>
          </p:nvPr>
        </p:nvSpPr>
        <p:spPr bwMode="auto">
          <a:xfrm>
            <a:off x="941388" y="747713"/>
            <a:ext cx="4975225" cy="3730625"/>
          </a:xfrm>
          <a:noFill/>
          <a:ln>
            <a:solidFill>
              <a:srgbClr val="000000"/>
            </a:solidFill>
            <a:miter lim="800000"/>
            <a:headEnd/>
            <a:tailEnd/>
          </a:ln>
        </p:spPr>
      </p:sp>
      <p:sp>
        <p:nvSpPr>
          <p:cNvPr id="107524" name="Rectangle 3"/>
          <p:cNvSpPr>
            <a:spLocks noGrp="1" noChangeArrowheads="1"/>
          </p:cNvSpPr>
          <p:nvPr>
            <p:ph type="body" idx="1"/>
          </p:nvPr>
        </p:nvSpPr>
        <p:spPr bwMode="auto">
          <a:xfrm>
            <a:off x="685480" y="4725514"/>
            <a:ext cx="5487041" cy="4472617"/>
          </a:xfrm>
          <a:noFill/>
        </p:spPr>
        <p:txBody>
          <a:bodyPr wrap="square" lIns="91827" tIns="45912" rIns="91827" bIns="45912" numCol="1" anchor="t" anchorCtr="0" compatLnSpc="1">
            <a:prstTxWarp prst="textNoShape">
              <a:avLst/>
            </a:prstTxWarp>
          </a:bodyPr>
          <a:lstStyle/>
          <a:p>
            <a:r>
              <a:rPr lang="en-GB" noProof="0" dirty="0" smtClean="0"/>
              <a:t>There are a number of reasons why there is a requirement for publication.</a:t>
            </a:r>
          </a:p>
          <a:p>
            <a:endParaRPr lang="en-GB" noProof="0" dirty="0" smtClean="0"/>
          </a:p>
          <a:p>
            <a:r>
              <a:rPr lang="en-GB" noProof="0" dirty="0" smtClean="0"/>
              <a:t>Firstly, publication acts as a warning. It clearly establishes the substance and  ownership  of the IP.</a:t>
            </a:r>
          </a:p>
          <a:p>
            <a:endParaRPr lang="en-GB" noProof="0" dirty="0" smtClean="0"/>
          </a:p>
          <a:p>
            <a:r>
              <a:rPr lang="en-GB" noProof="0" dirty="0" smtClean="0"/>
              <a:t>Secondly, in fairness, the grant of an IP right means that there is something else that the public cannot do, so it's only fair to describe what that something is. Moreover, if for example a patent application is rejected or a patent is not valid anymore, others can make use of the published technology.</a:t>
            </a:r>
          </a:p>
          <a:p>
            <a:endParaRPr lang="en-GB" noProof="0" dirty="0" smtClean="0"/>
          </a:p>
          <a:p>
            <a:r>
              <a:rPr lang="en-GB" noProof="0" dirty="0" smtClean="0"/>
              <a:t>Thirdly, it is the public duty of the granting authority to inform the public about what IP rights are being protected.</a:t>
            </a:r>
          </a:p>
          <a:p>
            <a:endParaRPr lang="en-GB" noProof="0" dirty="0" smtClean="0"/>
          </a:p>
          <a:p>
            <a:r>
              <a:rPr lang="en-GB" noProof="0" dirty="0" smtClean="0"/>
              <a:t>This information can all be searched and found in IP office databases around the world.</a:t>
            </a:r>
          </a:p>
          <a:p>
            <a:endParaRPr lang="en-GB" noProof="0" dirty="0" smtClean="0"/>
          </a:p>
          <a:p>
            <a:endParaRPr lang="en-GB" noProof="0" dirty="0" smtClean="0"/>
          </a:p>
        </p:txBody>
      </p:sp>
    </p:spTree>
    <p:extLst>
      <p:ext uri="{BB962C8B-B14F-4D97-AF65-F5344CB8AC3E}">
        <p14:creationId xmlns:p14="http://schemas.microsoft.com/office/powerpoint/2010/main" val="269338788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37A4E284-5A28-4DF3-B5C7-20E3009A09CE}" type="slidenum">
              <a:rPr lang="en-GB" altLang="en-US"/>
              <a:pPr eaLnBrk="1" hangingPunct="1">
                <a:spcBef>
                  <a:spcPct val="0"/>
                </a:spcBef>
              </a:pPr>
              <a:t>90</a:t>
            </a:fld>
            <a:endParaRPr lang="en-GB" alt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The Register Alert service offers a secure environment with access via a username and password. It is free of charge.</a:t>
            </a: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609892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03DBBFE0-528B-4A7D-A575-3C187173C14B}" type="slidenum">
              <a:rPr lang="en-GB" altLang="en-US"/>
              <a:pPr eaLnBrk="1" hangingPunct="1">
                <a:spcBef>
                  <a:spcPct val="0"/>
                </a:spcBef>
              </a:pPr>
              <a:t>91</a:t>
            </a:fld>
            <a:endParaRPr lang="en-GB" alt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To access the Register Alert service just click on the login button in the top right-hand corner of the European Patent Register screen.</a:t>
            </a: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a:p>
            <a:pPr eaLnBrk="1" hangingPunct="1"/>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26581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C43618C8-89C1-4E93-BEEE-8124E307F393}" type="slidenum">
              <a:rPr lang="en-GB" altLang="en-US"/>
              <a:pPr eaLnBrk="1" hangingPunct="1">
                <a:spcBef>
                  <a:spcPct val="0"/>
                </a:spcBef>
              </a:pPr>
              <a:t>92</a:t>
            </a:fld>
            <a:endParaRPr lang="en-GB" alt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To log in simply enter your username and password.</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If you are new to the Register Alert service, you will first have to enrol for a username and password.</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41742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682F1B95-B321-4EF9-B8B8-7E30C28C451D}" type="slidenum">
              <a:rPr lang="en-GB" altLang="en-US"/>
              <a:pPr eaLnBrk="1" hangingPunct="1">
                <a:spcBef>
                  <a:spcPct val="0"/>
                </a:spcBef>
              </a:pPr>
              <a:t>93</a:t>
            </a:fld>
            <a:endParaRPr lang="en-GB" alt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When you enrol for Register Alert you will be sent an automatic e-mail containing the username you have chosen for your Register Alert account and your password.</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612232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2EE4736E-27BE-48FF-B02C-56B78AC9A625}" type="slidenum">
              <a:rPr lang="en-GB" altLang="en-US"/>
              <a:pPr eaLnBrk="1" hangingPunct="1">
                <a:spcBef>
                  <a:spcPct val="0"/>
                </a:spcBef>
              </a:pPr>
              <a:t>94</a:t>
            </a:fld>
            <a:endParaRPr lang="en-GB" alt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Then all you have to do is log in with your username and password. The  login  button in the top right-hand corner of the European Patent Register screen will now display</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"Register Alert logged in as [your username]".</a:t>
            </a:r>
          </a:p>
        </p:txBody>
      </p:sp>
    </p:spTree>
    <p:extLst>
      <p:ext uri="{BB962C8B-B14F-4D97-AF65-F5344CB8AC3E}">
        <p14:creationId xmlns:p14="http://schemas.microsoft.com/office/powerpoint/2010/main" val="401076864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6DE45858-D09E-4E88-AD86-6E3CA0A27444}" type="slidenum">
              <a:rPr lang="en-GB" altLang="en-US"/>
              <a:pPr eaLnBrk="1" hangingPunct="1">
                <a:spcBef>
                  <a:spcPct val="0"/>
                </a:spcBef>
              </a:pPr>
              <a:t>95</a:t>
            </a:fld>
            <a:endParaRPr lang="en-GB"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You can change your password by clicking on the "Register Alert logged in as [your</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username]" link. Just enter your new password and confirm it.</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You cannot change your username.</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457217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B9F0DF0D-50FC-4A34-A593-D152DC3D8944}" type="slidenum">
              <a:rPr lang="en-GB" altLang="en-US"/>
              <a:pPr eaLnBrk="1" hangingPunct="1">
                <a:spcBef>
                  <a:spcPct val="0"/>
                </a:spcBef>
              </a:pPr>
              <a:t>96</a:t>
            </a:fld>
            <a:endParaRPr lang="en-GB" altLang="en-US"/>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When you log in, a new tab called "Monitored applications" will appear, containing a figure in brackets. This figure is the number of applications you are monitoring. The first time you log in the number "0" will be displayed, as your list of monitored applications is empty.</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484389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B4E3CFD4-2B0E-4C5E-A30E-347CD4681717}" type="slidenum">
              <a:rPr lang="en-GB" altLang="en-US"/>
              <a:pPr eaLnBrk="1" hangingPunct="1">
                <a:spcBef>
                  <a:spcPct val="0"/>
                </a:spcBef>
              </a:pPr>
              <a:t>97</a:t>
            </a:fld>
            <a:endParaRPr lang="en-GB" alt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To select the files from the European Patent Register results list that you want to monitor, you first need to log in to the Register Alert service.</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573508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F26674E3-0EF6-40D9-BB52-5ACAD730E2CF}" type="slidenum">
              <a:rPr lang="en-GB" altLang="en-US"/>
              <a:pPr eaLnBrk="1" hangingPunct="1">
                <a:spcBef>
                  <a:spcPct val="0"/>
                </a:spcBef>
              </a:pPr>
              <a:t>98</a:t>
            </a:fld>
            <a:endParaRPr lang="en-GB" altLang="en-US"/>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If you want to monitor a particular application, click on the black circle next to it. The circle will turn green, meaning that this file has been added to your list of monitored applications.</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236982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6442" indent="-287093"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8372" indent="-229674"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7721" indent="-229674"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67070" indent="-229674"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26419"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85767"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45116"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904465" indent="-229674"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91CBF9B9-4FC4-4DBE-9FA3-73908D897F07}" type="slidenum">
              <a:rPr lang="en-GB" altLang="en-US"/>
              <a:pPr eaLnBrk="1" hangingPunct="1">
                <a:spcBef>
                  <a:spcPct val="0"/>
                </a:spcBef>
              </a:pPr>
              <a:t>99</a:t>
            </a:fld>
            <a:endParaRPr lang="en-GB" altLang="en-US"/>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r>
              <a:rPr lang="en-GB" altLang="en-US" dirty="0" smtClean="0">
                <a:latin typeface="Arial" panose="020B0604020202020204" pitchFamily="34" charset="0"/>
                <a:cs typeface="Arial" panose="020B0604020202020204" pitchFamily="34" charset="0"/>
              </a:rPr>
              <a:t>To access the list of applications you are monitoring simply click the "Monitored applications" tab.</a:t>
            </a:r>
          </a:p>
          <a:p>
            <a:pPr eaLnBrk="1" hangingPunct="1"/>
            <a:endParaRPr lang="en-GB" altLang="en-US" dirty="0" smtClean="0">
              <a:latin typeface="Arial" panose="020B0604020202020204" pitchFamily="34" charset="0"/>
              <a:cs typeface="Arial" panose="020B0604020202020204" pitchFamily="34" charset="0"/>
            </a:endParaRPr>
          </a:p>
          <a:p>
            <a:pPr eaLnBrk="1" hangingPunct="1"/>
            <a:r>
              <a:rPr lang="en-GB" altLang="en-US" dirty="0" smtClean="0">
                <a:latin typeface="Arial" panose="020B0604020202020204" pitchFamily="34" charset="0"/>
                <a:cs typeface="Arial" panose="020B0604020202020204" pitchFamily="34" charset="0"/>
              </a:rPr>
              <a:t>At the top of the list there are options for adding files to the list, deleting them, or editing them by changing the file reference or description. If you wish to mark a selected file as seen or unseen just click the "Mark as seen" or "Mark as unseen" links. The "Export" link lets you make a back-up of your list of monitored files, while with the "Import" link you can import files from an external list. To customise your profile just click on "Preferences".</a:t>
            </a:r>
            <a:endParaRPr lang="en-GB" alt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7167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EPO">
    <p:spTree>
      <p:nvGrpSpPr>
        <p:cNvPr id="1" name=""/>
        <p:cNvGrpSpPr/>
        <p:nvPr/>
      </p:nvGrpSpPr>
      <p:grpSpPr>
        <a:xfrm>
          <a:off x="0" y="0"/>
          <a:ext cx="0" cy="0"/>
          <a:chOff x="0" y="0"/>
          <a:chExt cx="0" cy="0"/>
        </a:xfrm>
      </p:grpSpPr>
      <p:sp>
        <p:nvSpPr>
          <p:cNvPr id="3" name="Rectangle 14"/>
          <p:cNvSpPr>
            <a:spLocks noChangeArrowheads="1"/>
          </p:cNvSpPr>
          <p:nvPr/>
        </p:nvSpPr>
        <p:spPr bwMode="auto">
          <a:xfrm>
            <a:off x="0" y="6021388"/>
            <a:ext cx="9144000" cy="836612"/>
          </a:xfrm>
          <a:prstGeom prst="rect">
            <a:avLst/>
          </a:prstGeom>
          <a:solidFill>
            <a:schemeClr val="tx1"/>
          </a:solidFill>
          <a:ln>
            <a:noFill/>
          </a:ln>
          <a:effectLst/>
          <a:extLst/>
        </p:spPr>
        <p:txBody>
          <a:bodyPr wrap="none" anchor="ctr"/>
          <a:lstStyle/>
          <a:p>
            <a:pPr>
              <a:defRPr/>
            </a:pPr>
            <a:endParaRPr lang="en-GB"/>
          </a:p>
        </p:txBody>
      </p:sp>
      <p:pic>
        <p:nvPicPr>
          <p:cNvPr id="4" name="Picture 9" descr="EPO_rgb_300dpi"/>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836738" y="188913"/>
            <a:ext cx="1166812" cy="584200"/>
          </a:xfrm>
          <a:prstGeom prst="rect">
            <a:avLst/>
          </a:prstGeom>
          <a:noFill/>
          <a:ln w="9525">
            <a:noFill/>
            <a:miter lim="800000"/>
            <a:headEnd/>
            <a:tailEnd/>
          </a:ln>
        </p:spPr>
      </p:pic>
      <p:sp>
        <p:nvSpPr>
          <p:cNvPr id="5" name="Text Box 15"/>
          <p:cNvSpPr txBox="1">
            <a:spLocks noChangeArrowheads="1"/>
          </p:cNvSpPr>
          <p:nvPr/>
        </p:nvSpPr>
        <p:spPr bwMode="auto">
          <a:xfrm>
            <a:off x="0" y="6165850"/>
            <a:ext cx="9144000" cy="519113"/>
          </a:xfrm>
          <a:prstGeom prst="rect">
            <a:avLst/>
          </a:prstGeom>
          <a:noFill/>
          <a:ln>
            <a:noFill/>
          </a:ln>
          <a:effectLst/>
          <a:extLst/>
        </p:spPr>
        <p:txBody>
          <a:bodyPr>
            <a:spAutoFit/>
          </a:bodyPr>
          <a:lstStyle/>
          <a:p>
            <a:pPr algn="ctr">
              <a:spcBef>
                <a:spcPct val="50000"/>
              </a:spcBef>
              <a:defRPr/>
            </a:pPr>
            <a:r>
              <a:rPr lang="en-GB" sz="2800" b="1">
                <a:solidFill>
                  <a:schemeClr val="bg1"/>
                </a:solidFill>
              </a:rPr>
              <a:t>Intellectual Property Teaching Kit</a:t>
            </a:r>
          </a:p>
        </p:txBody>
      </p:sp>
      <p:sp>
        <p:nvSpPr>
          <p:cNvPr id="4098" name="Rectangle 2"/>
          <p:cNvSpPr>
            <a:spLocks noGrp="1" noChangeArrowheads="1"/>
          </p:cNvSpPr>
          <p:nvPr>
            <p:ph type="ctrTitle"/>
          </p:nvPr>
        </p:nvSpPr>
        <p:spPr>
          <a:xfrm>
            <a:off x="611188" y="1881188"/>
            <a:ext cx="7921625" cy="3095625"/>
          </a:xfrm>
        </p:spPr>
        <p:txBody>
          <a:bodyPr anchor="ctr" anchorCtr="1"/>
          <a:lstStyle>
            <a:lvl1pPr algn="ctr">
              <a:defRPr sz="3600">
                <a:solidFill>
                  <a:schemeClr val="tx1"/>
                </a:solidFill>
              </a:defRPr>
            </a:lvl1pPr>
          </a:lstStyle>
          <a:p>
            <a:pPr lvl="0"/>
            <a:r>
              <a:rPr lang="en-US" noProof="0" smtClean="0"/>
              <a:t>Click to edit Master title style</a:t>
            </a:r>
            <a:endParaRPr lang="de-DE" noProof="0" smtClean="0"/>
          </a:p>
        </p:txBody>
      </p:sp>
      <p:pic>
        <p:nvPicPr>
          <p:cNvPr id="7" name="Picture 18"/>
          <p:cNvPicPr>
            <a:picLocks noChangeAspect="1" noChangeArrowheads="1"/>
          </p:cNvPicPr>
          <p:nvPr userDrawn="1"/>
        </p:nvPicPr>
        <p:blipFill>
          <a:blip r:embed="rId3" cstate="print">
            <a:extLst>
              <a:ext uri="{28A0092B-C50C-407E-A947-70E740481C1C}">
                <a14:useLocalDpi xmlns:a14="http://schemas.microsoft.com/office/drawing/2010/main"/>
              </a:ext>
            </a:extLst>
          </a:blip>
          <a:stretch>
            <a:fillRect/>
          </a:stretch>
        </p:blipFill>
        <p:spPr bwMode="auto">
          <a:xfrm>
            <a:off x="4260850" y="238121"/>
            <a:ext cx="3168650" cy="4984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0"/>
          <p:cNvSpPr>
            <a:spLocks noGrp="1" noChangeArrowheads="1"/>
          </p:cNvSpPr>
          <p:nvPr>
            <p:ph type="ftr" sz="quarter" idx="10"/>
          </p:nvPr>
        </p:nvSpPr>
        <p:spPr>
          <a:ln/>
        </p:spPr>
        <p:txBody>
          <a:bodyPr/>
          <a:lstStyle>
            <a:lvl1pPr>
              <a:defRPr/>
            </a:lvl1pPr>
          </a:lstStyle>
          <a:p>
            <a:pPr>
              <a:defRPr/>
            </a:pPr>
            <a:r>
              <a:rPr lang="en-GB" smtClean="0"/>
              <a:t>Intellectual Property Teaching Kit</a:t>
            </a:r>
            <a:endParaRPr lang="en-GB"/>
          </a:p>
        </p:txBody>
      </p:sp>
      <p:sp>
        <p:nvSpPr>
          <p:cNvPr id="5" name="Rectangle 7"/>
          <p:cNvSpPr>
            <a:spLocks noGrp="1" noChangeArrowheads="1"/>
          </p:cNvSpPr>
          <p:nvPr>
            <p:ph type="sldNum" sz="quarter" idx="11"/>
          </p:nvPr>
        </p:nvSpPr>
        <p:spPr>
          <a:ln/>
        </p:spPr>
        <p:txBody>
          <a:bodyPr/>
          <a:lstStyle>
            <a:lvl1pPr>
              <a:defRPr/>
            </a:lvl1pPr>
          </a:lstStyle>
          <a:p>
            <a:pPr>
              <a:defRPr/>
            </a:pPr>
            <a:fld id="{55783316-7BA5-431B-916E-7ED57671AC67}" type="slidenum">
              <a:rPr lang="de-DE"/>
              <a:pPr>
                <a:defRPr/>
              </a:pPr>
              <a:t>‹#›</a:t>
            </a:fld>
            <a:r>
              <a:rPr lang="de-DE"/>
              <a:t>/19</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404813"/>
            <a:ext cx="1979613" cy="56800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11188" y="404813"/>
            <a:ext cx="5789612" cy="5680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10"/>
          <p:cNvSpPr>
            <a:spLocks noGrp="1" noChangeArrowheads="1"/>
          </p:cNvSpPr>
          <p:nvPr>
            <p:ph type="ftr" sz="quarter" idx="10"/>
          </p:nvPr>
        </p:nvSpPr>
        <p:spPr>
          <a:ln/>
        </p:spPr>
        <p:txBody>
          <a:bodyPr/>
          <a:lstStyle>
            <a:lvl1pPr>
              <a:defRPr/>
            </a:lvl1pPr>
          </a:lstStyle>
          <a:p>
            <a:pPr>
              <a:defRPr/>
            </a:pPr>
            <a:r>
              <a:rPr lang="en-GB" smtClean="0"/>
              <a:t>Intellectual Property Teaching Kit</a:t>
            </a:r>
            <a:endParaRPr lang="en-GB"/>
          </a:p>
        </p:txBody>
      </p:sp>
      <p:sp>
        <p:nvSpPr>
          <p:cNvPr id="5" name="Rectangle 7"/>
          <p:cNvSpPr>
            <a:spLocks noGrp="1" noChangeArrowheads="1"/>
          </p:cNvSpPr>
          <p:nvPr>
            <p:ph type="sldNum" sz="quarter" idx="11"/>
          </p:nvPr>
        </p:nvSpPr>
        <p:spPr>
          <a:ln/>
        </p:spPr>
        <p:txBody>
          <a:bodyPr/>
          <a:lstStyle>
            <a:lvl1pPr>
              <a:defRPr/>
            </a:lvl1pPr>
          </a:lstStyle>
          <a:p>
            <a:pPr>
              <a:defRPr/>
            </a:pPr>
            <a:fld id="{91145616-1373-41F7-BEFC-E7D468A65D8B}" type="slidenum">
              <a:rPr lang="de-DE"/>
              <a:pPr>
                <a:defRPr/>
              </a:pPr>
              <a:t>‹#›</a:t>
            </a:fld>
            <a:r>
              <a:rPr lang="de-DE"/>
              <a:t>/19</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EPO">
    <p:spTree>
      <p:nvGrpSpPr>
        <p:cNvPr id="1" name=""/>
        <p:cNvGrpSpPr/>
        <p:nvPr/>
      </p:nvGrpSpPr>
      <p:grpSpPr>
        <a:xfrm>
          <a:off x="0" y="0"/>
          <a:ext cx="0" cy="0"/>
          <a:chOff x="0" y="0"/>
          <a:chExt cx="0" cy="0"/>
        </a:xfrm>
      </p:grpSpPr>
      <p:sp>
        <p:nvSpPr>
          <p:cNvPr id="3" name="Rectangle 14"/>
          <p:cNvSpPr>
            <a:spLocks noChangeArrowheads="1"/>
          </p:cNvSpPr>
          <p:nvPr/>
        </p:nvSpPr>
        <p:spPr bwMode="auto">
          <a:xfrm>
            <a:off x="0" y="6021388"/>
            <a:ext cx="9144000" cy="836612"/>
          </a:xfrm>
          <a:prstGeom prst="rect">
            <a:avLst/>
          </a:prstGeom>
          <a:solidFill>
            <a:schemeClr val="tx1"/>
          </a:solidFill>
          <a:ln>
            <a:noFill/>
          </a:ln>
          <a:effectLst/>
          <a:extLst/>
        </p:spPr>
        <p:txBody>
          <a:bodyPr wrap="none" anchor="ctr"/>
          <a:lstStyle/>
          <a:p>
            <a:pPr>
              <a:defRPr/>
            </a:pPr>
            <a:endParaRPr lang="en-GB"/>
          </a:p>
        </p:txBody>
      </p:sp>
      <p:pic>
        <p:nvPicPr>
          <p:cNvPr id="4" name="Picture 9" descr="EPO_rgb_300dpi"/>
          <p:cNvPicPr>
            <a:picLocks noChangeAspect="1" noChangeArrowheads="1"/>
          </p:cNvPicPr>
          <p:nvPr/>
        </p:nvPicPr>
        <p:blipFill>
          <a:blip r:embed="rId2"/>
          <a:srcRect/>
          <a:stretch>
            <a:fillRect/>
          </a:stretch>
        </p:blipFill>
        <p:spPr bwMode="auto">
          <a:xfrm>
            <a:off x="2325068" y="188913"/>
            <a:ext cx="1166812" cy="584200"/>
          </a:xfrm>
          <a:prstGeom prst="rect">
            <a:avLst/>
          </a:prstGeom>
          <a:noFill/>
          <a:ln w="9525">
            <a:noFill/>
            <a:miter lim="800000"/>
            <a:headEnd/>
            <a:tailEnd/>
          </a:ln>
        </p:spPr>
      </p:pic>
      <p:sp>
        <p:nvSpPr>
          <p:cNvPr id="5" name="Text Box 15"/>
          <p:cNvSpPr txBox="1">
            <a:spLocks noChangeArrowheads="1"/>
          </p:cNvSpPr>
          <p:nvPr/>
        </p:nvSpPr>
        <p:spPr bwMode="auto">
          <a:xfrm>
            <a:off x="0" y="6165850"/>
            <a:ext cx="9144000" cy="519113"/>
          </a:xfrm>
          <a:prstGeom prst="rect">
            <a:avLst/>
          </a:prstGeom>
          <a:noFill/>
          <a:ln>
            <a:noFill/>
          </a:ln>
          <a:effectLst/>
          <a:extLst/>
        </p:spPr>
        <p:txBody>
          <a:bodyPr>
            <a:spAutoFit/>
          </a:bodyPr>
          <a:lstStyle/>
          <a:p>
            <a:pPr algn="ctr">
              <a:spcBef>
                <a:spcPct val="50000"/>
              </a:spcBef>
              <a:defRPr/>
            </a:pPr>
            <a:r>
              <a:rPr lang="en-GB" sz="2800" b="1">
                <a:solidFill>
                  <a:schemeClr val="bg1"/>
                </a:solidFill>
              </a:rPr>
              <a:t>Intellectual Property Teaching Kit</a:t>
            </a:r>
          </a:p>
        </p:txBody>
      </p:sp>
      <p:sp>
        <p:nvSpPr>
          <p:cNvPr id="4098" name="Rectangle 2"/>
          <p:cNvSpPr>
            <a:spLocks noGrp="1" noChangeArrowheads="1"/>
          </p:cNvSpPr>
          <p:nvPr>
            <p:ph type="ctrTitle"/>
          </p:nvPr>
        </p:nvSpPr>
        <p:spPr>
          <a:xfrm>
            <a:off x="611188" y="1881188"/>
            <a:ext cx="7921625" cy="3095625"/>
          </a:xfrm>
        </p:spPr>
        <p:txBody>
          <a:bodyPr anchor="ctr" anchorCtr="1"/>
          <a:lstStyle>
            <a:lvl1pPr algn="ctr">
              <a:defRPr sz="3600">
                <a:solidFill>
                  <a:schemeClr val="tx1"/>
                </a:solidFill>
              </a:defRPr>
            </a:lvl1pPr>
          </a:lstStyle>
          <a:p>
            <a:pPr lvl="0"/>
            <a:r>
              <a:rPr lang="en-US" noProof="0" smtClean="0"/>
              <a:t>Click to edit Master title style</a:t>
            </a:r>
            <a:endParaRPr lang="de-DE" noProof="0" smtClean="0"/>
          </a:p>
        </p:txBody>
      </p:sp>
      <p:pic>
        <p:nvPicPr>
          <p:cNvPr id="1026" name="Picture 2" descr="C:\Users\AF03589\Desktop\EUIPO-EN.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89129" y="188913"/>
            <a:ext cx="2143111" cy="58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3840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EPO">
    <p:spTree>
      <p:nvGrpSpPr>
        <p:cNvPr id="1" name=""/>
        <p:cNvGrpSpPr/>
        <p:nvPr/>
      </p:nvGrpSpPr>
      <p:grpSpPr>
        <a:xfrm>
          <a:off x="0" y="0"/>
          <a:ext cx="0" cy="0"/>
          <a:chOff x="0" y="0"/>
          <a:chExt cx="0" cy="0"/>
        </a:xfrm>
      </p:grpSpPr>
      <p:sp>
        <p:nvSpPr>
          <p:cNvPr id="4110" name="Rectangle 14"/>
          <p:cNvSpPr>
            <a:spLocks noChangeArrowheads="1"/>
          </p:cNvSpPr>
          <p:nvPr/>
        </p:nvSpPr>
        <p:spPr bwMode="auto">
          <a:xfrm>
            <a:off x="0" y="6021388"/>
            <a:ext cx="9144000" cy="836612"/>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solidFill>
                <a:srgbClr val="4C575F"/>
              </a:solidFill>
            </a:endParaRPr>
          </a:p>
        </p:txBody>
      </p:sp>
      <p:sp>
        <p:nvSpPr>
          <p:cNvPr id="4098" name="Rectangle 2"/>
          <p:cNvSpPr>
            <a:spLocks noGrp="1" noChangeArrowheads="1"/>
          </p:cNvSpPr>
          <p:nvPr>
            <p:ph type="ctrTitle"/>
          </p:nvPr>
        </p:nvSpPr>
        <p:spPr>
          <a:xfrm>
            <a:off x="611188" y="1881188"/>
            <a:ext cx="7921625" cy="3095625"/>
          </a:xfrm>
        </p:spPr>
        <p:txBody>
          <a:bodyPr anchor="ctr" anchorCtr="1"/>
          <a:lstStyle>
            <a:lvl1pPr algn="ctr">
              <a:defRPr sz="3600">
                <a:solidFill>
                  <a:schemeClr val="tx1"/>
                </a:solidFill>
              </a:defRPr>
            </a:lvl1pPr>
          </a:lstStyle>
          <a:p>
            <a:pPr lvl="0"/>
            <a:r>
              <a:rPr lang="en-US" noProof="0" smtClean="0"/>
              <a:t>Click to edit Master title style</a:t>
            </a:r>
            <a:endParaRPr lang="de-DE" noProof="0" smtClean="0"/>
          </a:p>
        </p:txBody>
      </p:sp>
      <p:pic>
        <p:nvPicPr>
          <p:cNvPr id="4105" name="Picture 9" descr="EPO_rgb_300dpi"/>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836738" y="188913"/>
            <a:ext cx="1166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1" name="Text Box 15"/>
          <p:cNvSpPr txBox="1">
            <a:spLocks noChangeArrowheads="1"/>
          </p:cNvSpPr>
          <p:nvPr/>
        </p:nvSpPr>
        <p:spPr bwMode="auto">
          <a:xfrm>
            <a:off x="0" y="6165850"/>
            <a:ext cx="914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sz="2800" b="1">
                <a:solidFill>
                  <a:srgbClr val="FFFFFF"/>
                </a:solidFill>
              </a:rPr>
              <a:t>Intellectual Property Teaching Kit</a:t>
            </a:r>
          </a:p>
        </p:txBody>
      </p:sp>
      <p:pic>
        <p:nvPicPr>
          <p:cNvPr id="9" name="Picture 2" descr="C:\Users\AF03589\Desktop\EUIPO-EN.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05851" y="237079"/>
            <a:ext cx="1686429" cy="459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7827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a:xfrm>
            <a:off x="611188" y="6553200"/>
            <a:ext cx="6913140" cy="476250"/>
          </a:xfrm>
        </p:spPr>
        <p:txBody>
          <a:bodyPr/>
          <a:lstStyle>
            <a:lvl1pPr>
              <a:defRPr/>
            </a:lvl1pPr>
          </a:lstStyle>
          <a:p>
            <a:pPr>
              <a:defRPr/>
            </a:pPr>
            <a:r>
              <a:rPr lang="en-GB" smtClean="0">
                <a:solidFill>
                  <a:srgbClr val="4C575F"/>
                </a:solidFill>
              </a:rPr>
              <a:t>Intellectual Property Teaching Kit</a:t>
            </a:r>
            <a:endParaRPr lang="en-GB" dirty="0">
              <a:solidFill>
                <a:srgbClr val="4C575F"/>
              </a:solidFill>
            </a:endParaRPr>
          </a:p>
        </p:txBody>
      </p:sp>
      <p:sp>
        <p:nvSpPr>
          <p:cNvPr id="5" name="Slide Number Placeholder 4"/>
          <p:cNvSpPr>
            <a:spLocks noGrp="1"/>
          </p:cNvSpPr>
          <p:nvPr>
            <p:ph type="sldNum" sz="quarter" idx="11"/>
          </p:nvPr>
        </p:nvSpPr>
        <p:spPr/>
        <p:txBody>
          <a:bodyPr/>
          <a:lstStyle>
            <a:lvl1pPr>
              <a:defRPr/>
            </a:lvl1pPr>
          </a:lstStyle>
          <a:p>
            <a:pPr>
              <a:defRPr/>
            </a:pPr>
            <a:fld id="{247B5036-5345-4F12-960C-805CBB254162}" type="slidenum">
              <a:rPr lang="de-DE" smtClean="0">
                <a:solidFill>
                  <a:srgbClr val="4C575F"/>
                </a:solidFill>
              </a:rPr>
              <a:pPr>
                <a:defRPr/>
              </a:pPr>
              <a:t>‹#›</a:t>
            </a:fld>
            <a:endParaRPr lang="de-DE" dirty="0">
              <a:solidFill>
                <a:srgbClr val="4C575F"/>
              </a:solidFill>
            </a:endParaRPr>
          </a:p>
        </p:txBody>
      </p:sp>
    </p:spTree>
    <p:extLst>
      <p:ext uri="{BB962C8B-B14F-4D97-AF65-F5344CB8AC3E}">
        <p14:creationId xmlns:p14="http://schemas.microsoft.com/office/powerpoint/2010/main" val="68089341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a:xfrm>
            <a:off x="611188" y="6553200"/>
            <a:ext cx="6985148" cy="476250"/>
          </a:xfrm>
        </p:spPr>
        <p:txBody>
          <a:bodyPr/>
          <a:lstStyle>
            <a:lvl1pPr>
              <a:defRPr/>
            </a:lvl1pPr>
          </a:lstStyle>
          <a:p>
            <a:pPr>
              <a:defRPr/>
            </a:pPr>
            <a:r>
              <a:rPr lang="en-GB" smtClean="0">
                <a:solidFill>
                  <a:srgbClr val="4C575F"/>
                </a:solidFill>
              </a:rPr>
              <a:t>Intellectual Property Teaching Kit</a:t>
            </a:r>
            <a:endParaRPr lang="en-GB" dirty="0">
              <a:solidFill>
                <a:srgbClr val="4C575F"/>
              </a:solidFill>
            </a:endParaRPr>
          </a:p>
        </p:txBody>
      </p:sp>
      <p:sp>
        <p:nvSpPr>
          <p:cNvPr id="5" name="Slide Number Placeholder 4"/>
          <p:cNvSpPr>
            <a:spLocks noGrp="1"/>
          </p:cNvSpPr>
          <p:nvPr>
            <p:ph type="sldNum" sz="quarter" idx="11"/>
          </p:nvPr>
        </p:nvSpPr>
        <p:spPr/>
        <p:txBody>
          <a:bodyPr/>
          <a:lstStyle>
            <a:lvl1pPr>
              <a:defRPr/>
            </a:lvl1pPr>
          </a:lstStyle>
          <a:p>
            <a:pPr>
              <a:defRPr/>
            </a:pPr>
            <a:fld id="{C126516D-2BF6-4F54-BC1F-35CC5013F9FE}" type="slidenum">
              <a:rPr lang="de-DE" smtClean="0">
                <a:solidFill>
                  <a:srgbClr val="4C575F"/>
                </a:solidFill>
              </a:rPr>
              <a:pPr>
                <a:defRPr/>
              </a:pPr>
              <a:t>‹#›</a:t>
            </a:fld>
            <a:endParaRPr lang="de-DE" dirty="0">
              <a:solidFill>
                <a:srgbClr val="4C575F"/>
              </a:solidFill>
            </a:endParaRPr>
          </a:p>
        </p:txBody>
      </p:sp>
    </p:spTree>
    <p:extLst>
      <p:ext uri="{BB962C8B-B14F-4D97-AF65-F5344CB8AC3E}">
        <p14:creationId xmlns:p14="http://schemas.microsoft.com/office/powerpoint/2010/main" val="31913635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11188" y="1620838"/>
            <a:ext cx="3884612"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20838"/>
            <a:ext cx="388461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a:xfrm>
            <a:off x="611188" y="6553200"/>
            <a:ext cx="6985148" cy="476250"/>
          </a:xfrm>
        </p:spPr>
        <p:txBody>
          <a:bodyPr/>
          <a:lstStyle>
            <a:lvl1pPr>
              <a:defRPr/>
            </a:lvl1pPr>
          </a:lstStyle>
          <a:p>
            <a:pPr>
              <a:defRPr/>
            </a:pPr>
            <a:r>
              <a:rPr lang="en-GB" smtClean="0">
                <a:solidFill>
                  <a:srgbClr val="4C575F"/>
                </a:solidFill>
              </a:rPr>
              <a:t>Intellectual Property Teaching Kit</a:t>
            </a:r>
            <a:endParaRPr lang="en-GB" dirty="0">
              <a:solidFill>
                <a:srgbClr val="4C575F"/>
              </a:solidFill>
            </a:endParaRPr>
          </a:p>
        </p:txBody>
      </p:sp>
      <p:sp>
        <p:nvSpPr>
          <p:cNvPr id="6" name="Slide Number Placeholder 5"/>
          <p:cNvSpPr>
            <a:spLocks noGrp="1"/>
          </p:cNvSpPr>
          <p:nvPr>
            <p:ph type="sldNum" sz="quarter" idx="11"/>
          </p:nvPr>
        </p:nvSpPr>
        <p:spPr/>
        <p:txBody>
          <a:bodyPr/>
          <a:lstStyle>
            <a:lvl1pPr>
              <a:defRPr/>
            </a:lvl1pPr>
          </a:lstStyle>
          <a:p>
            <a:pPr>
              <a:defRPr/>
            </a:pPr>
            <a:fld id="{628ACF3E-118D-456F-90A6-842FE6F3098A}" type="slidenum">
              <a:rPr lang="de-DE" smtClean="0">
                <a:solidFill>
                  <a:srgbClr val="4C575F"/>
                </a:solidFill>
              </a:rPr>
              <a:pPr>
                <a:defRPr/>
              </a:pPr>
              <a:t>‹#›</a:t>
            </a:fld>
            <a:endParaRPr lang="de-DE" dirty="0">
              <a:solidFill>
                <a:srgbClr val="4C575F"/>
              </a:solidFill>
            </a:endParaRPr>
          </a:p>
        </p:txBody>
      </p:sp>
    </p:spTree>
    <p:extLst>
      <p:ext uri="{BB962C8B-B14F-4D97-AF65-F5344CB8AC3E}">
        <p14:creationId xmlns:p14="http://schemas.microsoft.com/office/powerpoint/2010/main" val="178501326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Footer Placeholder 6"/>
          <p:cNvSpPr>
            <a:spLocks noGrp="1"/>
          </p:cNvSpPr>
          <p:nvPr>
            <p:ph type="ftr" sz="quarter" idx="10"/>
          </p:nvPr>
        </p:nvSpPr>
        <p:spPr>
          <a:xfrm>
            <a:off x="611188" y="6553200"/>
            <a:ext cx="7129462" cy="476250"/>
          </a:xfrm>
        </p:spPr>
        <p:txBody>
          <a:bodyPr/>
          <a:lstStyle>
            <a:lvl1pPr>
              <a:defRPr/>
            </a:lvl1pPr>
          </a:lstStyle>
          <a:p>
            <a:pPr>
              <a:defRPr/>
            </a:pPr>
            <a:r>
              <a:rPr lang="en-GB" smtClean="0">
                <a:solidFill>
                  <a:srgbClr val="4C575F"/>
                </a:solidFill>
              </a:rPr>
              <a:t>Intellectual Property Teaching Kit</a:t>
            </a:r>
            <a:endParaRPr lang="en-GB" dirty="0">
              <a:solidFill>
                <a:srgbClr val="4C575F"/>
              </a:solidFill>
            </a:endParaRPr>
          </a:p>
        </p:txBody>
      </p:sp>
      <p:sp>
        <p:nvSpPr>
          <p:cNvPr id="8" name="Slide Number Placeholder 7"/>
          <p:cNvSpPr>
            <a:spLocks noGrp="1"/>
          </p:cNvSpPr>
          <p:nvPr>
            <p:ph type="sldNum" sz="quarter" idx="11"/>
          </p:nvPr>
        </p:nvSpPr>
        <p:spPr/>
        <p:txBody>
          <a:bodyPr/>
          <a:lstStyle>
            <a:lvl1pPr>
              <a:defRPr/>
            </a:lvl1pPr>
          </a:lstStyle>
          <a:p>
            <a:pPr>
              <a:defRPr/>
            </a:pPr>
            <a:fld id="{2332DB37-FF62-4029-994E-47C6D71A3946}" type="slidenum">
              <a:rPr lang="de-DE" smtClean="0">
                <a:solidFill>
                  <a:srgbClr val="4C575F"/>
                </a:solidFill>
              </a:rPr>
              <a:pPr>
                <a:defRPr/>
              </a:pPr>
              <a:t>‹#›</a:t>
            </a:fld>
            <a:endParaRPr lang="de-DE" dirty="0">
              <a:solidFill>
                <a:srgbClr val="4C575F"/>
              </a:solidFill>
            </a:endParaRPr>
          </a:p>
        </p:txBody>
      </p:sp>
    </p:spTree>
    <p:extLst>
      <p:ext uri="{BB962C8B-B14F-4D97-AF65-F5344CB8AC3E}">
        <p14:creationId xmlns:p14="http://schemas.microsoft.com/office/powerpoint/2010/main" val="807638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p:txBody>
          <a:bodyPr/>
          <a:lstStyle>
            <a:lvl1pPr>
              <a:defRPr/>
            </a:lvl1pPr>
          </a:lstStyle>
          <a:p>
            <a:pPr>
              <a:defRPr/>
            </a:pPr>
            <a:r>
              <a:rPr lang="en-GB" smtClean="0">
                <a:solidFill>
                  <a:srgbClr val="4C575F"/>
                </a:solidFill>
              </a:rPr>
              <a:t>Intellectual Property Teaching Kit</a:t>
            </a:r>
            <a:endParaRPr lang="en-GB">
              <a:solidFill>
                <a:srgbClr val="4C575F"/>
              </a:solidFill>
            </a:endParaRPr>
          </a:p>
        </p:txBody>
      </p:sp>
      <p:sp>
        <p:nvSpPr>
          <p:cNvPr id="4" name="Slide Number Placeholder 3"/>
          <p:cNvSpPr>
            <a:spLocks noGrp="1"/>
          </p:cNvSpPr>
          <p:nvPr>
            <p:ph type="sldNum" sz="quarter" idx="11"/>
          </p:nvPr>
        </p:nvSpPr>
        <p:spPr/>
        <p:txBody>
          <a:bodyPr/>
          <a:lstStyle>
            <a:lvl1pPr>
              <a:defRPr/>
            </a:lvl1pPr>
          </a:lstStyle>
          <a:p>
            <a:pPr>
              <a:defRPr/>
            </a:pPr>
            <a:fld id="{85E4E238-5F36-4EF1-B5F5-0A2083E3A31E}" type="slidenum">
              <a:rPr lang="de-DE" smtClean="0">
                <a:solidFill>
                  <a:srgbClr val="4C575F"/>
                </a:solidFill>
              </a:rPr>
              <a:pPr>
                <a:defRPr/>
              </a:pPr>
              <a:t>‹#›</a:t>
            </a:fld>
            <a:endParaRPr lang="de-DE" dirty="0">
              <a:solidFill>
                <a:srgbClr val="4C575F"/>
              </a:solidFill>
            </a:endParaRPr>
          </a:p>
        </p:txBody>
      </p:sp>
    </p:spTree>
    <p:extLst>
      <p:ext uri="{BB962C8B-B14F-4D97-AF65-F5344CB8AC3E}">
        <p14:creationId xmlns:p14="http://schemas.microsoft.com/office/powerpoint/2010/main" val="37214333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pPr>
              <a:defRPr/>
            </a:pPr>
            <a:r>
              <a:rPr lang="en-GB" smtClean="0">
                <a:solidFill>
                  <a:srgbClr val="4C575F"/>
                </a:solidFill>
              </a:rPr>
              <a:t>Intellectual Property Teaching Kit</a:t>
            </a:r>
            <a:endParaRPr lang="en-GB">
              <a:solidFill>
                <a:srgbClr val="4C575F"/>
              </a:solidFill>
            </a:endParaRPr>
          </a:p>
        </p:txBody>
      </p:sp>
      <p:sp>
        <p:nvSpPr>
          <p:cNvPr id="3" name="Slide Number Placeholder 2"/>
          <p:cNvSpPr>
            <a:spLocks noGrp="1"/>
          </p:cNvSpPr>
          <p:nvPr>
            <p:ph type="sldNum" sz="quarter" idx="11"/>
          </p:nvPr>
        </p:nvSpPr>
        <p:spPr/>
        <p:txBody>
          <a:bodyPr/>
          <a:lstStyle>
            <a:lvl1pPr>
              <a:defRPr/>
            </a:lvl1pPr>
          </a:lstStyle>
          <a:p>
            <a:pPr>
              <a:defRPr/>
            </a:pPr>
            <a:fld id="{8A8BE611-FFF7-44D6-AB45-87353C5CB84E}" type="slidenum">
              <a:rPr lang="de-DE" smtClean="0">
                <a:solidFill>
                  <a:srgbClr val="4C575F"/>
                </a:solidFill>
              </a:rPr>
              <a:pPr>
                <a:defRPr/>
              </a:pPr>
              <a:t>‹#›</a:t>
            </a:fld>
            <a:endParaRPr lang="de-DE" dirty="0">
              <a:solidFill>
                <a:srgbClr val="4C575F"/>
              </a:solidFill>
            </a:endParaRPr>
          </a:p>
        </p:txBody>
      </p:sp>
    </p:spTree>
    <p:extLst>
      <p:ext uri="{BB962C8B-B14F-4D97-AF65-F5344CB8AC3E}">
        <p14:creationId xmlns:p14="http://schemas.microsoft.com/office/powerpoint/2010/main" val="694239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1"/>
          </p:nvPr>
        </p:nvSpPr>
        <p:spPr/>
        <p:txBody>
          <a:bodyPr/>
          <a:lstStyle>
            <a:lvl1pPr>
              <a:defRPr/>
            </a:lvl1pPr>
          </a:lstStyle>
          <a:p>
            <a:pPr>
              <a:defRPr/>
            </a:pPr>
            <a:fld id="{A5B54292-5B2D-4ED3-9E21-B1E66CC4FCAB}" type="slidenum">
              <a:rPr lang="de-DE"/>
              <a:pPr>
                <a:defRPr/>
              </a:pPr>
              <a:t>‹#›</a:t>
            </a:fld>
            <a:endParaRPr lang="de-DE" dirty="0"/>
          </a:p>
        </p:txBody>
      </p:sp>
      <p:sp>
        <p:nvSpPr>
          <p:cNvPr id="6" name="Rectangle 10"/>
          <p:cNvSpPr>
            <a:spLocks noGrp="1" noChangeArrowheads="1"/>
          </p:cNvSpPr>
          <p:nvPr>
            <p:ph type="ftr" sz="quarter" idx="3"/>
          </p:nvPr>
        </p:nvSpPr>
        <p:spPr bwMode="auto">
          <a:xfrm>
            <a:off x="610890" y="6553200"/>
            <a:ext cx="7129462" cy="836240"/>
          </a:xfrm>
          <a:prstGeom prst="rect">
            <a:avLst/>
          </a:prstGeom>
          <a:noFill/>
          <a:ln>
            <a:noFill/>
          </a:ln>
          <a:effectLst/>
          <a:extLst/>
        </p:spPr>
        <p:txBody>
          <a:bodyPr vert="horz" wrap="square" lIns="0" tIns="0" rIns="0" bIns="0" numCol="1" anchor="t" anchorCtr="0" compatLnSpc="1">
            <a:prstTxWarp prst="textNoShape">
              <a:avLst/>
            </a:prstTxWarp>
          </a:bodyPr>
          <a:lstStyle>
            <a:lvl1pPr>
              <a:defRPr sz="1200"/>
            </a:lvl1pPr>
          </a:lstStyle>
          <a:p>
            <a:pPr>
              <a:defRPr/>
            </a:pPr>
            <a:r>
              <a:rPr lang="en-GB" dirty="0" smtClean="0"/>
              <a:t>Intellectual Property Teaching Kit</a:t>
            </a:r>
            <a:endParaRPr lang="en-GB"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GB" smtClean="0">
                <a:solidFill>
                  <a:srgbClr val="4C575F"/>
                </a:solidFill>
              </a:rPr>
              <a:t>Intellectual Property Teaching Kit</a:t>
            </a:r>
            <a:endParaRPr lang="en-GB">
              <a:solidFill>
                <a:srgbClr val="4C575F"/>
              </a:solidFill>
            </a:endParaRPr>
          </a:p>
        </p:txBody>
      </p:sp>
      <p:sp>
        <p:nvSpPr>
          <p:cNvPr id="6" name="Slide Number Placeholder 5"/>
          <p:cNvSpPr>
            <a:spLocks noGrp="1"/>
          </p:cNvSpPr>
          <p:nvPr>
            <p:ph type="sldNum" sz="quarter" idx="11"/>
          </p:nvPr>
        </p:nvSpPr>
        <p:spPr/>
        <p:txBody>
          <a:bodyPr/>
          <a:lstStyle>
            <a:lvl1pPr>
              <a:defRPr/>
            </a:lvl1pPr>
          </a:lstStyle>
          <a:p>
            <a:pPr>
              <a:defRPr/>
            </a:pPr>
            <a:fld id="{96810A03-CA6C-4EEC-BABB-42F09850A21E}" type="slidenum">
              <a:rPr lang="de-DE" smtClean="0">
                <a:solidFill>
                  <a:srgbClr val="4C575F"/>
                </a:solidFill>
              </a:rPr>
              <a:pPr>
                <a:defRPr/>
              </a:pPr>
              <a:t>‹#›</a:t>
            </a:fld>
            <a:r>
              <a:rPr lang="de-DE" smtClean="0">
                <a:solidFill>
                  <a:srgbClr val="4C575F"/>
                </a:solidFill>
              </a:rPr>
              <a:t>/19</a:t>
            </a:r>
            <a:endParaRPr lang="de-DE">
              <a:solidFill>
                <a:srgbClr val="4C575F"/>
              </a:solidFill>
            </a:endParaRPr>
          </a:p>
        </p:txBody>
      </p:sp>
    </p:spTree>
    <p:extLst>
      <p:ext uri="{BB962C8B-B14F-4D97-AF65-F5344CB8AC3E}">
        <p14:creationId xmlns:p14="http://schemas.microsoft.com/office/powerpoint/2010/main" val="10916605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GB" smtClean="0">
                <a:solidFill>
                  <a:srgbClr val="4C575F"/>
                </a:solidFill>
              </a:rPr>
              <a:t>Intellectual Property Teaching Kit</a:t>
            </a:r>
            <a:endParaRPr lang="en-GB">
              <a:solidFill>
                <a:srgbClr val="4C575F"/>
              </a:solidFill>
            </a:endParaRPr>
          </a:p>
        </p:txBody>
      </p:sp>
      <p:sp>
        <p:nvSpPr>
          <p:cNvPr id="6" name="Slide Number Placeholder 5"/>
          <p:cNvSpPr>
            <a:spLocks noGrp="1"/>
          </p:cNvSpPr>
          <p:nvPr>
            <p:ph type="sldNum" sz="quarter" idx="11"/>
          </p:nvPr>
        </p:nvSpPr>
        <p:spPr/>
        <p:txBody>
          <a:bodyPr/>
          <a:lstStyle>
            <a:lvl1pPr>
              <a:defRPr/>
            </a:lvl1pPr>
          </a:lstStyle>
          <a:p>
            <a:pPr>
              <a:defRPr/>
            </a:pPr>
            <a:fld id="{5C14D359-E59F-4D48-A404-8C611904B562}" type="slidenum">
              <a:rPr lang="de-DE" smtClean="0">
                <a:solidFill>
                  <a:srgbClr val="4C575F"/>
                </a:solidFill>
              </a:rPr>
              <a:pPr>
                <a:defRPr/>
              </a:pPr>
              <a:t>‹#›</a:t>
            </a:fld>
            <a:r>
              <a:rPr lang="de-DE" smtClean="0">
                <a:solidFill>
                  <a:srgbClr val="4C575F"/>
                </a:solidFill>
              </a:rPr>
              <a:t>/19</a:t>
            </a:r>
            <a:endParaRPr lang="de-DE">
              <a:solidFill>
                <a:srgbClr val="4C575F"/>
              </a:solidFill>
            </a:endParaRPr>
          </a:p>
        </p:txBody>
      </p:sp>
    </p:spTree>
    <p:extLst>
      <p:ext uri="{BB962C8B-B14F-4D97-AF65-F5344CB8AC3E}">
        <p14:creationId xmlns:p14="http://schemas.microsoft.com/office/powerpoint/2010/main" val="29796295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p:txBody>
          <a:bodyPr/>
          <a:lstStyle>
            <a:lvl1pPr>
              <a:defRPr/>
            </a:lvl1pPr>
          </a:lstStyle>
          <a:p>
            <a:pPr>
              <a:defRPr/>
            </a:pPr>
            <a:r>
              <a:rPr lang="en-GB" smtClean="0">
                <a:solidFill>
                  <a:srgbClr val="4C575F"/>
                </a:solidFill>
              </a:rPr>
              <a:t>Intellectual Property Teaching Kit</a:t>
            </a:r>
            <a:endParaRPr lang="en-GB">
              <a:solidFill>
                <a:srgbClr val="4C575F"/>
              </a:solidFill>
            </a:endParaRPr>
          </a:p>
        </p:txBody>
      </p:sp>
      <p:sp>
        <p:nvSpPr>
          <p:cNvPr id="5" name="Slide Number Placeholder 4"/>
          <p:cNvSpPr>
            <a:spLocks noGrp="1"/>
          </p:cNvSpPr>
          <p:nvPr>
            <p:ph type="sldNum" sz="quarter" idx="11"/>
          </p:nvPr>
        </p:nvSpPr>
        <p:spPr/>
        <p:txBody>
          <a:bodyPr/>
          <a:lstStyle>
            <a:lvl1pPr>
              <a:defRPr/>
            </a:lvl1pPr>
          </a:lstStyle>
          <a:p>
            <a:pPr>
              <a:defRPr/>
            </a:pPr>
            <a:fld id="{E18001F7-A7B4-4BF5-BF89-E0478593AA24}" type="slidenum">
              <a:rPr lang="de-DE" smtClean="0">
                <a:solidFill>
                  <a:srgbClr val="4C575F"/>
                </a:solidFill>
              </a:rPr>
              <a:pPr>
                <a:defRPr/>
              </a:pPr>
              <a:t>‹#›</a:t>
            </a:fld>
            <a:r>
              <a:rPr lang="de-DE" smtClean="0">
                <a:solidFill>
                  <a:srgbClr val="4C575F"/>
                </a:solidFill>
              </a:rPr>
              <a:t>/19</a:t>
            </a:r>
            <a:endParaRPr lang="de-DE">
              <a:solidFill>
                <a:srgbClr val="4C575F"/>
              </a:solidFill>
            </a:endParaRPr>
          </a:p>
        </p:txBody>
      </p:sp>
    </p:spTree>
    <p:extLst>
      <p:ext uri="{BB962C8B-B14F-4D97-AF65-F5344CB8AC3E}">
        <p14:creationId xmlns:p14="http://schemas.microsoft.com/office/powerpoint/2010/main" val="38151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404813"/>
            <a:ext cx="1979613" cy="56800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11188" y="404813"/>
            <a:ext cx="5789612" cy="5680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p:txBody>
          <a:bodyPr/>
          <a:lstStyle>
            <a:lvl1pPr>
              <a:defRPr/>
            </a:lvl1pPr>
          </a:lstStyle>
          <a:p>
            <a:pPr>
              <a:defRPr/>
            </a:pPr>
            <a:r>
              <a:rPr lang="en-GB" smtClean="0">
                <a:solidFill>
                  <a:srgbClr val="4C575F"/>
                </a:solidFill>
              </a:rPr>
              <a:t>Intellectual Property Teaching Kit</a:t>
            </a:r>
            <a:endParaRPr lang="en-GB">
              <a:solidFill>
                <a:srgbClr val="4C575F"/>
              </a:solidFill>
            </a:endParaRPr>
          </a:p>
        </p:txBody>
      </p:sp>
      <p:sp>
        <p:nvSpPr>
          <p:cNvPr id="5" name="Slide Number Placeholder 4"/>
          <p:cNvSpPr>
            <a:spLocks noGrp="1"/>
          </p:cNvSpPr>
          <p:nvPr>
            <p:ph type="sldNum" sz="quarter" idx="11"/>
          </p:nvPr>
        </p:nvSpPr>
        <p:spPr/>
        <p:txBody>
          <a:bodyPr/>
          <a:lstStyle>
            <a:lvl1pPr>
              <a:defRPr/>
            </a:lvl1pPr>
          </a:lstStyle>
          <a:p>
            <a:pPr>
              <a:defRPr/>
            </a:pPr>
            <a:fld id="{72C6D893-B9E9-4E42-9CB9-0ABC52A862FA}" type="slidenum">
              <a:rPr lang="de-DE" smtClean="0">
                <a:solidFill>
                  <a:srgbClr val="4C575F"/>
                </a:solidFill>
              </a:rPr>
              <a:pPr>
                <a:defRPr/>
              </a:pPr>
              <a:t>‹#›</a:t>
            </a:fld>
            <a:r>
              <a:rPr lang="de-DE" smtClean="0">
                <a:solidFill>
                  <a:srgbClr val="4C575F"/>
                </a:solidFill>
              </a:rPr>
              <a:t>/19</a:t>
            </a:r>
            <a:endParaRPr lang="de-DE">
              <a:solidFill>
                <a:srgbClr val="4C575F"/>
              </a:solidFill>
            </a:endParaRPr>
          </a:p>
        </p:txBody>
      </p:sp>
    </p:spTree>
    <p:extLst>
      <p:ext uri="{BB962C8B-B14F-4D97-AF65-F5344CB8AC3E}">
        <p14:creationId xmlns:p14="http://schemas.microsoft.com/office/powerpoint/2010/main" val="3288449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Slide Number Placeholder 4"/>
          <p:cNvSpPr>
            <a:spLocks noGrp="1"/>
          </p:cNvSpPr>
          <p:nvPr>
            <p:ph type="sldNum" sz="quarter" idx="11"/>
          </p:nvPr>
        </p:nvSpPr>
        <p:spPr/>
        <p:txBody>
          <a:bodyPr/>
          <a:lstStyle>
            <a:lvl1pPr>
              <a:defRPr/>
            </a:lvl1pPr>
          </a:lstStyle>
          <a:p>
            <a:pPr>
              <a:defRPr/>
            </a:pPr>
            <a:fld id="{9C76C9AB-61E5-4E6C-99EB-FF4109160F68}" type="slidenum">
              <a:rPr lang="de-DE"/>
              <a:pPr>
                <a:defRPr/>
              </a:pPr>
              <a:t>‹#›</a:t>
            </a:fld>
            <a:endParaRPr lang="de-DE" dirty="0"/>
          </a:p>
        </p:txBody>
      </p:sp>
      <p:sp>
        <p:nvSpPr>
          <p:cNvPr id="6" name="Rectangle 10"/>
          <p:cNvSpPr>
            <a:spLocks noGrp="1" noChangeArrowheads="1"/>
          </p:cNvSpPr>
          <p:nvPr>
            <p:ph type="ftr" sz="quarter" idx="3"/>
          </p:nvPr>
        </p:nvSpPr>
        <p:spPr bwMode="auto">
          <a:xfrm>
            <a:off x="610890" y="6553200"/>
            <a:ext cx="7129462" cy="836240"/>
          </a:xfrm>
          <a:prstGeom prst="rect">
            <a:avLst/>
          </a:prstGeom>
          <a:noFill/>
          <a:ln>
            <a:noFill/>
          </a:ln>
          <a:effectLst/>
          <a:extLst/>
        </p:spPr>
        <p:txBody>
          <a:bodyPr vert="horz" wrap="square" lIns="0" tIns="0" rIns="0" bIns="0" numCol="1" anchor="t" anchorCtr="0" compatLnSpc="1">
            <a:prstTxWarp prst="textNoShape">
              <a:avLst/>
            </a:prstTxWarp>
          </a:bodyPr>
          <a:lstStyle>
            <a:lvl1pPr>
              <a:defRPr sz="1200"/>
            </a:lvl1pPr>
          </a:lstStyle>
          <a:p>
            <a:pPr>
              <a:defRPr/>
            </a:pPr>
            <a:r>
              <a:rPr lang="en-GB" dirty="0" smtClean="0"/>
              <a:t>Intellectual Property Teaching Kit</a:t>
            </a:r>
            <a:endParaRPr lang="en-GB"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11188" y="1620838"/>
            <a:ext cx="3884612"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20838"/>
            <a:ext cx="388461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p:txBody>
          <a:bodyPr/>
          <a:lstStyle>
            <a:lvl1pPr>
              <a:defRPr/>
            </a:lvl1pPr>
          </a:lstStyle>
          <a:p>
            <a:pPr>
              <a:defRPr/>
            </a:pPr>
            <a:r>
              <a:rPr lang="en-GB" smtClean="0"/>
              <a:t>Intellectual Property Teaching Kit</a:t>
            </a:r>
            <a:endParaRPr lang="en-GB"/>
          </a:p>
        </p:txBody>
      </p:sp>
      <p:sp>
        <p:nvSpPr>
          <p:cNvPr id="6" name="Slide Number Placeholder 5"/>
          <p:cNvSpPr>
            <a:spLocks noGrp="1"/>
          </p:cNvSpPr>
          <p:nvPr>
            <p:ph type="sldNum" sz="quarter" idx="11"/>
          </p:nvPr>
        </p:nvSpPr>
        <p:spPr/>
        <p:txBody>
          <a:bodyPr/>
          <a:lstStyle>
            <a:lvl1pPr>
              <a:defRPr/>
            </a:lvl1pPr>
          </a:lstStyle>
          <a:p>
            <a:pPr>
              <a:defRPr/>
            </a:pPr>
            <a:fld id="{09F54B1D-5E2D-4746-BB89-6EBB3B062D33}" type="slidenum">
              <a:rPr lang="de-DE"/>
              <a:pPr>
                <a:defRPr/>
              </a:pPr>
              <a:t>‹#›</a:t>
            </a:fld>
            <a:endParaRPr lang="de-DE"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Footer Placeholder 6"/>
          <p:cNvSpPr>
            <a:spLocks noGrp="1"/>
          </p:cNvSpPr>
          <p:nvPr>
            <p:ph type="ftr" sz="quarter" idx="10"/>
          </p:nvPr>
        </p:nvSpPr>
        <p:spPr/>
        <p:txBody>
          <a:bodyPr/>
          <a:lstStyle>
            <a:lvl1pPr>
              <a:defRPr/>
            </a:lvl1pPr>
          </a:lstStyle>
          <a:p>
            <a:pPr>
              <a:defRPr/>
            </a:pPr>
            <a:r>
              <a:rPr lang="en-GB" smtClean="0"/>
              <a:t>Intellectual Property Teaching Kit</a:t>
            </a:r>
            <a:endParaRPr lang="en-GB"/>
          </a:p>
        </p:txBody>
      </p:sp>
      <p:sp>
        <p:nvSpPr>
          <p:cNvPr id="8" name="Slide Number Placeholder 7"/>
          <p:cNvSpPr>
            <a:spLocks noGrp="1"/>
          </p:cNvSpPr>
          <p:nvPr>
            <p:ph type="sldNum" sz="quarter" idx="11"/>
          </p:nvPr>
        </p:nvSpPr>
        <p:spPr>
          <a:xfrm>
            <a:off x="7777163" y="6524625"/>
            <a:ext cx="755650" cy="217488"/>
          </a:xfrm>
        </p:spPr>
        <p:txBody>
          <a:bodyPr/>
          <a:lstStyle>
            <a:lvl1pPr>
              <a:defRPr/>
            </a:lvl1pPr>
          </a:lstStyle>
          <a:p>
            <a:pPr>
              <a:defRPr/>
            </a:pPr>
            <a:fld id="{956EEC2E-6A3E-4536-B5FB-E8B6186A5086}" type="slidenum">
              <a:rPr lang="de-DE"/>
              <a:pPr>
                <a:defRPr/>
              </a:pPr>
              <a:t>‹#›</a:t>
            </a:fld>
            <a:endParaRPr lang="de-DE"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p:txBody>
          <a:bodyPr/>
          <a:lstStyle>
            <a:lvl1pPr>
              <a:defRPr/>
            </a:lvl1pPr>
          </a:lstStyle>
          <a:p>
            <a:pPr>
              <a:defRPr/>
            </a:pPr>
            <a:r>
              <a:rPr lang="en-GB" smtClean="0"/>
              <a:t>Intellectual Property Teaching Kit</a:t>
            </a:r>
            <a:endParaRPr lang="en-GB"/>
          </a:p>
        </p:txBody>
      </p:sp>
      <p:sp>
        <p:nvSpPr>
          <p:cNvPr id="4" name="Slide Number Placeholder 3"/>
          <p:cNvSpPr>
            <a:spLocks noGrp="1"/>
          </p:cNvSpPr>
          <p:nvPr>
            <p:ph type="sldNum" sz="quarter" idx="11"/>
          </p:nvPr>
        </p:nvSpPr>
        <p:spPr/>
        <p:txBody>
          <a:bodyPr/>
          <a:lstStyle>
            <a:lvl1pPr>
              <a:defRPr/>
            </a:lvl1pPr>
          </a:lstStyle>
          <a:p>
            <a:pPr>
              <a:defRPr/>
            </a:pPr>
            <a:fld id="{6B131B00-C60B-43A6-A33E-F6E156AB86E7}" type="slidenum">
              <a:rPr lang="de-DE"/>
              <a:pPr>
                <a:defRPr/>
              </a:pPr>
              <a:t>‹#›</a:t>
            </a:fld>
            <a:endParaRPr lang="de-DE"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pPr>
              <a:defRPr/>
            </a:pPr>
            <a:r>
              <a:rPr lang="en-GB" smtClean="0"/>
              <a:t>Intellectual Property Teaching Kit</a:t>
            </a:r>
            <a:endParaRPr lang="en-GB"/>
          </a:p>
        </p:txBody>
      </p:sp>
      <p:sp>
        <p:nvSpPr>
          <p:cNvPr id="3" name="Slide Number Placeholder 2"/>
          <p:cNvSpPr>
            <a:spLocks noGrp="1"/>
          </p:cNvSpPr>
          <p:nvPr>
            <p:ph type="sldNum" sz="quarter" idx="11"/>
          </p:nvPr>
        </p:nvSpPr>
        <p:spPr/>
        <p:txBody>
          <a:bodyPr/>
          <a:lstStyle>
            <a:lvl1pPr>
              <a:defRPr/>
            </a:lvl1pPr>
          </a:lstStyle>
          <a:p>
            <a:pPr>
              <a:defRPr/>
            </a:pPr>
            <a:fld id="{9CB19B87-EF71-45E4-AE05-D1675EEF8432}" type="slidenum">
              <a:rPr lang="de-DE"/>
              <a:pPr>
                <a:defRPr/>
              </a:pPr>
              <a:t>‹#›</a:t>
            </a:fld>
            <a:endParaRPr lang="de-DE"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GB" smtClean="0"/>
              <a:t>Intellectual Property Teaching Kit</a:t>
            </a:r>
            <a:endParaRPr lang="en-GB"/>
          </a:p>
        </p:txBody>
      </p:sp>
      <p:sp>
        <p:nvSpPr>
          <p:cNvPr id="6" name="Rectangle 7"/>
          <p:cNvSpPr>
            <a:spLocks noGrp="1" noChangeArrowheads="1"/>
          </p:cNvSpPr>
          <p:nvPr>
            <p:ph type="sldNum" sz="quarter" idx="11"/>
          </p:nvPr>
        </p:nvSpPr>
        <p:spPr>
          <a:ln/>
        </p:spPr>
        <p:txBody>
          <a:bodyPr/>
          <a:lstStyle>
            <a:lvl1pPr>
              <a:defRPr/>
            </a:lvl1pPr>
          </a:lstStyle>
          <a:p>
            <a:pPr>
              <a:defRPr/>
            </a:pPr>
            <a:fld id="{113CCDEA-CA72-4BB1-80DB-380A75B225DE}" type="slidenum">
              <a:rPr lang="de-DE"/>
              <a:pPr>
                <a:defRPr/>
              </a:pPr>
              <a:t>‹#›</a:t>
            </a:fld>
            <a:r>
              <a:rPr lang="de-DE"/>
              <a:t>/19</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GB" smtClean="0"/>
              <a:t>Intellectual Property Teaching Kit</a:t>
            </a:r>
            <a:endParaRPr lang="en-GB"/>
          </a:p>
        </p:txBody>
      </p:sp>
      <p:sp>
        <p:nvSpPr>
          <p:cNvPr id="6" name="Rectangle 7"/>
          <p:cNvSpPr>
            <a:spLocks noGrp="1" noChangeArrowheads="1"/>
          </p:cNvSpPr>
          <p:nvPr>
            <p:ph type="sldNum" sz="quarter" idx="11"/>
          </p:nvPr>
        </p:nvSpPr>
        <p:spPr>
          <a:ln/>
        </p:spPr>
        <p:txBody>
          <a:bodyPr/>
          <a:lstStyle>
            <a:lvl1pPr>
              <a:defRPr/>
            </a:lvl1pPr>
          </a:lstStyle>
          <a:p>
            <a:pPr>
              <a:defRPr/>
            </a:pPr>
            <a:fld id="{5B3B75FC-D214-4E95-89AA-2E5B18D37CBF}" type="slidenum">
              <a:rPr lang="de-DE"/>
              <a:pPr>
                <a:defRPr/>
              </a:pPr>
              <a:t>‹#›</a:t>
            </a:fld>
            <a:r>
              <a:rPr lang="de-DE"/>
              <a:t>/19</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83" name="Rectangle 11"/>
          <p:cNvSpPr>
            <a:spLocks noChangeArrowheads="1"/>
          </p:cNvSpPr>
          <p:nvPr/>
        </p:nvSpPr>
        <p:spPr bwMode="auto">
          <a:xfrm>
            <a:off x="0" y="6453188"/>
            <a:ext cx="9144000" cy="404812"/>
          </a:xfrm>
          <a:prstGeom prst="rect">
            <a:avLst/>
          </a:prstGeom>
          <a:solidFill>
            <a:schemeClr val="folHlink"/>
          </a:solidFill>
          <a:ln>
            <a:noFill/>
          </a:ln>
          <a:effectLst/>
          <a:extLst/>
        </p:spPr>
        <p:txBody>
          <a:bodyPr wrap="none" anchor="ctr"/>
          <a:lstStyle/>
          <a:p>
            <a:pPr>
              <a:defRPr/>
            </a:pPr>
            <a:endParaRPr lang="en-GB"/>
          </a:p>
        </p:txBody>
      </p:sp>
      <p:sp>
        <p:nvSpPr>
          <p:cNvPr id="1027" name="Rectangle 4"/>
          <p:cNvSpPr>
            <a:spLocks noGrp="1" noChangeArrowheads="1"/>
          </p:cNvSpPr>
          <p:nvPr>
            <p:ph type="title"/>
          </p:nvPr>
        </p:nvSpPr>
        <p:spPr bwMode="auto">
          <a:xfrm>
            <a:off x="611188" y="404813"/>
            <a:ext cx="7921625" cy="9366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Title 24 pt Arial, if possible only one line,</a:t>
            </a:r>
            <a:br>
              <a:rPr lang="de-DE" smtClean="0"/>
            </a:br>
            <a:r>
              <a:rPr lang="de-DE" smtClean="0"/>
              <a:t>if neccessary two lines max.</a:t>
            </a:r>
          </a:p>
        </p:txBody>
      </p:sp>
      <p:sp>
        <p:nvSpPr>
          <p:cNvPr id="1028" name="Rectangle 5"/>
          <p:cNvSpPr>
            <a:spLocks noGrp="1" noChangeArrowheads="1"/>
          </p:cNvSpPr>
          <p:nvPr>
            <p:ph type="body" idx="1"/>
          </p:nvPr>
        </p:nvSpPr>
        <p:spPr bwMode="auto">
          <a:xfrm>
            <a:off x="611188" y="1620838"/>
            <a:ext cx="7921625" cy="44640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smtClean="0"/>
              <a:t>Body text Arial 20 pt</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3082" name="Rectangle 10"/>
          <p:cNvSpPr>
            <a:spLocks noGrp="1" noChangeArrowheads="1"/>
          </p:cNvSpPr>
          <p:nvPr>
            <p:ph type="ftr" sz="quarter" idx="3"/>
          </p:nvPr>
        </p:nvSpPr>
        <p:spPr bwMode="auto">
          <a:xfrm>
            <a:off x="610890" y="6553200"/>
            <a:ext cx="7129462" cy="836240"/>
          </a:xfrm>
          <a:prstGeom prst="rect">
            <a:avLst/>
          </a:prstGeom>
          <a:noFill/>
          <a:ln>
            <a:noFill/>
          </a:ln>
          <a:effectLst/>
          <a:extLst/>
        </p:spPr>
        <p:txBody>
          <a:bodyPr vert="horz" wrap="square" lIns="0" tIns="0" rIns="0" bIns="0" numCol="1" anchor="t" anchorCtr="0" compatLnSpc="1">
            <a:prstTxWarp prst="textNoShape">
              <a:avLst/>
            </a:prstTxWarp>
          </a:bodyPr>
          <a:lstStyle>
            <a:lvl1pPr>
              <a:defRPr sz="1200"/>
            </a:lvl1pPr>
          </a:lstStyle>
          <a:p>
            <a:pPr>
              <a:defRPr/>
            </a:pPr>
            <a:r>
              <a:rPr lang="en-GB" dirty="0" smtClean="0"/>
              <a:t>Intellectual Property Teaching Kit</a:t>
            </a:r>
            <a:endParaRPr lang="en-GB" dirty="0"/>
          </a:p>
        </p:txBody>
      </p:sp>
      <p:sp>
        <p:nvSpPr>
          <p:cNvPr id="3079" name="Rectangle 7"/>
          <p:cNvSpPr>
            <a:spLocks noGrp="1" noChangeArrowheads="1"/>
          </p:cNvSpPr>
          <p:nvPr>
            <p:ph type="sldNum" sz="quarter" idx="4"/>
          </p:nvPr>
        </p:nvSpPr>
        <p:spPr bwMode="auto">
          <a:xfrm>
            <a:off x="7740650" y="6524625"/>
            <a:ext cx="755650" cy="217488"/>
          </a:xfrm>
          <a:prstGeom prst="rect">
            <a:avLst/>
          </a:prstGeom>
          <a:noFill/>
          <a:ln>
            <a:noFill/>
          </a:ln>
          <a:effectLst/>
          <a:extLst/>
        </p:spPr>
        <p:txBody>
          <a:bodyPr vert="horz" wrap="square" lIns="0" tIns="0" rIns="0" bIns="0" numCol="1" anchor="ctr" anchorCtr="0" compatLnSpc="1">
            <a:prstTxWarp prst="textNoShape">
              <a:avLst/>
            </a:prstTxWarp>
          </a:bodyPr>
          <a:lstStyle>
            <a:lvl1pPr algn="r">
              <a:defRPr sz="1200"/>
            </a:lvl1pPr>
          </a:lstStyle>
          <a:p>
            <a:pPr>
              <a:defRPr/>
            </a:pPr>
            <a:fld id="{E3A98538-4737-484C-8729-C948065F17FA}" type="slidenum">
              <a:rPr lang="de-DE"/>
              <a:pPr>
                <a:defRPr/>
              </a:pPr>
              <a:t>‹#›</a:t>
            </a:fld>
            <a:r>
              <a:rPr lang="de-DE"/>
              <a:t>/19</a:t>
            </a:r>
          </a:p>
        </p:txBody>
      </p:sp>
      <p:sp>
        <p:nvSpPr>
          <p:cNvPr id="7" name="Rectangle 7"/>
          <p:cNvSpPr>
            <a:spLocks noChangeArrowheads="1"/>
          </p:cNvSpPr>
          <p:nvPr userDrawn="1"/>
        </p:nvSpPr>
        <p:spPr bwMode="auto">
          <a:xfrm>
            <a:off x="0" y="6453188"/>
            <a:ext cx="9144000" cy="404812"/>
          </a:xfrm>
          <a:prstGeom prst="rect">
            <a:avLst/>
          </a:prstGeom>
          <a:solidFill>
            <a:schemeClr val="hlink">
              <a:alpha val="14117"/>
            </a:schemeClr>
          </a:solidFill>
          <a:ln>
            <a:noFill/>
          </a:ln>
          <a:effectLst/>
          <a:extLst/>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1" r:id="rId8"/>
    <p:sldLayoutId id="2147483770" r:id="rId9"/>
    <p:sldLayoutId id="2147483769" r:id="rId10"/>
    <p:sldLayoutId id="2147483768" r:id="rId11"/>
  </p:sldLayoutIdLst>
  <p:timing>
    <p:tnLst>
      <p:par>
        <p:cTn id="1" dur="indefinite" restart="never" nodeType="tmRoot"/>
      </p:par>
    </p:tnLst>
  </p:timing>
  <p:hf hdr="0" dt="0"/>
  <p:txStyles>
    <p:titleStyle>
      <a:lvl1pPr algn="l" rtl="0" eaLnBrk="0" fontAlgn="base" hangingPunct="0">
        <a:spcBef>
          <a:spcPct val="0"/>
        </a:spcBef>
        <a:spcAft>
          <a:spcPct val="0"/>
        </a:spcAft>
        <a:defRPr sz="2400" b="1">
          <a:solidFill>
            <a:srgbClr val="404B56"/>
          </a:solidFill>
          <a:latin typeface="+mj-lt"/>
          <a:ea typeface="+mj-ea"/>
          <a:cs typeface="+mj-cs"/>
        </a:defRPr>
      </a:lvl1pPr>
      <a:lvl2pPr algn="l" rtl="0" eaLnBrk="0" fontAlgn="base" hangingPunct="0">
        <a:spcBef>
          <a:spcPct val="0"/>
        </a:spcBef>
        <a:spcAft>
          <a:spcPct val="0"/>
        </a:spcAft>
        <a:defRPr sz="2400" b="1">
          <a:solidFill>
            <a:srgbClr val="404B56"/>
          </a:solidFill>
          <a:latin typeface="Arial" charset="0"/>
        </a:defRPr>
      </a:lvl2pPr>
      <a:lvl3pPr algn="l" rtl="0" eaLnBrk="0" fontAlgn="base" hangingPunct="0">
        <a:spcBef>
          <a:spcPct val="0"/>
        </a:spcBef>
        <a:spcAft>
          <a:spcPct val="0"/>
        </a:spcAft>
        <a:defRPr sz="2400" b="1">
          <a:solidFill>
            <a:srgbClr val="404B56"/>
          </a:solidFill>
          <a:latin typeface="Arial" charset="0"/>
        </a:defRPr>
      </a:lvl3pPr>
      <a:lvl4pPr algn="l" rtl="0" eaLnBrk="0" fontAlgn="base" hangingPunct="0">
        <a:spcBef>
          <a:spcPct val="0"/>
        </a:spcBef>
        <a:spcAft>
          <a:spcPct val="0"/>
        </a:spcAft>
        <a:defRPr sz="2400" b="1">
          <a:solidFill>
            <a:srgbClr val="404B56"/>
          </a:solidFill>
          <a:latin typeface="Arial" charset="0"/>
        </a:defRPr>
      </a:lvl4pPr>
      <a:lvl5pPr algn="l" rtl="0" eaLnBrk="0" fontAlgn="base" hangingPunct="0">
        <a:spcBef>
          <a:spcPct val="0"/>
        </a:spcBef>
        <a:spcAft>
          <a:spcPct val="0"/>
        </a:spcAft>
        <a:defRPr sz="2400" b="1">
          <a:solidFill>
            <a:srgbClr val="404B56"/>
          </a:solidFill>
          <a:latin typeface="Arial" charset="0"/>
        </a:defRPr>
      </a:lvl5pPr>
      <a:lvl6pPr marL="457200" algn="l" rtl="0" eaLnBrk="1" fontAlgn="base" hangingPunct="1">
        <a:spcBef>
          <a:spcPct val="0"/>
        </a:spcBef>
        <a:spcAft>
          <a:spcPct val="0"/>
        </a:spcAft>
        <a:defRPr sz="2400" b="1">
          <a:solidFill>
            <a:srgbClr val="404B56"/>
          </a:solidFill>
          <a:latin typeface="Arial" charset="0"/>
        </a:defRPr>
      </a:lvl6pPr>
      <a:lvl7pPr marL="914400" algn="l" rtl="0" eaLnBrk="1" fontAlgn="base" hangingPunct="1">
        <a:spcBef>
          <a:spcPct val="0"/>
        </a:spcBef>
        <a:spcAft>
          <a:spcPct val="0"/>
        </a:spcAft>
        <a:defRPr sz="2400" b="1">
          <a:solidFill>
            <a:srgbClr val="404B56"/>
          </a:solidFill>
          <a:latin typeface="Arial" charset="0"/>
        </a:defRPr>
      </a:lvl7pPr>
      <a:lvl8pPr marL="1371600" algn="l" rtl="0" eaLnBrk="1" fontAlgn="base" hangingPunct="1">
        <a:spcBef>
          <a:spcPct val="0"/>
        </a:spcBef>
        <a:spcAft>
          <a:spcPct val="0"/>
        </a:spcAft>
        <a:defRPr sz="2400" b="1">
          <a:solidFill>
            <a:srgbClr val="404B56"/>
          </a:solidFill>
          <a:latin typeface="Arial" charset="0"/>
        </a:defRPr>
      </a:lvl8pPr>
      <a:lvl9pPr marL="1828800" algn="l" rtl="0" eaLnBrk="1" fontAlgn="base" hangingPunct="1">
        <a:spcBef>
          <a:spcPct val="0"/>
        </a:spcBef>
        <a:spcAft>
          <a:spcPct val="0"/>
        </a:spcAft>
        <a:defRPr sz="2400" b="1">
          <a:solidFill>
            <a:srgbClr val="404B56"/>
          </a:solidFill>
          <a:latin typeface="Arial" charset="0"/>
        </a:defRPr>
      </a:lvl9pPr>
    </p:titleStyle>
    <p:bodyStyle>
      <a:lvl1pPr marL="269875" indent="-269875" algn="l" rtl="0" eaLnBrk="0" fontAlgn="base" hangingPunct="0">
        <a:spcBef>
          <a:spcPct val="20000"/>
        </a:spcBef>
        <a:spcAft>
          <a:spcPct val="0"/>
        </a:spcAft>
        <a:buFont typeface="Wingdings" pitchFamily="2" charset="2"/>
        <a:buChar char="§"/>
        <a:defRPr sz="2000">
          <a:solidFill>
            <a:schemeClr val="tx1"/>
          </a:solidFill>
          <a:latin typeface="+mn-lt"/>
          <a:ea typeface="+mn-ea"/>
          <a:cs typeface="+mn-cs"/>
        </a:defRPr>
      </a:lvl1pPr>
      <a:lvl2pPr marL="534988" indent="-263525" algn="l" rtl="0" eaLnBrk="0" fontAlgn="base" hangingPunct="0">
        <a:spcBef>
          <a:spcPct val="20000"/>
        </a:spcBef>
        <a:spcAft>
          <a:spcPct val="0"/>
        </a:spcAft>
        <a:buChar char="–"/>
        <a:defRPr sz="2000">
          <a:solidFill>
            <a:schemeClr val="tx1"/>
          </a:solidFill>
          <a:latin typeface="+mn-lt"/>
        </a:defRPr>
      </a:lvl2pPr>
      <a:lvl3pPr marL="806450" indent="-269875" algn="l" rtl="0" eaLnBrk="0" fontAlgn="base" hangingPunct="0">
        <a:spcBef>
          <a:spcPct val="20000"/>
        </a:spcBef>
        <a:spcAft>
          <a:spcPct val="0"/>
        </a:spcAft>
        <a:buChar char="•"/>
        <a:defRPr sz="2000">
          <a:solidFill>
            <a:schemeClr val="tx1"/>
          </a:solidFill>
          <a:latin typeface="+mn-lt"/>
        </a:defRPr>
      </a:lvl3pPr>
      <a:lvl4pPr marL="1076325" indent="-268288" algn="l" rtl="0" eaLnBrk="0" fontAlgn="base" hangingPunct="0">
        <a:spcBef>
          <a:spcPct val="20000"/>
        </a:spcBef>
        <a:spcAft>
          <a:spcPct val="0"/>
        </a:spcAft>
        <a:buChar char="–"/>
        <a:defRPr sz="2000">
          <a:solidFill>
            <a:schemeClr val="tx1"/>
          </a:solidFill>
          <a:latin typeface="+mn-lt"/>
        </a:defRPr>
      </a:lvl4pPr>
      <a:lvl5pPr marL="1346200" indent="-268288" algn="l" rtl="0" eaLnBrk="0" fontAlgn="base" hangingPunct="0">
        <a:spcBef>
          <a:spcPct val="20000"/>
        </a:spcBef>
        <a:spcAft>
          <a:spcPct val="0"/>
        </a:spcAft>
        <a:buChar char="»"/>
        <a:defRPr sz="2000">
          <a:solidFill>
            <a:schemeClr val="tx1"/>
          </a:solidFill>
          <a:latin typeface="+mn-lt"/>
        </a:defRPr>
      </a:lvl5pPr>
      <a:lvl6pPr marL="1803400" indent="-268288" algn="l" rtl="0" eaLnBrk="1" fontAlgn="base" hangingPunct="1">
        <a:spcBef>
          <a:spcPct val="20000"/>
        </a:spcBef>
        <a:spcAft>
          <a:spcPct val="0"/>
        </a:spcAft>
        <a:buChar char="»"/>
        <a:defRPr sz="2000">
          <a:solidFill>
            <a:schemeClr val="tx1"/>
          </a:solidFill>
          <a:latin typeface="+mn-lt"/>
        </a:defRPr>
      </a:lvl6pPr>
      <a:lvl7pPr marL="2260600" indent="-268288" algn="l" rtl="0" eaLnBrk="1" fontAlgn="base" hangingPunct="1">
        <a:spcBef>
          <a:spcPct val="20000"/>
        </a:spcBef>
        <a:spcAft>
          <a:spcPct val="0"/>
        </a:spcAft>
        <a:buChar char="»"/>
        <a:defRPr sz="2000">
          <a:solidFill>
            <a:schemeClr val="tx1"/>
          </a:solidFill>
          <a:latin typeface="+mn-lt"/>
        </a:defRPr>
      </a:lvl7pPr>
      <a:lvl8pPr marL="2717800" indent="-268288" algn="l" rtl="0" eaLnBrk="1" fontAlgn="base" hangingPunct="1">
        <a:spcBef>
          <a:spcPct val="20000"/>
        </a:spcBef>
        <a:spcAft>
          <a:spcPct val="0"/>
        </a:spcAft>
        <a:buChar char="»"/>
        <a:defRPr sz="2000">
          <a:solidFill>
            <a:schemeClr val="tx1"/>
          </a:solidFill>
          <a:latin typeface="+mn-lt"/>
        </a:defRPr>
      </a:lvl8pPr>
      <a:lvl9pPr marL="3175000" indent="-268288"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83" name="Rectangle 11"/>
          <p:cNvSpPr>
            <a:spLocks noChangeArrowheads="1"/>
          </p:cNvSpPr>
          <p:nvPr/>
        </p:nvSpPr>
        <p:spPr bwMode="auto">
          <a:xfrm>
            <a:off x="0" y="6453188"/>
            <a:ext cx="9144000" cy="40481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solidFill>
                <a:srgbClr val="4C575F"/>
              </a:solidFill>
            </a:endParaRPr>
          </a:p>
        </p:txBody>
      </p:sp>
      <p:sp>
        <p:nvSpPr>
          <p:cNvPr id="3076" name="Rectangle 4"/>
          <p:cNvSpPr>
            <a:spLocks noGrp="1" noChangeArrowheads="1"/>
          </p:cNvSpPr>
          <p:nvPr>
            <p:ph type="title"/>
          </p:nvPr>
        </p:nvSpPr>
        <p:spPr bwMode="auto">
          <a:xfrm>
            <a:off x="611188" y="404813"/>
            <a:ext cx="792162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smtClean="0"/>
              <a:t>Title 24 pt Arial, if possible only one line,</a:t>
            </a:r>
            <a:br>
              <a:rPr lang="de-DE" smtClean="0"/>
            </a:br>
            <a:r>
              <a:rPr lang="de-DE" smtClean="0"/>
              <a:t>if neccessary two lines max.</a:t>
            </a:r>
          </a:p>
        </p:txBody>
      </p:sp>
      <p:sp>
        <p:nvSpPr>
          <p:cNvPr id="3077" name="Rectangle 5"/>
          <p:cNvSpPr>
            <a:spLocks noGrp="1" noChangeArrowheads="1"/>
          </p:cNvSpPr>
          <p:nvPr>
            <p:ph type="body" idx="1"/>
          </p:nvPr>
        </p:nvSpPr>
        <p:spPr bwMode="auto">
          <a:xfrm>
            <a:off x="611188" y="1620838"/>
            <a:ext cx="7921625"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smtClean="0"/>
              <a:t>Body text Arial 20 pt</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3082" name="Rectangle 10"/>
          <p:cNvSpPr>
            <a:spLocks noGrp="1" noChangeArrowheads="1"/>
          </p:cNvSpPr>
          <p:nvPr>
            <p:ph type="ftr" sz="quarter" idx="3"/>
          </p:nvPr>
        </p:nvSpPr>
        <p:spPr bwMode="auto">
          <a:xfrm>
            <a:off x="611188" y="6553200"/>
            <a:ext cx="54086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sz="1200"/>
            </a:lvl1pPr>
          </a:lstStyle>
          <a:p>
            <a:pPr>
              <a:defRPr/>
            </a:pPr>
            <a:r>
              <a:rPr lang="en-GB" smtClean="0">
                <a:solidFill>
                  <a:srgbClr val="4C575F"/>
                </a:solidFill>
              </a:rPr>
              <a:t>Intellectual Property Teaching Kit</a:t>
            </a:r>
            <a:endParaRPr lang="en-GB">
              <a:solidFill>
                <a:srgbClr val="4C575F"/>
              </a:solidFill>
            </a:endParaRPr>
          </a:p>
        </p:txBody>
      </p:sp>
      <p:sp>
        <p:nvSpPr>
          <p:cNvPr id="3079" name="Rectangle 7"/>
          <p:cNvSpPr>
            <a:spLocks noGrp="1" noChangeArrowheads="1"/>
          </p:cNvSpPr>
          <p:nvPr>
            <p:ph type="sldNum" sz="quarter" idx="4"/>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a:defRPr sz="1200"/>
            </a:lvl1pPr>
          </a:lstStyle>
          <a:p>
            <a:pPr>
              <a:defRPr/>
            </a:pPr>
            <a:fld id="{65B9864B-4B18-4ECC-BE5A-E3435FD04C31}" type="slidenum">
              <a:rPr lang="de-DE" smtClean="0">
                <a:solidFill>
                  <a:srgbClr val="4C575F"/>
                </a:solidFill>
              </a:rPr>
              <a:pPr>
                <a:defRPr/>
              </a:pPr>
              <a:t>‹#›</a:t>
            </a:fld>
            <a:r>
              <a:rPr lang="de-DE" smtClean="0">
                <a:solidFill>
                  <a:srgbClr val="4C575F"/>
                </a:solidFill>
              </a:rPr>
              <a:t>/19</a:t>
            </a:r>
            <a:endParaRPr lang="de-DE">
              <a:solidFill>
                <a:srgbClr val="4C575F"/>
              </a:solidFill>
            </a:endParaRPr>
          </a:p>
        </p:txBody>
      </p:sp>
      <p:sp>
        <p:nvSpPr>
          <p:cNvPr id="7" name="Rectangle 7"/>
          <p:cNvSpPr>
            <a:spLocks noChangeArrowheads="1"/>
          </p:cNvSpPr>
          <p:nvPr userDrawn="1"/>
        </p:nvSpPr>
        <p:spPr bwMode="auto">
          <a:xfrm>
            <a:off x="0" y="6453188"/>
            <a:ext cx="9144000" cy="404812"/>
          </a:xfrm>
          <a:prstGeom prst="rect">
            <a:avLst/>
          </a:prstGeom>
          <a:solidFill>
            <a:schemeClr val="hlink">
              <a:alpha val="14117"/>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4C575F"/>
              </a:solidFill>
            </a:endParaRPr>
          </a:p>
        </p:txBody>
      </p:sp>
    </p:spTree>
    <p:extLst>
      <p:ext uri="{BB962C8B-B14F-4D97-AF65-F5344CB8AC3E}">
        <p14:creationId xmlns:p14="http://schemas.microsoft.com/office/powerpoint/2010/main" val="2235216848"/>
      </p:ext>
    </p:extLst>
  </p:cSld>
  <p:clrMap bg1="lt1" tx1="dk1" bg2="lt2" tx2="dk2" accent1="accent1" accent2="accent2" accent3="accent3" accent4="accent4" accent5="accent5" accent6="accent6" hlink="hlink" folHlink="folHlink"/>
  <p:sldLayoutIdLst>
    <p:sldLayoutId id="2147483791"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timing>
    <p:tnLst>
      <p:par>
        <p:cTn id="1" dur="indefinite" restart="never" nodeType="tmRoot"/>
      </p:par>
    </p:tnLst>
  </p:timing>
  <p:hf hdr="0" dt="0"/>
  <p:txStyles>
    <p:titleStyle>
      <a:lvl1pPr algn="l" rtl="0" eaLnBrk="1" fontAlgn="base" hangingPunct="1">
        <a:spcBef>
          <a:spcPct val="0"/>
        </a:spcBef>
        <a:spcAft>
          <a:spcPct val="0"/>
        </a:spcAft>
        <a:defRPr sz="2400" b="1">
          <a:solidFill>
            <a:srgbClr val="404B56"/>
          </a:solidFill>
          <a:latin typeface="+mj-lt"/>
          <a:ea typeface="+mj-ea"/>
          <a:cs typeface="+mj-cs"/>
        </a:defRPr>
      </a:lvl1pPr>
      <a:lvl2pPr algn="l" rtl="0" eaLnBrk="1" fontAlgn="base" hangingPunct="1">
        <a:spcBef>
          <a:spcPct val="0"/>
        </a:spcBef>
        <a:spcAft>
          <a:spcPct val="0"/>
        </a:spcAft>
        <a:defRPr sz="2400" b="1">
          <a:solidFill>
            <a:srgbClr val="404B56"/>
          </a:solidFill>
          <a:latin typeface="Arial" charset="0"/>
        </a:defRPr>
      </a:lvl2pPr>
      <a:lvl3pPr algn="l" rtl="0" eaLnBrk="1" fontAlgn="base" hangingPunct="1">
        <a:spcBef>
          <a:spcPct val="0"/>
        </a:spcBef>
        <a:spcAft>
          <a:spcPct val="0"/>
        </a:spcAft>
        <a:defRPr sz="2400" b="1">
          <a:solidFill>
            <a:srgbClr val="404B56"/>
          </a:solidFill>
          <a:latin typeface="Arial" charset="0"/>
        </a:defRPr>
      </a:lvl3pPr>
      <a:lvl4pPr algn="l" rtl="0" eaLnBrk="1" fontAlgn="base" hangingPunct="1">
        <a:spcBef>
          <a:spcPct val="0"/>
        </a:spcBef>
        <a:spcAft>
          <a:spcPct val="0"/>
        </a:spcAft>
        <a:defRPr sz="2400" b="1">
          <a:solidFill>
            <a:srgbClr val="404B56"/>
          </a:solidFill>
          <a:latin typeface="Arial" charset="0"/>
        </a:defRPr>
      </a:lvl4pPr>
      <a:lvl5pPr algn="l" rtl="0" eaLnBrk="1" fontAlgn="base" hangingPunct="1">
        <a:spcBef>
          <a:spcPct val="0"/>
        </a:spcBef>
        <a:spcAft>
          <a:spcPct val="0"/>
        </a:spcAft>
        <a:defRPr sz="2400" b="1">
          <a:solidFill>
            <a:srgbClr val="404B56"/>
          </a:solidFill>
          <a:latin typeface="Arial" charset="0"/>
        </a:defRPr>
      </a:lvl5pPr>
      <a:lvl6pPr marL="457200" algn="l" rtl="0" eaLnBrk="1" fontAlgn="base" hangingPunct="1">
        <a:spcBef>
          <a:spcPct val="0"/>
        </a:spcBef>
        <a:spcAft>
          <a:spcPct val="0"/>
        </a:spcAft>
        <a:defRPr sz="2400" b="1">
          <a:solidFill>
            <a:srgbClr val="404B56"/>
          </a:solidFill>
          <a:latin typeface="Arial" charset="0"/>
        </a:defRPr>
      </a:lvl6pPr>
      <a:lvl7pPr marL="914400" algn="l" rtl="0" eaLnBrk="1" fontAlgn="base" hangingPunct="1">
        <a:spcBef>
          <a:spcPct val="0"/>
        </a:spcBef>
        <a:spcAft>
          <a:spcPct val="0"/>
        </a:spcAft>
        <a:defRPr sz="2400" b="1">
          <a:solidFill>
            <a:srgbClr val="404B56"/>
          </a:solidFill>
          <a:latin typeface="Arial" charset="0"/>
        </a:defRPr>
      </a:lvl7pPr>
      <a:lvl8pPr marL="1371600" algn="l" rtl="0" eaLnBrk="1" fontAlgn="base" hangingPunct="1">
        <a:spcBef>
          <a:spcPct val="0"/>
        </a:spcBef>
        <a:spcAft>
          <a:spcPct val="0"/>
        </a:spcAft>
        <a:defRPr sz="2400" b="1">
          <a:solidFill>
            <a:srgbClr val="404B56"/>
          </a:solidFill>
          <a:latin typeface="Arial" charset="0"/>
        </a:defRPr>
      </a:lvl8pPr>
      <a:lvl9pPr marL="1828800" algn="l" rtl="0" eaLnBrk="1" fontAlgn="base" hangingPunct="1">
        <a:spcBef>
          <a:spcPct val="0"/>
        </a:spcBef>
        <a:spcAft>
          <a:spcPct val="0"/>
        </a:spcAft>
        <a:defRPr sz="2400" b="1">
          <a:solidFill>
            <a:srgbClr val="404B56"/>
          </a:solidFill>
          <a:latin typeface="Arial" charset="0"/>
        </a:defRPr>
      </a:lvl9pPr>
    </p:titleStyle>
    <p:bodyStyle>
      <a:lvl1pPr marL="269875" indent="-269875" algn="l" rtl="0" eaLnBrk="1" fontAlgn="base" hangingPunct="1">
        <a:spcBef>
          <a:spcPct val="20000"/>
        </a:spcBef>
        <a:spcAft>
          <a:spcPct val="0"/>
        </a:spcAft>
        <a:buFont typeface="Wingdings" pitchFamily="2" charset="2"/>
        <a:buChar char="§"/>
        <a:defRPr sz="2000">
          <a:solidFill>
            <a:schemeClr val="tx1"/>
          </a:solidFill>
          <a:latin typeface="+mn-lt"/>
          <a:ea typeface="+mn-ea"/>
          <a:cs typeface="+mn-cs"/>
        </a:defRPr>
      </a:lvl1pPr>
      <a:lvl2pPr marL="534988" indent="-263525" algn="l" rtl="0" eaLnBrk="1" fontAlgn="base" hangingPunct="1">
        <a:spcBef>
          <a:spcPct val="20000"/>
        </a:spcBef>
        <a:spcAft>
          <a:spcPct val="0"/>
        </a:spcAft>
        <a:buChar char="–"/>
        <a:defRPr sz="2000">
          <a:solidFill>
            <a:schemeClr val="tx1"/>
          </a:solidFill>
          <a:latin typeface="+mn-lt"/>
        </a:defRPr>
      </a:lvl2pPr>
      <a:lvl3pPr marL="806450" indent="-269875" algn="l" rtl="0" eaLnBrk="1" fontAlgn="base" hangingPunct="1">
        <a:spcBef>
          <a:spcPct val="20000"/>
        </a:spcBef>
        <a:spcAft>
          <a:spcPct val="0"/>
        </a:spcAft>
        <a:buChar char="•"/>
        <a:defRPr sz="2000">
          <a:solidFill>
            <a:schemeClr val="tx1"/>
          </a:solidFill>
          <a:latin typeface="+mn-lt"/>
        </a:defRPr>
      </a:lvl3pPr>
      <a:lvl4pPr marL="1076325" indent="-268288" algn="l" rtl="0" eaLnBrk="1" fontAlgn="base" hangingPunct="1">
        <a:spcBef>
          <a:spcPct val="20000"/>
        </a:spcBef>
        <a:spcAft>
          <a:spcPct val="0"/>
        </a:spcAft>
        <a:buChar char="–"/>
        <a:defRPr sz="2000">
          <a:solidFill>
            <a:schemeClr val="tx1"/>
          </a:solidFill>
          <a:latin typeface="+mn-lt"/>
        </a:defRPr>
      </a:lvl4pPr>
      <a:lvl5pPr marL="1346200" indent="-268288" algn="l" rtl="0" eaLnBrk="1" fontAlgn="base" hangingPunct="1">
        <a:spcBef>
          <a:spcPct val="20000"/>
        </a:spcBef>
        <a:spcAft>
          <a:spcPct val="0"/>
        </a:spcAft>
        <a:buChar char="»"/>
        <a:defRPr sz="2000">
          <a:solidFill>
            <a:schemeClr val="tx1"/>
          </a:solidFill>
          <a:latin typeface="+mn-lt"/>
        </a:defRPr>
      </a:lvl5pPr>
      <a:lvl6pPr marL="1803400" indent="-268288" algn="l" rtl="0" eaLnBrk="1" fontAlgn="base" hangingPunct="1">
        <a:spcBef>
          <a:spcPct val="20000"/>
        </a:spcBef>
        <a:spcAft>
          <a:spcPct val="0"/>
        </a:spcAft>
        <a:buChar char="»"/>
        <a:defRPr sz="2000">
          <a:solidFill>
            <a:schemeClr val="tx1"/>
          </a:solidFill>
          <a:latin typeface="+mn-lt"/>
        </a:defRPr>
      </a:lvl6pPr>
      <a:lvl7pPr marL="2260600" indent="-268288" algn="l" rtl="0" eaLnBrk="1" fontAlgn="base" hangingPunct="1">
        <a:spcBef>
          <a:spcPct val="20000"/>
        </a:spcBef>
        <a:spcAft>
          <a:spcPct val="0"/>
        </a:spcAft>
        <a:buChar char="»"/>
        <a:defRPr sz="2000">
          <a:solidFill>
            <a:schemeClr val="tx1"/>
          </a:solidFill>
          <a:latin typeface="+mn-lt"/>
        </a:defRPr>
      </a:lvl7pPr>
      <a:lvl8pPr marL="2717800" indent="-268288" algn="l" rtl="0" eaLnBrk="1" fontAlgn="base" hangingPunct="1">
        <a:spcBef>
          <a:spcPct val="20000"/>
        </a:spcBef>
        <a:spcAft>
          <a:spcPct val="0"/>
        </a:spcAft>
        <a:buChar char="»"/>
        <a:defRPr sz="2000">
          <a:solidFill>
            <a:schemeClr val="tx1"/>
          </a:solidFill>
          <a:latin typeface="+mn-lt"/>
        </a:defRPr>
      </a:lvl8pPr>
      <a:lvl9pPr marL="3175000" indent="-268288"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10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image" Target="../media/image118.png"/></Relationships>
</file>

<file path=ppt/slides/_rels/slide10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hyperlink" Target="http://www.epo.org/" TargetMode="External"/><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27.xml"/><Relationship Id="rId1" Type="http://schemas.openxmlformats.org/officeDocument/2006/relationships/slideLayout" Target="../slideLayouts/slideLayout2.xml"/><Relationship Id="rId5" Type="http://schemas.openxmlformats.org/officeDocument/2006/relationships/image" Target="../media/image127.png"/><Relationship Id="rId4" Type="http://schemas.openxmlformats.org/officeDocument/2006/relationships/image" Target="../media/image126.png"/></Relationships>
</file>

<file path=ppt/slides/_rels/slide12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31.xml"/><Relationship Id="rId1" Type="http://schemas.openxmlformats.org/officeDocument/2006/relationships/slideLayout" Target="../slideLayouts/slideLayout2.xml"/><Relationship Id="rId5" Type="http://schemas.openxmlformats.org/officeDocument/2006/relationships/image" Target="../media/image132.png"/><Relationship Id="rId4" Type="http://schemas.openxmlformats.org/officeDocument/2006/relationships/image" Target="../media/image131.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13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orldwide.espacenet.com/"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hyperlink" Target="mailto:espacenet@epo.or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s://www.epo.org/"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hyperlink" Target="http://register.epo.org/"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77.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7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4.png"/></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82.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8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png"/></Relationships>
</file>

<file path=ppt/slides/_rels/slide8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8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7.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png"/></Relationships>
</file>

<file path=ppt/slides/_rels/slide8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9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96.png"/></Relationships>
</file>

<file path=ppt/slides/_rels/slide9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9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9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9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9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08.png"/></Relationships>
</file>

<file path=ppt/slides/_rels/slide9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de-DE" dirty="0" smtClean="0"/>
              <a:t>IP Search </a:t>
            </a:r>
            <a:r>
              <a:rPr lang="en-GB" dirty="0" smtClean="0"/>
              <a:t>Tools</a:t>
            </a:r>
            <a:r>
              <a:rPr lang="de-DE" dirty="0" smtClean="0"/>
              <a:t/>
            </a:r>
            <a:br>
              <a:rPr lang="de-DE" dirty="0" smtClean="0"/>
            </a:br>
            <a:r>
              <a:rPr lang="de-DE" dirty="0"/>
              <a:t/>
            </a:r>
            <a:br>
              <a:rPr lang="de-DE" dirty="0"/>
            </a:br>
            <a:endParaRPr lang="en-GB" sz="2400" b="0" i="1" dirty="0" smtClean="0"/>
          </a:p>
        </p:txBody>
      </p:sp>
    </p:spTree>
    <p:extLst>
      <p:ext uri="{BB962C8B-B14F-4D97-AF65-F5344CB8AC3E}">
        <p14:creationId xmlns:p14="http://schemas.microsoft.com/office/powerpoint/2010/main" val="38121355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519748" y="386525"/>
            <a:ext cx="7921625" cy="431899"/>
          </a:xfrm>
        </p:spPr>
        <p:txBody>
          <a:bodyPr lIns="91440" tIns="45720" rIns="91440" bIns="45720" anchor="ctr"/>
          <a:lstStyle/>
          <a:p>
            <a:pPr eaLnBrk="1" hangingPunct="1"/>
            <a:r>
              <a:rPr lang="en-GB" dirty="0" smtClean="0"/>
              <a:t>Why search?</a:t>
            </a:r>
          </a:p>
        </p:txBody>
      </p:sp>
      <p:sp>
        <p:nvSpPr>
          <p:cNvPr id="108547" name="Rectangle 3"/>
          <p:cNvSpPr>
            <a:spLocks noGrp="1" noChangeArrowheads="1"/>
          </p:cNvSpPr>
          <p:nvPr>
            <p:ph idx="1"/>
          </p:nvPr>
        </p:nvSpPr>
        <p:spPr>
          <a:xfrm>
            <a:off x="510604" y="1675702"/>
            <a:ext cx="7921625" cy="4464050"/>
          </a:xfrm>
        </p:spPr>
        <p:txBody>
          <a:bodyPr lIns="91440" tIns="45720" rIns="91440" bIns="45720"/>
          <a:lstStyle/>
          <a:p>
            <a:pPr eaLnBrk="1" hangingPunct="1">
              <a:lnSpc>
                <a:spcPct val="90000"/>
              </a:lnSpc>
            </a:pPr>
            <a:r>
              <a:rPr lang="en-GB" dirty="0" smtClean="0"/>
              <a:t>To find out what others are doing.</a:t>
            </a:r>
          </a:p>
          <a:p>
            <a:pPr eaLnBrk="1" hangingPunct="1">
              <a:lnSpc>
                <a:spcPct val="90000"/>
              </a:lnSpc>
            </a:pPr>
            <a:endParaRPr lang="en-GB" dirty="0" smtClean="0"/>
          </a:p>
          <a:p>
            <a:pPr eaLnBrk="1" hangingPunct="1">
              <a:lnSpc>
                <a:spcPct val="90000"/>
              </a:lnSpc>
            </a:pPr>
            <a:r>
              <a:rPr lang="en-GB" dirty="0" smtClean="0"/>
              <a:t>New ‘ideas’.</a:t>
            </a:r>
          </a:p>
          <a:p>
            <a:pPr eaLnBrk="1" hangingPunct="1">
              <a:lnSpc>
                <a:spcPct val="90000"/>
              </a:lnSpc>
            </a:pPr>
            <a:endParaRPr lang="en-GB" dirty="0" smtClean="0"/>
          </a:p>
          <a:p>
            <a:pPr eaLnBrk="1" hangingPunct="1">
              <a:lnSpc>
                <a:spcPct val="90000"/>
              </a:lnSpc>
            </a:pPr>
            <a:r>
              <a:rPr lang="en-GB" dirty="0" smtClean="0"/>
              <a:t>Freedom to operate.</a:t>
            </a:r>
          </a:p>
          <a:p>
            <a:pPr eaLnBrk="1" hangingPunct="1">
              <a:lnSpc>
                <a:spcPct val="90000"/>
              </a:lnSpc>
            </a:pPr>
            <a:endParaRPr lang="en-GB" dirty="0" smtClean="0"/>
          </a:p>
          <a:p>
            <a:pPr eaLnBrk="1" hangingPunct="1">
              <a:lnSpc>
                <a:spcPct val="90000"/>
              </a:lnSpc>
            </a:pPr>
            <a:r>
              <a:rPr lang="en-GB" dirty="0" smtClean="0"/>
              <a:t>Enforcement.</a:t>
            </a:r>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r>
              <a:rPr lang="en-GB" b="1" dirty="0" smtClean="0"/>
              <a:t> </a:t>
            </a:r>
            <a:endParaRPr lang="en-GB" dirty="0" smtClean="0"/>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7" name="Fußzeilenplatzhalter 6"/>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Foliennummernplatzhalter 5"/>
          <p:cNvSpPr>
            <a:spLocks noGrp="1"/>
          </p:cNvSpPr>
          <p:nvPr>
            <p:ph type="sldNum" sz="quarter" idx="11"/>
          </p:nvPr>
        </p:nvSpPr>
        <p:spPr/>
        <p:txBody>
          <a:bodyPr/>
          <a:lstStyle/>
          <a:p>
            <a:pPr>
              <a:defRPr/>
            </a:pPr>
            <a:fld id="{9C76C9AB-61E5-4E6C-99EB-FF4109160F68}" type="slidenum">
              <a:rPr lang="de-DE" smtClean="0"/>
              <a:pPr>
                <a:defRPr/>
              </a:pPr>
              <a:t>10</a:t>
            </a:fld>
            <a:endParaRPr lang="de-DE" dirty="0"/>
          </a:p>
        </p:txBody>
      </p:sp>
      <p:sp>
        <p:nvSpPr>
          <p:cNvPr id="108548"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EE20465E-FA97-44F5-9B92-9F11C589067C}" type="slidenum">
              <a:rPr lang="de-DE" sz="1200"/>
              <a:pPr algn="r"/>
              <a:t>10</a:t>
            </a:fld>
            <a:endParaRPr lang="de-DE"/>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Register Alert </a:t>
            </a:r>
            <a:r>
              <a:rPr lang="en-GB" altLang="en-US" dirty="0" smtClean="0"/>
              <a:t>preferences – </a:t>
            </a:r>
            <a:r>
              <a:rPr lang="en-GB" altLang="en-US" dirty="0"/>
              <a:t>table </a:t>
            </a:r>
            <a:r>
              <a:rPr lang="en-GB" altLang="en-US" dirty="0" smtClean="0"/>
              <a:t>settings </a:t>
            </a:r>
            <a:br>
              <a:rPr lang="en-GB" altLang="en-US" dirty="0" smtClean="0"/>
            </a:br>
            <a:endParaRPr lang="en-GB" dirty="0"/>
          </a:p>
        </p:txBody>
      </p:sp>
      <p:pic>
        <p:nvPicPr>
          <p:cNvPr id="3379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6750" y="1731100"/>
            <a:ext cx="7777163" cy="4260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770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1213" y="2550250"/>
            <a:ext cx="2160587" cy="9620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7701"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38988" y="5083900"/>
            <a:ext cx="2038350" cy="1095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100</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616207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7700"/>
                                        </p:tgtEl>
                                        <p:attrNameLst>
                                          <p:attrName>style.visibility</p:attrName>
                                        </p:attrNameLst>
                                      </p:cBhvr>
                                      <p:to>
                                        <p:strVal val="visible"/>
                                      </p:to>
                                    </p:set>
                                    <p:animEffect transition="in" filter="blinds(horizontal)">
                                      <p:cBhvr>
                                        <p:cTn id="7" dur="500"/>
                                        <p:tgtEl>
                                          <p:spTgt spid="157700"/>
                                        </p:tgtEl>
                                      </p:cBhvr>
                                    </p:animEffect>
                                  </p:childTnLst>
                                  <p:subTnLst>
                                    <p:set>
                                      <p:cBhvr override="childStyle">
                                        <p:cTn dur="1" fill="hold" display="0" masterRel="nextClick" afterEffect="1"/>
                                        <p:tgtEl>
                                          <p:spTgt spid="157700"/>
                                        </p:tgtEl>
                                        <p:attrNameLst>
                                          <p:attrName>style.visibility</p:attrName>
                                        </p:attrNameLst>
                                      </p:cBhvr>
                                      <p:to>
                                        <p:strVal val="hidden"/>
                                      </p:to>
                                    </p:set>
                                  </p:subTnLst>
                                </p:cTn>
                              </p:par>
                              <p:par>
                                <p:cTn id="8" presetID="3" presetClass="entr" presetSubtype="10" fill="hold" nodeType="withEffect">
                                  <p:stCondLst>
                                    <p:cond delay="0"/>
                                  </p:stCondLst>
                                  <p:childTnLst>
                                    <p:set>
                                      <p:cBhvr>
                                        <p:cTn id="9" dur="1" fill="hold">
                                          <p:stCondLst>
                                            <p:cond delay="0"/>
                                          </p:stCondLst>
                                        </p:cTn>
                                        <p:tgtEl>
                                          <p:spTgt spid="157700"/>
                                        </p:tgtEl>
                                        <p:attrNameLst>
                                          <p:attrName>style.visibility</p:attrName>
                                        </p:attrNameLst>
                                      </p:cBhvr>
                                      <p:to>
                                        <p:strVal val="visible"/>
                                      </p:to>
                                    </p:set>
                                    <p:animEffect transition="in" filter="blinds(horizontal)">
                                      <p:cBhvr>
                                        <p:cTn id="10" dur="500"/>
                                        <p:tgtEl>
                                          <p:spTgt spid="15770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157701"/>
                                        </p:tgtEl>
                                        <p:attrNameLst>
                                          <p:attrName>style.visibility</p:attrName>
                                        </p:attrNameLst>
                                      </p:cBhvr>
                                      <p:to>
                                        <p:strVal val="visible"/>
                                      </p:to>
                                    </p:set>
                                    <p:animEffect transition="in" filter="blinds(horizontal)">
                                      <p:cBhvr>
                                        <p:cTn id="15" dur="500"/>
                                        <p:tgtEl>
                                          <p:spTgt spid="157701"/>
                                        </p:tgtEl>
                                      </p:cBhvr>
                                    </p:animEffect>
                                  </p:childTnLst>
                                </p:cTn>
                              </p:par>
                              <p:par>
                                <p:cTn id="16" presetID="3" presetClass="entr" presetSubtype="10" fill="hold" nodeType="withEffect">
                                  <p:stCondLst>
                                    <p:cond delay="0"/>
                                  </p:stCondLst>
                                  <p:childTnLst>
                                    <p:set>
                                      <p:cBhvr>
                                        <p:cTn id="17" dur="1" fill="hold">
                                          <p:stCondLst>
                                            <p:cond delay="0"/>
                                          </p:stCondLst>
                                        </p:cTn>
                                        <p:tgtEl>
                                          <p:spTgt spid="157701"/>
                                        </p:tgtEl>
                                        <p:attrNameLst>
                                          <p:attrName>style.visibility</p:attrName>
                                        </p:attrNameLst>
                                      </p:cBhvr>
                                      <p:to>
                                        <p:strVal val="visible"/>
                                      </p:to>
                                    </p:set>
                                    <p:animEffect transition="in" filter="blinds(horizontal)">
                                      <p:cBhvr>
                                        <p:cTn id="18" dur="500"/>
                                        <p:tgtEl>
                                          <p:spTgt spid="157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Register Alert preferences – notification </a:t>
            </a:r>
            <a:endParaRPr lang="en-GB" dirty="0"/>
          </a:p>
        </p:txBody>
      </p:sp>
      <p:pic>
        <p:nvPicPr>
          <p:cNvPr id="34820"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7875" y="1736975"/>
            <a:ext cx="6911975" cy="44878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101</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16297352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type="title"/>
          </p:nvPr>
        </p:nvSpPr>
        <p:spPr/>
        <p:txBody>
          <a:bodyPr/>
          <a:lstStyle/>
          <a:p>
            <a:pPr eaLnBrk="1" hangingPunct="1"/>
            <a:r>
              <a:rPr lang="en-GB" altLang="en-US" dirty="0" smtClean="0"/>
              <a:t>Register Alert preferences – monitoring profiles</a:t>
            </a:r>
          </a:p>
        </p:txBody>
      </p:sp>
      <p:pic>
        <p:nvPicPr>
          <p:cNvPr id="35843"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9050" y="1712388"/>
            <a:ext cx="7761288" cy="29194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1796"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6200" y="2831575"/>
            <a:ext cx="4895850" cy="871538"/>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1797"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862913" y="2760138"/>
            <a:ext cx="3960812" cy="3578225"/>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102</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9566013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1796"/>
                                        </p:tgtEl>
                                        <p:attrNameLst>
                                          <p:attrName>style.visibility</p:attrName>
                                        </p:attrNameLst>
                                      </p:cBhvr>
                                      <p:to>
                                        <p:strVal val="visible"/>
                                      </p:to>
                                    </p:set>
                                    <p:animEffect transition="in" filter="blinds(horizontal)">
                                      <p:cBhvr>
                                        <p:cTn id="7" dur="500"/>
                                        <p:tgtEl>
                                          <p:spTgt spid="1617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1797"/>
                                        </p:tgtEl>
                                        <p:attrNameLst>
                                          <p:attrName>style.visibility</p:attrName>
                                        </p:attrNameLst>
                                      </p:cBhvr>
                                      <p:to>
                                        <p:strVal val="visible"/>
                                      </p:to>
                                    </p:set>
                                    <p:animEffect transition="in" filter="blinds(horizontal)">
                                      <p:cBhvr>
                                        <p:cTn id="12" dur="500"/>
                                        <p:tgtEl>
                                          <p:spTgt spid="161797"/>
                                        </p:tgtEl>
                                      </p:cBhvr>
                                    </p:animEffect>
                                  </p:childTnLst>
                                  <p:subTnLst>
                                    <p:set>
                                      <p:cBhvr override="childStyle">
                                        <p:cTn dur="1" fill="hold" display="0" masterRel="nextClick" afterEffect="1"/>
                                        <p:tgtEl>
                                          <p:spTgt spid="16179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25613" y="1123950"/>
            <a:ext cx="5692775" cy="5257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6868" name="Rectangle 3"/>
          <p:cNvSpPr>
            <a:spLocks noGrp="1" noChangeArrowheads="1"/>
          </p:cNvSpPr>
          <p:nvPr>
            <p:ph type="title"/>
          </p:nvPr>
        </p:nvSpPr>
        <p:spPr/>
        <p:txBody>
          <a:bodyPr/>
          <a:lstStyle/>
          <a:p>
            <a:pPr eaLnBrk="1" hangingPunct="1"/>
            <a:r>
              <a:rPr lang="en-GB" altLang="en-US" dirty="0" smtClean="0"/>
              <a:t>Register Alert – notifications</a:t>
            </a:r>
          </a:p>
        </p:txBody>
      </p:sp>
      <p:sp>
        <p:nvSpPr>
          <p:cNvPr id="36869" name="Rectangle 4"/>
          <p:cNvSpPr>
            <a:spLocks noChangeArrowheads="1"/>
          </p:cNvSpPr>
          <p:nvPr/>
        </p:nvSpPr>
        <p:spPr bwMode="auto">
          <a:xfrm>
            <a:off x="5724525" y="4005263"/>
            <a:ext cx="1511300" cy="36195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163845" name="Line 5"/>
          <p:cNvSpPr>
            <a:spLocks noChangeShapeType="1"/>
          </p:cNvSpPr>
          <p:nvPr/>
        </p:nvSpPr>
        <p:spPr bwMode="auto">
          <a:xfrm flipV="1">
            <a:off x="1187450" y="4216400"/>
            <a:ext cx="647700" cy="360363"/>
          </a:xfrm>
          <a:prstGeom prst="line">
            <a:avLst/>
          </a:prstGeom>
          <a:noFill/>
          <a:ln w="38100">
            <a:solidFill>
              <a:srgbClr val="0099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en-GB"/>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103</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6430017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45"/>
                                        </p:tgtEl>
                                        <p:attrNameLst>
                                          <p:attrName>style.visibility</p:attrName>
                                        </p:attrNameLst>
                                      </p:cBhvr>
                                      <p:to>
                                        <p:strVal val="visible"/>
                                      </p:to>
                                    </p:set>
                                    <p:animEffect transition="in" filter="blinds(horizontal)">
                                      <p:cBhvr>
                                        <p:cTn id="7" dur="500"/>
                                        <p:tgtEl>
                                          <p:spTgt spid="163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5"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GB" altLang="en-US" dirty="0" smtClean="0"/>
              <a:t>Need help?</a:t>
            </a:r>
          </a:p>
        </p:txBody>
      </p:sp>
      <p:sp>
        <p:nvSpPr>
          <p:cNvPr id="2" name="Inhaltsplatzhalter 1"/>
          <p:cNvSpPr>
            <a:spLocks noGrp="1"/>
          </p:cNvSpPr>
          <p:nvPr>
            <p:ph idx="1"/>
          </p:nvPr>
        </p:nvSpPr>
        <p:spPr>
          <a:xfrm>
            <a:off x="611188" y="1655563"/>
            <a:ext cx="7921625" cy="4464050"/>
          </a:xfrm>
        </p:spPr>
        <p:txBody>
          <a:bodyPr/>
          <a:lstStyle/>
          <a:p>
            <a:pPr marL="270000" indent="-270000" eaLnBrk="1" hangingPunct="1">
              <a:spcBef>
                <a:spcPct val="0"/>
              </a:spcBef>
              <a:defRPr/>
            </a:pPr>
            <a:r>
              <a:rPr lang="en-GB" altLang="en-US" dirty="0">
                <a:solidFill>
                  <a:schemeClr val="accent4"/>
                </a:solidFill>
                <a:cs typeface="Arial" charset="0"/>
                <a:hlinkClick r:id=""/>
              </a:rPr>
              <a:t>Quick </a:t>
            </a:r>
            <a:r>
              <a:rPr lang="en-GB" altLang="en-US" dirty="0" smtClean="0">
                <a:solidFill>
                  <a:schemeClr val="accent4"/>
                </a:solidFill>
                <a:cs typeface="Arial" charset="0"/>
                <a:hlinkClick r:id=""/>
              </a:rPr>
              <a:t>help</a:t>
            </a:r>
          </a:p>
          <a:p>
            <a:pPr marL="270000" indent="-270000" eaLnBrk="1" hangingPunct="1">
              <a:spcBef>
                <a:spcPct val="0"/>
              </a:spcBef>
              <a:defRPr/>
            </a:pPr>
            <a:endParaRPr lang="en-GB" altLang="en-US" dirty="0" smtClean="0">
              <a:solidFill>
                <a:schemeClr val="accent4"/>
              </a:solidFill>
              <a:cs typeface="Arial" charset="0"/>
              <a:hlinkClick r:id=""/>
            </a:endParaRPr>
          </a:p>
          <a:p>
            <a:pPr marL="270000" indent="-270000" eaLnBrk="1" hangingPunct="1">
              <a:spcBef>
                <a:spcPct val="0"/>
              </a:spcBef>
              <a:defRPr/>
            </a:pPr>
            <a:r>
              <a:rPr lang="en-GB" altLang="en-US" dirty="0" smtClean="0">
                <a:solidFill>
                  <a:schemeClr val="accent4"/>
                </a:solidFill>
                <a:cs typeface="Arial" charset="0"/>
                <a:hlinkClick r:id=""/>
              </a:rPr>
              <a:t>Help files</a:t>
            </a:r>
          </a:p>
          <a:p>
            <a:pPr marL="270000" indent="-270000" eaLnBrk="1" hangingPunct="1">
              <a:spcBef>
                <a:spcPct val="0"/>
              </a:spcBef>
              <a:defRPr/>
            </a:pPr>
            <a:endParaRPr lang="en-GB" altLang="en-US" dirty="0">
              <a:solidFill>
                <a:schemeClr val="accent4"/>
              </a:solidFill>
              <a:cs typeface="Arial" charset="0"/>
              <a:hlinkClick r:id=""/>
            </a:endParaRPr>
          </a:p>
          <a:p>
            <a:pPr marL="270000" indent="-270000" eaLnBrk="1" hangingPunct="1">
              <a:spcBef>
                <a:spcPct val="0"/>
              </a:spcBef>
              <a:defRPr/>
            </a:pPr>
            <a:r>
              <a:rPr lang="en-GB" altLang="en-US" dirty="0">
                <a:solidFill>
                  <a:schemeClr val="accent4"/>
                </a:solidFill>
                <a:cs typeface="Arial" charset="0"/>
                <a:hlinkClick r:id=""/>
              </a:rPr>
              <a:t>Interactive </a:t>
            </a:r>
            <a:r>
              <a:rPr lang="en-GB" altLang="en-US" dirty="0" smtClean="0">
                <a:solidFill>
                  <a:schemeClr val="accent4"/>
                </a:solidFill>
                <a:cs typeface="Arial" charset="0"/>
                <a:hlinkClick r:id=""/>
              </a:rPr>
              <a:t>assistant</a:t>
            </a:r>
          </a:p>
          <a:p>
            <a:pPr marL="270000" indent="-270000" eaLnBrk="1" hangingPunct="1">
              <a:spcBef>
                <a:spcPct val="0"/>
              </a:spcBef>
              <a:defRPr/>
            </a:pPr>
            <a:endParaRPr lang="en-GB" altLang="en-US" dirty="0">
              <a:solidFill>
                <a:schemeClr val="accent4"/>
              </a:solidFill>
              <a:cs typeface="Arial" charset="0"/>
              <a:hlinkClick r:id=""/>
            </a:endParaRPr>
          </a:p>
          <a:p>
            <a:pPr marL="270000" indent="-270000" eaLnBrk="1" hangingPunct="1">
              <a:spcBef>
                <a:spcPct val="0"/>
              </a:spcBef>
              <a:defRPr/>
            </a:pPr>
            <a:r>
              <a:rPr lang="en-GB" altLang="en-US" dirty="0">
                <a:solidFill>
                  <a:schemeClr val="accent4"/>
                </a:solidFill>
                <a:cs typeface="Arial" charset="0"/>
                <a:hlinkClick r:id=""/>
              </a:rPr>
              <a:t>support@epo.org</a:t>
            </a:r>
            <a:endParaRPr lang="en-GB" altLang="en-US" dirty="0">
              <a:solidFill>
                <a:schemeClr val="accent4"/>
              </a:solidFill>
              <a:cs typeface="Arial" charset="0"/>
            </a:endParaRPr>
          </a:p>
          <a:p>
            <a:pPr marL="270000" indent="-270000"/>
            <a:endParaRPr lang="en-GB" dirty="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104</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48083903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GB" altLang="en-US" dirty="0" smtClean="0"/>
              <a:t>Quick quiz (I)</a:t>
            </a:r>
          </a:p>
        </p:txBody>
      </p:sp>
      <p:sp>
        <p:nvSpPr>
          <p:cNvPr id="38916" name="Rectangle 3"/>
          <p:cNvSpPr>
            <a:spLocks noGrp="1" noChangeArrowheads="1"/>
          </p:cNvSpPr>
          <p:nvPr>
            <p:ph idx="1"/>
          </p:nvPr>
        </p:nvSpPr>
        <p:spPr>
          <a:xfrm>
            <a:off x="611188" y="1701863"/>
            <a:ext cx="7921625" cy="4464050"/>
          </a:xfrm>
        </p:spPr>
        <p:txBody>
          <a:bodyPr>
            <a:noAutofit/>
          </a:bodyPr>
          <a:lstStyle/>
          <a:p>
            <a:pPr marL="270000" indent="-270000" eaLnBrk="1" hangingPunct="1">
              <a:lnSpc>
                <a:spcPts val="2000"/>
              </a:lnSpc>
              <a:spcBef>
                <a:spcPts val="0"/>
              </a:spcBef>
              <a:buFont typeface="Wingdings" panose="05000000000000000000" pitchFamily="2" charset="2"/>
              <a:buAutoNum type="arabicPeriod"/>
            </a:pPr>
            <a:r>
              <a:rPr lang="en-GB" altLang="en-US" sz="1800" dirty="0" smtClean="0"/>
              <a:t>Can you use the European Patent Register to find out whether a patent was (or will be) granted for a European patent application?</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The European Patent Register is only available from Monday to Friday. True or false?</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Which type of search option should you use to look for applications from a specific company? </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How can you get direct access to the legal status of an EP patent in the national phase?</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Is access to the Register Alert service secure?</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Can you add files that you want to monitor to your list at any time? </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Is it possible to set up Register Alert to send messages to more than one </a:t>
            </a:r>
            <a:br>
              <a:rPr lang="en-GB" altLang="en-US" sz="1800" dirty="0" smtClean="0"/>
            </a:br>
            <a:r>
              <a:rPr lang="en-GB" altLang="en-US" sz="1800" dirty="0" smtClean="0"/>
              <a:t>email address?</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105</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06408495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GB" altLang="en-US" dirty="0" smtClean="0"/>
              <a:t>Quick quiz (II)</a:t>
            </a:r>
            <a:br>
              <a:rPr lang="en-GB" altLang="en-US" dirty="0" smtClean="0"/>
            </a:br>
            <a:r>
              <a:rPr lang="en-GB" altLang="en-US" dirty="0" smtClean="0"/>
              <a:t/>
            </a:r>
            <a:br>
              <a:rPr lang="en-GB" altLang="en-US" dirty="0" smtClean="0"/>
            </a:br>
            <a:endParaRPr lang="en-GB" altLang="en-US" sz="2000" b="0" dirty="0" smtClean="0"/>
          </a:p>
        </p:txBody>
      </p:sp>
      <p:sp>
        <p:nvSpPr>
          <p:cNvPr id="39940" name="Rectangle 3"/>
          <p:cNvSpPr>
            <a:spLocks noGrp="1" noChangeArrowheads="1"/>
          </p:cNvSpPr>
          <p:nvPr>
            <p:ph idx="1"/>
          </p:nvPr>
        </p:nvSpPr>
        <p:spPr>
          <a:xfrm>
            <a:off x="611188" y="1713438"/>
            <a:ext cx="7921625" cy="4464050"/>
          </a:xfrm>
        </p:spPr>
        <p:txBody>
          <a:bodyPr/>
          <a:lstStyle/>
          <a:p>
            <a:pPr marL="0" indent="0" eaLnBrk="1" hangingPunct="1">
              <a:lnSpc>
                <a:spcPts val="2000"/>
              </a:lnSpc>
              <a:spcBef>
                <a:spcPts val="0"/>
              </a:spcBef>
              <a:buNone/>
            </a:pPr>
            <a:r>
              <a:rPr lang="en-GB" altLang="en-US" sz="1800" dirty="0"/>
              <a:t>True or false</a:t>
            </a:r>
            <a:r>
              <a:rPr lang="en-GB" altLang="en-US" sz="1800" dirty="0" smtClean="0"/>
              <a:t>?</a:t>
            </a:r>
          </a:p>
          <a:p>
            <a:pPr marL="270000" indent="-270000" eaLnBrk="1" hangingPunct="1">
              <a:lnSpc>
                <a:spcPts val="2000"/>
              </a:lnSpc>
              <a:spcBef>
                <a:spcPts val="0"/>
              </a:spcBef>
              <a:buNone/>
            </a:pPr>
            <a:endParaRPr lang="en-GB" altLang="en-US" sz="1800" dirty="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The European Patent Office makes all the publicly available procedural and legal status information about European patent applications available via the European Patent Register.</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You have to pay a fee to use the Register.</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The Register allows you to see correspondence between the applicant and a number of patent offices.</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Hyperlinks from the European Patent Register to the national registers let you to find out the legal status of a patent in the national phase quickly and easily.</a:t>
            </a:r>
          </a:p>
          <a:p>
            <a:pPr marL="270000" indent="-270000" eaLnBrk="1" hangingPunct="1">
              <a:lnSpc>
                <a:spcPts val="2000"/>
              </a:lnSpc>
              <a:spcBef>
                <a:spcPts val="0"/>
              </a:spcBef>
              <a:buFont typeface="Wingdings" panose="05000000000000000000" pitchFamily="2" charset="2"/>
              <a:buAutoNum type="arabicPeriod"/>
            </a:pPr>
            <a:endParaRPr lang="en-GB" altLang="en-US" sz="1800" dirty="0" smtClean="0"/>
          </a:p>
          <a:p>
            <a:pPr marL="270000" indent="-270000" eaLnBrk="1" hangingPunct="1">
              <a:lnSpc>
                <a:spcPts val="2000"/>
              </a:lnSpc>
              <a:spcBef>
                <a:spcPts val="0"/>
              </a:spcBef>
              <a:buFont typeface="Wingdings" panose="05000000000000000000" pitchFamily="2" charset="2"/>
              <a:buAutoNum type="arabicPeriod"/>
            </a:pPr>
            <a:r>
              <a:rPr lang="en-GB" altLang="en-US" sz="1800" dirty="0" smtClean="0"/>
              <a:t>With Register Alert you can monitor a maximum of 100 applications. </a:t>
            </a:r>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106</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07311067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593684" y="4395325"/>
            <a:ext cx="7772400" cy="1362075"/>
          </a:xfrm>
        </p:spPr>
        <p:txBody>
          <a:bodyPr/>
          <a:lstStyle/>
          <a:p>
            <a:pPr eaLnBrk="1" hangingPunct="1"/>
            <a:r>
              <a:rPr lang="en-GB" altLang="en-US" dirty="0" smtClean="0"/>
              <a:t>European Patent  Register</a:t>
            </a:r>
            <a:br>
              <a:rPr lang="en-GB" altLang="en-US" dirty="0" smtClean="0"/>
            </a:br>
            <a:r>
              <a:rPr lang="en-GB" altLang="en-US" dirty="0" smtClean="0"/>
              <a:t>Exercises</a:t>
            </a:r>
            <a:br>
              <a:rPr lang="en-GB" altLang="en-US" dirty="0" smtClean="0"/>
            </a:br>
            <a:endParaRPr lang="en-GB" altLang="en-US" dirty="0" smtClean="0"/>
          </a:p>
        </p:txBody>
      </p:sp>
      <p:sp>
        <p:nvSpPr>
          <p:cNvPr id="2" name="Foliennummernplatzhalter 1"/>
          <p:cNvSpPr>
            <a:spLocks noGrp="1"/>
          </p:cNvSpPr>
          <p:nvPr>
            <p:ph type="sldNum" sz="quarter" idx="11"/>
          </p:nvPr>
        </p:nvSpPr>
        <p:spPr/>
        <p:txBody>
          <a:bodyPr/>
          <a:lstStyle/>
          <a:p>
            <a:pPr>
              <a:defRPr/>
            </a:pPr>
            <a:fld id="{9C76C9AB-61E5-4E6C-99EB-FF4109160F68}" type="slidenum">
              <a:rPr lang="de-DE" smtClean="0"/>
              <a:pPr>
                <a:defRPr/>
              </a:pPr>
              <a:t>107</a:t>
            </a:fld>
            <a:endParaRPr lang="de-DE" dirty="0"/>
          </a:p>
        </p:txBody>
      </p:sp>
      <p:sp>
        <p:nvSpPr>
          <p:cNvPr id="6" name="Fußzeilenplatzhalter 5"/>
          <p:cNvSpPr>
            <a:spLocks noGrp="1"/>
          </p:cNvSpPr>
          <p:nvPr>
            <p:ph type="ftr" sz="quarter" idx="3"/>
          </p:nvPr>
        </p:nvSpPr>
        <p:spPr>
          <a:xfrm>
            <a:off x="611188" y="6553200"/>
            <a:ext cx="7129462" cy="47625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66877401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Exercise 1</a:t>
            </a:r>
            <a:endParaRPr lang="en-GB" dirty="0"/>
          </a:p>
        </p:txBody>
      </p:sp>
      <p:sp>
        <p:nvSpPr>
          <p:cNvPr id="4100" name="Rectangle 4"/>
          <p:cNvSpPr>
            <a:spLocks noGrp="1" noChangeArrowheads="1"/>
          </p:cNvSpPr>
          <p:nvPr>
            <p:ph idx="1"/>
          </p:nvPr>
        </p:nvSpPr>
        <p:spPr>
          <a:xfrm>
            <a:off x="518588" y="1630463"/>
            <a:ext cx="7921625" cy="4464050"/>
          </a:xfrm>
        </p:spPr>
        <p:txBody>
          <a:bodyPr lIns="91440" tIns="45720" rIns="91440" bIns="45720"/>
          <a:lstStyle/>
          <a:p>
            <a:pPr marL="0" indent="0" eaLnBrk="1" hangingPunct="1">
              <a:buFont typeface="Wingdings" panose="05000000000000000000" pitchFamily="2" charset="2"/>
              <a:buNone/>
              <a:defRPr/>
            </a:pPr>
            <a:r>
              <a:rPr lang="en-GB" altLang="en-US" dirty="0" smtClean="0"/>
              <a:t>Which articles in the European Patent Convention (EPC) cover:</a:t>
            </a:r>
          </a:p>
          <a:p>
            <a:pPr eaLnBrk="1" hangingPunct="1">
              <a:defRPr/>
            </a:pPr>
            <a:endParaRPr lang="en-GB" altLang="en-US" dirty="0" smtClean="0"/>
          </a:p>
          <a:p>
            <a:pPr marL="358775" lvl="1" indent="-358775" eaLnBrk="1" hangingPunct="1">
              <a:buFontTx/>
              <a:buNone/>
              <a:defRPr/>
            </a:pPr>
            <a:r>
              <a:rPr lang="en-GB" altLang="en-US" dirty="0" smtClean="0"/>
              <a:t>(a) The European Patent Register?</a:t>
            </a:r>
          </a:p>
          <a:p>
            <a:pPr marL="358775" lvl="1" indent="-358775" eaLnBrk="1" hangingPunct="1">
              <a:buFontTx/>
              <a:buNone/>
              <a:defRPr/>
            </a:pPr>
            <a:endParaRPr lang="en-GB" altLang="en-US" dirty="0" smtClean="0"/>
          </a:p>
          <a:p>
            <a:pPr marL="358775" lvl="1" indent="-358775" eaLnBrk="1" hangingPunct="1">
              <a:buFontTx/>
              <a:buNone/>
              <a:defRPr/>
            </a:pPr>
            <a:r>
              <a:rPr lang="en-GB" altLang="en-US" dirty="0" smtClean="0"/>
              <a:t>(b) File inspection?</a:t>
            </a:r>
          </a:p>
          <a:p>
            <a:pPr marL="358775" indent="-358775" eaLnBrk="1" hangingPunct="1">
              <a:defRPr/>
            </a:pPr>
            <a:endParaRPr lang="en-GB" altLang="en-US" dirty="0" smtClean="0"/>
          </a:p>
          <a:p>
            <a:pPr marL="358775" indent="-358775" eaLnBrk="1" hangingPunct="1">
              <a:defRPr/>
            </a:pPr>
            <a:endParaRPr lang="en-GB" altLang="en-US" dirty="0" smtClean="0"/>
          </a:p>
          <a:p>
            <a:pPr marL="358775" lvl="1" indent="-358775" eaLnBrk="1" hangingPunct="1">
              <a:buFontTx/>
              <a:buNone/>
              <a:defRPr/>
            </a:pPr>
            <a:r>
              <a:rPr lang="en-GB" altLang="en-US" dirty="0" smtClean="0"/>
              <a:t>(Clue: look in </a:t>
            </a:r>
            <a:r>
              <a:rPr lang="en-GB" altLang="en-US" dirty="0" smtClean="0">
                <a:hlinkClick r:id="rId3"/>
              </a:rPr>
              <a:t>www.epo.org</a:t>
            </a:r>
            <a:r>
              <a:rPr lang="en-GB" altLang="en-US" dirty="0" smtClean="0"/>
              <a:t>)</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108</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165640979"/>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Exercise 2</a:t>
            </a:r>
            <a:endParaRPr lang="en-GB" dirty="0"/>
          </a:p>
        </p:txBody>
      </p:sp>
      <p:sp>
        <p:nvSpPr>
          <p:cNvPr id="5124" name="Rectangle 5"/>
          <p:cNvSpPr>
            <a:spLocks noGrp="1" noChangeArrowheads="1"/>
          </p:cNvSpPr>
          <p:nvPr>
            <p:ph idx="1"/>
          </p:nvPr>
        </p:nvSpPr>
        <p:spPr>
          <a:xfrm>
            <a:off x="530163" y="1620838"/>
            <a:ext cx="7921625" cy="4464050"/>
          </a:xfrm>
          <a:noFill/>
        </p:spPr>
        <p:txBody>
          <a:bodyPr lIns="91440" tIns="45720" rIns="91440" bIns="45720"/>
          <a:lstStyle/>
          <a:p>
            <a:pPr eaLnBrk="1" hangingPunct="1"/>
            <a:r>
              <a:rPr lang="en-GB" altLang="en-US" dirty="0" smtClean="0"/>
              <a:t>How would you devise a search in the European Patent Register to produce a result list of 10-20 recently published European patent applications?</a:t>
            </a:r>
          </a:p>
          <a:p>
            <a:pPr eaLnBrk="1" hangingPunct="1"/>
            <a:endParaRPr lang="en-GB" altLang="en-US" dirty="0" smtClean="0"/>
          </a:p>
          <a:p>
            <a:pPr eaLnBrk="1" hangingPunct="1"/>
            <a:r>
              <a:rPr lang="en-GB" altLang="en-US" dirty="0" smtClean="0"/>
              <a:t>How would you set up a Register Alert account to monitor all the applications in this list?</a:t>
            </a:r>
          </a:p>
          <a:p>
            <a:pPr eaLnBrk="1" hangingPunct="1"/>
            <a:endParaRPr lang="en-GB" altLang="en-US" dirty="0" smtClean="0"/>
          </a:p>
          <a:p>
            <a:pPr eaLnBrk="1" hangingPunct="1"/>
            <a:r>
              <a:rPr lang="en-GB" altLang="en-US" dirty="0" smtClean="0"/>
              <a:t>How would you set up the monitoring profile to cover all substantial procedural actions relating to these applications?</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109</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10513351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510604" y="340805"/>
            <a:ext cx="7921625" cy="503907"/>
          </a:xfrm>
        </p:spPr>
        <p:txBody>
          <a:bodyPr lIns="91440" tIns="45720" rIns="91440" bIns="45720" anchor="ctr"/>
          <a:lstStyle/>
          <a:p>
            <a:pPr eaLnBrk="1" hangingPunct="1"/>
            <a:r>
              <a:rPr lang="en-GB" dirty="0" smtClean="0"/>
              <a:t>Last but not least ... </a:t>
            </a:r>
          </a:p>
        </p:txBody>
      </p:sp>
      <p:sp>
        <p:nvSpPr>
          <p:cNvPr id="110595" name="Rectangle 3"/>
          <p:cNvSpPr>
            <a:spLocks noGrp="1" noChangeArrowheads="1"/>
          </p:cNvSpPr>
          <p:nvPr>
            <p:ph idx="1"/>
          </p:nvPr>
        </p:nvSpPr>
        <p:spPr>
          <a:xfrm>
            <a:off x="510604" y="1675702"/>
            <a:ext cx="7921625" cy="4464050"/>
          </a:xfrm>
        </p:spPr>
        <p:txBody>
          <a:bodyPr lIns="91440" tIns="45720" rIns="91440" bIns="45720"/>
          <a:lstStyle/>
          <a:p>
            <a:pPr eaLnBrk="1" hangingPunct="1">
              <a:lnSpc>
                <a:spcPct val="90000"/>
              </a:lnSpc>
            </a:pPr>
            <a:r>
              <a:rPr lang="en-GB" dirty="0" smtClean="0"/>
              <a:t>Because it’s there!</a:t>
            </a:r>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r>
              <a:rPr lang="en-GB" b="1" dirty="0" smtClean="0"/>
              <a:t> </a:t>
            </a:r>
            <a:endParaRPr lang="en-GB" dirty="0" smtClean="0"/>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7" name="Fußzeilenplatzhalter 6"/>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Foliennummernplatzhalter 5"/>
          <p:cNvSpPr>
            <a:spLocks noGrp="1"/>
          </p:cNvSpPr>
          <p:nvPr>
            <p:ph type="sldNum" sz="quarter" idx="11"/>
          </p:nvPr>
        </p:nvSpPr>
        <p:spPr/>
        <p:txBody>
          <a:bodyPr/>
          <a:lstStyle/>
          <a:p>
            <a:pPr>
              <a:defRPr/>
            </a:pPr>
            <a:fld id="{9C76C9AB-61E5-4E6C-99EB-FF4109160F68}" type="slidenum">
              <a:rPr lang="de-DE" smtClean="0"/>
              <a:pPr>
                <a:defRPr/>
              </a:pPr>
              <a:t>11</a:t>
            </a:fld>
            <a:endParaRPr lang="de-DE" dirty="0"/>
          </a:p>
        </p:txBody>
      </p:sp>
      <p:sp>
        <p:nvSpPr>
          <p:cNvPr id="110596"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21608CF2-D715-4C65-B7A7-8CCAD8F67C90}" type="slidenum">
              <a:rPr lang="de-DE" sz="1200"/>
              <a:pPr algn="r"/>
              <a:t>11</a:t>
            </a:fld>
            <a:endParaRPr lang="de-DE"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Exercise 3</a:t>
            </a:r>
            <a:endParaRPr lang="en-GB" dirty="0"/>
          </a:p>
        </p:txBody>
      </p:sp>
      <p:sp>
        <p:nvSpPr>
          <p:cNvPr id="6148" name="Rectangle 3"/>
          <p:cNvSpPr>
            <a:spLocks noGrp="1" noChangeArrowheads="1"/>
          </p:cNvSpPr>
          <p:nvPr>
            <p:ph idx="1"/>
          </p:nvPr>
        </p:nvSpPr>
        <p:spPr>
          <a:xfrm>
            <a:off x="530163" y="1620838"/>
            <a:ext cx="7921625" cy="4464050"/>
          </a:xfrm>
          <a:noFill/>
        </p:spPr>
        <p:txBody>
          <a:bodyPr lIns="91440" tIns="45720" rIns="91440" bIns="45720"/>
          <a:lstStyle/>
          <a:p>
            <a:pPr eaLnBrk="1" hangingPunct="1"/>
            <a:r>
              <a:rPr lang="en-GB" altLang="en-US" dirty="0" smtClean="0"/>
              <a:t>What would you do to find patent document EP2383063?</a:t>
            </a:r>
          </a:p>
          <a:p>
            <a:pPr eaLnBrk="1" hangingPunct="1"/>
            <a:endParaRPr lang="en-GB" altLang="en-US" dirty="0" smtClean="0"/>
          </a:p>
          <a:p>
            <a:pPr eaLnBrk="1" hangingPunct="1"/>
            <a:r>
              <a:rPr lang="en-GB" altLang="en-US" dirty="0" smtClean="0"/>
              <a:t>How many deep links are there to national patent office registers?</a:t>
            </a:r>
          </a:p>
          <a:p>
            <a:pPr eaLnBrk="1" hangingPunct="1"/>
            <a:endParaRPr lang="en-GB" altLang="en-US" dirty="0" smtClean="0"/>
          </a:p>
          <a:p>
            <a:pPr eaLnBrk="1" hangingPunct="1"/>
            <a:r>
              <a:rPr lang="en-GB" altLang="en-US" dirty="0" smtClean="0"/>
              <a:t>Which countries do the registers belong to?</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110</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74090996"/>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Exercise 4</a:t>
            </a:r>
            <a:endParaRPr lang="en-GB" dirty="0"/>
          </a:p>
        </p:txBody>
      </p:sp>
      <p:sp>
        <p:nvSpPr>
          <p:cNvPr id="7172" name="Rectangle 3"/>
          <p:cNvSpPr>
            <a:spLocks noGrp="1" noChangeArrowheads="1"/>
          </p:cNvSpPr>
          <p:nvPr>
            <p:ph idx="1"/>
          </p:nvPr>
        </p:nvSpPr>
        <p:spPr>
          <a:xfrm>
            <a:off x="530163" y="1643988"/>
            <a:ext cx="7921625" cy="4464050"/>
          </a:xfrm>
          <a:noFill/>
        </p:spPr>
        <p:txBody>
          <a:bodyPr lIns="91440" tIns="45720" rIns="91440" bIns="45720"/>
          <a:lstStyle/>
          <a:p>
            <a:pPr eaLnBrk="1" hangingPunct="1"/>
            <a:r>
              <a:rPr lang="en-GB" altLang="en-US" dirty="0" smtClean="0"/>
              <a:t>Is European patent  925003 still valid in Switzerland? How would you find out? </a:t>
            </a:r>
          </a:p>
          <a:p>
            <a:pPr eaLnBrk="1" hangingPunct="1"/>
            <a:endParaRPr lang="en-GB" altLang="en-US" dirty="0" smtClean="0"/>
          </a:p>
          <a:p>
            <a:pPr eaLnBrk="1" hangingPunct="1"/>
            <a:r>
              <a:rPr lang="en-GB" altLang="en-US" dirty="0" smtClean="0"/>
              <a:t>How would you add it to your list of monitored applications?</a:t>
            </a:r>
          </a:p>
          <a:p>
            <a:pPr eaLnBrk="1" hangingPunct="1">
              <a:buFont typeface="Wingdings" panose="05000000000000000000" pitchFamily="2" charset="2"/>
              <a:buNone/>
            </a:pPr>
            <a:endParaRPr lang="en-GB" altLang="en-US" dirty="0" smtClean="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111</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811732553"/>
      </p:ext>
    </p:extLst>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Exercise 5</a:t>
            </a:r>
            <a:endParaRPr lang="en-GB" dirty="0"/>
          </a:p>
        </p:txBody>
      </p:sp>
      <p:sp>
        <p:nvSpPr>
          <p:cNvPr id="8196" name="Rectangle 3"/>
          <p:cNvSpPr>
            <a:spLocks noGrp="1" noChangeArrowheads="1"/>
          </p:cNvSpPr>
          <p:nvPr>
            <p:ph idx="1"/>
          </p:nvPr>
        </p:nvSpPr>
        <p:spPr>
          <a:xfrm>
            <a:off x="530163" y="1632413"/>
            <a:ext cx="7921625" cy="4464050"/>
          </a:xfrm>
          <a:noFill/>
        </p:spPr>
        <p:txBody>
          <a:bodyPr lIns="91440" tIns="45720" rIns="91440" bIns="45720"/>
          <a:lstStyle/>
          <a:p>
            <a:pPr eaLnBrk="1" hangingPunct="1"/>
            <a:r>
              <a:rPr lang="en-GB" altLang="en-US" dirty="0" smtClean="0"/>
              <a:t>What were the designated states when EP0829417 was granted?</a:t>
            </a:r>
          </a:p>
          <a:p>
            <a:pPr eaLnBrk="1" hangingPunct="1"/>
            <a:endParaRPr lang="en-GB" altLang="en-US" dirty="0" smtClean="0"/>
          </a:p>
          <a:p>
            <a:pPr eaLnBrk="1" hangingPunct="1"/>
            <a:r>
              <a:rPr lang="en-GB" altLang="en-US" dirty="0" smtClean="0"/>
              <a:t>In which countries is EP0829417 still valid?</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112</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848608947"/>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Exercise 6</a:t>
            </a:r>
            <a:endParaRPr lang="en-GB" dirty="0"/>
          </a:p>
        </p:txBody>
      </p:sp>
      <p:sp>
        <p:nvSpPr>
          <p:cNvPr id="9220" name="Rectangle 3"/>
          <p:cNvSpPr>
            <a:spLocks noGrp="1" noChangeArrowheads="1"/>
          </p:cNvSpPr>
          <p:nvPr>
            <p:ph idx="1"/>
          </p:nvPr>
        </p:nvSpPr>
        <p:spPr>
          <a:xfrm>
            <a:off x="530163" y="1620838"/>
            <a:ext cx="7921625" cy="4464050"/>
          </a:xfrm>
          <a:noFill/>
        </p:spPr>
        <p:txBody>
          <a:bodyPr lIns="91440" tIns="45720" rIns="91440" bIns="45720"/>
          <a:lstStyle/>
          <a:p>
            <a:pPr eaLnBrk="1" hangingPunct="1"/>
            <a:r>
              <a:rPr lang="en-GB" altLang="en-US" dirty="0" smtClean="0"/>
              <a:t>Find patent document EP1147985.</a:t>
            </a:r>
          </a:p>
          <a:p>
            <a:pPr eaLnBrk="1" hangingPunct="1"/>
            <a:endParaRPr lang="en-GB" altLang="en-US" dirty="0" smtClean="0"/>
          </a:p>
          <a:p>
            <a:pPr eaLnBrk="1" hangingPunct="1"/>
            <a:r>
              <a:rPr lang="en-GB" altLang="en-US" dirty="0" smtClean="0"/>
              <a:t>What is the legal status of this European patent application in</a:t>
            </a:r>
          </a:p>
          <a:p>
            <a:pPr marL="0" indent="0" eaLnBrk="1" hangingPunct="1">
              <a:buNone/>
            </a:pPr>
            <a:r>
              <a:rPr lang="en-GB" altLang="en-US" dirty="0"/>
              <a:t> </a:t>
            </a:r>
            <a:r>
              <a:rPr lang="en-GB" altLang="en-US" dirty="0" smtClean="0"/>
              <a:t>   Spain? France? The United Kingdom? The Netherlands?</a:t>
            </a:r>
          </a:p>
          <a:p>
            <a:pPr eaLnBrk="1" hangingPunct="1"/>
            <a:endParaRPr lang="en-GB" altLang="en-US" dirty="0" smtClean="0"/>
          </a:p>
          <a:p>
            <a:pPr eaLnBrk="1" hangingPunct="1"/>
            <a:r>
              <a:rPr lang="en-GB" altLang="en-US" dirty="0" smtClean="0"/>
              <a:t>What is the INPADOC legal status of the patent in Austria? Belgium? </a:t>
            </a:r>
            <a:r>
              <a:rPr lang="de-DE" altLang="en-US" dirty="0" err="1" smtClean="0"/>
              <a:t>Switzerland</a:t>
            </a:r>
            <a:r>
              <a:rPr lang="de-DE" altLang="en-US" dirty="0" smtClean="0"/>
              <a:t>? </a:t>
            </a:r>
            <a:r>
              <a:rPr lang="de-DE" altLang="en-US" dirty="0" err="1" smtClean="0"/>
              <a:t>Denmark</a:t>
            </a:r>
            <a:r>
              <a:rPr lang="de-DE" altLang="en-US" dirty="0" smtClean="0"/>
              <a:t>? </a:t>
            </a:r>
            <a:r>
              <a:rPr lang="de-DE" altLang="en-US" dirty="0" err="1" smtClean="0"/>
              <a:t>Finland</a:t>
            </a:r>
            <a:r>
              <a:rPr lang="de-DE" altLang="en-US" dirty="0" smtClean="0"/>
              <a:t>? Luxembourg? Portugal?</a:t>
            </a:r>
            <a:endParaRPr lang="en-GB" altLang="en-US" dirty="0" smtClean="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113</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145933729"/>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Exercise 7</a:t>
            </a:r>
            <a:endParaRPr lang="en-GB" dirty="0"/>
          </a:p>
        </p:txBody>
      </p:sp>
      <p:sp>
        <p:nvSpPr>
          <p:cNvPr id="10244" name="Rectangle 3"/>
          <p:cNvSpPr>
            <a:spLocks noGrp="1" noChangeArrowheads="1"/>
          </p:cNvSpPr>
          <p:nvPr>
            <p:ph idx="1"/>
          </p:nvPr>
        </p:nvSpPr>
        <p:spPr>
          <a:xfrm>
            <a:off x="530163" y="1620838"/>
            <a:ext cx="7921625" cy="4464050"/>
          </a:xfrm>
          <a:noFill/>
        </p:spPr>
        <p:txBody>
          <a:bodyPr lIns="91440" tIns="45720" rIns="91440" bIns="45720"/>
          <a:lstStyle/>
          <a:p>
            <a:pPr marL="0" indent="0" eaLnBrk="1" hangingPunct="1">
              <a:buNone/>
            </a:pPr>
            <a:r>
              <a:rPr lang="en-GB" altLang="en-US" dirty="0" smtClean="0"/>
              <a:t>How many opposition procedures are currently running against</a:t>
            </a:r>
            <a:br>
              <a:rPr lang="en-GB" altLang="en-US" dirty="0" smtClean="0"/>
            </a:br>
            <a:r>
              <a:rPr lang="en-GB" altLang="en-US" dirty="0" smtClean="0"/>
              <a:t>applications filed by Siemens?</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114</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763690480"/>
      </p:ext>
    </p:extLst>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smtClean="0"/>
              <a:t>Exercise 8</a:t>
            </a:r>
            <a:endParaRPr lang="en-GB" dirty="0"/>
          </a:p>
        </p:txBody>
      </p:sp>
      <p:sp>
        <p:nvSpPr>
          <p:cNvPr id="11268" name="Rectangle 3"/>
          <p:cNvSpPr>
            <a:spLocks noGrp="1" noChangeArrowheads="1"/>
          </p:cNvSpPr>
          <p:nvPr>
            <p:ph idx="1"/>
          </p:nvPr>
        </p:nvSpPr>
        <p:spPr>
          <a:xfrm>
            <a:off x="611188" y="1667138"/>
            <a:ext cx="7921625" cy="4464050"/>
          </a:xfrm>
        </p:spPr>
        <p:txBody>
          <a:bodyPr/>
          <a:lstStyle/>
          <a:p>
            <a:pPr marL="0" indent="0">
              <a:buNone/>
            </a:pPr>
            <a:r>
              <a:rPr lang="en-GB" altLang="en-US" dirty="0" smtClean="0"/>
              <a:t>How many patent applications filed by Boeing are being opposed by Airbus?</a:t>
            </a:r>
          </a:p>
          <a:p>
            <a:endParaRPr lang="en-GB" altLang="en-US" dirty="0" smtClean="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115</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943641045"/>
      </p:ext>
    </p:extLst>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Exercise 9</a:t>
            </a:r>
            <a:endParaRPr lang="en-GB" dirty="0"/>
          </a:p>
        </p:txBody>
      </p:sp>
      <p:sp>
        <p:nvSpPr>
          <p:cNvPr id="12292" name="Rectangle 3"/>
          <p:cNvSpPr>
            <a:spLocks noGrp="1" noChangeArrowheads="1"/>
          </p:cNvSpPr>
          <p:nvPr>
            <p:ph idx="1"/>
          </p:nvPr>
        </p:nvSpPr>
        <p:spPr>
          <a:xfrm>
            <a:off x="518588" y="1678713"/>
            <a:ext cx="7921625" cy="4464050"/>
          </a:xfrm>
          <a:noFill/>
        </p:spPr>
        <p:txBody>
          <a:bodyPr lIns="91440" tIns="45720" rIns="91440" bIns="45720">
            <a:normAutofit lnSpcReduction="10000"/>
          </a:bodyPr>
          <a:lstStyle/>
          <a:p>
            <a:pPr eaLnBrk="1" hangingPunct="1"/>
            <a:r>
              <a:rPr lang="en-GB" altLang="en-US" dirty="0" smtClean="0"/>
              <a:t>Find patent document EP0401739.</a:t>
            </a:r>
          </a:p>
          <a:p>
            <a:pPr eaLnBrk="1" hangingPunct="1"/>
            <a:endParaRPr lang="en-GB" altLang="en-US" dirty="0" smtClean="0"/>
          </a:p>
          <a:p>
            <a:pPr eaLnBrk="1" hangingPunct="1"/>
            <a:r>
              <a:rPr lang="en-GB" altLang="en-US" dirty="0" smtClean="0"/>
              <a:t>What procedure took place?</a:t>
            </a:r>
          </a:p>
          <a:p>
            <a:pPr eaLnBrk="1" hangingPunct="1"/>
            <a:endParaRPr lang="en-GB" altLang="en-US" dirty="0" smtClean="0"/>
          </a:p>
          <a:p>
            <a:pPr eaLnBrk="1" hangingPunct="1"/>
            <a:r>
              <a:rPr lang="en-GB" altLang="en-US" dirty="0" smtClean="0"/>
              <a:t>Who was the opponent?</a:t>
            </a:r>
            <a:endParaRPr lang="de-DE" altLang="en-US" dirty="0" smtClean="0"/>
          </a:p>
          <a:p>
            <a:pPr eaLnBrk="1" hangingPunct="1"/>
            <a:endParaRPr lang="en-GB" altLang="en-US" dirty="0" smtClean="0"/>
          </a:p>
          <a:p>
            <a:pPr eaLnBrk="1" hangingPunct="1"/>
            <a:r>
              <a:rPr lang="en-GB" altLang="en-US" dirty="0"/>
              <a:t>H</a:t>
            </a:r>
            <a:r>
              <a:rPr lang="en-GB" altLang="en-US" dirty="0" smtClean="0"/>
              <a:t>ow long after granting was the opposition filed?</a:t>
            </a:r>
          </a:p>
          <a:p>
            <a:pPr eaLnBrk="1" hangingPunct="1"/>
            <a:endParaRPr lang="en-GB" altLang="en-US" dirty="0" smtClean="0"/>
          </a:p>
          <a:p>
            <a:pPr eaLnBrk="1" hangingPunct="1"/>
            <a:r>
              <a:rPr lang="en-GB" altLang="en-US" dirty="0" smtClean="0"/>
              <a:t>What was the outcome of the opposition?</a:t>
            </a:r>
          </a:p>
          <a:p>
            <a:pPr eaLnBrk="1" hangingPunct="1"/>
            <a:endParaRPr lang="en-GB" altLang="en-US" dirty="0" smtClean="0"/>
          </a:p>
          <a:p>
            <a:pPr eaLnBrk="1" hangingPunct="1"/>
            <a:r>
              <a:rPr lang="en-GB" altLang="en-US" dirty="0" smtClean="0"/>
              <a:t>What happened afterwards?</a:t>
            </a:r>
          </a:p>
          <a:p>
            <a:pPr eaLnBrk="1" hangingPunct="1"/>
            <a:endParaRPr lang="en-GB" altLang="en-US" dirty="0" smtClean="0"/>
          </a:p>
          <a:p>
            <a:pPr eaLnBrk="1" hangingPunct="1"/>
            <a:r>
              <a:rPr lang="en-GB" altLang="en-US" dirty="0" smtClean="0"/>
              <a:t>What was the outcome?</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116</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952656956"/>
      </p:ext>
    </p:extLst>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611560" y="1844824"/>
            <a:ext cx="7921625"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1" compatLnSpc="1">
            <a:prstTxWarp prst="textNoShape">
              <a:avLst/>
            </a:prstTxWarp>
          </a:bodyPr>
          <a:lstStyle>
            <a:lvl1pPr algn="ctr" rtl="0" eaLnBrk="1" fontAlgn="base" hangingPunct="1">
              <a:spcBef>
                <a:spcPct val="0"/>
              </a:spcBef>
              <a:spcAft>
                <a:spcPct val="0"/>
              </a:spcAft>
              <a:defRPr sz="3600" b="1">
                <a:solidFill>
                  <a:schemeClr val="tx1"/>
                </a:solidFill>
                <a:latin typeface="+mj-lt"/>
                <a:ea typeface="+mj-ea"/>
                <a:cs typeface="+mj-cs"/>
              </a:defRPr>
            </a:lvl1pPr>
            <a:lvl2pPr algn="l" rtl="0" eaLnBrk="1" fontAlgn="base" hangingPunct="1">
              <a:spcBef>
                <a:spcPct val="0"/>
              </a:spcBef>
              <a:spcAft>
                <a:spcPct val="0"/>
              </a:spcAft>
              <a:defRPr sz="2400" b="1">
                <a:solidFill>
                  <a:srgbClr val="404B56"/>
                </a:solidFill>
                <a:latin typeface="Arial" charset="0"/>
              </a:defRPr>
            </a:lvl2pPr>
            <a:lvl3pPr algn="l" rtl="0" eaLnBrk="1" fontAlgn="base" hangingPunct="1">
              <a:spcBef>
                <a:spcPct val="0"/>
              </a:spcBef>
              <a:spcAft>
                <a:spcPct val="0"/>
              </a:spcAft>
              <a:defRPr sz="2400" b="1">
                <a:solidFill>
                  <a:srgbClr val="404B56"/>
                </a:solidFill>
                <a:latin typeface="Arial" charset="0"/>
              </a:defRPr>
            </a:lvl3pPr>
            <a:lvl4pPr algn="l" rtl="0" eaLnBrk="1" fontAlgn="base" hangingPunct="1">
              <a:spcBef>
                <a:spcPct val="0"/>
              </a:spcBef>
              <a:spcAft>
                <a:spcPct val="0"/>
              </a:spcAft>
              <a:defRPr sz="2400" b="1">
                <a:solidFill>
                  <a:srgbClr val="404B56"/>
                </a:solidFill>
                <a:latin typeface="Arial" charset="0"/>
              </a:defRPr>
            </a:lvl4pPr>
            <a:lvl5pPr algn="l" rtl="0" eaLnBrk="1" fontAlgn="base" hangingPunct="1">
              <a:spcBef>
                <a:spcPct val="0"/>
              </a:spcBef>
              <a:spcAft>
                <a:spcPct val="0"/>
              </a:spcAft>
              <a:defRPr sz="2400" b="1">
                <a:solidFill>
                  <a:srgbClr val="404B56"/>
                </a:solidFill>
                <a:latin typeface="Arial" charset="0"/>
              </a:defRPr>
            </a:lvl5pPr>
            <a:lvl6pPr marL="457200" algn="l" rtl="0" eaLnBrk="1" fontAlgn="base" hangingPunct="1">
              <a:spcBef>
                <a:spcPct val="0"/>
              </a:spcBef>
              <a:spcAft>
                <a:spcPct val="0"/>
              </a:spcAft>
              <a:defRPr sz="2400" b="1">
                <a:solidFill>
                  <a:srgbClr val="404B56"/>
                </a:solidFill>
                <a:latin typeface="Arial" charset="0"/>
              </a:defRPr>
            </a:lvl6pPr>
            <a:lvl7pPr marL="914400" algn="l" rtl="0" eaLnBrk="1" fontAlgn="base" hangingPunct="1">
              <a:spcBef>
                <a:spcPct val="0"/>
              </a:spcBef>
              <a:spcAft>
                <a:spcPct val="0"/>
              </a:spcAft>
              <a:defRPr sz="2400" b="1">
                <a:solidFill>
                  <a:srgbClr val="404B56"/>
                </a:solidFill>
                <a:latin typeface="Arial" charset="0"/>
              </a:defRPr>
            </a:lvl7pPr>
            <a:lvl8pPr marL="1371600" algn="l" rtl="0" eaLnBrk="1" fontAlgn="base" hangingPunct="1">
              <a:spcBef>
                <a:spcPct val="0"/>
              </a:spcBef>
              <a:spcAft>
                <a:spcPct val="0"/>
              </a:spcAft>
              <a:defRPr sz="2400" b="1">
                <a:solidFill>
                  <a:srgbClr val="404B56"/>
                </a:solidFill>
                <a:latin typeface="Arial" charset="0"/>
              </a:defRPr>
            </a:lvl8pPr>
            <a:lvl9pPr marL="1828800" algn="l" rtl="0" eaLnBrk="1" fontAlgn="base" hangingPunct="1">
              <a:spcBef>
                <a:spcPct val="0"/>
              </a:spcBef>
              <a:spcAft>
                <a:spcPct val="0"/>
              </a:spcAft>
              <a:defRPr sz="2400" b="1">
                <a:solidFill>
                  <a:srgbClr val="404B56"/>
                </a:solidFill>
                <a:latin typeface="Arial" charset="0"/>
              </a:defRPr>
            </a:lvl9pPr>
          </a:lstStyle>
          <a:p>
            <a:r>
              <a:rPr lang="en-GB" kern="0" smtClean="0"/>
              <a:t/>
            </a:r>
            <a:br>
              <a:rPr lang="en-GB" kern="0" smtClean="0"/>
            </a:br>
            <a:r>
              <a:rPr lang="en-GB" kern="0" smtClean="0"/>
              <a:t>Information sources and tools for trade marks and designs</a:t>
            </a:r>
            <a:br>
              <a:rPr lang="en-GB" kern="0" smtClean="0"/>
            </a:br>
            <a:r>
              <a:rPr lang="en-GB" kern="0" smtClean="0"/>
              <a:t/>
            </a:r>
            <a:br>
              <a:rPr lang="en-GB" kern="0" smtClean="0"/>
            </a:br>
            <a:endParaRPr lang="en-GB" kern="0" dirty="0" smtClean="0"/>
          </a:p>
        </p:txBody>
      </p:sp>
    </p:spTree>
    <p:extLst>
      <p:ext uri="{BB962C8B-B14F-4D97-AF65-F5344CB8AC3E}">
        <p14:creationId xmlns:p14="http://schemas.microsoft.com/office/powerpoint/2010/main" val="389484561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List of tools and sources </a:t>
            </a:r>
            <a:endParaRPr lang="en-GB" dirty="0"/>
          </a:p>
        </p:txBody>
      </p:sp>
      <p:sp>
        <p:nvSpPr>
          <p:cNvPr id="6" name="Content Placeholder 5"/>
          <p:cNvSpPr>
            <a:spLocks noGrp="1"/>
          </p:cNvSpPr>
          <p:nvPr>
            <p:ph idx="1"/>
          </p:nvPr>
        </p:nvSpPr>
        <p:spPr>
          <a:xfrm>
            <a:off x="611188" y="1196753"/>
            <a:ext cx="7921625" cy="4752528"/>
          </a:xfrm>
        </p:spPr>
        <p:txBody>
          <a:bodyPr/>
          <a:lstStyle/>
          <a:p>
            <a:r>
              <a:rPr lang="en-GB" b="1" dirty="0">
                <a:solidFill>
                  <a:srgbClr val="404B56"/>
                </a:solidFill>
              </a:rPr>
              <a:t>Public </a:t>
            </a:r>
            <a:r>
              <a:rPr lang="en-GB" b="1" dirty="0" smtClean="0">
                <a:solidFill>
                  <a:srgbClr val="404B56"/>
                </a:solidFill>
              </a:rPr>
              <a:t>databases</a:t>
            </a:r>
            <a:endParaRPr lang="en-GB" dirty="0"/>
          </a:p>
          <a:p>
            <a:pPr lvl="1"/>
            <a:r>
              <a:rPr lang="en-GB" dirty="0" smtClean="0"/>
              <a:t>for </a:t>
            </a:r>
            <a:r>
              <a:rPr lang="en-GB" dirty="0"/>
              <a:t>trade marks</a:t>
            </a:r>
          </a:p>
          <a:p>
            <a:pPr lvl="2"/>
            <a:r>
              <a:rPr lang="en-GB" dirty="0"/>
              <a:t>TMview</a:t>
            </a:r>
          </a:p>
          <a:p>
            <a:pPr lvl="2"/>
            <a:r>
              <a:rPr lang="en-GB" dirty="0" smtClean="0"/>
              <a:t>TMclass</a:t>
            </a:r>
            <a:endParaRPr lang="en-GB" dirty="0"/>
          </a:p>
          <a:p>
            <a:pPr lvl="1"/>
            <a:r>
              <a:rPr lang="en-GB" dirty="0" smtClean="0"/>
              <a:t>for </a:t>
            </a:r>
            <a:r>
              <a:rPr lang="en-GB" dirty="0"/>
              <a:t>designs</a:t>
            </a:r>
          </a:p>
          <a:p>
            <a:pPr lvl="2"/>
            <a:r>
              <a:rPr lang="en-GB" dirty="0" smtClean="0"/>
              <a:t>DesignView</a:t>
            </a:r>
            <a:endParaRPr lang="en-GB" dirty="0"/>
          </a:p>
          <a:p>
            <a:pPr lvl="1"/>
            <a:r>
              <a:rPr lang="en-GB" dirty="0" smtClean="0"/>
              <a:t>for EUTMs </a:t>
            </a:r>
            <a:r>
              <a:rPr lang="en-GB" dirty="0"/>
              <a:t>and RCDs</a:t>
            </a:r>
          </a:p>
          <a:p>
            <a:pPr lvl="2"/>
            <a:r>
              <a:rPr lang="en-GB" dirty="0" err="1" smtClean="0"/>
              <a:t>eSearch</a:t>
            </a:r>
            <a:r>
              <a:rPr lang="en-GB" dirty="0" smtClean="0"/>
              <a:t> Plus</a:t>
            </a:r>
          </a:p>
          <a:p>
            <a:pPr lvl="2"/>
            <a:r>
              <a:rPr lang="en-GB" dirty="0" err="1" smtClean="0"/>
              <a:t>EuroLocarno</a:t>
            </a:r>
            <a:endParaRPr lang="en-GB" dirty="0" smtClean="0"/>
          </a:p>
          <a:p>
            <a:pPr lvl="2"/>
            <a:r>
              <a:rPr lang="en-GB" dirty="0" err="1" smtClean="0"/>
              <a:t>eSearch</a:t>
            </a:r>
            <a:r>
              <a:rPr lang="en-GB" dirty="0" smtClean="0"/>
              <a:t> Case Law</a:t>
            </a:r>
            <a:endParaRPr lang="en-GB" dirty="0"/>
          </a:p>
          <a:p>
            <a:endParaRPr lang="en-GB" sz="1800" dirty="0" smtClean="0"/>
          </a:p>
          <a:p>
            <a:r>
              <a:rPr lang="en-GB" b="1" dirty="0"/>
              <a:t>EUIPO</a:t>
            </a:r>
            <a:r>
              <a:rPr lang="en-GB" b="1" dirty="0" smtClean="0">
                <a:solidFill>
                  <a:srgbClr val="404B56"/>
                </a:solidFill>
              </a:rPr>
              <a:t> Registry</a:t>
            </a:r>
            <a:endParaRPr lang="en-GB" dirty="0" smtClean="0"/>
          </a:p>
          <a:p>
            <a:pPr lvl="1"/>
            <a:r>
              <a:rPr lang="en-GB" dirty="0" smtClean="0"/>
              <a:t>EUTM Register</a:t>
            </a:r>
          </a:p>
          <a:p>
            <a:pPr lvl="1"/>
            <a:r>
              <a:rPr lang="en-GB" dirty="0" smtClean="0"/>
              <a:t>RCD Register</a:t>
            </a:r>
          </a:p>
        </p:txBody>
      </p:sp>
      <p:sp>
        <p:nvSpPr>
          <p:cNvPr id="4" name="Footer Placeholder 3"/>
          <p:cNvSpPr>
            <a:spLocks noGrp="1"/>
          </p:cNvSpPr>
          <p:nvPr>
            <p:ph type="ftr" sz="quarter" idx="10"/>
          </p:nvPr>
        </p:nvSpPr>
        <p:spPr/>
        <p:txBody>
          <a:bodyPr/>
          <a:lstStyle/>
          <a:p>
            <a:pPr>
              <a:defRPr/>
            </a:pPr>
            <a:r>
              <a:rPr lang="en-GB" dirty="0"/>
              <a:t>Intellectual Property Teaching Kit</a:t>
            </a:r>
          </a:p>
        </p:txBody>
      </p:sp>
      <p:sp>
        <p:nvSpPr>
          <p:cNvPr id="2" name="Slide Number Placeholder 1"/>
          <p:cNvSpPr>
            <a:spLocks noGrp="1"/>
          </p:cNvSpPr>
          <p:nvPr>
            <p:ph type="sldNum" sz="quarter" idx="11"/>
          </p:nvPr>
        </p:nvSpPr>
        <p:spPr/>
        <p:txBody>
          <a:bodyPr/>
          <a:lstStyle/>
          <a:p>
            <a:pPr>
              <a:defRPr/>
            </a:pPr>
            <a:fld id="{E2D4B366-788A-4245-9D06-919ECB695AAC}" type="slidenum">
              <a:rPr lang="de-DE" smtClean="0"/>
              <a:pPr>
                <a:defRPr/>
              </a:pPr>
              <a:t>118</a:t>
            </a:fld>
            <a:endParaRPr lang="de-DE" dirty="0"/>
          </a:p>
        </p:txBody>
      </p:sp>
    </p:spTree>
    <p:extLst>
      <p:ext uri="{BB962C8B-B14F-4D97-AF65-F5344CB8AC3E}">
        <p14:creationId xmlns:p14="http://schemas.microsoft.com/office/powerpoint/2010/main" val="478167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S</a:t>
            </a:r>
            <a:r>
              <a:rPr lang="en-GB" dirty="0" smtClean="0"/>
              <a:t>earching for trade marks</a:t>
            </a:r>
            <a:endParaRPr lang="en-GB" dirty="0"/>
          </a:p>
        </p:txBody>
      </p:sp>
      <p:sp>
        <p:nvSpPr>
          <p:cNvPr id="6" name="Content Placeholder 5"/>
          <p:cNvSpPr>
            <a:spLocks noGrp="1"/>
          </p:cNvSpPr>
          <p:nvPr>
            <p:ph idx="1"/>
          </p:nvPr>
        </p:nvSpPr>
        <p:spPr/>
        <p:txBody>
          <a:bodyPr/>
          <a:lstStyle/>
          <a:p>
            <a:r>
              <a:rPr lang="en-GB" dirty="0" smtClean="0"/>
              <a:t>Why search for existing trade marks?</a:t>
            </a:r>
          </a:p>
          <a:p>
            <a:endParaRPr lang="en-GB" dirty="0" smtClean="0"/>
          </a:p>
          <a:p>
            <a:pPr lvl="1"/>
            <a:r>
              <a:rPr lang="en-GB" dirty="0" smtClean="0"/>
              <a:t>To maintain </a:t>
            </a:r>
            <a:r>
              <a:rPr lang="en-GB" dirty="0"/>
              <a:t>peaceful coexistence on the market</a:t>
            </a:r>
          </a:p>
          <a:p>
            <a:pPr lvl="1"/>
            <a:r>
              <a:rPr lang="en-GB" dirty="0" smtClean="0"/>
              <a:t>To protect your own </a:t>
            </a:r>
            <a:r>
              <a:rPr lang="en-GB" dirty="0"/>
              <a:t>trade </a:t>
            </a:r>
            <a:r>
              <a:rPr lang="en-GB" dirty="0" smtClean="0"/>
              <a:t>marks </a:t>
            </a:r>
            <a:r>
              <a:rPr lang="en-GB" dirty="0"/>
              <a:t>against similar </a:t>
            </a:r>
            <a:r>
              <a:rPr lang="en-GB" dirty="0" smtClean="0"/>
              <a:t>marks</a:t>
            </a:r>
          </a:p>
          <a:p>
            <a:pPr lvl="1"/>
            <a:endParaRPr lang="en-GB" dirty="0" smtClean="0"/>
          </a:p>
          <a:p>
            <a:r>
              <a:rPr lang="en-GB" dirty="0" smtClean="0"/>
              <a:t>Why might it be difficult?</a:t>
            </a:r>
          </a:p>
          <a:p>
            <a:endParaRPr lang="en-GB" dirty="0" smtClean="0"/>
          </a:p>
          <a:p>
            <a:pPr lvl="1"/>
            <a:r>
              <a:rPr lang="en-GB" dirty="0" smtClean="0"/>
              <a:t>Different sources and formats</a:t>
            </a:r>
          </a:p>
          <a:p>
            <a:pPr lvl="1"/>
            <a:r>
              <a:rPr lang="en-GB" dirty="0" smtClean="0"/>
              <a:t>Different languages</a:t>
            </a:r>
          </a:p>
          <a:p>
            <a:pPr lvl="1"/>
            <a:r>
              <a:rPr lang="en-GB" dirty="0" smtClean="0"/>
              <a:t>Some signs may not be registered</a:t>
            </a:r>
          </a:p>
          <a:p>
            <a:endParaRPr lang="en-GB" b="1" dirty="0">
              <a:solidFill>
                <a:srgbClr val="009999"/>
              </a:solidFill>
            </a:endParaRPr>
          </a:p>
        </p:txBody>
      </p:sp>
      <p:sp>
        <p:nvSpPr>
          <p:cNvPr id="4" name="Footer Placeholder 3"/>
          <p:cNvSpPr>
            <a:spLocks noGrp="1"/>
          </p:cNvSpPr>
          <p:nvPr>
            <p:ph type="ftr" sz="quarter" idx="3"/>
          </p:nvPr>
        </p:nvSpPr>
        <p:spPr>
          <a:xfrm>
            <a:off x="610890" y="6553200"/>
            <a:ext cx="7129462" cy="836240"/>
          </a:xfrm>
        </p:spPr>
        <p:txBody>
          <a:bodyPr/>
          <a:lstStyle/>
          <a:p>
            <a:pPr>
              <a:defRPr/>
            </a:pPr>
            <a:r>
              <a:rPr lang="en-GB" dirty="0" smtClean="0"/>
              <a:t>Intellectual Property Teaching Kit</a:t>
            </a:r>
            <a:endParaRPr lang="en-GB" dirty="0"/>
          </a:p>
        </p:txBody>
      </p:sp>
      <p:sp>
        <p:nvSpPr>
          <p:cNvPr id="2" name="Slide Number Placeholder 1"/>
          <p:cNvSpPr>
            <a:spLocks noGrp="1"/>
          </p:cNvSpPr>
          <p:nvPr>
            <p:ph type="sldNum" sz="quarter" idx="11"/>
          </p:nvPr>
        </p:nvSpPr>
        <p:spPr/>
        <p:txBody>
          <a:bodyPr/>
          <a:lstStyle/>
          <a:p>
            <a:pPr>
              <a:defRPr/>
            </a:pPr>
            <a:fld id="{E2D4B366-788A-4245-9D06-919ECB695AAC}" type="slidenum">
              <a:rPr lang="de-DE" smtClean="0"/>
              <a:pPr>
                <a:defRPr/>
              </a:pPr>
              <a:t>119</a:t>
            </a:fld>
            <a:endParaRPr lang="de-DE" dirty="0"/>
          </a:p>
        </p:txBody>
      </p:sp>
    </p:spTree>
    <p:extLst>
      <p:ext uri="{BB962C8B-B14F-4D97-AF65-F5344CB8AC3E}">
        <p14:creationId xmlns:p14="http://schemas.microsoft.com/office/powerpoint/2010/main" val="803921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594988" y="4406900"/>
            <a:ext cx="7772400" cy="1362075"/>
          </a:xfrm>
        </p:spPr>
        <p:txBody>
          <a:bodyPr/>
          <a:lstStyle/>
          <a:p>
            <a:r>
              <a:rPr lang="en-GB" altLang="en-US" dirty="0" smtClean="0"/>
              <a:t>Espacenet</a:t>
            </a:r>
            <a:r>
              <a:rPr lang="en-GB" altLang="en-US" dirty="0"/>
              <a:t/>
            </a:r>
            <a:br>
              <a:rPr lang="en-GB" altLang="en-US" dirty="0"/>
            </a:br>
            <a:endParaRPr lang="en-GB" dirty="0"/>
          </a:p>
        </p:txBody>
      </p:sp>
      <p:sp>
        <p:nvSpPr>
          <p:cNvPr id="5123" name="Text Box 4"/>
          <p:cNvSpPr txBox="1">
            <a:spLocks noChangeArrowheads="1"/>
          </p:cNvSpPr>
          <p:nvPr/>
        </p:nvSpPr>
        <p:spPr bwMode="auto">
          <a:xfrm>
            <a:off x="5508625" y="4724400"/>
            <a:ext cx="28035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endParaRPr lang="en-US" altLang="en-US">
              <a:solidFill>
                <a:srgbClr val="404B56"/>
              </a:solidFill>
            </a:endParaRPr>
          </a:p>
        </p:txBody>
      </p:sp>
      <p:sp>
        <p:nvSpPr>
          <p:cNvPr id="9" name="Foliennummernplatzhalter 8"/>
          <p:cNvSpPr>
            <a:spLocks noGrp="1"/>
          </p:cNvSpPr>
          <p:nvPr>
            <p:ph type="sldNum" sz="quarter" idx="11"/>
          </p:nvPr>
        </p:nvSpPr>
        <p:spPr/>
        <p:txBody>
          <a:bodyPr/>
          <a:lstStyle/>
          <a:p>
            <a:pPr>
              <a:defRPr/>
            </a:pPr>
            <a:fld id="{9C76C9AB-61E5-4E6C-99EB-FF4109160F68}" type="slidenum">
              <a:rPr lang="de-DE" smtClean="0"/>
              <a:pPr>
                <a:defRPr/>
              </a:pPr>
              <a:t>12</a:t>
            </a:fld>
            <a:endParaRPr lang="de-DE" dirty="0"/>
          </a:p>
        </p:txBody>
      </p:sp>
      <p:sp>
        <p:nvSpPr>
          <p:cNvPr id="10" name="Fußzeilenplatzhalter 9"/>
          <p:cNvSpPr>
            <a:spLocks noGrp="1"/>
          </p:cNvSpPr>
          <p:nvPr>
            <p:ph type="ftr" sz="quarter" idx="3"/>
          </p:nvPr>
        </p:nvSpPr>
        <p:spPr>
          <a:xfrm>
            <a:off x="611188" y="6553200"/>
            <a:ext cx="7129462" cy="47625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68451086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Searching using TMview</a:t>
            </a:r>
            <a:endParaRPr lang="en-GB" dirty="0"/>
          </a:p>
        </p:txBody>
      </p:sp>
      <p:sp>
        <p:nvSpPr>
          <p:cNvPr id="3" name="Content Placeholder 2"/>
          <p:cNvSpPr>
            <a:spLocks noGrp="1"/>
          </p:cNvSpPr>
          <p:nvPr>
            <p:ph idx="1"/>
          </p:nvPr>
        </p:nvSpPr>
        <p:spPr/>
        <p:txBody>
          <a:bodyPr/>
          <a:lstStyle/>
          <a:p>
            <a:r>
              <a:rPr lang="en-GB" dirty="0"/>
              <a:t>A</a:t>
            </a:r>
            <a:r>
              <a:rPr lang="en-GB" dirty="0" smtClean="0"/>
              <a:t>ll information in </a:t>
            </a:r>
            <a:r>
              <a:rPr lang="en-GB" b="1" dirty="0">
                <a:solidFill>
                  <a:srgbClr val="404B56"/>
                </a:solidFill>
              </a:rPr>
              <a:t>one search </a:t>
            </a:r>
            <a:r>
              <a:rPr lang="en-GB" b="1" dirty="0" smtClean="0">
                <a:solidFill>
                  <a:srgbClr val="404B56"/>
                </a:solidFill>
              </a:rPr>
              <a:t>tool</a:t>
            </a:r>
            <a:r>
              <a:rPr lang="en-GB" dirty="0" smtClean="0">
                <a:solidFill>
                  <a:srgbClr val="404B56"/>
                </a:solidFill>
              </a:rPr>
              <a:t>:</a:t>
            </a:r>
            <a:endParaRPr lang="en-GB" dirty="0">
              <a:solidFill>
                <a:srgbClr val="404B56"/>
              </a:solidFill>
            </a:endParaRPr>
          </a:p>
          <a:p>
            <a:pPr lvl="1"/>
            <a:r>
              <a:rPr lang="en-GB" dirty="0" smtClean="0"/>
              <a:t>information from </a:t>
            </a:r>
            <a:r>
              <a:rPr lang="en-GB" dirty="0"/>
              <a:t>national offices, </a:t>
            </a:r>
            <a:r>
              <a:rPr lang="en-GB" dirty="0" smtClean="0"/>
              <a:t>the EUIPO </a:t>
            </a:r>
            <a:r>
              <a:rPr lang="en-GB" dirty="0"/>
              <a:t>and WIPO</a:t>
            </a:r>
          </a:p>
          <a:p>
            <a:pPr lvl="1"/>
            <a:r>
              <a:rPr lang="en-GB" dirty="0" smtClean="0"/>
              <a:t>trade marks </a:t>
            </a:r>
            <a:r>
              <a:rPr lang="en-GB" dirty="0"/>
              <a:t>registered at national, EU and international level</a:t>
            </a:r>
          </a:p>
          <a:p>
            <a:pPr lvl="1"/>
            <a:r>
              <a:rPr lang="en-GB" dirty="0" smtClean="0"/>
              <a:t>in many </a:t>
            </a:r>
            <a:r>
              <a:rPr lang="en-GB" dirty="0"/>
              <a:t>EU </a:t>
            </a:r>
            <a:r>
              <a:rPr lang="en-GB" dirty="0" smtClean="0"/>
              <a:t>languages.</a:t>
            </a:r>
          </a:p>
          <a:p>
            <a:endParaRPr lang="en-GB" dirty="0" smtClean="0"/>
          </a:p>
          <a:p>
            <a:r>
              <a:rPr lang="en-GB" dirty="0" smtClean="0"/>
              <a:t>Two </a:t>
            </a:r>
            <a:r>
              <a:rPr lang="en-GB" dirty="0"/>
              <a:t>search formats:</a:t>
            </a:r>
          </a:p>
          <a:p>
            <a:pPr lvl="1"/>
            <a:r>
              <a:rPr lang="en-GB" dirty="0" smtClean="0"/>
              <a:t>quick search</a:t>
            </a:r>
            <a:endParaRPr lang="en-GB" dirty="0"/>
          </a:p>
          <a:p>
            <a:pPr lvl="1"/>
            <a:r>
              <a:rPr lang="en-GB" dirty="0" smtClean="0"/>
              <a:t>advanced search.</a:t>
            </a:r>
            <a:endParaRPr lang="en-GB" dirty="0"/>
          </a:p>
          <a:p>
            <a:endParaRPr lang="en-GB" dirty="0"/>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120</a:t>
            </a:fld>
            <a:endParaRPr lang="de-DE"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85221" y="3789040"/>
            <a:ext cx="5780408" cy="2644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08230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TMview: quick search and advanced search functions</a:t>
            </a:r>
            <a:endParaRPr lang="en-GB" dirty="0"/>
          </a:p>
        </p:txBody>
      </p:sp>
      <p:sp>
        <p:nvSpPr>
          <p:cNvPr id="3" name="Content Placeholder 2"/>
          <p:cNvSpPr>
            <a:spLocks noGrp="1"/>
          </p:cNvSpPr>
          <p:nvPr>
            <p:ph idx="1"/>
          </p:nvPr>
        </p:nvSpPr>
        <p:spPr/>
        <p:txBody>
          <a:bodyPr/>
          <a:lstStyle/>
          <a:p>
            <a:endParaRPr lang="en-GB" dirty="0"/>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121</a:t>
            </a:fld>
            <a:endParaRPr lang="de-DE" dirty="0"/>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1520" y="1052736"/>
            <a:ext cx="8568952" cy="5341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own Arrow Callout 6" descr="Quick search"/>
          <p:cNvSpPr/>
          <p:nvPr/>
        </p:nvSpPr>
        <p:spPr>
          <a:xfrm>
            <a:off x="5220072" y="1381911"/>
            <a:ext cx="2304256" cy="565785"/>
          </a:xfrm>
          <a:prstGeom prst="downArrowCallout">
            <a:avLst/>
          </a:prstGeom>
        </p:spPr>
        <p:style>
          <a:lnRef idx="2">
            <a:schemeClr val="dk1">
              <a:shade val="50000"/>
            </a:schemeClr>
          </a:lnRef>
          <a:fillRef idx="1">
            <a:schemeClr val="dk1"/>
          </a:fillRef>
          <a:effectRef idx="0">
            <a:schemeClr val="dk1"/>
          </a:effectRef>
          <a:fontRef idx="minor">
            <a:schemeClr val="lt1"/>
          </a:fontRef>
        </p:style>
        <p:txBody>
          <a:bodyPr rtlCol="0" anchor="ctr">
            <a:spAutoFit/>
          </a:bodyPr>
          <a:lstStyle/>
          <a:p>
            <a:pPr algn="ctr"/>
            <a:r>
              <a:rPr lang="en-GB" b="1" dirty="0" smtClean="0"/>
              <a:t>Quick Search</a:t>
            </a:r>
            <a:endParaRPr lang="en-GB" b="1" dirty="0"/>
          </a:p>
        </p:txBody>
      </p:sp>
      <p:sp>
        <p:nvSpPr>
          <p:cNvPr id="9" name="TextBox 8"/>
          <p:cNvSpPr txBox="1"/>
          <p:nvPr/>
        </p:nvSpPr>
        <p:spPr>
          <a:xfrm>
            <a:off x="251520" y="2924944"/>
            <a:ext cx="1656184" cy="646331"/>
          </a:xfrm>
          <a:prstGeom prst="rect">
            <a:avLst/>
          </a:prstGeom>
          <a:solidFill>
            <a:schemeClr val="accent2"/>
          </a:solidFill>
        </p:spPr>
        <p:txBody>
          <a:bodyPr wrap="square" rtlCol="0">
            <a:spAutoFit/>
          </a:bodyPr>
          <a:lstStyle/>
          <a:p>
            <a:r>
              <a:rPr lang="en-GB" b="1" dirty="0" smtClean="0">
                <a:solidFill>
                  <a:schemeClr val="bg1"/>
                </a:solidFill>
              </a:rPr>
              <a:t>Advanced Search</a:t>
            </a:r>
            <a:endParaRPr lang="en-GB" b="1" dirty="0">
              <a:solidFill>
                <a:schemeClr val="bg1"/>
              </a:solidFill>
            </a:endParaRPr>
          </a:p>
        </p:txBody>
      </p:sp>
      <p:sp>
        <p:nvSpPr>
          <p:cNvPr id="10" name="Rectangle 9"/>
          <p:cNvSpPr/>
          <p:nvPr/>
        </p:nvSpPr>
        <p:spPr>
          <a:xfrm>
            <a:off x="5904148" y="2762024"/>
            <a:ext cx="936104" cy="504056"/>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03234862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TMview: search results</a:t>
            </a:r>
            <a:endParaRPr lang="en-GB" dirty="0"/>
          </a:p>
        </p:txBody>
      </p:sp>
      <p:sp>
        <p:nvSpPr>
          <p:cNvPr id="3" name="Content Placeholder 2"/>
          <p:cNvSpPr>
            <a:spLocks noGrp="1"/>
          </p:cNvSpPr>
          <p:nvPr>
            <p:ph idx="1"/>
          </p:nvPr>
        </p:nvSpPr>
        <p:spPr/>
        <p:txBody>
          <a:bodyPr/>
          <a:lstStyle/>
          <a:p>
            <a:r>
              <a:rPr lang="en-GB" dirty="0" smtClean="0"/>
              <a:t>List of search results</a:t>
            </a:r>
          </a:p>
          <a:p>
            <a:pPr lvl="1"/>
            <a:r>
              <a:rPr lang="en-GB" dirty="0" smtClean="0"/>
              <a:t>add other preferences.</a:t>
            </a:r>
          </a:p>
          <a:p>
            <a:endParaRPr lang="en-GB" dirty="0"/>
          </a:p>
          <a:p>
            <a:r>
              <a:rPr lang="en-GB" dirty="0" smtClean="0"/>
              <a:t>Link to report sheet with all basic facts.</a:t>
            </a:r>
          </a:p>
          <a:p>
            <a:endParaRPr lang="en-GB" dirty="0"/>
          </a:p>
          <a:p>
            <a:r>
              <a:rPr lang="en-GB" dirty="0" smtClean="0"/>
              <a:t>Tab navigation system.</a:t>
            </a:r>
          </a:p>
          <a:p>
            <a:endParaRPr lang="en-GB" dirty="0"/>
          </a:p>
          <a:p>
            <a:r>
              <a:rPr lang="en-GB" dirty="0" smtClean="0"/>
              <a:t>Create alert system</a:t>
            </a:r>
          </a:p>
          <a:p>
            <a:pPr lvl="1"/>
            <a:r>
              <a:rPr lang="en-GB" dirty="0" smtClean="0"/>
              <a:t>receive updates for certain trade marks.</a:t>
            </a:r>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122</a:t>
            </a:fld>
            <a:endParaRPr lang="de-DE" dirty="0"/>
          </a:p>
        </p:txBody>
      </p:sp>
    </p:spTree>
    <p:extLst>
      <p:ext uri="{BB962C8B-B14F-4D97-AF65-F5344CB8AC3E}">
        <p14:creationId xmlns:p14="http://schemas.microsoft.com/office/powerpoint/2010/main" val="179638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TMclass</a:t>
            </a:r>
            <a:endParaRPr lang="en-GB" dirty="0"/>
          </a:p>
        </p:txBody>
      </p:sp>
      <p:sp>
        <p:nvSpPr>
          <p:cNvPr id="3" name="Content Placeholder 2"/>
          <p:cNvSpPr>
            <a:spLocks noGrp="1"/>
          </p:cNvSpPr>
          <p:nvPr>
            <p:ph idx="1"/>
          </p:nvPr>
        </p:nvSpPr>
        <p:spPr/>
        <p:txBody>
          <a:bodyPr/>
          <a:lstStyle/>
          <a:p>
            <a:pPr marL="0" indent="0">
              <a:buNone/>
            </a:pPr>
            <a:endParaRPr lang="en-GB" dirty="0" smtClean="0"/>
          </a:p>
          <a:p>
            <a:r>
              <a:rPr lang="en-GB" dirty="0" smtClean="0"/>
              <a:t>A </a:t>
            </a:r>
            <a:r>
              <a:rPr lang="en-GB" dirty="0"/>
              <a:t>free online tool </a:t>
            </a:r>
            <a:r>
              <a:rPr lang="en-GB" dirty="0" smtClean="0"/>
              <a:t>for use in </a:t>
            </a:r>
            <a:r>
              <a:rPr lang="en-GB" b="1" dirty="0" smtClean="0">
                <a:solidFill>
                  <a:srgbClr val="404B56"/>
                </a:solidFill>
              </a:rPr>
              <a:t>searching </a:t>
            </a:r>
            <a:r>
              <a:rPr lang="en-GB" b="1" dirty="0">
                <a:solidFill>
                  <a:srgbClr val="404B56"/>
                </a:solidFill>
              </a:rPr>
              <a:t>for and </a:t>
            </a:r>
            <a:r>
              <a:rPr lang="en-GB" b="1" dirty="0" smtClean="0">
                <a:solidFill>
                  <a:srgbClr val="404B56"/>
                </a:solidFill>
              </a:rPr>
              <a:t>classifying </a:t>
            </a:r>
            <a:r>
              <a:rPr lang="en-GB" b="1" dirty="0">
                <a:solidFill>
                  <a:srgbClr val="404B56"/>
                </a:solidFill>
              </a:rPr>
              <a:t>goods and services</a:t>
            </a:r>
            <a:r>
              <a:rPr lang="en-GB" dirty="0"/>
              <a:t> </a:t>
            </a:r>
            <a:r>
              <a:rPr lang="en-GB" dirty="0" smtClean="0"/>
              <a:t>– information which is needed when registering a trade mark.</a:t>
            </a:r>
          </a:p>
          <a:p>
            <a:endParaRPr lang="en-GB" dirty="0"/>
          </a:p>
          <a:p>
            <a:r>
              <a:rPr lang="en-IE" dirty="0"/>
              <a:t>T</a:t>
            </a:r>
            <a:r>
              <a:rPr lang="en-IE" dirty="0" smtClean="0"/>
              <a:t>he </a:t>
            </a:r>
            <a:r>
              <a:rPr lang="en-IE" b="1" dirty="0" smtClean="0">
                <a:solidFill>
                  <a:srgbClr val="404B56"/>
                </a:solidFill>
              </a:rPr>
              <a:t>central point </a:t>
            </a:r>
            <a:r>
              <a:rPr lang="en-IE" dirty="0" smtClean="0"/>
              <a:t>from which to access terms that appear in the classification databases of the participating offices.</a:t>
            </a:r>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123</a:t>
            </a:fld>
            <a:endParaRPr lang="de-DE" dirty="0"/>
          </a:p>
        </p:txBody>
      </p:sp>
    </p:spTree>
    <p:extLst>
      <p:ext uri="{BB962C8B-B14F-4D97-AF65-F5344CB8AC3E}">
        <p14:creationId xmlns:p14="http://schemas.microsoft.com/office/powerpoint/2010/main" val="3627304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40768"/>
            <a:ext cx="9017259" cy="4648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GB" dirty="0" err="1" smtClean="0"/>
              <a:t>TMclass</a:t>
            </a:r>
            <a:r>
              <a:rPr lang="en-GB" dirty="0" smtClean="0"/>
              <a:t>: features </a:t>
            </a:r>
            <a:endParaRPr lang="en-GB" dirty="0"/>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Rectangular Callout 5"/>
          <p:cNvSpPr/>
          <p:nvPr/>
        </p:nvSpPr>
        <p:spPr bwMode="auto">
          <a:xfrm>
            <a:off x="2915816" y="2564904"/>
            <a:ext cx="3384376" cy="648072"/>
          </a:xfrm>
          <a:prstGeom prst="wedgeRectCallout">
            <a:avLst>
              <a:gd name="adj1" fmla="val -45865"/>
              <a:gd name="adj2" fmla="val -82826"/>
            </a:avLst>
          </a:prstGeom>
          <a:ln>
            <a:headEnd type="none" w="med" len="med"/>
            <a:tailEnd type="none" w="med" len="med"/>
          </a:ln>
          <a:extLst/>
        </p:spPr>
        <p:style>
          <a:lnRef idx="2">
            <a:schemeClr val="dk1">
              <a:shade val="50000"/>
            </a:schemeClr>
          </a:lnRef>
          <a:fillRef idx="1">
            <a:schemeClr val="dk1"/>
          </a:fillRef>
          <a:effectRef idx="0">
            <a:schemeClr val="dk1"/>
          </a:effectRef>
          <a:fontRef idx="minor">
            <a:schemeClr val="lt1"/>
          </a:fontRef>
        </p:style>
        <p:txBody>
          <a:bodyPr vert="horz" wrap="none" lIns="10800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bg1"/>
                </a:solidFill>
                <a:effectLst/>
                <a:latin typeface="Arial" charset="0"/>
                <a:cs typeface="Arial" charset="0"/>
              </a:rPr>
              <a:t>Direct</a:t>
            </a:r>
            <a:r>
              <a:rPr kumimoji="0" lang="en-GB" sz="1800" b="1" i="0" u="none" strike="noStrike" cap="none" normalizeH="0" dirty="0" smtClean="0">
                <a:ln>
                  <a:noFill/>
                </a:ln>
                <a:solidFill>
                  <a:schemeClr val="bg1"/>
                </a:solidFill>
                <a:effectLst/>
                <a:latin typeface="Arial" charset="0"/>
                <a:cs typeface="Arial" charset="0"/>
              </a:rPr>
              <a:t> access to basic search</a:t>
            </a:r>
            <a:endParaRPr kumimoji="0" lang="en-GB" sz="1800" b="1" i="0" u="none" strike="noStrike" cap="none" normalizeH="0" baseline="0" dirty="0" smtClean="0">
              <a:ln>
                <a:noFill/>
              </a:ln>
              <a:solidFill>
                <a:schemeClr val="bg1"/>
              </a:solidFill>
              <a:effectLst/>
              <a:latin typeface="Arial" charset="0"/>
              <a:cs typeface="Arial" charset="0"/>
            </a:endParaRPr>
          </a:p>
        </p:txBody>
      </p:sp>
      <p:sp>
        <p:nvSpPr>
          <p:cNvPr id="8" name="Rectangular Callout 7"/>
          <p:cNvSpPr/>
          <p:nvPr/>
        </p:nvSpPr>
        <p:spPr bwMode="auto">
          <a:xfrm>
            <a:off x="2987824" y="3501008"/>
            <a:ext cx="3384376" cy="648072"/>
          </a:xfrm>
          <a:prstGeom prst="wedgeRectCallout">
            <a:avLst>
              <a:gd name="adj1" fmla="val -45865"/>
              <a:gd name="adj2" fmla="val 86488"/>
            </a:avLst>
          </a:prstGeom>
          <a:ln>
            <a:headEnd type="none" w="med" len="med"/>
            <a:tailEnd type="none" w="med" len="med"/>
          </a:ln>
          <a:extLst/>
        </p:spPr>
        <p:style>
          <a:lnRef idx="2">
            <a:schemeClr val="dk1">
              <a:shade val="50000"/>
            </a:schemeClr>
          </a:lnRef>
          <a:fillRef idx="1">
            <a:schemeClr val="dk1"/>
          </a:fillRef>
          <a:effectRef idx="0">
            <a:schemeClr val="dk1"/>
          </a:effectRef>
          <a:fontRef idx="minor">
            <a:schemeClr val="lt1"/>
          </a:fontRef>
        </p:style>
        <p:txBody>
          <a:bodyPr vert="horz" wrap="none" lIns="10800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bg1"/>
                </a:solidFill>
                <a:effectLst/>
                <a:latin typeface="Arial" charset="0"/>
                <a:cs typeface="Arial" charset="0"/>
              </a:rPr>
              <a:t>Direct link to all participating</a:t>
            </a:r>
            <a:br>
              <a:rPr kumimoji="0" lang="en-GB" sz="1800" b="1" i="0" u="none" strike="noStrike" cap="none" normalizeH="0" baseline="0" dirty="0" smtClean="0">
                <a:ln>
                  <a:noFill/>
                </a:ln>
                <a:solidFill>
                  <a:schemeClr val="bg1"/>
                </a:solidFill>
                <a:effectLst/>
                <a:latin typeface="Arial" charset="0"/>
                <a:cs typeface="Arial" charset="0"/>
              </a:rPr>
            </a:br>
            <a:r>
              <a:rPr kumimoji="0" lang="en-GB" sz="1800" b="1" i="0" u="none" strike="noStrike" cap="none" normalizeH="0" dirty="0" smtClean="0">
                <a:ln>
                  <a:noFill/>
                </a:ln>
                <a:solidFill>
                  <a:schemeClr val="bg1"/>
                </a:solidFill>
                <a:effectLst/>
                <a:latin typeface="Arial" charset="0"/>
                <a:cs typeface="Arial" charset="0"/>
              </a:rPr>
              <a:t>offices – not only in EU!</a:t>
            </a:r>
            <a:endParaRPr kumimoji="0" lang="en-GB" sz="1800" b="1" i="0" u="none" strike="noStrike" cap="none" normalizeH="0" baseline="0" dirty="0" smtClean="0">
              <a:ln>
                <a:noFill/>
              </a:ln>
              <a:solidFill>
                <a:schemeClr val="bg1"/>
              </a:solidFill>
              <a:effectLst/>
              <a:latin typeface="Arial" charset="0"/>
              <a:cs typeface="Arial" charset="0"/>
            </a:endParaRPr>
          </a:p>
        </p:txBody>
      </p:sp>
      <p:sp>
        <p:nvSpPr>
          <p:cNvPr id="7" name="Rectangle 6"/>
          <p:cNvSpPr/>
          <p:nvPr/>
        </p:nvSpPr>
        <p:spPr bwMode="auto">
          <a:xfrm>
            <a:off x="2342803" y="1494309"/>
            <a:ext cx="2160240" cy="576064"/>
          </a:xfrm>
          <a:prstGeom prst="rect">
            <a:avLst/>
          </a:prstGeom>
          <a:noFill/>
          <a:ln w="25400">
            <a:solidFill>
              <a:schemeClr val="tx1">
                <a:lumMod val="50000"/>
              </a:schemeClr>
            </a:solidFill>
          </a:ln>
          <a:effectLst/>
          <a:ex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charset="0"/>
              <a:cs typeface="Arial" charset="0"/>
            </a:endParaRPr>
          </a:p>
        </p:txBody>
      </p:sp>
      <p:sp>
        <p:nvSpPr>
          <p:cNvPr id="11" name="Rectangle 10"/>
          <p:cNvSpPr/>
          <p:nvPr/>
        </p:nvSpPr>
        <p:spPr bwMode="auto">
          <a:xfrm>
            <a:off x="2699792" y="764704"/>
            <a:ext cx="2880320" cy="432048"/>
          </a:xfrm>
          <a:prstGeom prst="rect">
            <a:avLst/>
          </a:prstGeom>
          <a:ln>
            <a:headEnd type="none" w="med" len="med"/>
            <a:tailEnd type="none" w="med" len="med"/>
          </a:ln>
          <a:extLst/>
        </p:spPr>
        <p:style>
          <a:lnRef idx="2">
            <a:schemeClr val="dk1">
              <a:shade val="50000"/>
            </a:schemeClr>
          </a:lnRef>
          <a:fillRef idx="1">
            <a:schemeClr val="dk1"/>
          </a:fillRef>
          <a:effectRef idx="0">
            <a:schemeClr val="dk1"/>
          </a:effectRef>
          <a:fontRef idx="minor">
            <a:schemeClr val="lt1"/>
          </a:fontRef>
        </p:style>
        <p:txBody>
          <a:bodyPr vert="horz" wrap="none" lIns="288000" tIns="0" rIns="0" bIns="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bg1"/>
                </a:solidFill>
                <a:effectLst/>
                <a:latin typeface="Arial" charset="0"/>
                <a:cs typeface="Arial" charset="0"/>
              </a:rPr>
              <a:t>Two drop-down menus</a:t>
            </a:r>
          </a:p>
        </p:txBody>
      </p:sp>
      <p:cxnSp>
        <p:nvCxnSpPr>
          <p:cNvPr id="13" name="Straight Arrow Connector 12"/>
          <p:cNvCxnSpPr>
            <a:endCxn id="11" idx="2"/>
          </p:cNvCxnSpPr>
          <p:nvPr/>
        </p:nvCxnSpPr>
        <p:spPr bwMode="auto">
          <a:xfrm flipV="1">
            <a:off x="3419872" y="1196752"/>
            <a:ext cx="720080" cy="288032"/>
          </a:xfrm>
          <a:prstGeom prst="straightConnector1">
            <a:avLst/>
          </a:prstGeom>
          <a:solidFill>
            <a:schemeClr val="accent1"/>
          </a:solidFill>
          <a:ln w="25400" cap="flat" cmpd="sng" algn="ctr">
            <a:solidFill>
              <a:schemeClr val="tx1">
                <a:lumMod val="50000"/>
              </a:schemeClr>
            </a:solidFill>
            <a:prstDash val="solid"/>
            <a:round/>
            <a:headEnd type="stealth" w="lg" len="lg"/>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lide Number Placeholder 2"/>
          <p:cNvSpPr>
            <a:spLocks noGrp="1"/>
          </p:cNvSpPr>
          <p:nvPr>
            <p:ph type="sldNum" sz="quarter" idx="11"/>
          </p:nvPr>
        </p:nvSpPr>
        <p:spPr/>
        <p:txBody>
          <a:bodyPr/>
          <a:lstStyle/>
          <a:p>
            <a:pPr>
              <a:defRPr/>
            </a:pPr>
            <a:fld id="{E2D4B366-788A-4245-9D06-919ECB695AAC}" type="slidenum">
              <a:rPr lang="de-DE" smtClean="0"/>
              <a:pPr>
                <a:defRPr/>
              </a:pPr>
              <a:t>124</a:t>
            </a:fld>
            <a:endParaRPr lang="de-DE" dirty="0"/>
          </a:p>
        </p:txBody>
      </p:sp>
    </p:spTree>
    <p:extLst>
      <p:ext uri="{BB962C8B-B14F-4D97-AF65-F5344CB8AC3E}">
        <p14:creationId xmlns:p14="http://schemas.microsoft.com/office/powerpoint/2010/main" val="1390956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TMclass</a:t>
            </a:r>
            <a:r>
              <a:rPr lang="en-GB" dirty="0" smtClean="0"/>
              <a:t>: main functions</a:t>
            </a:r>
            <a:endParaRPr lang="en-GB" dirty="0"/>
          </a:p>
        </p:txBody>
      </p:sp>
      <p:sp>
        <p:nvSpPr>
          <p:cNvPr id="3" name="Content Placeholder 2"/>
          <p:cNvSpPr>
            <a:spLocks noGrp="1"/>
          </p:cNvSpPr>
          <p:nvPr>
            <p:ph idx="1"/>
          </p:nvPr>
        </p:nvSpPr>
        <p:spPr/>
        <p:txBody>
          <a:bodyPr/>
          <a:lstStyle/>
          <a:p>
            <a:r>
              <a:rPr lang="en-GB" dirty="0" smtClean="0"/>
              <a:t>Search term.</a:t>
            </a:r>
          </a:p>
          <a:p>
            <a:endParaRPr lang="en-GB" dirty="0"/>
          </a:p>
          <a:p>
            <a:r>
              <a:rPr lang="en-GB" dirty="0" smtClean="0"/>
              <a:t>Verify list of terms.</a:t>
            </a:r>
          </a:p>
          <a:p>
            <a:endParaRPr lang="en-GB" dirty="0"/>
          </a:p>
          <a:p>
            <a:r>
              <a:rPr lang="en-GB" dirty="0" smtClean="0"/>
              <a:t>Translate term.</a:t>
            </a:r>
          </a:p>
          <a:p>
            <a:endParaRPr lang="en-GB" dirty="0"/>
          </a:p>
          <a:p>
            <a:r>
              <a:rPr lang="en-GB" dirty="0" smtClean="0"/>
              <a:t>Translate list of terms.</a:t>
            </a:r>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125</a:t>
            </a:fld>
            <a:endParaRPr lang="de-DE" dirty="0"/>
          </a:p>
        </p:txBody>
      </p:sp>
    </p:spTree>
    <p:extLst>
      <p:ext uri="{BB962C8B-B14F-4D97-AF65-F5344CB8AC3E}">
        <p14:creationId xmlns:p14="http://schemas.microsoft.com/office/powerpoint/2010/main" val="25154858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Searching using DesignView</a:t>
            </a:r>
            <a:endParaRPr lang="en-GB" dirty="0"/>
          </a:p>
        </p:txBody>
      </p:sp>
      <p:sp>
        <p:nvSpPr>
          <p:cNvPr id="3" name="Content Placeholder 2"/>
          <p:cNvSpPr>
            <a:spLocks noGrp="1"/>
          </p:cNvSpPr>
          <p:nvPr>
            <p:ph idx="1"/>
          </p:nvPr>
        </p:nvSpPr>
        <p:spPr/>
        <p:txBody>
          <a:bodyPr/>
          <a:lstStyle/>
          <a:p>
            <a:r>
              <a:rPr lang="en-GB" dirty="0" smtClean="0"/>
              <a:t>Central access point for information </a:t>
            </a:r>
            <a:r>
              <a:rPr lang="en-GB" dirty="0"/>
              <a:t>on designs </a:t>
            </a:r>
            <a:r>
              <a:rPr lang="en-GB" dirty="0" smtClean="0"/>
              <a:t>from:</a:t>
            </a:r>
            <a:endParaRPr lang="en-GB" dirty="0"/>
          </a:p>
          <a:p>
            <a:pPr lvl="1"/>
            <a:r>
              <a:rPr lang="en-GB" dirty="0" smtClean="0"/>
              <a:t>national offices </a:t>
            </a:r>
            <a:r>
              <a:rPr lang="en-GB" dirty="0"/>
              <a:t>in the EU</a:t>
            </a:r>
          </a:p>
          <a:p>
            <a:pPr lvl="1"/>
            <a:r>
              <a:rPr lang="en-GB" dirty="0" smtClean="0"/>
              <a:t>the EUIPO.</a:t>
            </a:r>
            <a:endParaRPr lang="en-GB" dirty="0"/>
          </a:p>
          <a:p>
            <a:endParaRPr lang="en-GB" dirty="0" smtClean="0"/>
          </a:p>
          <a:p>
            <a:r>
              <a:rPr lang="en-GB" dirty="0" smtClean="0"/>
              <a:t>EU-wide search</a:t>
            </a:r>
          </a:p>
          <a:p>
            <a:pPr lvl="1"/>
            <a:r>
              <a:rPr lang="en-GB" dirty="0" smtClean="0"/>
              <a:t>national designs</a:t>
            </a:r>
          </a:p>
          <a:p>
            <a:pPr lvl="1"/>
            <a:r>
              <a:rPr lang="en-GB" dirty="0" smtClean="0"/>
              <a:t>RCDs.</a:t>
            </a:r>
          </a:p>
          <a:p>
            <a:endParaRPr lang="en-GB" dirty="0" smtClean="0"/>
          </a:p>
          <a:p>
            <a:pPr marL="269875" lvl="1" indent="-269875">
              <a:buFont typeface="Wingdings" pitchFamily="2" charset="2"/>
              <a:buChar char="§"/>
            </a:pPr>
            <a:r>
              <a:rPr lang="en-GB" dirty="0"/>
              <a:t>A</a:t>
            </a:r>
            <a:r>
              <a:rPr lang="en-GB" dirty="0" smtClean="0"/>
              <a:t>ll </a:t>
            </a:r>
            <a:r>
              <a:rPr lang="en-GB" dirty="0"/>
              <a:t>official EU </a:t>
            </a:r>
            <a:r>
              <a:rPr lang="en-GB" dirty="0" smtClean="0"/>
              <a:t>languages.</a:t>
            </a:r>
            <a:endParaRPr lang="en-GB" dirty="0"/>
          </a:p>
          <a:p>
            <a:pPr marL="0" indent="0">
              <a:buNone/>
            </a:pPr>
            <a:endParaRPr lang="en-GB" dirty="0"/>
          </a:p>
          <a:p>
            <a:r>
              <a:rPr lang="en-GB" dirty="0" smtClean="0"/>
              <a:t>Similar to </a:t>
            </a:r>
            <a:r>
              <a:rPr lang="en-GB" dirty="0" err="1" smtClean="0"/>
              <a:t>TMview</a:t>
            </a:r>
            <a:r>
              <a:rPr lang="en-GB" dirty="0" smtClean="0"/>
              <a:t>.</a:t>
            </a:r>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126</a:t>
            </a:fld>
            <a:endParaRPr lang="de-DE"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5815" y="2770538"/>
            <a:ext cx="6085931" cy="296271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3405398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11188" y="1484784"/>
            <a:ext cx="5346073" cy="3594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GB" dirty="0" smtClean="0"/>
              <a:t>DesignView search formats:</a:t>
            </a:r>
            <a:br>
              <a:rPr lang="en-GB" dirty="0" smtClean="0"/>
            </a:br>
            <a:r>
              <a:rPr lang="en-GB" dirty="0" smtClean="0"/>
              <a:t>‘List’ mode and ‘Gallery’ mode</a:t>
            </a:r>
            <a:endParaRPr lang="en-GB" dirty="0"/>
          </a:p>
        </p:txBody>
      </p:sp>
      <p:pic>
        <p:nvPicPr>
          <p:cNvPr id="5" name="Content Placeholder 4" descr="DesignView - Mozilla Firefox"/>
          <p:cNvPicPr>
            <a:picLocks noGrp="1" noChangeAspect="1"/>
          </p:cNvPicPr>
          <p:nvPr>
            <p:ph idx="1"/>
          </p:nvPr>
        </p:nvPicPr>
        <p:blipFill rotWithShape="1">
          <a:blip r:embed="rId4" cstate="print">
            <a:extLst>
              <a:ext uri="{28A0092B-C50C-407E-A947-70E740481C1C}">
                <a14:useLocalDpi xmlns:a14="http://schemas.microsoft.com/office/drawing/2010/main"/>
              </a:ext>
            </a:extLst>
          </a:blip>
          <a:srcRect/>
          <a:stretch/>
        </p:blipFill>
        <p:spPr>
          <a:xfrm>
            <a:off x="3563888" y="2600908"/>
            <a:ext cx="5297770" cy="3672408"/>
          </a:xfrm>
        </p:spPr>
      </p:pic>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7" name="Oval 6"/>
          <p:cNvSpPr/>
          <p:nvPr/>
        </p:nvSpPr>
        <p:spPr bwMode="auto">
          <a:xfrm>
            <a:off x="3563888" y="2096852"/>
            <a:ext cx="576064" cy="504056"/>
          </a:xfrm>
          <a:prstGeom prst="ellipse">
            <a:avLst/>
          </a:prstGeom>
          <a:noFill/>
          <a:ln w="25400">
            <a:solidFill>
              <a:schemeClr val="tx1">
                <a:lumMod val="50000"/>
              </a:schemeClr>
            </a:solidFill>
          </a:ln>
          <a:effectLst/>
          <a:ex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charset="0"/>
              <a:cs typeface="Arial" charset="0"/>
            </a:endParaRPr>
          </a:p>
        </p:txBody>
      </p:sp>
      <p:pic>
        <p:nvPicPr>
          <p:cNvPr id="6147" name="Picture 3"/>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228184" y="1484784"/>
            <a:ext cx="1306286" cy="568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a:stCxn id="7" idx="6"/>
            <a:endCxn id="6147" idx="1"/>
          </p:cNvCxnSpPr>
          <p:nvPr/>
        </p:nvCxnSpPr>
        <p:spPr bwMode="auto">
          <a:xfrm flipV="1">
            <a:off x="4139952" y="1769225"/>
            <a:ext cx="2088232" cy="579655"/>
          </a:xfrm>
          <a:prstGeom prst="straightConnector1">
            <a:avLst/>
          </a:prstGeom>
          <a:solidFill>
            <a:schemeClr val="accent1"/>
          </a:solidFill>
          <a:ln w="25400" cap="flat" cmpd="sng" algn="ctr">
            <a:solidFill>
              <a:schemeClr val="tx1">
                <a:lumMod val="50000"/>
              </a:schemeClr>
            </a:solidFill>
            <a:prstDash val="solid"/>
            <a:round/>
            <a:headEnd type="none" w="med" len="med"/>
            <a:tailEnd type="stealth"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lide Number Placeholder 2"/>
          <p:cNvSpPr>
            <a:spLocks noGrp="1"/>
          </p:cNvSpPr>
          <p:nvPr>
            <p:ph type="sldNum" sz="quarter" idx="11"/>
          </p:nvPr>
        </p:nvSpPr>
        <p:spPr/>
        <p:txBody>
          <a:bodyPr/>
          <a:lstStyle/>
          <a:p>
            <a:pPr>
              <a:defRPr/>
            </a:pPr>
            <a:fld id="{E2D4B366-788A-4245-9D06-919ECB695AAC}" type="slidenum">
              <a:rPr lang="de-DE" smtClean="0"/>
              <a:pPr>
                <a:defRPr/>
              </a:pPr>
              <a:t>127</a:t>
            </a:fld>
            <a:endParaRPr lang="de-DE" dirty="0"/>
          </a:p>
        </p:txBody>
      </p:sp>
    </p:spTree>
    <p:extLst>
      <p:ext uri="{BB962C8B-B14F-4D97-AF65-F5344CB8AC3E}">
        <p14:creationId xmlns:p14="http://schemas.microsoft.com/office/powerpoint/2010/main" val="2115862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eSearch</a:t>
            </a:r>
            <a:r>
              <a:rPr lang="en-GB" dirty="0" smtClean="0"/>
              <a:t> Plus</a:t>
            </a:r>
            <a:endParaRPr lang="en-GB" dirty="0"/>
          </a:p>
        </p:txBody>
      </p:sp>
      <p:sp>
        <p:nvSpPr>
          <p:cNvPr id="6" name="Content Placeholder 5"/>
          <p:cNvSpPr>
            <a:spLocks noGrp="1"/>
          </p:cNvSpPr>
          <p:nvPr>
            <p:ph idx="1"/>
          </p:nvPr>
        </p:nvSpPr>
        <p:spPr/>
        <p:txBody>
          <a:bodyPr/>
          <a:lstStyle/>
          <a:p>
            <a:r>
              <a:rPr lang="en-GB" dirty="0"/>
              <a:t>I</a:t>
            </a:r>
            <a:r>
              <a:rPr lang="en-GB" dirty="0" smtClean="0"/>
              <a:t>ntegrated tool </a:t>
            </a:r>
            <a:r>
              <a:rPr lang="en-GB" dirty="0"/>
              <a:t>to search </a:t>
            </a:r>
            <a:r>
              <a:rPr lang="en-GB" dirty="0" smtClean="0">
                <a:solidFill>
                  <a:srgbClr val="404B56"/>
                </a:solidFill>
              </a:rPr>
              <a:t>all EUIPO resources</a:t>
            </a:r>
          </a:p>
          <a:p>
            <a:endParaRPr lang="en-GB" dirty="0">
              <a:solidFill>
                <a:srgbClr val="404B56"/>
              </a:solidFill>
            </a:endParaRPr>
          </a:p>
          <a:p>
            <a:pPr lvl="1"/>
            <a:r>
              <a:rPr lang="en-GB" dirty="0" smtClean="0">
                <a:solidFill>
                  <a:srgbClr val="404B56"/>
                </a:solidFill>
              </a:rPr>
              <a:t>EU trade marks</a:t>
            </a:r>
            <a:endParaRPr lang="en-GB" dirty="0">
              <a:solidFill>
                <a:srgbClr val="404B56"/>
              </a:solidFill>
            </a:endParaRPr>
          </a:p>
          <a:p>
            <a:pPr lvl="1"/>
            <a:r>
              <a:rPr lang="en-GB" dirty="0" smtClean="0">
                <a:solidFill>
                  <a:srgbClr val="404B56"/>
                </a:solidFill>
              </a:rPr>
              <a:t>registered Community designs</a:t>
            </a:r>
            <a:endParaRPr lang="en-GB" dirty="0">
              <a:solidFill>
                <a:srgbClr val="404B56"/>
              </a:solidFill>
            </a:endParaRPr>
          </a:p>
          <a:p>
            <a:pPr lvl="1"/>
            <a:r>
              <a:rPr lang="en-GB" dirty="0" smtClean="0"/>
              <a:t>owners</a:t>
            </a:r>
          </a:p>
          <a:p>
            <a:pPr lvl="1"/>
            <a:r>
              <a:rPr lang="en-GB" dirty="0" smtClean="0"/>
              <a:t>representatives</a:t>
            </a:r>
            <a:endParaRPr lang="en-GB" dirty="0"/>
          </a:p>
          <a:p>
            <a:pPr lvl="1"/>
            <a:r>
              <a:rPr lang="en-GB" dirty="0" smtClean="0"/>
              <a:t>publications </a:t>
            </a:r>
            <a:endParaRPr lang="en-GB" dirty="0"/>
          </a:p>
          <a:p>
            <a:pPr lvl="1"/>
            <a:r>
              <a:rPr lang="en-GB" dirty="0" smtClean="0"/>
              <a:t>related case-law</a:t>
            </a:r>
            <a:endParaRPr lang="en-GB" dirty="0"/>
          </a:p>
          <a:p>
            <a:endParaRPr lang="en-GB" dirty="0" smtClean="0"/>
          </a:p>
          <a:p>
            <a:pPr marL="0" indent="0">
              <a:buNone/>
            </a:pPr>
            <a:endParaRPr lang="en-GB" dirty="0"/>
          </a:p>
        </p:txBody>
      </p:sp>
      <p:sp>
        <p:nvSpPr>
          <p:cNvPr id="4" name="Footer Placeholder 3"/>
          <p:cNvSpPr>
            <a:spLocks noGrp="1"/>
          </p:cNvSpPr>
          <p:nvPr>
            <p:ph type="ftr" sz="quarter" idx="3"/>
          </p:nvPr>
        </p:nvSpPr>
        <p:spPr>
          <a:xfrm>
            <a:off x="610890" y="6553200"/>
            <a:ext cx="7129462" cy="836240"/>
          </a:xfrm>
        </p:spPr>
        <p:txBody>
          <a:bodyPr/>
          <a:lstStyle/>
          <a:p>
            <a:pPr>
              <a:defRPr/>
            </a:pPr>
            <a:r>
              <a:rPr lang="en-GB" dirty="0" smtClean="0"/>
              <a:t>Intellectual Property Teaching Kit</a:t>
            </a:r>
            <a:endParaRPr lang="en-GB" dirty="0"/>
          </a:p>
        </p:txBody>
      </p:sp>
      <p:sp>
        <p:nvSpPr>
          <p:cNvPr id="3" name="Rectangle 2"/>
          <p:cNvSpPr/>
          <p:nvPr/>
        </p:nvSpPr>
        <p:spPr>
          <a:xfrm>
            <a:off x="1331640" y="5011487"/>
            <a:ext cx="3531736" cy="369332"/>
          </a:xfrm>
          <a:prstGeom prst="rect">
            <a:avLst/>
          </a:prstGeom>
        </p:spPr>
        <p:txBody>
          <a:bodyPr wrap="none">
            <a:spAutoFit/>
          </a:bodyPr>
          <a:lstStyle/>
          <a:p>
            <a:pPr lvl="0"/>
            <a:r>
              <a:rPr lang="en-GB" dirty="0">
                <a:solidFill>
                  <a:srgbClr val="4C575F"/>
                </a:solidFill>
              </a:rPr>
              <a:t>https://euipo.europa.eu/eSearch/</a:t>
            </a:r>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128</a:t>
            </a:fld>
            <a:endParaRPr lang="de-DE" dirty="0"/>
          </a:p>
        </p:txBody>
      </p:sp>
      <p:sp>
        <p:nvSpPr>
          <p:cNvPr id="9" name="Right Arrow 8"/>
          <p:cNvSpPr/>
          <p:nvPr/>
        </p:nvSpPr>
        <p:spPr>
          <a:xfrm>
            <a:off x="682903" y="4946040"/>
            <a:ext cx="648072" cy="5002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9576" y="2202553"/>
            <a:ext cx="4038732" cy="338668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14" name="Rectangular Callout 13"/>
          <p:cNvSpPr/>
          <p:nvPr/>
        </p:nvSpPr>
        <p:spPr bwMode="auto">
          <a:xfrm>
            <a:off x="5796136" y="5088644"/>
            <a:ext cx="3096344" cy="525666"/>
          </a:xfrm>
          <a:prstGeom prst="wedgeRectCallout">
            <a:avLst>
              <a:gd name="adj1" fmla="val -41100"/>
              <a:gd name="adj2" fmla="val -124239"/>
            </a:avLst>
          </a:prstGeom>
          <a:solidFill>
            <a:schemeClr val="accent2"/>
          </a:solidFill>
          <a:ln w="31750" cap="flat" cmpd="sng" algn="ctr">
            <a:solidFill>
              <a:schemeClr val="tx1">
                <a:lumMod val="50000"/>
              </a:schemeClr>
            </a:solidFill>
            <a:prstDash val="solid"/>
            <a:round/>
            <a:headEnd type="none" w="med" len="med"/>
            <a:tailEnd type="none" w="med" len="med"/>
          </a:ln>
          <a:effectLst/>
          <a:extLst/>
        </p:spPr>
        <p:txBody>
          <a:bodyPr vert="horz" wrap="none" lIns="10800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solidFill>
                <a:effectLst/>
                <a:latin typeface="Arial" charset="0"/>
                <a:cs typeface="Arial" charset="0"/>
              </a:rPr>
              <a:t>Direct</a:t>
            </a:r>
            <a:r>
              <a:rPr kumimoji="0" lang="en-GB" sz="1800" b="0" i="0" u="none" strike="noStrike" cap="none" normalizeH="0" dirty="0" smtClean="0">
                <a:ln>
                  <a:noFill/>
                </a:ln>
                <a:solidFill>
                  <a:schemeClr val="bg1"/>
                </a:solidFill>
                <a:effectLst/>
                <a:latin typeface="Arial" charset="0"/>
                <a:cs typeface="Arial" charset="0"/>
              </a:rPr>
              <a:t> access to basic search</a:t>
            </a:r>
            <a:endParaRPr kumimoji="0" lang="en-GB" sz="1800" b="0" i="0" u="none" strike="noStrike" cap="none" normalizeH="0" baseline="0" dirty="0" smtClean="0">
              <a:ln>
                <a:noFill/>
              </a:ln>
              <a:solidFill>
                <a:schemeClr val="bg1"/>
              </a:solidFill>
              <a:effectLst/>
              <a:latin typeface="Arial" charset="0"/>
              <a:cs typeface="Arial" charset="0"/>
            </a:endParaRPr>
          </a:p>
        </p:txBody>
      </p:sp>
    </p:spTree>
    <p:extLst>
      <p:ext uri="{BB962C8B-B14F-4D97-AF65-F5344CB8AC3E}">
        <p14:creationId xmlns:p14="http://schemas.microsoft.com/office/powerpoint/2010/main" val="4054848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eSearch</a:t>
            </a:r>
            <a:r>
              <a:rPr lang="en-GB" dirty="0" smtClean="0"/>
              <a:t> Plus: advanced search</a:t>
            </a:r>
            <a:endParaRPr lang="en-GB" dirty="0"/>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7" name="Slide Number Placeholder 6"/>
          <p:cNvSpPr>
            <a:spLocks noGrp="1"/>
          </p:cNvSpPr>
          <p:nvPr>
            <p:ph type="sldNum" sz="quarter" idx="11"/>
          </p:nvPr>
        </p:nvSpPr>
        <p:spPr/>
        <p:txBody>
          <a:bodyPr/>
          <a:lstStyle/>
          <a:p>
            <a:pPr>
              <a:defRPr/>
            </a:pPr>
            <a:fld id="{E2D4B366-788A-4245-9D06-919ECB695AAC}" type="slidenum">
              <a:rPr lang="de-DE" smtClean="0"/>
              <a:pPr>
                <a:defRPr/>
              </a:pPr>
              <a:t>129</a:t>
            </a:fld>
            <a:endParaRPr lang="de-DE" dirty="0"/>
          </a:p>
        </p:txBody>
      </p:sp>
      <p:pic>
        <p:nvPicPr>
          <p:cNvPr id="1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340768"/>
            <a:ext cx="8280920"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ular Callout 10"/>
          <p:cNvSpPr/>
          <p:nvPr/>
        </p:nvSpPr>
        <p:spPr bwMode="auto">
          <a:xfrm>
            <a:off x="1907704" y="1916832"/>
            <a:ext cx="2033392" cy="593644"/>
          </a:xfrm>
          <a:prstGeom prst="wedgeRectCallout">
            <a:avLst>
              <a:gd name="adj1" fmla="val -46449"/>
              <a:gd name="adj2" fmla="val 116494"/>
            </a:avLst>
          </a:prstGeom>
          <a:solidFill>
            <a:srgbClr val="404B56"/>
          </a:solidFill>
          <a:ln w="31750" cap="flat" cmpd="sng" algn="ctr">
            <a:solidFill>
              <a:schemeClr val="tx1">
                <a:lumMod val="50000"/>
              </a:schemeClr>
            </a:solidFill>
            <a:prstDash val="solid"/>
            <a:round/>
            <a:headEnd type="none" w="med" len="med"/>
            <a:tailEnd type="none" w="med" len="med"/>
          </a:ln>
          <a:effectLst/>
          <a:extLst/>
        </p:spPr>
        <p:txBody>
          <a:bodyPr vert="horz" wrap="none" lIns="10800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solidFill>
                <a:effectLst/>
                <a:latin typeface="Arial" charset="0"/>
                <a:cs typeface="Arial" charset="0"/>
              </a:rPr>
              <a:t>Additional</a:t>
            </a:r>
            <a:r>
              <a:rPr kumimoji="0" lang="en-GB" sz="1800" b="0" i="0" u="none" strike="noStrike" cap="none" normalizeH="0" dirty="0" smtClean="0">
                <a:ln>
                  <a:noFill/>
                </a:ln>
                <a:solidFill>
                  <a:schemeClr val="bg1"/>
                </a:solidFill>
                <a:effectLst/>
                <a:latin typeface="Arial" charset="0"/>
                <a:cs typeface="Arial" charset="0"/>
              </a:rPr>
              <a:t> criteria</a:t>
            </a:r>
            <a:endParaRPr kumimoji="0" lang="en-GB" sz="1800" b="0" i="0" u="none" strike="noStrike" cap="none" normalizeH="0" baseline="0" dirty="0" smtClean="0">
              <a:ln>
                <a:noFill/>
              </a:ln>
              <a:solidFill>
                <a:schemeClr val="bg1"/>
              </a:solidFill>
              <a:effectLst/>
              <a:latin typeface="Arial" charset="0"/>
              <a:cs typeface="Arial" charset="0"/>
            </a:endParaRPr>
          </a:p>
        </p:txBody>
      </p:sp>
      <p:sp>
        <p:nvSpPr>
          <p:cNvPr id="12" name="Rectangular Callout 11"/>
          <p:cNvSpPr/>
          <p:nvPr/>
        </p:nvSpPr>
        <p:spPr bwMode="auto">
          <a:xfrm>
            <a:off x="6767866" y="2780928"/>
            <a:ext cx="936860" cy="648072"/>
          </a:xfrm>
          <a:prstGeom prst="wedgeRectCallout">
            <a:avLst>
              <a:gd name="adj1" fmla="val -45865"/>
              <a:gd name="adj2" fmla="val 86488"/>
            </a:avLst>
          </a:prstGeom>
          <a:solidFill>
            <a:srgbClr val="404B56"/>
          </a:solidFill>
          <a:ln w="31750" cap="flat" cmpd="sng" algn="ctr">
            <a:solidFill>
              <a:schemeClr val="tx1">
                <a:lumMod val="50000"/>
              </a:schemeClr>
            </a:solidFill>
            <a:prstDash val="solid"/>
            <a:round/>
            <a:headEnd type="none" w="med" len="med"/>
            <a:tailEnd type="none" w="med" len="med"/>
          </a:ln>
          <a:effectLst/>
          <a:extLst/>
        </p:spPr>
        <p:txBody>
          <a:bodyPr vert="horz" wrap="none" lIns="10800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solidFill>
                <a:effectLst/>
                <a:latin typeface="Arial" charset="0"/>
                <a:cs typeface="Arial" charset="0"/>
              </a:rPr>
              <a:t>Filters</a:t>
            </a:r>
          </a:p>
        </p:txBody>
      </p:sp>
    </p:spTree>
    <p:extLst>
      <p:ext uri="{BB962C8B-B14F-4D97-AF65-F5344CB8AC3E}">
        <p14:creationId xmlns:p14="http://schemas.microsoft.com/office/powerpoint/2010/main" val="406982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dirty="0" smtClean="0">
                <a:solidFill>
                  <a:schemeClr val="tx1"/>
                </a:solidFill>
              </a:rPr>
              <a:t>Espacenet: the original idea</a:t>
            </a:r>
          </a:p>
        </p:txBody>
      </p:sp>
      <p:sp>
        <p:nvSpPr>
          <p:cNvPr id="4100" name="Rectangle 3"/>
          <p:cNvSpPr>
            <a:spLocks noGrp="1" noChangeArrowheads="1"/>
          </p:cNvSpPr>
          <p:nvPr>
            <p:ph idx="1"/>
          </p:nvPr>
        </p:nvSpPr>
        <p:spPr/>
        <p:txBody>
          <a:bodyPr>
            <a:normAutofit lnSpcReduction="10000"/>
          </a:bodyPr>
          <a:lstStyle/>
          <a:p>
            <a:pPr eaLnBrk="1" hangingPunct="1">
              <a:defRPr/>
            </a:pPr>
            <a:r>
              <a:rPr lang="en-GB" altLang="en-US" dirty="0" smtClean="0"/>
              <a:t>European/worldwide patent information on the internet</a:t>
            </a:r>
          </a:p>
          <a:p>
            <a:pPr eaLnBrk="1" hangingPunct="1">
              <a:defRPr/>
            </a:pPr>
            <a:endParaRPr lang="en-GB" altLang="en-US" dirty="0" smtClean="0"/>
          </a:p>
          <a:p>
            <a:pPr eaLnBrk="1" hangingPunct="1">
              <a:defRPr/>
            </a:pPr>
            <a:r>
              <a:rPr lang="en-GB" altLang="en-US" dirty="0" smtClean="0"/>
              <a:t>Showcase for all participating national patent offices</a:t>
            </a:r>
          </a:p>
          <a:p>
            <a:pPr eaLnBrk="1" hangingPunct="1">
              <a:defRPr/>
            </a:pPr>
            <a:endParaRPr lang="en-GB" altLang="en-US" dirty="0" smtClean="0"/>
          </a:p>
          <a:p>
            <a:pPr eaLnBrk="1" hangingPunct="1">
              <a:defRPr/>
            </a:pPr>
            <a:r>
              <a:rPr lang="en-GB" altLang="en-US" dirty="0" smtClean="0"/>
              <a:t>Own-language interface</a:t>
            </a:r>
          </a:p>
          <a:p>
            <a:pPr eaLnBrk="1" hangingPunct="1">
              <a:defRPr/>
            </a:pPr>
            <a:endParaRPr lang="en-GB" altLang="en-US" dirty="0" smtClean="0"/>
          </a:p>
          <a:p>
            <a:pPr eaLnBrk="1" hangingPunct="1">
              <a:defRPr/>
            </a:pPr>
            <a:r>
              <a:rPr lang="en-GB" altLang="en-US" dirty="0" smtClean="0"/>
              <a:t>For intelligent non-experts</a:t>
            </a:r>
          </a:p>
          <a:p>
            <a:pPr eaLnBrk="1" hangingPunct="1">
              <a:defRPr/>
            </a:pPr>
            <a:endParaRPr lang="en-GB" altLang="en-US" dirty="0" smtClean="0"/>
          </a:p>
          <a:p>
            <a:pPr eaLnBrk="1" hangingPunct="1">
              <a:defRPr/>
            </a:pPr>
            <a:r>
              <a:rPr lang="en-GB" altLang="en-US" dirty="0" smtClean="0"/>
              <a:t>User-friendly</a:t>
            </a:r>
          </a:p>
          <a:p>
            <a:pPr eaLnBrk="1" hangingPunct="1">
              <a:defRPr/>
            </a:pPr>
            <a:endParaRPr lang="en-GB" altLang="en-US" dirty="0" smtClean="0"/>
          </a:p>
          <a:p>
            <a:pPr eaLnBrk="1" hangingPunct="1">
              <a:defRPr/>
            </a:pPr>
            <a:r>
              <a:rPr lang="en-GB" altLang="en-US" dirty="0" smtClean="0"/>
              <a:t>Raises awareness</a:t>
            </a:r>
          </a:p>
          <a:p>
            <a:pPr eaLnBrk="1" hangingPunct="1">
              <a:defRPr/>
            </a:pPr>
            <a:endParaRPr lang="en-GB" altLang="en-US" dirty="0" smtClean="0"/>
          </a:p>
          <a:p>
            <a:pPr eaLnBrk="1" hangingPunct="1">
              <a:defRPr/>
            </a:pPr>
            <a:r>
              <a:rPr lang="en-GB" altLang="en-US" dirty="0" smtClean="0"/>
              <a:t>Does not replace professional services</a:t>
            </a:r>
          </a:p>
        </p:txBody>
      </p:sp>
      <p:sp>
        <p:nvSpPr>
          <p:cNvPr id="7172" name="Footer Placeholder 3"/>
          <p:cNvSpPr>
            <a:spLocks noGrp="1"/>
          </p:cNvSpPr>
          <p:nvPr>
            <p:ph type="ftr" sz="quarter" idx="3"/>
          </p:nvPr>
        </p:nvSpPr>
        <p:spPr>
          <a:xfrm>
            <a:off x="610890" y="6553200"/>
            <a:ext cx="7129462" cy="836240"/>
          </a:xfrm>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buNone/>
              <a:defRPr/>
            </a:pPr>
            <a:r>
              <a:rPr lang="en-GB" sz="1200" smtClean="0"/>
              <a:t>Intellectual Property Teaching Kit</a:t>
            </a:r>
            <a:endParaRPr lang="en-GB" sz="1200" dirty="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13</a:t>
            </a:fld>
            <a:endParaRPr lang="de-DE" dirty="0"/>
          </a:p>
        </p:txBody>
      </p:sp>
    </p:spTree>
    <p:extLst>
      <p:ext uri="{BB962C8B-B14F-4D97-AF65-F5344CB8AC3E}">
        <p14:creationId xmlns:p14="http://schemas.microsoft.com/office/powerpoint/2010/main" val="145430119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t>
            </a:r>
            <a:r>
              <a:rPr lang="en-GB" dirty="0"/>
              <a:t>EUTM Register</a:t>
            </a:r>
          </a:p>
        </p:txBody>
      </p:sp>
      <p:sp>
        <p:nvSpPr>
          <p:cNvPr id="3" name="Content Placeholder 2"/>
          <p:cNvSpPr>
            <a:spLocks noGrp="1"/>
          </p:cNvSpPr>
          <p:nvPr>
            <p:ph idx="1"/>
          </p:nvPr>
        </p:nvSpPr>
        <p:spPr/>
        <p:txBody>
          <a:bodyPr/>
          <a:lstStyle/>
          <a:p>
            <a:endParaRPr lang="en-GB" dirty="0" smtClean="0"/>
          </a:p>
          <a:p>
            <a:r>
              <a:rPr lang="en-GB" dirty="0" smtClean="0"/>
              <a:t>Different from public databases.</a:t>
            </a:r>
          </a:p>
          <a:p>
            <a:endParaRPr lang="en-GB" dirty="0"/>
          </a:p>
          <a:p>
            <a:r>
              <a:rPr lang="en-GB" dirty="0"/>
              <a:t>To keep track of EUTM applications and registered </a:t>
            </a:r>
            <a:r>
              <a:rPr lang="en-GB" dirty="0" smtClean="0"/>
              <a:t>EUTMs.</a:t>
            </a:r>
            <a:endParaRPr lang="en-GB" dirty="0"/>
          </a:p>
          <a:p>
            <a:endParaRPr lang="en-GB" dirty="0"/>
          </a:p>
          <a:p>
            <a:r>
              <a:rPr lang="en-GB" dirty="0" smtClean="0"/>
              <a:t>Entries:</a:t>
            </a:r>
          </a:p>
          <a:p>
            <a:pPr lvl="1"/>
            <a:r>
              <a:rPr lang="en-GB" dirty="0"/>
              <a:t>about </a:t>
            </a:r>
            <a:r>
              <a:rPr lang="en-GB" dirty="0" smtClean="0"/>
              <a:t>the EUTM(A</a:t>
            </a:r>
            <a:r>
              <a:rPr lang="en-GB" dirty="0"/>
              <a:t>) itself</a:t>
            </a:r>
          </a:p>
          <a:p>
            <a:pPr lvl="1"/>
            <a:r>
              <a:rPr lang="en-GB" dirty="0" err="1" smtClean="0"/>
              <a:t>recordals</a:t>
            </a:r>
            <a:r>
              <a:rPr lang="en-GB" dirty="0" smtClean="0"/>
              <a:t>.</a:t>
            </a:r>
            <a:endParaRPr lang="en-GB" dirty="0"/>
          </a:p>
          <a:p>
            <a:pPr lvl="1"/>
            <a:endParaRPr lang="en-GB" dirty="0" smtClean="0"/>
          </a:p>
          <a:p>
            <a:r>
              <a:rPr lang="en-GB" dirty="0"/>
              <a:t>Easily searched through the </a:t>
            </a:r>
            <a:r>
              <a:rPr lang="en-GB" dirty="0" err="1"/>
              <a:t>eSearch</a:t>
            </a:r>
            <a:r>
              <a:rPr lang="en-GB" dirty="0"/>
              <a:t> </a:t>
            </a:r>
            <a:r>
              <a:rPr lang="en-GB" dirty="0" smtClean="0"/>
              <a:t>Bulletin </a:t>
            </a:r>
            <a:r>
              <a:rPr lang="en-GB" dirty="0"/>
              <a:t>system from the EUIPO </a:t>
            </a:r>
            <a:r>
              <a:rPr lang="en-GB" dirty="0" smtClean="0"/>
              <a:t>website.</a:t>
            </a:r>
            <a:endParaRPr lang="en-GB" dirty="0"/>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130</a:t>
            </a:fld>
            <a:endParaRPr lang="de-DE" dirty="0"/>
          </a:p>
        </p:txBody>
      </p:sp>
    </p:spTree>
    <p:extLst>
      <p:ext uri="{BB962C8B-B14F-4D97-AF65-F5344CB8AC3E}">
        <p14:creationId xmlns:p14="http://schemas.microsoft.com/office/powerpoint/2010/main" val="660026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Extract from the </a:t>
            </a:r>
            <a:r>
              <a:rPr lang="en-GB" dirty="0" err="1"/>
              <a:t>eSearch</a:t>
            </a:r>
            <a:r>
              <a:rPr lang="en-GB" dirty="0"/>
              <a:t> </a:t>
            </a:r>
            <a:r>
              <a:rPr lang="en-GB" dirty="0" smtClean="0"/>
              <a:t>Bulletin system</a:t>
            </a:r>
            <a:endParaRPr lang="en-GB" dirty="0"/>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3" name="Slide Number Placeholder 2"/>
          <p:cNvSpPr>
            <a:spLocks noGrp="1"/>
          </p:cNvSpPr>
          <p:nvPr>
            <p:ph type="sldNum" sz="quarter" idx="11"/>
          </p:nvPr>
        </p:nvSpPr>
        <p:spPr/>
        <p:txBody>
          <a:bodyPr/>
          <a:lstStyle/>
          <a:p>
            <a:pPr>
              <a:defRPr/>
            </a:pPr>
            <a:fld id="{E2D4B366-788A-4245-9D06-919ECB695AAC}" type="slidenum">
              <a:rPr lang="de-DE" smtClean="0"/>
              <a:pPr>
                <a:defRPr/>
              </a:pPr>
              <a:t>131</a:t>
            </a:fld>
            <a:endParaRPr lang="de-DE" dirty="0"/>
          </a:p>
        </p:txBody>
      </p:sp>
      <p:sp>
        <p:nvSpPr>
          <p:cNvPr id="11" name="Content Placeholder 10"/>
          <p:cNvSpPr>
            <a:spLocks noGrp="1"/>
          </p:cNvSpPr>
          <p:nvPr>
            <p:ph idx="1"/>
          </p:nvPr>
        </p:nvSpPr>
        <p:spPr/>
        <p:txBody>
          <a:bodyPr/>
          <a:lstStyle/>
          <a:p>
            <a:endParaRPr lang="en-GB"/>
          </a:p>
        </p:txBody>
      </p:sp>
      <p:pic>
        <p:nvPicPr>
          <p:cNvPr id="15" name="Picture 1" descr="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196752"/>
            <a:ext cx="7920880" cy="4989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descr="image00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40885" y="2060848"/>
            <a:ext cx="2814358" cy="24225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6" descr="image0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48064" y="4695708"/>
            <a:ext cx="3678974" cy="149017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9" name="Oval 18"/>
          <p:cNvSpPr/>
          <p:nvPr/>
        </p:nvSpPr>
        <p:spPr>
          <a:xfrm>
            <a:off x="899592" y="4941168"/>
            <a:ext cx="1224136" cy="64807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20" name="Straight Arrow Connector 19"/>
          <p:cNvCxnSpPr/>
          <p:nvPr/>
        </p:nvCxnSpPr>
        <p:spPr>
          <a:xfrm flipV="1">
            <a:off x="2123728" y="4797152"/>
            <a:ext cx="2880320" cy="468052"/>
          </a:xfrm>
          <a:prstGeom prst="straightConnector1">
            <a:avLst/>
          </a:prstGeom>
          <a:ln w="28575">
            <a:headEnd w="lg" len="lg"/>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7479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RCD Register</a:t>
            </a:r>
            <a:endParaRPr lang="en-GB" dirty="0"/>
          </a:p>
        </p:txBody>
      </p:sp>
      <p:sp>
        <p:nvSpPr>
          <p:cNvPr id="3" name="Content Placeholder 2"/>
          <p:cNvSpPr>
            <a:spLocks noGrp="1"/>
          </p:cNvSpPr>
          <p:nvPr>
            <p:ph idx="1"/>
          </p:nvPr>
        </p:nvSpPr>
        <p:spPr/>
        <p:txBody>
          <a:bodyPr/>
          <a:lstStyle/>
          <a:p>
            <a:endParaRPr lang="en-GB" dirty="0" smtClean="0"/>
          </a:p>
          <a:p>
            <a:endParaRPr lang="en-GB" dirty="0"/>
          </a:p>
          <a:p>
            <a:r>
              <a:rPr lang="en-GB" dirty="0" smtClean="0"/>
              <a:t>Registration of Community designs by the EUIPO.</a:t>
            </a:r>
          </a:p>
          <a:p>
            <a:endParaRPr lang="en-GB" dirty="0"/>
          </a:p>
          <a:p>
            <a:r>
              <a:rPr lang="en-GB" dirty="0" smtClean="0"/>
              <a:t>Information about:</a:t>
            </a:r>
          </a:p>
          <a:p>
            <a:pPr lvl="1"/>
            <a:r>
              <a:rPr lang="en-GB" dirty="0" smtClean="0"/>
              <a:t>design itself</a:t>
            </a:r>
          </a:p>
          <a:p>
            <a:pPr lvl="1"/>
            <a:r>
              <a:rPr lang="en-GB" dirty="0" smtClean="0"/>
              <a:t>amendments.</a:t>
            </a:r>
          </a:p>
          <a:p>
            <a:endParaRPr lang="en-GB" dirty="0"/>
          </a:p>
          <a:p>
            <a:r>
              <a:rPr lang="en-GB" dirty="0"/>
              <a:t>Published in </a:t>
            </a:r>
            <a:r>
              <a:rPr lang="en-GB" dirty="0" err="1"/>
              <a:t>eSearch</a:t>
            </a:r>
            <a:r>
              <a:rPr lang="en-GB" dirty="0"/>
              <a:t> Plus Design </a:t>
            </a:r>
            <a:r>
              <a:rPr lang="en-GB" dirty="0" smtClean="0"/>
              <a:t>Bulletin.</a:t>
            </a:r>
            <a:endParaRPr lang="en-GB" dirty="0"/>
          </a:p>
        </p:txBody>
      </p:sp>
      <p:sp>
        <p:nvSpPr>
          <p:cNvPr id="4" name="Footer Placehold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E2D4B366-788A-4245-9D06-919ECB695AAC}" type="slidenum">
              <a:rPr lang="de-DE" smtClean="0"/>
              <a:pPr>
                <a:defRPr/>
              </a:pPr>
              <a:t>132</a:t>
            </a:fld>
            <a:endParaRPr lang="de-DE" dirty="0"/>
          </a:p>
        </p:txBody>
      </p:sp>
    </p:spTree>
    <p:extLst>
      <p:ext uri="{BB962C8B-B14F-4D97-AF65-F5344CB8AC3E}">
        <p14:creationId xmlns:p14="http://schemas.microsoft.com/office/powerpoint/2010/main" val="6529326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Extract from the </a:t>
            </a:r>
            <a:r>
              <a:rPr lang="en-GB" dirty="0" err="1"/>
              <a:t>eSearch</a:t>
            </a:r>
            <a:r>
              <a:rPr lang="en-GB" dirty="0"/>
              <a:t> plus Designs Bulletin</a:t>
            </a:r>
          </a:p>
        </p:txBody>
      </p:sp>
      <p:sp>
        <p:nvSpPr>
          <p:cNvPr id="4" name="Footer Placeholder 3"/>
          <p:cNvSpPr>
            <a:spLocks noGrp="1"/>
          </p:cNvSpPr>
          <p:nvPr>
            <p:ph type="ftr" sz="quarter" idx="3"/>
          </p:nvPr>
        </p:nvSpPr>
        <p:spPr>
          <a:xfrm>
            <a:off x="610890" y="6553200"/>
            <a:ext cx="7129462" cy="836240"/>
          </a:xfrm>
        </p:spPr>
        <p:txBody>
          <a:bodyPr/>
          <a:lstStyle/>
          <a:p>
            <a:pPr>
              <a:defRPr/>
            </a:pPr>
            <a:r>
              <a:rPr lang="en-GB" dirty="0" smtClean="0"/>
              <a:t>Intellectual Property Teaching Kit</a:t>
            </a:r>
            <a:endParaRPr lang="en-GB" dirty="0"/>
          </a:p>
        </p:txBody>
      </p:sp>
      <p:sp>
        <p:nvSpPr>
          <p:cNvPr id="3" name="Slide Number Placeholder 2"/>
          <p:cNvSpPr>
            <a:spLocks noGrp="1"/>
          </p:cNvSpPr>
          <p:nvPr>
            <p:ph type="sldNum" sz="quarter" idx="11"/>
          </p:nvPr>
        </p:nvSpPr>
        <p:spPr/>
        <p:txBody>
          <a:bodyPr/>
          <a:lstStyle/>
          <a:p>
            <a:pPr>
              <a:defRPr/>
            </a:pPr>
            <a:fld id="{E2D4B366-788A-4245-9D06-919ECB695AAC}" type="slidenum">
              <a:rPr lang="de-DE" smtClean="0"/>
              <a:pPr>
                <a:defRPr/>
              </a:pPr>
              <a:t>133</a:t>
            </a:fld>
            <a:endParaRPr lang="de-DE" dirty="0"/>
          </a:p>
        </p:txBody>
      </p:sp>
      <p:sp>
        <p:nvSpPr>
          <p:cNvPr id="7" name="Content Placeholder 6"/>
          <p:cNvSpPr>
            <a:spLocks noGrp="1"/>
          </p:cNvSpPr>
          <p:nvPr>
            <p:ph idx="1"/>
          </p:nvPr>
        </p:nvSpPr>
        <p:spPr/>
        <p:txBody>
          <a:bodyPr/>
          <a:lstStyle/>
          <a:p>
            <a:endParaRPr lang="en-GB"/>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100" y="1045468"/>
            <a:ext cx="7632848" cy="5127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1277516"/>
            <a:ext cx="3935725" cy="3528392"/>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Oval 9"/>
          <p:cNvSpPr/>
          <p:nvPr/>
        </p:nvSpPr>
        <p:spPr>
          <a:xfrm>
            <a:off x="755576" y="4707142"/>
            <a:ext cx="1224136" cy="64807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11" name="Straight Arrow Connector 10"/>
          <p:cNvCxnSpPr/>
          <p:nvPr/>
        </p:nvCxnSpPr>
        <p:spPr>
          <a:xfrm flipV="1">
            <a:off x="1979712" y="4563126"/>
            <a:ext cx="2880320" cy="468052"/>
          </a:xfrm>
          <a:prstGeom prst="straightConnector1">
            <a:avLst/>
          </a:prstGeom>
          <a:ln w="28575">
            <a:headEnd w="lg" len="lg"/>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395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err="1" smtClean="0"/>
              <a:t>EuroLocarno</a:t>
            </a:r>
            <a:endParaRPr lang="en-IE" dirty="0"/>
          </a:p>
        </p:txBody>
      </p:sp>
      <p:sp>
        <p:nvSpPr>
          <p:cNvPr id="4" name="Footer Placeholder 3"/>
          <p:cNvSpPr>
            <a:spLocks noGrp="1"/>
          </p:cNvSpPr>
          <p:nvPr>
            <p:ph type="ftr" sz="quarter" idx="4294967295"/>
          </p:nvPr>
        </p:nvSpPr>
        <p:spPr>
          <a:xfrm>
            <a:off x="467544" y="6309320"/>
            <a:ext cx="7129462" cy="720080"/>
          </a:xfrm>
          <a:prstGeom prst="rect">
            <a:avLst/>
          </a:prstGeom>
        </p:spPr>
        <p:txBody>
          <a:bodyPr/>
          <a:lstStyle/>
          <a:p>
            <a:pPr lvl="0">
              <a:defRPr/>
            </a:pPr>
            <a:endParaRPr lang="en-GB" sz="1200" dirty="0" smtClean="0">
              <a:solidFill>
                <a:srgbClr val="4C575F"/>
              </a:solidFill>
            </a:endParaRPr>
          </a:p>
          <a:p>
            <a:pPr lvl="0">
              <a:defRPr/>
            </a:pPr>
            <a:r>
              <a:rPr lang="en-GB" sz="1200" dirty="0" smtClean="0">
                <a:solidFill>
                  <a:srgbClr val="4C575F"/>
                </a:solidFill>
              </a:rPr>
              <a:t>Intellectual </a:t>
            </a:r>
            <a:r>
              <a:rPr lang="en-GB" sz="1200" dirty="0">
                <a:solidFill>
                  <a:srgbClr val="4C575F"/>
                </a:solidFill>
              </a:rPr>
              <a:t>Property Teaching Kit</a:t>
            </a:r>
          </a:p>
        </p:txBody>
      </p:sp>
      <p:sp>
        <p:nvSpPr>
          <p:cNvPr id="5" name="Slide Number Placeholder 4"/>
          <p:cNvSpPr>
            <a:spLocks noGrp="1"/>
          </p:cNvSpPr>
          <p:nvPr>
            <p:ph type="sldNum" sz="quarter" idx="11"/>
          </p:nvPr>
        </p:nvSpPr>
        <p:spPr/>
        <p:txBody>
          <a:bodyPr/>
          <a:lstStyle/>
          <a:p>
            <a:pPr>
              <a:defRPr/>
            </a:pPr>
            <a:fld id="{A5B54292-5B2D-4ED3-9E21-B1E66CC4FCAB}" type="slidenum">
              <a:rPr lang="de-DE" smtClean="0"/>
              <a:pPr>
                <a:defRPr/>
              </a:pPr>
              <a:t>134</a:t>
            </a:fld>
            <a:endParaRPr lang="de-DE"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55576" y="908720"/>
            <a:ext cx="7386172" cy="541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377455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7921625" cy="936625"/>
          </a:xfrm>
        </p:spPr>
        <p:txBody>
          <a:bodyPr/>
          <a:lstStyle/>
          <a:p>
            <a:r>
              <a:rPr lang="en-US" dirty="0"/>
              <a:t>eSearch Case </a:t>
            </a:r>
            <a:r>
              <a:rPr lang="en-US" dirty="0" smtClean="0"/>
              <a:t>Law </a:t>
            </a:r>
            <a:r>
              <a:rPr lang="en-IE" dirty="0"/>
              <a:t/>
            </a:r>
            <a:br>
              <a:rPr lang="en-IE" dirty="0"/>
            </a:br>
            <a:r>
              <a:rPr lang="en-US" dirty="0"/>
              <a:t> </a:t>
            </a:r>
            <a:r>
              <a:rPr lang="en-IE" dirty="0"/>
              <a:t/>
            </a:r>
            <a:br>
              <a:rPr lang="en-IE" dirty="0"/>
            </a:br>
            <a:r>
              <a:rPr lang="en-IE" dirty="0"/>
              <a:t/>
            </a:r>
            <a:br>
              <a:rPr lang="en-IE" dirty="0"/>
            </a:br>
            <a:endParaRPr lang="en-IE" dirty="0"/>
          </a:p>
        </p:txBody>
      </p:sp>
      <p:sp>
        <p:nvSpPr>
          <p:cNvPr id="4" name="Footer Placeholder 3"/>
          <p:cNvSpPr>
            <a:spLocks noGrp="1"/>
          </p:cNvSpPr>
          <p:nvPr>
            <p:ph type="ftr" sz="quarter" idx="4294967295"/>
          </p:nvPr>
        </p:nvSpPr>
        <p:spPr>
          <a:xfrm>
            <a:off x="467544" y="6453337"/>
            <a:ext cx="7129462" cy="404664"/>
          </a:xfrm>
          <a:prstGeom prst="rect">
            <a:avLst/>
          </a:prstGeom>
        </p:spPr>
        <p:txBody>
          <a:bodyPr/>
          <a:lstStyle/>
          <a:p>
            <a:pPr lvl="0">
              <a:defRPr/>
            </a:pPr>
            <a:r>
              <a:rPr lang="en-GB" sz="1200" dirty="0">
                <a:solidFill>
                  <a:srgbClr val="4C575F"/>
                </a:solidFill>
              </a:rPr>
              <a:t>Intellectual Property Teaching Kit</a:t>
            </a:r>
          </a:p>
        </p:txBody>
      </p:sp>
      <p:sp>
        <p:nvSpPr>
          <p:cNvPr id="5" name="Slide Number Placeholder 4"/>
          <p:cNvSpPr>
            <a:spLocks noGrp="1"/>
          </p:cNvSpPr>
          <p:nvPr>
            <p:ph type="sldNum" sz="quarter" idx="11"/>
          </p:nvPr>
        </p:nvSpPr>
        <p:spPr/>
        <p:txBody>
          <a:bodyPr/>
          <a:lstStyle/>
          <a:p>
            <a:pPr>
              <a:defRPr/>
            </a:pPr>
            <a:fld id="{A5B54292-5B2D-4ED3-9E21-B1E66CC4FCAB}" type="slidenum">
              <a:rPr lang="de-DE" smtClean="0"/>
              <a:pPr>
                <a:defRPr/>
              </a:pPr>
              <a:t>135</a:t>
            </a:fld>
            <a:endParaRPr lang="de-DE"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99592" y="908720"/>
            <a:ext cx="6857115" cy="5184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450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GB" altLang="en-US" smtClean="0">
                <a:solidFill>
                  <a:schemeClr val="tx1"/>
                </a:solidFill>
              </a:rPr>
              <a:t>Who are the potential users?</a:t>
            </a:r>
          </a:p>
        </p:txBody>
      </p:sp>
      <p:sp>
        <p:nvSpPr>
          <p:cNvPr id="11268" name="Rectangle 3"/>
          <p:cNvSpPr>
            <a:spLocks noGrp="1" noChangeArrowheads="1"/>
          </p:cNvSpPr>
          <p:nvPr>
            <p:ph idx="1"/>
          </p:nvPr>
        </p:nvSpPr>
        <p:spPr>
          <a:xfrm>
            <a:off x="602044" y="1684846"/>
            <a:ext cx="7921625" cy="4464050"/>
          </a:xfrm>
        </p:spPr>
        <p:txBody>
          <a:bodyPr/>
          <a:lstStyle/>
          <a:p>
            <a:pPr eaLnBrk="1" hangingPunct="1"/>
            <a:r>
              <a:rPr lang="en-GB" altLang="en-US" dirty="0" smtClean="0"/>
              <a:t>Scientists</a:t>
            </a:r>
          </a:p>
          <a:p>
            <a:pPr eaLnBrk="1" hangingPunct="1"/>
            <a:endParaRPr lang="en-GB" altLang="en-US" dirty="0" smtClean="0"/>
          </a:p>
          <a:p>
            <a:pPr eaLnBrk="1" hangingPunct="1"/>
            <a:r>
              <a:rPr lang="en-GB" altLang="en-US" dirty="0" smtClean="0"/>
              <a:t>Engineers</a:t>
            </a:r>
          </a:p>
          <a:p>
            <a:pPr eaLnBrk="1" hangingPunct="1"/>
            <a:endParaRPr lang="en-GB" altLang="en-US" dirty="0" smtClean="0"/>
          </a:p>
          <a:p>
            <a:pPr eaLnBrk="1" hangingPunct="1"/>
            <a:r>
              <a:rPr lang="en-GB" altLang="en-US" dirty="0" smtClean="0"/>
              <a:t>Lawyers</a:t>
            </a:r>
          </a:p>
          <a:p>
            <a:pPr eaLnBrk="1" hangingPunct="1"/>
            <a:endParaRPr lang="en-GB" altLang="en-US" dirty="0" smtClean="0"/>
          </a:p>
          <a:p>
            <a:pPr eaLnBrk="1" hangingPunct="1"/>
            <a:r>
              <a:rPr lang="en-GB" altLang="en-US" dirty="0" smtClean="0"/>
              <a:t>Economists/business administrators</a:t>
            </a:r>
          </a:p>
          <a:p>
            <a:pPr eaLnBrk="1" hangingPunct="1"/>
            <a:endParaRPr lang="en-GB" altLang="en-US" dirty="0" smtClean="0"/>
          </a:p>
          <a:p>
            <a:pPr eaLnBrk="1" hangingPunct="1"/>
            <a:r>
              <a:rPr lang="en-GB" altLang="en-US" dirty="0" smtClean="0"/>
              <a:t>Historians </a:t>
            </a:r>
          </a:p>
          <a:p>
            <a:pPr eaLnBrk="1" hangingPunct="1"/>
            <a:endParaRPr lang="en-GB" altLang="en-US" dirty="0" smtClean="0"/>
          </a:p>
          <a:p>
            <a:pPr eaLnBrk="1" hangingPunct="1">
              <a:buFont typeface="Wingdings" panose="05000000000000000000" pitchFamily="2" charset="2"/>
              <a:buNone/>
            </a:pPr>
            <a:endParaRPr lang="en-GB" altLang="en-US" dirty="0" smtClean="0"/>
          </a:p>
          <a:p>
            <a:pPr eaLnBrk="1" hangingPunct="1">
              <a:buFont typeface="Wingdings" panose="05000000000000000000" pitchFamily="2" charset="2"/>
              <a:buNone/>
            </a:pPr>
            <a:endParaRPr lang="en-GB" altLang="en-US" dirty="0" smtClean="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14</a:t>
            </a:fld>
            <a:endParaRPr lang="de-DE" dirty="0"/>
          </a:p>
        </p:txBody>
      </p:sp>
    </p:spTree>
    <p:extLst>
      <p:ext uri="{BB962C8B-B14F-4D97-AF65-F5344CB8AC3E}">
        <p14:creationId xmlns:p14="http://schemas.microsoft.com/office/powerpoint/2010/main" val="16248565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GB" altLang="en-US" dirty="0" smtClean="0">
                <a:solidFill>
                  <a:schemeClr val="tx1"/>
                </a:solidFill>
              </a:rPr>
              <a:t>The structure of patent documents</a:t>
            </a:r>
          </a:p>
        </p:txBody>
      </p:sp>
      <p:sp>
        <p:nvSpPr>
          <p:cNvPr id="13316" name="AutoShape 3"/>
          <p:cNvSpPr>
            <a:spLocks noGrp="1" noChangeAspect="1" noChangeArrowheads="1"/>
          </p:cNvSpPr>
          <p:nvPr>
            <p:ph idx="1"/>
          </p:nvPr>
        </p:nvSpPr>
        <p:spPr>
          <a:xfrm>
            <a:off x="602044" y="1666558"/>
            <a:ext cx="7921625" cy="4464050"/>
          </a:xfrm>
        </p:spPr>
        <p:txBody>
          <a:bodyPr/>
          <a:lstStyle/>
          <a:p>
            <a:pPr eaLnBrk="1" hangingPunct="1">
              <a:lnSpc>
                <a:spcPts val="2800"/>
              </a:lnSpc>
            </a:pPr>
            <a:r>
              <a:rPr lang="en-GB" altLang="en-US" dirty="0" smtClean="0"/>
              <a:t>Front page</a:t>
            </a:r>
          </a:p>
          <a:p>
            <a:pPr eaLnBrk="1" hangingPunct="1">
              <a:lnSpc>
                <a:spcPts val="2800"/>
              </a:lnSpc>
            </a:pPr>
            <a:r>
              <a:rPr lang="en-GB" altLang="en-US" dirty="0" smtClean="0"/>
              <a:t>Bibliographic data</a:t>
            </a:r>
          </a:p>
          <a:p>
            <a:pPr eaLnBrk="1" hangingPunct="1">
              <a:lnSpc>
                <a:spcPts val="2800"/>
              </a:lnSpc>
            </a:pPr>
            <a:r>
              <a:rPr lang="en-GB" altLang="en-US" dirty="0" smtClean="0"/>
              <a:t>Title</a:t>
            </a:r>
          </a:p>
          <a:p>
            <a:pPr eaLnBrk="1" hangingPunct="1">
              <a:lnSpc>
                <a:spcPts val="2800"/>
              </a:lnSpc>
            </a:pPr>
            <a:r>
              <a:rPr lang="en-GB" altLang="en-US" dirty="0" smtClean="0"/>
              <a:t>Abstract</a:t>
            </a:r>
          </a:p>
          <a:p>
            <a:pPr eaLnBrk="1" hangingPunct="1">
              <a:lnSpc>
                <a:spcPts val="2800"/>
              </a:lnSpc>
            </a:pPr>
            <a:r>
              <a:rPr lang="en-GB" altLang="en-US" dirty="0" smtClean="0"/>
              <a:t>Description</a:t>
            </a:r>
          </a:p>
          <a:p>
            <a:pPr eaLnBrk="1" hangingPunct="1">
              <a:lnSpc>
                <a:spcPts val="2800"/>
              </a:lnSpc>
            </a:pPr>
            <a:r>
              <a:rPr lang="en-GB" altLang="en-US" dirty="0" smtClean="0"/>
              <a:t>Drawings</a:t>
            </a:r>
          </a:p>
          <a:p>
            <a:pPr eaLnBrk="1" hangingPunct="1">
              <a:lnSpc>
                <a:spcPts val="2800"/>
              </a:lnSpc>
            </a:pPr>
            <a:r>
              <a:rPr lang="en-GB" altLang="en-US" dirty="0" smtClean="0"/>
              <a:t>Claims</a:t>
            </a:r>
          </a:p>
          <a:p>
            <a:pPr eaLnBrk="1" hangingPunct="1">
              <a:lnSpc>
                <a:spcPts val="2800"/>
              </a:lnSpc>
            </a:pPr>
            <a:r>
              <a:rPr lang="en-GB" altLang="en-US" dirty="0" smtClean="0"/>
              <a:t>Search report</a:t>
            </a:r>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15</a:t>
            </a:fld>
            <a:endParaRPr lang="de-DE"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124744"/>
            <a:ext cx="3500895" cy="4947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24192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GB" altLang="en-US" dirty="0" smtClean="0">
                <a:solidFill>
                  <a:schemeClr val="tx1"/>
                </a:solidFill>
              </a:rPr>
              <a:t>The front page</a:t>
            </a:r>
          </a:p>
        </p:txBody>
      </p:sp>
      <p:sp>
        <p:nvSpPr>
          <p:cNvPr id="7" name="Inhaltsplatzhalter 6"/>
          <p:cNvSpPr>
            <a:spLocks noGrp="1"/>
          </p:cNvSpPr>
          <p:nvPr>
            <p:ph idx="1"/>
          </p:nvPr>
        </p:nvSpPr>
        <p:spPr/>
        <p:txBody>
          <a:bodyPr/>
          <a:lstStyle/>
          <a:p>
            <a:endParaRPr lang="en-GB"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16</a:t>
            </a:fld>
            <a:endParaRPr lang="de-DE" dirty="0"/>
          </a:p>
        </p:txBody>
      </p:sp>
      <p:pic>
        <p:nvPicPr>
          <p:cNvPr id="8"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188" y="1341438"/>
            <a:ext cx="4712860" cy="4920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4048" y="1183701"/>
            <a:ext cx="3670330" cy="5166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37918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GB" altLang="en-US" smtClean="0">
                <a:solidFill>
                  <a:schemeClr val="tx1"/>
                </a:solidFill>
              </a:rPr>
              <a:t>The description</a:t>
            </a:r>
          </a:p>
        </p:txBody>
      </p:sp>
      <p:sp>
        <p:nvSpPr>
          <p:cNvPr id="2" name="Inhaltsplatzhalter 1"/>
          <p:cNvSpPr>
            <a:spLocks noGrp="1"/>
          </p:cNvSpPr>
          <p:nvPr>
            <p:ph idx="1"/>
          </p:nvPr>
        </p:nvSpPr>
        <p:spPr/>
        <p:txBody>
          <a:bodyPr/>
          <a:lstStyle/>
          <a:p>
            <a:endParaRPr lang="en-GB"/>
          </a:p>
        </p:txBody>
      </p:sp>
      <p:pic>
        <p:nvPicPr>
          <p:cNvPr id="17412"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188" y="1370902"/>
            <a:ext cx="4528349" cy="4885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139537" y="973757"/>
            <a:ext cx="3878262" cy="5402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17</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8609907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1" name="Picture 4"/>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157936" y="879187"/>
            <a:ext cx="3717040" cy="5557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59" name="Rectangle 2"/>
          <p:cNvSpPr>
            <a:spLocks noGrp="1" noChangeArrowheads="1"/>
          </p:cNvSpPr>
          <p:nvPr>
            <p:ph type="title"/>
          </p:nvPr>
        </p:nvSpPr>
        <p:spPr/>
        <p:txBody>
          <a:bodyPr/>
          <a:lstStyle/>
          <a:p>
            <a:pPr eaLnBrk="1" hangingPunct="1"/>
            <a:r>
              <a:rPr lang="en-GB" altLang="en-US" smtClean="0">
                <a:solidFill>
                  <a:schemeClr val="tx1"/>
                </a:solidFill>
              </a:rPr>
              <a:t>The drawings</a:t>
            </a:r>
          </a:p>
        </p:txBody>
      </p:sp>
      <p:sp>
        <p:nvSpPr>
          <p:cNvPr id="2" name="Inhaltsplatzhalter 1"/>
          <p:cNvSpPr>
            <a:spLocks noGrp="1"/>
          </p:cNvSpPr>
          <p:nvPr>
            <p:ph idx="1"/>
          </p:nvPr>
        </p:nvSpPr>
        <p:spPr/>
        <p:txBody>
          <a:bodyPr/>
          <a:lstStyle/>
          <a:p>
            <a:endParaRPr lang="en-GB"/>
          </a:p>
        </p:txBody>
      </p:sp>
      <p:pic>
        <p:nvPicPr>
          <p:cNvPr id="19460"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59748" y="1648200"/>
            <a:ext cx="4675188" cy="439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18</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9512822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GB" altLang="en-US" smtClean="0">
                <a:solidFill>
                  <a:schemeClr val="tx1"/>
                </a:solidFill>
              </a:rPr>
              <a:t>The claims</a:t>
            </a:r>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19</a:t>
            </a:fld>
            <a:endParaRPr lang="de-DE" dirty="0"/>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bwMode="auto">
          <a:xfrm>
            <a:off x="539552" y="1412776"/>
            <a:ext cx="4968552"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5305" y="1196752"/>
            <a:ext cx="3318244"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74297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568313" y="4406900"/>
            <a:ext cx="7772400" cy="1362075"/>
          </a:xfrm>
        </p:spPr>
        <p:txBody>
          <a:bodyPr/>
          <a:lstStyle/>
          <a:p>
            <a:r>
              <a:rPr lang="de-DE" dirty="0" err="1" smtClean="0"/>
              <a:t>Introduction</a:t>
            </a:r>
            <a:endParaRPr lang="en-GB" dirty="0"/>
          </a:p>
        </p:txBody>
      </p:sp>
      <p:sp>
        <p:nvSpPr>
          <p:cNvPr id="4" name="Fußzeilenplatzhalter 3"/>
          <p:cNvSpPr>
            <a:spLocks noGrp="1"/>
          </p:cNvSpPr>
          <p:nvPr>
            <p:ph type="ftr" sz="quarter" idx="10"/>
          </p:nvPr>
        </p:nvSpPr>
        <p:spPr/>
        <p:txBody>
          <a:bodyPr/>
          <a:lstStyle/>
          <a:p>
            <a:pPr>
              <a:defRPr/>
            </a:pPr>
            <a:r>
              <a:rPr lang="en-GB" smtClean="0">
                <a:solidFill>
                  <a:srgbClr val="4C575F"/>
                </a:solidFill>
              </a:rPr>
              <a:t>Intellectual Property Teaching Kit</a:t>
            </a:r>
            <a:endParaRPr lang="en-GB" dirty="0">
              <a:solidFill>
                <a:srgbClr val="4C575F"/>
              </a:solidFill>
            </a:endParaRPr>
          </a:p>
        </p:txBody>
      </p:sp>
      <p:sp>
        <p:nvSpPr>
          <p:cNvPr id="5" name="Foliennummernplatzhalter 4"/>
          <p:cNvSpPr>
            <a:spLocks noGrp="1"/>
          </p:cNvSpPr>
          <p:nvPr>
            <p:ph type="sldNum" sz="quarter" idx="11"/>
          </p:nvPr>
        </p:nvSpPr>
        <p:spPr/>
        <p:txBody>
          <a:bodyPr/>
          <a:lstStyle/>
          <a:p>
            <a:pPr>
              <a:defRPr/>
            </a:pPr>
            <a:fld id="{247B5036-5345-4F12-960C-805CBB254162}" type="slidenum">
              <a:rPr lang="de-DE" smtClean="0">
                <a:solidFill>
                  <a:srgbClr val="4C575F"/>
                </a:solidFill>
              </a:rPr>
              <a:pPr>
                <a:defRPr/>
              </a:pPr>
              <a:t>2</a:t>
            </a:fld>
            <a:endParaRPr lang="de-DE" dirty="0">
              <a:solidFill>
                <a:srgbClr val="4C575F"/>
              </a:solidFill>
            </a:endParaRPr>
          </a:p>
        </p:txBody>
      </p:sp>
    </p:spTree>
    <p:extLst>
      <p:ext uri="{BB962C8B-B14F-4D97-AF65-F5344CB8AC3E}">
        <p14:creationId xmlns:p14="http://schemas.microsoft.com/office/powerpoint/2010/main" val="3357934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type="title"/>
          </p:nvPr>
        </p:nvSpPr>
        <p:spPr/>
        <p:txBody>
          <a:bodyPr/>
          <a:lstStyle/>
          <a:p>
            <a:pPr eaLnBrk="1" hangingPunct="1"/>
            <a:r>
              <a:rPr lang="en-GB" altLang="en-US" dirty="0" smtClean="0">
                <a:solidFill>
                  <a:schemeClr val="tx1"/>
                </a:solidFill>
              </a:rPr>
              <a:t>The search report</a:t>
            </a:r>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20</a:t>
            </a:fld>
            <a:endParaRPr lang="de-DE" dirty="0"/>
          </a:p>
        </p:txBody>
      </p:sp>
      <p:sp>
        <p:nvSpPr>
          <p:cNvPr id="23559" name="TextBox 1"/>
          <p:cNvSpPr txBox="1">
            <a:spLocks noChangeArrowheads="1"/>
          </p:cNvSpPr>
          <p:nvPr/>
        </p:nvSpPr>
        <p:spPr bwMode="auto">
          <a:xfrm>
            <a:off x="565214" y="4294452"/>
            <a:ext cx="4679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de-DE" sz="1800" dirty="0">
                <a:solidFill>
                  <a:srgbClr val="C00000"/>
                </a:solidFill>
              </a:rPr>
              <a:t>"</a:t>
            </a:r>
            <a:r>
              <a:rPr lang="en-GB" altLang="de-DE" sz="1800" dirty="0" smtClean="0">
                <a:solidFill>
                  <a:srgbClr val="C00000"/>
                </a:solidFill>
              </a:rPr>
              <a:t>Cited documents" </a:t>
            </a:r>
            <a:r>
              <a:rPr lang="en-GB" altLang="de-DE" sz="1800" dirty="0">
                <a:solidFill>
                  <a:srgbClr val="C00000"/>
                </a:solidFill>
              </a:rPr>
              <a:t>view.........</a:t>
            </a:r>
          </a:p>
        </p:txBody>
      </p:sp>
      <p:sp>
        <p:nvSpPr>
          <p:cNvPr id="23560" name="TextBox 2"/>
          <p:cNvSpPr txBox="1">
            <a:spLocks noChangeArrowheads="1"/>
          </p:cNvSpPr>
          <p:nvPr/>
        </p:nvSpPr>
        <p:spPr bwMode="auto">
          <a:xfrm>
            <a:off x="5746369" y="5194364"/>
            <a:ext cx="33115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de-DE" sz="1800" dirty="0">
                <a:solidFill>
                  <a:srgbClr val="C00000"/>
                </a:solidFill>
              </a:rPr>
              <a:t>...corresponds to documents cited in the search report, found in the </a:t>
            </a:r>
            <a:r>
              <a:rPr lang="en-GB" altLang="de-DE" sz="1800" dirty="0" smtClean="0">
                <a:solidFill>
                  <a:srgbClr val="C00000"/>
                </a:solidFill>
              </a:rPr>
              <a:t>"Original document" </a:t>
            </a:r>
            <a:r>
              <a:rPr lang="en-GB" altLang="de-DE" sz="1800" dirty="0">
                <a:solidFill>
                  <a:srgbClr val="C00000"/>
                </a:solidFill>
              </a:rPr>
              <a:t>view</a:t>
            </a:r>
          </a:p>
        </p:txBody>
      </p:sp>
      <p:pic>
        <p:nvPicPr>
          <p:cNvPr id="23558"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5214" y="4779134"/>
            <a:ext cx="5029200" cy="119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765382"/>
            <a:ext cx="2855102" cy="4424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722" y="908720"/>
            <a:ext cx="5033247"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2509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188" y="1124744"/>
            <a:ext cx="5905500" cy="5041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25603" name="Rectangle 2"/>
          <p:cNvSpPr>
            <a:spLocks noGrp="1" noChangeArrowheads="1"/>
          </p:cNvSpPr>
          <p:nvPr>
            <p:ph type="title"/>
          </p:nvPr>
        </p:nvSpPr>
        <p:spPr/>
        <p:txBody>
          <a:bodyPr/>
          <a:lstStyle/>
          <a:p>
            <a:pPr eaLnBrk="1" hangingPunct="1"/>
            <a:r>
              <a:rPr lang="en-GB" altLang="en-US" dirty="0" smtClean="0">
                <a:solidFill>
                  <a:schemeClr val="tx1"/>
                </a:solidFill>
              </a:rPr>
              <a:t>Technology-specific: biochemistry</a:t>
            </a:r>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21</a:t>
            </a:fld>
            <a:endParaRPr lang="de-DE" dirty="0"/>
          </a:p>
        </p:txBody>
      </p:sp>
      <p:sp>
        <p:nvSpPr>
          <p:cNvPr id="14" name="Rectangle 2"/>
          <p:cNvSpPr>
            <a:spLocks noChangeArrowheads="1"/>
          </p:cNvSpPr>
          <p:nvPr/>
        </p:nvSpPr>
        <p:spPr bwMode="auto">
          <a:xfrm>
            <a:off x="1520910" y="3155516"/>
            <a:ext cx="5005015" cy="504056"/>
          </a:xfrm>
          <a:prstGeom prst="rect">
            <a:avLst/>
          </a:prstGeom>
          <a:noFill/>
          <a:ln w="2857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Tree>
    <p:extLst>
      <p:ext uri="{BB962C8B-B14F-4D97-AF65-F5344CB8AC3E}">
        <p14:creationId xmlns:p14="http://schemas.microsoft.com/office/powerpoint/2010/main" val="20119401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GB" altLang="en-US" dirty="0" smtClean="0">
                <a:solidFill>
                  <a:schemeClr val="tx1"/>
                </a:solidFill>
              </a:rPr>
              <a:t>Technology-specific: civil engineering</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22</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929579"/>
            <a:ext cx="5607521" cy="5280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15925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GB" altLang="en-US" dirty="0" smtClean="0">
                <a:solidFill>
                  <a:schemeClr val="tx1"/>
                </a:solidFill>
              </a:rPr>
              <a:t>Technology-specific: aerospace</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23</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908720"/>
            <a:ext cx="5266307" cy="5379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05238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lstStyle/>
          <a:p>
            <a:pPr eaLnBrk="1" hangingPunct="1"/>
            <a:r>
              <a:rPr lang="en-GB" altLang="en-US" dirty="0" smtClean="0">
                <a:solidFill>
                  <a:schemeClr val="tx1"/>
                </a:solidFill>
              </a:rPr>
              <a:t>Technology-specific: transport</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24</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323" y="908720"/>
            <a:ext cx="6008909" cy="5393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71460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r>
              <a:rPr lang="en-GB" altLang="en-US" dirty="0" smtClean="0">
                <a:solidFill>
                  <a:schemeClr val="tx1"/>
                </a:solidFill>
              </a:rPr>
              <a:t>Technology-specific: ICT</a:t>
            </a:r>
          </a:p>
        </p:txBody>
      </p:sp>
      <p:pic>
        <p:nvPicPr>
          <p:cNvPr id="33796"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3481" y="980728"/>
            <a:ext cx="5306671"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25</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9370244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altLang="en-US" smtClean="0">
                <a:solidFill>
                  <a:schemeClr val="tx1"/>
                </a:solidFill>
              </a:rPr>
              <a:t>Legal status</a:t>
            </a:r>
          </a:p>
        </p:txBody>
      </p:sp>
      <p:pic>
        <p:nvPicPr>
          <p:cNvPr id="35845"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9530" y="1669655"/>
            <a:ext cx="8362950" cy="3744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35846" name="Rectangle 1"/>
          <p:cNvSpPr>
            <a:spLocks noChangeArrowheads="1"/>
          </p:cNvSpPr>
          <p:nvPr/>
        </p:nvSpPr>
        <p:spPr bwMode="auto">
          <a:xfrm>
            <a:off x="514380" y="3189129"/>
            <a:ext cx="1800225" cy="360363"/>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35847" name="Rectangle 2"/>
          <p:cNvSpPr>
            <a:spLocks noChangeArrowheads="1"/>
          </p:cNvSpPr>
          <p:nvPr/>
        </p:nvSpPr>
        <p:spPr bwMode="auto">
          <a:xfrm>
            <a:off x="3493360" y="1915087"/>
            <a:ext cx="935038" cy="358775"/>
          </a:xfrm>
          <a:prstGeom prst="rect">
            <a:avLst/>
          </a:prstGeom>
          <a:noFill/>
          <a:ln w="2857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26</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7614235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GB" altLang="en-US" smtClean="0">
                <a:solidFill>
                  <a:schemeClr val="tx1"/>
                </a:solidFill>
              </a:rPr>
              <a:t>Legal status: validity</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27</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1124744"/>
            <a:ext cx="8316416" cy="4948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92985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GB" altLang="en-US" smtClean="0">
                <a:solidFill>
                  <a:schemeClr val="tx1"/>
                </a:solidFill>
              </a:rPr>
              <a:t>Legal status: procedural</a:t>
            </a:r>
          </a:p>
        </p:txBody>
      </p:sp>
      <p:pic>
        <p:nvPicPr>
          <p:cNvPr id="39940"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3888" y="980728"/>
            <a:ext cx="7697787" cy="530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28</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8665994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GB" altLang="en-US" smtClean="0">
                <a:solidFill>
                  <a:schemeClr val="tx1"/>
                </a:solidFill>
              </a:rPr>
              <a:t>Commercial relevance: technological impact (I)</a:t>
            </a:r>
          </a:p>
        </p:txBody>
      </p:sp>
      <p:pic>
        <p:nvPicPr>
          <p:cNvPr id="41988"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2225" y="2960938"/>
            <a:ext cx="1531938" cy="168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667600" y="1485814"/>
            <a:ext cx="5848350" cy="489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29</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189766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a:xfrm>
            <a:off x="510604" y="384049"/>
            <a:ext cx="7921625" cy="433231"/>
          </a:xfrm>
        </p:spPr>
        <p:txBody>
          <a:bodyPr lIns="91440" tIns="45720" rIns="91440" bIns="45720" anchor="ctr"/>
          <a:lstStyle/>
          <a:p>
            <a:pPr eaLnBrk="1" hangingPunct="1"/>
            <a:r>
              <a:rPr lang="en-GB" dirty="0" smtClean="0"/>
              <a:t>Back to basics: what do we mean by IP?</a:t>
            </a:r>
          </a:p>
        </p:txBody>
      </p:sp>
      <p:sp>
        <p:nvSpPr>
          <p:cNvPr id="32770" name="Rectangle 3"/>
          <p:cNvSpPr>
            <a:spLocks noGrp="1" noChangeArrowheads="1"/>
          </p:cNvSpPr>
          <p:nvPr>
            <p:ph idx="1"/>
          </p:nvPr>
        </p:nvSpPr>
        <p:spPr>
          <a:xfrm>
            <a:off x="514938" y="1648751"/>
            <a:ext cx="7921625" cy="4464050"/>
          </a:xfrm>
        </p:spPr>
        <p:txBody>
          <a:bodyPr lIns="91440" tIns="45720" rIns="91440" bIns="45720"/>
          <a:lstStyle/>
          <a:p>
            <a:pPr eaLnBrk="1" hangingPunct="1">
              <a:lnSpc>
                <a:spcPct val="90000"/>
              </a:lnSpc>
            </a:pPr>
            <a:r>
              <a:rPr lang="en-GB" dirty="0" smtClean="0"/>
              <a:t>Intellectual property is the product of imagination and creativity.</a:t>
            </a:r>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6" name="Fußzeilenplatzhalter 5"/>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5" name="Foliennummernplatzhalter 4"/>
          <p:cNvSpPr>
            <a:spLocks noGrp="1"/>
          </p:cNvSpPr>
          <p:nvPr>
            <p:ph type="sldNum" sz="quarter" idx="11"/>
          </p:nvPr>
        </p:nvSpPr>
        <p:spPr/>
        <p:txBody>
          <a:bodyPr/>
          <a:lstStyle/>
          <a:p>
            <a:pPr>
              <a:defRPr/>
            </a:pPr>
            <a:fld id="{A5B54292-5B2D-4ED3-9E21-B1E66CC4FCAB}" type="slidenum">
              <a:rPr lang="de-DE" smtClean="0"/>
              <a:pPr>
                <a:defRPr/>
              </a:pPr>
              <a:t>3</a:t>
            </a:fld>
            <a:endParaRPr lang="de-DE" dirty="0"/>
          </a:p>
        </p:txBody>
      </p:sp>
      <p:sp>
        <p:nvSpPr>
          <p:cNvPr id="32771"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B240CDF8-4FED-477D-A3E7-50964B86ECF1}" type="slidenum">
              <a:rPr lang="de-DE" sz="1200"/>
              <a:pPr algn="r"/>
              <a:t>3</a:t>
            </a:fld>
            <a:endParaRPr lang="de-DE"/>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GB" altLang="en-US" smtClean="0">
                <a:solidFill>
                  <a:schemeClr val="tx1"/>
                </a:solidFill>
              </a:rPr>
              <a:t>Commercial relevance: technological impact (II)</a:t>
            </a:r>
          </a:p>
        </p:txBody>
      </p:sp>
      <p:sp>
        <p:nvSpPr>
          <p:cNvPr id="44036" name="Text Box 3"/>
          <p:cNvSpPr txBox="1">
            <a:spLocks noChangeArrowheads="1"/>
          </p:cNvSpPr>
          <p:nvPr/>
        </p:nvSpPr>
        <p:spPr bwMode="auto">
          <a:xfrm>
            <a:off x="6783236" y="1772816"/>
            <a:ext cx="2016125"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248 (2010)</a:t>
            </a:r>
          </a:p>
          <a:p>
            <a:pPr eaLnBrk="1" hangingPunct="1">
              <a:spcBef>
                <a:spcPct val="50000"/>
              </a:spcBef>
              <a:buFontTx/>
              <a:buNone/>
            </a:pPr>
            <a:endParaRPr lang="en-GB" altLang="en-US" sz="1800" dirty="0"/>
          </a:p>
          <a:p>
            <a:pPr eaLnBrk="1" hangingPunct="1">
              <a:spcBef>
                <a:spcPct val="50000"/>
              </a:spcBef>
              <a:buFontTx/>
              <a:buNone/>
            </a:pPr>
            <a:r>
              <a:rPr lang="en-GB" altLang="en-US" sz="1800" dirty="0"/>
              <a:t>839 (May 2012)</a:t>
            </a:r>
          </a:p>
          <a:p>
            <a:pPr eaLnBrk="1" hangingPunct="1">
              <a:spcBef>
                <a:spcPct val="50000"/>
              </a:spcBef>
              <a:buFontTx/>
              <a:buNone/>
            </a:pPr>
            <a:endParaRPr lang="en-GB" altLang="en-US" sz="1800" dirty="0"/>
          </a:p>
          <a:p>
            <a:pPr eaLnBrk="1" hangingPunct="1">
              <a:spcBef>
                <a:spcPct val="50000"/>
              </a:spcBef>
              <a:buFontTx/>
              <a:buNone/>
            </a:pPr>
            <a:r>
              <a:rPr lang="en-GB" altLang="en-US" sz="1800" dirty="0"/>
              <a:t>980 (Nov 2012)</a:t>
            </a:r>
          </a:p>
          <a:p>
            <a:pPr eaLnBrk="1" hangingPunct="1">
              <a:spcBef>
                <a:spcPct val="50000"/>
              </a:spcBef>
              <a:buFontTx/>
              <a:buNone/>
            </a:pPr>
            <a:endParaRPr lang="en-GB" altLang="en-US" sz="1800" dirty="0"/>
          </a:p>
          <a:p>
            <a:pPr eaLnBrk="1" hangingPunct="1">
              <a:spcBef>
                <a:spcPct val="50000"/>
              </a:spcBef>
              <a:buFontTx/>
              <a:buNone/>
            </a:pPr>
            <a:r>
              <a:rPr lang="en-GB" altLang="en-US" sz="1800" dirty="0"/>
              <a:t>1 </a:t>
            </a:r>
            <a:r>
              <a:rPr lang="en-GB" altLang="en-US" sz="1800" dirty="0" smtClean="0"/>
              <a:t>269 </a:t>
            </a:r>
            <a:r>
              <a:rPr lang="en-GB" altLang="en-US" sz="1800" dirty="0"/>
              <a:t>(Oct 2014) </a:t>
            </a:r>
            <a:endParaRPr lang="en-GB" altLang="en-US" sz="1800" dirty="0" smtClean="0"/>
          </a:p>
          <a:p>
            <a:pPr eaLnBrk="1" hangingPunct="1">
              <a:spcBef>
                <a:spcPct val="50000"/>
              </a:spcBef>
              <a:buFontTx/>
              <a:buNone/>
            </a:pPr>
            <a:endParaRPr lang="en-GB" altLang="en-US" sz="1800" dirty="0"/>
          </a:p>
          <a:p>
            <a:pPr eaLnBrk="1" hangingPunct="1">
              <a:spcBef>
                <a:spcPct val="50000"/>
              </a:spcBef>
              <a:buFontTx/>
              <a:buNone/>
            </a:pPr>
            <a:r>
              <a:rPr lang="en-GB" altLang="en-US" sz="1800" dirty="0" smtClean="0"/>
              <a:t>1 329 (May 2015)</a:t>
            </a:r>
            <a:endParaRPr lang="en-GB" altLang="en-US" sz="1800" dirty="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30</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736" y="1419350"/>
            <a:ext cx="6350504" cy="4385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51609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GB" altLang="en-US" smtClean="0">
                <a:solidFill>
                  <a:schemeClr val="tx1"/>
                </a:solidFill>
              </a:rPr>
              <a:t>Commercial relevance: movers and shakers</a:t>
            </a:r>
          </a:p>
        </p:txBody>
      </p:sp>
      <p:sp>
        <p:nvSpPr>
          <p:cNvPr id="2" name="Inhaltsplatzhalter 1"/>
          <p:cNvSpPr>
            <a:spLocks noGrp="1"/>
          </p:cNvSpPr>
          <p:nvPr>
            <p:ph idx="1"/>
          </p:nvPr>
        </p:nvSpPr>
        <p:spPr/>
        <p:txBody>
          <a:bodyPr/>
          <a:lstStyle/>
          <a:p>
            <a:endParaRPr lang="en-GB" dirty="0"/>
          </a:p>
        </p:txBody>
      </p:sp>
      <p:pic>
        <p:nvPicPr>
          <p:cNvPr id="46084"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3450" y="1669513"/>
            <a:ext cx="8313738" cy="2520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46085" name="Rectangle 1"/>
          <p:cNvSpPr>
            <a:spLocks noChangeArrowheads="1"/>
          </p:cNvSpPr>
          <p:nvPr/>
        </p:nvSpPr>
        <p:spPr bwMode="auto">
          <a:xfrm>
            <a:off x="1861875" y="3326863"/>
            <a:ext cx="1368425" cy="287337"/>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46086" name="Rectangle 2"/>
          <p:cNvSpPr>
            <a:spLocks noChangeArrowheads="1"/>
          </p:cNvSpPr>
          <p:nvPr/>
        </p:nvSpPr>
        <p:spPr bwMode="auto">
          <a:xfrm>
            <a:off x="1861875" y="3830100"/>
            <a:ext cx="1439863" cy="360363"/>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31</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3872044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Espacenet landing page</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32</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556792"/>
            <a:ext cx="7122791"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40919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Smart search</a:t>
            </a:r>
            <a:br>
              <a:rPr lang="en-GB" dirty="0"/>
            </a:br>
            <a:endParaRPr lang="en-GB" dirty="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33</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412776"/>
            <a:ext cx="7334250"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39056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Advanced search</a:t>
            </a:r>
          </a:p>
        </p:txBody>
      </p:sp>
      <p:pic>
        <p:nvPicPr>
          <p:cNvPr id="52228"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16016" y="191294"/>
            <a:ext cx="3949700" cy="612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34</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8712997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CPC classification search</a:t>
            </a:r>
          </a:p>
        </p:txBody>
      </p:sp>
      <p:sp>
        <p:nvSpPr>
          <p:cNvPr id="54276" name="Text Box 4"/>
          <p:cNvSpPr txBox="1">
            <a:spLocks noChangeArrowheads="1"/>
          </p:cNvSpPr>
          <p:nvPr/>
        </p:nvSpPr>
        <p:spPr bwMode="auto">
          <a:xfrm>
            <a:off x="520174" y="5812239"/>
            <a:ext cx="59769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Keywords or classes</a:t>
            </a:r>
          </a:p>
        </p:txBody>
      </p:sp>
      <p:pic>
        <p:nvPicPr>
          <p:cNvPr id="54277"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1938" y="1668388"/>
            <a:ext cx="5943600" cy="369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liennummernplatzhalter 3"/>
          <p:cNvSpPr>
            <a:spLocks noGrp="1"/>
          </p:cNvSpPr>
          <p:nvPr>
            <p:ph type="sldNum" sz="quarter" idx="11"/>
          </p:nvPr>
        </p:nvSpPr>
        <p:spPr/>
        <p:txBody>
          <a:bodyPr/>
          <a:lstStyle/>
          <a:p>
            <a:pPr>
              <a:defRPr/>
            </a:pPr>
            <a:fld id="{A5B54292-5B2D-4ED3-9E21-B1E66CC4FCAB}" type="slidenum">
              <a:rPr lang="de-DE" smtClean="0"/>
              <a:pPr>
                <a:defRPr/>
              </a:pPr>
              <a:t>35</a:t>
            </a:fld>
            <a:endParaRPr lang="de-DE" dirty="0"/>
          </a:p>
        </p:txBody>
      </p:sp>
      <p:sp>
        <p:nvSpPr>
          <p:cNvPr id="5" name="Fußzeilenplatzhalter 4"/>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9809166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lstStyle/>
          <a:p>
            <a:pPr eaLnBrk="1" hangingPunct="1"/>
            <a:r>
              <a:rPr lang="en-GB" altLang="en-US" smtClean="0">
                <a:solidFill>
                  <a:schemeClr val="tx1"/>
                </a:solidFill>
              </a:rPr>
              <a:t>CPC classification search by keywords (I)</a:t>
            </a:r>
          </a:p>
        </p:txBody>
      </p:sp>
      <p:pic>
        <p:nvPicPr>
          <p:cNvPr id="56324"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9788" y="1650475"/>
            <a:ext cx="7029450" cy="417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56325" name="Rectangle 1"/>
          <p:cNvSpPr>
            <a:spLocks noChangeArrowheads="1"/>
          </p:cNvSpPr>
          <p:nvPr/>
        </p:nvSpPr>
        <p:spPr bwMode="auto">
          <a:xfrm>
            <a:off x="1212588" y="2024363"/>
            <a:ext cx="2160587" cy="358775"/>
          </a:xfrm>
          <a:prstGeom prst="rect">
            <a:avLst/>
          </a:prstGeom>
          <a:noFill/>
          <a:ln w="2857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36</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1559252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lstStyle/>
          <a:p>
            <a:pPr eaLnBrk="1" hangingPunct="1"/>
            <a:r>
              <a:rPr lang="en-GB" altLang="en-US" dirty="0" smtClean="0">
                <a:solidFill>
                  <a:schemeClr val="tx1"/>
                </a:solidFill>
              </a:rPr>
              <a:t>CPC classification search by keywords (II)</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37</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5576" y="1223614"/>
            <a:ext cx="7466013" cy="4898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5842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lstStyle/>
          <a:p>
            <a:pPr eaLnBrk="1" hangingPunct="1"/>
            <a:r>
              <a:rPr lang="en-GB" altLang="en-US" dirty="0" smtClean="0">
                <a:solidFill>
                  <a:schemeClr val="tx1"/>
                </a:solidFill>
              </a:rPr>
              <a:t>CPC classification search: use classification in search</a:t>
            </a:r>
          </a:p>
        </p:txBody>
      </p:sp>
      <p:pic>
        <p:nvPicPr>
          <p:cNvPr id="60420"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89488" y="1077325"/>
            <a:ext cx="5913437" cy="522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38</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2636912"/>
            <a:ext cx="2430016" cy="1721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259632" y="3841998"/>
            <a:ext cx="2160240" cy="36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412362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GB" altLang="en-US" smtClean="0">
                <a:solidFill>
                  <a:schemeClr val="tx1"/>
                </a:solidFill>
              </a:rPr>
              <a:t>CPC classification search by symbol (I)</a:t>
            </a:r>
          </a:p>
        </p:txBody>
      </p:sp>
      <p:pic>
        <p:nvPicPr>
          <p:cNvPr id="62468"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0535" y="1640697"/>
            <a:ext cx="7515225" cy="424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39</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038972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521264" y="392088"/>
            <a:ext cx="7921625" cy="431229"/>
          </a:xfrm>
        </p:spPr>
        <p:txBody>
          <a:bodyPr lIns="91440" tIns="45720" rIns="91440" bIns="45720" anchor="ctr"/>
          <a:lstStyle/>
          <a:p>
            <a:pPr eaLnBrk="1" hangingPunct="1"/>
            <a:r>
              <a:rPr lang="en-GB" dirty="0" smtClean="0"/>
              <a:t>Where can IP be created?</a:t>
            </a:r>
          </a:p>
        </p:txBody>
      </p:sp>
      <p:sp>
        <p:nvSpPr>
          <p:cNvPr id="94211" name="Rectangle 3"/>
          <p:cNvSpPr>
            <a:spLocks noGrp="1" noChangeArrowheads="1"/>
          </p:cNvSpPr>
          <p:nvPr>
            <p:ph idx="1"/>
          </p:nvPr>
        </p:nvSpPr>
        <p:spPr>
          <a:xfrm>
            <a:off x="510604" y="1648270"/>
            <a:ext cx="7921625" cy="4464050"/>
          </a:xfrm>
        </p:spPr>
        <p:txBody>
          <a:bodyPr lIns="91440" tIns="45720" rIns="91440" bIns="45720"/>
          <a:lstStyle/>
          <a:p>
            <a:pPr eaLnBrk="1" hangingPunct="1">
              <a:lnSpc>
                <a:spcPct val="90000"/>
              </a:lnSpc>
            </a:pPr>
            <a:r>
              <a:rPr lang="en-GB" dirty="0" smtClean="0"/>
              <a:t>Intellectual property can be a product of the imagination in:</a:t>
            </a:r>
          </a:p>
          <a:p>
            <a:pPr eaLnBrk="1" hangingPunct="1">
              <a:lnSpc>
                <a:spcPct val="90000"/>
              </a:lnSpc>
            </a:pPr>
            <a:endParaRPr lang="en-GB" dirty="0" smtClean="0"/>
          </a:p>
          <a:p>
            <a:pPr lvl="1" eaLnBrk="1" hangingPunct="1">
              <a:lnSpc>
                <a:spcPct val="90000"/>
              </a:lnSpc>
            </a:pPr>
            <a:r>
              <a:rPr lang="en-GB" dirty="0" smtClean="0"/>
              <a:t>artistic fields</a:t>
            </a:r>
          </a:p>
          <a:p>
            <a:pPr eaLnBrk="1" hangingPunct="1">
              <a:lnSpc>
                <a:spcPct val="90000"/>
              </a:lnSpc>
            </a:pPr>
            <a:endParaRPr lang="en-GB" dirty="0" smtClean="0"/>
          </a:p>
          <a:p>
            <a:pPr lvl="1" eaLnBrk="1" hangingPunct="1">
              <a:lnSpc>
                <a:spcPct val="90000"/>
              </a:lnSpc>
            </a:pPr>
            <a:r>
              <a:rPr lang="en-GB" dirty="0" smtClean="0"/>
              <a:t>aesthetic fields</a:t>
            </a:r>
          </a:p>
          <a:p>
            <a:pPr eaLnBrk="1" hangingPunct="1">
              <a:lnSpc>
                <a:spcPct val="90000"/>
              </a:lnSpc>
            </a:pPr>
            <a:endParaRPr lang="en-GB" dirty="0" smtClean="0"/>
          </a:p>
          <a:p>
            <a:pPr lvl="1" eaLnBrk="1" hangingPunct="1">
              <a:lnSpc>
                <a:spcPct val="90000"/>
              </a:lnSpc>
            </a:pPr>
            <a:r>
              <a:rPr lang="en-GB" dirty="0" smtClean="0"/>
              <a:t>commercial fields</a:t>
            </a:r>
          </a:p>
          <a:p>
            <a:pPr eaLnBrk="1" hangingPunct="1">
              <a:lnSpc>
                <a:spcPct val="90000"/>
              </a:lnSpc>
            </a:pPr>
            <a:endParaRPr lang="en-GB" dirty="0" smtClean="0"/>
          </a:p>
          <a:p>
            <a:pPr lvl="1" eaLnBrk="1" hangingPunct="1">
              <a:lnSpc>
                <a:spcPct val="90000"/>
              </a:lnSpc>
            </a:pPr>
            <a:r>
              <a:rPr lang="en-GB" dirty="0" smtClean="0"/>
              <a:t>technical fields.</a:t>
            </a:r>
          </a:p>
          <a:p>
            <a:pPr eaLnBrk="1" hangingPunct="1">
              <a:lnSpc>
                <a:spcPct val="90000"/>
              </a:lnSpc>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r>
              <a:rPr lang="en-GB" b="1" dirty="0" smtClean="0"/>
              <a:t> </a:t>
            </a:r>
            <a:endParaRPr lang="en-GB" dirty="0" smtClean="0"/>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7" name="Fußzeilenplatzhalter 6"/>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Foliennummernplatzhalter 5"/>
          <p:cNvSpPr>
            <a:spLocks noGrp="1"/>
          </p:cNvSpPr>
          <p:nvPr>
            <p:ph type="sldNum" sz="quarter" idx="11"/>
          </p:nvPr>
        </p:nvSpPr>
        <p:spPr/>
        <p:txBody>
          <a:bodyPr/>
          <a:lstStyle/>
          <a:p>
            <a:pPr>
              <a:defRPr/>
            </a:pPr>
            <a:fld id="{9C76C9AB-61E5-4E6C-99EB-FF4109160F68}" type="slidenum">
              <a:rPr lang="de-DE" smtClean="0"/>
              <a:pPr>
                <a:defRPr/>
              </a:pPr>
              <a:t>4</a:t>
            </a:fld>
            <a:endParaRPr lang="de-DE" dirty="0"/>
          </a:p>
        </p:txBody>
      </p:sp>
      <p:sp>
        <p:nvSpPr>
          <p:cNvPr id="94212"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3C636852-840D-43A6-8E0B-4B548927E02A}" type="slidenum">
              <a:rPr lang="de-DE" sz="1200"/>
              <a:pPr algn="r"/>
              <a:t>4</a:t>
            </a:fld>
            <a:endParaRPr lang="de-DE"/>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a:xfrm>
            <a:off x="611188" y="416388"/>
            <a:ext cx="7921625" cy="936625"/>
          </a:xfrm>
        </p:spPr>
        <p:txBody>
          <a:bodyPr/>
          <a:lstStyle/>
          <a:p>
            <a:pPr eaLnBrk="1" hangingPunct="1"/>
            <a:r>
              <a:rPr lang="en-GB" altLang="en-US" dirty="0" smtClean="0">
                <a:solidFill>
                  <a:schemeClr val="tx1"/>
                </a:solidFill>
              </a:rPr>
              <a:t>CPC classification search by symbol (II)</a:t>
            </a:r>
          </a:p>
        </p:txBody>
      </p:sp>
      <p:cxnSp>
        <p:nvCxnSpPr>
          <p:cNvPr id="64518" name="Straight Arrow Connector 5"/>
          <p:cNvCxnSpPr>
            <a:cxnSpLocks noChangeShapeType="1"/>
          </p:cNvCxnSpPr>
          <p:nvPr/>
        </p:nvCxnSpPr>
        <p:spPr bwMode="auto">
          <a:xfrm flipH="1">
            <a:off x="5381300" y="4724400"/>
            <a:ext cx="708025" cy="1603375"/>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519" name="Straight Arrow Connector 7"/>
          <p:cNvCxnSpPr>
            <a:cxnSpLocks noChangeShapeType="1"/>
          </p:cNvCxnSpPr>
          <p:nvPr/>
        </p:nvCxnSpPr>
        <p:spPr bwMode="auto">
          <a:xfrm flipH="1">
            <a:off x="5381300" y="4868863"/>
            <a:ext cx="685800" cy="1368425"/>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40</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10" name="Picture 9"/>
          <p:cNvPicPr/>
          <p:nvPr/>
        </p:nvPicPr>
        <p:blipFill>
          <a:blip r:embed="rId3"/>
          <a:stretch>
            <a:fillRect/>
          </a:stretch>
        </p:blipFill>
        <p:spPr>
          <a:xfrm>
            <a:off x="683568" y="829587"/>
            <a:ext cx="5877515" cy="5479733"/>
          </a:xfrm>
          <a:prstGeom prst="rect">
            <a:avLst/>
          </a:prstGeom>
        </p:spPr>
      </p:pic>
      <p:sp>
        <p:nvSpPr>
          <p:cNvPr id="4" name="Rectangle 3"/>
          <p:cNvSpPr/>
          <p:nvPr/>
        </p:nvSpPr>
        <p:spPr>
          <a:xfrm>
            <a:off x="1149524" y="1052736"/>
            <a:ext cx="1152128" cy="21602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1610147" y="1412776"/>
            <a:ext cx="360040" cy="1440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p:cNvPicPr/>
          <p:nvPr/>
        </p:nvPicPr>
        <p:blipFill>
          <a:blip r:embed="rId4">
            <a:extLst>
              <a:ext uri="{28A0092B-C50C-407E-A947-70E740481C1C}">
                <a14:useLocalDpi xmlns:a14="http://schemas.microsoft.com/office/drawing/2010/main"/>
              </a:ext>
            </a:extLst>
          </a:blip>
          <a:srcRect/>
          <a:stretch>
            <a:fillRect/>
          </a:stretch>
        </p:blipFill>
        <p:spPr bwMode="auto">
          <a:xfrm>
            <a:off x="3491880" y="4724400"/>
            <a:ext cx="5030470" cy="650240"/>
          </a:xfrm>
          <a:prstGeom prst="rect">
            <a:avLst/>
          </a:prstGeom>
          <a:noFill/>
          <a:ln>
            <a:noFill/>
          </a:ln>
          <a:extLst/>
        </p:spPr>
      </p:pic>
    </p:spTree>
    <p:extLst>
      <p:ext uri="{BB962C8B-B14F-4D97-AF65-F5344CB8AC3E}">
        <p14:creationId xmlns:p14="http://schemas.microsoft.com/office/powerpoint/2010/main" val="41159740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CPC classification</a:t>
            </a:r>
          </a:p>
        </p:txBody>
      </p:sp>
      <p:sp>
        <p:nvSpPr>
          <p:cNvPr id="3" name="Inhaltsplatzhalter 2"/>
          <p:cNvSpPr>
            <a:spLocks noGrp="1"/>
          </p:cNvSpPr>
          <p:nvPr>
            <p:ph idx="1"/>
          </p:nvPr>
        </p:nvSpPr>
        <p:spPr>
          <a:xfrm>
            <a:off x="611188" y="1667138"/>
            <a:ext cx="7921625" cy="4464050"/>
          </a:xfrm>
        </p:spPr>
        <p:txBody>
          <a:bodyPr/>
          <a:lstStyle/>
          <a:p>
            <a:pPr marL="270000" indent="-270000" eaLnBrk="1" hangingPunct="1">
              <a:spcBef>
                <a:spcPct val="50000"/>
              </a:spcBef>
              <a:defRPr/>
            </a:pPr>
            <a:r>
              <a:rPr lang="en-GB" altLang="en-US" dirty="0"/>
              <a:t>Keywords or </a:t>
            </a:r>
            <a:r>
              <a:rPr lang="en-GB" altLang="en-US" dirty="0" smtClean="0"/>
              <a:t>classes.</a:t>
            </a:r>
            <a:endParaRPr lang="en-GB" altLang="en-US" dirty="0"/>
          </a:p>
          <a:p>
            <a:pPr marL="270000" indent="-270000" eaLnBrk="1" hangingPunct="1">
              <a:spcBef>
                <a:spcPct val="50000"/>
              </a:spcBef>
              <a:defRPr/>
            </a:pPr>
            <a:r>
              <a:rPr lang="en-GB" altLang="en-US" dirty="0" smtClean="0"/>
              <a:t>‘Concept search’.</a:t>
            </a:r>
            <a:endParaRPr lang="en-GB" altLang="en-US" dirty="0"/>
          </a:p>
          <a:p>
            <a:pPr marL="270000" indent="-270000" eaLnBrk="1" hangingPunct="1">
              <a:spcBef>
                <a:spcPct val="50000"/>
              </a:spcBef>
              <a:defRPr/>
            </a:pPr>
            <a:r>
              <a:rPr lang="en-GB" altLang="en-US" dirty="0"/>
              <a:t>Prepare offline (not in Espacenet document databases</a:t>
            </a:r>
            <a:r>
              <a:rPr lang="en-GB" altLang="en-US" dirty="0" smtClean="0"/>
              <a:t>).</a:t>
            </a:r>
            <a:endParaRPr lang="en-GB" altLang="en-US" dirty="0"/>
          </a:p>
          <a:p>
            <a:pPr marL="270000" indent="-270000" eaLnBrk="1" hangingPunct="1">
              <a:spcBef>
                <a:spcPct val="50000"/>
              </a:spcBef>
              <a:defRPr/>
            </a:pPr>
            <a:r>
              <a:rPr lang="en-GB" altLang="en-US" dirty="0"/>
              <a:t>Principle:</a:t>
            </a:r>
          </a:p>
          <a:p>
            <a:pPr marL="571500" indent="-270000" eaLnBrk="1" hangingPunct="1">
              <a:spcBef>
                <a:spcPct val="50000"/>
              </a:spcBef>
              <a:buFont typeface="Symbol" panose="05050102010706020507" pitchFamily="18" charset="2"/>
              <a:buChar char=""/>
              <a:defRPr/>
            </a:pPr>
            <a:r>
              <a:rPr lang="en-GB" altLang="en-US" dirty="0"/>
              <a:t>Find most appropriate classifications</a:t>
            </a:r>
          </a:p>
          <a:p>
            <a:pPr marL="571500" indent="-270000" eaLnBrk="1" hangingPunct="1">
              <a:spcBef>
                <a:spcPct val="50000"/>
              </a:spcBef>
              <a:buFont typeface="Symbol" panose="05050102010706020507" pitchFamily="18" charset="2"/>
              <a:buChar char=""/>
              <a:defRPr/>
            </a:pPr>
            <a:r>
              <a:rPr lang="en-GB" altLang="en-US" dirty="0"/>
              <a:t>Copy (into advanced search mask)</a:t>
            </a:r>
          </a:p>
          <a:p>
            <a:pPr marL="571500" indent="-270000" eaLnBrk="1" hangingPunct="1">
              <a:spcBef>
                <a:spcPct val="50000"/>
              </a:spcBef>
              <a:buFont typeface="Symbol" panose="05050102010706020507" pitchFamily="18" charset="2"/>
              <a:buChar char=""/>
              <a:defRPr/>
            </a:pPr>
            <a:r>
              <a:rPr lang="en-GB" altLang="en-US" dirty="0"/>
              <a:t>Refine search with keywords (do not repeat)</a:t>
            </a:r>
          </a:p>
          <a:p>
            <a:pPr marL="571500" indent="-270000" eaLnBrk="1" hangingPunct="1">
              <a:spcBef>
                <a:spcPct val="50000"/>
              </a:spcBef>
              <a:buFont typeface="Symbol" panose="05050102010706020507" pitchFamily="18" charset="2"/>
              <a:buChar char=""/>
              <a:defRPr/>
            </a:pPr>
            <a:r>
              <a:rPr lang="en-GB" altLang="en-US" dirty="0"/>
              <a:t>Other search </a:t>
            </a:r>
            <a:r>
              <a:rPr lang="en-GB" altLang="en-US" dirty="0" smtClean="0"/>
              <a:t>terms.</a:t>
            </a:r>
            <a:endParaRPr lang="en-GB" altLang="en-US" dirty="0"/>
          </a:p>
        </p:txBody>
      </p:sp>
      <p:sp>
        <p:nvSpPr>
          <p:cNvPr id="4" name="Foliennummernplatzhalter 3"/>
          <p:cNvSpPr>
            <a:spLocks noGrp="1"/>
          </p:cNvSpPr>
          <p:nvPr>
            <p:ph type="sldNum" sz="quarter" idx="11"/>
          </p:nvPr>
        </p:nvSpPr>
        <p:spPr/>
        <p:txBody>
          <a:bodyPr/>
          <a:lstStyle/>
          <a:p>
            <a:pPr>
              <a:defRPr/>
            </a:pPr>
            <a:fld id="{A5B54292-5B2D-4ED3-9E21-B1E66CC4FCAB}" type="slidenum">
              <a:rPr lang="de-DE" smtClean="0"/>
              <a:pPr>
                <a:defRPr/>
              </a:pPr>
              <a:t>41</a:t>
            </a:fld>
            <a:endParaRPr lang="de-DE" dirty="0"/>
          </a:p>
        </p:txBody>
      </p:sp>
      <p:sp>
        <p:nvSpPr>
          <p:cNvPr id="6" name="Fußzeilenplatzhalter 5"/>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0906479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p:txBody>
          <a:bodyPr/>
          <a:lstStyle/>
          <a:p>
            <a:pPr eaLnBrk="1" hangingPunct="1"/>
            <a:r>
              <a:rPr lang="en-GB" altLang="en-US" smtClean="0">
                <a:solidFill>
                  <a:schemeClr val="tx1"/>
                </a:solidFill>
              </a:rPr>
              <a:t>Navigation (I)</a:t>
            </a:r>
          </a:p>
        </p:txBody>
      </p:sp>
      <p:sp>
        <p:nvSpPr>
          <p:cNvPr id="68612" name="Text Box 4"/>
          <p:cNvSpPr txBox="1">
            <a:spLocks noChangeArrowheads="1"/>
          </p:cNvSpPr>
          <p:nvPr/>
        </p:nvSpPr>
        <p:spPr bwMode="auto">
          <a:xfrm>
            <a:off x="504863" y="1634913"/>
            <a:ext cx="77041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t>Breadcrumb navigation</a:t>
            </a:r>
          </a:p>
        </p:txBody>
      </p:sp>
      <p:sp>
        <p:nvSpPr>
          <p:cNvPr id="68613" name="Text Box 6"/>
          <p:cNvSpPr txBox="1">
            <a:spLocks noChangeArrowheads="1"/>
          </p:cNvSpPr>
          <p:nvPr/>
        </p:nvSpPr>
        <p:spPr bwMode="auto">
          <a:xfrm>
            <a:off x="527977" y="5373688"/>
            <a:ext cx="800483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t>Click </a:t>
            </a:r>
            <a:r>
              <a:rPr lang="en-GB" altLang="en-US" u="sng" dirty="0"/>
              <a:t>Search</a:t>
            </a:r>
            <a:r>
              <a:rPr lang="en-GB" altLang="en-US" dirty="0"/>
              <a:t> to refine search</a:t>
            </a:r>
          </a:p>
          <a:p>
            <a:pPr eaLnBrk="1" hangingPunct="1">
              <a:spcBef>
                <a:spcPct val="50000"/>
              </a:spcBef>
              <a:buFontTx/>
              <a:buNone/>
            </a:pPr>
            <a:r>
              <a:rPr lang="en-GB" altLang="en-US" dirty="0"/>
              <a:t>Can always use the browser </a:t>
            </a:r>
            <a:r>
              <a:rPr lang="en-GB" altLang="en-US" dirty="0" smtClean="0"/>
              <a:t>‘back’ </a:t>
            </a:r>
            <a:r>
              <a:rPr lang="en-GB" altLang="en-US" dirty="0"/>
              <a:t>button (but not to refine search)</a:t>
            </a:r>
          </a:p>
        </p:txBody>
      </p:sp>
      <p:pic>
        <p:nvPicPr>
          <p:cNvPr id="68614" name="Picture 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7913" y="2334350"/>
            <a:ext cx="6908800" cy="134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68615" name="Line 5"/>
          <p:cNvSpPr>
            <a:spLocks noChangeShapeType="1"/>
          </p:cNvSpPr>
          <p:nvPr/>
        </p:nvSpPr>
        <p:spPr bwMode="auto">
          <a:xfrm flipH="1" flipV="1">
            <a:off x="1123688" y="2550250"/>
            <a:ext cx="360362" cy="2750958"/>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42</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2288667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type="title"/>
          </p:nvPr>
        </p:nvSpPr>
        <p:spPr/>
        <p:txBody>
          <a:bodyPr/>
          <a:lstStyle/>
          <a:p>
            <a:pPr eaLnBrk="1" hangingPunct="1"/>
            <a:r>
              <a:rPr lang="en-GB" altLang="en-US" smtClean="0">
                <a:solidFill>
                  <a:schemeClr val="tx1"/>
                </a:solidFill>
              </a:rPr>
              <a:t>Navigation (II)</a:t>
            </a:r>
          </a:p>
        </p:txBody>
      </p:sp>
      <p:sp>
        <p:nvSpPr>
          <p:cNvPr id="70660" name="Text Box 3"/>
          <p:cNvSpPr txBox="1">
            <a:spLocks noChangeArrowheads="1"/>
          </p:cNvSpPr>
          <p:nvPr/>
        </p:nvSpPr>
        <p:spPr bwMode="auto">
          <a:xfrm>
            <a:off x="522163" y="1622078"/>
            <a:ext cx="77041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t>Breadcrumb navigation</a:t>
            </a:r>
          </a:p>
        </p:txBody>
      </p:sp>
      <p:pic>
        <p:nvPicPr>
          <p:cNvPr id="70661"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7325" y="2761903"/>
            <a:ext cx="8770938"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662" name="Line 5"/>
          <p:cNvSpPr>
            <a:spLocks noChangeShapeType="1"/>
          </p:cNvSpPr>
          <p:nvPr/>
        </p:nvSpPr>
        <p:spPr bwMode="auto">
          <a:xfrm flipH="1">
            <a:off x="1476375" y="1982440"/>
            <a:ext cx="431800" cy="1223963"/>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0663" name="Text Box 6"/>
          <p:cNvSpPr txBox="1">
            <a:spLocks noChangeArrowheads="1"/>
          </p:cNvSpPr>
          <p:nvPr/>
        </p:nvSpPr>
        <p:spPr bwMode="auto">
          <a:xfrm>
            <a:off x="3347789" y="1911003"/>
            <a:ext cx="54006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t>Previous </a:t>
            </a:r>
            <a:r>
              <a:rPr lang="en-GB" altLang="en-US" dirty="0" smtClean="0"/>
              <a:t>– </a:t>
            </a:r>
            <a:r>
              <a:rPr lang="en-GB" altLang="en-US" dirty="0"/>
              <a:t>Next (for all sections of document)</a:t>
            </a:r>
          </a:p>
        </p:txBody>
      </p:sp>
      <p:sp>
        <p:nvSpPr>
          <p:cNvPr id="70664" name="Line 7"/>
          <p:cNvSpPr>
            <a:spLocks noChangeShapeType="1"/>
          </p:cNvSpPr>
          <p:nvPr/>
        </p:nvSpPr>
        <p:spPr bwMode="auto">
          <a:xfrm flipH="1">
            <a:off x="3708400" y="2342803"/>
            <a:ext cx="287338" cy="1368425"/>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0665" name="Text Box 8"/>
          <p:cNvSpPr txBox="1">
            <a:spLocks noChangeArrowheads="1"/>
          </p:cNvSpPr>
          <p:nvPr/>
        </p:nvSpPr>
        <p:spPr bwMode="auto">
          <a:xfrm>
            <a:off x="4570858" y="5222528"/>
            <a:ext cx="4249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t>Open in European Patent Register</a:t>
            </a:r>
          </a:p>
        </p:txBody>
      </p:sp>
      <p:sp>
        <p:nvSpPr>
          <p:cNvPr id="70666" name="Line 9"/>
          <p:cNvSpPr>
            <a:spLocks noChangeShapeType="1"/>
          </p:cNvSpPr>
          <p:nvPr/>
        </p:nvSpPr>
        <p:spPr bwMode="auto">
          <a:xfrm flipH="1" flipV="1">
            <a:off x="5364163" y="3927128"/>
            <a:ext cx="720725" cy="1223962"/>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43</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0700740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2"/>
          <p:cNvSpPr>
            <a:spLocks noGrp="1" noChangeArrowheads="1"/>
          </p:cNvSpPr>
          <p:nvPr>
            <p:ph type="title"/>
          </p:nvPr>
        </p:nvSpPr>
        <p:spPr/>
        <p:txBody>
          <a:bodyPr/>
          <a:lstStyle/>
          <a:p>
            <a:pPr eaLnBrk="1" hangingPunct="1"/>
            <a:r>
              <a:rPr lang="en-GB" altLang="en-US" smtClean="0">
                <a:solidFill>
                  <a:schemeClr val="tx1"/>
                </a:solidFill>
              </a:rPr>
              <a:t>Saving and downloading (I)</a:t>
            </a:r>
          </a:p>
        </p:txBody>
      </p:sp>
      <p:pic>
        <p:nvPicPr>
          <p:cNvPr id="72708"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188" y="1745580"/>
            <a:ext cx="6845300" cy="420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44</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8586114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pPr eaLnBrk="1" hangingPunct="1"/>
            <a:r>
              <a:rPr lang="en-GB" altLang="en-US" smtClean="0">
                <a:solidFill>
                  <a:schemeClr val="tx1"/>
                </a:solidFill>
              </a:rPr>
              <a:t>Saving and downloading (II)</a:t>
            </a:r>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45</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8" name="Picture 7"/>
          <p:cNvPicPr/>
          <p:nvPr/>
        </p:nvPicPr>
        <p:blipFill>
          <a:blip r:embed="rId3"/>
          <a:stretch>
            <a:fillRect/>
          </a:stretch>
        </p:blipFill>
        <p:spPr>
          <a:xfrm>
            <a:off x="683568" y="1052736"/>
            <a:ext cx="6912768" cy="4896544"/>
          </a:xfrm>
          <a:prstGeom prst="rect">
            <a:avLst/>
          </a:prstGeom>
        </p:spPr>
      </p:pic>
      <p:sp>
        <p:nvSpPr>
          <p:cNvPr id="5" name="Rectangle 4"/>
          <p:cNvSpPr/>
          <p:nvPr/>
        </p:nvSpPr>
        <p:spPr>
          <a:xfrm>
            <a:off x="3707904" y="1988840"/>
            <a:ext cx="1080120" cy="36004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413173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lstStyle/>
          <a:p>
            <a:pPr eaLnBrk="1" hangingPunct="1"/>
            <a:r>
              <a:rPr lang="en-GB" altLang="en-US" smtClean="0">
                <a:solidFill>
                  <a:schemeClr val="tx1"/>
                </a:solidFill>
              </a:rPr>
              <a:t>Saving and downloading (III)</a:t>
            </a:r>
          </a:p>
        </p:txBody>
      </p:sp>
      <p:sp>
        <p:nvSpPr>
          <p:cNvPr id="76804" name="Text Box 3"/>
          <p:cNvSpPr txBox="1">
            <a:spLocks noChangeArrowheads="1"/>
          </p:cNvSpPr>
          <p:nvPr/>
        </p:nvSpPr>
        <p:spPr bwMode="auto">
          <a:xfrm>
            <a:off x="900113" y="5876925"/>
            <a:ext cx="7343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a:t>My Patents List</a:t>
            </a:r>
          </a:p>
        </p:txBody>
      </p:sp>
      <p:pic>
        <p:nvPicPr>
          <p:cNvPr id="76805"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7913" y="812800"/>
            <a:ext cx="6264275" cy="5618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76806" name="Rectangle 1"/>
          <p:cNvSpPr>
            <a:spLocks noChangeArrowheads="1"/>
          </p:cNvSpPr>
          <p:nvPr/>
        </p:nvSpPr>
        <p:spPr bwMode="auto">
          <a:xfrm>
            <a:off x="925250" y="1601788"/>
            <a:ext cx="1079500" cy="358775"/>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76807" name="Rectangle 2"/>
          <p:cNvSpPr>
            <a:spLocks noChangeArrowheads="1"/>
          </p:cNvSpPr>
          <p:nvPr/>
        </p:nvSpPr>
        <p:spPr bwMode="auto">
          <a:xfrm>
            <a:off x="1944425" y="2205038"/>
            <a:ext cx="935038" cy="360362"/>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76808" name="Rectangle 8"/>
          <p:cNvSpPr>
            <a:spLocks noChangeArrowheads="1"/>
          </p:cNvSpPr>
          <p:nvPr/>
        </p:nvSpPr>
        <p:spPr bwMode="auto">
          <a:xfrm>
            <a:off x="4454263" y="2276475"/>
            <a:ext cx="935037" cy="360363"/>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76809" name="Rectangle 9"/>
          <p:cNvSpPr>
            <a:spLocks noChangeArrowheads="1"/>
          </p:cNvSpPr>
          <p:nvPr/>
        </p:nvSpPr>
        <p:spPr bwMode="auto">
          <a:xfrm>
            <a:off x="2004750" y="3159125"/>
            <a:ext cx="252413" cy="288925"/>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76810" name="Rectangle 10"/>
          <p:cNvSpPr>
            <a:spLocks noChangeArrowheads="1"/>
          </p:cNvSpPr>
          <p:nvPr/>
        </p:nvSpPr>
        <p:spPr bwMode="auto">
          <a:xfrm>
            <a:off x="1974588" y="3940175"/>
            <a:ext cx="250825" cy="287338"/>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76811" name="Rectangle 11"/>
          <p:cNvSpPr>
            <a:spLocks noChangeArrowheads="1"/>
          </p:cNvSpPr>
          <p:nvPr/>
        </p:nvSpPr>
        <p:spPr bwMode="auto">
          <a:xfrm>
            <a:off x="1969825" y="4868863"/>
            <a:ext cx="252413" cy="288925"/>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76812" name="Rectangle 12"/>
          <p:cNvSpPr>
            <a:spLocks noChangeArrowheads="1"/>
          </p:cNvSpPr>
          <p:nvPr/>
        </p:nvSpPr>
        <p:spPr bwMode="auto">
          <a:xfrm>
            <a:off x="1969825" y="5661025"/>
            <a:ext cx="252413" cy="288925"/>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46</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1627804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lstStyle/>
          <a:p>
            <a:pPr eaLnBrk="1" hangingPunct="1"/>
            <a:r>
              <a:rPr lang="en-GB" altLang="en-US" smtClean="0">
                <a:solidFill>
                  <a:schemeClr val="tx1"/>
                </a:solidFill>
              </a:rPr>
              <a:t>Saving and downloading (IV)</a:t>
            </a:r>
          </a:p>
        </p:txBody>
      </p:sp>
      <p:pic>
        <p:nvPicPr>
          <p:cNvPr id="78852"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4876" y="1747013"/>
            <a:ext cx="3603625" cy="288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3"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989776" y="3331338"/>
            <a:ext cx="4084637" cy="241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47</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168316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lstStyle/>
          <a:p>
            <a:pPr eaLnBrk="1" hangingPunct="1"/>
            <a:r>
              <a:rPr lang="en-GB" altLang="en-US" smtClean="0">
                <a:solidFill>
                  <a:schemeClr val="tx1"/>
                </a:solidFill>
              </a:rPr>
              <a:t>Saving and downloading (V)</a:t>
            </a:r>
          </a:p>
        </p:txBody>
      </p:sp>
      <p:sp>
        <p:nvSpPr>
          <p:cNvPr id="80900" name="Text Box 3"/>
          <p:cNvSpPr txBox="1">
            <a:spLocks noChangeArrowheads="1"/>
          </p:cNvSpPr>
          <p:nvPr/>
        </p:nvSpPr>
        <p:spPr bwMode="auto">
          <a:xfrm>
            <a:off x="900113" y="5876925"/>
            <a:ext cx="7343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GB" altLang="en-US" sz="1800"/>
          </a:p>
        </p:txBody>
      </p:sp>
      <p:pic>
        <p:nvPicPr>
          <p:cNvPr id="80901" name="Picture 6"/>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445142" y="1630066"/>
            <a:ext cx="4248150" cy="4712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48</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6802846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GB" altLang="en-US" dirty="0" smtClean="0">
                <a:solidFill>
                  <a:schemeClr val="tx1"/>
                </a:solidFill>
              </a:rPr>
              <a:t>Saving and downloading (VI)</a:t>
            </a:r>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49</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032446"/>
            <a:ext cx="5604346" cy="5192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1"/>
          <p:cNvSpPr>
            <a:spLocks noChangeArrowheads="1"/>
          </p:cNvSpPr>
          <p:nvPr/>
        </p:nvSpPr>
        <p:spPr bwMode="auto">
          <a:xfrm>
            <a:off x="3464905" y="1196752"/>
            <a:ext cx="935038" cy="431800"/>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Tree>
    <p:extLst>
      <p:ext uri="{BB962C8B-B14F-4D97-AF65-F5344CB8AC3E}">
        <p14:creationId xmlns:p14="http://schemas.microsoft.com/office/powerpoint/2010/main" val="36800976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510604" y="305224"/>
            <a:ext cx="7921625" cy="581724"/>
          </a:xfrm>
        </p:spPr>
        <p:txBody>
          <a:bodyPr lIns="91440" tIns="45720" rIns="91440" bIns="45720" anchor="ctr"/>
          <a:lstStyle/>
          <a:p>
            <a:pPr eaLnBrk="1" hangingPunct="1"/>
            <a:r>
              <a:rPr lang="en-GB" dirty="0" smtClean="0"/>
              <a:t>Intellectual property and ‘ideas’</a:t>
            </a:r>
          </a:p>
        </p:txBody>
      </p:sp>
      <p:sp>
        <p:nvSpPr>
          <p:cNvPr id="96259" name="Rectangle 3"/>
          <p:cNvSpPr>
            <a:spLocks noGrp="1" noChangeArrowheads="1"/>
          </p:cNvSpPr>
          <p:nvPr>
            <p:ph idx="1"/>
          </p:nvPr>
        </p:nvSpPr>
        <p:spPr>
          <a:xfrm>
            <a:off x="510604" y="1666558"/>
            <a:ext cx="7921625" cy="4464050"/>
          </a:xfrm>
        </p:spPr>
        <p:txBody>
          <a:bodyPr lIns="91440" tIns="45720" rIns="91440" bIns="45720"/>
          <a:lstStyle/>
          <a:p>
            <a:pPr eaLnBrk="1" hangingPunct="1">
              <a:lnSpc>
                <a:spcPct val="90000"/>
              </a:lnSpc>
            </a:pPr>
            <a:r>
              <a:rPr lang="en-GB" dirty="0" smtClean="0"/>
              <a:t>Intellectual property is the result of ‘ideas’.</a:t>
            </a:r>
          </a:p>
          <a:p>
            <a:pPr eaLnBrk="1" hangingPunct="1">
              <a:lnSpc>
                <a:spcPct val="90000"/>
              </a:lnSpc>
            </a:pPr>
            <a:endParaRPr lang="en-GB" dirty="0" smtClean="0"/>
          </a:p>
          <a:p>
            <a:pPr eaLnBrk="1" hangingPunct="1">
              <a:lnSpc>
                <a:spcPct val="90000"/>
              </a:lnSpc>
            </a:pPr>
            <a:r>
              <a:rPr lang="en-GB" dirty="0" smtClean="0"/>
              <a:t>‘Ideas’ themselves cannot be protected.</a:t>
            </a:r>
          </a:p>
          <a:p>
            <a:pPr eaLnBrk="1" hangingPunct="1">
              <a:lnSpc>
                <a:spcPct val="90000"/>
              </a:lnSpc>
            </a:pPr>
            <a:endParaRPr lang="en-GB" dirty="0" smtClean="0"/>
          </a:p>
          <a:p>
            <a:pPr eaLnBrk="1" hangingPunct="1">
              <a:lnSpc>
                <a:spcPct val="90000"/>
              </a:lnSpc>
            </a:pPr>
            <a:r>
              <a:rPr lang="en-GB" dirty="0" smtClean="0"/>
              <a:t>But if you can embody them (by recording, writing down, describing, etc.) they might become protectable.</a:t>
            </a:r>
          </a:p>
          <a:p>
            <a:pPr eaLnBrk="1" hangingPunct="1">
              <a:lnSpc>
                <a:spcPct val="90000"/>
              </a:lnSpc>
              <a:buFont typeface="Wingdings" pitchFamily="2" charset="2"/>
              <a:buNone/>
            </a:pPr>
            <a:r>
              <a:rPr lang="en-GB" b="1" dirty="0" smtClean="0"/>
              <a:t> </a:t>
            </a:r>
            <a:endParaRPr lang="en-GB" dirty="0" smtClean="0"/>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7" name="Fußzeilenplatzhalter 6"/>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Foliennummernplatzhalter 5"/>
          <p:cNvSpPr>
            <a:spLocks noGrp="1"/>
          </p:cNvSpPr>
          <p:nvPr>
            <p:ph type="sldNum" sz="quarter" idx="11"/>
          </p:nvPr>
        </p:nvSpPr>
        <p:spPr/>
        <p:txBody>
          <a:bodyPr/>
          <a:lstStyle/>
          <a:p>
            <a:pPr>
              <a:defRPr/>
            </a:pPr>
            <a:fld id="{9C76C9AB-61E5-4E6C-99EB-FF4109160F68}" type="slidenum">
              <a:rPr lang="de-DE" smtClean="0"/>
              <a:pPr>
                <a:defRPr/>
              </a:pPr>
              <a:t>5</a:t>
            </a:fld>
            <a:endParaRPr lang="de-DE" dirty="0"/>
          </a:p>
        </p:txBody>
      </p:sp>
      <p:sp>
        <p:nvSpPr>
          <p:cNvPr id="96260"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ED74EF9B-3D7C-4C5C-8BCA-CF68233F31BC}" type="slidenum">
              <a:rPr lang="de-DE" sz="1200"/>
              <a:pPr algn="r"/>
              <a:t>5</a:t>
            </a:fld>
            <a:endParaRPr lang="de-DE"/>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p:txBody>
          <a:bodyPr/>
          <a:lstStyle/>
          <a:p>
            <a:pPr eaLnBrk="1" hangingPunct="1"/>
            <a:r>
              <a:rPr lang="en-GB" altLang="en-US" smtClean="0">
                <a:solidFill>
                  <a:schemeClr val="tx1"/>
                </a:solidFill>
              </a:rPr>
              <a:t>Saving and downloading (VII)</a:t>
            </a:r>
          </a:p>
        </p:txBody>
      </p:sp>
      <p:pic>
        <p:nvPicPr>
          <p:cNvPr id="84996"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7021" y="1727438"/>
            <a:ext cx="3551238" cy="287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7"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06746" y="3815000"/>
            <a:ext cx="4046538" cy="238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50</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922518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2"/>
          <p:cNvSpPr>
            <a:spLocks noGrp="1" noChangeArrowheads="1"/>
          </p:cNvSpPr>
          <p:nvPr>
            <p:ph type="title"/>
          </p:nvPr>
        </p:nvSpPr>
        <p:spPr/>
        <p:txBody>
          <a:bodyPr/>
          <a:lstStyle/>
          <a:p>
            <a:pPr eaLnBrk="1" hangingPunct="1"/>
            <a:r>
              <a:rPr lang="en-GB" altLang="en-US" smtClean="0">
                <a:solidFill>
                  <a:schemeClr val="tx1"/>
                </a:solidFill>
              </a:rPr>
              <a:t>Saving and downloading (VIII)</a:t>
            </a:r>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51</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879473"/>
            <a:ext cx="5000943" cy="5141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5801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2"/>
          <p:cNvSpPr>
            <a:spLocks noGrp="1" noChangeArrowheads="1"/>
          </p:cNvSpPr>
          <p:nvPr>
            <p:ph type="title"/>
          </p:nvPr>
        </p:nvSpPr>
        <p:spPr/>
        <p:txBody>
          <a:bodyPr/>
          <a:lstStyle/>
          <a:p>
            <a:pPr eaLnBrk="1" hangingPunct="1"/>
            <a:r>
              <a:rPr lang="en-GB" altLang="en-US" smtClean="0">
                <a:solidFill>
                  <a:schemeClr val="tx1"/>
                </a:solidFill>
              </a:rPr>
              <a:t>Communication and sharing (I)</a:t>
            </a:r>
          </a:p>
        </p:txBody>
      </p:sp>
      <p:pic>
        <p:nvPicPr>
          <p:cNvPr id="89092"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95475" y="1250800"/>
            <a:ext cx="535305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89093" name="Rectangle 1"/>
          <p:cNvSpPr>
            <a:spLocks noChangeArrowheads="1"/>
          </p:cNvSpPr>
          <p:nvPr/>
        </p:nvSpPr>
        <p:spPr bwMode="auto">
          <a:xfrm>
            <a:off x="1763713" y="1158725"/>
            <a:ext cx="1295400" cy="360363"/>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52</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6184118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2"/>
          <p:cNvSpPr>
            <a:spLocks noGrp="1" noChangeArrowheads="1"/>
          </p:cNvSpPr>
          <p:nvPr>
            <p:ph type="title"/>
          </p:nvPr>
        </p:nvSpPr>
        <p:spPr/>
        <p:txBody>
          <a:bodyPr/>
          <a:lstStyle/>
          <a:p>
            <a:pPr eaLnBrk="1" hangingPunct="1"/>
            <a:r>
              <a:rPr lang="en-GB" altLang="en-US" smtClean="0">
                <a:solidFill>
                  <a:schemeClr val="tx1"/>
                </a:solidFill>
              </a:rPr>
              <a:t>Communication and sharing (II)</a:t>
            </a:r>
          </a:p>
        </p:txBody>
      </p:sp>
      <p:sp>
        <p:nvSpPr>
          <p:cNvPr id="2" name="Inhaltsplatzhalter 1"/>
          <p:cNvSpPr>
            <a:spLocks noGrp="1"/>
          </p:cNvSpPr>
          <p:nvPr>
            <p:ph idx="1"/>
          </p:nvPr>
        </p:nvSpPr>
        <p:spPr/>
        <p:txBody>
          <a:bodyPr/>
          <a:lstStyle/>
          <a:p>
            <a:endParaRPr lang="en-GB"/>
          </a:p>
        </p:txBody>
      </p:sp>
      <p:sp>
        <p:nvSpPr>
          <p:cNvPr id="91140" name="Text Box 3"/>
          <p:cNvSpPr txBox="1">
            <a:spLocks noChangeArrowheads="1"/>
          </p:cNvSpPr>
          <p:nvPr/>
        </p:nvSpPr>
        <p:spPr bwMode="auto">
          <a:xfrm>
            <a:off x="900113" y="5876925"/>
            <a:ext cx="7343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a:t>RSS Feeds</a:t>
            </a:r>
          </a:p>
        </p:txBody>
      </p:sp>
      <p:pic>
        <p:nvPicPr>
          <p:cNvPr id="91141"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9552" y="1040138"/>
            <a:ext cx="8140700" cy="533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53</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0968041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ChangeArrowheads="1"/>
          </p:cNvSpPr>
          <p:nvPr>
            <p:ph type="title"/>
          </p:nvPr>
        </p:nvSpPr>
        <p:spPr/>
        <p:txBody>
          <a:bodyPr/>
          <a:lstStyle/>
          <a:p>
            <a:pPr eaLnBrk="1" hangingPunct="1"/>
            <a:r>
              <a:rPr lang="en-GB" altLang="en-US" smtClean="0">
                <a:solidFill>
                  <a:schemeClr val="tx1"/>
                </a:solidFill>
              </a:rPr>
              <a:t>Communication and sharing (III)</a:t>
            </a:r>
          </a:p>
        </p:txBody>
      </p:sp>
      <p:pic>
        <p:nvPicPr>
          <p:cNvPr id="93188"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4763" y="1334338"/>
            <a:ext cx="5137150" cy="5040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93189" name="Rectangle 1"/>
          <p:cNvSpPr>
            <a:spLocks noChangeArrowheads="1"/>
          </p:cNvSpPr>
          <p:nvPr/>
        </p:nvSpPr>
        <p:spPr bwMode="auto">
          <a:xfrm>
            <a:off x="2756990" y="1591517"/>
            <a:ext cx="409575" cy="287337"/>
          </a:xfrm>
          <a:prstGeom prst="rect">
            <a:avLst/>
          </a:prstGeom>
          <a:noFill/>
          <a:ln w="28575">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54</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977581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2"/>
          <p:cNvSpPr>
            <a:spLocks noGrp="1" noChangeArrowheads="1"/>
          </p:cNvSpPr>
          <p:nvPr>
            <p:ph type="title"/>
          </p:nvPr>
        </p:nvSpPr>
        <p:spPr/>
        <p:txBody>
          <a:bodyPr/>
          <a:lstStyle/>
          <a:p>
            <a:pPr eaLnBrk="1" hangingPunct="1"/>
            <a:r>
              <a:rPr lang="en-GB" altLang="en-US" smtClean="0">
                <a:solidFill>
                  <a:schemeClr val="tx1"/>
                </a:solidFill>
              </a:rPr>
              <a:t>Communication and sharing (IV)</a:t>
            </a:r>
          </a:p>
        </p:txBody>
      </p:sp>
      <p:sp>
        <p:nvSpPr>
          <p:cNvPr id="2" name="Inhaltsplatzhalter 1"/>
          <p:cNvSpPr>
            <a:spLocks noGrp="1"/>
          </p:cNvSpPr>
          <p:nvPr>
            <p:ph idx="1"/>
          </p:nvPr>
        </p:nvSpPr>
        <p:spPr>
          <a:xfrm>
            <a:off x="611188" y="1713438"/>
            <a:ext cx="7921625" cy="4464050"/>
          </a:xfrm>
        </p:spPr>
        <p:txBody>
          <a:bodyPr/>
          <a:lstStyle/>
          <a:p>
            <a:endParaRPr lang="en-GB"/>
          </a:p>
        </p:txBody>
      </p:sp>
      <p:sp>
        <p:nvSpPr>
          <p:cNvPr id="95236" name="Text Box 3"/>
          <p:cNvSpPr txBox="1">
            <a:spLocks noChangeArrowheads="1"/>
          </p:cNvSpPr>
          <p:nvPr/>
        </p:nvSpPr>
        <p:spPr bwMode="auto">
          <a:xfrm>
            <a:off x="541288" y="5969525"/>
            <a:ext cx="73437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t>Export to Excel </a:t>
            </a:r>
            <a:r>
              <a:rPr lang="en-GB" altLang="en-US" dirty="0" smtClean="0"/>
              <a:t>– Can </a:t>
            </a:r>
            <a:r>
              <a:rPr lang="en-GB" altLang="en-US" dirty="0"/>
              <a:t>use Excel functions</a:t>
            </a:r>
          </a:p>
        </p:txBody>
      </p:sp>
      <p:sp>
        <p:nvSpPr>
          <p:cNvPr id="95237" name="Text Box 5"/>
          <p:cNvSpPr txBox="1">
            <a:spLocks noChangeArrowheads="1"/>
          </p:cNvSpPr>
          <p:nvPr/>
        </p:nvSpPr>
        <p:spPr bwMode="auto">
          <a:xfrm>
            <a:off x="6626724" y="5973100"/>
            <a:ext cx="21605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solidFill>
                  <a:schemeClr val="accent1"/>
                </a:solidFill>
              </a:rPr>
              <a:t>Links Preserved</a:t>
            </a:r>
          </a:p>
        </p:txBody>
      </p:sp>
      <p:pic>
        <p:nvPicPr>
          <p:cNvPr id="95238" name="Picture 7"/>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30313" y="1731413"/>
            <a:ext cx="7773987" cy="3240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95239" name="Rectangle 1"/>
          <p:cNvSpPr>
            <a:spLocks noChangeArrowheads="1"/>
          </p:cNvSpPr>
          <p:nvPr/>
        </p:nvSpPr>
        <p:spPr bwMode="auto">
          <a:xfrm>
            <a:off x="4880050" y="2307675"/>
            <a:ext cx="935038" cy="2663825"/>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55</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67015706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3"/>
          <p:cNvSpPr>
            <a:spLocks noGrp="1" noChangeArrowheads="1"/>
          </p:cNvSpPr>
          <p:nvPr>
            <p:ph type="title"/>
          </p:nvPr>
        </p:nvSpPr>
        <p:spPr/>
        <p:txBody>
          <a:bodyPr/>
          <a:lstStyle/>
          <a:p>
            <a:pPr eaLnBrk="1" hangingPunct="1"/>
            <a:r>
              <a:rPr lang="en-GB" altLang="en-US" smtClean="0">
                <a:solidFill>
                  <a:schemeClr val="tx1"/>
                </a:solidFill>
              </a:rPr>
              <a:t>Settings (I)</a:t>
            </a:r>
          </a:p>
        </p:txBody>
      </p:sp>
      <p:sp>
        <p:nvSpPr>
          <p:cNvPr id="97284" name="Text Box 4"/>
          <p:cNvSpPr txBox="1">
            <a:spLocks noChangeArrowheads="1"/>
          </p:cNvSpPr>
          <p:nvPr/>
        </p:nvSpPr>
        <p:spPr bwMode="auto">
          <a:xfrm>
            <a:off x="549288" y="5493463"/>
            <a:ext cx="6985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t>Enable Query History</a:t>
            </a:r>
          </a:p>
        </p:txBody>
      </p:sp>
      <p:pic>
        <p:nvPicPr>
          <p:cNvPr id="97285" name="Picture 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5750" y="1726325"/>
            <a:ext cx="6877050" cy="3767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Lst>
        </p:spPr>
      </p:pic>
      <p:sp>
        <p:nvSpPr>
          <p:cNvPr id="97286" name="Rectangle 1"/>
          <p:cNvSpPr>
            <a:spLocks noChangeArrowheads="1"/>
          </p:cNvSpPr>
          <p:nvPr/>
        </p:nvSpPr>
        <p:spPr bwMode="auto">
          <a:xfrm>
            <a:off x="3569450" y="2612151"/>
            <a:ext cx="720725" cy="240786"/>
          </a:xfrm>
          <a:prstGeom prst="rect">
            <a:avLst/>
          </a:prstGeom>
          <a:noFill/>
          <a:ln w="2857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56</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6105245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2"/>
          <p:cNvSpPr>
            <a:spLocks noGrp="1" noChangeArrowheads="1"/>
          </p:cNvSpPr>
          <p:nvPr>
            <p:ph type="title"/>
          </p:nvPr>
        </p:nvSpPr>
        <p:spPr/>
        <p:txBody>
          <a:bodyPr/>
          <a:lstStyle/>
          <a:p>
            <a:pPr eaLnBrk="1" hangingPunct="1"/>
            <a:r>
              <a:rPr lang="en-GB" altLang="en-US" smtClean="0">
                <a:solidFill>
                  <a:schemeClr val="tx1"/>
                </a:solidFill>
              </a:rPr>
              <a:t>Settings (II)</a:t>
            </a:r>
          </a:p>
        </p:txBody>
      </p:sp>
      <p:pic>
        <p:nvPicPr>
          <p:cNvPr id="99332"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17132" y="1021813"/>
            <a:ext cx="5883275" cy="530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57</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572702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Enable pop-ups</a:t>
            </a:r>
          </a:p>
        </p:txBody>
      </p:sp>
      <p:sp>
        <p:nvSpPr>
          <p:cNvPr id="101379" name="Line 4"/>
          <p:cNvSpPr>
            <a:spLocks noChangeShapeType="1"/>
          </p:cNvSpPr>
          <p:nvPr/>
        </p:nvSpPr>
        <p:spPr bwMode="auto">
          <a:xfrm>
            <a:off x="2484438" y="3159750"/>
            <a:ext cx="431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1380" name="Line 6"/>
          <p:cNvSpPr>
            <a:spLocks noChangeShapeType="1"/>
          </p:cNvSpPr>
          <p:nvPr/>
        </p:nvSpPr>
        <p:spPr bwMode="auto">
          <a:xfrm flipV="1">
            <a:off x="3203575" y="5463213"/>
            <a:ext cx="720725"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1382" name="Text Box 3"/>
          <p:cNvSpPr txBox="1">
            <a:spLocks noChangeArrowheads="1"/>
          </p:cNvSpPr>
          <p:nvPr/>
        </p:nvSpPr>
        <p:spPr bwMode="auto">
          <a:xfrm>
            <a:off x="515930" y="3950325"/>
            <a:ext cx="1198900" cy="73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ts val="200"/>
              </a:spcBef>
              <a:buFontTx/>
              <a:buNone/>
            </a:pPr>
            <a:r>
              <a:rPr lang="en-GB" altLang="en-US" dirty="0"/>
              <a:t>Enable </a:t>
            </a:r>
            <a:endParaRPr lang="en-GB" altLang="en-US" dirty="0" smtClean="0"/>
          </a:p>
          <a:p>
            <a:pPr eaLnBrk="1" hangingPunct="1">
              <a:spcBef>
                <a:spcPts val="200"/>
              </a:spcBef>
              <a:buFontTx/>
              <a:buNone/>
            </a:pPr>
            <a:r>
              <a:rPr lang="en-GB" altLang="en-US" dirty="0" smtClean="0"/>
              <a:t>pop-ups</a:t>
            </a:r>
            <a:endParaRPr lang="en-GB" altLang="en-US" dirty="0"/>
          </a:p>
        </p:txBody>
      </p:sp>
      <p:sp>
        <p:nvSpPr>
          <p:cNvPr id="101383" name="Text Box 5"/>
          <p:cNvSpPr txBox="1">
            <a:spLocks noChangeArrowheads="1"/>
          </p:cNvSpPr>
          <p:nvPr/>
        </p:nvSpPr>
        <p:spPr bwMode="auto">
          <a:xfrm>
            <a:off x="6269775" y="1484784"/>
            <a:ext cx="201612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dirty="0"/>
              <a:t>Enable highlighting</a:t>
            </a:r>
          </a:p>
        </p:txBody>
      </p:sp>
      <p:cxnSp>
        <p:nvCxnSpPr>
          <p:cNvPr id="101384" name="Straight Arrow Connector 2"/>
          <p:cNvCxnSpPr>
            <a:cxnSpLocks noChangeShapeType="1"/>
          </p:cNvCxnSpPr>
          <p:nvPr/>
        </p:nvCxnSpPr>
        <p:spPr bwMode="auto">
          <a:xfrm flipH="1">
            <a:off x="6489700" y="2432675"/>
            <a:ext cx="746125" cy="65405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58</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2492896"/>
            <a:ext cx="5536291"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ight Arrow 3"/>
          <p:cNvSpPr>
            <a:spLocks noChangeArrowheads="1"/>
          </p:cNvSpPr>
          <p:nvPr/>
        </p:nvSpPr>
        <p:spPr bwMode="auto">
          <a:xfrm rot="7565905">
            <a:off x="6033840" y="2532919"/>
            <a:ext cx="963266" cy="94226"/>
          </a:xfrm>
          <a:prstGeom prst="rightArrow">
            <a:avLst>
              <a:gd name="adj1" fmla="val 50000"/>
              <a:gd name="adj2" fmla="val 50516"/>
            </a:avLst>
          </a:prstGeom>
          <a:solidFill>
            <a:schemeClr val="accent1"/>
          </a:solidFill>
          <a:ln>
            <a:noFill/>
          </a:ln>
          <a:effectLst/>
          <a:extLst>
            <a:ext uri="{91240B29-F687-4F45-9708-019B960494DF}">
              <a14:hiddenLine xmlns:a14="http://schemas.microsoft.com/office/drawing/2010/main" w="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Tree>
    <p:extLst>
      <p:ext uri="{BB962C8B-B14F-4D97-AF65-F5344CB8AC3E}">
        <p14:creationId xmlns:p14="http://schemas.microsoft.com/office/powerpoint/2010/main" val="26709024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Resources</a:t>
            </a:r>
          </a:p>
        </p:txBody>
      </p:sp>
      <p:sp>
        <p:nvSpPr>
          <p:cNvPr id="103427" name="Text Box 2"/>
          <p:cNvSpPr txBox="1">
            <a:spLocks noChangeArrowheads="1"/>
          </p:cNvSpPr>
          <p:nvPr/>
        </p:nvSpPr>
        <p:spPr bwMode="auto">
          <a:xfrm>
            <a:off x="543775" y="1243275"/>
            <a:ext cx="8351838" cy="300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en-GB" altLang="en-US" sz="1800" dirty="0"/>
          </a:p>
          <a:p>
            <a:pPr eaLnBrk="1" hangingPunct="1">
              <a:spcBef>
                <a:spcPct val="50000"/>
              </a:spcBef>
              <a:buFontTx/>
              <a:buNone/>
            </a:pPr>
            <a:r>
              <a:rPr lang="en-GB" altLang="en-US" dirty="0">
                <a:hlinkClick r:id="rId3"/>
              </a:rPr>
              <a:t>http://worldwide.espacenet.com</a:t>
            </a:r>
            <a:r>
              <a:rPr lang="en-GB" altLang="en-US" dirty="0"/>
              <a:t>			Espacenet</a:t>
            </a:r>
          </a:p>
          <a:p>
            <a:pPr eaLnBrk="1" hangingPunct="1">
              <a:spcBef>
                <a:spcPct val="50000"/>
              </a:spcBef>
              <a:buFontTx/>
              <a:buNone/>
            </a:pPr>
            <a:endParaRPr lang="en-GB" altLang="en-US" dirty="0"/>
          </a:p>
          <a:p>
            <a:pPr eaLnBrk="1" hangingPunct="1">
              <a:spcBef>
                <a:spcPct val="50000"/>
              </a:spcBef>
              <a:buFontTx/>
              <a:buNone/>
            </a:pPr>
            <a:r>
              <a:rPr lang="en-GB" altLang="en-US" dirty="0">
                <a:hlinkClick r:id="rId4"/>
              </a:rPr>
              <a:t>espacenet@epo.org</a:t>
            </a:r>
            <a:r>
              <a:rPr lang="en-GB" altLang="en-US" dirty="0"/>
              <a:t>				Espacenet helpdesk</a:t>
            </a:r>
          </a:p>
          <a:p>
            <a:pPr eaLnBrk="1" hangingPunct="1">
              <a:spcBef>
                <a:spcPct val="50000"/>
              </a:spcBef>
              <a:buFontTx/>
              <a:buNone/>
            </a:pPr>
            <a:endParaRPr lang="en-GB" altLang="en-US" sz="1800" dirty="0"/>
          </a:p>
          <a:p>
            <a:pPr eaLnBrk="1" hangingPunct="1">
              <a:spcBef>
                <a:spcPct val="50000"/>
              </a:spcBef>
              <a:buFontTx/>
              <a:buNone/>
            </a:pPr>
            <a:endParaRPr lang="en-GB" altLang="en-US" sz="1800" dirty="0"/>
          </a:p>
          <a:p>
            <a:pPr eaLnBrk="1" hangingPunct="1">
              <a:spcBef>
                <a:spcPct val="50000"/>
              </a:spcBef>
              <a:buFontTx/>
              <a:buNone/>
            </a:pPr>
            <a:endParaRPr lang="en-GB" altLang="en-US" sz="1800" dirty="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59</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8647796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510604" y="340805"/>
            <a:ext cx="7921625" cy="503907"/>
          </a:xfrm>
        </p:spPr>
        <p:txBody>
          <a:bodyPr lIns="91440" tIns="45720" rIns="91440" bIns="45720" anchor="ctr"/>
          <a:lstStyle/>
          <a:p>
            <a:pPr eaLnBrk="1" hangingPunct="1"/>
            <a:r>
              <a:rPr lang="en-GB" dirty="0" smtClean="0"/>
              <a:t>How can IP be protected?</a:t>
            </a:r>
          </a:p>
        </p:txBody>
      </p:sp>
      <p:sp>
        <p:nvSpPr>
          <p:cNvPr id="100355" name="Rectangle 3"/>
          <p:cNvSpPr>
            <a:spLocks noGrp="1" noChangeArrowheads="1"/>
          </p:cNvSpPr>
          <p:nvPr>
            <p:ph idx="1"/>
          </p:nvPr>
        </p:nvSpPr>
        <p:spPr>
          <a:xfrm>
            <a:off x="510604" y="1620838"/>
            <a:ext cx="7921625" cy="4464050"/>
          </a:xfrm>
        </p:spPr>
        <p:txBody>
          <a:bodyPr lIns="91440" tIns="45720" rIns="91440" bIns="45720"/>
          <a:lstStyle/>
          <a:p>
            <a:pPr eaLnBrk="1" hangingPunct="1"/>
            <a:r>
              <a:rPr lang="en-GB" dirty="0" smtClean="0"/>
              <a:t>Ideas can be protected by a whole range of IPRs.</a:t>
            </a:r>
          </a:p>
          <a:p>
            <a:pPr eaLnBrk="1" hangingPunct="1"/>
            <a:endParaRPr lang="en-GB" dirty="0"/>
          </a:p>
          <a:p>
            <a:pPr eaLnBrk="1" hangingPunct="1"/>
            <a:r>
              <a:rPr lang="en-GB" dirty="0" smtClean="0"/>
              <a:t>The type of IPR will be different depending on the idea.</a:t>
            </a:r>
          </a:p>
          <a:p>
            <a:pPr marL="0" indent="0" eaLnBrk="1" hangingPunct="1">
              <a:lnSpc>
                <a:spcPct val="90000"/>
              </a:lnSpc>
              <a:buNone/>
            </a:pPr>
            <a:endParaRPr lang="en-GB"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r>
              <a:rPr lang="en-GB" b="1" dirty="0" smtClean="0"/>
              <a:t> </a:t>
            </a:r>
            <a:endParaRPr lang="en-GB" dirty="0" smtClean="0"/>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7" name="Fußzeilenplatzhalter 6"/>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Foliennummernplatzhalter 5"/>
          <p:cNvSpPr>
            <a:spLocks noGrp="1"/>
          </p:cNvSpPr>
          <p:nvPr>
            <p:ph type="sldNum" sz="quarter" idx="11"/>
          </p:nvPr>
        </p:nvSpPr>
        <p:spPr/>
        <p:txBody>
          <a:bodyPr/>
          <a:lstStyle/>
          <a:p>
            <a:pPr>
              <a:defRPr/>
            </a:pPr>
            <a:fld id="{9C76C9AB-61E5-4E6C-99EB-FF4109160F68}" type="slidenum">
              <a:rPr lang="de-DE" smtClean="0"/>
              <a:pPr>
                <a:defRPr/>
              </a:pPr>
              <a:t>6</a:t>
            </a:fld>
            <a:endParaRPr lang="de-DE" dirty="0"/>
          </a:p>
        </p:txBody>
      </p:sp>
      <p:sp>
        <p:nvSpPr>
          <p:cNvPr id="100356"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5A598B71-7652-4CD3-B000-1F8AA4FC08CF}" type="slidenum">
              <a:rPr lang="de-DE" sz="1200"/>
              <a:pPr algn="r"/>
              <a:t>6</a:t>
            </a:fld>
            <a:endParaRPr lang="de-DE"/>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83413" y="4406900"/>
            <a:ext cx="7772400" cy="1362075"/>
          </a:xfrm>
        </p:spPr>
        <p:txBody>
          <a:bodyPr/>
          <a:lstStyle/>
          <a:p>
            <a:pPr eaLnBrk="1" hangingPunct="1"/>
            <a:r>
              <a:rPr lang="en-GB" altLang="en-US" dirty="0" smtClean="0"/>
              <a:t>Espacenet Exercises</a:t>
            </a:r>
          </a:p>
        </p:txBody>
      </p:sp>
      <p:sp>
        <p:nvSpPr>
          <p:cNvPr id="8" name="Foliennummernplatzhalter 7"/>
          <p:cNvSpPr>
            <a:spLocks noGrp="1"/>
          </p:cNvSpPr>
          <p:nvPr>
            <p:ph type="sldNum" sz="quarter" idx="11"/>
          </p:nvPr>
        </p:nvSpPr>
        <p:spPr/>
        <p:txBody>
          <a:bodyPr/>
          <a:lstStyle/>
          <a:p>
            <a:pPr>
              <a:defRPr/>
            </a:pPr>
            <a:fld id="{9C76C9AB-61E5-4E6C-99EB-FF4109160F68}" type="slidenum">
              <a:rPr lang="de-DE" smtClean="0"/>
              <a:pPr>
                <a:defRPr/>
              </a:pPr>
              <a:t>60</a:t>
            </a:fld>
            <a:endParaRPr lang="de-DE" dirty="0"/>
          </a:p>
        </p:txBody>
      </p:sp>
      <p:sp>
        <p:nvSpPr>
          <p:cNvPr id="3" name="Fußzeilenplatzhalter 2"/>
          <p:cNvSpPr>
            <a:spLocks noGrp="1"/>
          </p:cNvSpPr>
          <p:nvPr>
            <p:ph type="ftr" sz="quarter" idx="3"/>
          </p:nvPr>
        </p:nvSpPr>
        <p:spPr>
          <a:xfrm>
            <a:off x="611188" y="6553200"/>
            <a:ext cx="7129462" cy="47625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631801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el 1"/>
          <p:cNvSpPr>
            <a:spLocks noGrp="1"/>
          </p:cNvSpPr>
          <p:nvPr>
            <p:ph type="title"/>
          </p:nvPr>
        </p:nvSpPr>
        <p:spPr/>
        <p:txBody>
          <a:bodyPr/>
          <a:lstStyle/>
          <a:p>
            <a:pPr eaLnBrk="1" hangingPunct="1"/>
            <a:r>
              <a:rPr lang="en-GB" altLang="en-US" dirty="0" smtClean="0"/>
              <a:t>Exercise 1</a:t>
            </a:r>
          </a:p>
        </p:txBody>
      </p:sp>
      <p:sp>
        <p:nvSpPr>
          <p:cNvPr id="7171" name="Inhaltsplatzhalter 2"/>
          <p:cNvSpPr>
            <a:spLocks noGrp="1"/>
          </p:cNvSpPr>
          <p:nvPr>
            <p:ph idx="1"/>
          </p:nvPr>
        </p:nvSpPr>
        <p:spPr>
          <a:xfrm>
            <a:off x="611188" y="1678713"/>
            <a:ext cx="7921625" cy="4464050"/>
          </a:xfrm>
        </p:spPr>
        <p:txBody>
          <a:bodyPr/>
          <a:lstStyle/>
          <a:p>
            <a:pPr eaLnBrk="1" hangingPunct="1"/>
            <a:r>
              <a:rPr lang="en-GB" altLang="en-US" dirty="0" smtClean="0"/>
              <a:t>How would you find EP1000000 in Espacenet?</a:t>
            </a:r>
          </a:p>
          <a:p>
            <a:pPr eaLnBrk="1" hangingPunct="1"/>
            <a:endParaRPr lang="en-GB" altLang="en-US" dirty="0" smtClean="0"/>
          </a:p>
          <a:p>
            <a:pPr eaLnBrk="1" hangingPunct="1"/>
            <a:r>
              <a:rPr lang="en-GB" altLang="en-US" dirty="0" smtClean="0"/>
              <a:t>What is the title of this patent?</a:t>
            </a:r>
          </a:p>
          <a:p>
            <a:pPr eaLnBrk="1" hangingPunct="1"/>
            <a:endParaRPr lang="en-GB" altLang="en-US" dirty="0" smtClean="0"/>
          </a:p>
          <a:p>
            <a:pPr eaLnBrk="1" hangingPunct="1"/>
            <a:r>
              <a:rPr lang="en-GB" altLang="en-US" dirty="0" smtClean="0"/>
              <a:t>How many simple family members does it have?</a:t>
            </a:r>
          </a:p>
          <a:p>
            <a:pPr eaLnBrk="1" hangingPunct="1"/>
            <a:endParaRPr lang="en-GB" altLang="en-US"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61</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24309008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p:cNvSpPr>
          <p:nvPr>
            <p:ph type="title"/>
          </p:nvPr>
        </p:nvSpPr>
        <p:spPr/>
        <p:txBody>
          <a:bodyPr/>
          <a:lstStyle/>
          <a:p>
            <a:pPr eaLnBrk="1" hangingPunct="1"/>
            <a:r>
              <a:rPr lang="en-GB" altLang="en-US" smtClean="0"/>
              <a:t>Exercise 2</a:t>
            </a:r>
          </a:p>
        </p:txBody>
      </p:sp>
      <p:sp>
        <p:nvSpPr>
          <p:cNvPr id="9219" name="Inhaltsplatzhalter 2"/>
          <p:cNvSpPr>
            <a:spLocks noGrp="1"/>
          </p:cNvSpPr>
          <p:nvPr>
            <p:ph idx="1"/>
          </p:nvPr>
        </p:nvSpPr>
        <p:spPr>
          <a:xfrm>
            <a:off x="611188" y="1667138"/>
            <a:ext cx="7921625" cy="4464050"/>
          </a:xfrm>
        </p:spPr>
        <p:txBody>
          <a:bodyPr/>
          <a:lstStyle/>
          <a:p>
            <a:pPr eaLnBrk="1" hangingPunct="1"/>
            <a:r>
              <a:rPr lang="en-GB" altLang="en-US" dirty="0" smtClean="0"/>
              <a:t>How would you use the smart search option to find patents in the field of cathode ray tubes published in 1950 with Philo T. Farnsworth as the inventor or applicant?</a:t>
            </a:r>
          </a:p>
          <a:p>
            <a:pPr eaLnBrk="1" hangingPunct="1"/>
            <a:endParaRPr lang="en-GB" altLang="en-US"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62</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12538663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p:txBody>
          <a:bodyPr/>
          <a:lstStyle/>
          <a:p>
            <a:pPr eaLnBrk="1" hangingPunct="1"/>
            <a:r>
              <a:rPr lang="en-GB" altLang="en-US" dirty="0" smtClean="0"/>
              <a:t>Exercise 3</a:t>
            </a:r>
          </a:p>
        </p:txBody>
      </p:sp>
      <p:sp>
        <p:nvSpPr>
          <p:cNvPr id="11267" name="Inhaltsplatzhalter 2"/>
          <p:cNvSpPr>
            <a:spLocks noGrp="1"/>
          </p:cNvSpPr>
          <p:nvPr>
            <p:ph idx="1"/>
          </p:nvPr>
        </p:nvSpPr>
        <p:spPr>
          <a:xfrm>
            <a:off x="611188" y="1701863"/>
            <a:ext cx="7921625" cy="4464050"/>
          </a:xfrm>
        </p:spPr>
        <p:txBody>
          <a:bodyPr/>
          <a:lstStyle/>
          <a:p>
            <a:pPr eaLnBrk="1" hangingPunct="1"/>
            <a:r>
              <a:rPr lang="en-GB" altLang="en-US" dirty="0" smtClean="0"/>
              <a:t>Albert Einstein and Leo Szilard were friends and colleagues. Albert was known for his theoretical work on relativity, the photoelectric effect and the kinetic theory of matter. Leo was an experimental physicist who conceived nuclear chain reactions, the electron microscope, the linear accelerator and the cyclotron. </a:t>
            </a:r>
          </a:p>
          <a:p>
            <a:pPr eaLnBrk="1" hangingPunct="1"/>
            <a:endParaRPr lang="en-GB" altLang="en-US" dirty="0" smtClean="0"/>
          </a:p>
          <a:p>
            <a:pPr eaLnBrk="1" hangingPunct="1"/>
            <a:r>
              <a:rPr lang="en-GB" altLang="en-US" dirty="0" smtClean="0"/>
              <a:t>Leo and Albert worked together on inventions in a completely different field. What was that field?</a:t>
            </a:r>
          </a:p>
          <a:p>
            <a:pPr eaLnBrk="1" hangingPunct="1"/>
            <a:endParaRPr lang="en-GB" altLang="en-US"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63</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6382543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p:txBody>
          <a:bodyPr/>
          <a:lstStyle/>
          <a:p>
            <a:pPr eaLnBrk="1" hangingPunct="1"/>
            <a:r>
              <a:rPr lang="en-GB" altLang="en-US" smtClean="0"/>
              <a:t>Exercise 4</a:t>
            </a:r>
          </a:p>
        </p:txBody>
      </p:sp>
      <p:sp>
        <p:nvSpPr>
          <p:cNvPr id="3" name="Inhaltsplatzhalter 2"/>
          <p:cNvSpPr>
            <a:spLocks noGrp="1"/>
          </p:cNvSpPr>
          <p:nvPr>
            <p:ph idx="1"/>
          </p:nvPr>
        </p:nvSpPr>
        <p:spPr>
          <a:xfrm>
            <a:off x="611188" y="1667138"/>
            <a:ext cx="7921625" cy="4464050"/>
          </a:xfrm>
        </p:spPr>
        <p:txBody>
          <a:bodyPr/>
          <a:lstStyle/>
          <a:p>
            <a:pPr marL="0" indent="0" eaLnBrk="1" hangingPunct="1">
              <a:buFont typeface="Wingdings" panose="05000000000000000000" pitchFamily="2" charset="2"/>
              <a:buNone/>
              <a:defRPr/>
            </a:pPr>
            <a:r>
              <a:rPr lang="en-GB" altLang="en-US" dirty="0"/>
              <a:t>Ann Lambrechts is an award-winning inventor.</a:t>
            </a:r>
          </a:p>
          <a:p>
            <a:pPr eaLnBrk="1" hangingPunct="1">
              <a:defRPr/>
            </a:pPr>
            <a:endParaRPr lang="en-GB" altLang="en-US" dirty="0"/>
          </a:p>
          <a:p>
            <a:pPr eaLnBrk="1" hangingPunct="1">
              <a:defRPr/>
            </a:pPr>
            <a:r>
              <a:rPr lang="en-GB" altLang="en-US" dirty="0"/>
              <a:t>How many of her patent applications can you find in Espacenet</a:t>
            </a:r>
            <a:r>
              <a:rPr lang="en-GB" altLang="en-US" dirty="0" smtClean="0"/>
              <a:t>?</a:t>
            </a:r>
          </a:p>
          <a:p>
            <a:pPr eaLnBrk="1" hangingPunct="1">
              <a:defRPr/>
            </a:pPr>
            <a:endParaRPr lang="en-GB" altLang="en-US" dirty="0"/>
          </a:p>
          <a:p>
            <a:pPr eaLnBrk="1" hangingPunct="1">
              <a:defRPr/>
            </a:pPr>
            <a:r>
              <a:rPr lang="en-GB" altLang="en-US" dirty="0"/>
              <a:t>Which company does she currently work for</a:t>
            </a:r>
            <a:r>
              <a:rPr lang="en-GB" altLang="en-US" dirty="0" smtClean="0"/>
              <a:t>?</a:t>
            </a:r>
          </a:p>
          <a:p>
            <a:pPr eaLnBrk="1" hangingPunct="1">
              <a:defRPr/>
            </a:pPr>
            <a:endParaRPr lang="en-GB" altLang="en-US" dirty="0"/>
          </a:p>
          <a:p>
            <a:pPr eaLnBrk="1" hangingPunct="1">
              <a:defRPr/>
            </a:pPr>
            <a:r>
              <a:rPr lang="en-GB" altLang="en-US" dirty="0"/>
              <a:t>Each of her patents covers a different specific invention. What is the main technology in her portfolio of inventions</a:t>
            </a:r>
            <a:r>
              <a:rPr lang="en-GB" altLang="en-US" dirty="0" smtClean="0"/>
              <a:t>?</a:t>
            </a:r>
          </a:p>
          <a:p>
            <a:pPr eaLnBrk="1" hangingPunct="1">
              <a:defRPr/>
            </a:pPr>
            <a:endParaRPr lang="en-GB" altLang="en-US" dirty="0"/>
          </a:p>
          <a:p>
            <a:pPr eaLnBrk="1" hangingPunct="1">
              <a:defRPr/>
            </a:pPr>
            <a:r>
              <a:rPr lang="en-GB" altLang="en-US" dirty="0"/>
              <a:t>Can you find other inventors working in the same field</a:t>
            </a:r>
            <a:r>
              <a:rPr lang="en-GB" altLang="en-US" dirty="0" smtClean="0"/>
              <a:t>?</a:t>
            </a:r>
          </a:p>
          <a:p>
            <a:pPr eaLnBrk="1" hangingPunct="1">
              <a:defRPr/>
            </a:pPr>
            <a:endParaRPr lang="en-GB" altLang="en-US" dirty="0"/>
          </a:p>
          <a:p>
            <a:pPr eaLnBrk="1" hangingPunct="1">
              <a:defRPr/>
            </a:pPr>
            <a:r>
              <a:rPr lang="en-GB" altLang="en-US" dirty="0"/>
              <a:t>Can you find other companies working in the same field?</a:t>
            </a:r>
          </a:p>
          <a:p>
            <a:pPr eaLnBrk="1" hangingPunct="1">
              <a:defRPr/>
            </a:pPr>
            <a:endParaRPr lang="en-GB"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64</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743932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1"/>
          <p:cNvSpPr>
            <a:spLocks noGrp="1"/>
          </p:cNvSpPr>
          <p:nvPr>
            <p:ph type="title"/>
          </p:nvPr>
        </p:nvSpPr>
        <p:spPr/>
        <p:txBody>
          <a:bodyPr/>
          <a:lstStyle/>
          <a:p>
            <a:pPr eaLnBrk="1" hangingPunct="1"/>
            <a:r>
              <a:rPr lang="en-GB" altLang="en-US" smtClean="0"/>
              <a:t>Exercise 5</a:t>
            </a:r>
          </a:p>
        </p:txBody>
      </p:sp>
      <p:sp>
        <p:nvSpPr>
          <p:cNvPr id="3" name="Inhaltsplatzhalter 2"/>
          <p:cNvSpPr>
            <a:spLocks noGrp="1"/>
          </p:cNvSpPr>
          <p:nvPr>
            <p:ph idx="1"/>
          </p:nvPr>
        </p:nvSpPr>
        <p:spPr>
          <a:xfrm>
            <a:off x="611188" y="1667138"/>
            <a:ext cx="7921625" cy="4464050"/>
          </a:xfrm>
        </p:spPr>
        <p:txBody>
          <a:bodyPr/>
          <a:lstStyle/>
          <a:p>
            <a:pPr marL="0" indent="0" eaLnBrk="1" hangingPunct="1">
              <a:buFont typeface="Wingdings" panose="05000000000000000000" pitchFamily="2" charset="2"/>
              <a:buNone/>
              <a:defRPr/>
            </a:pPr>
            <a:r>
              <a:rPr lang="en-GB" dirty="0" smtClean="0"/>
              <a:t>Imagine you need to look for computer-controlled ABS by means of microprocessors.</a:t>
            </a:r>
          </a:p>
          <a:p>
            <a:pPr eaLnBrk="1" hangingPunct="1">
              <a:defRPr/>
            </a:pPr>
            <a:endParaRPr lang="en-GB" dirty="0" smtClean="0"/>
          </a:p>
          <a:p>
            <a:pPr eaLnBrk="1" hangingPunct="1">
              <a:defRPr/>
            </a:pPr>
            <a:r>
              <a:rPr lang="en-GB" dirty="0" smtClean="0"/>
              <a:t>How would you find suitable patent classifications?</a:t>
            </a:r>
          </a:p>
          <a:p>
            <a:pPr eaLnBrk="1" hangingPunct="1">
              <a:defRPr/>
            </a:pPr>
            <a:endParaRPr lang="en-GB" dirty="0" smtClean="0"/>
          </a:p>
          <a:p>
            <a:pPr eaLnBrk="1" hangingPunct="1">
              <a:defRPr/>
            </a:pPr>
            <a:r>
              <a:rPr lang="en-GB" dirty="0" smtClean="0"/>
              <a:t>How would you find out how many patents the following companies have in this technology?</a:t>
            </a:r>
          </a:p>
          <a:p>
            <a:pPr lvl="1" eaLnBrk="1" hangingPunct="1">
              <a:buFont typeface="Symbol" panose="05050102010706020507" pitchFamily="18" charset="2"/>
              <a:buChar char="-"/>
              <a:defRPr/>
            </a:pPr>
            <a:r>
              <a:rPr lang="en-GB" dirty="0" smtClean="0"/>
              <a:t>Citroën</a:t>
            </a:r>
          </a:p>
          <a:p>
            <a:pPr lvl="1" eaLnBrk="1" hangingPunct="1">
              <a:buFont typeface="Symbol" panose="05050102010706020507" pitchFamily="18" charset="2"/>
              <a:buChar char="-"/>
              <a:defRPr/>
            </a:pPr>
            <a:r>
              <a:rPr lang="en-GB" dirty="0" smtClean="0"/>
              <a:t>Mitsubishi</a:t>
            </a:r>
          </a:p>
          <a:p>
            <a:pPr lvl="1" eaLnBrk="1" hangingPunct="1">
              <a:buFont typeface="Symbol" panose="05050102010706020507" pitchFamily="18" charset="2"/>
              <a:buChar char="-"/>
              <a:defRPr/>
            </a:pPr>
            <a:r>
              <a:rPr lang="en-GB" dirty="0" smtClean="0"/>
              <a:t>Volkswagen</a:t>
            </a:r>
          </a:p>
          <a:p>
            <a:pPr lvl="1" eaLnBrk="1" hangingPunct="1">
              <a:buFont typeface="Symbol" panose="05050102010706020507" pitchFamily="18" charset="2"/>
              <a:buChar char="-"/>
              <a:defRPr/>
            </a:pPr>
            <a:r>
              <a:rPr lang="en-GB" dirty="0" smtClean="0"/>
              <a:t>Nissan</a:t>
            </a:r>
          </a:p>
          <a:p>
            <a:pPr eaLnBrk="1" hangingPunct="1">
              <a:defRPr/>
            </a:pPr>
            <a:endParaRPr lang="en-GB"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65</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20065949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el 1"/>
          <p:cNvSpPr>
            <a:spLocks noGrp="1"/>
          </p:cNvSpPr>
          <p:nvPr>
            <p:ph type="title"/>
          </p:nvPr>
        </p:nvSpPr>
        <p:spPr/>
        <p:txBody>
          <a:bodyPr/>
          <a:lstStyle/>
          <a:p>
            <a:pPr eaLnBrk="1" hangingPunct="1"/>
            <a:r>
              <a:rPr lang="en-GB" altLang="en-US" dirty="0" smtClean="0"/>
              <a:t>Exercise 6</a:t>
            </a:r>
          </a:p>
        </p:txBody>
      </p:sp>
      <p:sp>
        <p:nvSpPr>
          <p:cNvPr id="17411" name="Inhaltsplatzhalter 2"/>
          <p:cNvSpPr>
            <a:spLocks noGrp="1"/>
          </p:cNvSpPr>
          <p:nvPr>
            <p:ph idx="1"/>
          </p:nvPr>
        </p:nvSpPr>
        <p:spPr>
          <a:xfrm>
            <a:off x="611188" y="1678713"/>
            <a:ext cx="7921625" cy="4464050"/>
          </a:xfrm>
        </p:spPr>
        <p:txBody>
          <a:bodyPr/>
          <a:lstStyle/>
          <a:p>
            <a:pPr marL="0" indent="0" eaLnBrk="1" hangingPunct="1">
              <a:buNone/>
            </a:pPr>
            <a:r>
              <a:rPr lang="en-GB" altLang="en-US" dirty="0" smtClean="0"/>
              <a:t>Imagine that you are looking for continuous carbon fibre reinforced materials used in aircraft construction. How would you develop a search strategy using classifications and keywords?</a:t>
            </a:r>
          </a:p>
          <a:p>
            <a:pPr eaLnBrk="1" hangingPunct="1"/>
            <a:endParaRPr lang="en-GB" altLang="en-US"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66</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69375471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1"/>
          <p:cNvSpPr>
            <a:spLocks noGrp="1"/>
          </p:cNvSpPr>
          <p:nvPr>
            <p:ph type="title"/>
          </p:nvPr>
        </p:nvSpPr>
        <p:spPr/>
        <p:txBody>
          <a:bodyPr/>
          <a:lstStyle/>
          <a:p>
            <a:pPr eaLnBrk="1" hangingPunct="1"/>
            <a:r>
              <a:rPr lang="en-GB" altLang="en-US" smtClean="0"/>
              <a:t>Exercise 7</a:t>
            </a:r>
          </a:p>
        </p:txBody>
      </p:sp>
      <p:sp>
        <p:nvSpPr>
          <p:cNvPr id="3" name="Inhaltsplatzhalter 2"/>
          <p:cNvSpPr>
            <a:spLocks noGrp="1"/>
          </p:cNvSpPr>
          <p:nvPr>
            <p:ph idx="1"/>
          </p:nvPr>
        </p:nvSpPr>
        <p:spPr>
          <a:xfrm>
            <a:off x="611188" y="1667138"/>
            <a:ext cx="7921625" cy="4464050"/>
          </a:xfrm>
        </p:spPr>
        <p:txBody>
          <a:bodyPr/>
          <a:lstStyle/>
          <a:p>
            <a:pPr marL="0" indent="0" eaLnBrk="1" hangingPunct="1">
              <a:buFont typeface="Wingdings" panose="05000000000000000000" pitchFamily="2" charset="2"/>
              <a:buNone/>
              <a:defRPr/>
            </a:pPr>
            <a:r>
              <a:rPr lang="en-GB" dirty="0" smtClean="0"/>
              <a:t>Borealis is a chemical company providing plastics materials to the infrastructure, automotive and advanced packaging markets. One of its technology platforms is Borstar®. </a:t>
            </a:r>
          </a:p>
          <a:p>
            <a:pPr marL="0" indent="0" eaLnBrk="1" hangingPunct="1">
              <a:buFont typeface="Wingdings" panose="05000000000000000000" pitchFamily="2" charset="2"/>
              <a:buNone/>
              <a:defRPr/>
            </a:pPr>
            <a:endParaRPr lang="en-GB" dirty="0" smtClean="0"/>
          </a:p>
          <a:p>
            <a:pPr eaLnBrk="1" hangingPunct="1">
              <a:defRPr/>
            </a:pPr>
            <a:r>
              <a:rPr lang="en-GB" dirty="0" smtClean="0"/>
              <a:t>Which polymeric and copolymeric materials are in the Borstar® product range?</a:t>
            </a:r>
          </a:p>
          <a:p>
            <a:pPr eaLnBrk="1" hangingPunct="1">
              <a:defRPr/>
            </a:pPr>
            <a:endParaRPr lang="en-GB" dirty="0" smtClean="0"/>
          </a:p>
          <a:p>
            <a:pPr eaLnBrk="1" hangingPunct="1">
              <a:defRPr/>
            </a:pPr>
            <a:r>
              <a:rPr lang="en-GB" dirty="0" smtClean="0"/>
              <a:t>How would you find out how many European patents Borealis has applied for the copolymeric materials?</a:t>
            </a:r>
          </a:p>
          <a:p>
            <a:pPr marL="0" indent="0" eaLnBrk="1" hangingPunct="1">
              <a:buFont typeface="Wingdings" panose="05000000000000000000" pitchFamily="2" charset="2"/>
              <a:buNone/>
              <a:defRPr/>
            </a:pPr>
            <a:endParaRPr lang="en-GB"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67</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98953253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p:cNvSpPr>
            <a:spLocks noGrp="1"/>
          </p:cNvSpPr>
          <p:nvPr>
            <p:ph type="title"/>
          </p:nvPr>
        </p:nvSpPr>
        <p:spPr/>
        <p:txBody>
          <a:bodyPr/>
          <a:lstStyle/>
          <a:p>
            <a:pPr eaLnBrk="1" hangingPunct="1"/>
            <a:r>
              <a:rPr lang="en-GB" altLang="en-US" smtClean="0"/>
              <a:t>Exercise 8</a:t>
            </a:r>
          </a:p>
        </p:txBody>
      </p:sp>
      <p:sp>
        <p:nvSpPr>
          <p:cNvPr id="3" name="Inhaltsplatzhalter 2"/>
          <p:cNvSpPr>
            <a:spLocks noGrp="1"/>
          </p:cNvSpPr>
          <p:nvPr>
            <p:ph idx="1"/>
          </p:nvPr>
        </p:nvSpPr>
        <p:spPr>
          <a:xfrm>
            <a:off x="611188" y="1678713"/>
            <a:ext cx="7921625" cy="4464050"/>
          </a:xfrm>
        </p:spPr>
        <p:txBody>
          <a:bodyPr/>
          <a:lstStyle/>
          <a:p>
            <a:pPr marL="0" indent="0" eaLnBrk="1" hangingPunct="1">
              <a:buFont typeface="Wingdings" panose="05000000000000000000" pitchFamily="2" charset="2"/>
              <a:buNone/>
              <a:defRPr/>
            </a:pPr>
            <a:r>
              <a:rPr lang="en-GB" dirty="0" smtClean="0"/>
              <a:t>In today’s cars, the connection between the throttle pedal and the engine is made by electrical signals travelling through wires. The pedal sensor gauges how far the driver is pressing the throttle pedal and sends signals to the engine’s control computer, which determines how much to open the throttle based on input from a variety of sensors, choosing a setting that will achieve the lowest exhaust emissions, the best fuel efficiency and good engine response. In 2010, Toyota had to recall many of its products because of a failure of the on-board drive-by-wire system.</a:t>
            </a:r>
          </a:p>
          <a:p>
            <a:pPr eaLnBrk="1" hangingPunct="1">
              <a:defRPr/>
            </a:pPr>
            <a:endParaRPr lang="en-GB" dirty="0" smtClean="0"/>
          </a:p>
          <a:p>
            <a:pPr eaLnBrk="1" hangingPunct="1">
              <a:defRPr/>
            </a:pPr>
            <a:r>
              <a:rPr lang="en-GB" dirty="0" smtClean="0"/>
              <a:t>How would you find the relevant Toyota patents?</a:t>
            </a:r>
          </a:p>
          <a:p>
            <a:pPr eaLnBrk="1" hangingPunct="1">
              <a:defRPr/>
            </a:pPr>
            <a:endParaRPr lang="en-GB"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68</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67615025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el 1"/>
          <p:cNvSpPr>
            <a:spLocks noGrp="1"/>
          </p:cNvSpPr>
          <p:nvPr>
            <p:ph type="title"/>
          </p:nvPr>
        </p:nvSpPr>
        <p:spPr/>
        <p:txBody>
          <a:bodyPr/>
          <a:lstStyle/>
          <a:p>
            <a:pPr eaLnBrk="1" hangingPunct="1"/>
            <a:r>
              <a:rPr lang="en-GB" altLang="en-US" smtClean="0"/>
              <a:t>Exercise 9</a:t>
            </a:r>
          </a:p>
        </p:txBody>
      </p:sp>
      <p:sp>
        <p:nvSpPr>
          <p:cNvPr id="3" name="Inhaltsplatzhalter 2"/>
          <p:cNvSpPr>
            <a:spLocks noGrp="1"/>
          </p:cNvSpPr>
          <p:nvPr>
            <p:ph idx="1"/>
          </p:nvPr>
        </p:nvSpPr>
        <p:spPr>
          <a:xfrm>
            <a:off x="611188" y="1690288"/>
            <a:ext cx="7921625" cy="4464050"/>
          </a:xfrm>
        </p:spPr>
        <p:txBody>
          <a:bodyPr/>
          <a:lstStyle/>
          <a:p>
            <a:pPr eaLnBrk="1" hangingPunct="1">
              <a:defRPr/>
            </a:pPr>
            <a:r>
              <a:rPr lang="en-GB" altLang="en-US" dirty="0" smtClean="0"/>
              <a:t>1.2 dichlorobenzene (</a:t>
            </a:r>
            <a:r>
              <a:rPr lang="en-GB" altLang="en-US" i="1" dirty="0" err="1" smtClean="0"/>
              <a:t>ortho</a:t>
            </a:r>
            <a:r>
              <a:rPr lang="en-GB" altLang="en-US" i="1" dirty="0" smtClean="0"/>
              <a:t>-</a:t>
            </a:r>
            <a:r>
              <a:rPr lang="en-GB" altLang="en-US" dirty="0" smtClean="0"/>
              <a:t>DCB) and 1.4 dichlorobenzene (</a:t>
            </a:r>
            <a:r>
              <a:rPr lang="en-GB" altLang="en-US" i="1" dirty="0" smtClean="0"/>
              <a:t>para-</a:t>
            </a:r>
            <a:r>
              <a:rPr lang="en-GB" altLang="en-US" dirty="0" smtClean="0"/>
              <a:t>DCB) are the favoured reaction products in the chlorination of chlorobenzene. What patented methods are there for the production of 1.3 dichlorobenzene (</a:t>
            </a:r>
            <a:r>
              <a:rPr lang="en-GB" altLang="en-US" i="1" dirty="0" smtClean="0"/>
              <a:t>meta-</a:t>
            </a:r>
            <a:r>
              <a:rPr lang="en-GB" altLang="en-US" dirty="0" smtClean="0"/>
              <a:t>DCB)?</a:t>
            </a:r>
          </a:p>
          <a:p>
            <a:pPr marL="0" indent="0" eaLnBrk="1" hangingPunct="1">
              <a:buFont typeface="Wingdings" panose="05000000000000000000" pitchFamily="2" charset="2"/>
              <a:buNone/>
              <a:defRPr/>
            </a:pPr>
            <a:endParaRPr lang="en-GB"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69</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2932266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528892" y="304229"/>
            <a:ext cx="7921625" cy="575915"/>
          </a:xfrm>
        </p:spPr>
        <p:txBody>
          <a:bodyPr lIns="91440" tIns="45720" rIns="91440" bIns="45720" anchor="ctr"/>
          <a:lstStyle/>
          <a:p>
            <a:pPr eaLnBrk="1" hangingPunct="1"/>
            <a:r>
              <a:rPr lang="en-GB" dirty="0" smtClean="0"/>
              <a:t>What rights do you get from your IPRs?</a:t>
            </a:r>
          </a:p>
        </p:txBody>
      </p:sp>
      <p:sp>
        <p:nvSpPr>
          <p:cNvPr id="102403" name="Rectangle 3"/>
          <p:cNvSpPr>
            <a:spLocks noGrp="1" noChangeArrowheads="1"/>
          </p:cNvSpPr>
          <p:nvPr>
            <p:ph idx="1"/>
          </p:nvPr>
        </p:nvSpPr>
        <p:spPr>
          <a:xfrm>
            <a:off x="510604" y="1666558"/>
            <a:ext cx="7921625" cy="4464050"/>
          </a:xfrm>
        </p:spPr>
        <p:txBody>
          <a:bodyPr lIns="91440" tIns="45720" rIns="91440" bIns="45720"/>
          <a:lstStyle/>
          <a:p>
            <a:pPr eaLnBrk="1" hangingPunct="1">
              <a:lnSpc>
                <a:spcPct val="90000"/>
              </a:lnSpc>
            </a:pPr>
            <a:r>
              <a:rPr lang="en-GB" dirty="0" smtClean="0"/>
              <a:t>Exclusionary rights.</a:t>
            </a:r>
          </a:p>
          <a:p>
            <a:pPr marL="0" indent="0" eaLnBrk="1" hangingPunct="1">
              <a:lnSpc>
                <a:spcPct val="90000"/>
              </a:lnSpc>
              <a:buNone/>
            </a:pPr>
            <a:endParaRPr lang="en-GB" dirty="0" smtClean="0"/>
          </a:p>
          <a:p>
            <a:pPr eaLnBrk="1" hangingPunct="1">
              <a:lnSpc>
                <a:spcPct val="90000"/>
              </a:lnSpc>
            </a:pPr>
            <a:r>
              <a:rPr lang="en-GB" dirty="0" smtClean="0"/>
              <a:t>The right to prevent others from using your intellectual property.</a:t>
            </a:r>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pPr>
            <a:endParaRPr lang="en-GB" b="1" dirty="0" smtClean="0"/>
          </a:p>
          <a:p>
            <a:pPr eaLnBrk="1" hangingPunct="1">
              <a:lnSpc>
                <a:spcPct val="90000"/>
              </a:lnSpc>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r>
              <a:rPr lang="en-GB" b="1" dirty="0" smtClean="0"/>
              <a:t> </a:t>
            </a:r>
            <a:endParaRPr lang="en-GB" dirty="0" smtClean="0"/>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7" name="Fußzeilenplatzhalter 6"/>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Foliennummernplatzhalter 5"/>
          <p:cNvSpPr>
            <a:spLocks noGrp="1"/>
          </p:cNvSpPr>
          <p:nvPr>
            <p:ph type="sldNum" sz="quarter" idx="11"/>
          </p:nvPr>
        </p:nvSpPr>
        <p:spPr/>
        <p:txBody>
          <a:bodyPr/>
          <a:lstStyle/>
          <a:p>
            <a:pPr>
              <a:defRPr/>
            </a:pPr>
            <a:fld id="{9C76C9AB-61E5-4E6C-99EB-FF4109160F68}" type="slidenum">
              <a:rPr lang="de-DE" smtClean="0"/>
              <a:pPr>
                <a:defRPr/>
              </a:pPr>
              <a:t>7</a:t>
            </a:fld>
            <a:endParaRPr lang="de-DE" dirty="0"/>
          </a:p>
        </p:txBody>
      </p:sp>
      <p:sp>
        <p:nvSpPr>
          <p:cNvPr id="102404"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BF76B808-5BF8-492A-B069-72722DEFA6EB}" type="slidenum">
              <a:rPr lang="de-DE" sz="1200"/>
              <a:pPr algn="r"/>
              <a:t>7</a:t>
            </a:fld>
            <a:endParaRPr lang="de-DE"/>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594988" y="4406900"/>
            <a:ext cx="7772400" cy="1362075"/>
          </a:xfrm>
        </p:spPr>
        <p:txBody>
          <a:bodyPr/>
          <a:lstStyle/>
          <a:p>
            <a:pPr eaLnBrk="1" hangingPunct="1"/>
            <a:r>
              <a:rPr lang="en-GB" altLang="en-US" dirty="0" smtClean="0"/>
              <a:t>THE European Patent Register</a:t>
            </a:r>
            <a:br>
              <a:rPr lang="en-GB" altLang="en-US" dirty="0" smtClean="0"/>
            </a:br>
            <a:r>
              <a:rPr lang="en-GB" altLang="en-US" dirty="0" smtClean="0"/>
              <a:t> </a:t>
            </a:r>
            <a:r>
              <a:rPr lang="en-GB" altLang="en-US" sz="3200" dirty="0" smtClean="0"/>
              <a:t> </a:t>
            </a:r>
          </a:p>
        </p:txBody>
      </p:sp>
      <p:sp>
        <p:nvSpPr>
          <p:cNvPr id="3" name="Foliennummernplatzhalter 2"/>
          <p:cNvSpPr>
            <a:spLocks noGrp="1"/>
          </p:cNvSpPr>
          <p:nvPr>
            <p:ph type="sldNum" sz="quarter" idx="11"/>
          </p:nvPr>
        </p:nvSpPr>
        <p:spPr/>
        <p:txBody>
          <a:bodyPr/>
          <a:lstStyle/>
          <a:p>
            <a:pPr>
              <a:defRPr/>
            </a:pPr>
            <a:fld id="{9C76C9AB-61E5-4E6C-99EB-FF4109160F68}" type="slidenum">
              <a:rPr lang="de-DE" smtClean="0"/>
              <a:pPr>
                <a:defRPr/>
              </a:pPr>
              <a:t>70</a:t>
            </a:fld>
            <a:endParaRPr lang="de-DE" dirty="0"/>
          </a:p>
        </p:txBody>
      </p:sp>
      <p:sp>
        <p:nvSpPr>
          <p:cNvPr id="6" name="Fußzeilenplatzhalter 5"/>
          <p:cNvSpPr>
            <a:spLocks noGrp="1"/>
          </p:cNvSpPr>
          <p:nvPr>
            <p:ph type="ftr" sz="quarter" idx="3"/>
          </p:nvPr>
        </p:nvSpPr>
        <p:spPr>
          <a:xfrm>
            <a:off x="611188" y="6553200"/>
            <a:ext cx="7129462" cy="47625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10670402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Content</a:t>
            </a:r>
            <a:endParaRPr lang="en-GB" dirty="0"/>
          </a:p>
        </p:txBody>
      </p:sp>
      <p:sp>
        <p:nvSpPr>
          <p:cNvPr id="4100" name="Rectangle 4"/>
          <p:cNvSpPr>
            <a:spLocks noGrp="1" noChangeArrowheads="1"/>
          </p:cNvSpPr>
          <p:nvPr>
            <p:ph idx="1"/>
          </p:nvPr>
        </p:nvSpPr>
        <p:spPr>
          <a:xfrm>
            <a:off x="530163" y="1655563"/>
            <a:ext cx="7921625" cy="4464050"/>
          </a:xfrm>
          <a:noFill/>
        </p:spPr>
        <p:txBody>
          <a:bodyPr lIns="91440" tIns="45720" rIns="91440" bIns="45720">
            <a:noAutofit/>
          </a:bodyPr>
          <a:lstStyle/>
          <a:p>
            <a:pPr eaLnBrk="1" hangingPunct="1">
              <a:lnSpc>
                <a:spcPct val="90000"/>
              </a:lnSpc>
            </a:pPr>
            <a:r>
              <a:rPr lang="en-GB" altLang="en-US" dirty="0" smtClean="0"/>
              <a:t>About the European Patent Register</a:t>
            </a:r>
          </a:p>
          <a:p>
            <a:pPr eaLnBrk="1" hangingPunct="1">
              <a:lnSpc>
                <a:spcPct val="90000"/>
              </a:lnSpc>
            </a:pPr>
            <a:endParaRPr lang="en-GB" altLang="en-US" dirty="0" smtClean="0"/>
          </a:p>
          <a:p>
            <a:pPr eaLnBrk="1" hangingPunct="1">
              <a:lnSpc>
                <a:spcPct val="90000"/>
              </a:lnSpc>
            </a:pPr>
            <a:r>
              <a:rPr lang="en-GB" altLang="en-US" dirty="0" smtClean="0"/>
              <a:t>Access</a:t>
            </a:r>
          </a:p>
          <a:p>
            <a:pPr eaLnBrk="1" hangingPunct="1">
              <a:lnSpc>
                <a:spcPct val="90000"/>
              </a:lnSpc>
            </a:pPr>
            <a:endParaRPr lang="en-GB" altLang="en-US" dirty="0" smtClean="0"/>
          </a:p>
          <a:p>
            <a:pPr eaLnBrk="1" hangingPunct="1">
              <a:lnSpc>
                <a:spcPct val="90000"/>
              </a:lnSpc>
            </a:pPr>
            <a:r>
              <a:rPr lang="en-GB" altLang="en-US" dirty="0" smtClean="0"/>
              <a:t>Search options</a:t>
            </a:r>
          </a:p>
          <a:p>
            <a:pPr eaLnBrk="1" hangingPunct="1">
              <a:lnSpc>
                <a:spcPct val="90000"/>
              </a:lnSpc>
            </a:pPr>
            <a:endParaRPr lang="en-GB" altLang="en-US" dirty="0" smtClean="0"/>
          </a:p>
          <a:p>
            <a:pPr eaLnBrk="1" hangingPunct="1">
              <a:lnSpc>
                <a:spcPct val="90000"/>
              </a:lnSpc>
            </a:pPr>
            <a:r>
              <a:rPr lang="en-GB" altLang="en-US" dirty="0" smtClean="0"/>
              <a:t>Results list</a:t>
            </a:r>
          </a:p>
          <a:p>
            <a:pPr eaLnBrk="1" hangingPunct="1">
              <a:lnSpc>
                <a:spcPct val="90000"/>
              </a:lnSpc>
            </a:pPr>
            <a:endParaRPr lang="en-GB" altLang="en-US" dirty="0" smtClean="0"/>
          </a:p>
          <a:p>
            <a:pPr eaLnBrk="1" hangingPunct="1">
              <a:lnSpc>
                <a:spcPct val="90000"/>
              </a:lnSpc>
            </a:pPr>
            <a:r>
              <a:rPr lang="en-GB" altLang="en-US" dirty="0" smtClean="0"/>
              <a:t>Data views</a:t>
            </a:r>
          </a:p>
          <a:p>
            <a:pPr eaLnBrk="1" hangingPunct="1">
              <a:lnSpc>
                <a:spcPct val="90000"/>
              </a:lnSpc>
            </a:pPr>
            <a:endParaRPr lang="en-GB" altLang="en-US" dirty="0" smtClean="0"/>
          </a:p>
          <a:p>
            <a:pPr eaLnBrk="1" hangingPunct="1">
              <a:lnSpc>
                <a:spcPct val="90000"/>
              </a:lnSpc>
            </a:pPr>
            <a:r>
              <a:rPr lang="en-GB" altLang="en-US" dirty="0" smtClean="0"/>
              <a:t>Monitoring files with Register Alert</a:t>
            </a:r>
          </a:p>
          <a:p>
            <a:pPr eaLnBrk="1" hangingPunct="1">
              <a:lnSpc>
                <a:spcPct val="90000"/>
              </a:lnSpc>
            </a:pPr>
            <a:endParaRPr lang="en-GB" altLang="en-US" b="1" dirty="0" smtClean="0"/>
          </a:p>
          <a:p>
            <a:pPr eaLnBrk="1" hangingPunct="1">
              <a:lnSpc>
                <a:spcPct val="90000"/>
              </a:lnSpc>
            </a:pPr>
            <a:r>
              <a:rPr lang="en-GB" altLang="en-US" dirty="0" smtClean="0"/>
              <a:t>Quick quiz</a:t>
            </a:r>
          </a:p>
          <a:p>
            <a:pPr eaLnBrk="1" hangingPunct="1">
              <a:lnSpc>
                <a:spcPct val="90000"/>
              </a:lnSpc>
              <a:buFont typeface="Wingdings" panose="05000000000000000000" pitchFamily="2" charset="2"/>
              <a:buNone/>
            </a:pPr>
            <a:endParaRPr lang="en-GB" altLang="en-US" b="1" dirty="0" smtClean="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71</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738934"/>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About the European Patent Register</a:t>
            </a:r>
            <a:endParaRPr lang="en-GB" dirty="0"/>
          </a:p>
        </p:txBody>
      </p:sp>
      <p:sp>
        <p:nvSpPr>
          <p:cNvPr id="124931" name="Rectangle 3"/>
          <p:cNvSpPr>
            <a:spLocks noGrp="1" noChangeArrowheads="1"/>
          </p:cNvSpPr>
          <p:nvPr>
            <p:ph idx="1"/>
          </p:nvPr>
        </p:nvSpPr>
        <p:spPr>
          <a:xfrm>
            <a:off x="510913" y="1655563"/>
            <a:ext cx="7921625" cy="4464050"/>
          </a:xfrm>
        </p:spPr>
        <p:txBody>
          <a:bodyPr lIns="91440" tIns="45720" rIns="91440" bIns="45720"/>
          <a:lstStyle/>
          <a:p>
            <a:pPr eaLnBrk="1" hangingPunct="1">
              <a:lnSpc>
                <a:spcPct val="90000"/>
              </a:lnSpc>
              <a:buFont typeface="Wingdings" panose="05000000000000000000" pitchFamily="2" charset="2"/>
              <a:buNone/>
              <a:defRPr/>
            </a:pPr>
            <a:r>
              <a:rPr lang="en-GB" altLang="en-US" dirty="0" smtClean="0"/>
              <a:t>The European Patent Register provides free </a:t>
            </a:r>
          </a:p>
          <a:p>
            <a:pPr eaLnBrk="1" hangingPunct="1">
              <a:lnSpc>
                <a:spcPct val="90000"/>
              </a:lnSpc>
              <a:buFont typeface="Wingdings" panose="05000000000000000000" pitchFamily="2" charset="2"/>
              <a:buNone/>
              <a:defRPr/>
            </a:pPr>
            <a:r>
              <a:rPr lang="en-GB" altLang="en-US" dirty="0" smtClean="0"/>
              <a:t>online access to</a:t>
            </a:r>
          </a:p>
          <a:p>
            <a:pPr eaLnBrk="1" hangingPunct="1">
              <a:lnSpc>
                <a:spcPct val="90000"/>
              </a:lnSpc>
              <a:defRPr/>
            </a:pPr>
            <a:endParaRPr lang="en-GB" altLang="en-US" dirty="0" smtClean="0"/>
          </a:p>
          <a:p>
            <a:pPr marL="270000" lvl="1" indent="-270000" eaLnBrk="1" hangingPunct="1">
              <a:lnSpc>
                <a:spcPct val="90000"/>
              </a:lnSpc>
              <a:buFont typeface="Wingdings" panose="05000000000000000000" pitchFamily="2" charset="2"/>
              <a:buChar char="§"/>
              <a:defRPr/>
            </a:pPr>
            <a:r>
              <a:rPr lang="en-GB" altLang="en-US" dirty="0" smtClean="0"/>
              <a:t>legal status information</a:t>
            </a:r>
          </a:p>
          <a:p>
            <a:pPr marL="270000" lvl="1" indent="-270000" eaLnBrk="1" hangingPunct="1">
              <a:lnSpc>
                <a:spcPct val="90000"/>
              </a:lnSpc>
              <a:buFont typeface="Wingdings" panose="05000000000000000000" pitchFamily="2" charset="2"/>
              <a:buChar char="§"/>
              <a:defRPr/>
            </a:pPr>
            <a:r>
              <a:rPr lang="en-GB" altLang="en-US" dirty="0" smtClean="0"/>
              <a:t>procedural status information </a:t>
            </a:r>
          </a:p>
          <a:p>
            <a:pPr marL="0" indent="0" eaLnBrk="1" hangingPunct="1">
              <a:lnSpc>
                <a:spcPct val="90000"/>
              </a:lnSpc>
              <a:buFont typeface="Wingdings" panose="05000000000000000000" pitchFamily="2" charset="2"/>
              <a:buNone/>
              <a:defRPr/>
            </a:pPr>
            <a:endParaRPr lang="en-GB" altLang="en-US" dirty="0" smtClean="0"/>
          </a:p>
          <a:p>
            <a:pPr marL="0" indent="0" eaLnBrk="1" hangingPunct="1">
              <a:lnSpc>
                <a:spcPct val="90000"/>
              </a:lnSpc>
              <a:buFont typeface="Wingdings" panose="05000000000000000000" pitchFamily="2" charset="2"/>
              <a:buNone/>
              <a:defRPr/>
            </a:pPr>
            <a:r>
              <a:rPr lang="en-GB" altLang="en-US" dirty="0" smtClean="0"/>
              <a:t>relating to </a:t>
            </a:r>
          </a:p>
          <a:p>
            <a:pPr eaLnBrk="1" hangingPunct="1">
              <a:lnSpc>
                <a:spcPct val="90000"/>
              </a:lnSpc>
              <a:defRPr/>
            </a:pPr>
            <a:endParaRPr lang="en-GB" altLang="en-US" dirty="0" smtClean="0"/>
          </a:p>
          <a:p>
            <a:pPr marL="270000" lvl="1" indent="-270000" eaLnBrk="1" hangingPunct="1">
              <a:lnSpc>
                <a:spcPct val="90000"/>
              </a:lnSpc>
              <a:buFont typeface="Wingdings" panose="05000000000000000000" pitchFamily="2" charset="2"/>
              <a:buChar char="§"/>
              <a:defRPr/>
            </a:pPr>
            <a:r>
              <a:rPr lang="en-GB" altLang="en-US" dirty="0" smtClean="0"/>
              <a:t>EP applications</a:t>
            </a:r>
          </a:p>
          <a:p>
            <a:pPr marL="270000" lvl="1" indent="-270000" eaLnBrk="1" hangingPunct="1">
              <a:lnSpc>
                <a:spcPct val="90000"/>
              </a:lnSpc>
              <a:buFont typeface="Wingdings" panose="05000000000000000000" pitchFamily="2" charset="2"/>
              <a:buChar char="§"/>
              <a:defRPr/>
            </a:pPr>
            <a:r>
              <a:rPr lang="en-GB" altLang="en-US" dirty="0" smtClean="0"/>
              <a:t>PCT applications </a:t>
            </a:r>
          </a:p>
          <a:p>
            <a:pPr lvl="2" eaLnBrk="1" hangingPunct="1">
              <a:lnSpc>
                <a:spcPct val="90000"/>
              </a:lnSpc>
              <a:defRPr/>
            </a:pPr>
            <a:endParaRPr lang="en-GB" altLang="en-US" dirty="0" smtClean="0"/>
          </a:p>
          <a:p>
            <a:pPr eaLnBrk="1" hangingPunct="1">
              <a:lnSpc>
                <a:spcPct val="90000"/>
              </a:lnSpc>
              <a:buFontTx/>
              <a:buNone/>
              <a:defRPr/>
            </a:pPr>
            <a:r>
              <a:rPr lang="en-GB" altLang="en-US" dirty="0" smtClean="0"/>
              <a:t>at the EPO during the European phase.</a:t>
            </a:r>
          </a:p>
          <a:p>
            <a:pPr lvl="1" eaLnBrk="1" hangingPunct="1">
              <a:lnSpc>
                <a:spcPct val="90000"/>
              </a:lnSpc>
              <a:buFontTx/>
              <a:buNone/>
              <a:defRPr/>
            </a:pPr>
            <a:endParaRPr lang="en-GB" altLang="en-US" dirty="0" smtClean="0">
              <a:solidFill>
                <a:srgbClr val="009999"/>
              </a:solidFill>
            </a:endParaRPr>
          </a:p>
          <a:p>
            <a:pPr eaLnBrk="1" hangingPunct="1">
              <a:lnSpc>
                <a:spcPct val="90000"/>
              </a:lnSpc>
              <a:defRPr/>
            </a:pPr>
            <a:endParaRPr lang="en-GB" altLang="en-US" dirty="0" smtClean="0"/>
          </a:p>
          <a:p>
            <a:pPr lvl="1" eaLnBrk="1" hangingPunct="1">
              <a:lnSpc>
                <a:spcPct val="90000"/>
              </a:lnSpc>
              <a:buFontTx/>
              <a:buNone/>
              <a:defRPr/>
            </a:pPr>
            <a:endParaRPr lang="en-GB" altLang="en-US" dirty="0" smtClean="0"/>
          </a:p>
          <a:p>
            <a:pPr lvl="2" eaLnBrk="1" hangingPunct="1">
              <a:lnSpc>
                <a:spcPct val="90000"/>
              </a:lnSpc>
              <a:buFontTx/>
              <a:buNone/>
              <a:defRPr/>
            </a:pPr>
            <a:endParaRPr lang="en-GB" altLang="en-US" dirty="0" smtClean="0"/>
          </a:p>
          <a:p>
            <a:pPr lvl="2" eaLnBrk="1" hangingPunct="1">
              <a:lnSpc>
                <a:spcPct val="90000"/>
              </a:lnSpc>
              <a:defRPr/>
            </a:pPr>
            <a:endParaRPr lang="en-GB" altLang="en-US" dirty="0" smtClean="0"/>
          </a:p>
        </p:txBody>
      </p:sp>
      <p:pic>
        <p:nvPicPr>
          <p:cNvPr id="512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54263" y="1715814"/>
            <a:ext cx="2448000" cy="46468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72</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67976751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GB" altLang="en-US" dirty="0"/>
              <a:t>Access and availability</a:t>
            </a:r>
            <a:endParaRPr lang="en-GB" dirty="0"/>
          </a:p>
        </p:txBody>
      </p:sp>
      <p:sp>
        <p:nvSpPr>
          <p:cNvPr id="6148" name="Rectangle 3"/>
          <p:cNvSpPr>
            <a:spLocks noGrp="1" noChangeArrowheads="1"/>
          </p:cNvSpPr>
          <p:nvPr>
            <p:ph idx="1"/>
          </p:nvPr>
        </p:nvSpPr>
        <p:spPr>
          <a:xfrm>
            <a:off x="530163" y="1620838"/>
            <a:ext cx="7921625" cy="4464050"/>
          </a:xfrm>
        </p:spPr>
        <p:txBody>
          <a:bodyPr lIns="91440" tIns="45720" rIns="91440" bIns="45720"/>
          <a:lstStyle/>
          <a:p>
            <a:pPr eaLnBrk="1" hangingPunct="1"/>
            <a:r>
              <a:rPr lang="en-GB" altLang="en-US" dirty="0" smtClean="0"/>
              <a:t>Available </a:t>
            </a:r>
            <a:r>
              <a:rPr lang="en-GB" altLang="en-US" b="1" dirty="0" smtClean="0"/>
              <a:t>24/7</a:t>
            </a:r>
            <a:r>
              <a:rPr lang="en-GB" altLang="en-US" dirty="0" smtClean="0"/>
              <a:t>.</a:t>
            </a:r>
          </a:p>
          <a:p>
            <a:pPr eaLnBrk="1" hangingPunct="1"/>
            <a:endParaRPr lang="en-GB" altLang="en-US" dirty="0" smtClean="0"/>
          </a:p>
          <a:p>
            <a:pPr eaLnBrk="1" hangingPunct="1"/>
            <a:r>
              <a:rPr lang="en-GB" altLang="en-US" b="1" dirty="0" smtClean="0"/>
              <a:t>Secure</a:t>
            </a:r>
            <a:r>
              <a:rPr lang="en-GB" altLang="en-US" dirty="0" smtClean="0"/>
              <a:t> access (</a:t>
            </a:r>
            <a:r>
              <a:rPr lang="en-GB" altLang="en-US" dirty="0" smtClean="0">
                <a:solidFill>
                  <a:srgbClr val="0000FF"/>
                </a:solidFill>
              </a:rPr>
              <a:t>http</a:t>
            </a:r>
            <a:r>
              <a:rPr lang="en-GB" altLang="en-US" b="1" dirty="0" smtClean="0">
                <a:solidFill>
                  <a:srgbClr val="0000FF"/>
                </a:solidFill>
              </a:rPr>
              <a:t>s</a:t>
            </a:r>
            <a:r>
              <a:rPr lang="en-GB" altLang="en-US" dirty="0" smtClean="0">
                <a:solidFill>
                  <a:srgbClr val="0000FF"/>
                </a:solidFill>
              </a:rPr>
              <a:t>://register.epo.org</a:t>
            </a:r>
            <a:r>
              <a:rPr lang="en-GB" altLang="en-US" dirty="0" smtClean="0"/>
              <a:t>).</a:t>
            </a:r>
          </a:p>
          <a:p>
            <a:pPr eaLnBrk="1" hangingPunct="1"/>
            <a:endParaRPr lang="en-GB" altLang="en-US" dirty="0" smtClean="0"/>
          </a:p>
          <a:p>
            <a:pPr eaLnBrk="1" hangingPunct="1"/>
            <a:r>
              <a:rPr lang="en-GB" altLang="en-US" dirty="0" smtClean="0"/>
              <a:t>Information available only </a:t>
            </a:r>
            <a:r>
              <a:rPr lang="en-GB" altLang="en-US" b="1" dirty="0" smtClean="0"/>
              <a:t>after publication </a:t>
            </a:r>
            <a:r>
              <a:rPr lang="en-GB" altLang="en-US" dirty="0" smtClean="0"/>
              <a:t>of the patent application.</a:t>
            </a:r>
          </a:p>
          <a:p>
            <a:pPr eaLnBrk="1" hangingPunct="1"/>
            <a:endParaRPr lang="en-GB" altLang="en-US" dirty="0" smtClean="0"/>
          </a:p>
          <a:p>
            <a:pPr eaLnBrk="1" hangingPunct="1"/>
            <a:endParaRPr lang="en-GB" altLang="en-US" dirty="0" smtClean="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73</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00793062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Additional features</a:t>
            </a:r>
            <a:endParaRPr lang="en-GB" dirty="0"/>
          </a:p>
        </p:txBody>
      </p:sp>
      <p:sp>
        <p:nvSpPr>
          <p:cNvPr id="7172" name="Rectangle 3"/>
          <p:cNvSpPr>
            <a:spLocks noGrp="1" noChangeArrowheads="1"/>
          </p:cNvSpPr>
          <p:nvPr>
            <p:ph idx="1"/>
          </p:nvPr>
        </p:nvSpPr>
        <p:spPr>
          <a:xfrm>
            <a:off x="541738" y="1632413"/>
            <a:ext cx="7921625" cy="4464050"/>
          </a:xfrm>
        </p:spPr>
        <p:txBody>
          <a:bodyPr lIns="91440" tIns="45720" rIns="91440" bIns="45720">
            <a:noAutofit/>
          </a:bodyPr>
          <a:lstStyle/>
          <a:p>
            <a:pPr eaLnBrk="1" hangingPunct="1">
              <a:lnSpc>
                <a:spcPts val="2300"/>
              </a:lnSpc>
              <a:spcBef>
                <a:spcPts val="0"/>
              </a:spcBef>
            </a:pPr>
            <a:r>
              <a:rPr lang="en-GB" altLang="en-US" dirty="0" smtClean="0"/>
              <a:t>Legal status information in the post-grant/national phase, including direct links to a number of national registers. </a:t>
            </a:r>
          </a:p>
          <a:p>
            <a:pPr eaLnBrk="1" hangingPunct="1">
              <a:lnSpc>
                <a:spcPts val="2300"/>
              </a:lnSpc>
              <a:spcBef>
                <a:spcPts val="0"/>
              </a:spcBef>
            </a:pPr>
            <a:endParaRPr lang="en-GB" altLang="en-US" dirty="0" smtClean="0"/>
          </a:p>
          <a:p>
            <a:pPr eaLnBrk="1" hangingPunct="1">
              <a:lnSpc>
                <a:spcPts val="2300"/>
              </a:lnSpc>
              <a:spcBef>
                <a:spcPts val="0"/>
              </a:spcBef>
            </a:pPr>
            <a:r>
              <a:rPr lang="en-GB" altLang="en-US" dirty="0" smtClean="0"/>
              <a:t>Access to public correspondence between the EPO and the patent applicant/attorney. </a:t>
            </a:r>
          </a:p>
          <a:p>
            <a:pPr eaLnBrk="1" hangingPunct="1">
              <a:lnSpc>
                <a:spcPts val="2300"/>
              </a:lnSpc>
              <a:spcBef>
                <a:spcPts val="0"/>
              </a:spcBef>
            </a:pPr>
            <a:endParaRPr lang="en-GB" altLang="en-US" dirty="0" smtClean="0"/>
          </a:p>
          <a:p>
            <a:pPr eaLnBrk="1" hangingPunct="1">
              <a:lnSpc>
                <a:spcPts val="2300"/>
              </a:lnSpc>
              <a:spcBef>
                <a:spcPts val="0"/>
              </a:spcBef>
            </a:pPr>
            <a:r>
              <a:rPr lang="en-GB" altLang="en-US" dirty="0" smtClean="0"/>
              <a:t>Direct access to the </a:t>
            </a:r>
            <a:r>
              <a:rPr lang="en-GB" altLang="en-US" dirty="0"/>
              <a:t>SIPO</a:t>
            </a:r>
            <a:r>
              <a:rPr lang="en-GB" dirty="0"/>
              <a:t>, KIPO, JPO and US </a:t>
            </a:r>
            <a:r>
              <a:rPr lang="en-GB" altLang="en-US" dirty="0" smtClean="0"/>
              <a:t>file wrappers.</a:t>
            </a:r>
            <a:endParaRPr lang="en-GB" altLang="en-US" dirty="0"/>
          </a:p>
          <a:p>
            <a:pPr eaLnBrk="1" hangingPunct="1">
              <a:lnSpc>
                <a:spcPts val="2300"/>
              </a:lnSpc>
              <a:spcBef>
                <a:spcPts val="0"/>
              </a:spcBef>
            </a:pPr>
            <a:endParaRPr lang="en-GB" altLang="en-US" dirty="0" smtClean="0"/>
          </a:p>
          <a:p>
            <a:pPr eaLnBrk="1" hangingPunct="1">
              <a:lnSpc>
                <a:spcPts val="2300"/>
              </a:lnSpc>
              <a:spcBef>
                <a:spcPts val="0"/>
              </a:spcBef>
            </a:pPr>
            <a:r>
              <a:rPr lang="en-GB" altLang="en-US" dirty="0" smtClean="0"/>
              <a:t>Links to appeal decisions.</a:t>
            </a:r>
          </a:p>
          <a:p>
            <a:pPr eaLnBrk="1" hangingPunct="1">
              <a:lnSpc>
                <a:spcPts val="2300"/>
              </a:lnSpc>
              <a:spcBef>
                <a:spcPts val="0"/>
              </a:spcBef>
            </a:pPr>
            <a:endParaRPr lang="en-GB" altLang="en-US" dirty="0" smtClean="0"/>
          </a:p>
          <a:p>
            <a:pPr eaLnBrk="1" hangingPunct="1">
              <a:lnSpc>
                <a:spcPts val="2300"/>
              </a:lnSpc>
              <a:spcBef>
                <a:spcPts val="0"/>
              </a:spcBef>
            </a:pPr>
            <a:r>
              <a:rPr lang="en-GB" altLang="en-US" dirty="0" smtClean="0"/>
              <a:t>Third-party observations. </a:t>
            </a:r>
          </a:p>
          <a:p>
            <a:pPr lvl="1" eaLnBrk="1" hangingPunct="1">
              <a:lnSpc>
                <a:spcPts val="2300"/>
              </a:lnSpc>
              <a:spcBef>
                <a:spcPts val="0"/>
              </a:spcBef>
            </a:pPr>
            <a:endParaRPr lang="en-GB" altLang="en-US" dirty="0" smtClean="0"/>
          </a:p>
          <a:p>
            <a:pPr eaLnBrk="1" hangingPunct="1">
              <a:lnSpc>
                <a:spcPts val="2300"/>
              </a:lnSpc>
              <a:spcBef>
                <a:spcPts val="0"/>
              </a:spcBef>
            </a:pPr>
            <a:r>
              <a:rPr lang="en-GB" altLang="en-US" dirty="0" smtClean="0"/>
              <a:t>Links to document sources (Espacenet, Publication Server).</a:t>
            </a:r>
          </a:p>
          <a:p>
            <a:pPr lvl="1" eaLnBrk="1" hangingPunct="1">
              <a:lnSpc>
                <a:spcPts val="2300"/>
              </a:lnSpc>
              <a:spcBef>
                <a:spcPts val="0"/>
              </a:spcBef>
            </a:pPr>
            <a:endParaRPr lang="en-GB" altLang="en-US" dirty="0" smtClean="0"/>
          </a:p>
          <a:p>
            <a:pPr eaLnBrk="1" hangingPunct="1">
              <a:lnSpc>
                <a:spcPts val="2300"/>
              </a:lnSpc>
              <a:spcBef>
                <a:spcPts val="0"/>
              </a:spcBef>
            </a:pPr>
            <a:r>
              <a:rPr lang="en-GB" altLang="en-US" dirty="0" smtClean="0"/>
              <a:t>Possibility to follow progress of applications through different stages of the procedure.</a:t>
            </a: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74</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59393511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GB" altLang="en-US" dirty="0"/>
              <a:t>Secure access via </a:t>
            </a:r>
            <a:r>
              <a:rPr lang="de-DE" altLang="en-US" i="1" dirty="0" smtClean="0">
                <a:hlinkClick r:id="rId3"/>
              </a:rPr>
              <a:t>https://</a:t>
            </a:r>
            <a:r>
              <a:rPr lang="de-DE" altLang="en-US" i="1" dirty="0">
                <a:hlinkClick r:id="rId3"/>
              </a:rPr>
              <a:t>www.epo.org/</a:t>
            </a:r>
            <a:r>
              <a:rPr lang="de-DE" altLang="en-US" i="1" dirty="0">
                <a:hlinkClick r:id="rId4"/>
              </a:rPr>
              <a:t>register</a:t>
            </a:r>
            <a:endParaRPr lang="en-GB" i="1" dirty="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75</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506" y="1749425"/>
            <a:ext cx="8452990" cy="31917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747886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GB" altLang="en-US" dirty="0"/>
              <a:t>Quick search </a:t>
            </a:r>
            <a:endParaRPr lang="en-GB" dirty="0"/>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5675" y="1752950"/>
            <a:ext cx="3959225"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1" name="Rectangle 15"/>
          <p:cNvSpPr>
            <a:spLocks noChangeArrowheads="1"/>
          </p:cNvSpPr>
          <p:nvPr/>
        </p:nvSpPr>
        <p:spPr bwMode="auto">
          <a:xfrm>
            <a:off x="1823125" y="1740050"/>
            <a:ext cx="1223963" cy="358775"/>
          </a:xfrm>
          <a:prstGeom prst="rect">
            <a:avLst/>
          </a:prstGeom>
          <a:noFill/>
          <a:ln w="38100">
            <a:solidFill>
              <a:srgbClr val="009999"/>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AT" altLang="en-US" sz="1800"/>
          </a:p>
        </p:txBody>
      </p:sp>
      <p:pic>
        <p:nvPicPr>
          <p:cNvPr id="9222"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91325" y="2407000"/>
            <a:ext cx="5834063" cy="34020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0599" name="Picture 7"/>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607225" y="3415063"/>
            <a:ext cx="1008063" cy="29845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76</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6677699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0599"/>
                                        </p:tgtEl>
                                        <p:attrNameLst>
                                          <p:attrName>style.visibility</p:attrName>
                                        </p:attrNameLst>
                                      </p:cBhvr>
                                      <p:to>
                                        <p:strVal val="visible"/>
                                      </p:to>
                                    </p:set>
                                    <p:animEffect transition="in" filter="blinds(horizontal)">
                                      <p:cBhvr>
                                        <p:cTn id="7" dur="500"/>
                                        <p:tgtEl>
                                          <p:spTgt spid="110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8240" y="836712"/>
            <a:ext cx="4248471" cy="5572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en-GB" altLang="en-US" dirty="0"/>
              <a:t>Advanced search (I</a:t>
            </a:r>
            <a:r>
              <a:rPr lang="en-GB" altLang="en-US" dirty="0" smtClean="0"/>
              <a:t>) </a:t>
            </a:r>
            <a:endParaRPr lang="en-GB" dirty="0"/>
          </a:p>
        </p:txBody>
      </p:sp>
      <p:sp>
        <p:nvSpPr>
          <p:cNvPr id="10243" name="Rectangle 2"/>
          <p:cNvSpPr>
            <a:spLocks noGrp="1" noChangeArrowheads="1"/>
          </p:cNvSpPr>
          <p:nvPr>
            <p:ph idx="1"/>
          </p:nvPr>
        </p:nvSpPr>
        <p:spPr/>
        <p:txBody>
          <a:bodyPr lIns="91440" tIns="45720" rIns="91440" bIns="45720"/>
          <a:lstStyle/>
          <a:p>
            <a:pPr eaLnBrk="1" hangingPunct="1">
              <a:buFont typeface="Wingdings" panose="05000000000000000000" pitchFamily="2" charset="2"/>
              <a:buNone/>
            </a:pPr>
            <a:r>
              <a:rPr lang="en-GB" altLang="en-US" dirty="0" smtClean="0"/>
              <a:t>	</a:t>
            </a:r>
          </a:p>
          <a:p>
            <a:pPr eaLnBrk="1" hangingPunct="1">
              <a:buFont typeface="Wingdings" panose="05000000000000000000" pitchFamily="2" charset="2"/>
              <a:buNone/>
            </a:pPr>
            <a:r>
              <a:rPr lang="en-GB" altLang="en-US" b="1" dirty="0" smtClean="0"/>
              <a:t>	</a:t>
            </a:r>
          </a:p>
        </p:txBody>
      </p:sp>
      <p:pic>
        <p:nvPicPr>
          <p:cNvPr id="10244"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5213" y="2349500"/>
            <a:ext cx="3960812" cy="2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6" name="Rectangle 15"/>
          <p:cNvSpPr>
            <a:spLocks noChangeArrowheads="1"/>
          </p:cNvSpPr>
          <p:nvPr/>
        </p:nvSpPr>
        <p:spPr bwMode="auto">
          <a:xfrm>
            <a:off x="3063138" y="2349500"/>
            <a:ext cx="1514475" cy="287338"/>
          </a:xfrm>
          <a:prstGeom prst="rect">
            <a:avLst/>
          </a:prstGeom>
          <a:noFill/>
          <a:ln w="38100">
            <a:solidFill>
              <a:srgbClr val="009999"/>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AT" altLang="en-US" sz="1800"/>
          </a:p>
        </p:txBody>
      </p:sp>
      <p:pic>
        <p:nvPicPr>
          <p:cNvPr id="112647" name="Picture 7"/>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899818" y="2913059"/>
            <a:ext cx="663575" cy="103187"/>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48" name="Picture 8"/>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914105" y="4601366"/>
            <a:ext cx="649288" cy="115093"/>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49" name="Picture 9"/>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921250" y="6189126"/>
            <a:ext cx="649288" cy="17124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77</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1393984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47"/>
                                        </p:tgtEl>
                                        <p:attrNameLst>
                                          <p:attrName>style.visibility</p:attrName>
                                        </p:attrNameLst>
                                      </p:cBhvr>
                                      <p:to>
                                        <p:strVal val="visible"/>
                                      </p:to>
                                    </p:set>
                                    <p:animEffect transition="in" filter="blinds(horizontal)">
                                      <p:cBhvr>
                                        <p:cTn id="7" dur="500"/>
                                        <p:tgtEl>
                                          <p:spTgt spid="112647"/>
                                        </p:tgtEl>
                                      </p:cBhvr>
                                    </p:animEffect>
                                  </p:childTnLst>
                                </p:cTn>
                              </p:par>
                              <p:par>
                                <p:cTn id="8" presetID="3" presetClass="entr" presetSubtype="10" fill="hold" nodeType="withEffect">
                                  <p:stCondLst>
                                    <p:cond delay="0"/>
                                  </p:stCondLst>
                                  <p:childTnLst>
                                    <p:set>
                                      <p:cBhvr>
                                        <p:cTn id="9" dur="1" fill="hold">
                                          <p:stCondLst>
                                            <p:cond delay="0"/>
                                          </p:stCondLst>
                                        </p:cTn>
                                        <p:tgtEl>
                                          <p:spTgt spid="112648"/>
                                        </p:tgtEl>
                                        <p:attrNameLst>
                                          <p:attrName>style.visibility</p:attrName>
                                        </p:attrNameLst>
                                      </p:cBhvr>
                                      <p:to>
                                        <p:strVal val="visible"/>
                                      </p:to>
                                    </p:set>
                                    <p:animEffect transition="in" filter="blinds(horizontal)">
                                      <p:cBhvr>
                                        <p:cTn id="10" dur="500"/>
                                        <p:tgtEl>
                                          <p:spTgt spid="112648"/>
                                        </p:tgtEl>
                                      </p:cBhvr>
                                    </p:animEffect>
                                  </p:childTnLst>
                                </p:cTn>
                              </p:par>
                              <p:par>
                                <p:cTn id="11" presetID="3" presetClass="entr" presetSubtype="10" fill="hold" nodeType="withEffect">
                                  <p:stCondLst>
                                    <p:cond delay="0"/>
                                  </p:stCondLst>
                                  <p:childTnLst>
                                    <p:set>
                                      <p:cBhvr>
                                        <p:cTn id="12" dur="1" fill="hold">
                                          <p:stCondLst>
                                            <p:cond delay="0"/>
                                          </p:stCondLst>
                                        </p:cTn>
                                        <p:tgtEl>
                                          <p:spTgt spid="112649"/>
                                        </p:tgtEl>
                                        <p:attrNameLst>
                                          <p:attrName>style.visibility</p:attrName>
                                        </p:attrNameLst>
                                      </p:cBhvr>
                                      <p:to>
                                        <p:strVal val="visible"/>
                                      </p:to>
                                    </p:set>
                                    <p:animEffect transition="in" filter="blinds(horizontal)">
                                      <p:cBhvr>
                                        <p:cTn id="13" dur="500"/>
                                        <p:tgtEl>
                                          <p:spTgt spid="112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8240" y="836712"/>
            <a:ext cx="4248471" cy="5572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en-GB" altLang="en-US" dirty="0"/>
              <a:t>Advanced search (II)</a:t>
            </a:r>
            <a:endParaRPr lang="en-GB" dirty="0"/>
          </a:p>
        </p:txBody>
      </p:sp>
      <p:sp>
        <p:nvSpPr>
          <p:cNvPr id="11267" name="Rectangle 2"/>
          <p:cNvSpPr>
            <a:spLocks noGrp="1" noChangeArrowheads="1"/>
          </p:cNvSpPr>
          <p:nvPr>
            <p:ph idx="1"/>
          </p:nvPr>
        </p:nvSpPr>
        <p:spPr/>
        <p:txBody>
          <a:bodyPr lIns="91440" tIns="45720" rIns="91440" bIns="45720"/>
          <a:lstStyle/>
          <a:p>
            <a:pPr eaLnBrk="1" hangingPunct="1">
              <a:buFont typeface="Wingdings" panose="05000000000000000000" pitchFamily="2" charset="2"/>
              <a:buNone/>
            </a:pPr>
            <a:r>
              <a:rPr lang="en-GB" altLang="en-US" smtClean="0"/>
              <a:t>	</a:t>
            </a:r>
          </a:p>
          <a:p>
            <a:pPr eaLnBrk="1" hangingPunct="1">
              <a:buFont typeface="Wingdings" panose="05000000000000000000" pitchFamily="2" charset="2"/>
              <a:buNone/>
            </a:pPr>
            <a:r>
              <a:rPr lang="en-GB" altLang="en-US" b="1" smtClean="0"/>
              <a:t>	</a:t>
            </a:r>
          </a:p>
        </p:txBody>
      </p:sp>
      <p:pic>
        <p:nvPicPr>
          <p:cNvPr id="11268"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5213" y="2349500"/>
            <a:ext cx="3960812" cy="2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0" name="Rectangle 15"/>
          <p:cNvSpPr>
            <a:spLocks noChangeArrowheads="1"/>
          </p:cNvSpPr>
          <p:nvPr/>
        </p:nvSpPr>
        <p:spPr bwMode="auto">
          <a:xfrm>
            <a:off x="3063138" y="2349500"/>
            <a:ext cx="1514475" cy="287338"/>
          </a:xfrm>
          <a:prstGeom prst="rect">
            <a:avLst/>
          </a:prstGeom>
          <a:noFill/>
          <a:ln w="38100">
            <a:solidFill>
              <a:srgbClr val="009999"/>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AT" altLang="en-US" sz="1800"/>
          </a:p>
        </p:txBody>
      </p:sp>
      <p:pic>
        <p:nvPicPr>
          <p:cNvPr id="11272"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934118" y="5689735"/>
            <a:ext cx="287337" cy="21590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1273" name="Picture 3"/>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899025" y="4561759"/>
            <a:ext cx="609600" cy="168275"/>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78</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70798705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Smart </a:t>
            </a:r>
            <a:r>
              <a:rPr lang="en-GB" altLang="en-US" dirty="0" smtClean="0"/>
              <a:t>search</a:t>
            </a:r>
            <a:endParaRPr lang="en-GB" dirty="0"/>
          </a:p>
        </p:txBody>
      </p:sp>
      <p:sp>
        <p:nvSpPr>
          <p:cNvPr id="12291" name="Rectangle 2"/>
          <p:cNvSpPr>
            <a:spLocks noGrp="1" noChangeArrowheads="1"/>
          </p:cNvSpPr>
          <p:nvPr>
            <p:ph idx="1"/>
          </p:nvPr>
        </p:nvSpPr>
        <p:spPr/>
        <p:txBody>
          <a:bodyPr lIns="91440" tIns="45720" rIns="91440" bIns="45720"/>
          <a:lstStyle/>
          <a:p>
            <a:pPr eaLnBrk="1" hangingPunct="1">
              <a:buFont typeface="Wingdings" panose="05000000000000000000" pitchFamily="2" charset="2"/>
              <a:buNone/>
            </a:pPr>
            <a:endParaRPr lang="en-GB" altLang="en-US" smtClean="0"/>
          </a:p>
          <a:p>
            <a:pPr eaLnBrk="1" hangingPunct="1">
              <a:buFont typeface="Wingdings" panose="05000000000000000000" pitchFamily="2" charset="2"/>
              <a:buNone/>
            </a:pPr>
            <a:r>
              <a:rPr lang="en-GB" altLang="en-US" b="1" smtClean="0"/>
              <a:t>	</a:t>
            </a:r>
            <a:endParaRPr lang="en-GB" altLang="en-US" smtClean="0"/>
          </a:p>
        </p:txBody>
      </p:sp>
      <p:pic>
        <p:nvPicPr>
          <p:cNvPr id="12292"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9163" y="1721863"/>
            <a:ext cx="4248150"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4" name="Rectangle 15"/>
          <p:cNvSpPr>
            <a:spLocks noChangeArrowheads="1"/>
          </p:cNvSpPr>
          <p:nvPr/>
        </p:nvSpPr>
        <p:spPr bwMode="auto">
          <a:xfrm>
            <a:off x="599163" y="1753613"/>
            <a:ext cx="1295400" cy="287337"/>
          </a:xfrm>
          <a:prstGeom prst="rect">
            <a:avLst/>
          </a:prstGeom>
          <a:noFill/>
          <a:ln w="38100">
            <a:solidFill>
              <a:srgbClr val="009999"/>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AT" altLang="en-US" sz="1800"/>
          </a:p>
        </p:txBody>
      </p:sp>
      <p:pic>
        <p:nvPicPr>
          <p:cNvPr id="12295"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0325" y="2773250"/>
            <a:ext cx="7704138" cy="1616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695" name="Picture 7"/>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63200" y="3554300"/>
            <a:ext cx="1728788" cy="325438"/>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79</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6780617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4695"/>
                                        </p:tgtEl>
                                        <p:attrNameLst>
                                          <p:attrName>style.visibility</p:attrName>
                                        </p:attrNameLst>
                                      </p:cBhvr>
                                      <p:to>
                                        <p:strVal val="visible"/>
                                      </p:to>
                                    </p:set>
                                    <p:animEffect transition="in" filter="blinds(horizontal)">
                                      <p:cBhvr>
                                        <p:cTn id="7" dur="500"/>
                                        <p:tgtEl>
                                          <p:spTgt spid="1146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510604" y="340805"/>
            <a:ext cx="7921625" cy="503907"/>
          </a:xfrm>
        </p:spPr>
        <p:txBody>
          <a:bodyPr lIns="91440" tIns="45720" rIns="91440" bIns="45720" anchor="ctr"/>
          <a:lstStyle/>
          <a:p>
            <a:pPr eaLnBrk="1" hangingPunct="1"/>
            <a:r>
              <a:rPr lang="en-GB" dirty="0" smtClean="0"/>
              <a:t>The publication deal</a:t>
            </a:r>
          </a:p>
        </p:txBody>
      </p:sp>
      <p:sp>
        <p:nvSpPr>
          <p:cNvPr id="104451" name="Rectangle 3"/>
          <p:cNvSpPr>
            <a:spLocks noGrp="1" noChangeArrowheads="1"/>
          </p:cNvSpPr>
          <p:nvPr>
            <p:ph idx="1"/>
          </p:nvPr>
        </p:nvSpPr>
        <p:spPr>
          <a:xfrm>
            <a:off x="510604" y="1657414"/>
            <a:ext cx="7921625" cy="4464050"/>
          </a:xfrm>
        </p:spPr>
        <p:txBody>
          <a:bodyPr lIns="91440" tIns="45720" rIns="91440" bIns="45720"/>
          <a:lstStyle/>
          <a:p>
            <a:pPr eaLnBrk="1" hangingPunct="1">
              <a:lnSpc>
                <a:spcPct val="90000"/>
              </a:lnSpc>
            </a:pPr>
            <a:r>
              <a:rPr lang="en-GB" dirty="0" smtClean="0"/>
              <a:t>In exchange for the legal rights obtained through registration, owners agree to the substance of their IP being made public.</a:t>
            </a:r>
          </a:p>
          <a:p>
            <a:pPr eaLnBrk="1" hangingPunct="1">
              <a:lnSpc>
                <a:spcPct val="90000"/>
              </a:lnSpc>
              <a:buFont typeface="Wingdings" pitchFamily="2" charset="2"/>
              <a:buNone/>
            </a:pPr>
            <a:endParaRPr lang="en-GB" dirty="0" smtClean="0"/>
          </a:p>
          <a:p>
            <a:pPr eaLnBrk="1" hangingPunct="1">
              <a:lnSpc>
                <a:spcPct val="90000"/>
              </a:lnSpc>
            </a:pPr>
            <a:endParaRPr lang="en-GB" b="1" dirty="0" smtClean="0"/>
          </a:p>
          <a:p>
            <a:pPr eaLnBrk="1" hangingPunct="1">
              <a:lnSpc>
                <a:spcPct val="90000"/>
              </a:lnSpc>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r>
              <a:rPr lang="en-GB" b="1" dirty="0" smtClean="0"/>
              <a:t> </a:t>
            </a:r>
            <a:endParaRPr lang="en-GB" dirty="0" smtClean="0"/>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7" name="Fußzeilenplatzhalter 6"/>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Foliennummernplatzhalter 5"/>
          <p:cNvSpPr>
            <a:spLocks noGrp="1"/>
          </p:cNvSpPr>
          <p:nvPr>
            <p:ph type="sldNum" sz="quarter" idx="11"/>
          </p:nvPr>
        </p:nvSpPr>
        <p:spPr/>
        <p:txBody>
          <a:bodyPr/>
          <a:lstStyle/>
          <a:p>
            <a:pPr>
              <a:defRPr/>
            </a:pPr>
            <a:fld id="{9C76C9AB-61E5-4E6C-99EB-FF4109160F68}" type="slidenum">
              <a:rPr lang="de-DE" smtClean="0"/>
              <a:pPr>
                <a:defRPr/>
              </a:pPr>
              <a:t>8</a:t>
            </a:fld>
            <a:endParaRPr lang="de-DE" dirty="0"/>
          </a:p>
        </p:txBody>
      </p:sp>
      <p:sp>
        <p:nvSpPr>
          <p:cNvPr id="104452"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E9BA72AB-D65D-449D-A977-75EFDD26148D}" type="slidenum">
              <a:rPr lang="de-DE" sz="1200"/>
              <a:pPr algn="r"/>
              <a:t>8</a:t>
            </a:fld>
            <a:endParaRPr lang="de-DE"/>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Smart </a:t>
            </a:r>
            <a:r>
              <a:rPr lang="en-GB" altLang="en-US" dirty="0" smtClean="0"/>
              <a:t>search </a:t>
            </a:r>
            <a:r>
              <a:rPr lang="en-GB" altLang="en-US" dirty="0"/>
              <a:t>field identifiers (I)</a:t>
            </a:r>
            <a:endParaRPr lang="en-GB" dirty="0"/>
          </a:p>
        </p:txBody>
      </p:sp>
      <p:pic>
        <p:nvPicPr>
          <p:cNvPr id="13316"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39975" y="1268413"/>
            <a:ext cx="4516438" cy="51387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80</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68787084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Smart s</a:t>
            </a:r>
            <a:r>
              <a:rPr lang="en-GB" altLang="en-US" dirty="0" smtClean="0"/>
              <a:t>earch </a:t>
            </a:r>
            <a:r>
              <a:rPr lang="en-GB" altLang="en-US" dirty="0"/>
              <a:t>field identifiers (II</a:t>
            </a:r>
            <a:r>
              <a:rPr lang="en-GB" altLang="en-US" dirty="0" smtClean="0"/>
              <a:t>)</a:t>
            </a:r>
            <a:endParaRPr lang="en-GB" dirty="0"/>
          </a:p>
        </p:txBody>
      </p:sp>
      <p:pic>
        <p:nvPicPr>
          <p:cNvPr id="14340"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5175" y="1737463"/>
            <a:ext cx="7993063" cy="1676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78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76613" y="2548675"/>
            <a:ext cx="2736850" cy="287338"/>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81</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685990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8788"/>
                                        </p:tgtEl>
                                        <p:attrNameLst>
                                          <p:attrName>style.visibility</p:attrName>
                                        </p:attrNameLst>
                                      </p:cBhvr>
                                      <p:to>
                                        <p:strVal val="visible"/>
                                      </p:to>
                                    </p:set>
                                    <p:animEffect transition="in" filter="blinds(horizontal)">
                                      <p:cBhvr>
                                        <p:cTn id="7" dur="500"/>
                                        <p:tgtEl>
                                          <p:spTgt spid="118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3348038" y="2347763"/>
            <a:ext cx="5616575" cy="3889526"/>
            <a:chOff x="3347864" y="2655888"/>
            <a:chExt cx="5616749" cy="4098925"/>
          </a:xfrm>
        </p:grpSpPr>
        <p:pic>
          <p:nvPicPr>
            <p:cNvPr id="1537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48038" y="2655888"/>
              <a:ext cx="5616575" cy="40989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3" name="Picture 1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200413" y="2686724"/>
              <a:ext cx="72232" cy="61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74" name="Picture 13"/>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347864" y="2922325"/>
              <a:ext cx="5616749" cy="362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Titel 2"/>
          <p:cNvSpPr>
            <a:spLocks noGrp="1"/>
          </p:cNvSpPr>
          <p:nvPr>
            <p:ph type="title"/>
          </p:nvPr>
        </p:nvSpPr>
        <p:spPr/>
        <p:txBody>
          <a:bodyPr/>
          <a:lstStyle/>
          <a:p>
            <a:r>
              <a:rPr lang="en-GB" altLang="en-US" dirty="0"/>
              <a:t>The results </a:t>
            </a:r>
            <a:r>
              <a:rPr lang="en-GB" altLang="en-US" dirty="0" smtClean="0"/>
              <a:t>list</a:t>
            </a:r>
            <a:endParaRPr lang="en-GB" dirty="0"/>
          </a:p>
        </p:txBody>
      </p:sp>
      <p:grpSp>
        <p:nvGrpSpPr>
          <p:cNvPr id="2" name="Group 12"/>
          <p:cNvGrpSpPr>
            <a:grpSpLocks/>
          </p:cNvGrpSpPr>
          <p:nvPr/>
        </p:nvGrpSpPr>
        <p:grpSpPr bwMode="auto">
          <a:xfrm>
            <a:off x="2039056" y="2316163"/>
            <a:ext cx="1293813" cy="1163637"/>
            <a:chOff x="1921" y="1950"/>
            <a:chExt cx="815" cy="733"/>
          </a:xfrm>
        </p:grpSpPr>
        <p:sp>
          <p:nvSpPr>
            <p:cNvPr id="15370" name="Line 9"/>
            <p:cNvSpPr>
              <a:spLocks noChangeShapeType="1"/>
            </p:cNvSpPr>
            <p:nvPr/>
          </p:nvSpPr>
          <p:spPr bwMode="auto">
            <a:xfrm>
              <a:off x="1921" y="2673"/>
              <a:ext cx="815" cy="10"/>
            </a:xfrm>
            <a:prstGeom prst="line">
              <a:avLst/>
            </a:prstGeom>
            <a:noFill/>
            <a:ln w="28575">
              <a:solidFill>
                <a:srgbClr val="009999"/>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5371" name="Line 10"/>
            <p:cNvSpPr>
              <a:spLocks noChangeShapeType="1"/>
            </p:cNvSpPr>
            <p:nvPr/>
          </p:nvSpPr>
          <p:spPr bwMode="auto">
            <a:xfrm flipH="1">
              <a:off x="1927" y="1950"/>
              <a:ext cx="5" cy="720"/>
            </a:xfrm>
            <a:prstGeom prst="line">
              <a:avLst/>
            </a:prstGeom>
            <a:noFill/>
            <a:ln w="28575">
              <a:solidFill>
                <a:srgbClr val="009999"/>
              </a:solidFill>
              <a:round/>
              <a:headEnd/>
              <a:tailEnd/>
            </a:ln>
            <a:extLst>
              <a:ext uri="{909E8E84-426E-40DD-AFC4-6F175D3DCCD1}">
                <a14:hiddenFill xmlns:a14="http://schemas.microsoft.com/office/drawing/2010/main">
                  <a:noFill/>
                </a14:hiddenFill>
              </a:ext>
            </a:extLst>
          </p:spPr>
          <p:txBody>
            <a:bodyPr/>
            <a:lstStyle/>
            <a:p>
              <a:endParaRPr lang="en-GB"/>
            </a:p>
          </p:txBody>
        </p:sp>
      </p:grpSp>
      <p:sp>
        <p:nvSpPr>
          <p:cNvPr id="161805" name="Line 13"/>
          <p:cNvSpPr>
            <a:spLocks noChangeShapeType="1"/>
          </p:cNvSpPr>
          <p:nvPr/>
        </p:nvSpPr>
        <p:spPr bwMode="auto">
          <a:xfrm flipV="1">
            <a:off x="2843213" y="5805488"/>
            <a:ext cx="474662" cy="204787"/>
          </a:xfrm>
          <a:prstGeom prst="line">
            <a:avLst/>
          </a:prstGeom>
          <a:noFill/>
          <a:ln w="28575">
            <a:solidFill>
              <a:srgbClr val="009999"/>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pic>
        <p:nvPicPr>
          <p:cNvPr id="15367" name="Picture 8"/>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41488" y="1094250"/>
            <a:ext cx="6838950" cy="118222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41" name="Rectangle 9"/>
          <p:cNvSpPr>
            <a:spLocks noChangeArrowheads="1"/>
          </p:cNvSpPr>
          <p:nvPr/>
        </p:nvSpPr>
        <p:spPr bwMode="auto">
          <a:xfrm>
            <a:off x="3348038" y="5661025"/>
            <a:ext cx="3311525" cy="21590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pic>
        <p:nvPicPr>
          <p:cNvPr id="15369" name="Picture 1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65300" y="1703313"/>
            <a:ext cx="3395663" cy="28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liennummernplatzhalter 3"/>
          <p:cNvSpPr>
            <a:spLocks noGrp="1"/>
          </p:cNvSpPr>
          <p:nvPr>
            <p:ph type="sldNum" sz="quarter" idx="11"/>
          </p:nvPr>
        </p:nvSpPr>
        <p:spPr/>
        <p:txBody>
          <a:bodyPr/>
          <a:lstStyle/>
          <a:p>
            <a:pPr>
              <a:defRPr/>
            </a:pPr>
            <a:fld id="{A5B54292-5B2D-4ED3-9E21-B1E66CC4FCAB}" type="slidenum">
              <a:rPr lang="de-DE" smtClean="0"/>
              <a:pPr>
                <a:defRPr/>
              </a:pPr>
              <a:t>82</a:t>
            </a:fld>
            <a:endParaRPr lang="de-DE" dirty="0"/>
          </a:p>
        </p:txBody>
      </p:sp>
      <p:sp>
        <p:nvSpPr>
          <p:cNvPr id="5" name="Fußzeilenplatzhalter 4"/>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0320475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1805"/>
                                        </p:tgtEl>
                                        <p:attrNameLst>
                                          <p:attrName>style.visibility</p:attrName>
                                        </p:attrNameLst>
                                      </p:cBhvr>
                                      <p:to>
                                        <p:strVal val="visible"/>
                                      </p:to>
                                    </p:set>
                                    <p:animEffect transition="in" filter="blinds(horizontal)">
                                      <p:cBhvr>
                                        <p:cTn id="12" dur="500"/>
                                        <p:tgtEl>
                                          <p:spTgt spid="16180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41"/>
                                        </p:tgtEl>
                                        <p:attrNameLst>
                                          <p:attrName>style.visibility</p:attrName>
                                        </p:attrNameLst>
                                      </p:cBhvr>
                                      <p:to>
                                        <p:strVal val="visible"/>
                                      </p:to>
                                    </p:set>
                                    <p:animEffect transition="in" filter="blinds(horizontal)">
                                      <p:cBhvr>
                                        <p:cTn id="15" dur="500"/>
                                        <p:tgtEl>
                                          <p:spTgt spid="120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805" grpId="0" animBg="1"/>
      <p:bldP spid="12084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About this </a:t>
            </a:r>
            <a:r>
              <a:rPr lang="en-GB" altLang="en-US" dirty="0" smtClean="0"/>
              <a:t>file</a:t>
            </a:r>
            <a:endParaRPr lang="en-GB" dirty="0"/>
          </a:p>
        </p:txBody>
      </p:sp>
      <p:sp>
        <p:nvSpPr>
          <p:cNvPr id="16388" name="Rectangle 3"/>
          <p:cNvSpPr>
            <a:spLocks noGrp="1" noChangeArrowheads="1"/>
          </p:cNvSpPr>
          <p:nvPr>
            <p:ph idx="1"/>
          </p:nvPr>
        </p:nvSpPr>
        <p:spPr/>
        <p:txBody>
          <a:bodyPr lIns="91440" tIns="45720" rIns="91440" bIns="45720"/>
          <a:lstStyle/>
          <a:p>
            <a:pPr lvl="1" eaLnBrk="1" hangingPunct="1">
              <a:lnSpc>
                <a:spcPct val="80000"/>
              </a:lnSpc>
              <a:buFontTx/>
              <a:buNone/>
            </a:pPr>
            <a:r>
              <a:rPr lang="en-GB" altLang="en-US" b="1" smtClean="0"/>
              <a:t> </a:t>
            </a:r>
          </a:p>
          <a:p>
            <a:pPr lvl="1" eaLnBrk="1" hangingPunct="1">
              <a:lnSpc>
                <a:spcPct val="80000"/>
              </a:lnSpc>
            </a:pPr>
            <a:endParaRPr lang="en-GB" altLang="en-US" smtClean="0"/>
          </a:p>
          <a:p>
            <a:pPr lvl="1" eaLnBrk="1" hangingPunct="1">
              <a:lnSpc>
                <a:spcPct val="80000"/>
              </a:lnSpc>
              <a:buFontTx/>
              <a:buNone/>
            </a:pPr>
            <a:endParaRPr lang="en-GB" altLang="en-US" smtClean="0"/>
          </a:p>
        </p:txBody>
      </p:sp>
      <p:pic>
        <p:nvPicPr>
          <p:cNvPr id="16389"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7625" y="1628775"/>
            <a:ext cx="8280400" cy="47529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885"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3025" y="1873250"/>
            <a:ext cx="9036050" cy="331788"/>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886"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835150" y="2276475"/>
            <a:ext cx="1152525" cy="765175"/>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83</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40091939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2886"/>
                                        </p:tgtEl>
                                        <p:attrNameLst>
                                          <p:attrName>style.visibility</p:attrName>
                                        </p:attrNameLst>
                                      </p:cBhvr>
                                      <p:to>
                                        <p:strVal val="visible"/>
                                      </p:to>
                                    </p:set>
                                    <p:animEffect transition="in" filter="blinds(horizontal)">
                                      <p:cBhvr>
                                        <p:cTn id="7" dur="500"/>
                                        <p:tgtEl>
                                          <p:spTgt spid="122886"/>
                                        </p:tgtEl>
                                      </p:cBhvr>
                                    </p:animEffect>
                                  </p:childTnLst>
                                  <p:subTnLst>
                                    <p:set>
                                      <p:cBhvr override="childStyle">
                                        <p:cTn dur="1" fill="hold" display="0" masterRel="nextClick" afterEffect="1"/>
                                        <p:tgtEl>
                                          <p:spTgt spid="122886"/>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2885"/>
                                        </p:tgtEl>
                                        <p:attrNameLst>
                                          <p:attrName>style.visibility</p:attrName>
                                        </p:attrNameLst>
                                      </p:cBhvr>
                                      <p:to>
                                        <p:strVal val="visible"/>
                                      </p:to>
                                    </p:set>
                                    <p:animEffect transition="in" filter="blinds(horizontal)">
                                      <p:cBhvr>
                                        <p:cTn id="12" dur="500"/>
                                        <p:tgtEl>
                                          <p:spTgt spid="122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3"/>
          <a:stretch>
            <a:fillRect/>
          </a:stretch>
        </p:blipFill>
        <p:spPr>
          <a:xfrm>
            <a:off x="283212" y="1052513"/>
            <a:ext cx="6092477" cy="5328816"/>
          </a:xfrm>
          <a:prstGeom prst="rect">
            <a:avLst/>
          </a:prstGeom>
        </p:spPr>
      </p:pic>
      <p:sp>
        <p:nvSpPr>
          <p:cNvPr id="2" name="Titel 1"/>
          <p:cNvSpPr>
            <a:spLocks noGrp="1"/>
          </p:cNvSpPr>
          <p:nvPr>
            <p:ph type="title"/>
          </p:nvPr>
        </p:nvSpPr>
        <p:spPr/>
        <p:txBody>
          <a:bodyPr/>
          <a:lstStyle/>
          <a:p>
            <a:r>
              <a:rPr lang="en-GB" altLang="en-US" dirty="0"/>
              <a:t>Legal </a:t>
            </a:r>
            <a:r>
              <a:rPr lang="en-GB" altLang="en-US" dirty="0" smtClean="0"/>
              <a:t>status</a:t>
            </a:r>
            <a:r>
              <a:rPr lang="en-GB" altLang="en-US" dirty="0">
                <a:solidFill>
                  <a:schemeClr val="hlink"/>
                </a:solidFill>
              </a:rPr>
              <a:t/>
            </a:r>
            <a:br>
              <a:rPr lang="en-GB" altLang="en-US" dirty="0">
                <a:solidFill>
                  <a:schemeClr val="hlink"/>
                </a:solidFill>
              </a:rPr>
            </a:br>
            <a:endParaRPr lang="en-GB" dirty="0"/>
          </a:p>
        </p:txBody>
      </p:sp>
      <p:sp>
        <p:nvSpPr>
          <p:cNvPr id="17412" name="Rectangle 8"/>
          <p:cNvSpPr>
            <a:spLocks noChangeArrowheads="1"/>
          </p:cNvSpPr>
          <p:nvPr/>
        </p:nvSpPr>
        <p:spPr bwMode="auto">
          <a:xfrm>
            <a:off x="633039" y="421987"/>
            <a:ext cx="76898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2400" b="1" dirty="0">
              <a:solidFill>
                <a:schemeClr val="hlink"/>
              </a:solidFill>
            </a:endParaRPr>
          </a:p>
        </p:txBody>
      </p:sp>
      <p:pic>
        <p:nvPicPr>
          <p:cNvPr id="19466" name="Picture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86800" y="1060163"/>
            <a:ext cx="3371850" cy="532116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467" name="Line 11"/>
          <p:cNvSpPr>
            <a:spLocks noChangeShapeType="1"/>
          </p:cNvSpPr>
          <p:nvPr/>
        </p:nvSpPr>
        <p:spPr bwMode="auto">
          <a:xfrm flipV="1">
            <a:off x="2909415" y="1848889"/>
            <a:ext cx="2355850" cy="204788"/>
          </a:xfrm>
          <a:prstGeom prst="line">
            <a:avLst/>
          </a:prstGeom>
          <a:noFill/>
          <a:ln w="28575">
            <a:solidFill>
              <a:srgbClr val="009999"/>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9468" name="Oval 12"/>
          <p:cNvSpPr>
            <a:spLocks noChangeArrowheads="1"/>
          </p:cNvSpPr>
          <p:nvPr/>
        </p:nvSpPr>
        <p:spPr bwMode="auto">
          <a:xfrm>
            <a:off x="2549053" y="1965570"/>
            <a:ext cx="360362" cy="215900"/>
          </a:xfrm>
          <a:prstGeom prst="ellipse">
            <a:avLst/>
          </a:prstGeom>
          <a:noFill/>
          <a:ln w="28575">
            <a:solidFill>
              <a:srgbClr val="0099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AT" altLang="en-US" sz="1800"/>
          </a:p>
        </p:txBody>
      </p:sp>
      <p:sp>
        <p:nvSpPr>
          <p:cNvPr id="17416" name="Rechteck 9"/>
          <p:cNvSpPr>
            <a:spLocks noChangeArrowheads="1"/>
          </p:cNvSpPr>
          <p:nvPr/>
        </p:nvSpPr>
        <p:spPr bwMode="auto">
          <a:xfrm>
            <a:off x="289325" y="1052513"/>
            <a:ext cx="328612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eaLnBrk="1" hangingPunct="1">
              <a:lnSpc>
                <a:spcPct val="80000"/>
              </a:lnSpc>
              <a:spcBef>
                <a:spcPct val="0"/>
              </a:spcBef>
              <a:buFontTx/>
              <a:buNone/>
            </a:pPr>
            <a:endParaRPr lang="en-GB" altLang="en-US" sz="1800" b="1"/>
          </a:p>
        </p:txBody>
      </p:sp>
      <p:sp>
        <p:nvSpPr>
          <p:cNvPr id="4" name="Foliennummernplatzhalter 3"/>
          <p:cNvSpPr>
            <a:spLocks noGrp="1"/>
          </p:cNvSpPr>
          <p:nvPr>
            <p:ph type="sldNum" sz="quarter" idx="11"/>
          </p:nvPr>
        </p:nvSpPr>
        <p:spPr/>
        <p:txBody>
          <a:bodyPr/>
          <a:lstStyle/>
          <a:p>
            <a:pPr>
              <a:defRPr/>
            </a:pPr>
            <a:fld id="{A5B54292-5B2D-4ED3-9E21-B1E66CC4FCAB}" type="slidenum">
              <a:rPr lang="de-DE" smtClean="0"/>
              <a:pPr>
                <a:defRPr/>
              </a:pPr>
              <a:t>84</a:t>
            </a:fld>
            <a:endParaRPr lang="de-DE" dirty="0"/>
          </a:p>
        </p:txBody>
      </p:sp>
      <p:sp>
        <p:nvSpPr>
          <p:cNvPr id="5" name="Fußzeilenplatzhalter 4"/>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0358797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8"/>
                                        </p:tgtEl>
                                        <p:attrNameLst>
                                          <p:attrName>style.visibility</p:attrName>
                                        </p:attrNameLst>
                                      </p:cBhvr>
                                      <p:to>
                                        <p:strVal val="visible"/>
                                      </p:to>
                                    </p:set>
                                    <p:animEffect transition="in" filter="blinds(horizontal)">
                                      <p:cBhvr>
                                        <p:cTn id="7" dur="500"/>
                                        <p:tgtEl>
                                          <p:spTgt spid="1946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467"/>
                                        </p:tgtEl>
                                        <p:attrNameLst>
                                          <p:attrName>style.visibility</p:attrName>
                                        </p:attrNameLst>
                                      </p:cBhvr>
                                      <p:to>
                                        <p:strVal val="visible"/>
                                      </p:to>
                                    </p:set>
                                    <p:animEffect transition="in" filter="blinds(horizontal)">
                                      <p:cBhvr>
                                        <p:cTn id="10" dur="500"/>
                                        <p:tgtEl>
                                          <p:spTgt spid="19467"/>
                                        </p:tgtEl>
                                      </p:cBhvr>
                                    </p:animEffect>
                                  </p:childTnLst>
                                </p:cTn>
                              </p:par>
                              <p:par>
                                <p:cTn id="11" presetID="3" presetClass="entr" presetSubtype="10" fill="hold" nodeType="withEffect">
                                  <p:stCondLst>
                                    <p:cond delay="0"/>
                                  </p:stCondLst>
                                  <p:childTnLst>
                                    <p:set>
                                      <p:cBhvr>
                                        <p:cTn id="12" dur="1" fill="hold">
                                          <p:stCondLst>
                                            <p:cond delay="0"/>
                                          </p:stCondLst>
                                        </p:cTn>
                                        <p:tgtEl>
                                          <p:spTgt spid="19466"/>
                                        </p:tgtEl>
                                        <p:attrNameLst>
                                          <p:attrName>style.visibility</p:attrName>
                                        </p:attrNameLst>
                                      </p:cBhvr>
                                      <p:to>
                                        <p:strVal val="visible"/>
                                      </p:to>
                                    </p:set>
                                    <p:animEffect transition="in" filter="blinds(horizontal)">
                                      <p:cBhvr>
                                        <p:cTn id="13"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7" grpId="0" animBg="1"/>
      <p:bldP spid="1946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Event </a:t>
            </a:r>
            <a:r>
              <a:rPr lang="en-GB" altLang="en-US" dirty="0" smtClean="0"/>
              <a:t>history</a:t>
            </a:r>
            <a:endParaRPr lang="en-GB" dirty="0"/>
          </a:p>
        </p:txBody>
      </p:sp>
      <p:sp>
        <p:nvSpPr>
          <p:cNvPr id="17411" name="Rectangle 8"/>
          <p:cNvSpPr>
            <a:spLocks noChangeArrowheads="1"/>
          </p:cNvSpPr>
          <p:nvPr/>
        </p:nvSpPr>
        <p:spPr bwMode="auto">
          <a:xfrm>
            <a:off x="755650" y="404813"/>
            <a:ext cx="76898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defRPr/>
            </a:pPr>
            <a:endParaRPr lang="en-GB" altLang="en-US" sz="2400" b="1" dirty="0">
              <a:latin typeface="+mj-lt"/>
            </a:endParaRPr>
          </a:p>
        </p:txBody>
      </p:sp>
      <p:sp>
        <p:nvSpPr>
          <p:cNvPr id="18436" name="Rechteck 5"/>
          <p:cNvSpPr>
            <a:spLocks noChangeArrowheads="1"/>
          </p:cNvSpPr>
          <p:nvPr/>
        </p:nvSpPr>
        <p:spPr bwMode="auto">
          <a:xfrm>
            <a:off x="2077650" y="2687700"/>
            <a:ext cx="45720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eaLnBrk="1" hangingPunct="1">
              <a:lnSpc>
                <a:spcPct val="80000"/>
              </a:lnSpc>
              <a:spcBef>
                <a:spcPct val="0"/>
              </a:spcBef>
              <a:buFontTx/>
              <a:buNone/>
            </a:pPr>
            <a:endParaRPr lang="en-GB" altLang="en-US" sz="1800"/>
          </a:p>
          <a:p>
            <a:pPr lvl="1" eaLnBrk="1" hangingPunct="1">
              <a:lnSpc>
                <a:spcPct val="80000"/>
              </a:lnSpc>
              <a:spcBef>
                <a:spcPct val="0"/>
              </a:spcBef>
              <a:buFontTx/>
              <a:buNone/>
            </a:pPr>
            <a:endParaRPr lang="en-GB" altLang="en-US" sz="1800"/>
          </a:p>
        </p:txBody>
      </p:sp>
      <p:sp>
        <p:nvSpPr>
          <p:cNvPr id="18437" name="Rechteck 6"/>
          <p:cNvSpPr>
            <a:spLocks noChangeArrowheads="1"/>
          </p:cNvSpPr>
          <p:nvPr/>
        </p:nvSpPr>
        <p:spPr bwMode="auto">
          <a:xfrm>
            <a:off x="331808" y="1125538"/>
            <a:ext cx="64611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eaLnBrk="1" hangingPunct="1">
              <a:lnSpc>
                <a:spcPct val="80000"/>
              </a:lnSpc>
              <a:spcBef>
                <a:spcPct val="0"/>
              </a:spcBef>
              <a:buFontTx/>
              <a:buNone/>
            </a:pPr>
            <a:endParaRPr lang="en-GB" altLang="en-US" sz="1800" b="1"/>
          </a:p>
        </p:txBody>
      </p:sp>
      <p:pic>
        <p:nvPicPr>
          <p:cNvPr id="18438"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4138" y="1738513"/>
            <a:ext cx="8424862" cy="40100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85</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22299659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Citations</a:t>
            </a:r>
            <a:br>
              <a:rPr lang="en-GB" altLang="en-US" dirty="0"/>
            </a:br>
            <a:endParaRPr lang="en-GB" dirty="0"/>
          </a:p>
        </p:txBody>
      </p:sp>
      <p:sp>
        <p:nvSpPr>
          <p:cNvPr id="18435" name="Rectangle 8"/>
          <p:cNvSpPr>
            <a:spLocks noChangeArrowheads="1"/>
          </p:cNvSpPr>
          <p:nvPr/>
        </p:nvSpPr>
        <p:spPr bwMode="auto">
          <a:xfrm>
            <a:off x="755650" y="404813"/>
            <a:ext cx="76898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defRPr/>
            </a:pPr>
            <a:endParaRPr lang="en-GB" altLang="en-US" sz="2400" b="1" dirty="0">
              <a:latin typeface="+mj-lt"/>
            </a:endParaRPr>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86</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pic>
        <p:nvPicPr>
          <p:cNvPr id="5" name="Grafik 4"/>
          <p:cNvPicPr>
            <a:picLocks noChangeAspect="1"/>
          </p:cNvPicPr>
          <p:nvPr/>
        </p:nvPicPr>
        <p:blipFill>
          <a:blip r:embed="rId3"/>
          <a:stretch>
            <a:fillRect/>
          </a:stretch>
        </p:blipFill>
        <p:spPr>
          <a:xfrm>
            <a:off x="611188" y="1755313"/>
            <a:ext cx="8124825" cy="2847975"/>
          </a:xfrm>
          <a:prstGeom prst="rect">
            <a:avLst/>
          </a:prstGeom>
        </p:spPr>
      </p:pic>
    </p:spTree>
    <p:extLst>
      <p:ext uri="{BB962C8B-B14F-4D97-AF65-F5344CB8AC3E}">
        <p14:creationId xmlns:p14="http://schemas.microsoft.com/office/powerpoint/2010/main" val="214241732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p:cNvPicPr>
            <a:picLocks noChangeAspect="1"/>
          </p:cNvPicPr>
          <p:nvPr/>
        </p:nvPicPr>
        <p:blipFill>
          <a:blip r:embed="rId3"/>
          <a:stretch>
            <a:fillRect/>
          </a:stretch>
        </p:blipFill>
        <p:spPr>
          <a:xfrm>
            <a:off x="412364" y="1723463"/>
            <a:ext cx="8488362" cy="4172612"/>
          </a:xfrm>
          <a:prstGeom prst="rect">
            <a:avLst/>
          </a:prstGeom>
        </p:spPr>
      </p:pic>
      <p:sp>
        <p:nvSpPr>
          <p:cNvPr id="2" name="Titel 1"/>
          <p:cNvSpPr>
            <a:spLocks noGrp="1"/>
          </p:cNvSpPr>
          <p:nvPr>
            <p:ph type="title"/>
          </p:nvPr>
        </p:nvSpPr>
        <p:spPr/>
        <p:txBody>
          <a:bodyPr/>
          <a:lstStyle/>
          <a:p>
            <a:r>
              <a:rPr lang="en-GB" altLang="en-US" dirty="0"/>
              <a:t>Patent </a:t>
            </a:r>
            <a:r>
              <a:rPr lang="en-GB" altLang="en-US" dirty="0" smtClean="0"/>
              <a:t>family</a:t>
            </a:r>
            <a:r>
              <a:rPr lang="de-AT" altLang="en-US" dirty="0"/>
              <a:t/>
            </a:r>
            <a:br>
              <a:rPr lang="de-AT" altLang="en-US" dirty="0"/>
            </a:br>
            <a:endParaRPr lang="en-GB" dirty="0"/>
          </a:p>
        </p:txBody>
      </p:sp>
      <p:sp>
        <p:nvSpPr>
          <p:cNvPr id="19459" name="Rectangle 8"/>
          <p:cNvSpPr>
            <a:spLocks noChangeArrowheads="1"/>
          </p:cNvSpPr>
          <p:nvPr/>
        </p:nvSpPr>
        <p:spPr bwMode="auto">
          <a:xfrm>
            <a:off x="755650" y="404813"/>
            <a:ext cx="76898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defRPr/>
            </a:pPr>
            <a:endParaRPr lang="de-AT" altLang="en-US" sz="2400" b="1" dirty="0">
              <a:latin typeface="+mj-lt"/>
            </a:endParaRPr>
          </a:p>
        </p:txBody>
      </p:sp>
      <p:pic>
        <p:nvPicPr>
          <p:cNvPr id="131077"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04670" y="2118411"/>
            <a:ext cx="314325" cy="25400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078"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373050" y="3284984"/>
            <a:ext cx="269875" cy="319087"/>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87</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72440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1078"/>
                                        </p:tgtEl>
                                        <p:attrNameLst>
                                          <p:attrName>style.visibility</p:attrName>
                                        </p:attrNameLst>
                                      </p:cBhvr>
                                      <p:to>
                                        <p:strVal val="visible"/>
                                      </p:to>
                                    </p:set>
                                    <p:animEffect transition="in" filter="blinds(horizontal)">
                                      <p:cBhvr>
                                        <p:cTn id="7" dur="500"/>
                                        <p:tgtEl>
                                          <p:spTgt spid="131078"/>
                                        </p:tgtEl>
                                      </p:cBhvr>
                                    </p:animEffect>
                                  </p:childTnLst>
                                </p:cTn>
                              </p:par>
                              <p:par>
                                <p:cTn id="8" presetID="3" presetClass="entr" presetSubtype="10" fill="hold" nodeType="withEffect">
                                  <p:stCondLst>
                                    <p:cond delay="0"/>
                                  </p:stCondLst>
                                  <p:childTnLst>
                                    <p:set>
                                      <p:cBhvr>
                                        <p:cTn id="9" dur="1" fill="hold">
                                          <p:stCondLst>
                                            <p:cond delay="0"/>
                                          </p:stCondLst>
                                        </p:cTn>
                                        <p:tgtEl>
                                          <p:spTgt spid="131077"/>
                                        </p:tgtEl>
                                        <p:attrNameLst>
                                          <p:attrName>style.visibility</p:attrName>
                                        </p:attrNameLst>
                                      </p:cBhvr>
                                      <p:to>
                                        <p:strVal val="visible"/>
                                      </p:to>
                                    </p:set>
                                    <p:animEffect transition="in" filter="blinds(horizontal)">
                                      <p:cBhvr>
                                        <p:cTn id="10" dur="500"/>
                                        <p:tgtEl>
                                          <p:spTgt spid="131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3"/>
          <a:stretch>
            <a:fillRect/>
          </a:stretch>
        </p:blipFill>
        <p:spPr>
          <a:xfrm>
            <a:off x="611188" y="1341437"/>
            <a:ext cx="8262556" cy="4873625"/>
          </a:xfrm>
          <a:prstGeom prst="rect">
            <a:avLst/>
          </a:prstGeom>
        </p:spPr>
      </p:pic>
      <p:sp>
        <p:nvSpPr>
          <p:cNvPr id="3" name="Titel 2"/>
          <p:cNvSpPr>
            <a:spLocks noGrp="1"/>
          </p:cNvSpPr>
          <p:nvPr>
            <p:ph type="title"/>
          </p:nvPr>
        </p:nvSpPr>
        <p:spPr/>
        <p:txBody>
          <a:bodyPr/>
          <a:lstStyle/>
          <a:p>
            <a:r>
              <a:rPr lang="en-GB" altLang="en-US" dirty="0"/>
              <a:t>All documents = online file </a:t>
            </a:r>
            <a:r>
              <a:rPr lang="en-GB" altLang="en-US" dirty="0" smtClean="0"/>
              <a:t>inspection</a:t>
            </a:r>
            <a:endParaRPr lang="en-GB" dirty="0"/>
          </a:p>
        </p:txBody>
      </p:sp>
      <p:pic>
        <p:nvPicPr>
          <p:cNvPr id="133125"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61494" y="1773238"/>
            <a:ext cx="1944688" cy="75565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26"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223275" y="1341438"/>
            <a:ext cx="3619500" cy="48736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7" name="Line 11"/>
          <p:cNvSpPr>
            <a:spLocks noChangeShapeType="1"/>
          </p:cNvSpPr>
          <p:nvPr/>
        </p:nvSpPr>
        <p:spPr bwMode="auto">
          <a:xfrm flipV="1">
            <a:off x="4175919" y="3416300"/>
            <a:ext cx="1152525" cy="144463"/>
          </a:xfrm>
          <a:prstGeom prst="line">
            <a:avLst/>
          </a:prstGeom>
          <a:noFill/>
          <a:ln w="38100">
            <a:solidFill>
              <a:srgbClr val="009999"/>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33128" name="Rectangle 8"/>
          <p:cNvSpPr>
            <a:spLocks noChangeArrowheads="1"/>
          </p:cNvSpPr>
          <p:nvPr/>
        </p:nvSpPr>
        <p:spPr bwMode="auto">
          <a:xfrm>
            <a:off x="2591594" y="3415507"/>
            <a:ext cx="1584325" cy="217487"/>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2" name="Line 11"/>
          <p:cNvSpPr>
            <a:spLocks noChangeShapeType="1"/>
          </p:cNvSpPr>
          <p:nvPr/>
        </p:nvSpPr>
        <p:spPr bwMode="auto">
          <a:xfrm flipV="1">
            <a:off x="2374107" y="3778249"/>
            <a:ext cx="217487" cy="215900"/>
          </a:xfrm>
          <a:prstGeom prst="line">
            <a:avLst/>
          </a:prstGeom>
          <a:noFill/>
          <a:ln w="38100">
            <a:solidFill>
              <a:srgbClr val="009999"/>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 name="Foliennummernplatzhalter 3"/>
          <p:cNvSpPr>
            <a:spLocks noGrp="1"/>
          </p:cNvSpPr>
          <p:nvPr>
            <p:ph type="sldNum" sz="quarter" idx="11"/>
          </p:nvPr>
        </p:nvSpPr>
        <p:spPr/>
        <p:txBody>
          <a:bodyPr/>
          <a:lstStyle/>
          <a:p>
            <a:pPr>
              <a:defRPr/>
            </a:pPr>
            <a:fld id="{A5B54292-5B2D-4ED3-9E21-B1E66CC4FCAB}" type="slidenum">
              <a:rPr lang="de-DE" smtClean="0"/>
              <a:pPr>
                <a:defRPr/>
              </a:pPr>
              <a:t>88</a:t>
            </a:fld>
            <a:endParaRPr lang="de-DE" dirty="0"/>
          </a:p>
        </p:txBody>
      </p:sp>
      <p:sp>
        <p:nvSpPr>
          <p:cNvPr id="5" name="Fußzeilenplatzhalter 4"/>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800153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25"/>
                                        </p:tgtEl>
                                        <p:attrNameLst>
                                          <p:attrName>style.visibility</p:attrName>
                                        </p:attrNameLst>
                                      </p:cBhvr>
                                      <p:to>
                                        <p:strVal val="visible"/>
                                      </p:to>
                                    </p:set>
                                    <p:animEffect transition="in" filter="blinds(horizontal)">
                                      <p:cBhvr>
                                        <p:cTn id="7" dur="500"/>
                                        <p:tgtEl>
                                          <p:spTgt spid="133125"/>
                                        </p:tgtEl>
                                      </p:cBhvr>
                                    </p:animEffect>
                                  </p:childTnLst>
                                  <p:subTnLst>
                                    <p:set>
                                      <p:cBhvr override="childStyle">
                                        <p:cTn dur="1" fill="hold" display="0" masterRel="nextClick" afterEffect="1"/>
                                        <p:tgtEl>
                                          <p:spTgt spid="133125"/>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28"/>
                                        </p:tgtEl>
                                        <p:attrNameLst>
                                          <p:attrName>style.visibility</p:attrName>
                                        </p:attrNameLst>
                                      </p:cBhvr>
                                      <p:to>
                                        <p:strVal val="visible"/>
                                      </p:to>
                                    </p:set>
                                    <p:animEffect transition="in" filter="blinds(horizontal)">
                                      <p:cBhvr>
                                        <p:cTn id="12" dur="500"/>
                                        <p:tgtEl>
                                          <p:spTgt spid="13312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9467"/>
                                        </p:tgtEl>
                                        <p:attrNameLst>
                                          <p:attrName>style.visibility</p:attrName>
                                        </p:attrNameLst>
                                      </p:cBhvr>
                                      <p:to>
                                        <p:strVal val="visible"/>
                                      </p:to>
                                    </p:set>
                                    <p:animEffect transition="in" filter="blinds(horizontal)">
                                      <p:cBhvr>
                                        <p:cTn id="20" dur="500"/>
                                        <p:tgtEl>
                                          <p:spTgt spid="19467"/>
                                        </p:tgtEl>
                                      </p:cBhvr>
                                    </p:animEffect>
                                  </p:childTnLst>
                                </p:cTn>
                              </p:par>
                              <p:par>
                                <p:cTn id="21" presetID="3" presetClass="entr" presetSubtype="10" fill="hold" nodeType="withEffect">
                                  <p:stCondLst>
                                    <p:cond delay="0"/>
                                  </p:stCondLst>
                                  <p:childTnLst>
                                    <p:set>
                                      <p:cBhvr>
                                        <p:cTn id="22" dur="1" fill="hold">
                                          <p:stCondLst>
                                            <p:cond delay="0"/>
                                          </p:stCondLst>
                                        </p:cTn>
                                        <p:tgtEl>
                                          <p:spTgt spid="133126"/>
                                        </p:tgtEl>
                                        <p:attrNameLst>
                                          <p:attrName>style.visibility</p:attrName>
                                        </p:attrNameLst>
                                      </p:cBhvr>
                                      <p:to>
                                        <p:strVal val="visible"/>
                                      </p:to>
                                    </p:set>
                                    <p:animEffect transition="in" filter="blinds(horizontal)">
                                      <p:cBhvr>
                                        <p:cTn id="23" dur="500"/>
                                        <p:tgtEl>
                                          <p:spTgt spid="133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7" grpId="0" animBg="1"/>
      <p:bldP spid="133128" grpId="0" animBg="1"/>
      <p:bldP spid="2"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solidFill>
                  <a:schemeClr val="tx1"/>
                </a:solidFill>
                <a:cs typeface="Arial" panose="020B0604020202020204" pitchFamily="34" charset="0"/>
              </a:rPr>
              <a:t>Monitoring files with Register </a:t>
            </a:r>
            <a:r>
              <a:rPr lang="en-GB" altLang="en-US" dirty="0" smtClean="0">
                <a:solidFill>
                  <a:schemeClr val="tx1"/>
                </a:solidFill>
                <a:cs typeface="Arial" panose="020B0604020202020204" pitchFamily="34" charset="0"/>
              </a:rPr>
              <a:t>Alert </a:t>
            </a:r>
            <a:endParaRPr lang="en-GB" dirty="0"/>
          </a:p>
        </p:txBody>
      </p:sp>
      <p:sp>
        <p:nvSpPr>
          <p:cNvPr id="22532" name="Rectangle 3"/>
          <p:cNvSpPr>
            <a:spLocks noGrp="1" noChangeArrowheads="1"/>
          </p:cNvSpPr>
          <p:nvPr>
            <p:ph idx="1"/>
          </p:nvPr>
        </p:nvSpPr>
        <p:spPr>
          <a:xfrm>
            <a:off x="518588" y="1620838"/>
            <a:ext cx="7921625" cy="4464050"/>
          </a:xfrm>
        </p:spPr>
        <p:txBody>
          <a:bodyPr lIns="91440" tIns="45720" rIns="91440" bIns="45720"/>
          <a:lstStyle/>
          <a:p>
            <a:pPr eaLnBrk="1" hangingPunct="1"/>
            <a:r>
              <a:rPr lang="en-GB" altLang="en-US" dirty="0" smtClean="0"/>
              <a:t>Monitors changes to data on up to </a:t>
            </a:r>
            <a:r>
              <a:rPr lang="en-GB" altLang="en-US" b="1" dirty="0" smtClean="0"/>
              <a:t>1 000 files</a:t>
            </a:r>
            <a:r>
              <a:rPr lang="en-GB" altLang="en-US" dirty="0" smtClean="0"/>
              <a:t>.</a:t>
            </a:r>
            <a:endParaRPr lang="en-GB" altLang="en-US" b="1" dirty="0" smtClean="0"/>
          </a:p>
          <a:p>
            <a:pPr eaLnBrk="1" hangingPunct="1"/>
            <a:endParaRPr lang="en-GB" altLang="en-US" dirty="0" smtClean="0"/>
          </a:p>
          <a:p>
            <a:pPr eaLnBrk="1" hangingPunct="1"/>
            <a:r>
              <a:rPr lang="en-GB" altLang="en-US" dirty="0" smtClean="0"/>
              <a:t>Sends an email notification to up to </a:t>
            </a:r>
            <a:r>
              <a:rPr lang="en-GB" altLang="en-US" b="1" dirty="0" smtClean="0"/>
              <a:t>five email addresses </a:t>
            </a:r>
            <a:r>
              <a:rPr lang="en-GB" altLang="en-US" dirty="0" smtClean="0"/>
              <a:t>when a change occurs to selected applications in the Register</a:t>
            </a:r>
            <a:endParaRPr lang="en-GB" altLang="en-US" b="1" dirty="0" smtClean="0"/>
          </a:p>
          <a:p>
            <a:pPr eaLnBrk="1" hangingPunct="1"/>
            <a:endParaRPr lang="en-GB" altLang="en-US" dirty="0" smtClean="0"/>
          </a:p>
          <a:p>
            <a:pPr eaLnBrk="1" hangingPunct="1"/>
            <a:r>
              <a:rPr lang="en-GB" altLang="en-US" dirty="0" smtClean="0"/>
              <a:t>Users can: </a:t>
            </a:r>
          </a:p>
          <a:p>
            <a:pPr lvl="1" eaLnBrk="1" hangingPunct="1"/>
            <a:endParaRPr lang="en-GB" altLang="en-US" dirty="0" smtClean="0"/>
          </a:p>
          <a:p>
            <a:pPr lvl="1" eaLnBrk="1" hangingPunct="1"/>
            <a:r>
              <a:rPr lang="en-GB" altLang="en-US" dirty="0" smtClean="0"/>
              <a:t>select which changes trigger a notification</a:t>
            </a:r>
          </a:p>
          <a:p>
            <a:pPr lvl="1" eaLnBrk="1" hangingPunct="1"/>
            <a:r>
              <a:rPr lang="en-GB" altLang="en-US" dirty="0" smtClean="0"/>
              <a:t>customise the notification (content)</a:t>
            </a:r>
          </a:p>
          <a:p>
            <a:pPr lvl="1" eaLnBrk="1" hangingPunct="1"/>
            <a:r>
              <a:rPr lang="en-GB" altLang="en-US" dirty="0" smtClean="0"/>
              <a:t>import and export lists of documents.</a:t>
            </a:r>
          </a:p>
          <a:p>
            <a:pPr eaLnBrk="1" hangingPunct="1"/>
            <a:endParaRPr lang="en-GB" altLang="en-US" dirty="0" smtClean="0"/>
          </a:p>
          <a:p>
            <a:pPr eaLnBrk="1" hangingPunct="1"/>
            <a:endParaRPr lang="en-GB" altLang="en-US" dirty="0" smtClean="0"/>
          </a:p>
          <a:p>
            <a:pPr eaLnBrk="1" hangingPunct="1"/>
            <a:endParaRPr lang="en-GB" altLang="en-US" dirty="0" smtClean="0"/>
          </a:p>
          <a:p>
            <a:pPr eaLnBrk="1" hangingPunct="1"/>
            <a:endParaRPr lang="en-GB" altLang="en-US" dirty="0" smtClean="0"/>
          </a:p>
        </p:txBody>
      </p:sp>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89</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6023174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528892" y="377381"/>
            <a:ext cx="7921625" cy="431899"/>
          </a:xfrm>
        </p:spPr>
        <p:txBody>
          <a:bodyPr lIns="91440" tIns="45720" rIns="91440" bIns="45720" anchor="ctr"/>
          <a:lstStyle/>
          <a:p>
            <a:pPr eaLnBrk="1" hangingPunct="1"/>
            <a:r>
              <a:rPr lang="en-GB" dirty="0" smtClean="0"/>
              <a:t>Why is there a requirement for publication?</a:t>
            </a:r>
          </a:p>
        </p:txBody>
      </p:sp>
      <p:sp>
        <p:nvSpPr>
          <p:cNvPr id="106499" name="Rectangle 3"/>
          <p:cNvSpPr>
            <a:spLocks noGrp="1" noChangeArrowheads="1"/>
          </p:cNvSpPr>
          <p:nvPr>
            <p:ph idx="1"/>
          </p:nvPr>
        </p:nvSpPr>
        <p:spPr>
          <a:xfrm>
            <a:off x="492316" y="1675702"/>
            <a:ext cx="7921625" cy="4464050"/>
          </a:xfrm>
        </p:spPr>
        <p:txBody>
          <a:bodyPr lIns="91440" tIns="45720" rIns="91440" bIns="45720"/>
          <a:lstStyle/>
          <a:p>
            <a:pPr eaLnBrk="1" hangingPunct="1">
              <a:lnSpc>
                <a:spcPct val="90000"/>
              </a:lnSpc>
            </a:pPr>
            <a:r>
              <a:rPr lang="en-GB" dirty="0" smtClean="0"/>
              <a:t>Reasons why IPRs are published:</a:t>
            </a:r>
          </a:p>
          <a:p>
            <a:pPr eaLnBrk="1" hangingPunct="1">
              <a:lnSpc>
                <a:spcPct val="90000"/>
              </a:lnSpc>
            </a:pPr>
            <a:endParaRPr lang="en-GB" dirty="0" smtClean="0"/>
          </a:p>
          <a:p>
            <a:pPr lvl="1" eaLnBrk="1" hangingPunct="1">
              <a:lnSpc>
                <a:spcPct val="90000"/>
              </a:lnSpc>
            </a:pPr>
            <a:r>
              <a:rPr lang="en-GB" dirty="0" smtClean="0"/>
              <a:t>Warning</a:t>
            </a:r>
          </a:p>
          <a:p>
            <a:pPr eaLnBrk="1" hangingPunct="1">
              <a:lnSpc>
                <a:spcPct val="90000"/>
              </a:lnSpc>
            </a:pPr>
            <a:endParaRPr lang="en-GB" dirty="0" smtClean="0"/>
          </a:p>
          <a:p>
            <a:pPr lvl="1" eaLnBrk="1" hangingPunct="1">
              <a:lnSpc>
                <a:spcPct val="90000"/>
              </a:lnSpc>
            </a:pPr>
            <a:r>
              <a:rPr lang="en-GB" dirty="0" smtClean="0"/>
              <a:t>Fairness</a:t>
            </a:r>
          </a:p>
          <a:p>
            <a:pPr eaLnBrk="1" hangingPunct="1">
              <a:lnSpc>
                <a:spcPct val="90000"/>
              </a:lnSpc>
            </a:pPr>
            <a:endParaRPr lang="en-GB" dirty="0" smtClean="0"/>
          </a:p>
          <a:p>
            <a:pPr lvl="1" eaLnBrk="1" hangingPunct="1">
              <a:lnSpc>
                <a:spcPct val="90000"/>
              </a:lnSpc>
            </a:pPr>
            <a:r>
              <a:rPr lang="en-GB" dirty="0" smtClean="0"/>
              <a:t>Public duty.</a:t>
            </a:r>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endParaRPr lang="en-GB" b="1" dirty="0" smtClean="0"/>
          </a:p>
          <a:p>
            <a:pPr eaLnBrk="1" hangingPunct="1">
              <a:lnSpc>
                <a:spcPct val="90000"/>
              </a:lnSpc>
              <a:buFont typeface="Wingdings" pitchFamily="2" charset="2"/>
              <a:buNone/>
            </a:pPr>
            <a:r>
              <a:rPr lang="en-GB" b="1" dirty="0" smtClean="0"/>
              <a:t> </a:t>
            </a:r>
            <a:endParaRPr lang="en-GB" dirty="0" smtClean="0"/>
          </a:p>
          <a:p>
            <a:pPr lvl="1" eaLnBrk="1" hangingPunct="1">
              <a:lnSpc>
                <a:spcPct val="90000"/>
              </a:lnSpc>
              <a:buFontTx/>
              <a:buNone/>
            </a:pPr>
            <a:endParaRPr lang="en-GB" b="1" dirty="0" smtClean="0"/>
          </a:p>
          <a:p>
            <a:pPr lvl="2" eaLnBrk="1" hangingPunct="1">
              <a:lnSpc>
                <a:spcPct val="90000"/>
              </a:lnSpc>
              <a:buFontTx/>
              <a:buNone/>
            </a:pPr>
            <a:endParaRPr lang="en-GB" b="1" dirty="0" smtClean="0"/>
          </a:p>
          <a:p>
            <a:pPr lvl="2" eaLnBrk="1" hangingPunct="1">
              <a:lnSpc>
                <a:spcPct val="90000"/>
              </a:lnSpc>
            </a:pPr>
            <a:endParaRPr lang="en-GB" b="1" dirty="0" smtClean="0"/>
          </a:p>
        </p:txBody>
      </p:sp>
      <p:sp>
        <p:nvSpPr>
          <p:cNvPr id="7" name="Fußzeilenplatzhalter 6"/>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
        <p:nvSpPr>
          <p:cNvPr id="6" name="Foliennummernplatzhalter 5"/>
          <p:cNvSpPr>
            <a:spLocks noGrp="1"/>
          </p:cNvSpPr>
          <p:nvPr>
            <p:ph type="sldNum" sz="quarter" idx="11"/>
          </p:nvPr>
        </p:nvSpPr>
        <p:spPr/>
        <p:txBody>
          <a:bodyPr/>
          <a:lstStyle/>
          <a:p>
            <a:pPr>
              <a:defRPr/>
            </a:pPr>
            <a:fld id="{9C76C9AB-61E5-4E6C-99EB-FF4109160F68}" type="slidenum">
              <a:rPr lang="de-DE" smtClean="0"/>
              <a:pPr>
                <a:defRPr/>
              </a:pPr>
              <a:t>9</a:t>
            </a:fld>
            <a:endParaRPr lang="de-DE" dirty="0"/>
          </a:p>
        </p:txBody>
      </p:sp>
      <p:sp>
        <p:nvSpPr>
          <p:cNvPr id="106500" name="Slide Number Placeholder 1"/>
          <p:cNvSpPr txBox="1">
            <a:spLocks noGrp="1"/>
          </p:cNvSpPr>
          <p:nvPr/>
        </p:nvSpPr>
        <p:spPr bwMode="auto">
          <a:xfrm>
            <a:off x="7740650" y="6524625"/>
            <a:ext cx="755650" cy="217488"/>
          </a:xfrm>
          <a:prstGeom prst="rect">
            <a:avLst/>
          </a:prstGeom>
          <a:noFill/>
          <a:ln w="9525">
            <a:noFill/>
            <a:miter lim="800000"/>
            <a:headEnd/>
            <a:tailEnd/>
          </a:ln>
        </p:spPr>
        <p:txBody>
          <a:bodyPr lIns="0" tIns="0" rIns="0" bIns="0" anchor="ctr"/>
          <a:lstStyle/>
          <a:p>
            <a:pPr algn="r"/>
            <a:fld id="{16F643B4-FC61-4A26-9323-B80B526053A1}" type="slidenum">
              <a:rPr lang="de-DE" sz="1200"/>
              <a:pPr algn="r"/>
              <a:t>9</a:t>
            </a:fld>
            <a:endParaRPr lang="de-DE"/>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Accessing Register Alert (I)</a:t>
            </a:r>
            <a:endParaRPr lang="en-GB" dirty="0"/>
          </a:p>
        </p:txBody>
      </p:sp>
      <p:sp>
        <p:nvSpPr>
          <p:cNvPr id="3" name="Inhaltsplatzhalter 2"/>
          <p:cNvSpPr>
            <a:spLocks noGrp="1"/>
          </p:cNvSpPr>
          <p:nvPr>
            <p:ph idx="1"/>
          </p:nvPr>
        </p:nvSpPr>
        <p:spPr>
          <a:xfrm>
            <a:off x="611188" y="1667138"/>
            <a:ext cx="7921625" cy="4464050"/>
          </a:xfrm>
        </p:spPr>
        <p:txBody>
          <a:bodyPr/>
          <a:lstStyle/>
          <a:p>
            <a:pPr eaLnBrk="1" hangingPunct="1">
              <a:spcBef>
                <a:spcPct val="0"/>
              </a:spcBef>
            </a:pPr>
            <a:r>
              <a:rPr lang="en-GB" altLang="en-US" dirty="0" smtClean="0"/>
              <a:t>Secure environment.</a:t>
            </a:r>
          </a:p>
          <a:p>
            <a:pPr eaLnBrk="1" hangingPunct="1">
              <a:spcBef>
                <a:spcPct val="0"/>
              </a:spcBef>
            </a:pPr>
            <a:endParaRPr lang="en-GB" altLang="en-US" dirty="0" smtClean="0"/>
          </a:p>
          <a:p>
            <a:pPr eaLnBrk="1" hangingPunct="1">
              <a:spcBef>
                <a:spcPct val="0"/>
              </a:spcBef>
            </a:pPr>
            <a:r>
              <a:rPr lang="en-GB" altLang="en-US" dirty="0" smtClean="0"/>
              <a:t>Free </a:t>
            </a:r>
            <a:r>
              <a:rPr lang="en-GB" altLang="en-US" dirty="0"/>
              <a:t>of </a:t>
            </a:r>
            <a:r>
              <a:rPr lang="en-GB" altLang="en-US" dirty="0" smtClean="0"/>
              <a:t>charge.</a:t>
            </a:r>
            <a:endParaRPr lang="en-GB" altLang="en-US" dirty="0"/>
          </a:p>
          <a:p>
            <a:pPr eaLnBrk="1" hangingPunct="1">
              <a:spcBef>
                <a:spcPct val="0"/>
              </a:spcBef>
            </a:pPr>
            <a:endParaRPr lang="en-GB" altLang="en-US" dirty="0"/>
          </a:p>
          <a:p>
            <a:pPr eaLnBrk="1" hangingPunct="1">
              <a:spcBef>
                <a:spcPct val="0"/>
              </a:spcBef>
            </a:pPr>
            <a:r>
              <a:rPr lang="en-GB" altLang="en-US" dirty="0" smtClean="0"/>
              <a:t>Access </a:t>
            </a:r>
            <a:r>
              <a:rPr lang="en-GB" altLang="en-US" dirty="0"/>
              <a:t>via username and </a:t>
            </a:r>
            <a:r>
              <a:rPr lang="en-GB" altLang="en-US" dirty="0" smtClean="0"/>
              <a:t>password. </a:t>
            </a:r>
            <a:endParaRPr lang="en-GB" dirty="0"/>
          </a:p>
        </p:txBody>
      </p:sp>
      <p:sp>
        <p:nvSpPr>
          <p:cNvPr id="4" name="Foliennummernplatzhalter 3"/>
          <p:cNvSpPr>
            <a:spLocks noGrp="1"/>
          </p:cNvSpPr>
          <p:nvPr>
            <p:ph type="sldNum" sz="quarter" idx="11"/>
          </p:nvPr>
        </p:nvSpPr>
        <p:spPr/>
        <p:txBody>
          <a:bodyPr/>
          <a:lstStyle/>
          <a:p>
            <a:pPr>
              <a:defRPr/>
            </a:pPr>
            <a:fld id="{A5B54292-5B2D-4ED3-9E21-B1E66CC4FCAB}" type="slidenum">
              <a:rPr lang="de-DE" smtClean="0"/>
              <a:pPr>
                <a:defRPr/>
              </a:pPr>
              <a:t>90</a:t>
            </a:fld>
            <a:endParaRPr lang="de-DE" dirty="0"/>
          </a:p>
        </p:txBody>
      </p:sp>
      <p:sp>
        <p:nvSpPr>
          <p:cNvPr id="6" name="Fußzeilenplatzhalter 5"/>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06538730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373881" y="1730913"/>
            <a:ext cx="8495514" cy="1112836"/>
          </a:xfrm>
          <a:prstGeom prst="rect">
            <a:avLst/>
          </a:prstGeom>
        </p:spPr>
      </p:pic>
      <p:sp>
        <p:nvSpPr>
          <p:cNvPr id="24579" name="Rectangle 2"/>
          <p:cNvSpPr>
            <a:spLocks noGrp="1" noChangeArrowheads="1"/>
          </p:cNvSpPr>
          <p:nvPr>
            <p:ph type="title"/>
          </p:nvPr>
        </p:nvSpPr>
        <p:spPr/>
        <p:txBody>
          <a:bodyPr/>
          <a:lstStyle/>
          <a:p>
            <a:pPr eaLnBrk="1" hangingPunct="1"/>
            <a:r>
              <a:rPr lang="en-GB" altLang="en-US" dirty="0" smtClean="0"/>
              <a:t>Accessing Register Alert (II)</a:t>
            </a:r>
          </a:p>
        </p:txBody>
      </p:sp>
      <p:pic>
        <p:nvPicPr>
          <p:cNvPr id="182277"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36925" y="2380200"/>
            <a:ext cx="1296988" cy="763588"/>
          </a:xfrm>
          <a:prstGeom prst="rect">
            <a:avLst/>
          </a:prstGeom>
          <a:noFill/>
          <a:ln w="38100">
            <a:solidFill>
              <a:srgbClr val="009999"/>
            </a:solidFill>
            <a:miter lim="800000"/>
            <a:headEnd/>
            <a:tailEnd/>
          </a:ln>
          <a:extLst>
            <a:ext uri="{909E8E84-426E-40DD-AFC4-6F175D3DCCD1}">
              <a14:hiddenFill xmlns:a14="http://schemas.microsoft.com/office/drawing/2010/main">
                <a:solidFill>
                  <a:srgbClr val="FFFFFF"/>
                </a:solidFill>
              </a14:hiddenFill>
            </a:ext>
          </a:extLst>
        </p:spPr>
      </p:pic>
      <p:sp>
        <p:nvSpPr>
          <p:cNvPr id="139269" name="Line 5"/>
          <p:cNvSpPr>
            <a:spLocks noChangeShapeType="1"/>
          </p:cNvSpPr>
          <p:nvPr/>
        </p:nvSpPr>
        <p:spPr bwMode="auto">
          <a:xfrm flipV="1">
            <a:off x="6989225" y="2956463"/>
            <a:ext cx="576263" cy="360362"/>
          </a:xfrm>
          <a:prstGeom prst="line">
            <a:avLst/>
          </a:prstGeom>
          <a:noFill/>
          <a:ln w="38100">
            <a:solidFill>
              <a:srgbClr val="0099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en-GB"/>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91</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5949126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9269"/>
                                        </p:tgtEl>
                                        <p:attrNameLst>
                                          <p:attrName>style.visibility</p:attrName>
                                        </p:attrNameLst>
                                      </p:cBhvr>
                                      <p:to>
                                        <p:strVal val="visible"/>
                                      </p:to>
                                    </p:set>
                                    <p:animEffect transition="in" filter="blinds(horizontal)">
                                      <p:cBhvr>
                                        <p:cTn id="7" dur="500"/>
                                        <p:tgtEl>
                                          <p:spTgt spid="139269"/>
                                        </p:tgtEl>
                                      </p:cBhvr>
                                    </p:animEffect>
                                  </p:childTnLst>
                                </p:cTn>
                              </p:par>
                              <p:par>
                                <p:cTn id="8" presetID="3" presetClass="entr" presetSubtype="10" fill="hold" nodeType="withEffect">
                                  <p:stCondLst>
                                    <p:cond delay="0"/>
                                  </p:stCondLst>
                                  <p:childTnLst>
                                    <p:set>
                                      <p:cBhvr>
                                        <p:cTn id="9" dur="1" fill="hold">
                                          <p:stCondLst>
                                            <p:cond delay="0"/>
                                          </p:stCondLst>
                                        </p:cTn>
                                        <p:tgtEl>
                                          <p:spTgt spid="182277"/>
                                        </p:tgtEl>
                                        <p:attrNameLst>
                                          <p:attrName>style.visibility</p:attrName>
                                        </p:attrNameLst>
                                      </p:cBhvr>
                                      <p:to>
                                        <p:strVal val="visible"/>
                                      </p:to>
                                    </p:set>
                                    <p:animEffect transition="in" filter="blinds(horizontal)">
                                      <p:cBhvr>
                                        <p:cTn id="10" dur="500"/>
                                        <p:tgtEl>
                                          <p:spTgt spid="182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9"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type="title"/>
          </p:nvPr>
        </p:nvSpPr>
        <p:spPr/>
        <p:txBody>
          <a:bodyPr/>
          <a:lstStyle/>
          <a:p>
            <a:pPr eaLnBrk="1" hangingPunct="1"/>
            <a:r>
              <a:rPr lang="en-GB" altLang="en-US" dirty="0" smtClean="0"/>
              <a:t>Accessing Register Alert (III)</a:t>
            </a:r>
          </a:p>
        </p:txBody>
      </p:sp>
      <p:pic>
        <p:nvPicPr>
          <p:cNvPr id="25603"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7913" y="1740500"/>
            <a:ext cx="7993062" cy="28654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1316"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37913" y="2327875"/>
            <a:ext cx="2232025" cy="1573213"/>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1317"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37913" y="3972525"/>
            <a:ext cx="3959225" cy="411163"/>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92</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smtClean="0"/>
          </a:p>
        </p:txBody>
      </p:sp>
    </p:spTree>
    <p:extLst>
      <p:ext uri="{BB962C8B-B14F-4D97-AF65-F5344CB8AC3E}">
        <p14:creationId xmlns:p14="http://schemas.microsoft.com/office/powerpoint/2010/main" val="13035068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1316"/>
                                        </p:tgtEl>
                                        <p:attrNameLst>
                                          <p:attrName>style.visibility</p:attrName>
                                        </p:attrNameLst>
                                      </p:cBhvr>
                                      <p:to>
                                        <p:strVal val="visible"/>
                                      </p:to>
                                    </p:set>
                                    <p:animEffect transition="in" filter="blinds(horizontal)">
                                      <p:cBhvr>
                                        <p:cTn id="7" dur="500"/>
                                        <p:tgtEl>
                                          <p:spTgt spid="141316"/>
                                        </p:tgtEl>
                                      </p:cBhvr>
                                    </p:animEffect>
                                  </p:childTnLst>
                                  <p:subTnLst>
                                    <p:set>
                                      <p:cBhvr override="childStyle">
                                        <p:cTn dur="1" fill="hold" display="0" masterRel="nextClick" afterEffect="1"/>
                                        <p:tgtEl>
                                          <p:spTgt spid="141316"/>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1317"/>
                                        </p:tgtEl>
                                        <p:attrNameLst>
                                          <p:attrName>style.visibility</p:attrName>
                                        </p:attrNameLst>
                                      </p:cBhvr>
                                      <p:to>
                                        <p:strVal val="visible"/>
                                      </p:to>
                                    </p:set>
                                    <p:animEffect transition="in" filter="blinds(horizontal)">
                                      <p:cBhvr>
                                        <p:cTn id="12" dur="500"/>
                                        <p:tgtEl>
                                          <p:spTgt spid="141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GB" altLang="en-US" dirty="0" smtClean="0"/>
              <a:t>Setting up an account in Register Alert</a:t>
            </a:r>
          </a:p>
        </p:txBody>
      </p:sp>
      <p:pic>
        <p:nvPicPr>
          <p:cNvPr id="26628"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5463" y="1736975"/>
            <a:ext cx="7127875" cy="45370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9" name="Rectangle 4"/>
          <p:cNvSpPr>
            <a:spLocks noChangeArrowheads="1"/>
          </p:cNvSpPr>
          <p:nvPr/>
        </p:nvSpPr>
        <p:spPr bwMode="auto">
          <a:xfrm>
            <a:off x="615463" y="3608638"/>
            <a:ext cx="2736850" cy="792162"/>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sp>
        <p:nvSpPr>
          <p:cNvPr id="2" name="Foliennummernplatzhalter 1"/>
          <p:cNvSpPr>
            <a:spLocks noGrp="1"/>
          </p:cNvSpPr>
          <p:nvPr>
            <p:ph type="sldNum" sz="quarter" idx="11"/>
          </p:nvPr>
        </p:nvSpPr>
        <p:spPr/>
        <p:txBody>
          <a:bodyPr/>
          <a:lstStyle/>
          <a:p>
            <a:pPr>
              <a:defRPr/>
            </a:pPr>
            <a:fld id="{A5B54292-5B2D-4ED3-9E21-B1E66CC4FCAB}" type="slidenum">
              <a:rPr lang="de-DE" smtClean="0"/>
              <a:pPr>
                <a:defRPr/>
              </a:pPr>
              <a:t>93</a:t>
            </a:fld>
            <a:endParaRPr lang="de-DE" dirty="0"/>
          </a:p>
        </p:txBody>
      </p:sp>
      <p:sp>
        <p:nvSpPr>
          <p:cNvPr id="3" name="Fußzeilenplatzhalter 2"/>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399441653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Logged in to Register Alert with username and </a:t>
            </a:r>
            <a:r>
              <a:rPr lang="en-GB" altLang="en-US" dirty="0" smtClean="0"/>
              <a:t>password</a:t>
            </a:r>
            <a:endParaRPr lang="en-GB" dirty="0"/>
          </a:p>
        </p:txBody>
      </p:sp>
      <p:pic>
        <p:nvPicPr>
          <p:cNvPr id="27651"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4875" y="1735675"/>
            <a:ext cx="8820150" cy="12207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5412" name="Line 4"/>
          <p:cNvSpPr>
            <a:spLocks noChangeShapeType="1"/>
          </p:cNvSpPr>
          <p:nvPr/>
        </p:nvSpPr>
        <p:spPr bwMode="auto">
          <a:xfrm flipH="1" flipV="1">
            <a:off x="7443725" y="3099338"/>
            <a:ext cx="574675" cy="503237"/>
          </a:xfrm>
          <a:prstGeom prst="line">
            <a:avLst/>
          </a:prstGeom>
          <a:noFill/>
          <a:ln w="38100">
            <a:solidFill>
              <a:srgbClr val="0099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145413"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75075" y="2451638"/>
            <a:ext cx="4679950" cy="496887"/>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94</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5444093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5413"/>
                                        </p:tgtEl>
                                        <p:attrNameLst>
                                          <p:attrName>style.visibility</p:attrName>
                                        </p:attrNameLst>
                                      </p:cBhvr>
                                      <p:to>
                                        <p:strVal val="visible"/>
                                      </p:to>
                                    </p:set>
                                    <p:animEffect transition="in" filter="blinds(horizontal)">
                                      <p:cBhvr>
                                        <p:cTn id="7" dur="500"/>
                                        <p:tgtEl>
                                          <p:spTgt spid="145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5412"/>
                                        </p:tgtEl>
                                        <p:attrNameLst>
                                          <p:attrName>style.visibility</p:attrName>
                                        </p:attrNameLst>
                                      </p:cBhvr>
                                      <p:to>
                                        <p:strVal val="visible"/>
                                      </p:to>
                                    </p:set>
                                    <p:animEffect transition="in" filter="blinds(horizontal)">
                                      <p:cBhvr>
                                        <p:cTn id="12" dur="500"/>
                                        <p:tgtEl>
                                          <p:spTgt spid="145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Changing your Register Alert </a:t>
            </a:r>
            <a:r>
              <a:rPr lang="en-GB" altLang="en-US" dirty="0" smtClean="0"/>
              <a:t>password </a:t>
            </a:r>
            <a:br>
              <a:rPr lang="en-GB" altLang="en-US" dirty="0" smtClean="0"/>
            </a:br>
            <a:endParaRPr lang="en-GB" dirty="0"/>
          </a:p>
        </p:txBody>
      </p:sp>
      <p:pic>
        <p:nvPicPr>
          <p:cNvPr id="28676"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3850" y="1738963"/>
            <a:ext cx="8496300" cy="4016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746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6875" y="2156475"/>
            <a:ext cx="2590800" cy="1527175"/>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95</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610537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7460"/>
                                        </p:tgtEl>
                                        <p:attrNameLst>
                                          <p:attrName>style.visibility</p:attrName>
                                        </p:attrNameLst>
                                      </p:cBhvr>
                                      <p:to>
                                        <p:strVal val="visible"/>
                                      </p:to>
                                    </p:set>
                                    <p:animEffect transition="in" filter="blinds(horizontal)">
                                      <p:cBhvr>
                                        <p:cTn id="7" dur="500"/>
                                        <p:tgtEl>
                                          <p:spTgt spid="147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Monitored applications in Register </a:t>
            </a:r>
            <a:r>
              <a:rPr lang="en-GB" altLang="en-US" dirty="0" smtClean="0"/>
              <a:t>Alert </a:t>
            </a:r>
            <a:br>
              <a:rPr lang="en-GB" altLang="en-US" dirty="0" smtClean="0"/>
            </a:br>
            <a:endParaRPr lang="en-GB" dirty="0"/>
          </a:p>
        </p:txBody>
      </p:sp>
      <p:pic>
        <p:nvPicPr>
          <p:cNvPr id="29699"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8025" y="1735675"/>
            <a:ext cx="8820150" cy="12207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950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918688" y="2667538"/>
            <a:ext cx="2674937" cy="43815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96</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16206627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9508"/>
                                        </p:tgtEl>
                                        <p:attrNameLst>
                                          <p:attrName>style.visibility</p:attrName>
                                        </p:attrNameLst>
                                      </p:cBhvr>
                                      <p:to>
                                        <p:strVal val="visible"/>
                                      </p:to>
                                    </p:set>
                                    <p:animEffect transition="in" filter="blinds(horizontal)">
                                      <p:cBhvr>
                                        <p:cTn id="7" dur="500"/>
                                        <p:tgtEl>
                                          <p:spTgt spid="149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Selecting applications to monitor in Register Alert (I</a:t>
            </a:r>
            <a:r>
              <a:rPr lang="en-GB" altLang="en-US" dirty="0" smtClean="0"/>
              <a:t>)</a:t>
            </a:r>
            <a:endParaRPr lang="en-GB" dirty="0"/>
          </a:p>
        </p:txBody>
      </p:sp>
      <p:pic>
        <p:nvPicPr>
          <p:cNvPr id="30723"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87300" y="1328738"/>
            <a:ext cx="6913563" cy="41163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1556" name="Rectangle 4"/>
          <p:cNvSpPr>
            <a:spLocks noChangeArrowheads="1"/>
          </p:cNvSpPr>
          <p:nvPr/>
        </p:nvSpPr>
        <p:spPr bwMode="auto">
          <a:xfrm>
            <a:off x="1950900" y="5829300"/>
            <a:ext cx="46386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1"/>
              <a:t>You have to be logged in</a:t>
            </a:r>
          </a:p>
        </p:txBody>
      </p:sp>
      <p:sp>
        <p:nvSpPr>
          <p:cNvPr id="30726" name="Line 5"/>
          <p:cNvSpPr>
            <a:spLocks noChangeShapeType="1"/>
          </p:cNvSpPr>
          <p:nvPr/>
        </p:nvSpPr>
        <p:spPr bwMode="auto">
          <a:xfrm>
            <a:off x="2095363" y="2060575"/>
            <a:ext cx="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151558"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87300" y="2674938"/>
            <a:ext cx="452438" cy="466725"/>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1559" name="Picture 7"/>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87300" y="5589588"/>
            <a:ext cx="765175" cy="790575"/>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97</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8685911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1558"/>
                                        </p:tgtEl>
                                        <p:attrNameLst>
                                          <p:attrName>style.visibility</p:attrName>
                                        </p:attrNameLst>
                                      </p:cBhvr>
                                      <p:to>
                                        <p:strVal val="visible"/>
                                      </p:to>
                                    </p:set>
                                    <p:animEffect transition="in" filter="blinds(horizontal)">
                                      <p:cBhvr>
                                        <p:cTn id="7" dur="500"/>
                                        <p:tgtEl>
                                          <p:spTgt spid="151558"/>
                                        </p:tgtEl>
                                      </p:cBhvr>
                                    </p:animEffect>
                                  </p:childTnLst>
                                </p:cTn>
                              </p:par>
                              <p:par>
                                <p:cTn id="8" presetID="3" presetClass="entr" presetSubtype="10" fill="hold" nodeType="withEffect">
                                  <p:stCondLst>
                                    <p:cond delay="0"/>
                                  </p:stCondLst>
                                  <p:childTnLst>
                                    <p:set>
                                      <p:cBhvr>
                                        <p:cTn id="9" dur="1" fill="hold">
                                          <p:stCondLst>
                                            <p:cond delay="0"/>
                                          </p:stCondLst>
                                        </p:cTn>
                                        <p:tgtEl>
                                          <p:spTgt spid="151559"/>
                                        </p:tgtEl>
                                        <p:attrNameLst>
                                          <p:attrName>style.visibility</p:attrName>
                                        </p:attrNameLst>
                                      </p:cBhvr>
                                      <p:to>
                                        <p:strVal val="visible"/>
                                      </p:to>
                                    </p:set>
                                    <p:animEffect transition="in" filter="blinds(horizontal)">
                                      <p:cBhvr>
                                        <p:cTn id="10" dur="500"/>
                                        <p:tgtEl>
                                          <p:spTgt spid="15155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1556"/>
                                        </p:tgtEl>
                                        <p:attrNameLst>
                                          <p:attrName>style.visibility</p:attrName>
                                        </p:attrNameLst>
                                      </p:cBhvr>
                                      <p:to>
                                        <p:strVal val="visible"/>
                                      </p:to>
                                    </p:set>
                                    <p:animEffect transition="in" filter="blinds(horizontal)">
                                      <p:cBhvr>
                                        <p:cTn id="13" dur="500"/>
                                        <p:tgtEl>
                                          <p:spTgt spid="151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6"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a:t>Selecting applications to monitor in Register Alert (II</a:t>
            </a:r>
            <a:r>
              <a:rPr lang="en-GB" altLang="en-US" dirty="0" smtClean="0"/>
              <a:t>)</a:t>
            </a:r>
            <a:endParaRPr lang="en-GB" dirty="0"/>
          </a:p>
        </p:txBody>
      </p:sp>
      <p:pic>
        <p:nvPicPr>
          <p:cNvPr id="3174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9750" y="1733738"/>
            <a:ext cx="8208963" cy="8588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9" name="Text Box 4"/>
          <p:cNvSpPr txBox="1">
            <a:spLocks noChangeArrowheads="1"/>
          </p:cNvSpPr>
          <p:nvPr/>
        </p:nvSpPr>
        <p:spPr bwMode="auto">
          <a:xfrm>
            <a:off x="3203575" y="2735450"/>
            <a:ext cx="3600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t>BLACK </a:t>
            </a:r>
            <a:r>
              <a:rPr lang="en-GB" altLang="en-US" sz="1800" b="1" dirty="0" smtClean="0"/>
              <a:t>– </a:t>
            </a:r>
            <a:r>
              <a:rPr lang="en-GB" altLang="en-US" sz="1800" b="1" dirty="0"/>
              <a:t>NOT MONITORED</a:t>
            </a:r>
          </a:p>
        </p:txBody>
      </p:sp>
      <p:sp>
        <p:nvSpPr>
          <p:cNvPr id="153605" name="Text Box 5"/>
          <p:cNvSpPr txBox="1">
            <a:spLocks noChangeArrowheads="1"/>
          </p:cNvSpPr>
          <p:nvPr/>
        </p:nvSpPr>
        <p:spPr bwMode="auto">
          <a:xfrm>
            <a:off x="3276600" y="4967475"/>
            <a:ext cx="2663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rgbClr val="669900"/>
                </a:solidFill>
              </a:rPr>
              <a:t>GREEN </a:t>
            </a:r>
            <a:r>
              <a:rPr lang="en-GB" altLang="en-US" sz="1800" b="1" dirty="0" smtClean="0">
                <a:solidFill>
                  <a:srgbClr val="669900"/>
                </a:solidFill>
              </a:rPr>
              <a:t>– </a:t>
            </a:r>
            <a:r>
              <a:rPr lang="en-GB" altLang="en-US" sz="1800" b="1" dirty="0">
                <a:solidFill>
                  <a:srgbClr val="669900"/>
                </a:solidFill>
              </a:rPr>
              <a:t>MONITORED</a:t>
            </a:r>
          </a:p>
        </p:txBody>
      </p:sp>
      <p:sp>
        <p:nvSpPr>
          <p:cNvPr id="153606" name="Line 6"/>
          <p:cNvSpPr>
            <a:spLocks noChangeShapeType="1"/>
          </p:cNvSpPr>
          <p:nvPr/>
        </p:nvSpPr>
        <p:spPr bwMode="auto">
          <a:xfrm flipV="1">
            <a:off x="250825" y="2448113"/>
            <a:ext cx="396875" cy="360362"/>
          </a:xfrm>
          <a:prstGeom prst="line">
            <a:avLst/>
          </a:prstGeom>
          <a:noFill/>
          <a:ln w="38100">
            <a:solidFill>
              <a:srgbClr val="0099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pic>
        <p:nvPicPr>
          <p:cNvPr id="153607" name="Picture 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1188" y="3943538"/>
            <a:ext cx="8137525" cy="8810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liennummernplatzhalter 2"/>
          <p:cNvSpPr>
            <a:spLocks noGrp="1"/>
          </p:cNvSpPr>
          <p:nvPr>
            <p:ph type="sldNum" sz="quarter" idx="11"/>
          </p:nvPr>
        </p:nvSpPr>
        <p:spPr/>
        <p:txBody>
          <a:bodyPr/>
          <a:lstStyle/>
          <a:p>
            <a:pPr>
              <a:defRPr/>
            </a:pPr>
            <a:fld id="{A5B54292-5B2D-4ED3-9E21-B1E66CC4FCAB}" type="slidenum">
              <a:rPr lang="de-DE" smtClean="0"/>
              <a:pPr>
                <a:defRPr/>
              </a:pPr>
              <a:t>98</a:t>
            </a:fld>
            <a:endParaRPr lang="de-DE" dirty="0"/>
          </a:p>
        </p:txBody>
      </p:sp>
      <p:sp>
        <p:nvSpPr>
          <p:cNvPr id="4" name="Fußzeilenplatzhalter 3"/>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2037045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06"/>
                                        </p:tgtEl>
                                        <p:attrNameLst>
                                          <p:attrName>style.visibility</p:attrName>
                                        </p:attrNameLst>
                                      </p:cBhvr>
                                      <p:to>
                                        <p:strVal val="visible"/>
                                      </p:to>
                                    </p:set>
                                    <p:animEffect transition="in" filter="blinds(horizontal)">
                                      <p:cBhvr>
                                        <p:cTn id="7" dur="500"/>
                                        <p:tgtEl>
                                          <p:spTgt spid="1536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07"/>
                                        </p:tgtEl>
                                        <p:attrNameLst>
                                          <p:attrName>style.visibility</p:attrName>
                                        </p:attrNameLst>
                                      </p:cBhvr>
                                      <p:to>
                                        <p:strVal val="visible"/>
                                      </p:to>
                                    </p:set>
                                    <p:animEffect transition="in" filter="blinds(horizontal)">
                                      <p:cBhvr>
                                        <p:cTn id="12" dur="500"/>
                                        <p:tgtEl>
                                          <p:spTgt spid="15360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53605"/>
                                        </p:tgtEl>
                                        <p:attrNameLst>
                                          <p:attrName>style.visibility</p:attrName>
                                        </p:attrNameLst>
                                      </p:cBhvr>
                                      <p:to>
                                        <p:strVal val="visible"/>
                                      </p:to>
                                    </p:set>
                                    <p:animEffect transition="in" filter="blinds(horizontal)">
                                      <p:cBhvr>
                                        <p:cTn id="15" dur="500"/>
                                        <p:tgtEl>
                                          <p:spTgt spid="153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5" grpId="0"/>
      <p:bldP spid="153606"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altLang="en-US" dirty="0" smtClean="0"/>
              <a:t>Working with the list </a:t>
            </a:r>
            <a:r>
              <a:rPr lang="en-GB" altLang="en-US" dirty="0"/>
              <a:t>of monitored applications in Register </a:t>
            </a:r>
            <a:r>
              <a:rPr lang="en-GB" altLang="en-US" dirty="0" smtClean="0"/>
              <a:t>Alert</a:t>
            </a:r>
            <a:endParaRPr lang="en-GB" dirty="0"/>
          </a:p>
        </p:txBody>
      </p:sp>
      <p:sp>
        <p:nvSpPr>
          <p:cNvPr id="3" name="Inhaltsplatzhalter 2"/>
          <p:cNvSpPr>
            <a:spLocks noGrp="1"/>
          </p:cNvSpPr>
          <p:nvPr>
            <p:ph idx="1"/>
          </p:nvPr>
        </p:nvSpPr>
        <p:spPr>
          <a:xfrm>
            <a:off x="611188" y="1921788"/>
            <a:ext cx="7921625" cy="4464050"/>
          </a:xfrm>
        </p:spPr>
        <p:txBody>
          <a:bodyPr/>
          <a:lstStyle/>
          <a:p>
            <a:endParaRPr lang="en-GB"/>
          </a:p>
        </p:txBody>
      </p:sp>
      <p:pic>
        <p:nvPicPr>
          <p:cNvPr id="32771"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5750" y="1733400"/>
            <a:ext cx="8572500" cy="43211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5652"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59113" y="2447775"/>
            <a:ext cx="2735262" cy="43815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5653"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95288" y="3030388"/>
            <a:ext cx="8424862" cy="441325"/>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5654"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229350" y="3030388"/>
            <a:ext cx="1727200" cy="641350"/>
          </a:xfrm>
          <a:prstGeom prst="rect">
            <a:avLst/>
          </a:prstGeom>
          <a:noFill/>
          <a:ln w="38100">
            <a:solidFill>
              <a:srgbClr val="0099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liennummernplatzhalter 3"/>
          <p:cNvSpPr>
            <a:spLocks noGrp="1"/>
          </p:cNvSpPr>
          <p:nvPr>
            <p:ph type="sldNum" sz="quarter" idx="11"/>
          </p:nvPr>
        </p:nvSpPr>
        <p:spPr/>
        <p:txBody>
          <a:bodyPr/>
          <a:lstStyle/>
          <a:p>
            <a:pPr>
              <a:defRPr/>
            </a:pPr>
            <a:fld id="{A5B54292-5B2D-4ED3-9E21-B1E66CC4FCAB}" type="slidenum">
              <a:rPr lang="de-DE" smtClean="0"/>
              <a:pPr>
                <a:defRPr/>
              </a:pPr>
              <a:t>99</a:t>
            </a:fld>
            <a:endParaRPr lang="de-DE" dirty="0"/>
          </a:p>
        </p:txBody>
      </p:sp>
      <p:sp>
        <p:nvSpPr>
          <p:cNvPr id="5" name="Fußzeilenplatzhalter 4"/>
          <p:cNvSpPr>
            <a:spLocks noGrp="1"/>
          </p:cNvSpPr>
          <p:nvPr>
            <p:ph type="ftr" sz="quarter" idx="3"/>
          </p:nvPr>
        </p:nvSpPr>
        <p:spPr>
          <a:xfrm>
            <a:off x="610890" y="6553200"/>
            <a:ext cx="7129462" cy="836240"/>
          </a:xfrm>
        </p:spPr>
        <p:txBody>
          <a:bodyPr/>
          <a:lstStyle/>
          <a:p>
            <a:pPr>
              <a:defRPr/>
            </a:pPr>
            <a:r>
              <a:rPr lang="en-GB" smtClean="0"/>
              <a:t>Intellectual Property Teaching Kit</a:t>
            </a:r>
            <a:endParaRPr lang="en-GB" dirty="0"/>
          </a:p>
        </p:txBody>
      </p:sp>
    </p:spTree>
    <p:extLst>
      <p:ext uri="{BB962C8B-B14F-4D97-AF65-F5344CB8AC3E}">
        <p14:creationId xmlns:p14="http://schemas.microsoft.com/office/powerpoint/2010/main" val="25911838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5652"/>
                                        </p:tgtEl>
                                        <p:attrNameLst>
                                          <p:attrName>style.visibility</p:attrName>
                                        </p:attrNameLst>
                                      </p:cBhvr>
                                      <p:to>
                                        <p:strVal val="visible"/>
                                      </p:to>
                                    </p:set>
                                    <p:animEffect transition="in" filter="blinds(horizontal)">
                                      <p:cBhvr>
                                        <p:cTn id="7" dur="500"/>
                                        <p:tgtEl>
                                          <p:spTgt spid="155652"/>
                                        </p:tgtEl>
                                      </p:cBhvr>
                                    </p:animEffect>
                                  </p:childTnLst>
                                  <p:subTnLst>
                                    <p:set>
                                      <p:cBhvr override="childStyle">
                                        <p:cTn dur="1" fill="hold" display="0" masterRel="nextClick" afterEffect="1"/>
                                        <p:tgtEl>
                                          <p:spTgt spid="155652"/>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5653"/>
                                        </p:tgtEl>
                                        <p:attrNameLst>
                                          <p:attrName>style.visibility</p:attrName>
                                        </p:attrNameLst>
                                      </p:cBhvr>
                                      <p:to>
                                        <p:strVal val="visible"/>
                                      </p:to>
                                    </p:set>
                                    <p:animEffect transition="in" filter="blinds(horizontal)">
                                      <p:cBhvr>
                                        <p:cTn id="12" dur="500"/>
                                        <p:tgtEl>
                                          <p:spTgt spid="155653"/>
                                        </p:tgtEl>
                                      </p:cBhvr>
                                    </p:animEffect>
                                  </p:childTnLst>
                                  <p:subTnLst>
                                    <p:set>
                                      <p:cBhvr override="childStyle">
                                        <p:cTn dur="1" fill="hold" display="0" masterRel="nextClick" afterEffect="1"/>
                                        <p:tgtEl>
                                          <p:spTgt spid="155653"/>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55654"/>
                                        </p:tgtEl>
                                        <p:attrNameLst>
                                          <p:attrName>style.visibility</p:attrName>
                                        </p:attrNameLst>
                                      </p:cBhvr>
                                      <p:to>
                                        <p:strVal val="visible"/>
                                      </p:to>
                                    </p:set>
                                    <p:animEffect transition="in" filter="blinds(horizontal)">
                                      <p:cBhvr>
                                        <p:cTn id="17" dur="1000"/>
                                        <p:tgtEl>
                                          <p:spTgt spid="155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POTest">
  <a:themeElements>
    <a:clrScheme name="EPOTest 1">
      <a:dk1>
        <a:srgbClr val="4C575F"/>
      </a:dk1>
      <a:lt1>
        <a:srgbClr val="FFFFFF"/>
      </a:lt1>
      <a:dk2>
        <a:srgbClr val="4C575F"/>
      </a:dk2>
      <a:lt2>
        <a:srgbClr val="697B8D"/>
      </a:lt2>
      <a:accent1>
        <a:srgbClr val="C0362B"/>
      </a:accent1>
      <a:accent2>
        <a:srgbClr val="4C575F"/>
      </a:accent2>
      <a:accent3>
        <a:srgbClr val="FFFFFF"/>
      </a:accent3>
      <a:accent4>
        <a:srgbClr val="404950"/>
      </a:accent4>
      <a:accent5>
        <a:srgbClr val="DCAEAC"/>
      </a:accent5>
      <a:accent6>
        <a:srgbClr val="444E55"/>
      </a:accent6>
      <a:hlink>
        <a:srgbClr val="6D90A6"/>
      </a:hlink>
      <a:folHlink>
        <a:srgbClr val="B3C5D2"/>
      </a:folHlink>
    </a:clrScheme>
    <a:fontScheme name="EPOTes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POTest 1">
        <a:dk1>
          <a:srgbClr val="4C575F"/>
        </a:dk1>
        <a:lt1>
          <a:srgbClr val="FFFFFF"/>
        </a:lt1>
        <a:dk2>
          <a:srgbClr val="4C575F"/>
        </a:dk2>
        <a:lt2>
          <a:srgbClr val="697B8D"/>
        </a:lt2>
        <a:accent1>
          <a:srgbClr val="C0362B"/>
        </a:accent1>
        <a:accent2>
          <a:srgbClr val="4C575F"/>
        </a:accent2>
        <a:accent3>
          <a:srgbClr val="FFFFFF"/>
        </a:accent3>
        <a:accent4>
          <a:srgbClr val="404950"/>
        </a:accent4>
        <a:accent5>
          <a:srgbClr val="DCAEAC"/>
        </a:accent5>
        <a:accent6>
          <a:srgbClr val="444E55"/>
        </a:accent6>
        <a:hlink>
          <a:srgbClr val="6D90A6"/>
        </a:hlink>
        <a:folHlink>
          <a:srgbClr val="B3C5D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POTest">
  <a:themeElements>
    <a:clrScheme name="EPOTest 1">
      <a:dk1>
        <a:srgbClr val="4C575F"/>
      </a:dk1>
      <a:lt1>
        <a:srgbClr val="FFFFFF"/>
      </a:lt1>
      <a:dk2>
        <a:srgbClr val="4C575F"/>
      </a:dk2>
      <a:lt2>
        <a:srgbClr val="697B8D"/>
      </a:lt2>
      <a:accent1>
        <a:srgbClr val="C0362B"/>
      </a:accent1>
      <a:accent2>
        <a:srgbClr val="4C575F"/>
      </a:accent2>
      <a:accent3>
        <a:srgbClr val="FFFFFF"/>
      </a:accent3>
      <a:accent4>
        <a:srgbClr val="404950"/>
      </a:accent4>
      <a:accent5>
        <a:srgbClr val="DCAEAC"/>
      </a:accent5>
      <a:accent6>
        <a:srgbClr val="444E55"/>
      </a:accent6>
      <a:hlink>
        <a:srgbClr val="6D90A6"/>
      </a:hlink>
      <a:folHlink>
        <a:srgbClr val="B3C5D2"/>
      </a:folHlink>
    </a:clrScheme>
    <a:fontScheme name="EPOTes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POTest 1">
        <a:dk1>
          <a:srgbClr val="4C575F"/>
        </a:dk1>
        <a:lt1>
          <a:srgbClr val="FFFFFF"/>
        </a:lt1>
        <a:dk2>
          <a:srgbClr val="4C575F"/>
        </a:dk2>
        <a:lt2>
          <a:srgbClr val="697B8D"/>
        </a:lt2>
        <a:accent1>
          <a:srgbClr val="C0362B"/>
        </a:accent1>
        <a:accent2>
          <a:srgbClr val="4C575F"/>
        </a:accent2>
        <a:accent3>
          <a:srgbClr val="FFFFFF"/>
        </a:accent3>
        <a:accent4>
          <a:srgbClr val="404950"/>
        </a:accent4>
        <a:accent5>
          <a:srgbClr val="DCAEAC"/>
        </a:accent5>
        <a:accent6>
          <a:srgbClr val="444E55"/>
        </a:accent6>
        <a:hlink>
          <a:srgbClr val="6D90A6"/>
        </a:hlink>
        <a:folHlink>
          <a:srgbClr val="B3C5D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08EE8F1FE3FE4081D0C0710C250F62" ma:contentTypeVersion="15" ma:contentTypeDescription="Create a new document." ma:contentTypeScope="" ma:versionID="6985bc330cf38fe977936b8594c3935a">
  <xsd:schema xmlns:xsd="http://www.w3.org/2001/XMLSchema" xmlns:xs="http://www.w3.org/2001/XMLSchema" xmlns:p="http://schemas.microsoft.com/office/2006/metadata/properties" xmlns:ns3="http://schemas.microsoft.com/sharepoint/v4" targetNamespace="http://schemas.microsoft.com/office/2006/metadata/properties" ma:root="true" ma:fieldsID="6de932e46d36a1558bbff791b2eac187" ns3:_="">
    <xsd:import namespace="http://schemas.microsoft.com/sharepoint/v4"/>
    <xsd:element name="properties">
      <xsd:complexType>
        <xsd:sequence>
          <xsd:element name="documentManagement">
            <xsd:complexType>
              <xsd:all>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3247B20B-7C28-4BBB-A040-7B926F617EA0}">
  <ds:schemaRefs>
    <ds:schemaRef ds:uri="http://schemas.microsoft.com/sharepoint/v3/contenttype/forms"/>
  </ds:schemaRefs>
</ds:datastoreItem>
</file>

<file path=customXml/itemProps2.xml><?xml version="1.0" encoding="utf-8"?>
<ds:datastoreItem xmlns:ds="http://schemas.openxmlformats.org/officeDocument/2006/customXml" ds:itemID="{632C9136-1B0A-43FB-907A-F13B2BF439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75728A-0109-41AF-BD5F-D51DE69E1440}">
  <ds:schemaRefs>
    <ds:schemaRef ds:uri="http://schemas.microsoft.com/office/2006/documentManagement/types"/>
    <ds:schemaRef ds:uri="http://purl.org/dc/elements/1.1/"/>
    <ds:schemaRef ds:uri="http://www.w3.org/XML/1998/namespace"/>
    <ds:schemaRef ds:uri="http://purl.org/dc/dcmitype/"/>
    <ds:schemaRef ds:uri="http://purl.org/dc/terms/"/>
    <ds:schemaRef ds:uri="http://schemas.microsoft.com/sharepoint/v4"/>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IPTK template new</Template>
  <TotalTime>0</TotalTime>
  <Words>11116</Words>
  <Application>Microsoft Office PowerPoint</Application>
  <PresentationFormat>On-screen Show (4:3)</PresentationFormat>
  <Paragraphs>1552</Paragraphs>
  <Slides>135</Slides>
  <Notes>135</Notes>
  <HiddenSlides>0</HiddenSlides>
  <MMClips>0</MMClips>
  <ScaleCrop>false</ScaleCrop>
  <HeadingPairs>
    <vt:vector size="4" baseType="variant">
      <vt:variant>
        <vt:lpstr>Theme</vt:lpstr>
      </vt:variant>
      <vt:variant>
        <vt:i4>2</vt:i4>
      </vt:variant>
      <vt:variant>
        <vt:lpstr>Slide Titles</vt:lpstr>
      </vt:variant>
      <vt:variant>
        <vt:i4>135</vt:i4>
      </vt:variant>
    </vt:vector>
  </HeadingPairs>
  <TitlesOfParts>
    <vt:vector size="137" baseType="lpstr">
      <vt:lpstr>EPOTest</vt:lpstr>
      <vt:lpstr>1_EPOTest</vt:lpstr>
      <vt:lpstr>IP Search Tools  </vt:lpstr>
      <vt:lpstr>Introduction</vt:lpstr>
      <vt:lpstr>Back to basics: what do we mean by IP?</vt:lpstr>
      <vt:lpstr>Where can IP be created?</vt:lpstr>
      <vt:lpstr>Intellectual property and ‘ideas’</vt:lpstr>
      <vt:lpstr>How can IP be protected?</vt:lpstr>
      <vt:lpstr>What rights do you get from your IPRs?</vt:lpstr>
      <vt:lpstr>The publication deal</vt:lpstr>
      <vt:lpstr>Why is there a requirement for publication?</vt:lpstr>
      <vt:lpstr>Why search?</vt:lpstr>
      <vt:lpstr>Last but not least ... </vt:lpstr>
      <vt:lpstr>Espacenet </vt:lpstr>
      <vt:lpstr>Espacenet: the original idea</vt:lpstr>
      <vt:lpstr>Who are the potential users?</vt:lpstr>
      <vt:lpstr>The structure of patent documents</vt:lpstr>
      <vt:lpstr>The front page</vt:lpstr>
      <vt:lpstr>The description</vt:lpstr>
      <vt:lpstr>The drawings</vt:lpstr>
      <vt:lpstr>The claims</vt:lpstr>
      <vt:lpstr>The search report</vt:lpstr>
      <vt:lpstr>Technology-specific: biochemistry</vt:lpstr>
      <vt:lpstr>Technology-specific: civil engineering</vt:lpstr>
      <vt:lpstr>Technology-specific: aerospace</vt:lpstr>
      <vt:lpstr>Technology-specific: transport</vt:lpstr>
      <vt:lpstr>Technology-specific: ICT</vt:lpstr>
      <vt:lpstr>Legal status</vt:lpstr>
      <vt:lpstr>Legal status: validity</vt:lpstr>
      <vt:lpstr>Legal status: procedural</vt:lpstr>
      <vt:lpstr>Commercial relevance: technological impact (I)</vt:lpstr>
      <vt:lpstr>Commercial relevance: technological impact (II)</vt:lpstr>
      <vt:lpstr>Commercial relevance: movers and shakers</vt:lpstr>
      <vt:lpstr>Espacenet landing page</vt:lpstr>
      <vt:lpstr>Smart search </vt:lpstr>
      <vt:lpstr>Advanced search</vt:lpstr>
      <vt:lpstr>CPC classification search</vt:lpstr>
      <vt:lpstr>CPC classification search by keywords (I)</vt:lpstr>
      <vt:lpstr>CPC classification search by keywords (II)</vt:lpstr>
      <vt:lpstr>CPC classification search: use classification in search</vt:lpstr>
      <vt:lpstr>CPC classification search by symbol (I)</vt:lpstr>
      <vt:lpstr>CPC classification search by symbol (II)</vt:lpstr>
      <vt:lpstr>CPC classification</vt:lpstr>
      <vt:lpstr>Navigation (I)</vt:lpstr>
      <vt:lpstr>Navigation (II)</vt:lpstr>
      <vt:lpstr>Saving and downloading (I)</vt:lpstr>
      <vt:lpstr>Saving and downloading (II)</vt:lpstr>
      <vt:lpstr>Saving and downloading (III)</vt:lpstr>
      <vt:lpstr>Saving and downloading (IV)</vt:lpstr>
      <vt:lpstr>Saving and downloading (V)</vt:lpstr>
      <vt:lpstr>Saving and downloading (VI)</vt:lpstr>
      <vt:lpstr>Saving and downloading (VII)</vt:lpstr>
      <vt:lpstr>Saving and downloading (VIII)</vt:lpstr>
      <vt:lpstr>Communication and sharing (I)</vt:lpstr>
      <vt:lpstr>Communication and sharing (II)</vt:lpstr>
      <vt:lpstr>Communication and sharing (III)</vt:lpstr>
      <vt:lpstr>Communication and sharing (IV)</vt:lpstr>
      <vt:lpstr>Settings (I)</vt:lpstr>
      <vt:lpstr>Settings (II)</vt:lpstr>
      <vt:lpstr>Enable pop-ups</vt:lpstr>
      <vt:lpstr>Resources</vt:lpstr>
      <vt:lpstr>Espacenet Exercises</vt:lpstr>
      <vt:lpstr>Exercise 1</vt:lpstr>
      <vt:lpstr>Exercise 2</vt:lpstr>
      <vt:lpstr>Exercise 3</vt:lpstr>
      <vt:lpstr>Exercise 4</vt:lpstr>
      <vt:lpstr>Exercise 5</vt:lpstr>
      <vt:lpstr>Exercise 6</vt:lpstr>
      <vt:lpstr>Exercise 7</vt:lpstr>
      <vt:lpstr>Exercise 8</vt:lpstr>
      <vt:lpstr>Exercise 9</vt:lpstr>
      <vt:lpstr>THE European Patent Register   </vt:lpstr>
      <vt:lpstr>Content</vt:lpstr>
      <vt:lpstr>About the European Patent Register</vt:lpstr>
      <vt:lpstr>Access and availability</vt:lpstr>
      <vt:lpstr>Additional features</vt:lpstr>
      <vt:lpstr>Secure access via https://www.epo.org/register</vt:lpstr>
      <vt:lpstr>Quick search </vt:lpstr>
      <vt:lpstr>Advanced search (I) </vt:lpstr>
      <vt:lpstr>Advanced search (II)</vt:lpstr>
      <vt:lpstr>Smart search</vt:lpstr>
      <vt:lpstr>Smart search field identifiers (I)</vt:lpstr>
      <vt:lpstr>Smart search field identifiers (II)</vt:lpstr>
      <vt:lpstr>The results list</vt:lpstr>
      <vt:lpstr>About this file</vt:lpstr>
      <vt:lpstr>Legal status </vt:lpstr>
      <vt:lpstr>Event history</vt:lpstr>
      <vt:lpstr>Citations </vt:lpstr>
      <vt:lpstr>Patent family </vt:lpstr>
      <vt:lpstr>All documents = online file inspection</vt:lpstr>
      <vt:lpstr>Monitoring files with Register Alert </vt:lpstr>
      <vt:lpstr>Accessing Register Alert (I)</vt:lpstr>
      <vt:lpstr>Accessing Register Alert (II)</vt:lpstr>
      <vt:lpstr>Accessing Register Alert (III)</vt:lpstr>
      <vt:lpstr>Setting up an account in Register Alert</vt:lpstr>
      <vt:lpstr>Logged in to Register Alert with username and password</vt:lpstr>
      <vt:lpstr>Changing your Register Alert password  </vt:lpstr>
      <vt:lpstr>Monitored applications in Register Alert  </vt:lpstr>
      <vt:lpstr>Selecting applications to monitor in Register Alert (I)</vt:lpstr>
      <vt:lpstr>Selecting applications to monitor in Register Alert (II)</vt:lpstr>
      <vt:lpstr>Working with the list of monitored applications in Register Alert</vt:lpstr>
      <vt:lpstr>Register Alert preferences – table settings  </vt:lpstr>
      <vt:lpstr>Register Alert preferences – notification </vt:lpstr>
      <vt:lpstr>Register Alert preferences – monitoring profiles</vt:lpstr>
      <vt:lpstr>Register Alert – notifications</vt:lpstr>
      <vt:lpstr>Need help?</vt:lpstr>
      <vt:lpstr>Quick quiz (I)</vt:lpstr>
      <vt:lpstr>Quick quiz (II)  </vt:lpstr>
      <vt:lpstr>European Patent  Register Exercises </vt:lpstr>
      <vt:lpstr>Exercise 1</vt:lpstr>
      <vt:lpstr>Exercise 2</vt:lpstr>
      <vt:lpstr>Exercise 3</vt:lpstr>
      <vt:lpstr>Exercise 4</vt:lpstr>
      <vt:lpstr>Exercise 5</vt:lpstr>
      <vt:lpstr>Exercise 6</vt:lpstr>
      <vt:lpstr>Exercise 7</vt:lpstr>
      <vt:lpstr>Exercise 8</vt:lpstr>
      <vt:lpstr>Exercise 9</vt:lpstr>
      <vt:lpstr>PowerPoint Presentation</vt:lpstr>
      <vt:lpstr>List of tools and sources </vt:lpstr>
      <vt:lpstr>Searching for trade marks</vt:lpstr>
      <vt:lpstr>Searching using TMview</vt:lpstr>
      <vt:lpstr>TMview: quick search and advanced search functions</vt:lpstr>
      <vt:lpstr>TMview: search results</vt:lpstr>
      <vt:lpstr>TMclass</vt:lpstr>
      <vt:lpstr>TMclass: features </vt:lpstr>
      <vt:lpstr>TMclass: main functions</vt:lpstr>
      <vt:lpstr>Searching using DesignView</vt:lpstr>
      <vt:lpstr>DesignView search formats: ‘List’ mode and ‘Gallery’ mode</vt:lpstr>
      <vt:lpstr>eSearch Plus</vt:lpstr>
      <vt:lpstr>eSearch Plus: advanced search</vt:lpstr>
      <vt:lpstr>The EUTM Register</vt:lpstr>
      <vt:lpstr>Extract from the eSearch Bulletin system</vt:lpstr>
      <vt:lpstr>The RCD Register</vt:lpstr>
      <vt:lpstr>Extract from the eSearch plus Designs Bulletin</vt:lpstr>
      <vt:lpstr>EuroLocarno</vt:lpstr>
      <vt:lpstr>eSearch Case Law     </vt:lpstr>
    </vt:vector>
  </TitlesOfParts>
  <Company>European Patent Office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 Search Tools</dc:title>
  <dc:creator>tbereuter@epo.org</dc:creator>
  <cp:keywords>IP Teaching Kit</cp:keywords>
  <cp:lastModifiedBy>Gumina Barbara</cp:lastModifiedBy>
  <cp:revision>592</cp:revision>
  <cp:lastPrinted>2015-07-09T10:05:05Z</cp:lastPrinted>
  <dcterms:created xsi:type="dcterms:W3CDTF">2012-10-08T06:57:30Z</dcterms:created>
  <dcterms:modified xsi:type="dcterms:W3CDTF">2018-10-22T12:22:56Z</dcterms:modified>
  <cp:category>EPO &amp; OHIM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0x0101004208EE8F1FE3FE4081D0C0710C250F62</vt:lpwstr>
  </property>
  <property fmtid="{D5CDD505-2E9C-101B-9397-08002B2CF9AE}" pid="3" name="DocStatus">
    <vt:lpwstr/>
  </property>
  <property fmtid="{D5CDD505-2E9C-101B-9397-08002B2CF9AE}" pid="4" name="Quality">
    <vt:lpwstr/>
  </property>
  <property fmtid="{D5CDD505-2E9C-101B-9397-08002B2CF9AE}" pid="5" name="Order">
    <vt:r8>5092600</vt:r8>
  </property>
  <property fmtid="{D5CDD505-2E9C-101B-9397-08002B2CF9AE}" pid="6" name="LCwithTrans">
    <vt:lpwstr>No</vt:lpwstr>
  </property>
  <property fmtid="{D5CDD505-2E9C-101B-9397-08002B2CF9AE}" pid="7" name="TypeOfDoc">
    <vt:lpwstr/>
  </property>
  <property fmtid="{D5CDD505-2E9C-101B-9397-08002B2CF9AE}" pid="8" name="DocComment">
    <vt:lpwstr/>
  </property>
  <property fmtid="{D5CDD505-2E9C-101B-9397-08002B2CF9AE}" pid="9" name="LTNo">
    <vt:lpwstr>141049a</vt:lpwstr>
  </property>
  <property fmtid="{D5CDD505-2E9C-101B-9397-08002B2CF9AE}" pid="10" name="DocLgge">
    <vt:lpwstr>EN</vt:lpwstr>
  </property>
  <property fmtid="{D5CDD505-2E9C-101B-9397-08002B2CF9AE}" pid="11" name="SentByOn">
    <vt:lpwstr/>
  </property>
  <property fmtid="{D5CDD505-2E9C-101B-9397-08002B2CF9AE}" pid="12" name="JobNo">
    <vt:lpwstr>141049</vt:lpwstr>
  </property>
</Properties>
</file>