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ttf" ContentType="application/x-font-ttf"/>
  <Default Extension="jpg" ContentType="image/jpeg"/>
  <Override PartName="/word/numbering.xml" ContentType="application/vnd.openxmlformats-officedocument.wordprocessingml.numbering+xml"/>
  <Override PartName="/word/settings.xml" ContentType="application/vnd.openxmlformats-officedocument.wordprocessingml.settings+xml"/>
  <Override PartName="/word/fontTable.xml" ContentType="application/vnd.openxmlformats-officedocument.wordprocessingml.fontTable+xml"/>
  <Override PartName="/word/styles.xml" ContentType="application/vnd.openxmlformats-officedocument.wordprocessingml.styles+xml"/>
  <Override PartName="/customXML/itemProps1.xml" ContentType="application/vnd.openxmlformats-officedocument.customXmlProperties+xml"/>
  <Override PartName="/word/document.xml" ContentType="application/vnd.openxmlformats-officedocument.wordprocessingml.document.main+xml"/>
  <Override PartName="/word/theme/theme1.xml" ContentType="application/vnd.openxmlformats-officedocument.theme+xml"/>
  <Override PartName="/docProps/app.xml" ContentType="application/vnd.openxmlformats-officedocument.extended-properties+xml"/>
  <Override PartName="/word/footnotes.xml" ContentType="application/vnd.openxmlformats-officedocument.wordprocessingml.footnotes+xml"/>
  <Override PartName="/customXML/itemProps3.xml" ContentType="application/vnd.openxmlformats-officedocument.customXmlProperties+xml"/>
  <Override PartName="/customXML/itemProps2.xml" ContentType="application/vnd.openxmlformats-officedocument.customXmlProperties+xml"/>
  <Override PartName="/customXML/item1.xml" ContentType="application/xml"/>
  <Override PartName="/customXML/itemProps4.xml" ContentType="application/vnd.openxmlformats-officedocument.customXmlProperties+xml"/>
  <Override PartName="/docProps/custom.xml" ContentType="application/vnd.openxmlformats-officedocument.custom-properties+xml"/>
  <Override PartName="/docProps/core.xml" ContentType="application/vnd.openxmlformats-package.core-properties+xml"/>
  <Override PartName="/word/header.xml" ContentType="application/vnd.openxmlformats-officedocument.wordprocessingml.header+xml"/>
  <Override PartName="/word/footer.xml" ContentType="application/vnd.openxmlformats-officedocument.wordprocessingml.footer+xml"/>
  <Override PartName="/customXML/itemProps5.xml" ContentType="application/vnd.openxmlformats-officedocument.customXmlProperties+xml"/>
  <Override PartName="/customXML/itemProps6.xml" ContentType="application/vnd.openxmlformats-officedocument.customXmlProperties+xml"/>
</Types>
</file>

<file path=_rels/.rels>&#65279;<?xml version="1.0" encoding="utf-8"?><Relationships xmlns="http://schemas.openxmlformats.org/package/2006/relationships"><Relationship Type="http://schemas.openxmlformats.org/officeDocument/2006/relationships/custom-properties" Target="docProps/custom.xml" Id="rId1" /><Relationship Type="http://schemas.openxmlformats.org/package/2006/relationships/metadata/core-properties" Target="docProps/core.xml" Id="rId2" /><Relationship Type="http://schemas.openxmlformats.org/officeDocument/2006/relationships/officeDocument" Target="word/document.xml" Id="rId3" /><Relationship Type="http://schemas.openxmlformats.org/officeDocument/2006/relationships/extended-properties" Target="docProps/app.xml" Id="R78daf9f5ed174a35" /></Relationships>
</file>

<file path=word/document.xml><?xml version="1.0" encoding="utf-8"?>
<w:document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xmlns:sl="http://schemas.openxmlformats.org/schemaLibrary/2006/main" xmlns:a="http://schemas.openxmlformats.org/drawingml/2006/main" xmlns:pic="http://schemas.openxmlformats.org/drawingml/2006/picture" xmlns:c="http://schemas.openxmlformats.org/drawingml/2006/chart" xmlns:lc="http://schemas.openxmlformats.org/drawingml/2006/lockedCanvas" xmlns:dgm="http://schemas.openxmlformats.org/drawingml/2006/diagram" xmlns:wps="http://schemas.microsoft.com/office/word/2010/wordprocessingShape" xmlns:wpg="http://schemas.microsoft.com/office/word/2010/wordprocessingGroup" xmlns:w14="http://schemas.microsoft.com/office/word/2010/wordml" xmlns:w15="http://schemas.microsoft.com/office/word/2012/wordml" mc:Ignorable="wp14">
  <w:body>
    <w:p xmlns:wp14="http://schemas.microsoft.com/office/word/2010/wordml" w:rsidRPr="00000000" w:rsidR="00000000" w:rsidDel="00000000" w:rsidP="00000000" w:rsidRDefault="00000000" w14:paraId="00000007" wp14:textId="77777777">
      <w:pPr>
        <w:spacing w:before="240" w:after="240" w:line="360" w:lineRule="auto"/>
        <w:jc w:val="right"/>
        <w:rPr>
          <w:b w:val="1"/>
          <w:sz w:val="28"/>
          <w:szCs w:val="28"/>
        </w:rPr>
      </w:pPr>
      <w:r>
        <w:rPr>
          <w:b w:val="1"/>
          <w:sz w:val="28"/>
          <w:rtl w:val="0"/>
        </w:rPr>
        <w:t xml:space="preserve">COMMUNIQUÉ DE PRESSE</w:t>
      </w:r>
      <w:r>
        <w:rPr>
          <w:b w:val="1"/>
          <w:sz w:val="28"/>
          <w:rtl w:val="0"/>
        </w:rPr>
        <w:t xml:space="preserve"> </w:t>
      </w:r>
    </w:p>
    <w:p xmlns:wp14="http://schemas.microsoft.com/office/word/2010/wordml" w:rsidRPr="00000000" w:rsidR="00000000" w:rsidDel="00000000" w:rsidP="76768982" w:rsidRDefault="00000000" w14:paraId="00000008" wp14:textId="77777777">
      <w:pPr>
        <w:spacing w:before="240" w:after="240" w:lineRule="auto"/>
        <w:jc w:val="center"/>
        <w:rPr>
          <w:b w:val="1"/>
          <w:bCs w:val="1"/>
          <w:sz w:val="28"/>
          <w:szCs w:val="28"/>
          <w:highlight w:val="white"/>
        </w:rPr>
      </w:pPr>
      <w:r>
        <w:rPr>
          <w:b w:val="1"/>
          <w:sz w:val="28"/>
        </w:rPr>
        <w:t xml:space="preserve">Conversion de déchets en</w:t>
      </w:r>
      <w:r>
        <w:rPr>
          <w:b w:val="1"/>
          <w:sz w:val="28"/>
          <w:color w:val="auto"/>
        </w:rPr>
        <w:t xml:space="preserve"> carburants renouvelables : </w:t>
      </w:r>
      <w:r>
        <w:rPr>
          <w:b w:val="1"/>
          <w:sz w:val="28"/>
        </w:rPr>
        <w:t xml:space="preserve">sélection d’un groupe finlandais comme finaliste du Prix de l’inventeur européen 2023</w:t>
      </w:r>
    </w:p>
    <w:p xmlns:wp14="http://schemas.microsoft.com/office/word/2010/wordml" w:rsidRPr="00000000" w:rsidR="00000000" w:rsidDel="00000000" w:rsidP="76768982" w:rsidRDefault="00000000" w14:paraId="00000009" wp14:textId="095CD3AE">
      <w:pPr>
        <w:numPr>
          <w:ilvl w:val="0"/>
          <w:numId w:val="1"/>
        </w:numPr>
        <w:ind w:left="714" w:hanging="357"/>
        <w:jc w:val="both"/>
        <w:rPr>
          <w:b w:val="1"/>
          <w:bCs w:val="1"/>
          <w:color w:val="auto"/>
        </w:rPr>
      </w:pPr>
      <w:r>
        <w:rPr>
          <w:b w:val="1"/>
          <w:color w:val="auto"/>
        </w:rPr>
        <w:t xml:space="preserve">La technologie NEXBTL permet de convertir les déchets et résidus de matières premières, tels que les déchets de graisses animales et les huiles de cuisson usagées, en carburants renouvelables de qualité supérieure</w:t>
      </w:r>
    </w:p>
    <w:p xmlns:wp14="http://schemas.microsoft.com/office/word/2010/wordml" w:rsidRPr="00000000" w:rsidR="00000000" w:rsidDel="00000000" w:rsidP="76768982" w:rsidRDefault="00000000" w14:paraId="0000000A" wp14:textId="77777777">
      <w:pPr>
        <w:numPr>
          <w:ilvl w:val="0"/>
          <w:numId w:val="1"/>
        </w:numPr>
        <w:ind w:left="714" w:hanging="357"/>
        <w:jc w:val="both"/>
        <w:rPr>
          <w:b w:val="1"/>
          <w:bCs w:val="1"/>
          <w:color w:val="auto"/>
        </w:rPr>
      </w:pPr>
      <w:r>
        <w:rPr>
          <w:b w:val="1"/>
          <w:color w:val="auto"/>
        </w:rPr>
        <w:t xml:space="preserve">Ce diesel renouvelable réduit les émissions de gaz à effet de serre de 75 à 95 % par rapport au diesel fossile, selon la société de l’équipe d’invention</w:t>
      </w:r>
    </w:p>
    <w:p xmlns:wp14="http://schemas.microsoft.com/office/word/2010/wordml" w:rsidRPr="00000000" w:rsidR="00000000" w:rsidDel="00000000" w:rsidP="76768982" w:rsidRDefault="00000000" w14:paraId="0000000B" wp14:textId="6F7939DE">
      <w:pPr>
        <w:numPr>
          <w:ilvl w:val="0"/>
          <w:numId w:val="1"/>
        </w:numPr>
        <w:ind w:left="714" w:hanging="357"/>
        <w:jc w:val="both"/>
        <w:rPr>
          <w:b w:val="1"/>
          <w:bCs w:val="1"/>
          <w:color w:val="auto"/>
          <w:rtl w:val="0"/>
        </w:rPr>
      </w:pPr>
      <w:r w:rsidRPr="53344959" w:rsidR="00000000">
        <w:rPr>
          <w:b w:val="1"/>
          <w:bCs w:val="1"/>
          <w:color w:val="auto"/>
        </w:rPr>
        <w:t>Leurs carburants sont adaptés aux véhicules existants dans les secteurs du tra</w:t>
      </w:r>
      <w:r w:rsidRPr="53344959" w:rsidR="00000000">
        <w:rPr>
          <w:b w:val="1"/>
          <w:bCs w:val="1"/>
          <w:color w:val="auto"/>
        </w:rPr>
        <w:t>nsport routier, de l’aviation et de la marine</w:t>
      </w:r>
    </w:p>
    <w:p xmlns:wp14="http://schemas.microsoft.com/office/word/2010/wordml" w:rsidRPr="00000000" w:rsidR="00000000" w:rsidDel="00000000" w:rsidP="00000000" w:rsidRDefault="00000000" w14:paraId="0000000C" wp14:textId="77777777">
      <w:pPr>
        <w:spacing w:before="240" w:after="240" w:line="240" w:lineRule="auto"/>
        <w:jc w:val="both"/>
        <w:rPr>
          <w:color w:val="000000"/>
        </w:rPr>
      </w:pPr>
      <w:r w:rsidRPr="53344959" w:rsidR="00000000">
        <w:rPr>
          <w:b w:val="1"/>
          <w:bCs w:val="1"/>
        </w:rPr>
        <w:t xml:space="preserve">Munich, le </w:t>
      </w:r>
      <w:r w:rsidRPr="53344959" w:rsidR="00000000">
        <w:rPr>
          <w:b w:val="1"/>
          <w:bCs w:val="1"/>
        </w:rPr>
        <w:t>9</w:t>
      </w:r>
      <w:r w:rsidRPr="53344959" w:rsidR="00000000">
        <w:rPr>
          <w:b w:val="1"/>
          <w:bCs w:val="1"/>
        </w:rPr>
        <w:t xml:space="preserve"> mai 2023 </w:t>
      </w:r>
      <w:r w:rsidR="00000000">
        <w:rPr/>
        <w:t>– Selon l’Agence internationale de l’énergie (AIE), le secteur mondial des transports émet environ 7,3 milliards de tonnes de CO2 par an, soit environ 20 % des émissions mondiales de CO2.</w:t>
      </w:r>
      <w:r w:rsidR="00000000">
        <w:rPr/>
        <w:t xml:space="preserve"> </w:t>
      </w:r>
      <w:r w:rsidR="00000000">
        <w:rPr/>
        <w:t xml:space="preserve">L’AIE </w:t>
      </w:r>
      <w:r w:rsidR="00000000">
        <w:rPr/>
        <w:t>estime</w:t>
      </w:r>
      <w:r w:rsidR="00000000">
        <w:rPr/>
        <w:t xml:space="preserve"> que les camions moyens à lourds et l’aviation représentent à eux seuls 30 % de ce</w:t>
      </w:r>
      <w:r w:rsidR="00000000">
        <w:rPr/>
        <w:t xml:space="preserve"> total.</w:t>
      </w:r>
      <w:r w:rsidR="00000000">
        <w:rPr/>
        <w:t xml:space="preserve"> </w:t>
      </w:r>
      <w:r w:rsidR="00000000">
        <w:rPr/>
        <w:t>Pour assurer un avenir plus durable et atténuer les effets du changement climatique, il est crucial de réduire la production mondiale de gaz à effet de serre.</w:t>
      </w:r>
      <w:r w:rsidR="00000000">
        <w:rPr/>
        <w:t xml:space="preserve"> </w:t>
      </w:r>
      <w:r w:rsidR="00000000">
        <w:rPr/>
        <w:t xml:space="preserve">Une équipe finlandaise, composée de </w:t>
      </w:r>
      <w:r w:rsidRPr="53344959" w:rsidR="00000000">
        <w:rPr>
          <w:highlight w:val="white"/>
        </w:rPr>
        <w:t xml:space="preserve">Pia Bergström, </w:t>
      </w:r>
      <w:r w:rsidRPr="53344959" w:rsidR="00000000">
        <w:rPr>
          <w:highlight w:val="white"/>
        </w:rPr>
        <w:t>Annika</w:t>
      </w:r>
      <w:r w:rsidRPr="53344959" w:rsidR="00000000">
        <w:rPr>
          <w:highlight w:val="white"/>
        </w:rPr>
        <w:t xml:space="preserve"> Malm, </w:t>
      </w:r>
      <w:r w:rsidRPr="53344959" w:rsidR="00000000">
        <w:rPr>
          <w:highlight w:val="white"/>
        </w:rPr>
        <w:t>Jukka</w:t>
      </w:r>
      <w:r w:rsidRPr="53344959" w:rsidR="00000000">
        <w:rPr>
          <w:highlight w:val="white"/>
        </w:rPr>
        <w:t> </w:t>
      </w:r>
      <w:r w:rsidRPr="53344959" w:rsidR="00000000">
        <w:rPr>
          <w:highlight w:val="white"/>
        </w:rPr>
        <w:t>Myllyoja</w:t>
      </w:r>
      <w:r w:rsidRPr="53344959" w:rsidR="00000000">
        <w:rPr>
          <w:highlight w:val="white"/>
        </w:rPr>
        <w:t xml:space="preserve">, </w:t>
      </w:r>
      <w:r w:rsidRPr="53344959" w:rsidR="00000000">
        <w:rPr>
          <w:highlight w:val="white"/>
        </w:rPr>
        <w:t>Jukka-Pekka</w:t>
      </w:r>
      <w:r w:rsidRPr="53344959" w:rsidR="00000000">
        <w:rPr>
          <w:highlight w:val="white"/>
        </w:rPr>
        <w:t> </w:t>
      </w:r>
      <w:r w:rsidRPr="53344959" w:rsidR="00000000">
        <w:rPr>
          <w:highlight w:val="white"/>
        </w:rPr>
        <w:t>Pasanen</w:t>
      </w:r>
      <w:r w:rsidRPr="53344959" w:rsidR="00000000">
        <w:rPr>
          <w:highlight w:val="white"/>
        </w:rPr>
        <w:t xml:space="preserve"> et </w:t>
      </w:r>
      <w:r w:rsidRPr="53344959" w:rsidR="00000000">
        <w:rPr>
          <w:highlight w:val="white"/>
        </w:rPr>
        <w:t>Blanka</w:t>
      </w:r>
      <w:r w:rsidRPr="53344959" w:rsidR="00000000">
        <w:rPr>
          <w:highlight w:val="white"/>
        </w:rPr>
        <w:t> </w:t>
      </w:r>
      <w:r w:rsidRPr="53344959" w:rsidR="00000000">
        <w:rPr>
          <w:highlight w:val="white"/>
        </w:rPr>
        <w:t>Toukoniitty</w:t>
      </w:r>
      <w:r w:rsidRPr="53344959" w:rsidR="00000000">
        <w:rPr>
          <w:highlight w:val="white"/>
        </w:rPr>
        <w:t>,</w:t>
      </w:r>
      <w:r w:rsidRPr="53344959" w:rsidR="00000000">
        <w:rPr>
          <w:highlight w:val="white"/>
        </w:rPr>
        <w:t xml:space="preserve"> </w:t>
      </w:r>
      <w:r w:rsidRPr="53344959" w:rsidR="00000000">
        <w:rPr>
          <w:highlight w:val="white"/>
        </w:rPr>
        <w:t>a participé au développement d’</w:t>
      </w:r>
      <w:r w:rsidRPr="53344959" w:rsidR="00000000">
        <w:rPr>
          <w:highlight w:val="white"/>
        </w:rPr>
        <w:t>un processus innovant de conversion des déchets et des résidus en produits renouvelables pour le transport routier, l’aviation et d’autres secteurs.</w:t>
      </w:r>
      <w:r w:rsidRPr="53344959" w:rsidR="00000000">
        <w:rPr>
          <w:highlight w:val="white"/>
        </w:rPr>
        <w:t xml:space="preserve"> </w:t>
      </w:r>
      <w:r w:rsidRPr="53344959" w:rsidR="00000000">
        <w:rPr>
          <w:b w:val="1"/>
          <w:bCs w:val="1"/>
        </w:rPr>
        <w:t>L’équipe finlandaise figure parmi les finalistes du Prix de l’inventeur européen 2023</w:t>
      </w:r>
      <w:r w:rsidR="00000000">
        <w:rPr/>
        <w:t xml:space="preserve"> dans la catégorie « Industrie », ce qui souligne le caractère prometteur de son travail.</w:t>
      </w:r>
      <w:r w:rsidR="00000000">
        <w:rPr/>
        <w:t xml:space="preserve"> </w:t>
      </w:r>
      <w:r w:rsidRPr="53344959" w:rsidR="00000000">
        <w:rPr>
          <w:color w:val="000000" w:themeColor="text1" w:themeTint="FF" w:themeShade="FF"/>
        </w:rPr>
        <w:t>Elle a été sélectionnée parmi plus de 600 candidatures présentées à l’édition de cette année.</w:t>
      </w:r>
    </w:p>
    <w:p xmlns:wp14="http://schemas.microsoft.com/office/word/2010/wordml" w:rsidRPr="00000000" w:rsidR="00000000" w:rsidDel="00000000" w:rsidP="76768982" w:rsidRDefault="00000000" w14:paraId="0000000D" wp14:textId="77777777">
      <w:pPr>
        <w:keepNext w:val="0"/>
        <w:keepLines w:val="0"/>
        <w:pageBreakBefore w:val="0"/>
        <w:widowControl w:val="1"/>
        <w:pBdr>
          <w:top w:val="nil" w:color="000000" w:sz="0" w:space="0"/>
          <w:left w:val="nil" w:color="000000" w:sz="0" w:space="0"/>
          <w:bottom w:val="nil" w:color="000000" w:sz="0" w:space="0"/>
          <w:right w:val="nil" w:color="000000" w:sz="0" w:space="0"/>
          <w:between w:val="nil" w:color="000000" w:sz="0" w:space="0"/>
        </w:pBdr>
        <w:shd w:val="clear" w:color="auto" w:fill="auto"/>
        <w:spacing w:before="240" w:after="240" w:line="240" w:lineRule="auto"/>
        <w:ind w:left="0" w:right="0" w:firstLine="0"/>
        <w:jc w:val="both"/>
        <w:rPr>
          <w:b w:val="1"/>
          <w:bCs w:val="1"/>
          <w:i w:val="0"/>
          <w:iCs w:val="0"/>
          <w:caps w:val="0"/>
          <w:smallCaps w:val="0"/>
          <w:strike w:val="0"/>
          <w:dstrike w:val="0"/>
          <w:color w:val="auto"/>
          <w:sz w:val="24"/>
          <w:szCs w:val="24"/>
          <w:u w:val="none"/>
          <w:shd w:val="clear" w:fill="auto"/>
          <w:vertAlign w:val="baseline"/>
          <w:rFonts w:ascii="Times New Roman" w:hAnsi="Times New Roman" w:eastAsia="Times New Roman" w:cs="Times New Roman"/>
        </w:rPr>
      </w:pPr>
      <w:r>
        <w:rPr>
          <w:b w:val="1"/>
          <w:i w:val="0"/>
          <w:caps w:val="0"/>
          <w:smallCaps w:val="0"/>
          <w:strike w:val="0"/>
          <w:dstrike w:val="0"/>
          <w:color w:val="be0f05"/>
          <w:sz w:val="22"/>
          <w:u w:val="none"/>
          <w:shd w:val="clear" w:fill="auto"/>
          <w:vertAlign w:val="baseline"/>
          <w:rFonts w:ascii="Arial" w:hAnsi="Arial"/>
        </w:rPr>
        <w:t xml:space="preserve">Un carburant plus propre et plus efficace</w:t>
      </w:r>
    </w:p>
    <w:p xmlns:wp14="http://schemas.microsoft.com/office/word/2010/wordml" w:rsidRPr="00000000" w:rsidR="00000000" w:rsidDel="00000000" w:rsidP="76768982" w:rsidRDefault="00000000" w14:paraId="0000000E" wp14:textId="25AE3E40">
      <w:pPr>
        <w:pStyle w:val="Normal"/>
        <w:keepNext w:val="0"/>
        <w:keepLines w:val="0"/>
        <w:pageBreakBefore w:val="0"/>
        <w:widowControl w:val="1"/>
        <w:pBdr>
          <w:top w:val="nil" w:color="000000" w:sz="0" w:space="0"/>
          <w:left w:val="nil" w:color="000000" w:sz="0" w:space="0"/>
          <w:bottom w:val="nil" w:color="000000" w:sz="0" w:space="0"/>
          <w:right w:val="nil" w:color="000000" w:sz="0" w:space="0"/>
          <w:between w:val="nil" w:color="000000" w:sz="0" w:space="0"/>
        </w:pBdr>
        <w:shd w:val="clear" w:color="auto" w:fill="auto"/>
        <w:spacing w:before="240" w:after="240" w:line="240" w:lineRule="auto"/>
        <w:ind w:left="0" w:right="0" w:firstLine="0"/>
        <w:jc w:val="both"/>
        <w:rPr>
          <w:b w:val="1"/>
          <w:bCs w:val="1"/>
          <w:i w:val="0"/>
          <w:iCs w:val="0"/>
          <w:caps w:val="0"/>
          <w:smallCaps w:val="0"/>
          <w:strike w:val="0"/>
          <w:dstrike w:val="0"/>
          <w:color w:val="auto"/>
          <w:sz w:val="22"/>
          <w:szCs w:val="22"/>
          <w:u w:val="none"/>
          <w:shd w:val="clear" w:fill="auto"/>
          <w:vertAlign w:val="baseline"/>
          <w:rFonts w:ascii="Arial" w:hAnsi="Arial" w:eastAsia="Arial" w:cs="Arial"/>
        </w:rPr>
      </w:pPr>
      <w:r>
        <w:rPr>
          <w:color w:val="auto"/>
          <w:b w:val="0"/>
          <w:i w:val="0"/>
          <w:caps w:val="0"/>
          <w:smallCaps w:val="0"/>
          <w:strike w:val="0"/>
          <w:dstrike w:val="0"/>
          <w:sz w:val="22"/>
          <w:u w:val="none"/>
          <w:shd w:val="clear" w:fill="auto"/>
          <w:vertAlign w:val="baseline"/>
          <w:rFonts w:ascii="Arial" w:hAnsi="Arial"/>
        </w:rPr>
        <w:t xml:space="preserve">L’équipe finlandaise a participé au développement de la</w:t>
      </w:r>
      <w:r>
        <w:rPr>
          <w:color w:val="auto"/>
        </w:rPr>
        <w:t xml:space="preserve"> technologie exclusive NEXBTL™ de Neste et des procédés connexes consistant à transformer diverses graisses et huiles renouvelables en produits renouvelables de qualité supérieure.</w:t>
      </w:r>
      <w:r>
        <w:rPr>
          <w:color w:val="auto"/>
        </w:rPr>
        <w:t xml:space="preserve"> </w:t>
      </w:r>
      <w:r>
        <w:rPr>
          <w:color w:val="auto"/>
        </w:rPr>
        <w:t xml:space="preserve">Cette technologie a notamment permis de produire </w:t>
      </w:r>
      <w:r>
        <w:rPr>
          <w:color w:val="auto"/>
          <w:i w:val="0"/>
          <w:caps w:val="0"/>
          <w:smallCaps w:val="0"/>
          <w:strike w:val="0"/>
          <w:dstrike w:val="0"/>
          <w:sz w:val="22"/>
          <w:u w:val="none"/>
          <w:vertAlign w:val="baseline"/>
          <w:shd w:val="clear" w:fill="auto"/>
          <w:b w:val="0"/>
          <w:rFonts w:ascii="Arial" w:hAnsi="Arial"/>
        </w:rPr>
        <w:t xml:space="preserve">MY Renewable Diesel™, biodiesel de Neste, qui est compatible avec tous les moteurs diesel et dont l’utilisation peut </w:t>
      </w:r>
      <w:r>
        <w:rPr>
          <w:color w:val="auto"/>
          <w:i w:val="0"/>
          <w:caps w:val="0"/>
          <w:smallCaps w:val="0"/>
          <w:strike w:val="0"/>
          <w:dstrike w:val="0"/>
          <w:sz w:val="22"/>
          <w:u w:val="none"/>
          <w:vertAlign w:val="baseline"/>
          <w:shd w:val="clear" w:fill="auto"/>
          <w:b w:val="1"/>
          <w:rFonts w:ascii="Arial" w:hAnsi="Arial"/>
        </w:rPr>
        <w:t xml:space="preserve">réduire les </w:t>
      </w:r>
      <w:r>
        <w:rPr>
          <w:color w:val="auto"/>
          <w:i w:val="0"/>
          <w:caps w:val="0"/>
          <w:smallCaps w:val="0"/>
          <w:strike w:val="0"/>
          <w:dstrike w:val="0"/>
          <w:sz w:val="22"/>
          <w:u w:val="none"/>
          <w:vertAlign w:val="baseline"/>
          <w:b w:val="1"/>
          <w:shd w:val="clear" w:fill="auto"/>
          <w:rFonts w:ascii="Arial" w:hAnsi="Arial"/>
        </w:rPr>
        <w:t xml:space="preserve">émissions de gaz à effet de serre (GES) de 75 à 95 % sur tout le cycle de vie du carburant, par rapport au diesel fossile</w:t>
      </w:r>
      <w:r>
        <w:rPr>
          <w:color w:val="auto"/>
          <w:i w:val="0"/>
          <w:caps w:val="0"/>
          <w:smallCaps w:val="0"/>
          <w:strike w:val="0"/>
          <w:dstrike w:val="0"/>
          <w:sz w:val="22"/>
          <w:u w:val="none"/>
          <w:vertAlign w:val="baseline"/>
          <w:shd w:val="clear" w:fill="auto"/>
        </w:rPr>
        <w:t xml:space="preserve">.</w:t>
      </w:r>
      <w:r w:rsidRPr="76768982">
        <w:rPr>
          <w:rStyle w:val="FootnoteReference"/>
          <w:i w:val="0"/>
          <w:iCs w:val="0"/>
          <w:caps w:val="0"/>
          <w:smallCaps w:val="0"/>
          <w:strike w:val="0"/>
          <w:dstrike w:val="0"/>
          <w:color w:val="auto"/>
          <w:sz w:val="22"/>
          <w:szCs w:val="22"/>
          <w:u w:val="none"/>
          <w:vertAlign w:val="baseline"/>
          <w:rtl w:val="0"/>
        </w:rPr>
        <w:footnoteReference w:id="30325"/>
      </w:r>
      <w:r>
        <w:rPr>
          <w:color w:val="auto"/>
          <w:i w:val="0"/>
          <w:caps w:val="0"/>
          <w:smallCaps w:val="0"/>
          <w:strike w:val="0"/>
          <w:dstrike w:val="0"/>
          <w:sz w:val="22"/>
          <w:u w:val="none"/>
          <w:vertAlign w:val="baseline"/>
          <w:shd w:val="clear" w:fill="auto"/>
        </w:rPr>
        <w:t xml:space="preserve"> </w:t>
      </w:r>
      <w:r>
        <w:rPr>
          <w:color w:val="auto"/>
          <w:i w:val="0"/>
          <w:caps w:val="0"/>
          <w:smallCaps w:val="0"/>
          <w:strike w:val="0"/>
          <w:dstrike w:val="0"/>
          <w:sz w:val="22"/>
          <w:u w:val="none"/>
          <w:vertAlign w:val="baseline"/>
          <w:shd w:val="clear" w:fill="auto"/>
        </w:rPr>
        <w:t xml:space="preserve">Le produit MY Sustainable Aviation Fuel™ (SAF) de Neste</w:t>
      </w:r>
      <w:r>
        <w:rPr>
          <w:color w:val="auto"/>
        </w:rPr>
        <w:t xml:space="preserve"> </w:t>
      </w:r>
      <w:r>
        <w:rPr>
          <w:color w:val="auto"/>
          <w:i w:val="0"/>
          <w:caps w:val="0"/>
          <w:smallCaps w:val="0"/>
          <w:strike w:val="0"/>
          <w:dstrike w:val="0"/>
          <w:sz w:val="22"/>
          <w:u w:val="none"/>
          <w:vertAlign w:val="baseline"/>
          <w:shd w:val="clear" w:fill="auto"/>
        </w:rPr>
        <w:t xml:space="preserve">constitue un remplacement direct des carburéacteurs fossiles. Son utilisation, s’il n’est pas mélangé, peut réduire les émissions de GES jusqu’à 80 % sur tout le cycle de vie du carburant par rapport à un carburéacteur fossile,</w:t>
      </w:r>
      <w:r w:rsidRPr="76768982">
        <w:rPr>
          <w:rStyle w:val="FootnoteReference"/>
          <w:rFonts w:ascii="Arial" w:hAnsi="Arial" w:eastAsia="Arial" w:cs="Arial"/>
          <w:b w:val="0"/>
          <w:bCs w:val="0"/>
          <w:i w:val="0"/>
          <w:iCs w:val="0"/>
          <w:caps w:val="0"/>
          <w:smallCaps w:val="0"/>
          <w:strike w:val="0"/>
          <w:dstrike w:val="0"/>
          <w:color w:val="auto"/>
          <w:sz w:val="22"/>
          <w:szCs w:val="22"/>
          <w:u w:val="none"/>
          <w:vertAlign w:val="baseline"/>
          <w:rtl w:val="0"/>
        </w:rPr>
        <w:footnoteReference w:id="2458"/>
      </w:r>
      <w:r>
        <w:rPr>
          <w:color w:val="auto"/>
          <w:i w:val="0"/>
          <w:caps w:val="0"/>
          <w:smallCaps w:val="0"/>
          <w:strike w:val="0"/>
          <w:dstrike w:val="0"/>
          <w:sz w:val="22"/>
          <w:u w:val="none"/>
          <w:vertAlign w:val="baseline"/>
          <w:shd w:val="clear" w:fill="auto"/>
        </w:rPr>
        <w:t xml:space="preserve"> </w:t>
      </w:r>
      <w:r>
        <w:rPr>
          <w:color w:val="auto"/>
        </w:rPr>
        <w:t xml:space="preserve">selon la société.</w:t>
      </w:r>
      <w:r>
        <w:rPr>
          <w:color w:val="auto"/>
        </w:rPr>
        <w:t xml:space="preserve">  </w:t>
      </w:r>
      <w:r>
        <w:rPr>
          <w:color w:val="auto"/>
          <w:b w:val="0"/>
          <w:i w:val="0"/>
          <w:caps w:val="0"/>
          <w:smallCaps w:val="0"/>
          <w:strike w:val="0"/>
          <w:dstrike w:val="0"/>
          <w:sz w:val="22"/>
          <w:u w:val="none"/>
          <w:shd w:val="clear" w:fill="auto"/>
          <w:vertAlign w:val="baseline"/>
          <w:rFonts w:ascii="Arial" w:hAnsi="Arial"/>
        </w:rPr>
        <w:t xml:space="preserve"> </w:t>
      </w:r>
    </w:p>
    <w:p xmlns:wp14="http://schemas.microsoft.com/office/word/2010/wordml" w:rsidRPr="00000000" w:rsidR="00000000" w:rsidDel="00000000" w:rsidP="76768982" w:rsidRDefault="00000000" w14:paraId="79B5870A" wp14:textId="0538D401">
      <w:pPr>
        <w:spacing w:before="240" w:after="240" w:line="240" w:lineRule="auto"/>
        <w:jc w:val="both"/>
        <w:rPr>
          <w:color w:val="auto"/>
          <w:rtl w:val="0"/>
        </w:rPr>
      </w:pPr>
      <w:r>
        <w:rPr>
          <w:color w:val="auto"/>
        </w:rPr>
        <w:t xml:space="preserve">Pour produire ses produits renouvelables, la société utilise une grande gamme de matières premières provenant du monde entier, telles que les déchets de graisses animales, les huiles de cuisson usagées et les déchets et résidus de traitement d’huiles végétales.</w:t>
      </w:r>
      <w:r>
        <w:rPr>
          <w:color w:val="auto"/>
        </w:rPr>
        <w:t xml:space="preserve"> </w:t>
      </w:r>
      <w:r>
        <w:rPr>
          <w:color w:val="auto"/>
        </w:rPr>
        <w:t xml:space="preserve">Transformer ces déchets et résidus en hydrocarbures purs nécessite plusieurs procédés.</w:t>
      </w:r>
      <w:r>
        <w:rPr>
          <w:color w:val="auto"/>
        </w:rPr>
        <w:t xml:space="preserve"> </w:t>
      </w:r>
      <w:r>
        <w:rPr>
          <w:color w:val="auto"/>
        </w:rPr>
        <w:t xml:space="preserve">Tout d’abord, on supprime les impuretés des matières premières dans le processus de prétraitement avant d’affiner ces dernières dans un processus catalytique, lors duquel les huiles et les graisses d’origine renouvelable sont converties en hydrocarbures.</w:t>
      </w:r>
      <w:r>
        <w:rPr>
          <w:color w:val="auto"/>
        </w:rPr>
        <w:t xml:space="preserve"> </w:t>
      </w:r>
      <w:r>
        <w:rPr>
          <w:color w:val="auto"/>
        </w:rPr>
        <w:t xml:space="preserve">Afin d’éviter la solidification du produit, l’étape suivante, essentielle, est appelée hydroisomérisation. Les catalyseurs chimiques y réorganisent les atomes, ce qui rend le produit moins susceptible de se solidifier et donc apte à servir de combustible dans des conditions atmosphériques froides.</w:t>
      </w:r>
      <w:r>
        <w:rPr>
          <w:color w:val="auto"/>
        </w:rPr>
        <w:t xml:space="preserve"> </w:t>
      </w:r>
      <w:r>
        <w:rPr>
          <w:color w:val="auto"/>
        </w:rPr>
        <w:t xml:space="preserve">Cette étape permet également de s’assurer que le moteur d’un avion ou d’une voiture fonctionne sans problème quand les températures sont basses.</w:t>
      </w:r>
    </w:p>
    <w:p xmlns:wp14="http://schemas.microsoft.com/office/word/2010/wordml" w:rsidRPr="00000000" w:rsidR="00000000" w:rsidDel="00000000" w:rsidP="76768982" w:rsidRDefault="00000000" w14:paraId="00000011" wp14:textId="0F88CF1A">
      <w:pPr>
        <w:spacing w:before="240" w:after="240" w:line="240" w:lineRule="auto"/>
        <w:jc w:val="both"/>
        <w:rPr>
          <w:color w:val="FF0000"/>
        </w:rPr>
      </w:pPr>
      <w:r>
        <w:t xml:space="preserve">Actuellement, Neste produit environ 3,3 millions de tonnes de diesel et autres produits renouvelables chaque année, et prévoit d’accroître sa capacité de production à 5,5 millions de tonnes d’ici fin 2023.</w:t>
      </w:r>
      <w:r>
        <w:t xml:space="preserve"> </w:t>
      </w:r>
      <w:r>
        <w:t xml:space="preserve">La société </w:t>
      </w:r>
      <w:r>
        <w:rPr>
          <w:color w:val="auto"/>
        </w:rPr>
        <w:t xml:space="preserve">envisage également d’introduire des déchets plastiques liquéfiés comme matière première pour la pétrochimie.</w:t>
      </w:r>
    </w:p>
    <w:p xmlns:wp14="http://schemas.microsoft.com/office/word/2010/wordml" w:rsidRPr="00000000" w:rsidR="00000000" w:rsidDel="00000000" w:rsidP="76768982" w:rsidRDefault="00000000" w14:paraId="00000012" wp14:textId="77777777">
      <w:pPr>
        <w:spacing w:before="240" w:after="240" w:line="240" w:lineRule="auto"/>
        <w:rPr>
          <w:b w:val="1"/>
          <w:bCs w:val="1"/>
          <w:color w:val="C00000"/>
        </w:rPr>
      </w:pPr>
      <w:r>
        <w:rPr>
          <w:b w:val="1"/>
          <w:color w:val="C00000"/>
        </w:rPr>
        <w:t xml:space="preserve">Pas d’innovation sans collaboration</w:t>
      </w:r>
    </w:p>
    <w:p xmlns:wp14="http://schemas.microsoft.com/office/word/2010/wordml" w:rsidRPr="00000000" w:rsidR="00000000" w:rsidDel="00000000" w:rsidP="00000000" w:rsidRDefault="00000000" w14:paraId="78DFF9D2" wp14:textId="770FAD31">
      <w:pPr>
        <w:spacing w:before="240" w:after="240" w:line="240" w:lineRule="auto"/>
        <w:jc w:val="both"/>
      </w:pPr>
      <w:r w:rsidRPr="49BBF1DB" w:rsidR="00000000">
        <w:rPr>
          <w:color w:val="auto"/>
        </w:rPr>
        <w:t xml:space="preserve">L’innovation est un travail d’équipe, qui s’appuie sur </w:t>
      </w:r>
      <w:r w:rsidRPr="49BBF1DB" w:rsidR="00000000">
        <w:rPr>
          <w:color w:val="auto"/>
        </w:rPr>
        <w:t>l’expertise de toute l’entreprise et de ses partenaires</w:t>
      </w:r>
      <w:r w:rsidRPr="49BBF1DB" w:rsidR="00000000">
        <w:rPr>
          <w:color w:val="auto"/>
        </w:rPr>
        <w:t>, notamment des chimistes, des ingénieurs, des professionnels de la recherche et du développement et des experts en matières premières renouvelables.</w:t>
      </w:r>
      <w:r w:rsidRPr="49BBF1DB" w:rsidR="00000000">
        <w:rPr>
          <w:color w:val="auto"/>
        </w:rPr>
        <w:t xml:space="preserve"> </w:t>
      </w:r>
      <w:r w:rsidRPr="49BBF1DB" w:rsidR="00000000">
        <w:rPr>
          <w:color w:val="auto"/>
          <w:highlight w:val="white"/>
        </w:rPr>
        <w:t>Blanka</w:t>
      </w:r>
      <w:r w:rsidRPr="49BBF1DB" w:rsidR="00000000">
        <w:rPr>
          <w:color w:val="auto"/>
          <w:highlight w:val="white"/>
        </w:rPr>
        <w:t> </w:t>
      </w:r>
      <w:r w:rsidRPr="49BBF1DB" w:rsidR="00000000">
        <w:rPr>
          <w:color w:val="auto"/>
          <w:highlight w:val="white"/>
        </w:rPr>
        <w:t>Toukoniitty</w:t>
      </w:r>
      <w:r w:rsidRPr="49BBF1DB" w:rsidR="00000000">
        <w:rPr>
          <w:color w:val="auto"/>
        </w:rPr>
        <w:t xml:space="preserve">, en parlant d’idées révolutionnaires, n’hésite pas à dire que </w:t>
      </w:r>
      <w:r w:rsidRPr="49BBF1DB" w:rsidR="00000000">
        <w:rPr>
          <w:color w:val="auto"/>
        </w:rPr>
        <w:t>«</w:t>
      </w:r>
      <w:r w:rsidRPr="49BBF1DB" w:rsidR="00000000">
        <w:rPr>
          <w:i w:val="1"/>
          <w:iCs w:val="1"/>
          <w:color w:val="auto"/>
        </w:rPr>
        <w:t> tout est possible. L’impossible demande juste un peu plus de temps.</w:t>
      </w:r>
      <w:r w:rsidRPr="49BBF1DB" w:rsidR="00000000">
        <w:rPr>
          <w:i w:val="1"/>
          <w:iCs w:val="1"/>
          <w:color w:val="auto"/>
        </w:rPr>
        <w:t xml:space="preserve"> </w:t>
      </w:r>
      <w:r w:rsidRPr="49BBF1DB" w:rsidR="00000000">
        <w:rPr>
          <w:i w:val="1"/>
          <w:iCs w:val="1"/>
          <w:color w:val="auto"/>
        </w:rPr>
        <w:t>Nous y avons cru et avons travaillé dur.</w:t>
      </w:r>
      <w:r w:rsidRPr="49BBF1DB" w:rsidR="00000000">
        <w:rPr>
          <w:i w:val="1"/>
          <w:iCs w:val="1"/>
          <w:color w:val="auto"/>
        </w:rPr>
        <w:t xml:space="preserve"> </w:t>
      </w:r>
      <w:r w:rsidRPr="49BBF1DB" w:rsidR="00000000">
        <w:rPr>
          <w:i w:val="1"/>
          <w:iCs w:val="1"/>
          <w:color w:val="auto"/>
        </w:rPr>
        <w:t>En ces temps où tout semble difficile et irréalisable, il est important de garder son objectif à l’esprit.</w:t>
      </w:r>
      <w:r w:rsidRPr="49BBF1DB" w:rsidR="00000000">
        <w:rPr>
          <w:i w:val="1"/>
          <w:iCs w:val="1"/>
          <w:color w:val="auto"/>
        </w:rPr>
        <w:t xml:space="preserve"> </w:t>
      </w:r>
      <w:r w:rsidRPr="49BBF1DB" w:rsidR="00000000">
        <w:rPr>
          <w:i w:val="1"/>
          <w:iCs w:val="1"/>
          <w:color w:val="auto"/>
        </w:rPr>
        <w:t>En R&amp;D, il faut savoir faire preuve de patience et de persévérance. </w:t>
      </w:r>
      <w:r w:rsidRPr="49BBF1DB" w:rsidR="00000000">
        <w:rPr>
          <w:color w:val="auto"/>
        </w:rPr>
        <w:t>»</w:t>
      </w:r>
      <w:r w:rsidRPr="49BBF1DB" w:rsidR="00000000">
        <w:rPr>
          <w:i w:val="1"/>
          <w:iCs w:val="1"/>
        </w:rPr>
        <w:t xml:space="preserve"> </w:t>
      </w:r>
    </w:p>
    <w:p xmlns:wp14="http://schemas.microsoft.com/office/word/2010/wordml" w:rsidRPr="00000000" w:rsidR="00000000" w:rsidDel="00000000" w:rsidP="00000000" w:rsidRDefault="00000000" w14:paraId="00000013" wp14:textId="5BC6B61D">
      <w:pPr>
        <w:spacing w:before="240" w:after="240" w:line="240" w:lineRule="auto"/>
        <w:jc w:val="both"/>
      </w:pPr>
      <w:r>
        <w:rPr>
          <w:color w:val="00000a"/>
          <w:highlight w:val="white"/>
        </w:rPr>
        <w:t xml:space="preserve">Pia</w:t>
      </w:r>
      <w:r>
        <w:t xml:space="preserve"> Bergström, titulaire d’un master en chimie organique, a travaillé par le passé en tant que chercheuse et est désormais spécialiste principale des matières premières.</w:t>
      </w:r>
      <w:r>
        <w:t xml:space="preserve"> </w:t>
      </w:r>
      <w:r>
        <w:rPr>
          <w:color w:val="auto"/>
          <w:highlight w:val="white"/>
        </w:rPr>
        <w:t xml:space="preserve">Annika</w:t>
      </w:r>
      <w:r>
        <w:rPr>
          <w:color w:val="auto"/>
        </w:rPr>
        <w:t xml:space="preserve"> Malm est titulaire d’un master ès sciences en génie chimique et, après une carrière de chercheuse chez Neste, travaille actuellement au développement de l’utilisation des matières premières.</w:t>
      </w:r>
      <w:r>
        <w:rPr>
          <w:color w:val="auto"/>
        </w:rPr>
        <w:t xml:space="preserve"> </w:t>
      </w:r>
      <w:r>
        <w:rPr>
          <w:color w:val="auto"/>
          <w:highlight w:val="white"/>
        </w:rPr>
        <w:t xml:space="preserve">Jukka-Pekka</w:t>
      </w:r>
      <w:r>
        <w:rPr>
          <w:color w:val="auto"/>
        </w:rPr>
        <w:t xml:space="preserve"> Pasanen est titulaire d’un master</w:t>
      </w:r>
      <w:r>
        <w:t xml:space="preserve"> en génie des bioprocédés et en génie alimentaire et se concentre sur la recherche de procédés de carburants renouvelables et de matières premières renouvelables. </w:t>
      </w:r>
      <w:r>
        <w:rPr>
          <w:color w:val="00000a"/>
          <w:highlight w:val="white"/>
        </w:rPr>
        <w:t xml:space="preserve">Jukka</w:t>
      </w:r>
      <w:r>
        <w:t xml:space="preserve"> Myllyoja est chimiste de synthèse de par sa formation, et chercheur expérimenté en R&amp;D travaillant au développement de nouvelles technologies chez Neste R&amp;D depuis plus de 30 ans.</w:t>
      </w:r>
      <w:r>
        <w:t xml:space="preserve"> </w:t>
      </w:r>
      <w:r>
        <w:rPr>
          <w:color w:val="00000a"/>
          <w:highlight w:val="white"/>
        </w:rPr>
        <w:t xml:space="preserve">Blanka Toukoniitty </w:t>
      </w:r>
      <w:r>
        <w:t xml:space="preserve">est titulaire d’un doctorat en génie chimique et possède de vastes connaissances dans le développement de chaînes de valeur, notamment pour transformer l’économie circulaire et les matières premières renouvelables en produits de valeur.</w:t>
      </w:r>
    </w:p>
    <w:p xmlns:wp14="http://schemas.microsoft.com/office/word/2010/wordml" w:rsidRPr="00000000" w:rsidR="00000000" w:rsidDel="00000000" w:rsidP="49BBF1DB" w:rsidRDefault="00000000" w14:paraId="00000014" wp14:textId="1F8E6AE6">
      <w:pPr>
        <w:spacing w:before="240" w:after="240" w:line="240" w:lineRule="auto"/>
        <w:jc w:val="both"/>
        <w:rPr>
          <w:i w:val="1"/>
          <w:iCs w:val="1"/>
        </w:rPr>
      </w:pPr>
      <w:r w:rsidR="00000000">
        <w:rPr/>
        <w:t>Myllyoja</w:t>
      </w:r>
      <w:r w:rsidR="00000000">
        <w:rPr/>
        <w:t xml:space="preserve"> décrit les difficultés et leur motivation collective pour réduire </w:t>
      </w:r>
      <w:r w:rsidR="00000000">
        <w:rPr/>
        <w:t>les émissions carbone</w:t>
      </w:r>
      <w:r w:rsidR="00000000">
        <w:rPr/>
        <w:t xml:space="preserve"> du secteur des transports : </w:t>
      </w:r>
      <w:r w:rsidRPr="49BBF1DB" w:rsidR="00000000">
        <w:rPr>
          <w:i w:val="1"/>
          <w:iCs w:val="1"/>
        </w:rPr>
        <w:t>« Le changement climatique est un défi gigantesque.</w:t>
      </w:r>
      <w:r w:rsidRPr="49BBF1DB" w:rsidR="00000000">
        <w:rPr>
          <w:color w:val="auto"/>
        </w:rPr>
        <w:t xml:space="preserve"> </w:t>
      </w:r>
      <w:r w:rsidRPr="49BBF1DB" w:rsidR="00000000">
        <w:rPr>
          <w:i w:val="1"/>
          <w:iCs w:val="1"/>
          <w:color w:val="auto"/>
        </w:rPr>
        <w:t>On a besoin de toutes les solutions possibles pour réduire les émissions de GES liées au transport ; il n’est pas pensable de résoudre ce problème à l’aide d’une seule technologie.</w:t>
      </w:r>
      <w:r w:rsidRPr="49BBF1DB" w:rsidR="00000000">
        <w:rPr>
          <w:i w:val="1"/>
          <w:iCs w:val="1"/>
          <w:color w:val="auto"/>
        </w:rPr>
        <w:t xml:space="preserve"> </w:t>
      </w:r>
      <w:r w:rsidRPr="49BBF1DB" w:rsidR="00000000">
        <w:rPr>
          <w:i w:val="1"/>
          <w:iCs w:val="1"/>
          <w:color w:val="auto"/>
        </w:rPr>
        <w:t>Nous devons utiliser toutes les capacités et toutes les différentes voies qui s’offrent à nous pour nous débarrasser des secteurs reposant sur les énergies fossiles, le pétrole brut et le charbon </w:t>
      </w:r>
      <w:r w:rsidRPr="49BBF1DB" w:rsidR="00000000">
        <w:rPr>
          <w:color w:val="auto"/>
        </w:rPr>
        <w:t>».</w:t>
      </w:r>
      <w:r w:rsidRPr="49BBF1DB" w:rsidR="00000000">
        <w:rPr>
          <w:color w:val="auto"/>
        </w:rPr>
        <w:t xml:space="preserve">  </w:t>
      </w:r>
      <w:r w:rsidRPr="49BBF1DB" w:rsidR="00000000">
        <w:rPr>
          <w:color w:val="auto"/>
        </w:rPr>
        <w:t xml:space="preserve">Bergström ajoute : </w:t>
      </w:r>
      <w:r w:rsidRPr="49BBF1DB" w:rsidR="00000000">
        <w:rPr>
          <w:color w:val="auto"/>
        </w:rPr>
        <w:t>« </w:t>
      </w:r>
      <w:r w:rsidRPr="49BBF1DB" w:rsidR="00000000">
        <w:rPr>
          <w:i w:val="1"/>
          <w:iCs w:val="1"/>
          <w:color w:val="auto"/>
        </w:rPr>
        <w:t>Nous nous considérons comme des précurseurs dans le domaine des carburants renouvelables.</w:t>
      </w:r>
      <w:r w:rsidRPr="49BBF1DB" w:rsidR="00000000">
        <w:rPr>
          <w:i w:val="1"/>
          <w:iCs w:val="1"/>
          <w:color w:val="auto"/>
        </w:rPr>
        <w:t xml:space="preserve">  </w:t>
      </w:r>
      <w:r w:rsidRPr="49BBF1DB" w:rsidR="00000000">
        <w:rPr>
          <w:i w:val="1"/>
          <w:iCs w:val="1"/>
          <w:color w:val="auto"/>
        </w:rPr>
        <w:t>Très souvent, nous avons dû trouver des solutions pour relever des défis, ou devrais-je dire des opportunités.</w:t>
      </w:r>
      <w:r w:rsidRPr="49BBF1DB" w:rsidR="00000000">
        <w:rPr>
          <w:i w:val="1"/>
          <w:iCs w:val="1"/>
          <w:color w:val="auto"/>
        </w:rPr>
        <w:t xml:space="preserve"> </w:t>
      </w:r>
      <w:r w:rsidRPr="49BBF1DB" w:rsidR="00000000">
        <w:rPr>
          <w:i w:val="1"/>
          <w:iCs w:val="1"/>
          <w:color w:val="auto"/>
        </w:rPr>
        <w:t>Beaucoup de travail acharné, des collègues exceptionnels, des compétences, de la chance... ensemble, tous ces facteurs sont à l’origine de nos innovations et de notre succès.</w:t>
      </w:r>
      <w:r w:rsidRPr="49BBF1DB" w:rsidR="00000000">
        <w:rPr>
          <w:color w:val="auto"/>
        </w:rPr>
        <w:t> »</w:t>
      </w:r>
    </w:p>
    <w:p xmlns:wp14="http://schemas.microsoft.com/office/word/2010/wordml" w:rsidRPr="00000000" w:rsidR="00000000" w:rsidDel="00000000" w:rsidP="53344959" w:rsidRDefault="00000000" w14:paraId="00000015" wp14:textId="00D16DA6">
      <w:pPr>
        <w:pStyle w:val="Normal"/>
        <w:spacing w:before="240" w:after="240" w:line="240" w:lineRule="auto"/>
        <w:jc w:val="both"/>
      </w:pPr>
      <w:r w:rsidR="00000000">
        <w:rPr/>
        <w:t>L’équipe a été présélectionnée par un jury international indépendant.</w:t>
      </w:r>
      <w:r w:rsidR="00000000">
        <w:rPr/>
        <w:t xml:space="preserve"> </w:t>
      </w:r>
      <w:r w:rsidR="00000000">
        <w:rPr/>
        <w:t>Les lauréats de l’édition 2023 du Prix de l’inventeur européen seront annoncés lors d'une cérémonie hybride qui se tiendra le 4 juillet 2023</w:t>
      </w:r>
      <w:r w:rsidR="00000000">
        <w:rPr/>
        <w:t xml:space="preserve"> à Valence, en Espagne.</w:t>
      </w:r>
      <w:r w:rsidR="00000000">
        <w:rPr/>
        <w:t xml:space="preserve"> </w:t>
      </w:r>
      <w:r w:rsidR="00000000">
        <w:rPr/>
        <w:t xml:space="preserve">Cette cérémonie sera diffusée </w:t>
      </w:r>
      <w:hyperlink r:id="Rc745f2380b5447bf">
        <w:r w:rsidRPr="53344959" w:rsidR="777EF359">
          <w:rPr>
            <w:rStyle w:val="Hyperlink"/>
            <w:rFonts w:ascii="Arial" w:hAnsi="Arial" w:eastAsia="Arial" w:cs="Arial"/>
            <w:b w:val="0"/>
            <w:bCs w:val="0"/>
            <w:i w:val="0"/>
            <w:iCs w:val="0"/>
            <w:caps w:val="0"/>
            <w:smallCaps w:val="0"/>
            <w:strike w:val="0"/>
            <w:dstrike w:val="0"/>
            <w:noProof w:val="0"/>
            <w:sz w:val="22"/>
            <w:szCs w:val="22"/>
            <w:lang w:val="es-ES"/>
          </w:rPr>
          <w:t>en ligne</w:t>
        </w:r>
      </w:hyperlink>
      <w:r w:rsidR="00000000">
        <w:rPr/>
        <w:t xml:space="preserve"> et ouverte au public.</w:t>
      </w:r>
      <w:r w:rsidR="00000000">
        <w:rPr/>
        <w:t xml:space="preserve"> </w:t>
      </w:r>
    </w:p>
    <w:p xmlns:wp14="http://schemas.microsoft.com/office/word/2010/wordml" w:rsidRPr="00000000" w:rsidR="00000000" w:rsidDel="00000000" w:rsidP="00000000" w:rsidRDefault="00000000" w14:paraId="00000016" wp14:textId="53A7A677">
      <w:pPr>
        <w:widowControl w:val="0"/>
        <w:spacing w:before="240" w:after="160" w:lineRule="auto"/>
      </w:pPr>
      <w:r w:rsidR="00000000">
        <w:rPr/>
        <w:t xml:space="preserve">Pour plus d’informations sur le retentissement de cette invention, la technologie, et la biographie des inventeurs et inventrices, cliquez </w:t>
      </w:r>
      <w:hyperlink r:id="R3af4f387fb8b4a01">
        <w:r w:rsidRPr="53344959" w:rsidR="00000000">
          <w:rPr>
            <w:rStyle w:val="Hyperlink"/>
          </w:rPr>
          <w:t>ici</w:t>
        </w:r>
      </w:hyperlink>
      <w:r w:rsidR="2D840E4E">
        <w:rPr/>
        <w:t>.</w:t>
      </w:r>
      <w:r w:rsidR="00000000">
        <w:rPr/>
        <w:t xml:space="preserve"> </w:t>
      </w:r>
      <w:r w:rsidR="00000000">
        <w:rPr/>
        <w:t xml:space="preserve"> </w:t>
      </w:r>
      <w:r w:rsidR="00000000">
        <w:rPr/>
        <w:t xml:space="preserve"> </w:t>
      </w:r>
    </w:p>
    <w:p xmlns:wp14="http://schemas.microsoft.com/office/word/2010/wordml" w:rsidRPr="00000000" w:rsidR="00000000" w:rsidDel="00000000" w:rsidP="00000000" w:rsidRDefault="00000000" w14:paraId="00000017" wp14:textId="77777777">
      <w:pPr>
        <w:spacing w:after="160" w:line="259" w:lineRule="auto"/>
        <w:rPr>
          <w:b w:val="1"/>
          <w:sz w:val="20"/>
          <w:szCs w:val="20"/>
        </w:rPr>
      </w:pPr>
      <w:r>
        <w:rPr>
          <w:b w:val="1"/>
          <w:sz w:val="20"/>
          <w:rtl w:val="0"/>
        </w:rPr>
        <w:t xml:space="preserve">Relations avec les médias – Office européen des brevets</w:t>
      </w:r>
    </w:p>
    <w:p xmlns:wp14="http://schemas.microsoft.com/office/word/2010/wordml" w:rsidRPr="00000000" w:rsidR="00000000" w:rsidDel="00000000" w:rsidP="53344959" w:rsidRDefault="00000000" w14:paraId="7AB9810D" wp14:textId="4C587BA1">
      <w:pPr>
        <w:spacing w:line="240" w:lineRule="auto"/>
        <w:rPr>
          <w:sz w:val="20"/>
          <w:szCs w:val="20"/>
        </w:rPr>
      </w:pPr>
      <w:r w:rsidRPr="53344959" w:rsidR="00000000">
        <w:rPr>
          <w:sz w:val="20"/>
          <w:szCs w:val="20"/>
          <w:b w:val="1"/>
        </w:rPr>
        <w:t xml:space="preserve">Luis Berenguer </w:t>
      </w:r>
      <w:r w:rsidRPr="53344959" w:rsidR="00000000">
        <w:rPr>
          <w:sz w:val="20"/>
          <w:szCs w:val="20"/>
          <w:b w:val="1"/>
        </w:rPr>
        <w:t xml:space="preserve">Giménez</w:t>
      </w:r>
    </w:p>
    <w:p xmlns:wp14="http://schemas.microsoft.com/office/word/2010/wordml" w:rsidRPr="00000000" w:rsidR="00000000" w:rsidDel="00000000" w:rsidP="00000000" w:rsidRDefault="00000000" w14:paraId="00000018" wp14:textId="669085F3">
      <w:pPr>
        <w:spacing w:line="240" w:lineRule="auto"/>
        <w:rPr>
          <w:sz w:val="20"/>
          <w:szCs w:val="20"/>
        </w:rPr>
      </w:pPr>
      <w:r w:rsidRPr="53344959" w:rsidR="00000000">
        <w:rPr>
          <w:sz w:val="20"/>
          <w:szCs w:val="20"/>
        </w:rPr>
        <w:t xml:space="preserve">Directeur</w:t>
      </w:r>
      <w:r w:rsidRPr="53344959" w:rsidR="00000000">
        <w:rPr>
          <w:sz w:val="20"/>
          <w:szCs w:val="20"/>
        </w:rPr>
        <w:t xml:space="preserve"> principal Communication, Porte-parole de l’OEB</w:t>
      </w:r>
    </w:p>
    <w:p xmlns:wp14="http://schemas.microsoft.com/office/word/2010/wordml" w:rsidRPr="00000000" w:rsidR="00000000" w:rsidDel="00000000" w:rsidP="00000000" w:rsidRDefault="00000000" w14:paraId="00000019" wp14:textId="77777777">
      <w:pPr>
        <w:spacing w:line="240" w:lineRule="auto"/>
        <w:rPr>
          <w:b w:val="1"/>
          <w:sz w:val="20"/>
          <w:szCs w:val="20"/>
        </w:rPr>
      </w:pPr>
      <w:r w:rsidRPr="00000000" w:rsidDel="00000000" w:rsidR="00000000">
        <w:rPr>
          <w:rtl w:val="0"/>
        </w:rPr>
      </w:r>
    </w:p>
    <w:p xmlns:wp14="http://schemas.microsoft.com/office/word/2010/wordml" w:rsidRPr="00000000" w:rsidR="00000000" w:rsidDel="00000000" w:rsidP="00000000" w:rsidRDefault="00000000" w14:paraId="0000001A" wp14:textId="77777777">
      <w:pPr>
        <w:spacing w:line="240" w:lineRule="auto"/>
        <w:rPr>
          <w:b w:val="1"/>
          <w:sz w:val="20"/>
          <w:szCs w:val="20"/>
        </w:rPr>
      </w:pPr>
      <w:r>
        <w:rPr>
          <w:b w:val="1"/>
          <w:sz w:val="20"/>
          <w:rtl w:val="0"/>
        </w:rPr>
        <w:t xml:space="preserve">Service presse de l’OEB</w:t>
      </w:r>
    </w:p>
    <w:p xmlns:wp14="http://schemas.microsoft.com/office/word/2010/wordml" w:rsidRPr="00000000" w:rsidR="00000000" w:rsidDel="00000000" w:rsidP="53344959" w:rsidRDefault="00000000" wp14:textId="77777777" w14:paraId="0FD9E55D">
      <w:pPr>
        <w:spacing w:line="240" w:lineRule="auto"/>
        <w:rPr>
          <w:b w:val="1"/>
          <w:bCs w:val="1"/>
          <w:sz w:val="18"/>
          <w:szCs w:val="18"/>
        </w:rPr>
      </w:pPr>
      <w:hyperlink r:id="R2adc436af1064859">
        <w:r w:rsidRPr="53344959" w:rsidR="00000000">
          <w:rPr>
            <w:color w:val="0000ff"/>
            <w:sz w:val="20"/>
            <w:szCs w:val="20"/>
            <w:u w:val="single"/>
          </w:rPr>
          <w:t xml:space="preserve">press@epo.org</w:t>
        </w:r>
      </w:hyperlink>
      <w:r w:rsidR="00000000">
        <w:rPr/>
        <w:t xml:space="preserve"> </w:t>
      </w:r>
    </w:p>
    <w:p xmlns:wp14="http://schemas.microsoft.com/office/word/2010/wordml" w:rsidRPr="00000000" w:rsidR="00000000" w:rsidDel="00000000" w:rsidP="53344959" w:rsidRDefault="00000000" wp14:textId="77777777" w14:paraId="7400A2AE">
      <w:pPr>
        <w:spacing w:line="240" w:lineRule="auto"/>
        <w:rPr>
          <w:sz w:val="20"/>
          <w:szCs w:val="20"/>
          <w:rtl w:val="0"/>
        </w:rPr>
      </w:pPr>
      <w:r w:rsidRPr="53344959" w:rsidR="00000000">
        <w:rPr>
          <w:sz w:val="20"/>
          <w:szCs w:val="20"/>
        </w:rPr>
        <w:t xml:space="preserve">Tél. : +49 89 2399-1833</w:t>
      </w:r>
    </w:p>
    <w:p xmlns:wp14="http://schemas.microsoft.com/office/word/2010/wordml" w:rsidRPr="00000000" w:rsidR="00000000" w:rsidDel="00000000" w:rsidP="53344959" w:rsidRDefault="00000000" w14:paraId="69AC935C" wp14:textId="5DDDDC17">
      <w:pPr>
        <w:pStyle w:val="Normal"/>
        <w:spacing w:line="240" w:lineRule="auto"/>
        <w:rPr>
          <w:sz w:val="20"/>
          <w:szCs w:val="20"/>
          <w:rtl w:val="0"/>
        </w:rPr>
      </w:pPr>
    </w:p>
    <w:p xmlns:wp14="http://schemas.microsoft.com/office/word/2010/wordml" w:rsidRPr="00000000" w:rsidR="00000000" w:rsidDel="00000000" w:rsidP="53344959" w:rsidRDefault="00000000" w14:paraId="6BDF2391" wp14:textId="61AAD394">
      <w:pPr>
        <w:spacing w:before="240" w:after="240" w:line="240" w:lineRule="auto"/>
        <w:jc w:val="both"/>
        <w:rPr>
          <w:rFonts w:ascii="Arial" w:hAnsi="Arial" w:eastAsia="Arial" w:cs="Arial"/>
          <w:b w:val="0"/>
          <w:bCs w:val="0"/>
          <w:i w:val="0"/>
          <w:iCs w:val="0"/>
          <w:caps w:val="0"/>
          <w:smallCaps w:val="0"/>
          <w:noProof w:val="0"/>
          <w:color w:val="000000" w:themeColor="text1" w:themeTint="FF" w:themeShade="FF"/>
          <w:sz w:val="18"/>
          <w:szCs w:val="18"/>
          <w:lang w:val="fr-FR"/>
        </w:rPr>
      </w:pPr>
      <w:r w:rsidRPr="53344959" w:rsidR="4E25AA5F">
        <w:rPr>
          <w:rFonts w:ascii="Arial" w:hAnsi="Arial" w:eastAsia="Arial" w:cs="Arial"/>
          <w:b w:val="1"/>
          <w:bCs w:val="1"/>
          <w:i w:val="0"/>
          <w:iCs w:val="0"/>
          <w:caps w:val="0"/>
          <w:smallCaps w:val="0"/>
          <w:noProof w:val="0"/>
          <w:color w:val="000000" w:themeColor="text1" w:themeTint="FF" w:themeShade="FF"/>
          <w:sz w:val="18"/>
          <w:szCs w:val="18"/>
          <w:lang w:val="es-ES"/>
        </w:rPr>
        <w:t>À propos du Prix de l’inventeur européen</w:t>
      </w:r>
    </w:p>
    <w:p xmlns:wp14="http://schemas.microsoft.com/office/word/2010/wordml" w:rsidRPr="00000000" w:rsidR="00000000" w:rsidDel="00000000" w:rsidP="53344959" w:rsidRDefault="00000000" w14:paraId="30F2AEB0" wp14:textId="2C82A105">
      <w:pPr>
        <w:spacing w:before="240" w:after="240" w:line="240" w:lineRule="auto"/>
        <w:jc w:val="both"/>
        <w:rPr>
          <w:rFonts w:ascii="Arial" w:hAnsi="Arial" w:eastAsia="Arial" w:cs="Arial"/>
          <w:b w:val="0"/>
          <w:bCs w:val="0"/>
          <w:i w:val="0"/>
          <w:iCs w:val="0"/>
          <w:caps w:val="0"/>
          <w:smallCaps w:val="0"/>
          <w:noProof w:val="0"/>
          <w:color w:val="000000" w:themeColor="text1" w:themeTint="FF" w:themeShade="FF"/>
          <w:sz w:val="18"/>
          <w:szCs w:val="18"/>
          <w:lang w:val="en-US"/>
        </w:rPr>
      </w:pPr>
      <w:r w:rsidRPr="53344959" w:rsidR="4E25AA5F">
        <w:rPr>
          <w:rFonts w:ascii="Arial" w:hAnsi="Arial" w:eastAsia="Arial" w:cs="Arial"/>
          <w:b w:val="0"/>
          <w:bCs w:val="0"/>
          <w:i w:val="0"/>
          <w:iCs w:val="0"/>
          <w:caps w:val="0"/>
          <w:smallCaps w:val="0"/>
          <w:noProof w:val="0"/>
          <w:color w:val="000000" w:themeColor="text1" w:themeTint="FF" w:themeShade="FF"/>
          <w:sz w:val="18"/>
          <w:szCs w:val="18"/>
          <w:lang w:val="es-ES"/>
        </w:rPr>
        <w:t xml:space="preserve">Le Prix de l’inventeur européen est un des prix d’innovation les plus prestigieux d’Europe. Lancé par l’Office européen des brevets (OEB) en 2006, il récompense des personnes et des équipes qui ont trouvé des solutions à certains des plus grands défis de notre époque. Les finalistes et les lauréats sont sélectionnés par un jury indépendant composé d’anciens finalistes du prix. Ensemble, ils examinent les propositions en fonction de leur contribution au progrès technique, au développement social et durable, et à la prospérité économique. Tous les inventeurs doivent avoir obtenu un brevet européen pour leur invention. Pour en savoir plus sur les différentes catégories, les prix, les critères de sélection et la cérémonie en direct qui aura lieu le 4 juillet 2023, veuillez suivre </w:t>
      </w:r>
      <w:hyperlink r:id="R55f9f7db13484018">
        <w:r w:rsidRPr="53344959" w:rsidR="4E25AA5F">
          <w:rPr>
            <w:rStyle w:val="Hyperlink"/>
            <w:rFonts w:ascii="Arial" w:hAnsi="Arial" w:eastAsia="Arial" w:cs="Arial"/>
            <w:b w:val="0"/>
            <w:bCs w:val="0"/>
            <w:i w:val="0"/>
            <w:iCs w:val="0"/>
            <w:caps w:val="0"/>
            <w:smallCaps w:val="0"/>
            <w:strike w:val="0"/>
            <w:dstrike w:val="0"/>
            <w:noProof w:val="0"/>
            <w:sz w:val="18"/>
            <w:szCs w:val="18"/>
            <w:lang w:val="es-ES"/>
          </w:rPr>
          <w:t>le lien</w:t>
        </w:r>
      </w:hyperlink>
      <w:r w:rsidRPr="53344959" w:rsidR="4E25AA5F">
        <w:rPr>
          <w:rFonts w:ascii="Arial" w:hAnsi="Arial" w:eastAsia="Arial" w:cs="Arial"/>
          <w:b w:val="0"/>
          <w:bCs w:val="0"/>
          <w:i w:val="0"/>
          <w:iCs w:val="0"/>
          <w:caps w:val="0"/>
          <w:smallCaps w:val="0"/>
          <w:noProof w:val="0"/>
          <w:color w:val="000000" w:themeColor="text1" w:themeTint="FF" w:themeShade="FF"/>
          <w:sz w:val="18"/>
          <w:szCs w:val="18"/>
          <w:lang w:val="es-ES"/>
        </w:rPr>
        <w:t>.</w:t>
      </w:r>
    </w:p>
    <w:p xmlns:wp14="http://schemas.microsoft.com/office/word/2010/wordml" w:rsidRPr="00000000" w:rsidR="00000000" w:rsidDel="00000000" w:rsidP="53344959" w:rsidRDefault="00000000" w14:paraId="22E453C0" wp14:textId="09DB57EC">
      <w:pPr>
        <w:spacing w:before="240" w:after="240" w:line="240" w:lineRule="auto"/>
        <w:jc w:val="both"/>
        <w:rPr>
          <w:rFonts w:ascii="Arial" w:hAnsi="Arial" w:eastAsia="Arial" w:cs="Arial"/>
          <w:b w:val="0"/>
          <w:bCs w:val="0"/>
          <w:i w:val="0"/>
          <w:iCs w:val="0"/>
          <w:caps w:val="0"/>
          <w:smallCaps w:val="0"/>
          <w:noProof w:val="0"/>
          <w:color w:val="000000" w:themeColor="text1" w:themeTint="FF" w:themeShade="FF"/>
          <w:sz w:val="18"/>
          <w:szCs w:val="18"/>
          <w:lang w:val="fr-FR"/>
        </w:rPr>
      </w:pPr>
      <w:r w:rsidRPr="53344959" w:rsidR="4E25AA5F">
        <w:rPr>
          <w:rFonts w:ascii="Arial" w:hAnsi="Arial" w:eastAsia="Arial" w:cs="Arial"/>
          <w:b w:val="1"/>
          <w:bCs w:val="1"/>
          <w:i w:val="0"/>
          <w:iCs w:val="0"/>
          <w:caps w:val="0"/>
          <w:smallCaps w:val="0"/>
          <w:noProof w:val="0"/>
          <w:color w:val="000000" w:themeColor="text1" w:themeTint="FF" w:themeShade="FF"/>
          <w:sz w:val="18"/>
          <w:szCs w:val="18"/>
          <w:lang w:val="es-ES"/>
        </w:rPr>
        <w:t>À propos de l’OEB</w:t>
      </w:r>
    </w:p>
    <w:p xmlns:wp14="http://schemas.microsoft.com/office/word/2010/wordml" w:rsidRPr="00000000" w:rsidR="00000000" w:rsidDel="00000000" w:rsidP="53344959" w:rsidRDefault="00000000" w14:paraId="7F13A26D" wp14:textId="46C961E0">
      <w:pPr>
        <w:spacing w:before="240" w:after="240" w:line="240" w:lineRule="auto"/>
        <w:jc w:val="both"/>
        <w:rPr>
          <w:rFonts w:ascii="Arial" w:hAnsi="Arial" w:eastAsia="Arial" w:cs="Arial"/>
          <w:b w:val="0"/>
          <w:bCs w:val="0"/>
          <w:i w:val="0"/>
          <w:iCs w:val="0"/>
          <w:caps w:val="0"/>
          <w:smallCaps w:val="0"/>
          <w:noProof w:val="0"/>
          <w:color w:val="000000" w:themeColor="text1" w:themeTint="FF" w:themeShade="FF"/>
          <w:sz w:val="18"/>
          <w:szCs w:val="18"/>
          <w:lang w:val="fr-FR"/>
        </w:rPr>
      </w:pPr>
      <w:r w:rsidRPr="53344959" w:rsidR="4E25AA5F">
        <w:rPr>
          <w:rFonts w:ascii="Arial" w:hAnsi="Arial" w:eastAsia="Arial" w:cs="Arial"/>
          <w:b w:val="0"/>
          <w:bCs w:val="0"/>
          <w:i w:val="0"/>
          <w:iCs w:val="0"/>
          <w:caps w:val="0"/>
          <w:smallCaps w:val="0"/>
          <w:noProof w:val="0"/>
          <w:color w:val="000000" w:themeColor="text1" w:themeTint="FF" w:themeShade="FF"/>
          <w:sz w:val="18"/>
          <w:szCs w:val="18"/>
          <w:lang w:val="es-ES"/>
        </w:rPr>
        <w:t>Fort d’un effectif de 6 300 personnes, l’</w:t>
      </w:r>
      <w:hyperlink r:id="R3192e405d2bc480c">
        <w:r w:rsidRPr="53344959" w:rsidR="4E25AA5F">
          <w:rPr>
            <w:rStyle w:val="Hyperlink"/>
            <w:rFonts w:ascii="Arial" w:hAnsi="Arial" w:eastAsia="Arial" w:cs="Arial"/>
            <w:b w:val="0"/>
            <w:bCs w:val="0"/>
            <w:i w:val="0"/>
            <w:iCs w:val="0"/>
            <w:caps w:val="0"/>
            <w:smallCaps w:val="0"/>
            <w:strike w:val="0"/>
            <w:dstrike w:val="0"/>
            <w:noProof w:val="0"/>
            <w:sz w:val="18"/>
            <w:szCs w:val="18"/>
            <w:lang w:val="es-ES"/>
          </w:rPr>
          <w:t>Office européen des brevets (OEB</w:t>
        </w:r>
      </w:hyperlink>
      <w:r w:rsidRPr="53344959" w:rsidR="4E25AA5F">
        <w:rPr>
          <w:rFonts w:ascii="Arial" w:hAnsi="Arial" w:eastAsia="Arial" w:cs="Arial"/>
          <w:b w:val="0"/>
          <w:bCs w:val="0"/>
          <w:i w:val="0"/>
          <w:iCs w:val="0"/>
          <w:caps w:val="0"/>
          <w:smallCaps w:val="0"/>
          <w:noProof w:val="0"/>
          <w:color w:val="000000" w:themeColor="text1" w:themeTint="FF" w:themeShade="FF"/>
          <w:sz w:val="18"/>
          <w:szCs w:val="18"/>
          <w:lang w:val="es-ES"/>
        </w:rPr>
        <w:t>) est une des plus grandes institutions de service public en Europe. Ces agents sont en poste au siège de Munich et sur les sites de Berlin, Bruxelles, La Haye et Vienne. Il a été fondé dans le but de renforcer la coopération en matière de brevets en Europe. Grâce à la procédure centralisée de délivrance des brevets de l’OEB, les inventeurs peuvent obtenir une protection de haute qualité dans 44 pays, couvrant un marché de quelque 700 millions de personnes. L’OEB est également la première autorité mondiale en matière d’information sur les brevets et de recherche de brevets.</w:t>
      </w:r>
    </w:p>
    <w:p xmlns:wp14="http://schemas.microsoft.com/office/word/2010/wordml" w:rsidRPr="00000000" w:rsidR="00000000" w:rsidDel="00000000" w:rsidP="53344959" w:rsidRDefault="00000000" wp14:textId="77777777" w14:paraId="252AA684">
      <w:pPr>
        <w:pStyle w:val="Normal"/>
        <w:spacing w:before="240" w:after="240" w:line="240" w:lineRule="auto"/>
        <w:jc w:val="both"/>
        <w:rPr>
          <w:sz w:val="26"/>
          <w:szCs w:val="26"/>
        </w:rPr>
      </w:pPr>
    </w:p>
    <w:sectPr>
      <w:pgSz w:w="11909" w:h="16834" w:orient="portrait"/>
      <w:pgMar w:top="1440" w:right="1440" w:bottom="1440" w:left="1440" w:header="720" w:footer="720"/>
      <w:pgNumType w:start="1"/>
      <w:cols w:num="1"/>
      <w:headerReference w:type="default" r:id="R0ced77b2c8f4496c"/>
      <w:footerReference w:type="default" r:id="Rc139ca70594b403d"/>
    </w:sectPr>
  </w:body>
</w:document>
</file>

<file path=word/fontTable.xml><?xml version="1.0" encoding="utf-8"?>
<w:fonts xmlns:mc="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xmlns:sl="http://schemas.openxmlformats.org/schemaLibrary/2006/main" xmlns:a="http://schemas.openxmlformats.org/drawingml/2006/main" xmlns:pic="http://schemas.openxmlformats.org/drawingml/2006/picture" xmlns:c="http://schemas.openxmlformats.org/drawingml/2006/chart" xmlns:lc="http://schemas.openxmlformats.org/drawingml/2006/lockedCanvas" xmlns:dgm="http://schemas.openxmlformats.org/drawingml/2006/diagram" xmlns:wps="http://schemas.microsoft.com/office/word/2010/wordprocessingShape" xmlns:wpg="http://schemas.microsoft.com/office/word/2010/wordprocessingGroup" xmlns:w14="http://schemas.microsoft.com/office/word/2010/wordml" xmlns:w15="http://schemas.microsoft.com/office/word/2012/wordml">
  <w:font w:name="Arial"/>
  <w:font w:name="Times New Roman"/>
  <w:font w:name="Courier New"/>
  <w:font w:name="Noto Sans Symbols">
    <w:embedRegular w:fontKey="{00000000-0000-0000-0000-000000000000}" w:subsetted="0" r:id="rId1"/>
    <w:embedBold w:fontKey="{00000000-0000-0000-0000-000000000000}" w:subsetted="0" r:id="rId2"/>
  </w:font>
</w:fonts>
</file>

<file path=word/footer.xml><?xml version="1.0" encoding="utf-8"?>
<w:ftr xmlns:w14="http://schemas.microsoft.com/office/word/2010/wordml" xmlns:w="http://schemas.openxmlformats.org/wordprocessingml/2006/main">
  <w:tbl>
    <w:tblPr>
      <w:tblStyle w:val="TableGrid"/>
      <w:bidiVisual w:val="0"/>
      <w:tblW w:w="0" w:type="auto"/>
      <w:tblLayout w:type="fixed"/>
      <w:tblLook w:val="06A0" w:firstRow="1" w:lastRow="0" w:firstColumn="1" w:lastColumn="0" w:noHBand="1" w:noVBand="1"/>
    </w:tblPr>
    <w:tblGrid>
      <w:gridCol w:w="3005"/>
      <w:gridCol w:w="3005"/>
      <w:gridCol w:w="3005"/>
    </w:tblGrid>
    <w:tr w:rsidR="69D57B7A" w:rsidTr="69D57B7A" w14:paraId="23A6ED0C">
      <w:trPr>
        <w:trHeight w:val="300"/>
      </w:trPr>
      <w:tc>
        <w:tcPr>
          <w:tcW w:w="3005" w:type="dxa"/>
          <w:tcMar/>
        </w:tcPr>
        <w:p w:rsidR="69D57B7A" w:rsidP="69D57B7A" w:rsidRDefault="69D57B7A" w14:paraId="2EC118CC" w14:textId="4DC5B281">
          <w:pPr>
            <w:pStyle w:val="Header"/>
            <w:bidi w:val="0"/>
            <w:ind w:left="-115"/>
            <w:jc w:val="left"/>
          </w:pPr>
        </w:p>
      </w:tc>
      <w:tc>
        <w:tcPr>
          <w:tcW w:w="3005" w:type="dxa"/>
          <w:tcMar/>
        </w:tcPr>
        <w:p w:rsidR="69D57B7A" w:rsidP="69D57B7A" w:rsidRDefault="69D57B7A" w14:paraId="6C2B6EB4" w14:textId="78847FD9">
          <w:pPr>
            <w:pStyle w:val="Header"/>
            <w:bidi w:val="0"/>
            <w:jc w:val="center"/>
          </w:pPr>
        </w:p>
      </w:tc>
      <w:tc>
        <w:tcPr>
          <w:tcW w:w="3005" w:type="dxa"/>
          <w:tcMar/>
        </w:tcPr>
        <w:p w:rsidR="69D57B7A" w:rsidP="69D57B7A" w:rsidRDefault="69D57B7A" w14:paraId="375033AD" w14:textId="6834195E">
          <w:pPr>
            <w:pStyle w:val="Header"/>
            <w:bidi w:val="0"/>
            <w:ind w:right="-115"/>
            <w:jc w:val="right"/>
          </w:pPr>
        </w:p>
      </w:tc>
    </w:tr>
  </w:tbl>
  <w:p w:rsidR="69D57B7A" w:rsidP="69D57B7A" w:rsidRDefault="69D57B7A" w14:paraId="650E1B64" w14:textId="34DCADDD">
    <w:pPr>
      <w:pStyle w:val="Footer"/>
      <w:bidi w:val="0"/>
    </w:pPr>
  </w:p>
</w:ftr>
</file>

<file path=word/footnotes.xml><?xml version="1.0" encoding="utf-8"?>
<w:footnotes xmlns:w14="http://schemas.microsoft.com/office/word/2010/wordml" xmlns:w="http://schemas.openxmlformats.org/wordprocessingml/2006/main">
  <w:footnote w:type="separator" w:id="-1">
    <w:p w:rsidR="76768982" w:rsidRDefault="76768982" w14:paraId="5CD29911" w14:textId="0121D2B7">
      <w:pPr>
        <w:spacing w:after="0" w:line="240" w:lineRule="auto"/>
      </w:pPr>
      <w:r>
        <w:separator/>
      </w:r>
    </w:p>
  </w:footnote>
  <w:footnote w:type="continuationSeparator" w:id="0">
    <w:p w:rsidR="76768982" w:rsidRDefault="76768982" w14:paraId="11832F50" w14:textId="76DB5508">
      <w:pPr>
        <w:spacing w:after="0" w:line="240" w:lineRule="auto"/>
      </w:pPr>
      <w:r>
        <w:continuationSeparator/>
      </w:r>
    </w:p>
  </w:footnote>
  <w:footnote w:id="30325">
    <w:p w:rsidR="76768982" w:rsidP="76768982" w:rsidRDefault="76768982" w14:paraId="1BFC7920" w14:textId="132A1FF8">
      <w:pPr>
        <w:pStyle w:val="FootnoteText"/>
        <w:bidi w:val="0"/>
      </w:pPr>
      <w:r>
        <w:rPr>
          <w:rStyle w:val="FootnoteReference"/>
        </w:rPr>
        <w:footnoteRef/>
      </w:r>
      <w:r>
        <w:t xml:space="preserve"> méthodes de calcul : EU RED II 2018/2001/EU pour l’Europe et US California LCFS pour les États-Unis</w:t>
      </w:r>
    </w:p>
  </w:footnote>
  <w:footnote w:id="2458">
    <w:p w:rsidR="76768982" w:rsidP="76768982" w:rsidRDefault="76768982" w14:paraId="17E33F61" w14:textId="08A00F9C">
      <w:pPr>
        <w:pStyle w:val="FootnoteText"/>
        <w:bidi w:val="0"/>
      </w:pPr>
      <w:r>
        <w:rPr>
          <w:rStyle w:val="FootnoteReference"/>
        </w:rPr>
        <w:footnoteRef/>
      </w:r>
      <w:r>
        <w:t xml:space="preserve"> méthode de calcul : CORSIA</w:t>
      </w:r>
    </w:p>
  </w:footnote>
</w:footnotes>
</file>

<file path=word/header.xml><?xml version="1.0" encoding="utf-8"?>
<w:hdr xmlns:w14="http://schemas.microsoft.com/office/word/2010/wordml" xmlns:wp="http://schemas.openxmlformats.org/drawingml/2006/wordprocessingDrawing" xmlns:wp14="http://schemas.microsoft.com/office/word/2010/wordprocessingDrawing" xmlns:a="http://schemas.openxmlformats.org/drawingml/2006/main" xmlns:pic="http://schemas.openxmlformats.org/drawingml/2006/picture" xmlns:r="http://schemas.openxmlformats.org/officeDocument/2006/relationships" xmlns:a14="http://schemas.microsoft.com/office/drawing/2010/main" xmlns:w="http://schemas.openxmlformats.org/wordprocessingml/2006/main">
  <w:tbl>
    <w:tblPr>
      <w:tblStyle w:val="TableGrid"/>
      <w:tblW w:w="0" w:type="auto"/>
      <w:tblLayout w:type="fixed"/>
      <w:tblLook w:val="06A0" w:firstRow="1" w:lastRow="0" w:firstColumn="1" w:lastColumn="0" w:noHBand="1" w:noVBand="1"/>
    </w:tblPr>
    <w:tblGrid>
      <w:gridCol w:w="3005"/>
      <w:gridCol w:w="3005"/>
      <w:gridCol w:w="3005"/>
    </w:tblGrid>
    <w:tr w:rsidR="69D57B7A" w:rsidTr="69D57B7A" w14:paraId="404C83CF">
      <w:trPr>
        <w:trHeight w:val="300"/>
      </w:trPr>
      <w:tc>
        <w:tcPr>
          <w:tcW w:w="3005" w:type="dxa"/>
          <w:tcMar/>
        </w:tcPr>
        <w:p w:rsidR="69D57B7A" w:rsidP="69D57B7A" w:rsidRDefault="69D57B7A" w14:paraId="5CF2D065" w14:textId="049B4743">
          <w:pPr>
            <w:pStyle w:val="Header"/>
            <w:bidi w:val="0"/>
            <w:ind w:left="-115"/>
            <w:jc w:val="left"/>
          </w:pPr>
          <w:r>
            <w:drawing>
              <wp:anchor distT="0" distB="0" distL="114300" distR="114300" simplePos="0" relativeHeight="251658240" behindDoc="0" locked="0" layoutInCell="1" allowOverlap="1" wp14:editId="0D8CF225" wp14:anchorId="1C6E7EFE">
                <wp:simplePos x="0" y="0"/>
                <wp:positionH relativeFrom="column">
                  <wp:align>left</wp:align>
                </wp:positionH>
                <wp:positionV relativeFrom="paragraph">
                  <wp:posOffset>0</wp:posOffset>
                </wp:positionV>
                <wp:extent cx="5600700" cy="379708"/>
                <wp:effectExtent l="0" t="0" r="0" b="0"/>
                <wp:wrapNone/>
                <wp:docPr id="969085408" name="" title=""/>
                <wp:cNvGraphicFramePr>
                  <a:graphicFrameLocks noChangeAspect="1"/>
                </wp:cNvGraphicFramePr>
                <a:graphic>
                  <a:graphicData uri="http://schemas.openxmlformats.org/drawingml/2006/picture">
                    <pic:pic>
                      <pic:nvPicPr>
                        <pic:cNvPr id="0" name=""/>
                        <pic:cNvPicPr/>
                      </pic:nvPicPr>
                      <pic:blipFill>
                        <a:blip r:embed="R58fbc9aa968b49cc">
                          <a:extLst>
                            <a:ext xmlns:a="http://schemas.openxmlformats.org/drawingml/2006/main" uri="{28A0092B-C50C-407E-A947-70E740481C1C}">
                              <a14:useLocalDpi val="0"/>
                            </a:ext>
                          </a:extLst>
                        </a:blip>
                        <a:stretch>
                          <a:fillRect/>
                        </a:stretch>
                      </pic:blipFill>
                      <pic:spPr>
                        <a:xfrm>
                          <a:off x="0" y="0"/>
                          <a:ext cx="5600700" cy="379708"/>
                        </a:xfrm>
                        <a:prstGeom prst="rect">
                          <a:avLst/>
                        </a:prstGeom>
                      </pic:spPr>
                    </pic:pic>
                  </a:graphicData>
                </a:graphic>
                <wp14:sizeRelH relativeFrom="page">
                  <wp14:pctWidth>0</wp14:pctWidth>
                </wp14:sizeRelH>
                <wp14:sizeRelV relativeFrom="page">
                  <wp14:pctHeight>0</wp14:pctHeight>
                </wp14:sizeRelV>
              </wp:anchor>
            </w:drawing>
          </w:r>
        </w:p>
      </w:tc>
      <w:tc>
        <w:tcPr>
          <w:tcW w:w="3005" w:type="dxa"/>
          <w:tcMar/>
        </w:tcPr>
        <w:p w:rsidR="69D57B7A" w:rsidP="69D57B7A" w:rsidRDefault="69D57B7A" w14:paraId="706791EE" w14:textId="7D123812">
          <w:pPr>
            <w:pStyle w:val="Header"/>
            <w:bidi w:val="0"/>
            <w:jc w:val="center"/>
          </w:pPr>
        </w:p>
      </w:tc>
      <w:tc>
        <w:tcPr>
          <w:tcW w:w="3005" w:type="dxa"/>
          <w:tcMar/>
        </w:tcPr>
        <w:p w:rsidR="69D57B7A" w:rsidP="69D57B7A" w:rsidRDefault="69D57B7A" w14:paraId="37DD153B" w14:textId="6062EE00">
          <w:pPr>
            <w:pStyle w:val="Header"/>
            <w:bidi w:val="0"/>
            <w:ind w:right="-115"/>
            <w:jc w:val="right"/>
          </w:pPr>
        </w:p>
      </w:tc>
    </w:tr>
  </w:tbl>
  <w:p w:rsidR="69D57B7A" w:rsidP="69D57B7A" w:rsidRDefault="69D57B7A" w14:paraId="5C995CC2" w14:textId="4D7C5298">
    <w:pPr>
      <w:pStyle w:val="Header"/>
      <w:bidi w:val="0"/>
    </w:pPr>
  </w:p>
</w:hdr>
</file>

<file path=word/numbering.xml><?xml version="1.0" encoding="utf-8"?>
<w:numbering xmlns:mc="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xmlns:sl="http://schemas.openxmlformats.org/schemaLibrary/2006/main" xmlns:a="http://schemas.openxmlformats.org/drawingml/2006/main" xmlns:pic="http://schemas.openxmlformats.org/drawingml/2006/picture" xmlns:c="http://schemas.openxmlformats.org/drawingml/2006/chart" xmlns:lc="http://schemas.openxmlformats.org/drawingml/2006/lockedCanvas" xmlns:dgm="http://schemas.openxmlformats.org/drawingml/2006/diagram" xmlns:wps="http://schemas.microsoft.com/office/word/2010/wordprocessingShape" xmlns:wpg="http://schemas.microsoft.com/office/word/2010/wordprocessingGroup" xmlns:w14="http://schemas.microsoft.com/office/word/2010/wordml" xmlns:w15="http://schemas.microsoft.com/office/word/2012/wordml">
  <w:abstractNum w:abstractNumId="1">
    <w:lvl w:ilvl="0">
      <w:start w:val="1"/>
      <w:numFmt w:val="bullet"/>
      <w:lvlText w:val="●"/>
      <w:lvlJc w:val="left"/>
      <w:pPr>
        <w:ind w:left="720" w:hanging="360"/>
      </w:pPr>
      <w:rPr>
        <w:rFonts w:ascii="Noto Sans Symbols" w:hAnsi="Noto Sans Symbols" w:eastAsia="Noto Sans Symbols" w:cs="Noto Sans Symbols"/>
      </w:rPr>
    </w:lvl>
    <w:lvl w:ilvl="1">
      <w:start w:val="1"/>
      <w:numFmt w:val="bullet"/>
      <w:lvlText w:val="o"/>
      <w:lvlJc w:val="left"/>
      <w:pPr>
        <w:ind w:left="1440" w:hanging="360"/>
      </w:pPr>
      <w:rPr>
        <w:rFonts w:ascii="Courier New" w:hAnsi="Courier New" w:eastAsia="Courier New" w:cs="Courier New"/>
      </w:rPr>
    </w:lvl>
    <w:lvl w:ilvl="2">
      <w:start w:val="1"/>
      <w:numFmt w:val="bullet"/>
      <w:lvlText w:val="▪"/>
      <w:lvlJc w:val="left"/>
      <w:pPr>
        <w:ind w:left="2160" w:hanging="360"/>
      </w:pPr>
      <w:rPr>
        <w:rFonts w:ascii="Noto Sans Symbols" w:hAnsi="Noto Sans Symbols" w:eastAsia="Noto Sans Symbols" w:cs="Noto Sans Symbols"/>
      </w:rPr>
    </w:lvl>
    <w:lvl w:ilvl="3">
      <w:start w:val="1"/>
      <w:numFmt w:val="bullet"/>
      <w:lvlText w:val="●"/>
      <w:lvlJc w:val="left"/>
      <w:pPr>
        <w:ind w:left="2880" w:hanging="360"/>
      </w:pPr>
      <w:rPr>
        <w:rFonts w:ascii="Noto Sans Symbols" w:hAnsi="Noto Sans Symbols" w:eastAsia="Noto Sans Symbols" w:cs="Noto Sans Symbols"/>
      </w:rPr>
    </w:lvl>
    <w:lvl w:ilvl="4">
      <w:start w:val="1"/>
      <w:numFmt w:val="bullet"/>
      <w:lvlText w:val="o"/>
      <w:lvlJc w:val="left"/>
      <w:pPr>
        <w:ind w:left="3600" w:hanging="360"/>
      </w:pPr>
      <w:rPr>
        <w:rFonts w:ascii="Courier New" w:hAnsi="Courier New" w:eastAsia="Courier New" w:cs="Courier New"/>
      </w:rPr>
    </w:lvl>
    <w:lvl w:ilvl="5">
      <w:start w:val="1"/>
      <w:numFmt w:val="bullet"/>
      <w:lvlText w:val="▪"/>
      <w:lvlJc w:val="left"/>
      <w:pPr>
        <w:ind w:left="4320" w:hanging="360"/>
      </w:pPr>
      <w:rPr>
        <w:rFonts w:ascii="Noto Sans Symbols" w:hAnsi="Noto Sans Symbols" w:eastAsia="Noto Sans Symbols" w:cs="Noto Sans Symbols"/>
      </w:rPr>
    </w:lvl>
    <w:lvl w:ilvl="6">
      <w:start w:val="1"/>
      <w:numFmt w:val="bullet"/>
      <w:lvlText w:val="●"/>
      <w:lvlJc w:val="left"/>
      <w:pPr>
        <w:ind w:left="5040" w:hanging="360"/>
      </w:pPr>
      <w:rPr>
        <w:rFonts w:ascii="Noto Sans Symbols" w:hAnsi="Noto Sans Symbols" w:eastAsia="Noto Sans Symbols" w:cs="Noto Sans Symbols"/>
      </w:rPr>
    </w:lvl>
    <w:lvl w:ilvl="7">
      <w:start w:val="1"/>
      <w:numFmt w:val="bullet"/>
      <w:lvlText w:val="o"/>
      <w:lvlJc w:val="left"/>
      <w:pPr>
        <w:ind w:left="5760" w:hanging="360"/>
      </w:pPr>
      <w:rPr>
        <w:rFonts w:ascii="Courier New" w:hAnsi="Courier New" w:eastAsia="Courier New" w:cs="Courier New"/>
      </w:rPr>
    </w:lvl>
    <w:lvl w:ilvl="8">
      <w:start w:val="1"/>
      <w:numFmt w:val="bullet"/>
      <w:lvlText w:val="▪"/>
      <w:lvlJc w:val="left"/>
      <w:pPr>
        <w:ind w:left="6480" w:hanging="360"/>
      </w:pPr>
      <w:rPr>
        <w:rFonts w:ascii="Noto Sans Symbols" w:hAnsi="Noto Sans Symbols" w:eastAsia="Noto Sans Symbols" w:cs="Noto Sans Symbols"/>
      </w:rPr>
    </w:lvl>
    <w:nsid w:val="3fb66a55"/>
  </w:abstractNum>
  <w:num w:numId="1">
    <w:abstractNumId w:val="1"/>
  </w:num>
</w:numbering>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xmlns:sl="http://schemas.openxmlformats.org/schemaLibrary/2006/main" xmlns:a="http://schemas.openxmlformats.org/drawingml/2006/main" xmlns:pic="http://schemas.openxmlformats.org/drawingml/2006/picture" xmlns:c="http://schemas.openxmlformats.org/drawingml/2006/chart" xmlns:lc="http://schemas.openxmlformats.org/drawingml/2006/lockedCanvas" xmlns:dgm="http://schemas.openxmlformats.org/drawingml/2006/diagram" xmlns:wps="http://schemas.microsoft.com/office/word/2010/wordprocessingShape" xmlns:wpg="http://schemas.microsoft.com/office/word/2010/wordprocessingGroup" xmlns:w14="http://schemas.microsoft.com/office/word/2010/wordml" xmlns:w15="http://schemas.microsoft.com/office/word/2012/wordml" mc:Ignorable="wp14 w14 w15">
  <w:trackRevisions w:val="false"/>
  <w:defaultTabStop w:val="720"/>
  <w:footnotePr>
    <w:footnote w:id="-1"/>
    <w:footnote w:id="0"/>
  </w:footnotePr>
  <w:compat>
    <w:compatSetting w:val="15" w:name="compatibilityMode" w:uri="http://schemas.microsoft.com/office/word"/>
  </w:compat>
  <w:rsids>
    <w:rsidRoot w:val="00000000"/>
    <w:rsid w:val="00000000"/>
    <w:rsid w:val="0341556A"/>
    <w:rsid w:val="076747E3"/>
    <w:rsid w:val="0999B2B4"/>
    <w:rsid w:val="09DE4A52"/>
    <w:rsid w:val="0BA2E61D"/>
    <w:rsid w:val="124085AD"/>
    <w:rsid w:val="14E88230"/>
    <w:rsid w:val="197724AB"/>
    <w:rsid w:val="1C441A8F"/>
    <w:rsid w:val="1FB8B53D"/>
    <w:rsid w:val="253F0E49"/>
    <w:rsid w:val="2A47401B"/>
    <w:rsid w:val="2D840E4E"/>
    <w:rsid w:val="2EE55917"/>
    <w:rsid w:val="2F7CC326"/>
    <w:rsid w:val="321CF9D9"/>
    <w:rsid w:val="340CCCBE"/>
    <w:rsid w:val="360C089F"/>
    <w:rsid w:val="3946705E"/>
    <w:rsid w:val="3FD6AEEF"/>
    <w:rsid w:val="40BA6AF5"/>
    <w:rsid w:val="41069228"/>
    <w:rsid w:val="45519608"/>
    <w:rsid w:val="460C5417"/>
    <w:rsid w:val="49BBF1DB"/>
    <w:rsid w:val="49F14A20"/>
    <w:rsid w:val="4D22CEE6"/>
    <w:rsid w:val="4E25AA5F"/>
    <w:rsid w:val="50E56ADE"/>
    <w:rsid w:val="53344959"/>
    <w:rsid w:val="538D6761"/>
    <w:rsid w:val="5754A970"/>
    <w:rsid w:val="5EFD6141"/>
    <w:rsid w:val="677F2F61"/>
    <w:rsid w:val="67CE2E61"/>
    <w:rsid w:val="69D57B7A"/>
    <w:rsid w:val="700747FE"/>
    <w:rsid w:val="70FC8AF2"/>
    <w:rsid w:val="7189F002"/>
    <w:rsid w:val="7208F14D"/>
    <w:rsid w:val="72E3CCCB"/>
    <w:rsid w:val="74C190C4"/>
    <w:rsid w:val="74DAB921"/>
    <w:rsid w:val="757C7E55"/>
    <w:rsid w:val="75B5EB2F"/>
    <w:rsid w:val="76768982"/>
    <w:rsid w:val="777EF359"/>
    <w:rsid w:val="78909B95"/>
    <w:rsid w:val="78909B95"/>
    <w:rsid w:val="7C707CD0"/>
    <w:rsid w:val="7F755E5A"/>
  </w:rsids>
  <w:clrSchemeMapping w:bg1="light1" w:t1="dark1" w:bg2="light2" w:t2="dark2" w:accent1="accent1" w:accent2="accent2" w:accent3="accent3" w:accent4="accent4" w:accent5="accent5" w:accent6="accent6" w:hyperlink="hyperlink" w:followedHyperlink="followedHyperlink"/>
  <w14:docId w14:val="63DC049B"/>
  <w15:docId w15:val="{C1F684F6-66F0-48EC-9A27-D7A6B7F4DCDE}"/>
</w:settings>
</file>

<file path=word/styles.xml><?xml version="1.0" encoding="utf-8"?>
<w:style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p="http://schemas.openxmlformats.org/drawingml/2006/wordprocessingDrawing" xmlns:w10="urn:schemas-microsoft-com:office:word" xmlns:w="http://schemas.openxmlformats.org/wordprocessingml/2006/main" xmlns:wne="http://schemas.microsoft.com/office/word/2006/wordml" xmlns:sl="http://schemas.openxmlformats.org/schemaLibrary/2006/main" xmlns:a="http://schemas.openxmlformats.org/drawingml/2006/main" xmlns:pic="http://schemas.openxmlformats.org/drawingml/2006/picture" xmlns:c="http://schemas.openxmlformats.org/drawingml/2006/chart" xmlns:lc="http://schemas.openxmlformats.org/drawingml/2006/lockedCanvas" xmlns:dgm="http://schemas.openxmlformats.org/drawingml/2006/diagram" xmlns:wps="http://schemas.microsoft.com/office/word/2010/wordprocessingShape" xmlns:wpg="http://schemas.microsoft.com/office/word/2010/wordprocessingGroup" xmlns:w14="http://schemas.microsoft.com/office/word/2010/wordml" xmlns:w15="http://schemas.microsoft.com/office/word/2012/wordml" mc:Ignorable="wp14">
  <w:docDefaults>
    <w:rPrDefault>
      <w:rPr>
        <w:rFonts w:ascii="Arial" w:hAnsi="Arial" w:eastAsia="Arial" w:cs="Arial"/>
        <w:sz w:val="22"/>
        <w:szCs w:val="22"/>
        <w:lang w:val="fr-FR"/>
      </w:rPr>
    </w:rPrDefault>
    <w:pPrDefault>
      <w:pPr>
        <w:spacing w:line="276" w:lineRule="auto"/>
      </w:pPr>
    </w:pPrDefault>
  </w:docDefaults>
  <w:style w:type="paragraph" w:styleId="Normal" w:default="1">
    <w:name w:val="Normal"/>
  </w:style>
  <w:style w:type="table" w:styleId="TableNormal" w:default="1">
    <w:name w:val="Normal Table"/>
  </w:style>
  <w:style w:type="paragraph" w:styleId="Heading1">
    <w:name w:val="heading 1"/>
    <w:basedOn w:val="Normal"/>
    <w:next w:val="Normal"/>
    <w:pPr>
      <w:keepNext w:val="1"/>
      <w:keepLines w:val="1"/>
      <w:spacing w:before="400" w:after="120" w:lineRule="auto"/>
    </w:pPr>
    <w:rPr>
      <w:sz w:val="40"/>
      <w:szCs w:val="40"/>
    </w:rPr>
  </w:style>
  <w:style w:type="paragraph" w:styleId="Heading2">
    <w:name w:val="heading 2"/>
    <w:basedOn w:val="Normal"/>
    <w:next w:val="Normal"/>
    <w:pPr>
      <w:keepNext w:val="1"/>
      <w:keepLines w:val="1"/>
      <w:spacing w:before="360" w:after="120" w:lineRule="auto"/>
    </w:pPr>
    <w:rPr>
      <w:sz w:val="32"/>
      <w:szCs w:val="32"/>
    </w:rPr>
  </w:style>
  <w:style w:type="paragraph" w:styleId="Heading3">
    <w:name w:val="heading 3"/>
    <w:basedOn w:val="Normal"/>
    <w:next w:val="Normal"/>
    <w:pPr>
      <w:keepNext w:val="1"/>
      <w:keepLines w:val="1"/>
      <w:spacing w:before="320" w:after="80" w:lineRule="auto"/>
    </w:pPr>
    <w:rPr>
      <w:color w:val="434343"/>
      <w:sz w:val="28"/>
      <w:szCs w:val="28"/>
    </w:rPr>
  </w:style>
  <w:style w:type="paragraph" w:styleId="Heading4">
    <w:name w:val="heading 4"/>
    <w:basedOn w:val="Normal"/>
    <w:next w:val="Normal"/>
    <w:pPr>
      <w:keepNext w:val="1"/>
      <w:keepLines w:val="1"/>
      <w:spacing w:before="280" w:after="80" w:lineRule="auto"/>
    </w:pPr>
    <w:rPr>
      <w:color w:val="666666"/>
      <w:sz w:val="24"/>
      <w:szCs w:val="24"/>
    </w:rPr>
  </w:style>
  <w:style w:type="paragraph" w:styleId="Heading5">
    <w:name w:val="heading 5"/>
    <w:basedOn w:val="Normal"/>
    <w:next w:val="Normal"/>
    <w:pPr>
      <w:keepNext w:val="1"/>
      <w:keepLines w:val="1"/>
      <w:spacing w:before="240" w:after="80" w:lineRule="auto"/>
    </w:pPr>
    <w:rPr>
      <w:color w:val="666666"/>
    </w:rPr>
  </w:style>
  <w:style w:type="paragraph" w:styleId="Heading6">
    <w:name w:val="heading 6"/>
    <w:basedOn w:val="Normal"/>
    <w:next w:val="Normal"/>
    <w:pPr>
      <w:keepNext w:val="1"/>
      <w:keepLines w:val="1"/>
      <w:spacing w:before="240" w:after="80" w:lineRule="auto"/>
    </w:pPr>
    <w:rPr>
      <w:i w:val="1"/>
      <w:color w:val="666666"/>
    </w:rPr>
  </w:style>
  <w:style w:type="paragraph" w:styleId="Title">
    <w:name w:val="Title"/>
    <w:basedOn w:val="Normal"/>
    <w:next w:val="Normal"/>
    <w:pPr>
      <w:keepNext w:val="1"/>
      <w:keepLines w:val="1"/>
      <w:spacing w:after="60" w:lineRule="auto"/>
    </w:pPr>
    <w:rPr>
      <w:sz w:val="52"/>
      <w:szCs w:val="52"/>
    </w:rPr>
  </w:style>
  <w:style w:type="paragraph" w:styleId="Normal" w:default="1">
    <w:name w:val="Normal0"/>
  </w:style>
  <w:style w:type="table" w:styleId="TableNormal" w:default="1">
    <w:name w:val="Normal Table0"/>
  </w:style>
  <w:style w:type="paragraph" w:styleId="Heading1">
    <w:name w:val="heading 10"/>
    <w:basedOn w:val="Normal"/>
    <w:next w:val="Normal"/>
    <w:pPr>
      <w:keepNext w:val="1"/>
      <w:keepLines w:val="1"/>
      <w:spacing w:before="400" w:after="120" w:lineRule="auto"/>
    </w:pPr>
    <w:rPr>
      <w:sz w:val="40"/>
      <w:szCs w:val="40"/>
    </w:rPr>
  </w:style>
  <w:style w:type="paragraph" w:styleId="Heading2">
    <w:name w:val="heading 20"/>
    <w:basedOn w:val="Normal"/>
    <w:next w:val="Normal"/>
    <w:pPr>
      <w:keepNext w:val="1"/>
      <w:keepLines w:val="1"/>
      <w:spacing w:before="360" w:after="120" w:lineRule="auto"/>
      <w:ind w:left="964" w:hanging="397"/>
    </w:pPr>
    <w:rPr>
      <w:sz w:val="32"/>
      <w:szCs w:val="32"/>
    </w:rPr>
  </w:style>
  <w:style w:type="paragraph" w:styleId="Heading3">
    <w:name w:val="heading 30"/>
    <w:basedOn w:val="Normal"/>
    <w:next w:val="Normal"/>
    <w:pPr>
      <w:keepNext w:val="1"/>
      <w:keepLines w:val="1"/>
      <w:spacing w:before="320" w:after="80" w:lineRule="auto"/>
      <w:ind w:left="1531" w:hanging="397"/>
    </w:pPr>
    <w:rPr>
      <w:color w:val="434343"/>
      <w:sz w:val="28"/>
      <w:szCs w:val="28"/>
    </w:rPr>
  </w:style>
  <w:style w:type="paragraph" w:styleId="Heading4">
    <w:name w:val="heading 40"/>
    <w:basedOn w:val="Normal"/>
    <w:next w:val="Normal"/>
    <w:pPr>
      <w:keepNext w:val="1"/>
      <w:keepLines w:val="1"/>
      <w:spacing w:before="280" w:after="80" w:lineRule="auto"/>
      <w:ind w:left="2098" w:hanging="396.9999999999999"/>
    </w:pPr>
    <w:rPr>
      <w:color w:val="666666"/>
      <w:sz w:val="24"/>
      <w:szCs w:val="24"/>
    </w:rPr>
  </w:style>
  <w:style w:type="paragraph" w:styleId="Heading5">
    <w:name w:val="heading 50"/>
    <w:basedOn w:val="Normal"/>
    <w:next w:val="Normal"/>
    <w:pPr>
      <w:keepNext w:val="1"/>
      <w:keepLines w:val="1"/>
      <w:spacing w:before="240" w:after="80" w:lineRule="auto"/>
      <w:ind w:left="2665" w:hanging="396.9999999999999"/>
    </w:pPr>
    <w:rPr>
      <w:color w:val="666666"/>
    </w:rPr>
  </w:style>
  <w:style w:type="paragraph" w:styleId="Heading6">
    <w:name w:val="heading 60"/>
    <w:basedOn w:val="Normal"/>
    <w:next w:val="Normal"/>
    <w:pPr>
      <w:keepNext w:val="1"/>
      <w:keepLines w:val="1"/>
      <w:spacing w:before="240" w:after="80" w:lineRule="auto"/>
      <w:ind w:left="3231" w:hanging="396.0000000000002"/>
    </w:pPr>
    <w:rPr>
      <w:i w:val="1"/>
      <w:color w:val="666666"/>
    </w:rPr>
  </w:style>
  <w:style w:type="paragraph" w:styleId="Title">
    <w:name w:val="Title0"/>
    <w:basedOn w:val="Normal"/>
    <w:next w:val="Normal"/>
    <w:pPr>
      <w:keepNext w:val="1"/>
      <w:keepLines w:val="1"/>
      <w:spacing w:after="60" w:lineRule="auto"/>
    </w:pPr>
    <w:rPr>
      <w:sz w:val="52"/>
      <w:szCs w:val="52"/>
    </w:rPr>
  </w:style>
  <w:style w:type="paragraph" w:styleId="Normal" w:default="1">
    <w:name w:val="Normal1"/>
    <w:qFormat w:val="1"/>
  </w:style>
  <w:style w:type="paragraph" w:styleId="Heading1">
    <w:name w:val="heading 11"/>
    <w:basedOn w:val="Normal"/>
    <w:next w:val="Normal"/>
    <w:uiPriority w:val="9"/>
    <w:qFormat w:val="1"/>
    <w:pPr>
      <w:keepNext w:val="1"/>
      <w:keepLines w:val="1"/>
      <w:spacing w:before="400" w:after="120"/>
      <w:outlineLvl w:val="0"/>
    </w:pPr>
    <w:rPr>
      <w:sz w:val="40"/>
      <w:szCs w:val="40"/>
    </w:rPr>
  </w:style>
  <w:style w:type="paragraph" w:styleId="Heading2">
    <w:name w:val="heading 21"/>
    <w:basedOn w:val="Normal"/>
    <w:next w:val="Normal"/>
    <w:uiPriority w:val="9"/>
    <w:semiHidden w:val="1"/>
    <w:unhideWhenUsed w:val="1"/>
    <w:qFormat w:val="1"/>
    <w:pPr>
      <w:keepNext w:val="1"/>
      <w:keepLines w:val="1"/>
      <w:numPr>
        <w:ilvl w:val="1"/>
        <w:numId w:val="10"/>
      </w:numPr>
      <w:spacing w:before="360" w:after="120"/>
      <w:outlineLvl w:val="1"/>
    </w:pPr>
    <w:rPr>
      <w:sz w:val="32"/>
      <w:szCs w:val="32"/>
    </w:rPr>
  </w:style>
  <w:style w:type="paragraph" w:styleId="Heading3">
    <w:name w:val="heading 31"/>
    <w:basedOn w:val="Normal"/>
    <w:next w:val="Normal"/>
    <w:uiPriority w:val="9"/>
    <w:semiHidden w:val="1"/>
    <w:unhideWhenUsed w:val="1"/>
    <w:qFormat w:val="1"/>
    <w:pPr>
      <w:keepNext w:val="1"/>
      <w:keepLines w:val="1"/>
      <w:numPr>
        <w:ilvl w:val="2"/>
        <w:numId w:val="10"/>
      </w:numPr>
      <w:spacing w:before="320" w:after="80"/>
      <w:outlineLvl w:val="2"/>
    </w:pPr>
    <w:rPr>
      <w:color w:val="434343"/>
      <w:sz w:val="28"/>
      <w:szCs w:val="28"/>
    </w:rPr>
  </w:style>
  <w:style w:type="paragraph" w:styleId="Heading4">
    <w:name w:val="heading 41"/>
    <w:basedOn w:val="Normal"/>
    <w:next w:val="Normal"/>
    <w:uiPriority w:val="9"/>
    <w:semiHidden w:val="1"/>
    <w:unhideWhenUsed w:val="1"/>
    <w:qFormat w:val="1"/>
    <w:pPr>
      <w:keepNext w:val="1"/>
      <w:keepLines w:val="1"/>
      <w:numPr>
        <w:ilvl w:val="3"/>
        <w:numId w:val="10"/>
      </w:numPr>
      <w:spacing w:before="280" w:after="80"/>
      <w:outlineLvl w:val="3"/>
    </w:pPr>
    <w:rPr>
      <w:color w:val="666666"/>
      <w:sz w:val="24"/>
      <w:szCs w:val="24"/>
    </w:rPr>
  </w:style>
  <w:style w:type="paragraph" w:styleId="Heading5">
    <w:name w:val="heading 51"/>
    <w:basedOn w:val="Normal"/>
    <w:next w:val="Normal"/>
    <w:uiPriority w:val="9"/>
    <w:semiHidden w:val="1"/>
    <w:unhideWhenUsed w:val="1"/>
    <w:qFormat w:val="1"/>
    <w:pPr>
      <w:keepNext w:val="1"/>
      <w:keepLines w:val="1"/>
      <w:numPr>
        <w:ilvl w:val="4"/>
        <w:numId w:val="10"/>
      </w:numPr>
      <w:spacing w:before="240" w:after="80"/>
      <w:outlineLvl w:val="4"/>
    </w:pPr>
    <w:rPr>
      <w:color w:val="666666"/>
    </w:rPr>
  </w:style>
  <w:style w:type="paragraph" w:styleId="Heading6">
    <w:name w:val="heading 61"/>
    <w:basedOn w:val="Normal"/>
    <w:next w:val="Normal"/>
    <w:uiPriority w:val="9"/>
    <w:semiHidden w:val="1"/>
    <w:unhideWhenUsed w:val="1"/>
    <w:qFormat w:val="1"/>
    <w:pPr>
      <w:keepNext w:val="1"/>
      <w:keepLines w:val="1"/>
      <w:numPr>
        <w:ilvl w:val="5"/>
        <w:numId w:val="10"/>
      </w:numPr>
      <w:spacing w:before="240" w:after="80"/>
      <w:outlineLvl w:val="5"/>
    </w:pPr>
    <w:rPr>
      <w:i w:val="1"/>
      <w:color w:val="666666"/>
    </w:rPr>
  </w:style>
  <w:style w:type="paragraph" w:styleId="Heading7">
    <w:name w:val="heading 7"/>
    <w:basedOn w:val="Normal"/>
    <w:next w:val="Normal"/>
    <w:link w:val="Heading7Char"/>
    <w:uiPriority w:val="9"/>
    <w:semiHidden w:val="1"/>
    <w:unhideWhenUsed w:val="1"/>
    <w:qFormat w:val="1"/>
    <w:rsid w:val="004D51F7"/>
    <w:pPr>
      <w:keepNext w:val="1"/>
      <w:keepLines w:val="1"/>
      <w:numPr>
        <w:ilvl w:val="6"/>
        <w:numId w:val="10"/>
      </w:numPr>
      <w:spacing w:before="40"/>
      <w:outlineLvl w:val="6"/>
    </w:pPr>
    <w:rPr>
      <w:rFonts w:asciiTheme="majorHAnsi" w:hAnsiTheme="majorHAnsi" w:eastAsiaTheme="majorEastAsia" w:cstheme="majorBidi"/>
      <w:i w:val="1"/>
      <w:iCs w:val="1"/>
      <w:color w:val="243f60" w:themeColor="accent1" w:themeShade="00007F"/>
    </w:rPr>
  </w:style>
  <w:style w:type="paragraph" w:styleId="Heading8">
    <w:name w:val="heading 8"/>
    <w:basedOn w:val="Normal"/>
    <w:next w:val="Normal"/>
    <w:link w:val="Heading8Char"/>
    <w:uiPriority w:val="9"/>
    <w:semiHidden w:val="1"/>
    <w:unhideWhenUsed w:val="1"/>
    <w:qFormat w:val="1"/>
    <w:rsid w:val="004D51F7"/>
    <w:pPr>
      <w:keepNext w:val="1"/>
      <w:keepLines w:val="1"/>
      <w:numPr>
        <w:ilvl w:val="7"/>
        <w:numId w:val="10"/>
      </w:numPr>
      <w:spacing w:before="40"/>
      <w:outlineLvl w:val="7"/>
    </w:pPr>
    <w:rPr>
      <w:rFonts w:asciiTheme="majorHAnsi" w:hAnsiTheme="majorHAnsi" w:eastAsiaTheme="majorEastAsia" w:cstheme="majorBidi"/>
      <w:color w:val="272727" w:themeColor="text1" w:themeTint="0000D8"/>
      <w:sz w:val="21"/>
      <w:szCs w:val="21"/>
    </w:rPr>
  </w:style>
  <w:style w:type="paragraph" w:styleId="Heading9">
    <w:name w:val="heading 9"/>
    <w:basedOn w:val="Normal"/>
    <w:next w:val="Normal"/>
    <w:link w:val="Heading9Char"/>
    <w:uiPriority w:val="9"/>
    <w:semiHidden w:val="1"/>
    <w:unhideWhenUsed w:val="1"/>
    <w:qFormat w:val="1"/>
    <w:rsid w:val="004D51F7"/>
    <w:pPr>
      <w:keepNext w:val="1"/>
      <w:keepLines w:val="1"/>
      <w:numPr>
        <w:ilvl w:val="8"/>
        <w:numId w:val="10"/>
      </w:numPr>
      <w:spacing w:before="40"/>
      <w:outlineLvl w:val="8"/>
    </w:pPr>
    <w:rPr>
      <w:rFonts w:asciiTheme="majorHAnsi" w:hAnsiTheme="majorHAnsi" w:eastAsiaTheme="majorEastAsia" w:cstheme="majorBidi"/>
      <w:i w:val="1"/>
      <w:iCs w:val="1"/>
      <w:color w:val="272727" w:themeColor="text1" w:themeTint="0000D8"/>
      <w:sz w:val="21"/>
      <w:szCs w:val="21"/>
    </w:rPr>
  </w:style>
  <w:style w:type="character" w:styleId="DefaultParagraphFont" w:default="1">
    <w:name w:val="Default Paragraph Font"/>
    <w:uiPriority w:val="1"/>
    <w:semiHidden w:val="1"/>
    <w:unhideWhenUsed w:val="1"/>
  </w:style>
  <w:style w:type="numbering" w:styleId="NoList" w:default="1">
    <w:name w:val="No List"/>
    <w:uiPriority w:val="99"/>
    <w:semiHidden w:val="1"/>
    <w:unhideWhenUsed w:val="1"/>
  </w:style>
  <w:style w:type="table" w:styleId="TableNormal1" w:customStyle="1">
    <w:name w:val="Table Normal1"/>
    <w:tblPr>
      <w:tblCellMar>
        <w:top w:w="0.0" w:type="dxa"/>
        <w:left w:w="0.0" w:type="dxa"/>
        <w:bottom w:w="0.0" w:type="dxa"/>
        <w:right w:w="0.0" w:type="dxa"/>
      </w:tblCellMar>
    </w:tblPr>
  </w:style>
  <w:style w:type="paragraph" w:styleId="Title">
    <w:name w:val="Title1"/>
    <w:basedOn w:val="Normal"/>
    <w:next w:val="Normal"/>
    <w:uiPriority w:val="10"/>
    <w:qFormat w:val="1"/>
    <w:pPr>
      <w:keepNext w:val="1"/>
      <w:keepLines w:val="1"/>
      <w:spacing w:after="60"/>
    </w:pPr>
    <w:rPr>
      <w:sz w:val="52"/>
      <w:szCs w:val="52"/>
    </w:rPr>
  </w:style>
  <w:style w:type="paragraph" w:styleId="Subtitle">
    <w:name w:val="Subtitle"/>
    <w:basedOn w:val="Normal"/>
    <w:next w:val="Normal"/>
    <w:pPr>
      <w:keepNext w:val="1"/>
      <w:keepLines w:val="1"/>
      <w:spacing w:after="320"/>
    </w:pPr>
    <w:rPr>
      <w:color w:val="666666"/>
      <w:sz w:val="30"/>
      <w:szCs w:val="30"/>
    </w:rPr>
  </w:style>
  <w:style w:type="paragraph" w:styleId="CommentText">
    <w:name w:val="annotation text"/>
    <w:basedOn w:val="Normal"/>
    <w:link w:val="CommentTextChar"/>
    <w:uiPriority w:val="99"/>
    <w:unhideWhenUsed w:val="1"/>
    <w:pPr>
      <w:spacing w:line="240" w:lineRule="auto"/>
    </w:pPr>
    <w:rPr>
      <w:sz w:val="20"/>
      <w:szCs w:val="20"/>
    </w:rPr>
  </w:style>
  <w:style w:type="character" w:styleId="CommentTextChar" w:customStyle="1">
    <w:name w:val="Comment Text Char"/>
    <w:basedOn w:val="DefaultParagraphFont"/>
    <w:link w:val="CommentText"/>
    <w:uiPriority w:val="99"/>
    <w:rPr>
      <w:sz w:val="20"/>
      <w:szCs w:val="20"/>
    </w:rPr>
  </w:style>
  <w:style w:type="character" w:styleId="CommentReference">
    <w:name w:val="annotation reference"/>
    <w:basedOn w:val="DefaultParagraphFont"/>
    <w:uiPriority w:val="99"/>
    <w:semiHidden w:val="1"/>
    <w:unhideWhenUsed w:val="1"/>
    <w:rPr>
      <w:sz w:val="16"/>
      <w:szCs w:val="16"/>
    </w:rPr>
  </w:style>
  <w:style w:type="paragraph" w:styleId="NormalWeb">
    <w:name w:val="Normal (Web)"/>
    <w:basedOn w:val="Normal"/>
    <w:uiPriority w:val="99"/>
    <w:semiHidden w:val="1"/>
    <w:unhideWhenUsed w:val="1"/>
    <w:rsid w:val="0078148C"/>
    <w:pPr>
      <w:spacing w:before="100" w:beforeAutospacing="1" w:after="100" w:afterAutospacing="1" w:line="240" w:lineRule="auto"/>
    </w:pPr>
    <w:rPr>
      <w:rFonts w:ascii="Times New Roman" w:hAnsi="Times New Roman" w:eastAsia="Times New Roman" w:cs="Times New Roman"/>
      <w:sz w:val="24"/>
      <w:szCs w:val="24"/>
      <w:lang w:val="fr-FR"/>
    </w:rPr>
  </w:style>
  <w:style w:type="paragraph" w:styleId="EPONormal" w:customStyle="1">
    <w:name w:val="EPO Normal"/>
    <w:qFormat w:val="1"/>
    <w:rsid w:val="004D51F7"/>
    <w:pPr>
      <w:spacing w:line="287" w:lineRule="auto"/>
      <w:jc w:val="both"/>
    </w:pPr>
  </w:style>
  <w:style w:type="paragraph" w:styleId="EPOSubheading11pt" w:customStyle="1">
    <w:name w:val="EPO Subheading 11pt"/>
    <w:next w:val="EPONormal"/>
    <w:qFormat w:val="1"/>
    <w:rsid w:val="004D51F7"/>
    <w:pPr>
      <w:keepNext w:val="1"/>
      <w:spacing w:before="220" w:after="220" w:line="287" w:lineRule="auto"/>
    </w:pPr>
    <w:rPr>
      <w:b w:val="1"/>
    </w:rPr>
  </w:style>
  <w:style w:type="paragraph" w:styleId="EPOFootnote" w:customStyle="1">
    <w:name w:val="EPO Footnote"/>
    <w:qFormat w:val="1"/>
    <w:rsid w:val="004D51F7"/>
    <w:pPr>
      <w:spacing w:line="287" w:lineRule="auto"/>
      <w:jc w:val="both"/>
    </w:pPr>
    <w:rPr>
      <w:sz w:val="16"/>
    </w:rPr>
  </w:style>
  <w:style w:type="paragraph" w:styleId="EPOFooter" w:customStyle="1">
    <w:name w:val="EPO Footer"/>
    <w:qFormat w:val="1"/>
    <w:rsid w:val="004D51F7"/>
    <w:pPr>
      <w:spacing w:line="287" w:lineRule="auto"/>
    </w:pPr>
    <w:rPr>
      <w:sz w:val="16"/>
    </w:rPr>
  </w:style>
  <w:style w:type="paragraph" w:styleId="EPOHeader" w:customStyle="1">
    <w:name w:val="EPO Header"/>
    <w:qFormat w:val="1"/>
    <w:rsid w:val="004D51F7"/>
    <w:pPr>
      <w:spacing w:line="287" w:lineRule="auto"/>
    </w:pPr>
    <w:rPr>
      <w:sz w:val="16"/>
    </w:rPr>
  </w:style>
  <w:style w:type="paragraph" w:styleId="EPOSubheading14pt" w:customStyle="1">
    <w:name w:val="EPO Subheading 14pt"/>
    <w:next w:val="EPONormal"/>
    <w:qFormat w:val="1"/>
    <w:rsid w:val="004D51F7"/>
    <w:pPr>
      <w:keepNext w:val="1"/>
      <w:spacing w:before="220" w:after="220" w:line="287" w:lineRule="auto"/>
    </w:pPr>
    <w:rPr>
      <w:b w:val="1"/>
      <w:sz w:val="28"/>
    </w:rPr>
  </w:style>
  <w:style w:type="paragraph" w:styleId="EPOAnnex" w:customStyle="1">
    <w:name w:val="EPO Annex"/>
    <w:next w:val="EPONormal"/>
    <w:qFormat w:val="1"/>
    <w:rsid w:val="004D51F7"/>
    <w:pPr>
      <w:pageBreakBefore w:val="1"/>
      <w:numPr>
        <w:numId w:val="2"/>
      </w:numPr>
      <w:tabs>
        <w:tab w:val="clear" w:pos="567"/>
        <w:tab w:val="left" w:pos="1417"/>
      </w:tabs>
      <w:spacing w:after="220" w:line="287" w:lineRule="auto"/>
      <w:ind w:left="1417" w:hanging="1417"/>
    </w:pPr>
    <w:rPr>
      <w:b w:val="1"/>
      <w:sz w:val="28"/>
    </w:rPr>
  </w:style>
  <w:style w:type="character" w:styleId="Heading7Char" w:customStyle="1">
    <w:name w:val="Heading 7 Char"/>
    <w:basedOn w:val="DefaultParagraphFont"/>
    <w:link w:val="Heading7"/>
    <w:uiPriority w:val="9"/>
    <w:semiHidden w:val="1"/>
    <w:rsid w:val="004D51F7"/>
    <w:rPr>
      <w:rFonts w:asciiTheme="majorHAnsi" w:hAnsiTheme="majorHAnsi" w:eastAsiaTheme="majorEastAsia" w:cstheme="majorBidi"/>
      <w:i w:val="1"/>
      <w:iCs w:val="1"/>
      <w:color w:val="243f60" w:themeColor="accent1" w:themeShade="00007F"/>
    </w:rPr>
  </w:style>
  <w:style w:type="character" w:styleId="Heading8Char" w:customStyle="1">
    <w:name w:val="Heading 8 Char"/>
    <w:basedOn w:val="DefaultParagraphFont"/>
    <w:link w:val="Heading8"/>
    <w:uiPriority w:val="9"/>
    <w:semiHidden w:val="1"/>
    <w:rsid w:val="004D51F7"/>
    <w:rPr>
      <w:rFonts w:asciiTheme="majorHAnsi" w:hAnsiTheme="majorHAnsi" w:eastAsiaTheme="majorEastAsia" w:cstheme="majorBidi"/>
      <w:color w:val="272727" w:themeColor="text1" w:themeTint="0000D8"/>
      <w:sz w:val="21"/>
      <w:szCs w:val="21"/>
    </w:rPr>
  </w:style>
  <w:style w:type="character" w:styleId="Heading9Char" w:customStyle="1">
    <w:name w:val="Heading 9 Char"/>
    <w:basedOn w:val="DefaultParagraphFont"/>
    <w:link w:val="Heading9"/>
    <w:uiPriority w:val="9"/>
    <w:semiHidden w:val="1"/>
    <w:rsid w:val="004D51F7"/>
    <w:rPr>
      <w:rFonts w:asciiTheme="majorHAnsi" w:hAnsiTheme="majorHAnsi" w:eastAsiaTheme="majorEastAsia" w:cstheme="majorBidi"/>
      <w:i w:val="1"/>
      <w:iCs w:val="1"/>
      <w:color w:val="272727" w:themeColor="text1" w:themeTint="0000D8"/>
      <w:sz w:val="21"/>
      <w:szCs w:val="21"/>
    </w:rPr>
  </w:style>
  <w:style w:type="paragraph" w:styleId="EPOTitle1-25pt" w:customStyle="1">
    <w:name w:val="EPO Title 1 - 25pt"/>
    <w:next w:val="EPONormal"/>
    <w:qFormat w:val="1"/>
    <w:rsid w:val="004D51F7"/>
    <w:pPr>
      <w:spacing w:after="220" w:line="287" w:lineRule="auto"/>
    </w:pPr>
    <w:rPr>
      <w:b w:val="1"/>
      <w:sz w:val="50"/>
    </w:rPr>
  </w:style>
  <w:style w:type="paragraph" w:styleId="EPOTitle2-18pt" w:customStyle="1">
    <w:name w:val="EPO Title 2 - 18pt"/>
    <w:next w:val="EPONormal"/>
    <w:qFormat w:val="1"/>
    <w:rsid w:val="004D51F7"/>
    <w:pPr>
      <w:spacing w:after="220" w:line="287" w:lineRule="auto"/>
    </w:pPr>
    <w:rPr>
      <w:b w:val="1"/>
      <w:sz w:val="36"/>
    </w:rPr>
  </w:style>
  <w:style w:type="paragraph" w:styleId="EPOHeading1" w:customStyle="1">
    <w:name w:val="EPO Heading 1"/>
    <w:next w:val="EPONormal"/>
    <w:qFormat w:val="1"/>
    <w:rsid w:val="004D51F7"/>
    <w:pPr>
      <w:keepNext w:val="1"/>
      <w:numPr>
        <w:numId w:val="6"/>
      </w:numPr>
      <w:spacing w:before="220" w:after="220" w:line="287" w:lineRule="auto"/>
      <w:outlineLvl w:val="0"/>
    </w:pPr>
    <w:rPr>
      <w:b w:val="1"/>
      <w:sz w:val="28"/>
    </w:rPr>
  </w:style>
  <w:style w:type="paragraph" w:styleId="EPOHeading2" w:customStyle="1">
    <w:name w:val="EPO Heading 2"/>
    <w:next w:val="EPONormal"/>
    <w:qFormat w:val="1"/>
    <w:rsid w:val="004D51F7"/>
    <w:pPr>
      <w:keepNext w:val="1"/>
      <w:numPr>
        <w:ilvl w:val="1"/>
        <w:numId w:val="6"/>
      </w:numPr>
      <w:spacing w:before="220" w:after="220" w:line="287" w:lineRule="auto"/>
      <w:outlineLvl w:val="1"/>
    </w:pPr>
    <w:rPr>
      <w:b w:val="1"/>
      <w:sz w:val="24"/>
    </w:rPr>
  </w:style>
  <w:style w:type="paragraph" w:styleId="EPOHeading3" w:customStyle="1">
    <w:name w:val="EPO Heading 3"/>
    <w:next w:val="EPONormal"/>
    <w:qFormat w:val="1"/>
    <w:rsid w:val="004D51F7"/>
    <w:pPr>
      <w:keepNext w:val="1"/>
      <w:numPr>
        <w:ilvl w:val="2"/>
        <w:numId w:val="6"/>
      </w:numPr>
      <w:spacing w:before="220" w:after="220" w:line="287" w:lineRule="auto"/>
      <w:outlineLvl w:val="2"/>
    </w:pPr>
    <w:rPr>
      <w:b w:val="1"/>
    </w:rPr>
  </w:style>
  <w:style w:type="paragraph" w:styleId="EPOHeading4" w:customStyle="1">
    <w:name w:val="EPO Heading 4"/>
    <w:next w:val="EPONormal"/>
    <w:qFormat w:val="1"/>
    <w:rsid w:val="004D51F7"/>
    <w:pPr>
      <w:keepNext w:val="1"/>
      <w:numPr>
        <w:ilvl w:val="3"/>
        <w:numId w:val="6"/>
      </w:numPr>
      <w:spacing w:before="220" w:after="220" w:line="287" w:lineRule="auto"/>
      <w:outlineLvl w:val="3"/>
    </w:pPr>
    <w:rPr>
      <w:b w:val="1"/>
    </w:rPr>
  </w:style>
  <w:style w:type="paragraph" w:styleId="EPOBullet1stlevel" w:customStyle="1">
    <w:name w:val="EPO Bullet 1st level"/>
    <w:qFormat w:val="1"/>
    <w:rsid w:val="004D51F7"/>
    <w:pPr>
      <w:numPr>
        <w:numId w:val="7"/>
      </w:numPr>
      <w:tabs>
        <w:tab w:val="clear" w:pos="1134"/>
      </w:tabs>
      <w:spacing w:line="287" w:lineRule="auto"/>
      <w:ind w:left="397" w:hanging="397"/>
      <w:jc w:val="both"/>
    </w:pPr>
  </w:style>
  <w:style w:type="paragraph" w:styleId="EPOBullet2ndlevel" w:customStyle="1">
    <w:name w:val="EPO Bullet 2nd level"/>
    <w:qFormat w:val="1"/>
    <w:rsid w:val="004D51F7"/>
    <w:pPr>
      <w:numPr>
        <w:numId w:val="8"/>
      </w:numPr>
      <w:tabs>
        <w:tab w:val="clear" w:pos="1701"/>
      </w:tabs>
      <w:spacing w:line="287" w:lineRule="auto"/>
      <w:ind w:left="794" w:hanging="397"/>
      <w:jc w:val="both"/>
    </w:pPr>
  </w:style>
  <w:style w:type="paragraph" w:styleId="EPOList-numbers" w:customStyle="1">
    <w:name w:val="EPO List - numbers"/>
    <w:qFormat w:val="1"/>
    <w:rsid w:val="004D51F7"/>
    <w:pPr>
      <w:numPr>
        <w:numId w:val="9"/>
      </w:numPr>
      <w:tabs>
        <w:tab w:val="left" w:pos="397"/>
      </w:tabs>
      <w:spacing w:line="287" w:lineRule="auto"/>
      <w:jc w:val="both"/>
    </w:pPr>
  </w:style>
  <w:style w:type="paragraph" w:styleId="EPOList-letters" w:customStyle="1">
    <w:name w:val="EPO List - letters"/>
    <w:qFormat w:val="1"/>
    <w:rsid w:val="004D51F7"/>
    <w:pPr>
      <w:numPr>
        <w:numId w:val="10"/>
      </w:numPr>
      <w:tabs>
        <w:tab w:val="left" w:pos="397"/>
      </w:tabs>
      <w:spacing w:line="287" w:lineRule="auto"/>
      <w:jc w:val="both"/>
    </w:pPr>
  </w:style>
  <w:style w:type="paragraph" w:styleId="CommentSubject">
    <w:name w:val="annotation subject"/>
    <w:basedOn w:val="CommentText"/>
    <w:next w:val="CommentText"/>
    <w:link w:val="CommentSubjectChar"/>
    <w:uiPriority w:val="99"/>
    <w:semiHidden w:val="1"/>
    <w:unhideWhenUsed w:val="1"/>
    <w:rsid w:val="004D51F7"/>
    <w:rPr>
      <w:b w:val="1"/>
      <w:bCs w:val="1"/>
    </w:rPr>
  </w:style>
  <w:style w:type="character" w:styleId="CommentSubjectChar" w:customStyle="1">
    <w:name w:val="Comment Subject Char"/>
    <w:basedOn w:val="CommentTextChar"/>
    <w:link w:val="CommentSubject"/>
    <w:uiPriority w:val="99"/>
    <w:semiHidden w:val="1"/>
    <w:rsid w:val="004D51F7"/>
    <w:rPr>
      <w:b w:val="1"/>
      <w:bCs w:val="1"/>
      <w:sz w:val="20"/>
      <w:szCs w:val="20"/>
    </w:rPr>
  </w:style>
  <w:style w:type="paragraph" w:styleId="Revision">
    <w:name w:val="Revision"/>
    <w:hidden w:val="1"/>
    <w:uiPriority w:val="99"/>
    <w:semiHidden w:val="1"/>
    <w:rsid w:val="004D51F7"/>
    <w:pPr>
      <w:spacing w:line="240" w:lineRule="auto"/>
    </w:pPr>
  </w:style>
  <w:style w:type="character" w:styleId="Mention">
    <w:name w:val="Mention"/>
    <w:basedOn w:val="DefaultParagraphFont"/>
    <w:uiPriority w:val="99"/>
    <w:unhideWhenUsed w:val="1"/>
    <w:rPr>
      <w:color w:val="2b579a"/>
      <w:shd w:val="clear" w:color="auto" w:fill="e6e6e6"/>
    </w:rPr>
  </w:style>
  <w:style w:type="paragraph" w:styleId="Subtitle">
    <w:name w:val="Subtitle0"/>
    <w:basedOn w:val="Normal"/>
    <w:next w:val="Normal"/>
    <w:pPr>
      <w:keepNext w:val="1"/>
      <w:keepLines w:val="1"/>
      <w:spacing w:after="320" w:lineRule="auto"/>
    </w:pPr>
    <w:rPr>
      <w:color w:val="666666"/>
      <w:sz w:val="30"/>
      <w:szCs w:val="30"/>
    </w:rPr>
  </w:style>
  <w:style w:type="paragraph" w:styleId="Subtitle">
    <w:name w:val="Subtitle1"/>
    <w:basedOn w:val="Normal"/>
    <w:next w:val="Normal"/>
    <w:pPr>
      <w:keepNext w:val="1"/>
      <w:keepLines w:val="1"/>
      <w:spacing w:after="320" w:lineRule="auto"/>
    </w:pPr>
    <w:rPr>
      <w:color w:val="666666"/>
      <w:sz w:val="30"/>
      <w:szCs w:val="30"/>
    </w:rPr>
  </w:style>
  <w:style xmlns:w14="http://schemas.microsoft.com/office/word/2010/wordml" xmlns:mc="http://schemas.openxmlformats.org/markup-compatibility/2006" xmlns:w="http://schemas.openxmlformats.org/wordprocessingml/2006/main" w:type="character" w:styleId="FootnoteReference" mc:Ignorable="w14">
    <w:basedOn xmlns:w="http://schemas.openxmlformats.org/wordprocessingml/2006/main" w:val="DefaultParagraphFont"/>
    <w:name xmlns:w="http://schemas.openxmlformats.org/wordprocessingml/2006/main" w:val="footnote reference"/>
    <w:rPr xmlns:w="http://schemas.openxmlformats.org/wordprocessingml/2006/main">
      <w:vertAlign w:val="superscript"/>
    </w:rPr>
    <w:semiHidden xmlns:w="http://schemas.openxmlformats.org/wordprocessingml/2006/main"/>
    <w:uiPriority xmlns:w="http://schemas.openxmlformats.org/wordprocessingml/2006/main" w:val="99"/>
    <w:unhideWhenUsed xmlns:w="http://schemas.openxmlformats.org/wordprocessingml/2006/main"/>
  </w:style>
  <w:style xmlns:w14="http://schemas.microsoft.com/office/word/2010/wordml" xmlns:mc="http://schemas.openxmlformats.org/markup-compatibility/2006" xmlns:w="http://schemas.openxmlformats.org/wordprocessingml/2006/main" w:type="character" w:styleId="FootnoteTextChar" w:customStyle="1" mc:Ignorable="w14">
    <w:name xmlns:w="http://schemas.openxmlformats.org/wordprocessingml/2006/main" w:val="Footnote Text Char"/>
    <w:basedOn xmlns:w="http://schemas.openxmlformats.org/wordprocessingml/2006/main" w:val="DefaultParagraphFont"/>
    <w:link xmlns:w="http://schemas.openxmlformats.org/wordprocessingml/2006/main" w:val="FootnoteText"/>
    <w:rPr xmlns:w="http://schemas.openxmlformats.org/wordprocessingml/2006/main">
      <w:sz w:val="20"/>
      <w:szCs w:val="20"/>
    </w:rPr>
    <w:semiHidden xmlns:w="http://schemas.openxmlformats.org/wordprocessingml/2006/main"/>
    <w:uiPriority xmlns:w="http://schemas.openxmlformats.org/wordprocessingml/2006/main" w:val="99"/>
  </w:style>
  <w:style xmlns:w14="http://schemas.microsoft.com/office/word/2010/wordml" xmlns:mc="http://schemas.openxmlformats.org/markup-compatibility/2006" xmlns:w="http://schemas.openxmlformats.org/wordprocessingml/2006/main" w:type="paragraph" w:styleId="FootnoteText" mc:Ignorable="w14">
    <w:basedOn xmlns:w="http://schemas.openxmlformats.org/wordprocessingml/2006/main" w:val="Normal"/>
    <w:link xmlns:w="http://schemas.openxmlformats.org/wordprocessingml/2006/main" w:val="FootnoteTextChar"/>
    <w:name xmlns:w="http://schemas.openxmlformats.org/wordprocessingml/2006/main" w:val="footnote text"/>
    <w:pPr xmlns:w="http://schemas.openxmlformats.org/wordprocessingml/2006/main">
      <w:spacing xmlns:w="http://schemas.openxmlformats.org/wordprocessingml/2006/main" w:after="0" w:line="240" w:lineRule="auto"/>
    </w:pPr>
    <w:rPr xmlns:w="http://schemas.openxmlformats.org/wordprocessingml/2006/main">
      <w:sz w:val="20"/>
      <w:szCs w:val="20"/>
    </w:rPr>
    <w:semiHidden xmlns:w="http://schemas.openxmlformats.org/wordprocessingml/2006/main"/>
    <w:uiPriority xmlns:w="http://schemas.openxmlformats.org/wordprocessingml/2006/main" w:val="99"/>
    <w:unhideWhenUsed xmlns:w="http://schemas.openxmlformats.org/wordprocessingml/2006/main"/>
  </w:style>
  <w:style xmlns:w="http://schemas.openxmlformats.org/wordprocessingml/2006/main" w:type="table" w:styleId="TableNormal" w:default="1">
    <w:name xmlns:w="http://schemas.openxmlformats.org/wordprocessingml/2006/main" w:val="Normal Table"/>
    <w:uiPriority xmlns:w="http://schemas.openxmlformats.org/wordprocessingml/2006/main" w:val="99"/>
    <w:semiHidden xmlns:w="http://schemas.openxmlformats.org/wordprocessingml/2006/main"/>
    <w:unhideWhenUsed xmlns:w="http://schemas.openxmlformats.org/wordprocessingml/2006/main"/>
    <w:qFormat xmlns:w="http://schemas.openxmlformats.org/wordprocessingml/2006/main"/>
    <w:tblPr xmlns:w="http://schemas.openxmlformats.org/wordprocessingml/2006/main">
      <w:tblInd w:w="0" w:type="dxa"/>
      <w:tblCellMar>
        <w:top w:w="0" w:type="dxa"/>
        <w:left w:w="108" w:type="dxa"/>
        <w:bottom w:w="0" w:type="dxa"/>
        <w:right w:w="108" w:type="dxa"/>
      </w:tblCellMar>
    </w:tblPr>
  </w:style>
  <w:style xmlns:w="http://schemas.openxmlformats.org/wordprocessingml/2006/main" w:type="table" w:styleId="TableGrid">
    <w:name xmlns:w="http://schemas.openxmlformats.org/wordprocessingml/2006/main" w:val="Table Grid"/>
    <w:basedOn xmlns:w="http://schemas.openxmlformats.org/wordprocessingml/2006/main" w:val="TableNormal"/>
    <w:uiPriority xmlns:w="http://schemas.openxmlformats.org/wordprocessingml/2006/main" w:val="59"/>
    <w:rsid xmlns:w="http://schemas.openxmlformats.org/wordprocessingml/2006/main" w:val="00FB4123"/>
    <w:pPr xmlns:w="http://schemas.openxmlformats.org/wordprocessingml/2006/main">
      <w:spacing w:after="0" w:line="240" w:lineRule="auto"/>
    </w:pPr>
    <w:tblPr xmlns:w="http://schemas.openxmlformats.org/wordprocessingml/2006/main">
      <w:tblInd w:w="0" w:type="dxa"/>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CellMar>
        <w:top w:w="0" w:type="dxa"/>
        <w:left w:w="108" w:type="dxa"/>
        <w:bottom w:w="0" w:type="dxa"/>
        <w:right w:w="108" w:type="dxa"/>
      </w:tblCellMar>
    </w:tblPr>
  </w:style>
  <w:style xmlns:w14="http://schemas.microsoft.com/office/word/2010/wordml" xmlns:mc="http://schemas.openxmlformats.org/markup-compatibility/2006" xmlns:w="http://schemas.openxmlformats.org/wordprocessingml/2006/main" w:type="character" w:styleId="HeaderChar" w:customStyle="1" mc:Ignorable="w14">
    <w:name xmlns:w="http://schemas.openxmlformats.org/wordprocessingml/2006/main" w:val="Header Char"/>
    <w:basedOn xmlns:w="http://schemas.openxmlformats.org/wordprocessingml/2006/main" w:val="DefaultParagraphFont"/>
    <w:link xmlns:w="http://schemas.openxmlformats.org/wordprocessingml/2006/main" w:val="Header"/>
    <w:uiPriority xmlns:w="http://schemas.openxmlformats.org/wordprocessingml/2006/main" w:val="99"/>
  </w:style>
  <w:style xmlns:w14="http://schemas.microsoft.com/office/word/2010/wordml" xmlns:mc="http://schemas.openxmlformats.org/markup-compatibility/2006" xmlns:w="http://schemas.openxmlformats.org/wordprocessingml/2006/main" w:type="paragraph" w:styleId="Header" mc:Ignorable="w14">
    <w:name xmlns:w="http://schemas.openxmlformats.org/wordprocessingml/2006/main" w:val="header"/>
    <w:basedOn xmlns:w="http://schemas.openxmlformats.org/wordprocessingml/2006/main" w:val="Normal"/>
    <w:link xmlns:w="http://schemas.openxmlformats.org/wordprocessingml/2006/main" w:val="HeaderChar"/>
    <w:uiPriority xmlns:w="http://schemas.openxmlformats.org/wordprocessingml/2006/main" w:val="99"/>
    <w:unhideWhenUsed xmlns:w="http://schemas.openxmlformats.org/wordprocessingml/2006/main"/>
    <w:pPr xmlns:w="http://schemas.openxmlformats.org/wordprocessingml/2006/main">
      <w:tabs xmlns:w="http://schemas.openxmlformats.org/wordprocessingml/2006/main">
        <w:tab w:val="center" w:pos="4680"/>
        <w:tab w:val="right" w:pos="9360"/>
      </w:tabs>
      <w:spacing xmlns:w="http://schemas.openxmlformats.org/wordprocessingml/2006/main" w:after="0" w:line="240" w:lineRule="auto"/>
    </w:pPr>
  </w:style>
  <w:style xmlns:w14="http://schemas.microsoft.com/office/word/2010/wordml" xmlns:mc="http://schemas.openxmlformats.org/markup-compatibility/2006" xmlns:w="http://schemas.openxmlformats.org/wordprocessingml/2006/main" w:type="character" w:styleId="FooterChar" w:customStyle="1" mc:Ignorable="w14">
    <w:name xmlns:w="http://schemas.openxmlformats.org/wordprocessingml/2006/main" w:val="Footer Char"/>
    <w:basedOn xmlns:w="http://schemas.openxmlformats.org/wordprocessingml/2006/main" w:val="DefaultParagraphFont"/>
    <w:link xmlns:w="http://schemas.openxmlformats.org/wordprocessingml/2006/main" w:val="Footer"/>
    <w:uiPriority xmlns:w="http://schemas.openxmlformats.org/wordprocessingml/2006/main" w:val="99"/>
  </w:style>
  <w:style xmlns:w14="http://schemas.microsoft.com/office/word/2010/wordml" xmlns:mc="http://schemas.openxmlformats.org/markup-compatibility/2006" xmlns:w="http://schemas.openxmlformats.org/wordprocessingml/2006/main" w:type="paragraph" w:styleId="Footer" mc:Ignorable="w14">
    <w:name xmlns:w="http://schemas.openxmlformats.org/wordprocessingml/2006/main" w:val="footer"/>
    <w:basedOn xmlns:w="http://schemas.openxmlformats.org/wordprocessingml/2006/main" w:val="Normal"/>
    <w:link xmlns:w="http://schemas.openxmlformats.org/wordprocessingml/2006/main" w:val="FooterChar"/>
    <w:uiPriority xmlns:w="http://schemas.openxmlformats.org/wordprocessingml/2006/main" w:val="99"/>
    <w:unhideWhenUsed xmlns:w="http://schemas.openxmlformats.org/wordprocessingml/2006/main"/>
    <w:pPr xmlns:w="http://schemas.openxmlformats.org/wordprocessingml/2006/main">
      <w:tabs xmlns:w="http://schemas.openxmlformats.org/wordprocessingml/2006/main">
        <w:tab w:val="center" w:pos="4680"/>
        <w:tab w:val="right" w:pos="9360"/>
      </w:tabs>
      <w:spacing xmlns:w="http://schemas.openxmlformats.org/wordprocessingml/2006/main" w:after="0" w:line="240" w:lineRule="auto"/>
    </w:pPr>
  </w:style>
  <w:style xmlns:w14="http://schemas.microsoft.com/office/word/2010/wordml" xmlns:mc="http://schemas.openxmlformats.org/markup-compatibility/2006" xmlns:w="http://schemas.openxmlformats.org/wordprocessingml/2006/main" w:type="character" w:styleId="Hyperlink" mc:Ignorable="w14">
    <w:name xmlns:w="http://schemas.openxmlformats.org/wordprocessingml/2006/main" w:val="Hyperlink"/>
    <w:basedOn xmlns:w="http://schemas.openxmlformats.org/wordprocessingml/2006/main" w:val="DefaultParagraphFont"/>
    <w:uiPriority xmlns:w="http://schemas.openxmlformats.org/wordprocessingml/2006/main" w:val="99"/>
    <w:unhideWhenUsed xmlns:w="http://schemas.openxmlformats.org/wordprocessingml/2006/main"/>
    <w:rPr xmlns:w="http://schemas.openxmlformats.org/wordprocessingml/2006/main">
      <w:color w:val="0563C1" w:themeColor="hyperlink"/>
      <w:u w:val="single"/>
    </w:rPr>
  </w:style>
</w:styles>
</file>

<file path=word/_rels/document.xml.rels>&#65279;<?xml version="1.0" encoding="utf-8"?><Relationships xmlns="http://schemas.openxmlformats.org/package/2006/relationships"><Relationship Type="http://schemas.openxmlformats.org/officeDocument/2006/relationships/customXml" Target="../customXML/item5.xml" Id="rId13" /><Relationship Type="http://schemas.openxmlformats.org/officeDocument/2006/relationships/fontTable" Target="fontTable.xml" Id="rId3" /><Relationship Type="http://schemas.openxmlformats.org/officeDocument/2006/relationships/footnotes" Target="footnotes.xml" Id="Rb507e020bfd6435c" /><Relationship Type="http://schemas.openxmlformats.org/officeDocument/2006/relationships/customXml" Target="../customXML/item4.xml" Id="rId12" /><Relationship Type="http://schemas.openxmlformats.org/officeDocument/2006/relationships/settings" Target="settings.xml" Id="rId2" /><Relationship Type="http://schemas.openxmlformats.org/officeDocument/2006/relationships/theme" Target="theme/theme1.xml" Id="rId1" /><Relationship Type="http://schemas.openxmlformats.org/officeDocument/2006/relationships/customXml" Target="../customXML/item1.xml" Id="rId6" /><Relationship Type="http://schemas.openxmlformats.org/officeDocument/2006/relationships/customXml" Target="../customXML/item3.xml" Id="rId11" /><Relationship Type="http://schemas.openxmlformats.org/officeDocument/2006/relationships/styles" Target="styles.xml" Id="rId5" /><Relationship Type="http://schemas.openxmlformats.org/officeDocument/2006/relationships/footer" Target="footer.xml" Id="Rc139ca70594b403d" /><Relationship Type="http://schemas.openxmlformats.org/officeDocument/2006/relationships/header" Target="header.xml" Id="R0ced77b2c8f4496c" /><Relationship Type="http://schemas.openxmlformats.org/officeDocument/2006/relationships/numbering" Target="numbering.xml" Id="rId4" /><Relationship Type="http://schemas.openxmlformats.org/officeDocument/2006/relationships/hyperlink" Target="https://inventoraward.epo.org/?mtm_campaign=EIA2023&amp;mtm_keyword=EIA-pressrelease&amp;mtm_medium=press&amp;mtm_group=press" TargetMode="External" Id="Rc745f2380b5447bf" /><Relationship Type="http://schemas.openxmlformats.org/officeDocument/2006/relationships/hyperlink" Target="https://new.epo.org/fr/news-events/european-inventor-award/meet-the-finalists/pia-bergstrom-annika-malm-jukka-myllyoja?mtm_campaign=EIA2023&amp;mtm_keyword=EIA-pressrelease&amp;mtm_medium=press&amp;mtm_group=press" TargetMode="External" Id="R3af4f387fb8b4a01" /><Relationship Type="http://schemas.openxmlformats.org/officeDocument/2006/relationships/hyperlink" Target="mailto:press@epo.org" TargetMode="External" Id="R2adc436af1064859" /><Relationship Type="http://schemas.openxmlformats.org/officeDocument/2006/relationships/hyperlink" Target="https://new.epo.org/en/news-events/european-inventor-award?mtm_campaign=EIA2023&amp;mtm_keyword=EIA-pressrelease&amp;mtm_medium=press&amp;mtm_group=press" TargetMode="External" Id="R55f9f7db13484018" /><Relationship Type="http://schemas.openxmlformats.org/officeDocument/2006/relationships/hyperlink" Target="https://www.epo.org/index_fr.html?mtm_campaign=EIA2023&amp;mtm_keyword=EIA-pressrelease&amp;mtm_medium=press&amp;mtm_group=press" TargetMode="External" Id="R3192e405d2bc480c" /></Relationships>
</file>

<file path=word/_rels/fontTable.xml.rels><?xml version="1.0" encoding="UTF-8" standalone="yes"?><Relationships xmlns="http://schemas.openxmlformats.org/package/2006/relationships"><Relationship Id="rId1" Type="http://schemas.openxmlformats.org/officeDocument/2006/relationships/font" Target="fonts/NotoSansSymbols-regular.ttf"/><Relationship Id="rId2" Type="http://schemas.openxmlformats.org/officeDocument/2006/relationships/font" Target="fonts/NotoSansSymbols-bold.ttf"/></Relationships>
</file>

<file path=word/_rels/header.xml.rels>&#65279;<?xml version="1.0" encoding="utf-8"?><Relationships xmlns="http://schemas.openxmlformats.org/package/2006/relationships"><Relationship Type="http://schemas.openxmlformats.org/officeDocument/2006/relationships/image" Target="/media/image.jpg" Id="R58fbc9aa968b49cc" /></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9fe85f9d-14b9-4f9c-9861-ae262a00135d" ContentTypeId="0x0101004B4BAD3DDDE0F84A8E56A09DD9B2FAD7" PreviousValue="false"/>
</file>

<file path=customXML/item3.xml><?xml version="1.0" encoding="utf-8"?>
<ct:contentTypeSchema xmlns:ct="http://schemas.microsoft.com/office/2006/metadata/contentType" xmlns:ma="http://schemas.microsoft.com/office/2006/metadata/properties/metaAttributes" ct:_="" ma:_="" ma:contentTypeName="Document" ma:contentTypeID="0x010100613A5B1053DBCA478B3D4391621FC10B" ma:contentTypeVersion="20" ma:contentTypeDescription="Create a new document." ma:contentTypeScope="" ma:versionID="b264f49a7e240d87d7c07ec31ab2bb85">
  <xsd:schema xmlns:xsd="http://www.w3.org/2001/XMLSchema" xmlns:xs="http://www.w3.org/2001/XMLSchema" xmlns:p="http://schemas.microsoft.com/office/2006/metadata/properties" xmlns:ns2="5d429d00-054d-485d-befb-4d01d608e663" xmlns:ns3="c3d35397-2368-4640-bf82-009dc17c0c43" targetNamespace="http://schemas.microsoft.com/office/2006/metadata/properties" ma:root="true" ma:fieldsID="29222e87c18bad971e3c19983f9598ae" ns2:_="" ns3:_="">
    <xsd:import namespace="5d429d00-054d-485d-befb-4d01d608e663"/>
    <xsd:import namespace="c3d35397-2368-4640-bf82-009dc17c0c4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3:MediaServiceLocation" minOccurs="0"/>
                <xsd:element ref="ns3:Dare_x0020_and_x0020_Time" minOccurs="0"/>
                <xsd:element ref="ns3:image" minOccurs="0"/>
                <xsd:element ref="ns3:MediaLengthInSeconds" minOccurs="0"/>
                <xsd:element ref="ns3:date" minOccurs="0"/>
                <xsd:element ref="ns3:lcf76f155ced4ddcb4097134ff3c332f"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429d00-054d-485d-befb-4d01d608e66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6" nillable="true" ma:displayName="Taxonomy Catch All Column" ma:hidden="true" ma:list="{f7a8932f-9d07-48e8-8ac3-fb6f603fa9cf}" ma:internalName="TaxCatchAll" ma:showField="CatchAllData" ma:web="5d429d00-054d-485d-befb-4d01d608e6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3d35397-2368-4640-bf82-009dc17c0c43"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Dare_x0020_and_x0020_Time" ma:index="20" nillable="true" ma:displayName="Dare and Time" ma:format="DateOnly" ma:internalName="Dare_x0020_and_x0020_Time">
      <xsd:simpleType>
        <xsd:restriction base="dms:DateTime"/>
      </xsd:simpleType>
    </xsd:element>
    <xsd:element name="image" ma:index="21" nillable="true" ma:displayName="image" ma:format="Thumbnail" ma:internalName="image">
      <xsd:simpleType>
        <xsd:restriction base="dms:Unknown"/>
      </xsd:simpleType>
    </xsd:element>
    <xsd:element name="MediaLengthInSeconds" ma:index="22" nillable="true" ma:displayName="Length (seconds)" ma:internalName="MediaLengthInSeconds" ma:readOnly="true">
      <xsd:simpleType>
        <xsd:restriction base="dms:Unknown"/>
      </xsd:simpleType>
    </xsd:element>
    <xsd:element name="date" ma:index="23" nillable="true" ma:displayName="date" ma:format="DateOnly" ma:internalName="date">
      <xsd:simpleType>
        <xsd:restriction base="dms:DateTime"/>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f51493b5-ac2f-49c0-a7d8-a2c097611efd"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go:gDocsCustomXmlDataStorage xmlns:go="http://customooxmlschemas.google.com/" xmlns:r="http://schemas.openxmlformats.org/officeDocument/2006/relationships" uri="GoogleDocsCustomDataVersion1">
  <go:docsCustomData xmlns:go="http://customooxmlschemas.google.com/" roundtripDataSignature="AMtx7mjnxSlOiRwhJxuhIO0GepZz5kHYOg==">AMUW2mXFERiCjJR+ZxcOBdMjA6l/Zh/kzoNTJJ9dgYaGAtM7JTMSgdRDBYzF0AAnMF/O73zxgBjrlnRA8ioYR/mF9nSra6SbWxUx65UuX38UJxxLQt2rprvTMMZhRUzMSaFYLT+05uroswYpTcdotjIQsW90KkNv58Cmhdjr7uzdSTnXDssdA0NW7D7NleEDskTEaU5KluwJtI0uhRg2pSwIlSxUxvfD/Pkw4zYryZgk9m5oBTELVTJ8Nn4QIhVScrjBtSw/G5rFZmyQ6Wo1+QJE3xC3rwFL7xvnoqYG7RnbiHf2hrR2ObnOe/X4V9lfHz33FEAVRzti3m7erl//7MFIto3NURW4CrpPU/qgk4LEb/NnMGjRYfB4++F1jAaMF3VvRI/SSjV2UIQODFLH8qHUAW686KqhJ7J7J8kOmh1cQIZoBLcRHKab2grKo47zuCM2M9J5+erwDSnU6I017mxGtUYJdUtJua//9HXXVToRNuUTpub8+r/YVmZA5CDQN3DGbM3kTAu/MnTR8Uz2NCJQetljMDKOeKnwsfJUSUaQxacYur3YFianAVPPwk/cXsplEW4WVC5ILuhxcUtTLxzxBX0ciEQ0Y5ltn+PWKmfHbKXXcMTePGDn5NVhCB8J08SBXUrJHuwzzPajom51n90vTmV07Yd9gqe0+JX1KQf6xFxm4LWTV1jck15Zyj9gL/BNcVp5JYHXzKHBa2pSEjcBUnversbzMARsiOmDujQiH00TDTf/uz66fM/B8epo5+WiXpGu0QCZG49R8YbRX/0xh41tvU7r8D2aWT4AXN8w/iMlZmyZBR06HVzoxc5bGMCLlYeQOKyhYRaVYyqaSTpzaAULk7teGCt4yDTXF5EkOCjxCGSgqusfGDhLu1lSwVMPOuiESwi1U1r5IfNIYkWkvSccNcmvfVMH8Yc84jvp2kedI3Hl82V11jjasektyIGHSGtTPx5wYTnASrEgbqevDvDqqZOvUkWj8Z4EbPmhlcdrBS1jt0ys8Nx/Nw0nTtd8nkNmuE/jfkwaNjlROvk70lfpRINUYRPKDCkBjGiFTvhKWeuEJ62ve5rHR5Ggfr9lZZWW5M14C3AqEeNScDk3YXWqtu/WRJjM0Fv45b08BRj7wdCLcfkKzkoP0DOvqwKK12p9m1HJ7lthDKx8CJ14AJlnTfPhggXGR9Fsm5ghVyvQbSvZkJP8QZRdGKB6u1m/xy8u/2pIcNBlK4gwyetRki9yInIHL0ay2DuSiVZY5W6nG+4KAgAJzDVSheuORsnk3Sp9cdOJFxRfnMPWuhf151WF6jCZh4t9tdgF9iv7MRy6FI2GhtMbrryFLZo/yPeAz9D2KlSVokqZhh3S7mH0gzYSD+AXBiHtB4FNYv189U0Na6CaRIlUVhIE3Tk9zWmF69AViYOD0H7c62E+V2oxhWquAeh1ODNAaaIFqWXMQhEAP26uHrWrrSekEVTnWlQW3bRz6kOXVbJRdyLCYb02t0wwugJ4d8TQt6Eqw8YtOovNOM3Nl2thv99B+6HWHNBzQqY18mjPXMLSd8COJ8dN7uS/wdEmICRBTu0IUC1QQxy1opH086xq4hR1C1acwK7YqPI3PBRVA8M1AF5yVJXZG84aXFI0vvLOPAL46YHSol5xHssQQllXoxxJWMHJ38ynA1hcWBF1mmFm0iKWbB7jswMPkqGxRzpQ3uMMu7i/hwvNE8xY7KVZAl7oPM37Hs0NlxNUne7xr9wqXXvO0/+aogSJ4iP3CLuV/2n75pTpZbCSMVqEaQoGVZMyC/I3Cdy0BTNnEIiabd/FpTVwq6hQiiHvVZzJM8dXBNXRj34KPvShvKyxjYQhwJjaf+vNnJdAwaNG4Nj67JdvbRzaEn7UxqrRVgRQobjsyhy9TVhQ2Ms6ynezwZvVMYoCKk5ozJK2Jkixa3hOkssAMqFjHLMnlyukDeu/ZGd1odlbasw0vJ46nrJDgT6Z+iP3JOeqh/RnKzuA662zERmbW/bpVc19zKHR9Gn85l8dZl8ax+soHLfcbl346Oe2Z7aGnksIf3ZPjXqOzg0hr9VHViOELHEqBiMF0vcjyRZ0MIvQSFWDTrDVMaAgWcTj2aVwHllXpi1K30p6rXWV39UovKC+c7VheuEC7WG8Cb89k6D54pfvFFOqhtFFAqdAih6uF9ko3qFyKZuXuDh+QybmKJ69M/SS23P99crsyogN5rK09e7cW5SE5etinBxz9IfEzdl48DxYl3AlK0CPvUE+EdHKWAWl4NNipFvx5Tg778M7QFroZWEcdKpkewgGwDlCPLmI3FpR+XlQ/IQqr90xdrGFUrUOR4uff2yIy9qORDSskmzEX1HHcfuVFiE4m1sZVu0zy5XtpEuKEZQODFMKtkdav7syqBSO1w/B9GiSJSzdSXZRRicVa+pOCJz6UG3Wz+TQGTdq+lQRFKfjYc3eLMtKygyb34e955K4zB6hJx8v3YLZ+Jy4XREVYaCbvd0/gRTGLev0Q2Vr4T2sQllgykeKK46a4G8T4aCuOhY8/aArj52JZeO0obEzZqUqfo+eoIT27c23a1sYH8ofhjve80d+O370wKoUTuJfRdVbacdNx063wKEW6GHiNgAHFfF+f2k/snnkymQGe7j69k3AdlpDQ6ePaz981oa5HLWLRJnZjYOMQoo7uCG3Hh6Vg8pxslqGahuyc/zjMFYj7XDzRefXVBgAh7x1bfZaUwFXwLdlpcpwEB1XrujySM2PGoNWxTYLHECYLejzSpugZG27l0/aKSkjVaocRA+8OZKHV+mu9D58rlovluK/ZCuNVTrH3F/u8AhPZpYXk67Dwe1Y+kZxVI4IAC+UH+YCq7Evv1iDfxQo4SMoG4ynq3DltOZ3KIr23L12Gb5fFlbLiLXjnu6g8PO5NIW5gzDpUQEDbvlnqrlU+btibr2AxjqUAzirfJa75Lf6cMP0ZiDl4lm3Nc8QzOMPH2NJiIz/ble/AQkHwxbXxPyZXjMFKZ1Bsy83Iz9n8Y1x3E7U7ikH8Y/fWoLzHPn/COOVFaYA/ahFwOV6O/wjGgUzNVNTfxqGTfx6NJIrDfLHo2spp+aPxKWmIJkhOhpzDHuw4Jsanbv6AMNy3PXiMZHCBJ5hagL/dbwWwPXRIMDtWzjOP7YE5u9IbsGXv25NP2nUIZIBkv9sjRwXrW8en5Z/fJuBXaUih8BL//LQIZyzesakXhjE78OTvK15EtobzAB7Qrgy6R31o8UE/2VH0ECk8vhF5F+hfg5cypRb6DR5m69O2TJfKvB10TFOMQVDzC1i5P9qigSPQlFdVk5M18QywsiYz4ltXZ4KCGIO1pEWc6zEcRSPAEj03fUEGf8R+fQPK2XYTmZuulHHqSoub8oOQK4W7A7GRyNu/8qze5O2XSKbjhn1Ihd8mUGNk30Q9LIqT1DDx5+i1e79/ppU0wRlQbqVHR61EpUKXlC/wrPzdHPnt/ac3jDY+UOtpz47MSQYa2Q+OIzB3vswOK+k3rB5DihD5eCHUc8dpUMpK4EkCKGWOnQcQk4XYARcGwLLLU7Po57ulp26+9hoEoYj6cXbHyoXYOejgTONoCWC4e3kOf154qEN</go:docsCustomData>
</go:gDocsCustomXmlDataStorage>
</file>

<file path=customXML/item5.xml><?xml version="1.0" encoding="utf-8"?>
<p:properties xmlns:p="http://schemas.microsoft.com/office/2006/metadata/properties" xmlns:xsi="http://www.w3.org/2001/XMLSchema-instance" xmlns:pc="http://schemas.microsoft.com/office/infopath/2007/PartnerControls">
  <documentManagement>
    <TaxCatchAll xmlns="5d429d00-054d-485d-befb-4d01d608e663" xsi:nil="true"/>
    <date xmlns="c3d35397-2368-4640-bf82-009dc17c0c43" xsi:nil="true"/>
    <lcf76f155ced4ddcb4097134ff3c332f xmlns="c3d35397-2368-4640-bf82-009dc17c0c43">
      <Terms xmlns="http://schemas.microsoft.com/office/infopath/2007/PartnerControls"/>
    </lcf76f155ced4ddcb4097134ff3c332f>
    <Dare_x0020_and_x0020_Time xmlns="c3d35397-2368-4640-bf82-009dc17c0c43" xsi:nil="true"/>
    <image xmlns="c3d35397-2368-4640-bf82-009dc17c0c43" xsi:nil="true"/>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5DA18D0-43EC-49B1-876C-6922EFA96598}"/>
</file>

<file path=customXML/itemProps2.xml><?xml version="1.0" encoding="utf-8"?>
<ds:datastoreItem xmlns:ds="http://schemas.openxmlformats.org/officeDocument/2006/customXml" ds:itemID="{FEDC1242-AD0E-4F1D-8C3F-92D9003EF4A0}"/>
</file>

<file path=customXML/itemProps3.xml><?xml version="1.0" encoding="utf-8"?>
<ds:datastoreItem xmlns:ds="http://schemas.openxmlformats.org/officeDocument/2006/customXml" ds:itemID="{704FAB38-E1E2-4680-80D9-6C2FE401A5CF}"/>
</file>

<file path=customXML/itemProps4.xml><?xml version="1.0" encoding="utf-8"?>
<ds:datastoreItem xmlns:ds="http://schemas.openxmlformats.org/officeDocument/2006/customXml" ds:itemID="{11111111-1234-1234-1234-123412341234}"/>
</file>

<file path=customXML/itemProps5.xml><?xml version="1.0" encoding="utf-8"?>
<ds:datastoreItem xmlns:ds="http://schemas.openxmlformats.org/officeDocument/2006/customXml" ds:itemID="{937AB125-70C2-4AC0-B59F-8B784CCF3C6A}"/>
</file>

<file path=customXML/itemProps6.xml><?xml version="1.0" encoding="utf-8"?>
<ds:datastoreItem xmlns:ds="http://schemas.openxmlformats.org/officeDocument/2006/customXml" ds:itemID="{F91F7B68-0FE1-4667-BFDB-6E138FCD37AA}"/>
</file>

<file path=docProps/app.xml><?xml version="1.0" encoding="utf-8"?>
<ap:Properties xmlns:ap="http://schemas.openxmlformats.org/officeDocument/2006/extended-properties">
  <ap:AppVersion>16.0000</ap:AppVersion>
  <ap:Application>Microsoft Word for the web</ap:Applicat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creator>Maria-Christina Doulami</dc:creator>
  <lastModifiedBy>Sophie Rasbash (External)</lastModifiedBy>
  <dcterms:created xsi:type="dcterms:W3CDTF">2023-04-24T18:02:00.0000000Z</dcterms:created>
  <dcterms:modified xsi:type="dcterms:W3CDTF">2023-05-08T09:07:12.2695298Z</dcterms:modified>
</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b5aa600389a2496ddc2d0c7117746edb7b0b49b0175e9ab16b186c166e67a724</vt:lpwstr>
  </property>
  <property fmtid="{D5CDD505-2E9C-101B-9397-08002B2CF9AE}" pid="3" name="ContentTypeId">
    <vt:lpwstr>0x010100613A5B1053DBCA478B3D4391621FC10B</vt:lpwstr>
  </property>
  <property fmtid="{D5CDD505-2E9C-101B-9397-08002B2CF9AE}" pid="4" name="MediaServiceImageTags">
    <vt:lpwstr/>
  </property>
  <property fmtid="{D5CDD505-2E9C-101B-9397-08002B2CF9AE}" pid="5" name="_dlc_DocIdItemGuid">
    <vt:lpwstr>a45f1ba1-6019-43b4-b226-14e4de10f436</vt:lpwstr>
  </property>
  <property fmtid="{D5CDD505-2E9C-101B-9397-08002B2CF9AE}" pid="6" name="EpoCoverage">
    <vt:lpwstr/>
  </property>
  <property fmtid="{D5CDD505-2E9C-101B-9397-08002B2CF9AE}" pid="7" name="EpoCategory">
    <vt:lpwstr/>
  </property>
  <property fmtid="{D5CDD505-2E9C-101B-9397-08002B2CF9AE}" pid="8" name="EpoLanguage">
    <vt:lpwstr/>
  </property>
  <property fmtid="{D5CDD505-2E9C-101B-9397-08002B2CF9AE}" pid="9" name="EpoPublisher">
    <vt:lpwstr/>
  </property>
  <property fmtid="{D5CDD505-2E9C-101B-9397-08002B2CF9AE}" pid="10" name="OtcsNodeId">
    <vt:lpwstr>6623277</vt:lpwstr>
  </property>
  <property fmtid="{D5CDD505-2E9C-101B-9397-08002B2CF9AE}" pid="11" name="OtcsNodeVersionNumber">
    <vt:lpwstr>2</vt:lpwstr>
  </property>
  <property fmtid="{D5CDD505-2E9C-101B-9397-08002B2CF9AE}" pid="12" name="OtcsNodeVersionID">
    <vt:lpwstr>3</vt:lpwstr>
  </property>
</Properties>
</file>