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6"/>
  </p:sldMasterIdLst>
  <p:notesMasterIdLst>
    <p:notesMasterId r:id="rId109"/>
  </p:notesMasterIdLst>
  <p:sldIdLst>
    <p:sldId id="366" r:id="rId7"/>
    <p:sldId id="258" r:id="rId8"/>
    <p:sldId id="259" r:id="rId9"/>
    <p:sldId id="260" r:id="rId10"/>
    <p:sldId id="261" r:id="rId11"/>
    <p:sldId id="262" r:id="rId12"/>
    <p:sldId id="263" r:id="rId13"/>
    <p:sldId id="360" r:id="rId14"/>
    <p:sldId id="265" r:id="rId15"/>
    <p:sldId id="266" r:id="rId16"/>
    <p:sldId id="267" r:id="rId17"/>
    <p:sldId id="268" r:id="rId18"/>
    <p:sldId id="269"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73" r:id="rId69"/>
    <p:sldId id="374"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 id="349" r:id="rId93"/>
    <p:sldId id="350" r:id="rId94"/>
    <p:sldId id="351" r:id="rId95"/>
    <p:sldId id="352" r:id="rId96"/>
    <p:sldId id="353" r:id="rId97"/>
    <p:sldId id="354" r:id="rId98"/>
    <p:sldId id="355" r:id="rId99"/>
    <p:sldId id="356" r:id="rId100"/>
    <p:sldId id="362" r:id="rId101"/>
    <p:sldId id="361" r:id="rId102"/>
    <p:sldId id="363" r:id="rId103"/>
    <p:sldId id="364" r:id="rId104"/>
    <p:sldId id="365" r:id="rId105"/>
    <p:sldId id="357" r:id="rId106"/>
    <p:sldId id="358" r:id="rId107"/>
    <p:sldId id="359" r:id="rId108"/>
  </p:sldIdLst>
  <p:sldSz cx="9906000" cy="6858000" type="A4"/>
  <p:notesSz cx="6743700" cy="98806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12">
          <p15:clr>
            <a:srgbClr val="A4A3A4"/>
          </p15:clr>
        </p15:guide>
        <p15:guide id="2" pos="212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oedt Geert" initials="BG" lastIdx="6" clrIdx="0"/>
  <p:cmAuthor id="1" name="Kracker Martin" initials="KM"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233" autoAdjust="0"/>
  </p:normalViewPr>
  <p:slideViewPr>
    <p:cSldViewPr snapToGrid="0" snapToObjects="1">
      <p:cViewPr varScale="1">
        <p:scale>
          <a:sx n="77" d="100"/>
          <a:sy n="77" d="100"/>
        </p:scale>
        <p:origin x="612" y="78"/>
      </p:cViewPr>
      <p:guideLst>
        <p:guide orient="horz" pos="2160"/>
        <p:guide pos="3120"/>
      </p:guideLst>
    </p:cSldViewPr>
  </p:slideViewPr>
  <p:notesTextViewPr>
    <p:cViewPr>
      <p:scale>
        <a:sx n="100" d="100"/>
        <a:sy n="100" d="100"/>
      </p:scale>
      <p:origin x="0" y="0"/>
    </p:cViewPr>
  </p:notesTextViewPr>
  <p:sorterViewPr>
    <p:cViewPr>
      <p:scale>
        <a:sx n="100" d="100"/>
        <a:sy n="100" d="100"/>
      </p:scale>
      <p:origin x="0" y="13728"/>
    </p:cViewPr>
  </p:sorterViewPr>
  <p:notesViewPr>
    <p:cSldViewPr snapToGrid="0" snapToObjects="1">
      <p:cViewPr varScale="1">
        <p:scale>
          <a:sx n="87" d="100"/>
          <a:sy n="87" d="100"/>
        </p:scale>
        <p:origin x="-4214" y="-96"/>
      </p:cViewPr>
      <p:guideLst>
        <p:guide orient="horz" pos="3112"/>
        <p:guide pos="212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viewProps" Target="viewProps.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5" Type="http://schemas.openxmlformats.org/officeDocument/2006/relationships/customXml" Target="../customXml/item5.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theme" Target="theme/theme1.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tableStyles" Target="tableStyle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notesMaster" Target="notesMasters/notesMaster1.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commentAuthors" Target="commentAuthors.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2270" cy="49403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9869" y="0"/>
            <a:ext cx="2922270" cy="494030"/>
          </a:xfrm>
          <a:prstGeom prst="rect">
            <a:avLst/>
          </a:prstGeom>
        </p:spPr>
        <p:txBody>
          <a:bodyPr vert="horz" lIns="91440" tIns="45720" rIns="91440" bIns="45720" rtlCol="0"/>
          <a:lstStyle>
            <a:lvl1pPr algn="r">
              <a:defRPr sz="1200"/>
            </a:lvl1pPr>
          </a:lstStyle>
          <a:p>
            <a:fld id="{4C229F7F-8955-374C-9962-587A36866489}" type="datetimeFigureOut">
              <a:rPr lang="en-US" smtClean="0"/>
              <a:t>5/12/2025</a:t>
            </a:fld>
            <a:endParaRPr lang="en-US"/>
          </a:p>
        </p:txBody>
      </p:sp>
      <p:sp>
        <p:nvSpPr>
          <p:cNvPr id="4" name="Slide Image Placeholder 3"/>
          <p:cNvSpPr>
            <a:spLocks noGrp="1" noRot="1" noChangeAspect="1"/>
          </p:cNvSpPr>
          <p:nvPr>
            <p:ph type="sldImg" idx="2"/>
          </p:nvPr>
        </p:nvSpPr>
        <p:spPr>
          <a:xfrm>
            <a:off x="696913" y="741363"/>
            <a:ext cx="5349875" cy="37052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4370" y="4693285"/>
            <a:ext cx="5394960" cy="4446270"/>
          </a:xfrm>
          <a:prstGeom prst="rect">
            <a:avLst/>
          </a:prstGeom>
        </p:spPr>
        <p:txBody>
          <a:bodyPr vert="horz" lIns="91440" tIns="45720" rIns="91440" bIns="45720" rtlCol="0"/>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endParaRPr lang="en-US"/>
          </a:p>
        </p:txBody>
      </p:sp>
      <p:sp>
        <p:nvSpPr>
          <p:cNvPr id="6" name="Footer Placeholder 5"/>
          <p:cNvSpPr>
            <a:spLocks noGrp="1"/>
          </p:cNvSpPr>
          <p:nvPr>
            <p:ph type="ftr" sz="quarter" idx="4"/>
          </p:nvPr>
        </p:nvSpPr>
        <p:spPr>
          <a:xfrm>
            <a:off x="0" y="9384855"/>
            <a:ext cx="2922270" cy="49403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9869" y="9384855"/>
            <a:ext cx="2922270" cy="494030"/>
          </a:xfrm>
          <a:prstGeom prst="rect">
            <a:avLst/>
          </a:prstGeom>
        </p:spPr>
        <p:txBody>
          <a:bodyPr vert="horz" lIns="91440" tIns="45720" rIns="91440" bIns="45720" rtlCol="0" anchor="b"/>
          <a:lstStyle>
            <a:lvl1pPr algn="r">
              <a:defRPr sz="1200"/>
            </a:lvl1pPr>
          </a:lstStyle>
          <a:p>
            <a:fld id="{F3AAF627-BFFC-A843-ACCC-AE55C614D216}" type="slidenum">
              <a:rPr lang="en-US" smtClean="0"/>
              <a:t>‹#›</a:t>
            </a:fld>
            <a:endParaRPr lang="en-US"/>
          </a:p>
        </p:txBody>
      </p:sp>
    </p:spTree>
    <p:extLst>
      <p:ext uri="{BB962C8B-B14F-4D97-AF65-F5344CB8AC3E}">
        <p14:creationId xmlns:p14="http://schemas.microsoft.com/office/powerpoint/2010/main" val="39732869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6913" y="741363"/>
            <a:ext cx="5349875" cy="3705225"/>
          </a:xfrm>
        </p:spPr>
      </p:sp>
      <p:sp>
        <p:nvSpPr>
          <p:cNvPr id="3" name="Notes Placeholder 2"/>
          <p:cNvSpPr>
            <a:spLocks noGrp="1"/>
          </p:cNvSpPr>
          <p:nvPr>
            <p:ph type="body" idx="1"/>
          </p:nvPr>
        </p:nvSpPr>
        <p:spPr/>
        <p:txBody>
          <a:bodyPr/>
          <a:lstStyle/>
          <a:p>
            <a:r>
              <a:rPr lang="en-GB" dirty="0"/>
              <a:t>For these slides, it is important also to read</a:t>
            </a:r>
            <a:r>
              <a:rPr lang="en-GB" baseline="0" dirty="0"/>
              <a:t> the notes which have been placed here.</a:t>
            </a:r>
            <a:endParaRPr lang="en-GB" dirty="0"/>
          </a:p>
        </p:txBody>
      </p:sp>
      <p:sp>
        <p:nvSpPr>
          <p:cNvPr id="4" name="Slide Number Placeholder 3"/>
          <p:cNvSpPr>
            <a:spLocks noGrp="1"/>
          </p:cNvSpPr>
          <p:nvPr>
            <p:ph type="sldNum" sz="quarter" idx="10"/>
          </p:nvPr>
        </p:nvSpPr>
        <p:spPr/>
        <p:txBody>
          <a:bodyPr/>
          <a:lstStyle/>
          <a:p>
            <a:pPr>
              <a:defRPr/>
            </a:pPr>
            <a:fld id="{12AB1F3C-8F74-4A8D-A4DF-017E86CE1938}" type="slidenum">
              <a:rPr lang="en-GB" smtClean="0">
                <a:solidFill>
                  <a:srgbClr val="000000"/>
                </a:solidFill>
              </a:rPr>
              <a:pPr>
                <a:defRPr/>
              </a:pPr>
              <a:t>1</a:t>
            </a:fld>
            <a:endParaRPr lang="en-GB">
              <a:solidFill>
                <a:srgbClr val="000000"/>
              </a:solidFill>
            </a:endParaRPr>
          </a:p>
        </p:txBody>
      </p:sp>
    </p:spTree>
    <p:extLst>
      <p:ext uri="{BB962C8B-B14F-4D97-AF65-F5344CB8AC3E}">
        <p14:creationId xmlns:p14="http://schemas.microsoft.com/office/powerpoint/2010/main" val="1020554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696913" y="741363"/>
            <a:ext cx="5349875" cy="3705225"/>
          </a:xfrm>
          <a:ln/>
        </p:spPr>
      </p:sp>
      <p:sp>
        <p:nvSpPr>
          <p:cNvPr id="104451" name="Rectangle 3"/>
          <p:cNvSpPr>
            <a:spLocks noGrp="1" noChangeArrowheads="1"/>
          </p:cNvSpPr>
          <p:nvPr>
            <p:ph type="body" idx="1"/>
          </p:nvPr>
        </p:nvSpPr>
        <p:spPr>
          <a:noFill/>
        </p:spPr>
        <p:txBody>
          <a:bodyPr/>
          <a:lstStyle/>
          <a:p>
            <a:r>
              <a:rPr lang="en-GB" altLang="en-US" dirty="0"/>
              <a:t>All values are considered to be </a:t>
            </a:r>
            <a:r>
              <a:rPr lang="en-GB" altLang="en-US" u="sng" dirty="0"/>
              <a:t>elementary</a:t>
            </a:r>
            <a:r>
              <a:rPr lang="en-GB" altLang="en-US" dirty="0"/>
              <a:t>. In most cases, this is not relevant, but sometimes it is:</a:t>
            </a:r>
          </a:p>
          <a:p>
            <a:endParaRPr lang="en-GB" altLang="en-US" dirty="0"/>
          </a:p>
          <a:p>
            <a:r>
              <a:rPr lang="en-GB" altLang="en-US" dirty="0"/>
              <a:t>Example 1: </a:t>
            </a:r>
          </a:p>
          <a:p>
            <a:r>
              <a:rPr lang="en-GB" altLang="en-US" dirty="0"/>
              <a:t>The attribute </a:t>
            </a:r>
            <a:r>
              <a:rPr lang="en-GB" altLang="en-US" dirty="0" err="1"/>
              <a:t>ipc_class_symbol</a:t>
            </a:r>
            <a:r>
              <a:rPr lang="en-GB" altLang="en-US" dirty="0"/>
              <a:t> of table tls209_appln_ipc may be 'A61K   1/07'.  For a database this value is elementary, which means that the database has no concept of e.g. IPC sections, sub(classes) or (sub)groups.</a:t>
            </a:r>
          </a:p>
          <a:p>
            <a:r>
              <a:rPr lang="en-GB" altLang="en-US" dirty="0"/>
              <a:t> </a:t>
            </a:r>
          </a:p>
          <a:p>
            <a:r>
              <a:rPr lang="en-GB" altLang="en-US" dirty="0"/>
              <a:t>Example 2: </a:t>
            </a:r>
          </a:p>
          <a:p>
            <a:r>
              <a:rPr lang="en-GB" altLang="en-US" dirty="0"/>
              <a:t>The attribute appln_title in table tls202_appln_title may be "Method and means for using additional cards in a mobile station". Again, this title is an elementary value, which means that the database has no concept of "words" or "stop words". So SQL cannot retrieve titles where e.g. the word "plastic" and the word "bicycle" are at most three words apart.</a:t>
            </a:r>
          </a:p>
          <a:p>
            <a:endParaRPr lang="en-GB" altLang="en-US" dirty="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xfrm>
            <a:off x="696913" y="741363"/>
            <a:ext cx="5349875" cy="3705225"/>
          </a:xfrm>
          <a:ln/>
        </p:spPr>
      </p:sp>
      <p:sp>
        <p:nvSpPr>
          <p:cNvPr id="183299" name="Rectangle 3"/>
          <p:cNvSpPr>
            <a:spLocks noGrp="1" noChangeArrowheads="1"/>
          </p:cNvSpPr>
          <p:nvPr>
            <p:ph type="body" idx="1"/>
          </p:nvPr>
        </p:nvSpPr>
        <p:spPr>
          <a:noFill/>
        </p:spPr>
        <p:txBody>
          <a:bodyPr/>
          <a:lstStyle/>
          <a:p>
            <a:endParaRPr lang="de-DE" alt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xfrm>
            <a:off x="696913" y="741363"/>
            <a:ext cx="5349875" cy="3705225"/>
          </a:xfrm>
          <a:ln/>
        </p:spPr>
      </p:sp>
      <p:sp>
        <p:nvSpPr>
          <p:cNvPr id="184323" name="Rectangle 3"/>
          <p:cNvSpPr>
            <a:spLocks noGrp="1" noChangeArrowheads="1"/>
          </p:cNvSpPr>
          <p:nvPr>
            <p:ph type="body" idx="1"/>
          </p:nvPr>
        </p:nvSpPr>
        <p:spPr>
          <a:noFill/>
        </p:spPr>
        <p:txBody>
          <a:bodyPr/>
          <a:lstStyle/>
          <a:p>
            <a:r>
              <a:rPr lang="en-GB" altLang="en-US" dirty="0"/>
              <a:t>This is an overview of the clauses we have covered in this paper. Note that the order of the clauses must not be changed.</a:t>
            </a:r>
          </a:p>
          <a:p>
            <a:endParaRPr lang="en-GB" altLang="en-US" dirty="0"/>
          </a:p>
          <a:p>
            <a:r>
              <a:rPr lang="en-GB" altLang="en-US" dirty="0"/>
              <a:t>[Square brackets] enclose optional parts.</a:t>
            </a:r>
          </a:p>
          <a:p>
            <a:endParaRPr lang="en-GB" altLang="en-US" dirty="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a:xfrm>
            <a:off x="696913" y="741363"/>
            <a:ext cx="5349875" cy="3705225"/>
          </a:xfrm>
          <a:ln/>
        </p:spPr>
      </p:sp>
      <p:sp>
        <p:nvSpPr>
          <p:cNvPr id="185347" name="Rectangle 3"/>
          <p:cNvSpPr>
            <a:spLocks noGrp="1" noChangeArrowheads="1"/>
          </p:cNvSpPr>
          <p:nvPr>
            <p:ph type="body" idx="1"/>
          </p:nvPr>
        </p:nvSpPr>
        <p:spPr>
          <a:noFill/>
        </p:spPr>
        <p:txBody>
          <a:bodyPr/>
          <a:lstStyle/>
          <a:p>
            <a:endParaRPr lang="de-DE"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696913" y="741363"/>
            <a:ext cx="5349875" cy="3705225"/>
          </a:xfrm>
          <a:ln/>
        </p:spPr>
      </p:sp>
      <p:sp>
        <p:nvSpPr>
          <p:cNvPr id="105475" name="Rectangle 3"/>
          <p:cNvSpPr>
            <a:spLocks noGrp="1" noChangeArrowheads="1"/>
          </p:cNvSpPr>
          <p:nvPr>
            <p:ph type="body" idx="1"/>
          </p:nvPr>
        </p:nvSpPr>
        <p:spPr>
          <a:noFill/>
        </p:spPr>
        <p:txBody>
          <a:bodyPr/>
          <a:lstStyle/>
          <a:p>
            <a:r>
              <a:rPr lang="en-GB" altLang="en-US" dirty="0"/>
              <a:t>Note: You can also use the tool tips for tables and attributes shown on the left-hand side of the search window.</a:t>
            </a:r>
          </a:p>
          <a:p>
            <a:endParaRPr lang="en-GB" altLang="en-US" dirty="0"/>
          </a:p>
          <a:p>
            <a:r>
              <a:rPr lang="en-GB" altLang="en-US" dirty="0"/>
              <a:t>Solution: </a:t>
            </a:r>
            <a:r>
              <a:rPr lang="en-GB" altLang="en-US" b="1" dirty="0"/>
              <a:t>Excerpt from the Data </a:t>
            </a:r>
            <a:r>
              <a:rPr lang="en-GB" altLang="en-US" b="1" dirty="0" err="1"/>
              <a:t>Catalog</a:t>
            </a:r>
            <a:r>
              <a:rPr lang="en-GB" altLang="en-US" b="1" dirty="0"/>
              <a:t>:</a:t>
            </a:r>
          </a:p>
          <a:p>
            <a:r>
              <a:rPr lang="en-GB" altLang="en-US" b="1" dirty="0"/>
              <a:t>Domain / codes: </a:t>
            </a:r>
            <a:r>
              <a:rPr lang="en-GB" altLang="en-US" sz="1400" dirty="0"/>
              <a:t>PI, UM, DP</a:t>
            </a:r>
            <a:endParaRPr lang="en-GB" altLang="en-US" sz="1400" b="1" dirty="0"/>
          </a:p>
          <a:p>
            <a:r>
              <a:rPr lang="en-GB" altLang="en-US" b="1" dirty="0"/>
              <a:t>Source database: </a:t>
            </a:r>
            <a:r>
              <a:rPr lang="en-GB" altLang="en-US" dirty="0"/>
              <a:t>PATSTAT</a:t>
            </a:r>
            <a:endParaRPr lang="en-GB" altLang="en-US" b="1" dirty="0"/>
          </a:p>
          <a:p>
            <a:r>
              <a:rPr lang="en-GB" altLang="en-US" b="1" dirty="0"/>
              <a:t>Source field name: </a:t>
            </a:r>
            <a:r>
              <a:rPr lang="en-GB" altLang="en-US" dirty="0" err="1"/>
              <a:t>appln_auth</a:t>
            </a:r>
            <a:r>
              <a:rPr lang="en-GB" altLang="en-US" dirty="0"/>
              <a:t>, </a:t>
            </a:r>
            <a:r>
              <a:rPr lang="en-GB" altLang="en-US" dirty="0" err="1"/>
              <a:t>appln_kind</a:t>
            </a:r>
            <a:r>
              <a:rPr lang="en-GB" altLang="en-US" dirty="0"/>
              <a:t>, </a:t>
            </a:r>
            <a:r>
              <a:rPr lang="en-GB" altLang="en-US" dirty="0" err="1"/>
              <a:t>publn_auth</a:t>
            </a:r>
            <a:r>
              <a:rPr lang="en-GB" altLang="en-US" dirty="0"/>
              <a:t>, </a:t>
            </a:r>
            <a:r>
              <a:rPr lang="en-GB" altLang="en-US" dirty="0" err="1"/>
              <a:t>publn_kind</a:t>
            </a:r>
            <a:endParaRPr lang="en-GB" altLang="en-US" b="1" dirty="0"/>
          </a:p>
          <a:p>
            <a:r>
              <a:rPr lang="en-GB" altLang="en-US" b="1" dirty="0"/>
              <a:t>Source sub-field identifier: </a:t>
            </a:r>
            <a:r>
              <a:rPr lang="en-GB" altLang="en-US" dirty="0"/>
              <a:t>n/a</a:t>
            </a:r>
            <a:endParaRPr lang="en-GB" altLang="en-US" b="1" dirty="0"/>
          </a:p>
          <a:p>
            <a:r>
              <a:rPr lang="en-GB" altLang="en-US" b="1" dirty="0"/>
              <a:t>Source codes</a:t>
            </a:r>
            <a:endParaRPr lang="en-GB" altLang="en-US" dirty="0"/>
          </a:p>
          <a:p>
            <a:r>
              <a:rPr lang="en-GB" altLang="en-US" dirty="0"/>
              <a:t>If 1st character of APPLN_KIND is ‘U’ or ‘V’ or ‘ Y’ or ‘Z’ ,  or</a:t>
            </a:r>
          </a:p>
          <a:p>
            <a:r>
              <a:rPr lang="en-GB" altLang="en-US" dirty="0"/>
              <a:t>APPLN_AUTH = 'FR' and 1st character of APPL_KIND_CODE = 'A' and 2nd character = ‘3’ or ‘4’ or ‘7’ or ‘8’ </a:t>
            </a:r>
          </a:p>
          <a:p>
            <a:r>
              <a:rPr lang="en-GB" altLang="en-US" dirty="0"/>
              <a:t>then IPR_TYPE = utility model , i.e. 'UM’</a:t>
            </a:r>
          </a:p>
          <a:p>
            <a:r>
              <a:rPr lang="en-GB" altLang="en-US" dirty="0"/>
              <a:t>Or if APPLN_KIND = 'F ' then IPR_TYPE = 'DP' for design patent.</a:t>
            </a:r>
          </a:p>
          <a:p>
            <a:r>
              <a:rPr lang="en-GB" altLang="en-US" dirty="0"/>
              <a:t>For all other values of APPLN_KIND, set IPR_TYPE to PI for patent of invention. Note that in the US, a patent of invention is known as a utility patent.</a:t>
            </a:r>
          </a:p>
          <a:p>
            <a:r>
              <a:rPr lang="en-GB" altLang="en-US" dirty="0"/>
              <a:t>This rule applies to all instances of APPLN_KIND, whether derived from an application reference or a priority reference.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xfrm>
            <a:off x="696913" y="741363"/>
            <a:ext cx="5349875" cy="3705225"/>
          </a:xfrm>
          <a:ln/>
        </p:spPr>
      </p:sp>
      <p:sp>
        <p:nvSpPr>
          <p:cNvPr id="106499" name="Rectangle 3"/>
          <p:cNvSpPr>
            <a:spLocks noGrp="1" noChangeArrowheads="1"/>
          </p:cNvSpPr>
          <p:nvPr>
            <p:ph type="body" idx="1"/>
          </p:nvPr>
        </p:nvSpPr>
        <p:spPr>
          <a:noFill/>
        </p:spPr>
        <p:txBody>
          <a:bodyPr/>
          <a:lstStyle/>
          <a:p>
            <a:r>
              <a:rPr lang="en-GB" altLang="en-US" dirty="0"/>
              <a:t>In the table descriptions in the Data </a:t>
            </a:r>
            <a:r>
              <a:rPr lang="en-GB" altLang="en-US" dirty="0" err="1"/>
              <a:t>Catalog</a:t>
            </a:r>
            <a:r>
              <a:rPr lang="en-GB" altLang="en-US" dirty="0"/>
              <a:t>, you will find the PRIMARY KEY and (if there are any) the ALTERNATE KEYs. The difference is not important: Just remember that both are just KEYs.</a:t>
            </a:r>
          </a:p>
          <a:p>
            <a:endParaRPr lang="en-GB" altLang="en-US" dirty="0"/>
          </a:p>
          <a:p>
            <a:r>
              <a:rPr lang="en-GB" altLang="en-US" dirty="0"/>
              <a:t>Note that a FOREIGN KEY is something different:</a:t>
            </a:r>
            <a:br>
              <a:rPr lang="en-GB" altLang="en-US" dirty="0"/>
            </a:br>
            <a:r>
              <a:rPr lang="en-GB" altLang="en-US" dirty="0"/>
              <a:t>(For now, you do not need to worry about the details, but if you would still like to know: </a:t>
            </a:r>
            <a:br>
              <a:rPr lang="en-GB" altLang="en-US" dirty="0"/>
            </a:br>
            <a:r>
              <a:rPr lang="en-GB" altLang="en-US" dirty="0"/>
              <a:t>A FOREIGN KEY is an attribute (or a set of attributes) which uniquely identifies a row in </a:t>
            </a:r>
            <a:r>
              <a:rPr lang="en-GB" altLang="en-US" u="sng" dirty="0"/>
              <a:t>another</a:t>
            </a:r>
            <a:r>
              <a:rPr lang="en-GB" altLang="en-US" dirty="0"/>
              <a:t> table.)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696913" y="741363"/>
            <a:ext cx="5349875" cy="3705225"/>
          </a:xfrm>
          <a:ln/>
        </p:spPr>
      </p:sp>
      <p:sp>
        <p:nvSpPr>
          <p:cNvPr id="107523" name="Rectangle 3"/>
          <p:cNvSpPr>
            <a:spLocks noGrp="1" noChangeArrowheads="1"/>
          </p:cNvSpPr>
          <p:nvPr>
            <p:ph type="body" idx="1"/>
          </p:nvPr>
        </p:nvSpPr>
        <p:spPr>
          <a:noFill/>
        </p:spPr>
        <p:txBody>
          <a:bodyPr/>
          <a:lstStyle/>
          <a:p>
            <a:r>
              <a:rPr lang="en-GB" altLang="en-US" dirty="0"/>
              <a:t>Solution: Excerpt from the Data </a:t>
            </a:r>
            <a:r>
              <a:rPr lang="en-GB" altLang="en-US" dirty="0" err="1"/>
              <a:t>Catalog</a:t>
            </a:r>
            <a:r>
              <a:rPr lang="en-GB" altLang="en-US" dirty="0"/>
              <a:t>:</a:t>
            </a:r>
          </a:p>
          <a:p>
            <a:r>
              <a:rPr lang="en-GB" altLang="en-US" dirty="0"/>
              <a:t>==========================</a:t>
            </a:r>
          </a:p>
          <a:p>
            <a:r>
              <a:rPr lang="en-GB" altLang="en-US" b="1" dirty="0"/>
              <a:t>PRIMARY KEY</a:t>
            </a:r>
            <a:r>
              <a:rPr lang="en-GB" altLang="en-US" dirty="0"/>
              <a:t> 	PAT_PUBLN_ID 	</a:t>
            </a:r>
          </a:p>
          <a:p>
            <a:r>
              <a:rPr lang="en-GB" altLang="en-US" b="1" dirty="0"/>
              <a:t>Alternate Key</a:t>
            </a:r>
            <a:r>
              <a:rPr lang="en-GB" altLang="en-US" dirty="0"/>
              <a:t> 	(PUBLN_AUTH, PUBLN_NR, PUBLN_KIND) </a:t>
            </a:r>
          </a:p>
          <a:p>
            <a:r>
              <a:rPr lang="en-GB" altLang="en-US" dirty="0"/>
              <a:t>==========================</a:t>
            </a:r>
          </a:p>
          <a:p>
            <a:endParaRPr lang="en-GB" altLang="en-US" dirty="0"/>
          </a:p>
          <a:p>
            <a:r>
              <a:rPr lang="en-GB" altLang="en-US" dirty="0"/>
              <a:t>In other words, you have two options for identifying a single publication (= row in tls211_pat_publn):</a:t>
            </a:r>
          </a:p>
          <a:p>
            <a:r>
              <a:rPr lang="en-GB" altLang="en-US" dirty="0"/>
              <a:t>(a) by publication ID (like 31440966)</a:t>
            </a:r>
          </a:p>
          <a:p>
            <a:pPr lvl="1"/>
            <a:r>
              <a:rPr lang="en-GB" altLang="en-US" dirty="0"/>
              <a:t>Note that a publication ID is just a number which has been assigned by PATSTAT only for the purpose of identifying a single publication. It has no business meaning, but it is extremely useful when writing queries, as you will soon see.</a:t>
            </a:r>
          </a:p>
          <a:p>
            <a:r>
              <a:rPr lang="en-GB" altLang="en-US" dirty="0"/>
              <a:t>(b) by publication office, publication number and kind code (like EP, 1014546, B1)</a:t>
            </a:r>
          </a:p>
          <a:p>
            <a:pPr lvl="1"/>
            <a:r>
              <a:rPr lang="en-GB" altLang="en-US" dirty="0"/>
              <a:t>If you have been working with patents for more than a week, you will be familiar with this sort of identifier. They are business identifiers (you immediately see that it is a B1 publication, issued by the EPO), but it is more cumbersome to run database queries with them.</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xfrm>
            <a:off x="696913" y="741363"/>
            <a:ext cx="5349875" cy="3705225"/>
          </a:xfrm>
          <a:ln/>
        </p:spPr>
      </p:sp>
      <p:sp>
        <p:nvSpPr>
          <p:cNvPr id="108547" name="Rectangle 3"/>
          <p:cNvSpPr>
            <a:spLocks noGrp="1" noChangeArrowheads="1"/>
          </p:cNvSpPr>
          <p:nvPr>
            <p:ph type="body" idx="1"/>
          </p:nvPr>
        </p:nvSpPr>
        <p:spPr>
          <a:noFill/>
        </p:spPr>
        <p:txBody>
          <a:bodyPr/>
          <a:lstStyle/>
          <a:p>
            <a:endParaRPr lang="de-DE"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696913" y="741363"/>
            <a:ext cx="5349875" cy="3705225"/>
          </a:xfrm>
          <a:ln/>
        </p:spPr>
      </p:sp>
      <p:sp>
        <p:nvSpPr>
          <p:cNvPr id="109571" name="Rectangle 3"/>
          <p:cNvSpPr>
            <a:spLocks noGrp="1" noChangeArrowheads="1"/>
          </p:cNvSpPr>
          <p:nvPr>
            <p:ph type="body" idx="1"/>
          </p:nvPr>
        </p:nvSpPr>
        <p:spPr>
          <a:noFill/>
        </p:spPr>
        <p:txBody>
          <a:bodyPr/>
          <a:lstStyle/>
          <a:p>
            <a:r>
              <a:rPr lang="en-GB" altLang="en-US" dirty="0"/>
              <a:t>Each SQL query starts with the keyword </a:t>
            </a:r>
            <a:r>
              <a:rPr lang="en-GB" altLang="en-US" b="1" dirty="0"/>
              <a:t>SELECT</a:t>
            </a:r>
            <a:r>
              <a:rPr lang="en-GB" altLang="en-US" dirty="0"/>
              <a:t>.</a:t>
            </a:r>
          </a:p>
          <a:p>
            <a:endParaRPr lang="en-GB" altLang="en-US" dirty="0"/>
          </a:p>
          <a:p>
            <a:r>
              <a:rPr lang="en-GB" altLang="en-US" dirty="0"/>
              <a:t>Language is not case-sensitive means that keywords may be written in upper and/or lower case.</a:t>
            </a:r>
            <a:br>
              <a:rPr lang="en-GB" altLang="en-US" dirty="0"/>
            </a:br>
            <a:r>
              <a:rPr lang="en-GB" altLang="en-US" dirty="0"/>
              <a:t>SELECT = Select = select = </a:t>
            </a:r>
            <a:r>
              <a:rPr lang="en-GB" altLang="en-US" dirty="0" err="1"/>
              <a:t>SeLeCt</a:t>
            </a:r>
            <a:endParaRPr lang="en-GB" altLang="en-US" dirty="0"/>
          </a:p>
          <a:p>
            <a:r>
              <a:rPr lang="en-GB" altLang="en-US" dirty="0"/>
              <a:t>However, throughout this paper, we will use upper case for all keywords for better readability.</a:t>
            </a:r>
          </a:p>
          <a:p>
            <a:endParaRPr lang="en-GB" altLang="en-US" dirty="0"/>
          </a:p>
          <a:p>
            <a:r>
              <a:rPr lang="en-GB" altLang="en-US" dirty="0"/>
              <a:t>The case may also be relevant for (string) values (depending on the database configuration). </a:t>
            </a:r>
            <a:br>
              <a:rPr lang="en-GB" altLang="en-US" dirty="0"/>
            </a:br>
            <a:r>
              <a:rPr lang="en-GB" altLang="en-US" dirty="0"/>
              <a:t>For example: Country Code 'GB' ≠ '</a:t>
            </a:r>
            <a:r>
              <a:rPr lang="en-GB" altLang="en-US" dirty="0" err="1"/>
              <a:t>gb</a:t>
            </a:r>
            <a:r>
              <a:rPr lang="en-GB" altLang="en-US" dirty="0"/>
              <a:t>‘, Name 'Smith, Paul' ≠ 'SMITH, Paul‘</a:t>
            </a:r>
          </a:p>
          <a:p>
            <a:r>
              <a:rPr lang="en-GB" altLang="en-US" dirty="0"/>
              <a:t>However,</a:t>
            </a:r>
            <a:r>
              <a:rPr lang="en-GB" altLang="en-US" baseline="0" dirty="0"/>
              <a:t> PATSTAT Online is configured in such a way that strings comparisons are case-insensitive. </a:t>
            </a:r>
            <a:br>
              <a:rPr lang="en-GB" altLang="en-US" baseline="0" dirty="0"/>
            </a:br>
            <a:r>
              <a:rPr lang="en-GB" altLang="en-US" baseline="0" dirty="0"/>
              <a:t>Expert tip: You can change this behaviour by using a different collation for a comparison.</a:t>
            </a:r>
            <a:endParaRPr lang="en-GB" altLang="en-US" dirty="0"/>
          </a:p>
          <a:p>
            <a:endParaRPr lang="en-GB" altLang="en-US" sz="16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696913" y="741363"/>
            <a:ext cx="5349875" cy="3705225"/>
          </a:xfrm>
          <a:ln/>
        </p:spPr>
      </p:sp>
      <p:sp>
        <p:nvSpPr>
          <p:cNvPr id="110595" name="Rectangle 3"/>
          <p:cNvSpPr>
            <a:spLocks noGrp="1" noChangeArrowheads="1"/>
          </p:cNvSpPr>
          <p:nvPr>
            <p:ph type="body" idx="1"/>
          </p:nvPr>
        </p:nvSpPr>
        <p:spPr>
          <a:noFill/>
        </p:spPr>
        <p:txBody>
          <a:bodyPr/>
          <a:lstStyle/>
          <a:p>
            <a:r>
              <a:rPr lang="en-GB" altLang="en-US" dirty="0"/>
              <a:t>SELECT appln_id</a:t>
            </a:r>
            <a:br>
              <a:rPr lang="en-GB" altLang="en-US" dirty="0"/>
            </a:br>
            <a:r>
              <a:rPr lang="en-GB" altLang="en-US" dirty="0"/>
              <a:t>FROM tls201_appln</a:t>
            </a:r>
            <a:br>
              <a:rPr lang="en-GB" altLang="en-US" dirty="0"/>
            </a:br>
            <a:r>
              <a:rPr lang="en-GB" altLang="en-US" dirty="0"/>
              <a:t>WHERE appln_auth = 'IE'</a:t>
            </a:r>
            <a:br>
              <a:rPr lang="en-GB" altLang="en-US" dirty="0"/>
            </a:br>
            <a:endParaRPr lang="en-GB" altLang="en-US" dirty="0"/>
          </a:p>
          <a:p>
            <a:r>
              <a:rPr lang="en-GB" altLang="en-US" dirty="0"/>
              <a:t>The query window in PATSTAT Online helps you to detect typos:</a:t>
            </a:r>
            <a:br>
              <a:rPr lang="en-GB" altLang="en-US" dirty="0"/>
            </a:br>
            <a:r>
              <a:rPr lang="en-GB" altLang="en-US" dirty="0"/>
              <a:t>- keywords will be coloured blue</a:t>
            </a:r>
            <a:br>
              <a:rPr lang="en-GB" altLang="en-US" dirty="0"/>
            </a:br>
            <a:r>
              <a:rPr lang="en-GB" altLang="en-US" dirty="0"/>
              <a:t>- names of tables and attributes will be coloured red</a:t>
            </a:r>
          </a:p>
          <a:p>
            <a:r>
              <a:rPr lang="en-GB" altLang="en-US" dirty="0"/>
              <a:t>Instead of typing, you may also drag and drop the name of a table or attribute to the query window.</a:t>
            </a:r>
          </a:p>
          <a:p>
            <a:r>
              <a:rPr lang="en-GB" altLang="en-US" dirty="0"/>
              <a:t>If the query is not entered correctly, you will get an error message in the message box when you execute the query. </a:t>
            </a:r>
          </a:p>
          <a:p>
            <a:r>
              <a:rPr lang="en-GB" altLang="en-US" dirty="0"/>
              <a:t>The result of this query executed in PATSTAT Online (autumn 2014 edition) returns : 93 801 rows</a:t>
            </a:r>
          </a:p>
          <a:p>
            <a:r>
              <a:rPr lang="en-GB" altLang="en-US" dirty="0"/>
              <a:t>Note that all </a:t>
            </a:r>
            <a:r>
              <a:rPr lang="en-GB" altLang="en-US" u="sng" dirty="0"/>
              <a:t>string</a:t>
            </a:r>
            <a:r>
              <a:rPr lang="en-GB" altLang="en-US" dirty="0"/>
              <a:t> values and also </a:t>
            </a:r>
            <a:r>
              <a:rPr lang="en-GB" altLang="en-US" b="0" u="sng" dirty="0"/>
              <a:t>dates</a:t>
            </a:r>
            <a:r>
              <a:rPr lang="en-GB" altLang="en-US" dirty="0"/>
              <a:t> must be enclosed in </a:t>
            </a:r>
            <a:r>
              <a:rPr lang="en-GB" altLang="en-US" u="sng" dirty="0"/>
              <a:t>simple</a:t>
            </a:r>
            <a:r>
              <a:rPr lang="en-GB" altLang="en-US" dirty="0"/>
              <a:t> quotes, e.g. </a:t>
            </a:r>
          </a:p>
          <a:p>
            <a:r>
              <a:rPr lang="en-GB" altLang="en-US" dirty="0"/>
              <a:t>   'IE'</a:t>
            </a:r>
          </a:p>
          <a:p>
            <a:r>
              <a:rPr lang="en-GB" altLang="en-US" dirty="0"/>
              <a:t>   'Smith, Paul'</a:t>
            </a:r>
          </a:p>
          <a:p>
            <a:r>
              <a:rPr lang="en-GB" altLang="en-US" dirty="0"/>
              <a:t>   'A61K   1/07'</a:t>
            </a:r>
          </a:p>
          <a:p>
            <a:r>
              <a:rPr lang="en-GB" altLang="en-US" dirty="0"/>
              <a:t>   'Method and means for using additional cards in a mobile station' </a:t>
            </a:r>
          </a:p>
          <a:p>
            <a:r>
              <a:rPr lang="en-GB" altLang="en-US" baseline="0" dirty="0"/>
              <a:t>   ‘2016-02-29’</a:t>
            </a:r>
            <a:endParaRPr lang="en-GB" altLang="en-US" dirty="0"/>
          </a:p>
          <a:p>
            <a:endParaRPr lang="en-GB" altLang="en-US" dirty="0"/>
          </a:p>
          <a:p>
            <a:r>
              <a:rPr lang="en-GB" altLang="en-US" dirty="0"/>
              <a:t>It is good practice to start certain keywords such as SELECT, FROM, JOIN, WHERE, AND, OR, GROUP BY, HAVING, ORDER BY, ... in new lines to improve readability of the query. You should also use indentation to make long queries comprehensible.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696913" y="741363"/>
            <a:ext cx="5349875" cy="3705225"/>
          </a:xfrm>
          <a:ln/>
        </p:spPr>
      </p:sp>
      <p:sp>
        <p:nvSpPr>
          <p:cNvPr id="111619" name="Rectangle 3"/>
          <p:cNvSpPr>
            <a:spLocks noGrp="1" noChangeArrowheads="1"/>
          </p:cNvSpPr>
          <p:nvPr>
            <p:ph type="body" idx="1"/>
          </p:nvPr>
        </p:nvSpPr>
        <p:spPr>
          <a:noFill/>
        </p:spPr>
        <p:txBody>
          <a:bodyPr/>
          <a:lstStyle/>
          <a:p>
            <a:r>
              <a:rPr lang="en-GB" altLang="en-US" dirty="0"/>
              <a:t>To retrieve data which is contained in multiple tables, you will have to combine these tables using the JOIN clause. </a:t>
            </a:r>
          </a:p>
          <a:p>
            <a:r>
              <a:rPr lang="en-GB" altLang="en-US" dirty="0"/>
              <a:t>You will learn about this later in this paper, so please be patient.</a:t>
            </a:r>
          </a:p>
          <a:p>
            <a:endParaRPr lang="en-GB" altLang="en-US" dirty="0"/>
          </a:p>
          <a:p>
            <a:r>
              <a:rPr lang="en-GB" altLang="en-US" dirty="0"/>
              <a:t>Besides SELECT - FROM - WHERE, there are many other useful clauses. We will cover the most common ones later in this paper.</a:t>
            </a:r>
          </a:p>
          <a:p>
            <a:endParaRPr lang="en-GB" altLang="en-US" dirty="0"/>
          </a:p>
          <a:p>
            <a:r>
              <a:rPr lang="en-GB" altLang="en-US" dirty="0"/>
              <a:t>The WHERE clause is optional, so you can omit it when you need to retrieve all (!) rows of a table.</a:t>
            </a:r>
          </a:p>
          <a:p>
            <a:endParaRPr lang="en-GB" altLang="en-US" sz="16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xfrm>
            <a:off x="696913" y="741363"/>
            <a:ext cx="5349875" cy="3705225"/>
          </a:xfrm>
          <a:ln/>
        </p:spPr>
      </p:sp>
      <p:sp>
        <p:nvSpPr>
          <p:cNvPr id="112643" name="Rectangle 3"/>
          <p:cNvSpPr>
            <a:spLocks noGrp="1" noChangeArrowheads="1"/>
          </p:cNvSpPr>
          <p:nvPr>
            <p:ph type="body" idx="1"/>
          </p:nvPr>
        </p:nvSpPr>
        <p:spPr>
          <a:noFill/>
        </p:spPr>
        <p:txBody>
          <a:bodyPr/>
          <a:lstStyle/>
          <a:p>
            <a:r>
              <a:rPr lang="en-GB" altLang="en-US"/>
              <a:t>Just try it yourself!</a:t>
            </a:r>
          </a:p>
          <a:p>
            <a:endParaRPr lang="en-GB" altLang="en-US" sz="16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xfrm>
            <a:off x="696913" y="741363"/>
            <a:ext cx="5349875" cy="3705225"/>
          </a:xfrm>
          <a:ln/>
        </p:spPr>
      </p:sp>
      <p:sp>
        <p:nvSpPr>
          <p:cNvPr id="113667" name="Rectangle 3"/>
          <p:cNvSpPr>
            <a:spLocks noGrp="1" noChangeArrowheads="1"/>
          </p:cNvSpPr>
          <p:nvPr>
            <p:ph type="body" idx="1"/>
          </p:nvPr>
        </p:nvSpPr>
        <p:spPr>
          <a:noFill/>
        </p:spPr>
        <p:txBody>
          <a:bodyPr/>
          <a:lstStyle/>
          <a:p>
            <a:endParaRPr lang="de-DE"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696913" y="741363"/>
            <a:ext cx="5349875" cy="3705225"/>
          </a:xfrm>
          <a:ln/>
        </p:spPr>
      </p:sp>
      <p:sp>
        <p:nvSpPr>
          <p:cNvPr id="96259" name="Rectangle 3"/>
          <p:cNvSpPr>
            <a:spLocks noGrp="1" noChangeArrowheads="1"/>
          </p:cNvSpPr>
          <p:nvPr>
            <p:ph type="body" idx="1"/>
          </p:nvPr>
        </p:nvSpPr>
        <p:spPr>
          <a:noFill/>
        </p:spPr>
        <p:txBody>
          <a:bodyPr/>
          <a:lstStyle/>
          <a:p>
            <a:r>
              <a:rPr lang="en-GB" altLang="en-US" dirty="0"/>
              <a:t>For most slides, additional explanations or the solutions to exercises will be given in this space.</a:t>
            </a:r>
          </a:p>
          <a:p>
            <a:endParaRPr lang="en-GB" altLang="en-US" dirty="0"/>
          </a:p>
          <a:p>
            <a:r>
              <a:rPr lang="en-GB" altLang="en-US" dirty="0"/>
              <a:t>You can of course apply all the SQL know-how you acquire when studying this document to other SQL databases too. However, in this document we will cover only topics which are immediately relevant to PATSTAT. For example, you will not learn here how to design and create your own database. For such topics, please consult the internet or the bookshop of your choice.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xfrm>
            <a:off x="696913" y="741363"/>
            <a:ext cx="5349875" cy="3705225"/>
          </a:xfrm>
          <a:ln/>
        </p:spPr>
      </p:sp>
      <p:sp>
        <p:nvSpPr>
          <p:cNvPr id="114691" name="Rectangle 3"/>
          <p:cNvSpPr>
            <a:spLocks noGrp="1" noChangeArrowheads="1"/>
          </p:cNvSpPr>
          <p:nvPr>
            <p:ph type="body" idx="1"/>
          </p:nvPr>
        </p:nvSpPr>
        <p:spPr>
          <a:noFill/>
        </p:spPr>
        <p:txBody>
          <a:bodyPr/>
          <a:lstStyle/>
          <a:p>
            <a:r>
              <a:rPr lang="en-GB" altLang="en-US" dirty="0"/>
              <a:t>Using the asterisk is very convenient when doing a quick query.</a:t>
            </a:r>
          </a:p>
          <a:p>
            <a:endParaRPr lang="en-GB" altLang="en-US" dirty="0"/>
          </a:p>
          <a:p>
            <a:r>
              <a:rPr lang="en-GB" altLang="en-US" dirty="0"/>
              <a:t>More complex forms of the SELECT clause will be covered later on in this paper.</a:t>
            </a:r>
          </a:p>
          <a:p>
            <a:r>
              <a:rPr lang="en-GB" altLang="en-US" dirty="0"/>
              <a: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696913" y="741363"/>
            <a:ext cx="5349875" cy="3705225"/>
          </a:xfrm>
          <a:ln/>
        </p:spPr>
      </p:sp>
      <p:sp>
        <p:nvSpPr>
          <p:cNvPr id="115715" name="Rectangle 3"/>
          <p:cNvSpPr>
            <a:spLocks noGrp="1" noChangeArrowheads="1"/>
          </p:cNvSpPr>
          <p:nvPr>
            <p:ph type="body" idx="1"/>
          </p:nvPr>
        </p:nvSpPr>
        <p:spPr>
          <a:noFill/>
        </p:spPr>
        <p:txBody>
          <a:bodyPr/>
          <a:lstStyle/>
          <a:p>
            <a:r>
              <a:rPr lang="en-GB" altLang="en-US" sz="1600" dirty="0"/>
              <a:t>Solutions:</a:t>
            </a:r>
          </a:p>
          <a:p>
            <a:endParaRPr lang="en-GB" altLang="en-US" dirty="0"/>
          </a:p>
          <a:p>
            <a:r>
              <a:rPr lang="en-GB" altLang="en-US" dirty="0"/>
              <a:t>1) Multiple solutions are possible:</a:t>
            </a:r>
          </a:p>
          <a:p>
            <a:r>
              <a:rPr lang="en-GB" altLang="en-US" dirty="0"/>
              <a:t>SELECT </a:t>
            </a:r>
            <a:r>
              <a:rPr lang="en-GB" altLang="en-US" sz="1400" b="1" dirty="0" err="1"/>
              <a:t>appln_auth</a:t>
            </a:r>
            <a:r>
              <a:rPr lang="en-GB" altLang="en-US" sz="1400" b="1" dirty="0"/>
              <a:t>, </a:t>
            </a:r>
            <a:r>
              <a:rPr lang="en-GB" altLang="en-US" sz="1400" b="1" dirty="0" err="1"/>
              <a:t>appln_nr</a:t>
            </a:r>
            <a:r>
              <a:rPr lang="en-GB" altLang="en-US" sz="1400" b="1" dirty="0"/>
              <a:t>, </a:t>
            </a:r>
            <a:r>
              <a:rPr lang="en-GB" altLang="en-US" sz="1400" b="1" dirty="0" err="1"/>
              <a:t>appln_kind</a:t>
            </a:r>
            <a:r>
              <a:rPr lang="en-GB" altLang="en-US" sz="1400" b="1" dirty="0"/>
              <a:t>, </a:t>
            </a:r>
            <a:r>
              <a:rPr lang="en-GB" altLang="en-US" sz="1400" b="1" dirty="0" err="1"/>
              <a:t>appln_filing_date</a:t>
            </a:r>
            <a:r>
              <a:rPr lang="en-GB" altLang="en-US" dirty="0"/>
              <a:t> </a:t>
            </a:r>
            <a:br>
              <a:rPr lang="en-GB" altLang="en-US" dirty="0"/>
            </a:br>
            <a:r>
              <a:rPr lang="en-GB" altLang="en-US" dirty="0"/>
              <a:t>FROM tls201_appln</a:t>
            </a:r>
            <a:br>
              <a:rPr lang="en-GB" altLang="en-US" dirty="0"/>
            </a:br>
            <a:r>
              <a:rPr lang="en-GB" altLang="en-US" dirty="0"/>
              <a:t>WHERE </a:t>
            </a:r>
            <a:r>
              <a:rPr lang="en-GB" altLang="en-US" dirty="0" err="1"/>
              <a:t>appln_auth</a:t>
            </a:r>
            <a:r>
              <a:rPr lang="en-GB" altLang="en-US" dirty="0"/>
              <a:t> = 'IE'</a:t>
            </a:r>
            <a:br>
              <a:rPr lang="en-GB" altLang="en-US" dirty="0"/>
            </a:br>
            <a:endParaRPr lang="en-GB" altLang="en-US" dirty="0"/>
          </a:p>
          <a:p>
            <a:r>
              <a:rPr lang="en-GB" altLang="en-US" dirty="0"/>
              <a:t>Do not forget the commas which separate the attributes in the SELECT clause.</a:t>
            </a:r>
          </a:p>
          <a:p>
            <a:r>
              <a:rPr lang="en-GB" altLang="en-US" dirty="0"/>
              <a:t>Note there is </a:t>
            </a:r>
            <a:r>
              <a:rPr lang="en-GB" altLang="en-US" u="sng" dirty="0"/>
              <a:t>no</a:t>
            </a:r>
            <a:r>
              <a:rPr lang="en-GB" altLang="en-US" dirty="0"/>
              <a:t> comma after the last of these attributes.</a:t>
            </a:r>
          </a:p>
          <a:p>
            <a:endParaRPr lang="en-GB" altLang="en-US" dirty="0"/>
          </a:p>
          <a:p>
            <a:r>
              <a:rPr lang="en-GB" altLang="en-US" dirty="0"/>
              <a:t>2) </a:t>
            </a:r>
          </a:p>
          <a:p>
            <a:r>
              <a:rPr lang="en-GB" altLang="en-US" dirty="0"/>
              <a:t>SELECT </a:t>
            </a:r>
            <a:r>
              <a:rPr lang="en-GB" altLang="en-US" b="1" dirty="0"/>
              <a:t>*</a:t>
            </a:r>
            <a:br>
              <a:rPr lang="en-GB" altLang="en-US" dirty="0"/>
            </a:br>
            <a:r>
              <a:rPr lang="en-GB" altLang="en-US" dirty="0"/>
              <a:t>FROM tls201_appln</a:t>
            </a:r>
            <a:br>
              <a:rPr lang="en-GB" altLang="en-US" dirty="0"/>
            </a:br>
            <a:r>
              <a:rPr lang="en-GB" altLang="en-US" dirty="0"/>
              <a:t>WHERE </a:t>
            </a:r>
            <a:r>
              <a:rPr lang="en-GB" altLang="en-US" dirty="0" err="1"/>
              <a:t>appln_auth</a:t>
            </a:r>
            <a:r>
              <a:rPr lang="en-GB" altLang="en-US" dirty="0"/>
              <a:t> = 'IE'</a:t>
            </a:r>
            <a:br>
              <a:rPr lang="en-GB" altLang="en-US" dirty="0"/>
            </a:br>
            <a:endParaRPr lang="en-GB"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xfrm>
            <a:off x="696913" y="741363"/>
            <a:ext cx="5349875" cy="3705225"/>
          </a:xfrm>
          <a:ln/>
        </p:spPr>
      </p:sp>
      <p:sp>
        <p:nvSpPr>
          <p:cNvPr id="116739" name="Rectangle 3"/>
          <p:cNvSpPr>
            <a:spLocks noGrp="1" noChangeArrowheads="1"/>
          </p:cNvSpPr>
          <p:nvPr>
            <p:ph type="body" idx="1"/>
          </p:nvPr>
        </p:nvSpPr>
        <p:spPr>
          <a:noFill/>
        </p:spPr>
        <p:txBody>
          <a:bodyPr/>
          <a:lstStyle/>
          <a:p>
            <a:r>
              <a:rPr lang="en-GB" altLang="en-US" dirty="0"/>
              <a:t>Strings and dates need to be enclosed in single quotes ( ' ).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xfrm>
            <a:off x="696913" y="741363"/>
            <a:ext cx="5349875" cy="3705225"/>
          </a:xfrm>
          <a:ln/>
        </p:spPr>
      </p:sp>
      <p:sp>
        <p:nvSpPr>
          <p:cNvPr id="117763" name="Rectangle 3"/>
          <p:cNvSpPr>
            <a:spLocks noGrp="1" noChangeArrowheads="1"/>
          </p:cNvSpPr>
          <p:nvPr>
            <p:ph type="body" idx="1"/>
          </p:nvPr>
        </p:nvSpPr>
        <p:spPr>
          <a:noFill/>
        </p:spPr>
        <p:txBody>
          <a:bodyPr/>
          <a:lstStyle/>
          <a:p>
            <a:r>
              <a:rPr lang="en-GB" altLang="en-US" dirty="0"/>
              <a:t>Please note how brackets, hyphens, commas, etc. are used in all examples. </a:t>
            </a:r>
          </a:p>
          <a:p>
            <a:r>
              <a:rPr lang="en-GB" altLang="en-US" dirty="0"/>
              <a: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xfrm>
            <a:off x="696913" y="741363"/>
            <a:ext cx="5349875" cy="3705225"/>
          </a:xfrm>
          <a:ln/>
        </p:spPr>
      </p:sp>
      <p:sp>
        <p:nvSpPr>
          <p:cNvPr id="118787" name="Rectangle 3"/>
          <p:cNvSpPr>
            <a:spLocks noGrp="1" noChangeArrowheads="1"/>
          </p:cNvSpPr>
          <p:nvPr>
            <p:ph type="body" idx="1"/>
          </p:nvPr>
        </p:nvSpPr>
        <p:spPr>
          <a:noFill/>
        </p:spPr>
        <p:txBody>
          <a:bodyPr/>
          <a:lstStyle/>
          <a:p>
            <a:r>
              <a:rPr lang="en-GB" altLang="en-US" dirty="0"/>
              <a:t>Examples of the two possibilities for a date range: </a:t>
            </a:r>
            <a:br>
              <a:rPr lang="en-GB" altLang="en-US" dirty="0"/>
            </a:br>
            <a:r>
              <a:rPr lang="en-GB" altLang="en-US" dirty="0"/>
              <a:t>Both queries of course return the same result (</a:t>
            </a:r>
            <a:r>
              <a:rPr lang="en-GB" dirty="0"/>
              <a:t>931 714 </a:t>
            </a:r>
            <a:r>
              <a:rPr lang="en-GB" altLang="en-US" dirty="0"/>
              <a:t>rows in the autumn 2014 edition).</a:t>
            </a:r>
          </a:p>
          <a:p>
            <a:endParaRPr lang="en-GB" altLang="en-US" dirty="0"/>
          </a:p>
          <a:p>
            <a:r>
              <a:rPr lang="en-GB" altLang="en-US" dirty="0"/>
              <a:t>SELECT * </a:t>
            </a:r>
          </a:p>
          <a:p>
            <a:r>
              <a:rPr lang="en-GB" altLang="en-US" dirty="0"/>
              <a:t>FROM tls201_appln</a:t>
            </a:r>
          </a:p>
          <a:p>
            <a:r>
              <a:rPr lang="en-GB" altLang="en-US" dirty="0"/>
              <a:t>WHERE appln_filing_date BETWEEN '2001-04-01' AND '2001-09-30'</a:t>
            </a:r>
          </a:p>
          <a:p>
            <a:endParaRPr lang="en-GB" altLang="en-US" dirty="0"/>
          </a:p>
          <a:p>
            <a:r>
              <a:rPr lang="en-GB" altLang="en-US" dirty="0"/>
              <a:t>SELECT * </a:t>
            </a:r>
          </a:p>
          <a:p>
            <a:r>
              <a:rPr lang="en-GB" altLang="en-US" dirty="0"/>
              <a:t>FROM tls201_appln</a:t>
            </a:r>
          </a:p>
          <a:p>
            <a:r>
              <a:rPr lang="en-GB" altLang="en-US" dirty="0"/>
              <a:t>WHERE appln_filing_date &gt;= '2001-04-01' </a:t>
            </a:r>
          </a:p>
          <a:p>
            <a:r>
              <a:rPr lang="en-GB" altLang="en-US" dirty="0"/>
              <a:t>AND appln_filing_date &lt;= '2001-09-30'</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xfrm>
            <a:off x="696913" y="741363"/>
            <a:ext cx="5349875" cy="3705225"/>
          </a:xfrm>
          <a:ln/>
        </p:spPr>
      </p:sp>
      <p:sp>
        <p:nvSpPr>
          <p:cNvPr id="119811" name="Rectangle 3"/>
          <p:cNvSpPr>
            <a:spLocks noGrp="1" noChangeArrowheads="1"/>
          </p:cNvSpPr>
          <p:nvPr>
            <p:ph type="body" idx="1"/>
          </p:nvPr>
        </p:nvSpPr>
        <p:spPr>
          <a:noFill/>
        </p:spPr>
        <p:txBody>
          <a:bodyPr/>
          <a:lstStyle/>
          <a:p>
            <a:r>
              <a:rPr lang="en-GB" altLang="en-US" dirty="0"/>
              <a:t>LIKE works on strings only, not on numbers or dates.</a:t>
            </a:r>
          </a:p>
          <a:p>
            <a:endParaRPr lang="en-GB" altLang="en-US" dirty="0"/>
          </a:p>
          <a:p>
            <a:r>
              <a:rPr lang="en-GB" altLang="en-US" dirty="0"/>
              <a:t>The %-wildcard may be inserted in any position of the string. However, a query with a wildcard on the left-hand side of the string will take much longer to execute than a trailing wild card. So do not use it unless you have to.</a:t>
            </a:r>
          </a:p>
          <a:p>
            <a:r>
              <a:rPr lang="en-GB" altLang="en-US" dirty="0"/>
              <a:t>It is also possible to include multiple wildcards in a string, e. g. person_name LIKE '%SONY%' </a:t>
            </a:r>
          </a:p>
          <a:p>
            <a:endParaRPr lang="en-GB" altLang="en-US" dirty="0"/>
          </a:p>
          <a:p>
            <a:r>
              <a:rPr lang="en-GB" altLang="en-US" dirty="0"/>
              <a:t>The wildcard replacing exactly one character is the underscore (_).</a:t>
            </a:r>
          </a:p>
          <a:p>
            <a:endParaRPr lang="en-GB" altLang="en-US" dirty="0"/>
          </a:p>
          <a:p>
            <a:r>
              <a:rPr lang="en-GB" altLang="en-US" dirty="0"/>
              <a:t>LIKE allows also for more complex</a:t>
            </a:r>
            <a:r>
              <a:rPr lang="en-GB" altLang="en-US" baseline="0" dirty="0"/>
              <a:t> matching patterns, but these go beyond the scope of this paper. For example, </a:t>
            </a:r>
            <a:r>
              <a:rPr lang="en-GB" dirty="0">
                <a:solidFill>
                  <a:srgbClr val="C00000"/>
                </a:solidFill>
              </a:rPr>
              <a:t>LIKE '[0-9][0-9][0-9][0-9]‘ </a:t>
            </a:r>
            <a:r>
              <a:rPr lang="en-GB" dirty="0"/>
              <a:t>matches all 4-digit</a:t>
            </a:r>
            <a:r>
              <a:rPr lang="en-GB" baseline="0" dirty="0"/>
              <a:t> numbers (e. g. postal codes).</a:t>
            </a:r>
            <a:endParaRPr lang="en-GB" altLang="en-US" dirty="0"/>
          </a:p>
          <a:p>
            <a:endParaRPr lang="en-GB" altLang="en-US" dirty="0"/>
          </a:p>
          <a:p>
            <a:r>
              <a:rPr lang="en-GB" altLang="en-US" dirty="0"/>
              <a:t>Unlike most Boolean queries (typically used in patent or literature databases), SQL does not support proximity operators. Boolean queries are tailored towards text data, whereas SQL is optimised for highly structured data.</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xfrm>
            <a:off x="696913" y="741363"/>
            <a:ext cx="5349875" cy="3705225"/>
          </a:xfrm>
          <a:ln/>
        </p:spPr>
      </p:sp>
      <p:sp>
        <p:nvSpPr>
          <p:cNvPr id="120835" name="Rectangle 3"/>
          <p:cNvSpPr>
            <a:spLocks noGrp="1" noChangeArrowheads="1"/>
          </p:cNvSpPr>
          <p:nvPr>
            <p:ph type="body" idx="1"/>
          </p:nvPr>
        </p:nvSpPr>
        <p:spPr>
          <a:noFill/>
        </p:spPr>
        <p:txBody>
          <a:bodyPr/>
          <a:lstStyle/>
          <a:p>
            <a:r>
              <a:rPr lang="en-GB" altLang="en-US"/>
              <a:t>You can break the query in any number of lines to improve readability.</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xfrm>
            <a:off x="696913" y="741363"/>
            <a:ext cx="5349875" cy="3705225"/>
          </a:xfrm>
          <a:ln/>
        </p:spPr>
      </p:sp>
      <p:sp>
        <p:nvSpPr>
          <p:cNvPr id="121859" name="Rectangle 3"/>
          <p:cNvSpPr>
            <a:spLocks noGrp="1" noChangeArrowheads="1"/>
          </p:cNvSpPr>
          <p:nvPr>
            <p:ph type="body" idx="1"/>
          </p:nvPr>
        </p:nvSpPr>
        <p:spPr>
          <a:noFill/>
        </p:spPr>
        <p:txBody>
          <a:bodyPr/>
          <a:lstStyle/>
          <a:p>
            <a:r>
              <a:rPr lang="en-GB" altLang="en-US" dirty="0"/>
              <a:t>SELECT appln_id, appln_nr, appln_auth, ipr_type, appln_filing_date</a:t>
            </a:r>
            <a:br>
              <a:rPr lang="en-GB" altLang="en-US" dirty="0"/>
            </a:br>
            <a:r>
              <a:rPr lang="en-GB" altLang="en-US" dirty="0"/>
              <a:t>FROM tls201_appln</a:t>
            </a:r>
            <a:br>
              <a:rPr lang="en-GB" altLang="en-US" dirty="0"/>
            </a:br>
            <a:r>
              <a:rPr lang="en-GB" altLang="en-US" dirty="0"/>
              <a:t>WHERE appln_auth = 'AT'</a:t>
            </a:r>
            <a:br>
              <a:rPr lang="en-GB" altLang="en-US" dirty="0"/>
            </a:br>
            <a:r>
              <a:rPr lang="en-GB" altLang="en-US" dirty="0"/>
              <a:t>AND ipr_type = 'PI' </a:t>
            </a:r>
            <a:br>
              <a:rPr lang="en-GB" altLang="en-US" dirty="0"/>
            </a:br>
            <a:r>
              <a:rPr lang="en-GB" altLang="en-US" dirty="0"/>
              <a:t>AND appln_filing_year &gt;= 2005 </a:t>
            </a:r>
            <a:br>
              <a:rPr lang="en-GB" altLang="en-US" dirty="0"/>
            </a:br>
            <a:r>
              <a:rPr lang="en-GB" altLang="en-US" dirty="0"/>
              <a:t>AND appln_filing_year &lt; 9999</a:t>
            </a:r>
          </a:p>
          <a:p>
            <a:endParaRPr lang="en-GB" altLang="en-US" dirty="0"/>
          </a:p>
          <a:p>
            <a:r>
              <a:rPr lang="en-GB" altLang="en-US" dirty="0"/>
              <a:t>Instead of typing, you can also drag and drop the name of a table or attribute to the query window.</a:t>
            </a:r>
          </a:p>
          <a:p>
            <a:r>
              <a:rPr lang="en-GB" altLang="en-US" dirty="0"/>
              <a:t>If the query is not well formed, you will get an error message in the message box when you execute the query. </a:t>
            </a:r>
          </a:p>
          <a:p>
            <a:r>
              <a:rPr lang="en-GB" altLang="en-US" dirty="0"/>
              <a:t>The result of this query executed in PATSTAT Online (autumn 2014 edition) returns : </a:t>
            </a:r>
            <a:r>
              <a:rPr lang="en-GB" dirty="0"/>
              <a:t>122 461</a:t>
            </a:r>
            <a:r>
              <a:rPr lang="en-GB" altLang="en-US" dirty="0"/>
              <a:t> rows.</a:t>
            </a:r>
          </a:p>
          <a:p>
            <a:r>
              <a:rPr lang="en-GB" altLang="en-US" dirty="0"/>
              <a:t>This rather high number also contains EP patents which entered the Austrian national phase.</a:t>
            </a:r>
          </a:p>
          <a:p>
            <a:endParaRPr lang="en-GB" altLang="en-US" dirty="0"/>
          </a:p>
          <a:p>
            <a:r>
              <a:rPr lang="en-GB" altLang="en-US" b="1" dirty="0"/>
              <a:t>SELECT appln_id, appln_nr, appln_auth, ipr_type, appln_filing_date</a:t>
            </a:r>
          </a:p>
          <a:p>
            <a:r>
              <a:rPr lang="en-GB" altLang="en-US" dirty="0"/>
              <a:t>You can list here any attribute of the table you use, in any order. </a:t>
            </a:r>
          </a:p>
          <a:p>
            <a:r>
              <a:rPr lang="en-GB" altLang="en-US" b="1" dirty="0"/>
              <a:t>AND ipr_type = 'PI'</a:t>
            </a:r>
            <a:r>
              <a:rPr lang="en-GB" altLang="en-US" dirty="0"/>
              <a:t> </a:t>
            </a:r>
          </a:p>
          <a:p>
            <a:r>
              <a:rPr lang="en-GB" altLang="en-US" dirty="0"/>
              <a:t>Retrieves only patents of invention (PI) and ignores utility models (UM)</a:t>
            </a:r>
          </a:p>
          <a:p>
            <a:r>
              <a:rPr lang="en-GB" altLang="en-US" b="1" dirty="0"/>
              <a:t>AND appln_filing_year &gt;= 2005 AND appln_filing_year &lt; 9999</a:t>
            </a:r>
          </a:p>
          <a:p>
            <a:r>
              <a:rPr lang="en-GB" altLang="en-US" dirty="0"/>
              <a:t>Returns all years from 2005 to today, while excluding the year 9999 (which stands for "date unknown"). You can also use  “AND appln_filing_year BETWEEN 2005 AND 2014” instead.</a:t>
            </a:r>
          </a:p>
          <a:p>
            <a:endParaRPr lang="en-GB" altLang="en-US" sz="16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xfrm>
            <a:off x="696913" y="741363"/>
            <a:ext cx="5349875" cy="3705225"/>
          </a:xfrm>
          <a:ln/>
        </p:spPr>
      </p:sp>
      <p:sp>
        <p:nvSpPr>
          <p:cNvPr id="122883" name="Rectangle 3"/>
          <p:cNvSpPr>
            <a:spLocks noGrp="1" noChangeArrowheads="1"/>
          </p:cNvSpPr>
          <p:nvPr>
            <p:ph type="body" idx="1"/>
          </p:nvPr>
        </p:nvSpPr>
        <p:spPr>
          <a:noFill/>
        </p:spPr>
        <p:txBody>
          <a:bodyPr/>
          <a:lstStyle/>
          <a:p>
            <a:r>
              <a:rPr lang="en-GB" altLang="en-US" dirty="0"/>
              <a:t>The TOP clause is frequently used </a:t>
            </a:r>
            <a:br>
              <a:rPr lang="en-GB" altLang="en-US" dirty="0"/>
            </a:br>
            <a:r>
              <a:rPr lang="en-GB" altLang="en-US" dirty="0"/>
              <a:t>1) if you are only interested in the first rows of an ordered result table (e.g. the top 10 of ...)</a:t>
            </a:r>
          </a:p>
          <a:p>
            <a:r>
              <a:rPr lang="en-GB" altLang="en-US" dirty="0"/>
              <a:t>2) during testing. You can quickly retrieve some sample rows without having to load all of the data. This saves time and resources on the database server. However, once you have your query ready for some serious analysis, you should remove the TOP clause.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696913" y="741363"/>
            <a:ext cx="5349875" cy="3705225"/>
          </a:xfrm>
          <a:ln/>
        </p:spPr>
      </p:sp>
      <p:sp>
        <p:nvSpPr>
          <p:cNvPr id="123907" name="Rectangle 3"/>
          <p:cNvSpPr>
            <a:spLocks noGrp="1" noChangeArrowheads="1"/>
          </p:cNvSpPr>
          <p:nvPr>
            <p:ph type="body" idx="1"/>
          </p:nvPr>
        </p:nvSpPr>
        <p:spPr>
          <a:noFill/>
        </p:spPr>
        <p:txBody>
          <a:bodyPr/>
          <a:lstStyle/>
          <a:p>
            <a:r>
              <a:rPr lang="en-GB" altLang="en-US" dirty="0"/>
              <a:t>Possible solution:</a:t>
            </a:r>
          </a:p>
          <a:p>
            <a:endParaRPr lang="en-GB" altLang="en-US" dirty="0"/>
          </a:p>
          <a:p>
            <a:r>
              <a:rPr lang="en-GB" altLang="en-US" dirty="0"/>
              <a:t>SELECT TOP 1000 *</a:t>
            </a:r>
          </a:p>
          <a:p>
            <a:r>
              <a:rPr lang="en-GB" altLang="en-US" dirty="0"/>
              <a:t>FROM tls209_appln_ipc</a:t>
            </a:r>
          </a:p>
          <a:p>
            <a:endParaRPr lang="en-GB" altLang="en-US" dirty="0"/>
          </a:p>
          <a:p>
            <a:r>
              <a:rPr lang="en-GB" altLang="en-US" dirty="0"/>
              <a:t>The number of rows returned is - of course - always 1 000.</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xfrm>
            <a:off x="696913" y="741363"/>
            <a:ext cx="5349875" cy="3705225"/>
          </a:xfrm>
          <a:ln/>
        </p:spPr>
      </p:sp>
      <p:sp>
        <p:nvSpPr>
          <p:cNvPr id="97283" name="Rectangle 3"/>
          <p:cNvSpPr>
            <a:spLocks noGrp="1" noChangeArrowheads="1"/>
          </p:cNvSpPr>
          <p:nvPr>
            <p:ph type="body" idx="1"/>
          </p:nvPr>
        </p:nvSpPr>
        <p:spPr>
          <a:noFill/>
        </p:spPr>
        <p:txBody>
          <a:bodyPr/>
          <a:lstStyle/>
          <a:p>
            <a:endParaRPr lang="de-DE"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xfrm>
            <a:off x="696913" y="741363"/>
            <a:ext cx="5349875" cy="3705225"/>
          </a:xfrm>
          <a:ln/>
        </p:spPr>
      </p:sp>
      <p:sp>
        <p:nvSpPr>
          <p:cNvPr id="124931" name="Rectangle 3"/>
          <p:cNvSpPr>
            <a:spLocks noGrp="1" noChangeArrowheads="1"/>
          </p:cNvSpPr>
          <p:nvPr>
            <p:ph type="body" idx="1"/>
          </p:nvPr>
        </p:nvSpPr>
        <p:spPr>
          <a:noFill/>
        </p:spPr>
        <p:txBody>
          <a:bodyPr/>
          <a:lstStyle/>
          <a:p>
            <a:r>
              <a:rPr lang="en-GB" altLang="en-US" dirty="0"/>
              <a:t>Each column can have its own sort order: ascending (which is the default) or descending.</a:t>
            </a:r>
          </a:p>
          <a:p>
            <a:endParaRPr lang="en-GB" altLang="en-US" dirty="0"/>
          </a:p>
          <a:p>
            <a:r>
              <a:rPr lang="en-GB" altLang="en-US" dirty="0"/>
              <a:t>If multiple attributes are in the ORDER BY clause, then the first attribute is the primary sort criterion, the second attribute the secondary sort criterion, and so on.</a:t>
            </a:r>
          </a:p>
          <a:p>
            <a:r>
              <a:rPr lang="en-GB" altLang="en-US" dirty="0"/>
              <a:t>Do not forget to separate each attribute from the next one by a comma.</a:t>
            </a:r>
          </a:p>
          <a:p>
            <a:endParaRPr lang="en-GB" altLang="en-US" dirty="0"/>
          </a:p>
          <a:p>
            <a:r>
              <a:rPr lang="en-GB" altLang="en-US" dirty="0"/>
              <a:t>Typically you will include all attributes of the ORDER BY clause also in the SELECT clause (probably even in the same order), because the result table is easier to comprehend if the rows are sorted according to some visible criteria. However, you are not forced to do this.</a:t>
            </a:r>
          </a:p>
          <a:p>
            <a:endParaRPr lang="en-GB"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xfrm>
            <a:off x="696913" y="741363"/>
            <a:ext cx="5349875" cy="3705225"/>
          </a:xfrm>
          <a:ln/>
        </p:spPr>
      </p:sp>
      <p:sp>
        <p:nvSpPr>
          <p:cNvPr id="125955" name="Rectangle 3"/>
          <p:cNvSpPr>
            <a:spLocks noGrp="1" noChangeArrowheads="1"/>
          </p:cNvSpPr>
          <p:nvPr>
            <p:ph type="body" idx="1"/>
          </p:nvPr>
        </p:nvSpPr>
        <p:spPr>
          <a:noFill/>
        </p:spPr>
        <p:txBody>
          <a:bodyPr/>
          <a:lstStyle/>
          <a:p>
            <a:endParaRPr lang="de-DE"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xfrm>
            <a:off x="696913" y="741363"/>
            <a:ext cx="5349875" cy="3705225"/>
          </a:xfrm>
          <a:ln/>
        </p:spPr>
      </p:sp>
      <p:sp>
        <p:nvSpPr>
          <p:cNvPr id="126979" name="Rectangle 3"/>
          <p:cNvSpPr>
            <a:spLocks noGrp="1" noChangeArrowheads="1"/>
          </p:cNvSpPr>
          <p:nvPr>
            <p:ph type="body" idx="1"/>
          </p:nvPr>
        </p:nvSpPr>
        <p:spPr>
          <a:noFill/>
        </p:spPr>
        <p:txBody>
          <a:bodyPr/>
          <a:lstStyle/>
          <a:p>
            <a:endParaRPr lang="de-DE"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xfrm>
            <a:off x="696913" y="741363"/>
            <a:ext cx="5349875" cy="3705225"/>
          </a:xfrm>
          <a:ln/>
        </p:spPr>
      </p:sp>
      <p:sp>
        <p:nvSpPr>
          <p:cNvPr id="128003" name="Rectangle 3"/>
          <p:cNvSpPr>
            <a:spLocks noGrp="1" noChangeArrowheads="1"/>
          </p:cNvSpPr>
          <p:nvPr>
            <p:ph type="body" idx="1"/>
          </p:nvPr>
        </p:nvSpPr>
        <p:spPr>
          <a:noFill/>
        </p:spPr>
        <p:txBody>
          <a:bodyPr/>
          <a:lstStyle/>
          <a:p>
            <a:endParaRPr lang="de-DE"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xfrm>
            <a:off x="696913" y="741363"/>
            <a:ext cx="5349875" cy="3705225"/>
          </a:xfrm>
          <a:ln/>
        </p:spPr>
      </p:sp>
      <p:sp>
        <p:nvSpPr>
          <p:cNvPr id="129027" name="Rectangle 3"/>
          <p:cNvSpPr>
            <a:spLocks noGrp="1" noChangeArrowheads="1"/>
          </p:cNvSpPr>
          <p:nvPr>
            <p:ph type="body" idx="1"/>
          </p:nvPr>
        </p:nvSpPr>
        <p:spPr>
          <a:noFill/>
        </p:spPr>
        <p:txBody>
          <a:bodyPr/>
          <a:lstStyle/>
          <a:p>
            <a:r>
              <a:rPr lang="en-GB" altLang="en-US" dirty="0"/>
              <a:t>When using tables (e.g. in Excel), many people put all information</a:t>
            </a:r>
            <a:r>
              <a:rPr lang="en-GB" altLang="en-US" baseline="0" dirty="0"/>
              <a:t> of interest in one table. This works fine if the information is not complex. Otherwise, the table gets messy. </a:t>
            </a:r>
          </a:p>
          <a:p>
            <a:r>
              <a:rPr lang="en-GB" altLang="en-US" baseline="0" dirty="0"/>
              <a:t>The example shown represents a very small and simple CD collection. The owner created a very simple list to manage their six CDs by three artists. The approach makes sense for this size of database, but is not very scalable. There is </a:t>
            </a:r>
            <a:r>
              <a:rPr lang="en-GB" altLang="en-US" b="1" baseline="0" dirty="0"/>
              <a:t>redundant information</a:t>
            </a:r>
            <a:r>
              <a:rPr lang="en-GB" altLang="en-US" baseline="0" dirty="0"/>
              <a:t> (the birth places and the Grammy counter repeats if an artist has more than one CD), which causes:</a:t>
            </a:r>
          </a:p>
          <a:p>
            <a:pPr marL="168861" indent="-168861">
              <a:buFont typeface="Arial" panose="020B0604020202020204" pitchFamily="34" charset="0"/>
              <a:buChar char="•"/>
            </a:pPr>
            <a:r>
              <a:rPr lang="en-GB" altLang="en-US" baseline="0" dirty="0"/>
              <a:t>waste of storage space – just imagine you would have to manage millions of entries</a:t>
            </a:r>
          </a:p>
          <a:p>
            <a:pPr marL="168861" indent="-168861">
              <a:buFont typeface="Arial" panose="020B0604020202020204" pitchFamily="34" charset="0"/>
              <a:buChar char="•"/>
            </a:pPr>
            <a:r>
              <a:rPr lang="en-GB" altLang="en-US" baseline="0" dirty="0"/>
              <a:t>And, more importantly, a risk of introducing inconsistent data: e. g. if Madonna is awarded another Grammy, but you forget to update the Grammy counter in all three of her entries</a:t>
            </a:r>
          </a:p>
          <a:p>
            <a:pPr marL="168861" indent="-168861">
              <a:buFont typeface="Arial" panose="020B0604020202020204" pitchFamily="34" charset="0"/>
              <a:buChar char="•"/>
            </a:pPr>
            <a:endParaRPr lang="en-GB" altLang="en-US" baseline="0"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xfrm>
            <a:off x="696913" y="741363"/>
            <a:ext cx="5349875" cy="3705225"/>
          </a:xfrm>
          <a:ln/>
        </p:spPr>
      </p:sp>
      <p:sp>
        <p:nvSpPr>
          <p:cNvPr id="129027" name="Rectangle 3"/>
          <p:cNvSpPr>
            <a:spLocks noGrp="1" noChangeArrowheads="1"/>
          </p:cNvSpPr>
          <p:nvPr>
            <p:ph type="body" idx="1"/>
          </p:nvPr>
        </p:nvSpPr>
        <p:spPr>
          <a:noFill/>
        </p:spPr>
        <p:txBody>
          <a:bodyPr/>
          <a:lstStyle/>
          <a:p>
            <a:r>
              <a:rPr lang="en-GB" altLang="en-US" baseline="0" noProof="0" dirty="0"/>
              <a:t>What the CD owner is doing now is called “data modelling”: defining how to structure the information, e.g. defining tables and deciding which information will be stored in which table.</a:t>
            </a:r>
          </a:p>
          <a:p>
            <a:r>
              <a:rPr lang="en-GB" altLang="en-US" baseline="0" noProof="0" dirty="0"/>
              <a:t>Luckily, in PATSTAT this has already been done. But it helps to understand </a:t>
            </a:r>
            <a:r>
              <a:rPr lang="en-GB" altLang="en-US" i="1" baseline="0" noProof="0" dirty="0"/>
              <a:t>why</a:t>
            </a:r>
            <a:r>
              <a:rPr lang="en-GB" altLang="en-US" baseline="0" noProof="0" dirty="0"/>
              <a:t> it has been done this way.</a:t>
            </a:r>
          </a:p>
          <a:p>
            <a:endParaRPr lang="fr-CH" altLang="en-US" baseline="0" noProof="0" dirty="0"/>
          </a:p>
          <a:p>
            <a:r>
              <a:rPr lang="en-GB" altLang="en-US" baseline="0" noProof="0" dirty="0"/>
              <a:t>The key (primary key (PK)) is an important concept in relational databases. A key uniquely identifies a single row in a table.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xfrm>
            <a:off x="696913" y="741363"/>
            <a:ext cx="5349875" cy="3705225"/>
          </a:xfrm>
          <a:ln/>
        </p:spPr>
      </p:sp>
      <p:sp>
        <p:nvSpPr>
          <p:cNvPr id="129027" name="Rectangle 3"/>
          <p:cNvSpPr>
            <a:spLocks noGrp="1" noChangeArrowheads="1"/>
          </p:cNvSpPr>
          <p:nvPr>
            <p:ph type="body" idx="1"/>
          </p:nvPr>
        </p:nvSpPr>
        <p:spPr>
          <a:noFill/>
        </p:spPr>
        <p:txBody>
          <a:bodyPr/>
          <a:lstStyle/>
          <a:p>
            <a:r>
              <a:rPr lang="en-GB" altLang="en-US" baseline="0" noProof="0" dirty="0"/>
              <a:t>To reconstruct the complete single table from a previous slide we simply have to match the foreign key attribute (ARTIST_ID) of the table ALBUM with the primary key attribute (here also called ARTIST_ID) of the table ARTIST:</a:t>
            </a:r>
          </a:p>
          <a:p>
            <a:pPr marL="168861" indent="-168861">
              <a:buFontTx/>
              <a:buChar char="-"/>
            </a:pPr>
            <a:r>
              <a:rPr lang="en-GB" altLang="en-US" baseline="0" noProof="0" dirty="0"/>
              <a:t>The artist Madonna matches with three albums</a:t>
            </a:r>
          </a:p>
          <a:p>
            <a:pPr marL="168861" indent="-168861">
              <a:buFontTx/>
              <a:buChar char="-"/>
            </a:pPr>
            <a:r>
              <a:rPr lang="en-GB" altLang="en-US" baseline="0" noProof="0" dirty="0"/>
              <a:t>The artists Rolling Stones match with two albums</a:t>
            </a:r>
          </a:p>
          <a:p>
            <a:pPr marL="168861" indent="-168861">
              <a:buFontTx/>
              <a:buChar char="-"/>
            </a:pPr>
            <a:r>
              <a:rPr lang="en-GB" altLang="en-US" baseline="0" noProof="0" dirty="0"/>
              <a:t>The artist Shakira matches with one album.</a:t>
            </a:r>
          </a:p>
          <a:p>
            <a:r>
              <a:rPr lang="en-GB" altLang="en-US" baseline="0" noProof="0" dirty="0"/>
              <a:t>In total, this makes up the unified table with six rows that was discussed earlier, but without its drawbacks. There is no redundancy, because each piece of information is stored once (exception: the ARTIST_ID, but is it required to combine the two tables): </a:t>
            </a:r>
          </a:p>
          <a:p>
            <a:pPr marL="168861" indent="-168861">
              <a:buFontTx/>
              <a:buChar char="-"/>
            </a:pPr>
            <a:r>
              <a:rPr lang="en-GB" altLang="en-US" baseline="0" noProof="0" dirty="0"/>
              <a:t>No storage space is wasted</a:t>
            </a:r>
          </a:p>
          <a:p>
            <a:pPr marL="168861" indent="-168861">
              <a:buFontTx/>
              <a:buChar char="-"/>
            </a:pPr>
            <a:r>
              <a:rPr lang="en-GB" altLang="en-US" baseline="0" noProof="0" dirty="0"/>
              <a:t>Inconsistent data is not possible.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xfrm>
            <a:off x="696913" y="741363"/>
            <a:ext cx="5349875" cy="3705225"/>
          </a:xfrm>
          <a:ln/>
        </p:spPr>
      </p:sp>
      <p:sp>
        <p:nvSpPr>
          <p:cNvPr id="129027" name="Rectangle 3"/>
          <p:cNvSpPr>
            <a:spLocks noGrp="1" noChangeArrowheads="1"/>
          </p:cNvSpPr>
          <p:nvPr>
            <p:ph type="body" idx="1"/>
          </p:nvPr>
        </p:nvSpPr>
        <p:spPr>
          <a:noFill/>
        </p:spPr>
        <p:txBody>
          <a:bodyPr/>
          <a:lstStyle/>
          <a:p>
            <a:pPr defTabSz="900593">
              <a:defRPr/>
            </a:pPr>
            <a:r>
              <a:rPr lang="en-GB" altLang="en-US" dirty="0"/>
              <a:t>You can also visualise the logic of a join like this:</a:t>
            </a:r>
          </a:p>
          <a:p>
            <a:pPr defTabSz="900593">
              <a:defRPr/>
            </a:pPr>
            <a:r>
              <a:rPr lang="en-GB" altLang="en-US" dirty="0"/>
              <a:t>First combine every row of one table with every row of the other table. In our case, this would result in 3 x 6 = 18 rows.</a:t>
            </a:r>
          </a:p>
          <a:p>
            <a:pPr defTabSz="900593">
              <a:defRPr/>
            </a:pPr>
            <a:r>
              <a:rPr lang="en-GB" altLang="en-US" dirty="0"/>
              <a:t>Then, you select only rows where the FK (foreign key) of the one table is equal to the PK (primary key) of the other table. This is the case for six rows (marked</a:t>
            </a:r>
            <a:r>
              <a:rPr lang="en-GB" altLang="en-US" baseline="0" dirty="0"/>
              <a:t> with colour)</a:t>
            </a:r>
            <a:r>
              <a:rPr lang="en-GB" altLang="en-US" dirty="0"/>
              <a:t>, which are exactly the same six rows as from the original table shown earlier on a slide.</a:t>
            </a:r>
          </a:p>
          <a:p>
            <a:pPr defTabSz="900593">
              <a:defRPr/>
            </a:pPr>
            <a:endParaRPr lang="en-GB" altLang="en-US" dirty="0"/>
          </a:p>
          <a:p>
            <a:pPr defTabSz="900593">
              <a:defRPr/>
            </a:pPr>
            <a:r>
              <a:rPr lang="en-GB" altLang="en-US" dirty="0"/>
              <a:t>Now let’s try another thought experiment: combining the application table TLS201_APPLN with the title table TLS202_APPLN_TITLE:</a:t>
            </a:r>
            <a:br>
              <a:rPr lang="en-GB" altLang="en-US" dirty="0"/>
            </a:br>
            <a:r>
              <a:rPr lang="en-GB" altLang="en-US" dirty="0"/>
              <a:t>First combine every row of the first table with every row of the second table. In our example, this would result in 80 000 000 x 60 000 000 rows, i.e. about 4 800 trillion rows, which, of course, is unmanageable for every real database.</a:t>
            </a:r>
            <a:br>
              <a:rPr lang="en-GB" altLang="en-US" dirty="0"/>
            </a:br>
            <a:r>
              <a:rPr lang="en-GB" altLang="en-US" dirty="0"/>
              <a:t>Then you select only those rows which fulfil the join restriction you defined  (matching FK with PK) to create a table which contains application data as well as title data.</a:t>
            </a:r>
            <a:br>
              <a:rPr lang="en-GB" altLang="en-US" dirty="0"/>
            </a:br>
            <a:r>
              <a:rPr lang="en-GB" altLang="en-US" dirty="0"/>
              <a:t>Note: Luckily, in practice the database system will compute it more efficiently by applying all sorts of optimisations, but the result will be the same.</a:t>
            </a:r>
          </a:p>
          <a:p>
            <a:endParaRPr lang="en-GB" altLang="en-US" baseline="0" noProof="0"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xfrm>
            <a:off x="696913" y="741363"/>
            <a:ext cx="5349875" cy="3705225"/>
          </a:xfrm>
          <a:ln/>
        </p:spPr>
      </p:sp>
      <p:sp>
        <p:nvSpPr>
          <p:cNvPr id="129027" name="Rectangle 3"/>
          <p:cNvSpPr>
            <a:spLocks noGrp="1" noChangeArrowheads="1"/>
          </p:cNvSpPr>
          <p:nvPr>
            <p:ph type="body" idx="1"/>
          </p:nvPr>
        </p:nvSpPr>
        <p:spPr>
          <a:noFill/>
        </p:spPr>
        <p:txBody>
          <a:bodyPr/>
          <a:lstStyle/>
          <a:p>
            <a:r>
              <a:rPr lang="en-GB" altLang="en-US" dirty="0"/>
              <a:t>Not only PATSTAT, all non-trivial databases consist of several tables. </a:t>
            </a:r>
          </a:p>
          <a:p>
            <a:endParaRPr lang="en-GB" altLang="en-US" dirty="0"/>
          </a:p>
          <a:p>
            <a:r>
              <a:rPr lang="en-GB" altLang="en-US" dirty="0"/>
              <a:t>The reason for not having just one big table is to reduce data redundancy.</a:t>
            </a:r>
          </a:p>
          <a:p>
            <a:r>
              <a:rPr lang="en-GB" altLang="en-US" dirty="0"/>
              <a:t>Example:</a:t>
            </a:r>
            <a:br>
              <a:rPr lang="en-GB" altLang="en-US" dirty="0"/>
            </a:br>
            <a:r>
              <a:rPr lang="en-GB" altLang="en-US" dirty="0"/>
              <a:t>One application may have 0, 1 or more (usually more) IPC symbols.</a:t>
            </a:r>
          </a:p>
          <a:p>
            <a:r>
              <a:rPr lang="en-GB" altLang="en-US" dirty="0"/>
              <a:t>So to have application data and IPC data in one big table, you would need to have one row for each IPC symbol of each application. As a consequence, the application data would be stored multiple times, which would result in a waste of disk space / main memory and make updates error-prone.</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xfrm>
            <a:off x="696913" y="741363"/>
            <a:ext cx="5349875" cy="3705225"/>
          </a:xfrm>
          <a:ln/>
        </p:spPr>
      </p:sp>
      <p:sp>
        <p:nvSpPr>
          <p:cNvPr id="130051" name="Rectangle 3"/>
          <p:cNvSpPr>
            <a:spLocks noGrp="1" noChangeArrowheads="1"/>
          </p:cNvSpPr>
          <p:nvPr>
            <p:ph type="body" idx="1"/>
          </p:nvPr>
        </p:nvSpPr>
        <p:spPr>
          <a:noFill/>
        </p:spPr>
        <p:txBody>
          <a:bodyPr/>
          <a:lstStyle/>
          <a:p>
            <a:r>
              <a:rPr lang="en-GB" altLang="en-US" dirty="0"/>
              <a:t>See section 3 of the Data </a:t>
            </a:r>
            <a:r>
              <a:rPr lang="en-GB" altLang="en-US" dirty="0" err="1"/>
              <a:t>Catalog</a:t>
            </a:r>
            <a:r>
              <a:rPr lang="en-GB" altLang="en-US" dirty="0"/>
              <a:t> for this chart.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696913" y="741363"/>
            <a:ext cx="5349875" cy="3705225"/>
          </a:xfrm>
          <a:ln/>
        </p:spPr>
      </p:sp>
      <p:sp>
        <p:nvSpPr>
          <p:cNvPr id="98307" name="Rectangle 3"/>
          <p:cNvSpPr>
            <a:spLocks noGrp="1" noChangeArrowheads="1"/>
          </p:cNvSpPr>
          <p:nvPr>
            <p:ph type="body" idx="1"/>
          </p:nvPr>
        </p:nvSpPr>
        <p:spPr>
          <a:noFill/>
        </p:spPr>
        <p:txBody>
          <a:bodyPr/>
          <a:lstStyle/>
          <a:p>
            <a:endParaRPr lang="de-DE"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xfrm>
            <a:off x="696913" y="741363"/>
            <a:ext cx="5349875" cy="3705225"/>
          </a:xfrm>
          <a:ln/>
        </p:spPr>
      </p:sp>
      <p:sp>
        <p:nvSpPr>
          <p:cNvPr id="131075" name="Rectangle 3"/>
          <p:cNvSpPr>
            <a:spLocks noGrp="1" noChangeArrowheads="1"/>
          </p:cNvSpPr>
          <p:nvPr>
            <p:ph type="body" idx="1"/>
          </p:nvPr>
        </p:nvSpPr>
        <p:spPr>
          <a:noFill/>
        </p:spPr>
        <p:txBody>
          <a:bodyPr/>
          <a:lstStyle/>
          <a:p>
            <a:pPr>
              <a:lnSpc>
                <a:spcPct val="90000"/>
              </a:lnSpc>
            </a:pPr>
            <a:r>
              <a:rPr lang="en-GB" altLang="en-US" sz="1000" dirty="0"/>
              <a:t>The PATSTAT data model is designed in such a way that - where feasible and sensible - the attributes of the two joining tables have the same name.</a:t>
            </a:r>
          </a:p>
          <a:p>
            <a:pPr>
              <a:lnSpc>
                <a:spcPct val="90000"/>
              </a:lnSpc>
            </a:pPr>
            <a:r>
              <a:rPr lang="en-GB" altLang="en-US" sz="1000" dirty="0"/>
              <a:t>This is possible in Example 1, but not in Example 2.</a:t>
            </a:r>
          </a:p>
          <a:p>
            <a:pPr>
              <a:lnSpc>
                <a:spcPct val="90000"/>
              </a:lnSpc>
            </a:pPr>
            <a:r>
              <a:rPr lang="en-GB" altLang="en-US" sz="1000" dirty="0"/>
              <a:t>Also, in most cases, tables are joined via an ID attribute. Remember that IDs have no business meaning, e.g. the application ID (attribute appln_id) is just a unique number and must not be confused with the application number (appln_nr), which is required to identify an application in the real world.</a:t>
            </a:r>
          </a:p>
          <a:p>
            <a:pPr>
              <a:lnSpc>
                <a:spcPct val="90000"/>
              </a:lnSpc>
            </a:pPr>
            <a:endParaRPr lang="en-GB" altLang="en-US" sz="1000" dirty="0"/>
          </a:p>
          <a:p>
            <a:pPr>
              <a:lnSpc>
                <a:spcPct val="90000"/>
              </a:lnSpc>
            </a:pPr>
            <a:r>
              <a:rPr lang="en-GB" altLang="en-US" sz="1000" dirty="0"/>
              <a:t>Example 1:</a:t>
            </a:r>
            <a:br>
              <a:rPr lang="en-GB" altLang="en-US" sz="1000" dirty="0"/>
            </a:br>
            <a:r>
              <a:rPr lang="en-GB" altLang="en-US" sz="1000" dirty="0"/>
              <a:t>The attribute </a:t>
            </a:r>
            <a:r>
              <a:rPr lang="en-GB" altLang="en-US" sz="1000" u="sng" dirty="0"/>
              <a:t>appln_id</a:t>
            </a:r>
            <a:r>
              <a:rPr lang="en-GB" altLang="en-US" sz="1000" dirty="0"/>
              <a:t> of table </a:t>
            </a:r>
            <a:r>
              <a:rPr lang="en-GB" altLang="en-US" sz="1000" u="sng" dirty="0"/>
              <a:t>tls202_appln_title</a:t>
            </a:r>
            <a:r>
              <a:rPr lang="en-GB" altLang="en-US" sz="1000" dirty="0"/>
              <a:t> can be joined with attribute </a:t>
            </a:r>
            <a:r>
              <a:rPr lang="en-GB" altLang="en-US" sz="1000" u="sng" dirty="0"/>
              <a:t>appln_id</a:t>
            </a:r>
            <a:r>
              <a:rPr lang="en-GB" altLang="en-US" sz="1000" dirty="0"/>
              <a:t> of table </a:t>
            </a:r>
            <a:r>
              <a:rPr lang="en-GB" altLang="en-US" sz="1000" u="sng" dirty="0"/>
              <a:t>tls201_appln</a:t>
            </a:r>
            <a:r>
              <a:rPr lang="en-GB" altLang="en-US" sz="1000" dirty="0"/>
              <a:t>.</a:t>
            </a:r>
          </a:p>
          <a:p>
            <a:pPr>
              <a:lnSpc>
                <a:spcPct val="90000"/>
              </a:lnSpc>
            </a:pPr>
            <a:endParaRPr lang="en-GB" altLang="en-US" sz="1000" dirty="0"/>
          </a:p>
          <a:p>
            <a:pPr>
              <a:lnSpc>
                <a:spcPct val="90000"/>
              </a:lnSpc>
            </a:pPr>
            <a:r>
              <a:rPr lang="en-GB" altLang="en-US" sz="1000" dirty="0"/>
              <a:t>Example 2:</a:t>
            </a:r>
          </a:p>
          <a:p>
            <a:pPr>
              <a:lnSpc>
                <a:spcPct val="90000"/>
              </a:lnSpc>
            </a:pPr>
            <a:r>
              <a:rPr lang="en-GB" altLang="en-US" sz="1000" dirty="0"/>
              <a:t>There are 3 attributes in table tls204_appln_prior (Paris Convention priorities):</a:t>
            </a:r>
            <a:br>
              <a:rPr lang="en-GB" altLang="en-US" sz="1000" dirty="0"/>
            </a:br>
            <a:r>
              <a:rPr lang="en-GB" altLang="en-US" sz="1000" dirty="0"/>
              <a:t>appln_id:                  ID of the applications whose priorities are stored here</a:t>
            </a:r>
          </a:p>
          <a:p>
            <a:pPr>
              <a:lnSpc>
                <a:spcPct val="90000"/>
              </a:lnSpc>
            </a:pPr>
            <a:r>
              <a:rPr lang="en-GB" altLang="en-US" sz="1000" dirty="0"/>
              <a:t>prior_appln_id:          ID of a priority application (Note: There might be several priority applications; each one would be in a row of its own).</a:t>
            </a:r>
            <a:br>
              <a:rPr lang="en-GB" altLang="en-US" sz="1000" dirty="0"/>
            </a:br>
            <a:r>
              <a:rPr lang="en-GB" altLang="en-US" sz="1000" dirty="0"/>
              <a:t>                               If you need to find the </a:t>
            </a:r>
            <a:r>
              <a:rPr lang="en-GB" altLang="en-US" sz="1000" u="sng" dirty="0"/>
              <a:t>priority date of the application</a:t>
            </a:r>
            <a:r>
              <a:rPr lang="en-GB" altLang="en-US" sz="1000" dirty="0"/>
              <a:t>, just retrieve the </a:t>
            </a:r>
            <a:r>
              <a:rPr lang="en-GB" altLang="en-US" sz="1000" u="sng" dirty="0"/>
              <a:t>filing date of the priority application</a:t>
            </a:r>
            <a:r>
              <a:rPr lang="en-GB" altLang="en-US" sz="1000" dirty="0"/>
              <a:t>.</a:t>
            </a:r>
          </a:p>
          <a:p>
            <a:pPr>
              <a:lnSpc>
                <a:spcPct val="90000"/>
              </a:lnSpc>
            </a:pPr>
            <a:r>
              <a:rPr lang="en-GB" altLang="en-US" sz="1000" dirty="0"/>
              <a:t>prior_appln_seq_nr:  This number indicates whether this is the 1st, 2nd, 3rd, etc. priority application of this application</a:t>
            </a:r>
          </a:p>
          <a:p>
            <a:pPr>
              <a:lnSpc>
                <a:spcPct val="90000"/>
              </a:lnSpc>
            </a:pPr>
            <a:r>
              <a:rPr lang="en-GB" altLang="en-US" sz="1000" dirty="0"/>
              <a:t>There are two attributes in this table which can be used to join other tables.</a:t>
            </a:r>
          </a:p>
          <a:p>
            <a:pPr>
              <a:lnSpc>
                <a:spcPct val="90000"/>
              </a:lnSpc>
            </a:pPr>
            <a:r>
              <a:rPr lang="en-GB" altLang="en-US" sz="1000" dirty="0"/>
              <a:t>1) The attribute </a:t>
            </a:r>
            <a:r>
              <a:rPr lang="en-GB" altLang="en-US" sz="1000" u="sng" dirty="0" err="1"/>
              <a:t>appln_id</a:t>
            </a:r>
            <a:r>
              <a:rPr lang="en-GB" altLang="en-US" sz="1000" dirty="0"/>
              <a:t>  of table </a:t>
            </a:r>
            <a:r>
              <a:rPr lang="en-GB" altLang="en-US" sz="1000" u="sng" dirty="0"/>
              <a:t>tls204_appln_prior</a:t>
            </a:r>
            <a:r>
              <a:rPr lang="en-GB" altLang="en-US" sz="1000" dirty="0"/>
              <a:t> can be joined with attribute </a:t>
            </a:r>
            <a:r>
              <a:rPr lang="en-GB" altLang="en-US" sz="1000" u="sng" dirty="0"/>
              <a:t>appln_id</a:t>
            </a:r>
            <a:r>
              <a:rPr lang="en-GB" altLang="en-US" sz="1000" dirty="0"/>
              <a:t> of table </a:t>
            </a:r>
            <a:r>
              <a:rPr lang="en-GB" altLang="en-US" sz="1000" u="sng" dirty="0"/>
              <a:t>tls201_appln</a:t>
            </a:r>
            <a:r>
              <a:rPr lang="en-GB" altLang="en-US" sz="1000" dirty="0"/>
              <a:t>.</a:t>
            </a:r>
          </a:p>
          <a:p>
            <a:pPr>
              <a:lnSpc>
                <a:spcPct val="90000"/>
              </a:lnSpc>
            </a:pPr>
            <a:r>
              <a:rPr lang="en-GB" altLang="en-US" sz="1000" dirty="0"/>
              <a:t>2) The attribute </a:t>
            </a:r>
            <a:r>
              <a:rPr lang="en-GB" altLang="en-US" sz="1000" u="sng" dirty="0"/>
              <a:t>prior_appln_id</a:t>
            </a:r>
            <a:r>
              <a:rPr lang="en-GB" altLang="en-US" sz="1000" dirty="0"/>
              <a:t> of table </a:t>
            </a:r>
            <a:r>
              <a:rPr lang="en-GB" altLang="en-US" sz="1000" u="sng" dirty="0"/>
              <a:t>tls204_appln_prior</a:t>
            </a:r>
            <a:r>
              <a:rPr lang="en-GB" altLang="en-US" sz="1000" dirty="0"/>
              <a:t> can also be joined with attribute </a:t>
            </a:r>
            <a:r>
              <a:rPr lang="en-GB" altLang="en-US" sz="1000" u="sng" dirty="0"/>
              <a:t>appln_id</a:t>
            </a:r>
            <a:r>
              <a:rPr lang="en-GB" altLang="en-US" sz="1000" dirty="0"/>
              <a:t> of table </a:t>
            </a:r>
            <a:r>
              <a:rPr lang="en-GB" altLang="en-US" sz="1000" u="sng" dirty="0"/>
              <a:t>tls201_appln</a:t>
            </a:r>
            <a:r>
              <a:rPr lang="en-GB" altLang="en-US" sz="1000" dirty="0"/>
              <a:t>.</a:t>
            </a:r>
          </a:p>
          <a:p>
            <a:pPr>
              <a:lnSpc>
                <a:spcPct val="90000"/>
              </a:lnSpc>
            </a:pPr>
            <a:endParaRPr lang="en-GB" altLang="en-US" sz="1000" dirty="0"/>
          </a:p>
          <a:p>
            <a:pPr>
              <a:lnSpc>
                <a:spcPct val="90000"/>
              </a:lnSpc>
            </a:pPr>
            <a:endParaRPr lang="en-GB" altLang="en-US" sz="1000"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xfrm>
            <a:off x="696913" y="741363"/>
            <a:ext cx="5349875" cy="3705225"/>
          </a:xfrm>
          <a:ln/>
        </p:spPr>
      </p:sp>
      <p:sp>
        <p:nvSpPr>
          <p:cNvPr id="132099" name="Rectangle 3"/>
          <p:cNvSpPr>
            <a:spLocks noGrp="1" noChangeArrowheads="1"/>
          </p:cNvSpPr>
          <p:nvPr>
            <p:ph type="body" idx="1"/>
          </p:nvPr>
        </p:nvSpPr>
        <p:spPr>
          <a:noFill/>
        </p:spPr>
        <p:txBody>
          <a:bodyPr/>
          <a:lstStyle/>
          <a:p>
            <a:pPr>
              <a:lnSpc>
                <a:spcPct val="90000"/>
              </a:lnSpc>
            </a:pPr>
            <a:r>
              <a:rPr lang="en-GB" altLang="en-US" sz="900" dirty="0"/>
              <a:t>This is an example where multiple tables are joined.</a:t>
            </a:r>
          </a:p>
          <a:p>
            <a:pPr>
              <a:lnSpc>
                <a:spcPct val="90000"/>
              </a:lnSpc>
            </a:pPr>
            <a:endParaRPr lang="en-GB" altLang="en-US" sz="900" dirty="0"/>
          </a:p>
          <a:p>
            <a:pPr>
              <a:lnSpc>
                <a:spcPct val="90000"/>
              </a:lnSpc>
            </a:pPr>
            <a:r>
              <a:rPr lang="en-GB" altLang="en-US" sz="900" dirty="0"/>
              <a:t>Usually </a:t>
            </a:r>
            <a:r>
              <a:rPr lang="en-GB" altLang="en-US" sz="900" b="1" u="sng" dirty="0"/>
              <a:t>ID</a:t>
            </a:r>
            <a:r>
              <a:rPr lang="en-GB" altLang="en-US" sz="900" dirty="0"/>
              <a:t> attributes will be joined but, technically, the name of the attributes are not important.</a:t>
            </a:r>
          </a:p>
          <a:p>
            <a:pPr>
              <a:lnSpc>
                <a:spcPct val="90000"/>
              </a:lnSpc>
            </a:pPr>
            <a:r>
              <a:rPr lang="en-GB" altLang="en-US" sz="900" dirty="0"/>
              <a:t>Look especially for these attributes (examples):</a:t>
            </a:r>
            <a:br>
              <a:rPr lang="en-GB" altLang="en-US" sz="900" dirty="0"/>
            </a:br>
            <a:r>
              <a:rPr lang="en-GB" altLang="en-US" sz="900" dirty="0"/>
              <a:t>- appln_id</a:t>
            </a:r>
            <a:br>
              <a:rPr lang="en-GB" altLang="en-US" sz="900" dirty="0"/>
            </a:br>
            <a:r>
              <a:rPr lang="en-GB" altLang="en-US" sz="900" dirty="0"/>
              <a:t>- person_id</a:t>
            </a:r>
            <a:br>
              <a:rPr lang="en-GB" altLang="en-US" sz="900" dirty="0"/>
            </a:br>
            <a:r>
              <a:rPr lang="en-GB" altLang="en-US" sz="900" dirty="0"/>
              <a:t>- </a:t>
            </a:r>
            <a:r>
              <a:rPr lang="en-GB" altLang="en-US" sz="900" dirty="0" err="1"/>
              <a:t>pat_publn_id</a:t>
            </a:r>
            <a:br>
              <a:rPr lang="en-GB" altLang="en-US" sz="900" dirty="0"/>
            </a:br>
            <a:r>
              <a:rPr lang="en-GB" altLang="en-US" sz="900" dirty="0"/>
              <a:t>- </a:t>
            </a:r>
            <a:r>
              <a:rPr lang="en-GB" altLang="en-US" sz="900" dirty="0" err="1"/>
              <a:t>citn_id</a:t>
            </a:r>
            <a:br>
              <a:rPr lang="en-GB" altLang="en-US" sz="900" dirty="0"/>
            </a:br>
            <a:r>
              <a:rPr lang="en-GB" altLang="en-US" sz="900" dirty="0"/>
              <a:t>- </a:t>
            </a:r>
            <a:r>
              <a:rPr lang="en-GB" altLang="en-US" sz="900" dirty="0" err="1"/>
              <a:t>family_id</a:t>
            </a:r>
            <a:endParaRPr lang="en-GB" altLang="en-US" sz="900" dirty="0"/>
          </a:p>
          <a:p>
            <a:pPr>
              <a:lnSpc>
                <a:spcPct val="90000"/>
              </a:lnSpc>
            </a:pPr>
            <a:endParaRPr lang="en-GB" altLang="en-US" sz="900" dirty="0"/>
          </a:p>
          <a:p>
            <a:pPr>
              <a:lnSpc>
                <a:spcPct val="90000"/>
              </a:lnSpc>
            </a:pPr>
            <a:r>
              <a:rPr lang="en-GB" altLang="en-US" sz="900" dirty="0"/>
              <a:t>If you are working with the names of applicants or inventors, you will very often need to join the tables </a:t>
            </a:r>
          </a:p>
          <a:p>
            <a:pPr>
              <a:lnSpc>
                <a:spcPct val="90000"/>
              </a:lnSpc>
            </a:pPr>
            <a:r>
              <a:rPr lang="en-GB" altLang="en-US" sz="900" dirty="0"/>
              <a:t>- tls201_appln</a:t>
            </a:r>
            <a:br>
              <a:rPr lang="en-GB" altLang="en-US" sz="900" dirty="0"/>
            </a:br>
            <a:r>
              <a:rPr lang="en-GB" altLang="en-US" sz="900" dirty="0"/>
              <a:t>- tls207_pers_appln and</a:t>
            </a:r>
          </a:p>
          <a:p>
            <a:pPr>
              <a:lnSpc>
                <a:spcPct val="90000"/>
              </a:lnSpc>
            </a:pPr>
            <a:r>
              <a:rPr lang="en-GB" altLang="en-US" sz="900" dirty="0"/>
              <a:t>- tls206_person</a:t>
            </a:r>
          </a:p>
          <a:p>
            <a:pPr>
              <a:lnSpc>
                <a:spcPct val="90000"/>
              </a:lnSpc>
            </a:pPr>
            <a:r>
              <a:rPr lang="en-GB" altLang="en-US" sz="900" dirty="0"/>
              <a:t>as shown above. So it will pay off to remember this situation.</a:t>
            </a:r>
          </a:p>
          <a:p>
            <a:pPr>
              <a:lnSpc>
                <a:spcPct val="90000"/>
              </a:lnSpc>
            </a:pPr>
            <a:endParaRPr lang="en-GB" altLang="en-US" sz="900" dirty="0"/>
          </a:p>
          <a:p>
            <a:pPr>
              <a:lnSpc>
                <a:spcPct val="90000"/>
              </a:lnSpc>
            </a:pPr>
            <a:r>
              <a:rPr lang="en-GB" altLang="en-US" sz="900" dirty="0"/>
              <a:t>As you know, one patent may have multiple applicants / inventors, and each applicant / inventor may be associated with multiple applications. </a:t>
            </a:r>
          </a:p>
          <a:p>
            <a:pPr>
              <a:lnSpc>
                <a:spcPct val="90000"/>
              </a:lnSpc>
            </a:pPr>
            <a:r>
              <a:rPr lang="en-GB" altLang="en-US" sz="900" dirty="0"/>
              <a:t>Using some technical jargon, we speak of an "m-to-n relationship".</a:t>
            </a:r>
          </a:p>
          <a:p>
            <a:pPr>
              <a:lnSpc>
                <a:spcPct val="90000"/>
              </a:lnSpc>
            </a:pPr>
            <a:r>
              <a:rPr lang="en-GB" altLang="en-US" sz="900" dirty="0"/>
              <a:t>If we want to model such an m:n relationship of the real world in a relational database, we need three tables:</a:t>
            </a:r>
          </a:p>
          <a:p>
            <a:pPr>
              <a:lnSpc>
                <a:spcPct val="90000"/>
              </a:lnSpc>
            </a:pPr>
            <a:r>
              <a:rPr lang="en-GB" altLang="en-US" sz="900" dirty="0"/>
              <a:t>- One table contains the applications (tls201_appln)</a:t>
            </a:r>
          </a:p>
          <a:p>
            <a:pPr>
              <a:lnSpc>
                <a:spcPct val="90000"/>
              </a:lnSpc>
            </a:pPr>
            <a:r>
              <a:rPr lang="en-GB" altLang="en-US" sz="900" dirty="0"/>
              <a:t>- Another table contains the applicants / inventors (tls206_person)</a:t>
            </a:r>
          </a:p>
          <a:p>
            <a:pPr>
              <a:lnSpc>
                <a:spcPct val="90000"/>
              </a:lnSpc>
            </a:pPr>
            <a:r>
              <a:rPr lang="en-GB" altLang="en-US" sz="900" dirty="0"/>
              <a:t>- The third table is the linking table (tls207_pers_appln), which contains the information on which application is related to which applicant/inventor.</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xfrm>
            <a:off x="696913" y="741363"/>
            <a:ext cx="5349875" cy="3705225"/>
          </a:xfrm>
          <a:ln/>
        </p:spPr>
      </p:sp>
      <p:sp>
        <p:nvSpPr>
          <p:cNvPr id="133123" name="Rectangle 3"/>
          <p:cNvSpPr>
            <a:spLocks noGrp="1" noChangeArrowheads="1"/>
          </p:cNvSpPr>
          <p:nvPr>
            <p:ph type="body" idx="1"/>
          </p:nvPr>
        </p:nvSpPr>
        <p:spPr>
          <a:noFill/>
        </p:spPr>
        <p:txBody>
          <a:bodyPr/>
          <a:lstStyle/>
          <a:p>
            <a:pPr>
              <a:lnSpc>
                <a:spcPct val="90000"/>
              </a:lnSpc>
            </a:pPr>
            <a:r>
              <a:rPr lang="en-GB" altLang="en-US" sz="1000" dirty="0"/>
              <a:t>Instead of JOIN, you could also write INNER JOIN. This is just a different syntax; the result will be the same. This is in contrast to an OUTER JOIN, which will be presented later.</a:t>
            </a:r>
          </a:p>
          <a:p>
            <a:pPr>
              <a:lnSpc>
                <a:spcPct val="90000"/>
              </a:lnSpc>
            </a:pPr>
            <a:r>
              <a:rPr lang="en-GB" altLang="en-US" sz="1000" dirty="0"/>
              <a:t>As in any other query, the result of a join is another table. A “SELECT * “ will retrieve all attributes of all joined tables.</a:t>
            </a:r>
          </a:p>
          <a:p>
            <a:pPr>
              <a:lnSpc>
                <a:spcPct val="90000"/>
              </a:lnSpc>
            </a:pPr>
            <a:r>
              <a:rPr lang="en-GB" altLang="en-US" sz="1000" dirty="0"/>
              <a:t>E.g. in our example, the appln_id appears twice, the first time from table </a:t>
            </a:r>
            <a:r>
              <a:rPr lang="en-GB" altLang="en-US" sz="1000" u="sng" dirty="0"/>
              <a:t>tls202_appln_title</a:t>
            </a:r>
            <a:r>
              <a:rPr lang="en-GB" altLang="en-US" sz="1000" dirty="0"/>
              <a:t>, the second time from table </a:t>
            </a:r>
            <a:r>
              <a:rPr lang="en-GB" altLang="en-US" sz="1000" u="sng" dirty="0"/>
              <a:t>tls201_appln</a:t>
            </a:r>
            <a:r>
              <a:rPr lang="en-GB" altLang="en-US" sz="1000" dirty="0"/>
              <a:t>. Their values are identical, because in the join condition we required them to be identical.</a:t>
            </a:r>
          </a:p>
          <a:p>
            <a:pPr>
              <a:lnSpc>
                <a:spcPct val="90000"/>
              </a:lnSpc>
            </a:pPr>
            <a:endParaRPr lang="en-GB" altLang="en-US" sz="1000" dirty="0"/>
          </a:p>
          <a:p>
            <a:pPr>
              <a:lnSpc>
                <a:spcPct val="90000"/>
              </a:lnSpc>
            </a:pPr>
            <a:r>
              <a:rPr lang="en-GB" altLang="en-US" sz="1000" dirty="0"/>
              <a:t>There are several types of JOINS and several variations in syntax in SQL Server:</a:t>
            </a:r>
          </a:p>
          <a:p>
            <a:pPr>
              <a:lnSpc>
                <a:spcPct val="90000"/>
              </a:lnSpc>
            </a:pPr>
            <a:r>
              <a:rPr lang="en-GB" altLang="en-US" sz="1000" dirty="0"/>
              <a:t>- (INNER) JOIN: This is the join described on this slide.</a:t>
            </a:r>
          </a:p>
          <a:p>
            <a:pPr marL="168861" indent="-168861">
              <a:lnSpc>
                <a:spcPct val="90000"/>
              </a:lnSpc>
              <a:buFontTx/>
              <a:buChar char="-"/>
            </a:pPr>
            <a:r>
              <a:rPr lang="en-GB" altLang="en-US" sz="1000" dirty="0"/>
              <a:t>LEFT (OUTER) JOIN, RIGHT (OUTER) JOIN, FULL (OUTER) JOIN: these will be discussed later.</a:t>
            </a:r>
          </a:p>
          <a:p>
            <a:pPr>
              <a:lnSpc>
                <a:spcPct val="90000"/>
              </a:lnSpc>
            </a:pPr>
            <a:r>
              <a:rPr lang="en-GB" altLang="en-US" sz="1000" dirty="0"/>
              <a:t>Note: The keywords in brackets are optional, e.g. an inner join can be written as “JOIN ..” or as “INNER JOIN ..” . Both have the same meaning.</a:t>
            </a:r>
          </a:p>
          <a:p>
            <a:pPr>
              <a:lnSpc>
                <a:spcPct val="90000"/>
              </a:lnSpc>
            </a:pPr>
            <a:r>
              <a:rPr lang="en-GB" altLang="en-US" sz="1000" dirty="0"/>
              <a:t>Note: NATURAL JOINs are not supported in MS SQL Server, so they are not discussed here.</a:t>
            </a:r>
          </a:p>
          <a:p>
            <a:pPr>
              <a:lnSpc>
                <a:spcPct val="90000"/>
              </a:lnSpc>
            </a:pPr>
            <a:endParaRPr lang="en-GB" altLang="en-US" sz="1000" dirty="0"/>
          </a:p>
          <a:p>
            <a:pPr>
              <a:lnSpc>
                <a:spcPct val="90000"/>
              </a:lnSpc>
            </a:pPr>
            <a:r>
              <a:rPr lang="en-GB" altLang="en-US" sz="1000" dirty="0"/>
              <a:t>We will only discuss the ones which are most commonly used.</a:t>
            </a:r>
          </a:p>
          <a:p>
            <a:pPr>
              <a:lnSpc>
                <a:spcPct val="90000"/>
              </a:lnSpc>
            </a:pPr>
            <a:endParaRPr lang="en-GB" altLang="en-US" sz="1000" dirty="0"/>
          </a:p>
          <a:p>
            <a:pPr>
              <a:lnSpc>
                <a:spcPct val="90000"/>
              </a:lnSpc>
            </a:pPr>
            <a:r>
              <a:rPr lang="en-GB" altLang="en-US" sz="1000" dirty="0"/>
              <a:t>In practice, you always require that the attributes to be compared are equal. But in special cases and for advanced usages, other comparisons (non-</a:t>
            </a:r>
            <a:r>
              <a:rPr lang="en-GB" altLang="en-US" sz="1000" dirty="0" err="1"/>
              <a:t>equi</a:t>
            </a:r>
            <a:r>
              <a:rPr lang="en-GB" altLang="en-US" sz="1000" dirty="0"/>
              <a:t> joins, e. g. ... ON </a:t>
            </a:r>
            <a:r>
              <a:rPr lang="en-GB" altLang="en-US" sz="1000" dirty="0" err="1"/>
              <a:t>attribute_a</a:t>
            </a:r>
            <a:r>
              <a:rPr lang="en-GB" altLang="en-US" sz="1000" dirty="0"/>
              <a:t> &gt; </a:t>
            </a:r>
            <a:r>
              <a:rPr lang="en-GB" altLang="en-US" sz="1000" dirty="0" err="1"/>
              <a:t>attribute_b</a:t>
            </a:r>
            <a:r>
              <a:rPr lang="en-GB" altLang="en-US" sz="1000" dirty="0"/>
              <a:t>) ...) might be useful.</a:t>
            </a:r>
          </a:p>
          <a:p>
            <a:pPr>
              <a:lnSpc>
                <a:spcPct val="90000"/>
              </a:lnSpc>
            </a:pPr>
            <a:endParaRPr lang="en-GB" altLang="en-US" sz="1000" dirty="0"/>
          </a:p>
          <a:p>
            <a:pPr>
              <a:lnSpc>
                <a:spcPct val="90000"/>
              </a:lnSpc>
            </a:pPr>
            <a:endParaRPr lang="en-GB" altLang="en-US" sz="1000"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xfrm>
            <a:off x="696913" y="741363"/>
            <a:ext cx="5349875" cy="3705225"/>
          </a:xfrm>
          <a:ln/>
        </p:spPr>
      </p:sp>
      <p:sp>
        <p:nvSpPr>
          <p:cNvPr id="134147" name="Rectangle 3"/>
          <p:cNvSpPr>
            <a:spLocks noGrp="1" noChangeArrowheads="1"/>
          </p:cNvSpPr>
          <p:nvPr>
            <p:ph type="body" idx="1"/>
          </p:nvPr>
        </p:nvSpPr>
        <p:spPr>
          <a:noFill/>
        </p:spPr>
        <p:txBody>
          <a:bodyPr/>
          <a:lstStyle/>
          <a:p>
            <a:pPr defTabSz="270491">
              <a:tabLst>
                <a:tab pos="353357" algn="l"/>
                <a:tab pos="797400" algn="l"/>
              </a:tabLst>
            </a:pPr>
            <a:r>
              <a:rPr lang="en-GB" altLang="en-US" sz="1000" dirty="0"/>
              <a:t>The example above is just the following query rewritten using table aliases: </a:t>
            </a:r>
          </a:p>
          <a:p>
            <a:pPr defTabSz="270491">
              <a:tabLst>
                <a:tab pos="353357" algn="l"/>
                <a:tab pos="797400" algn="l"/>
              </a:tabLst>
            </a:pPr>
            <a:r>
              <a:rPr lang="en-GB" altLang="en-US" sz="1000" dirty="0"/>
              <a:t>   SELECT *</a:t>
            </a:r>
          </a:p>
          <a:p>
            <a:pPr defTabSz="270491">
              <a:tabLst>
                <a:tab pos="353357" algn="l"/>
                <a:tab pos="797400" algn="l"/>
              </a:tabLst>
            </a:pPr>
            <a:r>
              <a:rPr lang="en-GB" altLang="en-US" sz="1000" dirty="0"/>
              <a:t>   FROM tls202_appln_title</a:t>
            </a:r>
          </a:p>
          <a:p>
            <a:pPr defTabSz="270491">
              <a:tabLst>
                <a:tab pos="353357" algn="l"/>
                <a:tab pos="797400" algn="l"/>
              </a:tabLst>
            </a:pPr>
            <a:r>
              <a:rPr lang="en-GB" altLang="en-US" sz="1000" b="1" dirty="0"/>
              <a:t>   JOIN tls201_appln  ON tls202_appln_title.appln_id = tls201_appln.appln_id</a:t>
            </a:r>
          </a:p>
          <a:p>
            <a:pPr defTabSz="270491">
              <a:tabLst>
                <a:tab pos="353357" algn="l"/>
                <a:tab pos="797400" algn="l"/>
              </a:tabLst>
            </a:pPr>
            <a:r>
              <a:rPr lang="en-GB" altLang="en-US" sz="1000" dirty="0"/>
              <a:t>   WHERE appln_title LIKE 'bicycle transmission%' </a:t>
            </a:r>
            <a:endParaRPr lang="en-GB" altLang="en-US" sz="1100" dirty="0"/>
          </a:p>
          <a:p>
            <a:pPr defTabSz="270491">
              <a:lnSpc>
                <a:spcPct val="90000"/>
              </a:lnSpc>
              <a:tabLst>
                <a:tab pos="353357" algn="l"/>
                <a:tab pos="797400" algn="l"/>
              </a:tabLst>
            </a:pPr>
            <a:endParaRPr lang="en-GB" altLang="en-US" sz="1000" dirty="0"/>
          </a:p>
          <a:p>
            <a:r>
              <a:rPr lang="en-GB" altLang="en-US" sz="1000" dirty="0"/>
              <a:t>Note: </a:t>
            </a:r>
            <a:r>
              <a:rPr lang="en-GB" sz="1000" dirty="0"/>
              <a:t>If an alias is assigned to a table, all explicit references to the table in the Transact-SQL statement must use the alias, not the table name. So this query is syntactically not correct:</a:t>
            </a:r>
            <a:br>
              <a:rPr lang="en-GB" sz="1000" dirty="0"/>
            </a:br>
            <a:r>
              <a:rPr lang="en-GB" sz="1000" dirty="0"/>
              <a:t>   </a:t>
            </a:r>
            <a:r>
              <a:rPr lang="en-GB" dirty="0"/>
              <a:t>SELECT *</a:t>
            </a:r>
          </a:p>
          <a:p>
            <a:r>
              <a:rPr lang="en-GB" dirty="0"/>
              <a:t>   FROM tls202_appln_title </a:t>
            </a:r>
            <a:r>
              <a:rPr lang="en-GB" b="1" dirty="0"/>
              <a:t>t</a:t>
            </a:r>
          </a:p>
          <a:p>
            <a:r>
              <a:rPr lang="en-GB" dirty="0"/>
              <a:t>   JOIN tls201_appln  ON </a:t>
            </a:r>
            <a:r>
              <a:rPr lang="en-GB" b="1" dirty="0"/>
              <a:t>tls202_appln_title</a:t>
            </a:r>
            <a:r>
              <a:rPr lang="en-GB" dirty="0"/>
              <a:t>.appln_id = tls201_appln.appln_id</a:t>
            </a:r>
          </a:p>
          <a:p>
            <a:r>
              <a:rPr lang="en-GB" dirty="0"/>
              <a:t>   WHERE appln_title LIKE 'bicycle transmission%' </a:t>
            </a:r>
          </a:p>
          <a:p>
            <a:pPr defTabSz="270491">
              <a:lnSpc>
                <a:spcPct val="90000"/>
              </a:lnSpc>
              <a:tabLst>
                <a:tab pos="353357" algn="l"/>
                <a:tab pos="797400" algn="l"/>
              </a:tabLst>
            </a:pPr>
            <a:endParaRPr lang="en-GB" altLang="en-US" sz="1000" dirty="0"/>
          </a:p>
          <a:p>
            <a:pPr defTabSz="270491">
              <a:lnSpc>
                <a:spcPct val="90000"/>
              </a:lnSpc>
              <a:tabLst>
                <a:tab pos="353357" algn="l"/>
                <a:tab pos="797400" algn="l"/>
              </a:tabLst>
            </a:pPr>
            <a:endParaRPr lang="en-GB" altLang="en-US" sz="1000" dirty="0"/>
          </a:p>
          <a:p>
            <a:pPr defTabSz="270491">
              <a:lnSpc>
                <a:spcPct val="90000"/>
              </a:lnSpc>
              <a:tabLst>
                <a:tab pos="353357" algn="l"/>
                <a:tab pos="797400" algn="l"/>
              </a:tabLst>
            </a:pPr>
            <a:r>
              <a:rPr lang="en-GB" altLang="en-US" sz="1000" dirty="0"/>
              <a:t>A table alias can consist of one or more characters</a:t>
            </a:r>
          </a:p>
          <a:p>
            <a:pPr defTabSz="270491">
              <a:lnSpc>
                <a:spcPct val="90000"/>
              </a:lnSpc>
              <a:tabLst>
                <a:tab pos="353357" algn="l"/>
                <a:tab pos="797400" algn="l"/>
              </a:tabLst>
            </a:pPr>
            <a:endParaRPr lang="en-GB" altLang="en-US" sz="1000" dirty="0"/>
          </a:p>
          <a:p>
            <a:pPr defTabSz="270491">
              <a:lnSpc>
                <a:spcPct val="90000"/>
              </a:lnSpc>
              <a:tabLst>
                <a:tab pos="353357" algn="l"/>
                <a:tab pos="797400" algn="l"/>
              </a:tabLst>
            </a:pPr>
            <a:r>
              <a:rPr lang="en-GB" altLang="en-US" sz="1000" dirty="0"/>
              <a:t>Generally I use a very short abbreviation of the table name, like</a:t>
            </a:r>
          </a:p>
          <a:p>
            <a:pPr defTabSz="270491">
              <a:lnSpc>
                <a:spcPct val="90000"/>
              </a:lnSpc>
              <a:tabLst>
                <a:tab pos="353357" algn="l"/>
                <a:tab pos="797400" algn="l"/>
              </a:tabLst>
            </a:pPr>
            <a:r>
              <a:rPr lang="en-GB" altLang="en-US" sz="1000" dirty="0"/>
              <a:t>tls201_appln </a:t>
            </a:r>
            <a:r>
              <a:rPr lang="en-GB" altLang="en-US" sz="1000" b="1" dirty="0"/>
              <a:t>a</a:t>
            </a:r>
          </a:p>
          <a:p>
            <a:pPr defTabSz="270491">
              <a:lnSpc>
                <a:spcPct val="90000"/>
              </a:lnSpc>
              <a:tabLst>
                <a:tab pos="353357" algn="l"/>
                <a:tab pos="797400" algn="l"/>
              </a:tabLst>
            </a:pPr>
            <a:r>
              <a:rPr lang="en-GB" altLang="en-US" sz="1000" dirty="0"/>
              <a:t>tls209_appln_ipc </a:t>
            </a:r>
            <a:r>
              <a:rPr lang="en-GB" altLang="en-US" sz="1000" b="1" dirty="0" err="1"/>
              <a:t>i</a:t>
            </a:r>
            <a:endParaRPr lang="en-GB" altLang="en-US" sz="1000" b="1" dirty="0"/>
          </a:p>
          <a:p>
            <a:pPr defTabSz="270491">
              <a:lnSpc>
                <a:spcPct val="90000"/>
              </a:lnSpc>
              <a:tabLst>
                <a:tab pos="353357" algn="l"/>
                <a:tab pos="797400" algn="l"/>
              </a:tabLst>
            </a:pPr>
            <a:r>
              <a:rPr lang="en-GB" altLang="en-US" sz="1000" dirty="0"/>
              <a:t>tls206_person </a:t>
            </a:r>
            <a:r>
              <a:rPr lang="en-GB" altLang="en-US" sz="1000" b="1" dirty="0"/>
              <a:t>p</a:t>
            </a:r>
          </a:p>
          <a:p>
            <a:pPr defTabSz="270491">
              <a:lnSpc>
                <a:spcPct val="90000"/>
              </a:lnSpc>
              <a:tabLst>
                <a:tab pos="353357" algn="l"/>
                <a:tab pos="797400" algn="l"/>
              </a:tabLst>
            </a:pPr>
            <a:r>
              <a:rPr lang="en-GB" altLang="en-US" sz="1000" dirty="0"/>
              <a:t>tls211_pat_publn </a:t>
            </a:r>
            <a:r>
              <a:rPr lang="en-GB" altLang="en-US" sz="1000" b="1" dirty="0"/>
              <a:t>p</a:t>
            </a:r>
            <a:r>
              <a:rPr lang="en-GB" altLang="en-US" sz="1000" dirty="0"/>
              <a:t>  (of course, I use a different name. e. g. </a:t>
            </a:r>
            <a:r>
              <a:rPr lang="en-GB" altLang="en-US" sz="1000" b="1" dirty="0"/>
              <a:t>pub</a:t>
            </a:r>
            <a:r>
              <a:rPr lang="en-GB" altLang="en-US" sz="1000" dirty="0"/>
              <a:t>,  if in the same query also tls206_person is used)</a:t>
            </a:r>
          </a:p>
          <a:p>
            <a:pPr defTabSz="270491">
              <a:lnSpc>
                <a:spcPct val="90000"/>
              </a:lnSpc>
              <a:tabLst>
                <a:tab pos="353357" algn="l"/>
                <a:tab pos="797400" algn="l"/>
              </a:tabLst>
            </a:pPr>
            <a:r>
              <a:rPr lang="en-GB" altLang="en-US" sz="1000" dirty="0"/>
              <a:t>tls207_pers_appln </a:t>
            </a:r>
            <a:r>
              <a:rPr lang="en-GB" altLang="en-US" sz="1000" b="1" dirty="0"/>
              <a:t>pa</a:t>
            </a:r>
          </a:p>
          <a:p>
            <a:pPr defTabSz="270491">
              <a:lnSpc>
                <a:spcPct val="90000"/>
              </a:lnSpc>
              <a:tabLst>
                <a:tab pos="353357" algn="l"/>
                <a:tab pos="797400" algn="l"/>
              </a:tabLst>
            </a:pPr>
            <a:r>
              <a:rPr lang="en-GB" altLang="en-US" sz="1000" dirty="0"/>
              <a:t>...</a:t>
            </a:r>
          </a:p>
          <a:p>
            <a:pPr defTabSz="270491">
              <a:lnSpc>
                <a:spcPct val="90000"/>
              </a:lnSpc>
              <a:tabLst>
                <a:tab pos="353357" algn="l"/>
                <a:tab pos="797400" algn="l"/>
              </a:tabLst>
            </a:pPr>
            <a:r>
              <a:rPr lang="en-GB" altLang="en-US" sz="1000" dirty="0"/>
              <a:t>Of course this is a matter of personal style.</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xfrm>
            <a:off x="696913" y="741363"/>
            <a:ext cx="5349875" cy="3705225"/>
          </a:xfrm>
          <a:ln/>
        </p:spPr>
      </p:sp>
      <p:sp>
        <p:nvSpPr>
          <p:cNvPr id="135171" name="Rectangle 3"/>
          <p:cNvSpPr>
            <a:spLocks noGrp="1" noChangeArrowheads="1"/>
          </p:cNvSpPr>
          <p:nvPr>
            <p:ph type="body" idx="1"/>
          </p:nvPr>
        </p:nvSpPr>
        <p:spPr>
          <a:noFill/>
        </p:spPr>
        <p:txBody>
          <a:bodyPr/>
          <a:lstStyle/>
          <a:p>
            <a:r>
              <a:rPr lang="en-GB" altLang="en-US" dirty="0"/>
              <a:t>As a rule of thumb:</a:t>
            </a:r>
            <a:br>
              <a:rPr lang="en-GB" altLang="en-US" dirty="0"/>
            </a:br>
            <a:r>
              <a:rPr lang="en-GB" altLang="en-US" dirty="0"/>
              <a:t>If you use a query with a JOIN, you will often need to qualify the attribute, at least for the JOIN attribute.</a:t>
            </a:r>
            <a:br>
              <a:rPr lang="en-GB" altLang="en-US" dirty="0"/>
            </a:br>
            <a:br>
              <a:rPr lang="en-GB" altLang="en-US" dirty="0"/>
            </a:br>
            <a:r>
              <a:rPr lang="en-GB" altLang="en-US" dirty="0"/>
              <a:t>Example:</a:t>
            </a:r>
          </a:p>
          <a:p>
            <a:r>
              <a:rPr lang="en-GB" altLang="en-US" dirty="0"/>
              <a:t>SELECT *</a:t>
            </a:r>
          </a:p>
          <a:p>
            <a:r>
              <a:rPr lang="en-GB" altLang="en-US" dirty="0"/>
              <a:t>FROM tls202_appln_title</a:t>
            </a:r>
          </a:p>
          <a:p>
            <a:r>
              <a:rPr lang="en-GB" altLang="en-US" dirty="0"/>
              <a:t>JOIN tls201_appln  ON </a:t>
            </a:r>
            <a:r>
              <a:rPr lang="en-GB" altLang="en-US" b="1" dirty="0"/>
              <a:t>tls202_appln_title</a:t>
            </a:r>
            <a:r>
              <a:rPr lang="en-GB" altLang="en-US" dirty="0"/>
              <a:t>.appln_id </a:t>
            </a:r>
            <a:r>
              <a:rPr lang="en-GB" altLang="en-US" b="1" dirty="0"/>
              <a:t>= tls201_appln</a:t>
            </a:r>
            <a:r>
              <a:rPr lang="en-GB" altLang="en-US" dirty="0"/>
              <a:t>.appln_id</a:t>
            </a:r>
          </a:p>
          <a:p>
            <a:r>
              <a:rPr lang="en-GB" altLang="en-US" dirty="0"/>
              <a:t>   -- </a:t>
            </a:r>
            <a:r>
              <a:rPr lang="en-GB" altLang="en-US" i="1" dirty="0"/>
              <a:t>here the qualified attribute name is required </a:t>
            </a:r>
          </a:p>
          <a:p>
            <a:r>
              <a:rPr lang="en-GB" altLang="en-US" dirty="0"/>
              <a:t>WHERE appln_title LIKE 'bicycle transmission%'</a:t>
            </a:r>
          </a:p>
          <a:p>
            <a:r>
              <a:rPr lang="en-GB" altLang="en-US" i="1" dirty="0"/>
              <a:t>   -- here it is sufficient to use the unqualified attribute name</a:t>
            </a:r>
            <a:endParaRPr lang="en-GB" altLang="en-US" sz="1600" dirty="0"/>
          </a:p>
          <a:p>
            <a:endParaRPr lang="en-GB"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xfrm>
            <a:off x="696913" y="741363"/>
            <a:ext cx="5349875" cy="3705225"/>
          </a:xfrm>
          <a:ln/>
        </p:spPr>
      </p:sp>
      <p:sp>
        <p:nvSpPr>
          <p:cNvPr id="136195" name="Rectangle 3"/>
          <p:cNvSpPr>
            <a:spLocks noGrp="1" noChangeArrowheads="1"/>
          </p:cNvSpPr>
          <p:nvPr>
            <p:ph type="body" idx="1"/>
          </p:nvPr>
        </p:nvSpPr>
        <p:spPr>
          <a:noFill/>
        </p:spPr>
        <p:txBody>
          <a:bodyPr/>
          <a:lstStyle/>
          <a:p>
            <a:r>
              <a:rPr lang="en-GB" altLang="en-US" dirty="0"/>
              <a:t>Here is the previous example with table aliases:</a:t>
            </a:r>
          </a:p>
          <a:p>
            <a:r>
              <a:rPr lang="en-GB" altLang="en-US" dirty="0"/>
              <a:t>SELECT *</a:t>
            </a:r>
          </a:p>
          <a:p>
            <a:r>
              <a:rPr lang="en-GB" altLang="en-US" dirty="0"/>
              <a:t>FROM tls202_appln_title </a:t>
            </a:r>
            <a:r>
              <a:rPr lang="en-GB" altLang="en-US" b="1" dirty="0"/>
              <a:t>t</a:t>
            </a:r>
          </a:p>
          <a:p>
            <a:r>
              <a:rPr lang="en-GB" altLang="en-US" dirty="0"/>
              <a:t>JOIN tls201_appln </a:t>
            </a:r>
            <a:r>
              <a:rPr lang="en-GB" altLang="en-US" b="1" dirty="0"/>
              <a:t>a</a:t>
            </a:r>
            <a:r>
              <a:rPr lang="en-GB" altLang="en-US" dirty="0"/>
              <a:t> ON </a:t>
            </a:r>
            <a:r>
              <a:rPr lang="en-GB" altLang="en-US" b="1" dirty="0" err="1"/>
              <a:t>t</a:t>
            </a:r>
            <a:r>
              <a:rPr lang="en-GB" altLang="en-US" dirty="0" err="1"/>
              <a:t>.appln_id</a:t>
            </a:r>
            <a:r>
              <a:rPr lang="en-GB" altLang="en-US" dirty="0"/>
              <a:t> = </a:t>
            </a:r>
            <a:r>
              <a:rPr lang="en-GB" altLang="en-US" b="1" dirty="0"/>
              <a:t>a</a:t>
            </a:r>
            <a:r>
              <a:rPr lang="en-GB" altLang="en-US" dirty="0"/>
              <a:t>.appln_id</a:t>
            </a:r>
          </a:p>
          <a:p>
            <a:r>
              <a:rPr lang="en-GB" altLang="en-US" dirty="0"/>
              <a:t>   -- </a:t>
            </a:r>
            <a:r>
              <a:rPr lang="en-GB" altLang="en-US" i="1" dirty="0"/>
              <a:t>here the qualified attribute name is required </a:t>
            </a:r>
          </a:p>
          <a:p>
            <a:r>
              <a:rPr lang="en-GB" altLang="en-US" dirty="0"/>
              <a:t>WHERE appln_title LIKE 'bicycle transmission%'</a:t>
            </a:r>
          </a:p>
          <a:p>
            <a:r>
              <a:rPr lang="en-GB" altLang="en-US" i="1" dirty="0"/>
              <a:t>   -- here it is sufficient to use the unqualified attribute name</a:t>
            </a:r>
            <a:endParaRPr lang="en-GB" altLang="en-US" sz="1600" dirty="0"/>
          </a:p>
          <a:p>
            <a:endParaRPr lang="en-GB"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xfrm>
            <a:off x="696913" y="741363"/>
            <a:ext cx="5349875" cy="3705225"/>
          </a:xfrm>
          <a:ln/>
        </p:spPr>
      </p:sp>
      <p:sp>
        <p:nvSpPr>
          <p:cNvPr id="139267" name="Rectangle 3"/>
          <p:cNvSpPr>
            <a:spLocks noGrp="1" noChangeArrowheads="1"/>
          </p:cNvSpPr>
          <p:nvPr>
            <p:ph type="body" idx="1"/>
          </p:nvPr>
        </p:nvSpPr>
        <p:spPr>
          <a:noFill/>
        </p:spPr>
        <p:txBody>
          <a:bodyPr/>
          <a:lstStyle/>
          <a:p>
            <a:r>
              <a:rPr lang="en-GB" altLang="en-US" dirty="0"/>
              <a:t>Note on the result table:</a:t>
            </a:r>
          </a:p>
          <a:p>
            <a:r>
              <a:rPr lang="en-GB" altLang="en-US" dirty="0"/>
              <a:t>- The attribute appln_id occurs twice, once for each table.</a:t>
            </a:r>
          </a:p>
          <a:p>
            <a:r>
              <a:rPr lang="en-GB" altLang="en-US" dirty="0"/>
              <a:t>- The values of these appln_id attributes are identical (because that is what we specified in the join restriction)</a:t>
            </a:r>
          </a:p>
          <a:p>
            <a:r>
              <a:rPr lang="en-GB" altLang="en-US" dirty="0"/>
              <a:t>- Each IPC symbol requires a separate row. Because each value is "elementary", the design does not allow for storing three IPC symbols in one field of a single row. </a:t>
            </a:r>
          </a:p>
          <a:p>
            <a:r>
              <a:rPr lang="en-GB" altLang="en-US" dirty="0"/>
              <a:t>- The application data in tls201_appln is repeated for each of its IPC symbols</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xfrm>
            <a:off x="696913" y="741363"/>
            <a:ext cx="5349875" cy="3705225"/>
          </a:xfrm>
          <a:ln/>
        </p:spPr>
      </p:sp>
      <p:sp>
        <p:nvSpPr>
          <p:cNvPr id="138243" name="Rectangle 3"/>
          <p:cNvSpPr>
            <a:spLocks noGrp="1" noChangeArrowheads="1"/>
          </p:cNvSpPr>
          <p:nvPr>
            <p:ph type="body" idx="1"/>
          </p:nvPr>
        </p:nvSpPr>
        <p:spPr/>
        <p:txBody>
          <a:bodyPr/>
          <a:lstStyle/>
          <a:p>
            <a:pPr>
              <a:defRPr/>
            </a:pPr>
            <a:r>
              <a:rPr lang="en-GB" noProof="0" dirty="0"/>
              <a:t>You get seven rows, each representing one IPC symbol of an application.</a:t>
            </a:r>
          </a:p>
          <a:p>
            <a:pPr>
              <a:defRPr/>
            </a:pPr>
            <a:r>
              <a:rPr lang="en-GB" noProof="0" dirty="0"/>
              <a:t>There are of course three applications, because each of the three application IDs we selected identifies exactly one application.</a:t>
            </a:r>
          </a:p>
          <a:p>
            <a:pPr>
              <a:defRPr/>
            </a:pPr>
            <a:r>
              <a:rPr lang="en-GB" noProof="0" dirty="0"/>
              <a:t>The applications have 2-3 IPS symbols each:</a:t>
            </a:r>
          </a:p>
          <a:p>
            <a:pPr marL="168861" indent="-168861">
              <a:buFontTx/>
              <a:buChar char="-"/>
              <a:defRPr/>
            </a:pPr>
            <a:r>
              <a:rPr lang="en-GB" noProof="0" dirty="0"/>
              <a:t>Application 456789 has 3 IPC symbols</a:t>
            </a:r>
          </a:p>
          <a:p>
            <a:pPr marL="168861" indent="-168861">
              <a:buFontTx/>
              <a:buChar char="-"/>
              <a:defRPr/>
            </a:pPr>
            <a:r>
              <a:rPr lang="en-GB" noProof="0" dirty="0"/>
              <a:t>Application 456790 has 2 IPC symbols</a:t>
            </a:r>
          </a:p>
          <a:p>
            <a:pPr marL="168861" indent="-168861">
              <a:buFontTx/>
              <a:buChar char="-"/>
              <a:defRPr/>
            </a:pPr>
            <a:r>
              <a:rPr lang="en-GB" noProof="0" dirty="0"/>
              <a:t>Application 456791 has 2 IPC symbols</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xfrm>
            <a:off x="696913" y="741363"/>
            <a:ext cx="5349875" cy="3705225"/>
          </a:xfrm>
          <a:ln/>
        </p:spPr>
      </p:sp>
      <p:sp>
        <p:nvSpPr>
          <p:cNvPr id="141315" name="Rectangle 3"/>
          <p:cNvSpPr>
            <a:spLocks noGrp="1" noChangeArrowheads="1"/>
          </p:cNvSpPr>
          <p:nvPr>
            <p:ph type="body" idx="1"/>
          </p:nvPr>
        </p:nvSpPr>
        <p:spPr>
          <a:noFill/>
        </p:spPr>
        <p:txBody>
          <a:bodyPr/>
          <a:lstStyle/>
          <a:p>
            <a:r>
              <a:rPr lang="en-GB" altLang="en-US" dirty="0"/>
              <a:t>Hint: You need three Joins to join four tables:</a:t>
            </a:r>
          </a:p>
          <a:p>
            <a:endParaRPr lang="en-GB" altLang="en-US" dirty="0"/>
          </a:p>
          <a:p>
            <a:r>
              <a:rPr lang="en-GB" altLang="en-US" dirty="0"/>
              <a:t>SELECT *</a:t>
            </a:r>
          </a:p>
          <a:p>
            <a:r>
              <a:rPr lang="en-GB" altLang="en-US" dirty="0"/>
              <a:t>from tls201_appln a</a:t>
            </a:r>
          </a:p>
          <a:p>
            <a:r>
              <a:rPr lang="en-GB" altLang="en-US" dirty="0"/>
              <a:t>JOIN tls207_pers_appln pa on a.appln_id = </a:t>
            </a:r>
            <a:r>
              <a:rPr lang="en-GB" altLang="en-US" dirty="0" err="1"/>
              <a:t>pa.appln_id</a:t>
            </a:r>
            <a:endParaRPr lang="en-GB" altLang="en-US" dirty="0"/>
          </a:p>
          <a:p>
            <a:r>
              <a:rPr lang="en-GB" altLang="en-US" dirty="0"/>
              <a:t>JOIN tls206_person p on </a:t>
            </a:r>
            <a:r>
              <a:rPr lang="en-GB" altLang="en-US" dirty="0" err="1"/>
              <a:t>pa.person_id</a:t>
            </a:r>
            <a:r>
              <a:rPr lang="en-GB" altLang="en-US" dirty="0"/>
              <a:t> = </a:t>
            </a:r>
            <a:r>
              <a:rPr lang="en-GB" altLang="en-US" dirty="0" err="1"/>
              <a:t>p.person_id</a:t>
            </a:r>
            <a:endParaRPr lang="en-GB" altLang="en-US" dirty="0"/>
          </a:p>
          <a:p>
            <a:r>
              <a:rPr lang="en-GB" altLang="en-US" dirty="0"/>
              <a:t>where </a:t>
            </a:r>
            <a:r>
              <a:rPr lang="en-GB" altLang="en-US" dirty="0" err="1"/>
              <a:t>p.person_ctry_code</a:t>
            </a:r>
            <a:r>
              <a:rPr lang="en-GB" altLang="en-US" dirty="0"/>
              <a:t> = 'ES'</a:t>
            </a:r>
          </a:p>
          <a:p>
            <a:r>
              <a:rPr lang="en-GB" altLang="en-US" dirty="0"/>
              <a:t>and </a:t>
            </a:r>
            <a:r>
              <a:rPr lang="en-GB" altLang="en-US" dirty="0" err="1"/>
              <a:t>a.appln_auth</a:t>
            </a:r>
            <a:r>
              <a:rPr lang="en-GB" altLang="en-US" dirty="0"/>
              <a:t> = 'RU'</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xfrm>
            <a:off x="696913" y="741363"/>
            <a:ext cx="5349875" cy="3705225"/>
          </a:xfrm>
          <a:ln/>
        </p:spPr>
      </p:sp>
      <p:sp>
        <p:nvSpPr>
          <p:cNvPr id="142339" name="Rectangle 3"/>
          <p:cNvSpPr>
            <a:spLocks noGrp="1" noChangeArrowheads="1"/>
          </p:cNvSpPr>
          <p:nvPr>
            <p:ph type="body" idx="1"/>
          </p:nvPr>
        </p:nvSpPr>
        <p:spPr>
          <a:noFill/>
        </p:spPr>
        <p:txBody>
          <a:bodyPr/>
          <a:lstStyle/>
          <a:p>
            <a:r>
              <a:rPr lang="en-GB" altLang="en-US" b="1" noProof="1"/>
              <a:t>SELECT p.person_name, p.doc_std_name, a.*</a:t>
            </a:r>
          </a:p>
          <a:p>
            <a:r>
              <a:rPr lang="en-GB" altLang="en-US" noProof="1"/>
              <a:t>from tls201_appln a</a:t>
            </a:r>
          </a:p>
          <a:p>
            <a:r>
              <a:rPr lang="en-GB" altLang="en-US" noProof="1"/>
              <a:t>JOIN tls207_pers_appln pa on a.appln_id = pa.appln_id</a:t>
            </a:r>
          </a:p>
          <a:p>
            <a:r>
              <a:rPr lang="en-GB" altLang="en-US" noProof="1"/>
              <a:t>JOIN tls206_person p on pa.person_id = p.person_id</a:t>
            </a:r>
          </a:p>
          <a:p>
            <a:r>
              <a:rPr lang="en-GB" altLang="en-US" noProof="1"/>
              <a:t>where p.person_ctry_code = 'ES'</a:t>
            </a:r>
          </a:p>
          <a:p>
            <a:r>
              <a:rPr lang="en-GB" altLang="en-US" noProof="1"/>
              <a:t>and a.appln_auth = 'RU'</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xfrm>
            <a:off x="696913" y="741363"/>
            <a:ext cx="5349875" cy="3705225"/>
          </a:xfrm>
          <a:ln/>
        </p:spPr>
      </p:sp>
      <p:sp>
        <p:nvSpPr>
          <p:cNvPr id="99331" name="Rectangle 3"/>
          <p:cNvSpPr>
            <a:spLocks noGrp="1" noChangeArrowheads="1"/>
          </p:cNvSpPr>
          <p:nvPr>
            <p:ph type="body" idx="1"/>
          </p:nvPr>
        </p:nvSpPr>
        <p:spPr>
          <a:noFill/>
        </p:spPr>
        <p:txBody>
          <a:bodyPr/>
          <a:lstStyle/>
          <a:p>
            <a:endParaRPr lang="de-DE"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xfrm>
            <a:off x="696913" y="741363"/>
            <a:ext cx="5349875" cy="3705225"/>
          </a:xfrm>
          <a:ln/>
        </p:spPr>
      </p:sp>
      <p:sp>
        <p:nvSpPr>
          <p:cNvPr id="143363" name="Rectangle 3"/>
          <p:cNvSpPr>
            <a:spLocks noGrp="1" noChangeArrowheads="1"/>
          </p:cNvSpPr>
          <p:nvPr>
            <p:ph type="body" idx="1"/>
          </p:nvPr>
        </p:nvSpPr>
        <p:spPr>
          <a:noFill/>
        </p:spPr>
        <p:txBody>
          <a:bodyPr/>
          <a:lstStyle/>
          <a:p>
            <a:r>
              <a:rPr lang="en-GB" altLang="en-US" dirty="0"/>
              <a:t>You can prove that the application does exist:</a:t>
            </a:r>
            <a:br>
              <a:rPr lang="en-GB" altLang="en-US" dirty="0"/>
            </a:br>
            <a:r>
              <a:rPr lang="en-GB" altLang="en-US" dirty="0"/>
              <a:t>   </a:t>
            </a:r>
            <a:r>
              <a:rPr lang="de-AT" altLang="en-US" dirty="0"/>
              <a:t>SELECT * </a:t>
            </a:r>
          </a:p>
          <a:p>
            <a:r>
              <a:rPr lang="de-AT" altLang="en-US" dirty="0"/>
              <a:t>   FROM tls201_appln</a:t>
            </a:r>
          </a:p>
          <a:p>
            <a:r>
              <a:rPr lang="de-AT" altLang="en-US" dirty="0"/>
              <a:t>   WHERE appln_id = 364137181</a:t>
            </a:r>
          </a:p>
          <a:p>
            <a:r>
              <a:rPr lang="en-GB" altLang="en-US" dirty="0"/>
              <a:t>Nevertheless, it does not have any IPC symbols assigned.</a:t>
            </a:r>
          </a:p>
          <a:p>
            <a:endParaRPr lang="en-GB" altLang="en-US" dirty="0"/>
          </a:p>
          <a:p>
            <a:r>
              <a:rPr lang="en-GB" altLang="en-US" dirty="0"/>
              <a:t>Note: </a:t>
            </a:r>
            <a:br>
              <a:rPr lang="en-GB" altLang="en-US" dirty="0"/>
            </a:br>
            <a:r>
              <a:rPr lang="en-GB" altLang="en-US" dirty="0"/>
              <a:t>NULL is a special value meaning "undefined", "do not know", "not applicable" or similar. Any attribute of any data type (number, date, string, etc.) can be NULL, unless NULL has been disallowed for certain columns by the database designer. Luckily, to make things easier, the PATSTAT data model does not contain any NULLs.  </a:t>
            </a:r>
          </a:p>
          <a:p>
            <a:r>
              <a:rPr lang="en-GB" altLang="en-US" dirty="0"/>
              <a:t>A NULL value is </a:t>
            </a:r>
            <a:r>
              <a:rPr lang="en-GB" altLang="en-US" u="sng" dirty="0"/>
              <a:t>not</a:t>
            </a:r>
            <a:r>
              <a:rPr lang="en-GB" altLang="en-US" dirty="0"/>
              <a:t> the same as a string "NULL". </a:t>
            </a:r>
            <a:r>
              <a:rPr lang="en-GB" altLang="en-US" dirty="0" err="1"/>
              <a:t>Nevrtheless</a:t>
            </a:r>
            <a:r>
              <a:rPr lang="en-GB" altLang="en-US" dirty="0"/>
              <a:t>, to display NULL values, most databases show the "NULL"-string or an empty string on the screen / in a file. </a:t>
            </a:r>
          </a:p>
          <a:p>
            <a:endParaRPr lang="en-GB" altLang="en-US" dirty="0"/>
          </a:p>
          <a:p>
            <a:r>
              <a:rPr lang="en-GB" altLang="en-US" dirty="0"/>
              <a:t>In the</a:t>
            </a:r>
            <a:r>
              <a:rPr lang="en-GB" altLang="en-US" baseline="0" dirty="0"/>
              <a:t>  Table Window, </a:t>
            </a:r>
            <a:r>
              <a:rPr lang="en-GB" altLang="en-US" dirty="0"/>
              <a:t>PATSTAT Online displays NULL values as a</a:t>
            </a:r>
            <a:r>
              <a:rPr lang="en-GB" altLang="en-US" baseline="0" dirty="0"/>
              <a:t> string containing “NULL”.</a:t>
            </a:r>
            <a:endParaRPr lang="en-GB"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xfrm>
            <a:off x="696913" y="741363"/>
            <a:ext cx="5349875" cy="3705225"/>
          </a:xfrm>
          <a:ln/>
        </p:spPr>
      </p:sp>
      <p:sp>
        <p:nvSpPr>
          <p:cNvPr id="144387" name="Rectangle 3"/>
          <p:cNvSpPr>
            <a:spLocks noGrp="1" noChangeArrowheads="1"/>
          </p:cNvSpPr>
          <p:nvPr>
            <p:ph type="body" idx="1"/>
          </p:nvPr>
        </p:nvSpPr>
        <p:spPr>
          <a:noFill/>
        </p:spPr>
        <p:txBody>
          <a:bodyPr/>
          <a:lstStyle/>
          <a:p>
            <a:r>
              <a:rPr lang="en-GB" altLang="en-US" dirty="0"/>
              <a:t>The </a:t>
            </a:r>
            <a:r>
              <a:rPr lang="en-GB" altLang="en-US" u="sng" dirty="0"/>
              <a:t>left table</a:t>
            </a:r>
            <a:r>
              <a:rPr lang="en-GB" altLang="en-US" dirty="0"/>
              <a:t> is the table on the left-hand side of the JOIN keyword; the </a:t>
            </a:r>
            <a:r>
              <a:rPr lang="en-GB" altLang="en-US" u="sng" dirty="0"/>
              <a:t>right table</a:t>
            </a:r>
            <a:r>
              <a:rPr lang="en-GB" altLang="en-US" dirty="0"/>
              <a:t> is therefore the table on the right-hand side of the JOIN keyword. </a:t>
            </a:r>
          </a:p>
          <a:p>
            <a:r>
              <a:rPr lang="en-GB" altLang="en-US" dirty="0"/>
              <a:t>The order of the attributes in the SELECT clause is not relevant (in effect, in the example above, the attributes of the right table are displayed first, followed by the attributes of the left table).</a:t>
            </a:r>
          </a:p>
          <a:p>
            <a:r>
              <a:rPr lang="en-GB" altLang="en-US" dirty="0"/>
              <a:t>If you are </a:t>
            </a:r>
            <a:r>
              <a:rPr lang="en-GB" altLang="en-US" dirty="0" err="1"/>
              <a:t>JOINing</a:t>
            </a:r>
            <a:r>
              <a:rPr lang="en-GB" altLang="en-US" dirty="0"/>
              <a:t> multiple tables, esp. when mixing INNER and OUTER, LEFT and RIGHT joins, you may want to use brackets to group / nest the JOINs - or if possible reformulate your query.</a:t>
            </a:r>
          </a:p>
          <a:p>
            <a:endParaRPr lang="en-GB" altLang="en-US" dirty="0"/>
          </a:p>
          <a:p>
            <a:r>
              <a:rPr lang="en-GB" altLang="en-US" dirty="0"/>
              <a:t>The OUTER keyword is optional, i.e. LEFT JOIN and LEFT OUTER JOIN is equivalent. Typically, the latter form is used, to make it explicit that an OUTER JOIN is used.</a:t>
            </a:r>
          </a:p>
          <a:p>
            <a:r>
              <a:rPr lang="en-GB" altLang="en-US" dirty="0"/>
              <a:t>There is also a RIGHT OUTER JOIN, which works analogously. Typically the LEFT keyword is used more frequently.</a:t>
            </a:r>
          </a:p>
          <a:p>
            <a:endParaRPr lang="en-GB" altLang="en-US" dirty="0"/>
          </a:p>
          <a:p>
            <a:r>
              <a:rPr lang="en-GB" altLang="en-US" dirty="0"/>
              <a:t>For vey</a:t>
            </a:r>
            <a:r>
              <a:rPr lang="en-GB" altLang="en-US" baseline="0" dirty="0"/>
              <a:t> special cases there is also a </a:t>
            </a:r>
            <a:r>
              <a:rPr lang="en-GB" altLang="en-US" dirty="0"/>
              <a:t>FULL OUTER JOIN.</a:t>
            </a:r>
          </a:p>
          <a:p>
            <a:endParaRPr lang="en-GB"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xfrm>
            <a:off x="696913" y="741363"/>
            <a:ext cx="5349875" cy="3705225"/>
          </a:xfrm>
          <a:ln/>
        </p:spPr>
      </p:sp>
      <p:sp>
        <p:nvSpPr>
          <p:cNvPr id="145411" name="Rectangle 3"/>
          <p:cNvSpPr>
            <a:spLocks noGrp="1" noChangeArrowheads="1"/>
          </p:cNvSpPr>
          <p:nvPr>
            <p:ph type="body" idx="1"/>
          </p:nvPr>
        </p:nvSpPr>
        <p:spPr>
          <a:noFill/>
        </p:spPr>
        <p:txBody>
          <a:bodyPr/>
          <a:lstStyle/>
          <a:p>
            <a:r>
              <a:rPr lang="en-GB" altLang="en-US" dirty="0"/>
              <a:t>This is an enhancement of a previous slide discussed in one of the foregoing sections. The added parts are printed in bold.</a:t>
            </a:r>
          </a:p>
          <a:p>
            <a:endParaRPr lang="en-GB"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xfrm>
            <a:off x="696913" y="741363"/>
            <a:ext cx="5349875" cy="3705225"/>
          </a:xfrm>
          <a:ln/>
        </p:spPr>
      </p:sp>
      <p:sp>
        <p:nvSpPr>
          <p:cNvPr id="146435" name="Rectangle 3"/>
          <p:cNvSpPr>
            <a:spLocks noGrp="1" noChangeArrowheads="1"/>
          </p:cNvSpPr>
          <p:nvPr>
            <p:ph type="body" idx="1"/>
          </p:nvPr>
        </p:nvSpPr>
        <p:spPr>
          <a:noFill/>
        </p:spPr>
        <p:txBody>
          <a:bodyPr/>
          <a:lstStyle/>
          <a:p>
            <a:endParaRPr lang="de-DE"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xfrm>
            <a:off x="696913" y="741363"/>
            <a:ext cx="5349875" cy="3705225"/>
          </a:xfrm>
          <a:ln/>
        </p:spPr>
      </p:sp>
      <p:sp>
        <p:nvSpPr>
          <p:cNvPr id="129027" name="Rectangle 3"/>
          <p:cNvSpPr>
            <a:spLocks noGrp="1" noChangeArrowheads="1"/>
          </p:cNvSpPr>
          <p:nvPr>
            <p:ph type="body" idx="1"/>
          </p:nvPr>
        </p:nvSpPr>
        <p:spPr>
          <a:noFill/>
        </p:spPr>
        <p:txBody>
          <a:bodyPr/>
          <a:lstStyle/>
          <a:p>
            <a:pPr defTabSz="900593">
              <a:defRPr/>
            </a:pPr>
            <a:r>
              <a:rPr lang="en-GB" altLang="en-US" dirty="0"/>
              <a:t>One can imagine that all rows which do have the same group column are squeezed together into a single grouped row</a:t>
            </a:r>
          </a:p>
          <a:p>
            <a:pPr marL="168861" indent="-168861" defTabSz="900593">
              <a:buFont typeface="Arial" panose="020B0604020202020204" pitchFamily="34" charset="0"/>
              <a:buChar char="•"/>
              <a:defRPr/>
            </a:pPr>
            <a:r>
              <a:rPr lang="en-GB" altLang="en-US" dirty="0"/>
              <a:t>Their content consists only of the grouped column:</a:t>
            </a:r>
            <a:br>
              <a:rPr lang="en-GB" altLang="en-US" dirty="0"/>
            </a:br>
            <a:r>
              <a:rPr lang="en-GB" altLang="en-US" dirty="0"/>
              <a:t>All other columns may be different (e. g. album title), but they need not be (e. g. birth place)</a:t>
            </a:r>
          </a:p>
          <a:p>
            <a:pPr marL="168861" indent="-168861" defTabSz="900593">
              <a:buFont typeface="Arial" panose="020B0604020202020204" pitchFamily="34" charset="0"/>
              <a:buChar char="•"/>
              <a:defRPr/>
            </a:pPr>
            <a:r>
              <a:rPr lang="en-GB" altLang="en-US" dirty="0"/>
              <a:t>The “size” of the group: We know how many rows have been squeezed into a single row.</a:t>
            </a:r>
          </a:p>
          <a:p>
            <a:pPr marL="168861" indent="-168861" defTabSz="900593">
              <a:buFont typeface="Arial" panose="020B0604020202020204" pitchFamily="34" charset="0"/>
              <a:buChar char="•"/>
              <a:defRPr/>
            </a:pPr>
            <a:endParaRPr lang="en-GB" altLang="en-US" dirty="0"/>
          </a:p>
          <a:p>
            <a:pPr defTabSz="900593">
              <a:defRPr/>
            </a:pPr>
            <a:r>
              <a:rPr lang="en-GB" altLang="en-US" dirty="0"/>
              <a:t>The groups can be represented by a single table having just one column (the group column ARTIST) with three rows. It would look like this</a:t>
            </a:r>
            <a:br>
              <a:rPr lang="en-GB" altLang="en-US" dirty="0"/>
            </a:br>
            <a:endParaRPr lang="en-GB" altLang="en-US" dirty="0"/>
          </a:p>
          <a:p>
            <a:pPr defTabSz="900593">
              <a:defRPr/>
            </a:pPr>
            <a:r>
              <a:rPr lang="en-GB" altLang="en-US" dirty="0"/>
              <a:t>ARTIST</a:t>
            </a:r>
          </a:p>
          <a:p>
            <a:pPr defTabSz="900593">
              <a:defRPr/>
            </a:pPr>
            <a:r>
              <a:rPr lang="en-GB" altLang="en-US" dirty="0"/>
              <a:t>---------</a:t>
            </a:r>
          </a:p>
          <a:p>
            <a:pPr defTabSz="900593">
              <a:defRPr/>
            </a:pPr>
            <a:r>
              <a:rPr lang="en-GB" altLang="en-US" dirty="0"/>
              <a:t>Madonna</a:t>
            </a:r>
          </a:p>
          <a:p>
            <a:pPr defTabSz="900593">
              <a:defRPr/>
            </a:pPr>
            <a:r>
              <a:rPr lang="en-GB" altLang="en-US" dirty="0"/>
              <a:t>Rolling Stones</a:t>
            </a:r>
          </a:p>
          <a:p>
            <a:pPr defTabSz="900593">
              <a:defRPr/>
            </a:pPr>
            <a:r>
              <a:rPr lang="en-GB" altLang="en-US" dirty="0"/>
              <a:t>Shakira</a:t>
            </a:r>
          </a:p>
          <a:p>
            <a:endParaRPr lang="en-GB" altLang="en-US" baseline="0"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xfrm>
            <a:off x="696913" y="741363"/>
            <a:ext cx="5349875" cy="3705225"/>
          </a:xfrm>
          <a:ln/>
        </p:spPr>
      </p:sp>
      <p:sp>
        <p:nvSpPr>
          <p:cNvPr id="147459" name="Rectangle 3"/>
          <p:cNvSpPr>
            <a:spLocks noGrp="1" noChangeArrowheads="1"/>
          </p:cNvSpPr>
          <p:nvPr>
            <p:ph type="body" idx="1"/>
          </p:nvPr>
        </p:nvSpPr>
        <p:spPr>
          <a:noFill/>
        </p:spPr>
        <p:txBody>
          <a:bodyPr/>
          <a:lstStyle/>
          <a:p>
            <a:r>
              <a:rPr lang="en-GB" altLang="en-US" dirty="0"/>
              <a:t>GROUP BY is a very powerful construct for statistical analysis as you will soon see.</a:t>
            </a:r>
          </a:p>
          <a:p>
            <a:endParaRPr lang="en-GB" altLang="en-US" dirty="0"/>
          </a:p>
          <a:p>
            <a:r>
              <a:rPr lang="en-GB" altLang="en-US" dirty="0"/>
              <a:t>Note:</a:t>
            </a:r>
          </a:p>
          <a:p>
            <a:r>
              <a:rPr lang="en-GB" altLang="en-US" dirty="0"/>
              <a:t>- The order of the attributes in the GROUP BY clause is not relevant</a:t>
            </a:r>
          </a:p>
          <a:p>
            <a:r>
              <a:rPr lang="en-GB" altLang="en-US" dirty="0"/>
              <a:t>- The GROUP BY clause is after the WHERE clause and before the ORDER BY clause</a:t>
            </a:r>
          </a:p>
          <a:p>
            <a:endParaRPr lang="en-GB" altLang="en-US" dirty="0"/>
          </a:p>
          <a:p>
            <a:r>
              <a:rPr lang="en-GB" altLang="en-US" dirty="0"/>
              <a:t>Here you see a line for every office and year where one or more applications have been filed.</a:t>
            </a:r>
          </a:p>
          <a:p>
            <a:endParaRPr lang="en-GB" altLang="en-US" dirty="0"/>
          </a:p>
          <a:p>
            <a:r>
              <a:rPr lang="en-GB" altLang="en-US" dirty="0"/>
              <a:t>It comes as no surprise that most offices have at least one application each year.</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xfrm>
            <a:off x="696913" y="741363"/>
            <a:ext cx="5349875" cy="3705225"/>
          </a:xfrm>
          <a:ln/>
        </p:spPr>
      </p:sp>
      <p:sp>
        <p:nvSpPr>
          <p:cNvPr id="148483" name="Rectangle 3"/>
          <p:cNvSpPr>
            <a:spLocks noGrp="1" noChangeArrowheads="1"/>
          </p:cNvSpPr>
          <p:nvPr>
            <p:ph type="body" idx="1"/>
          </p:nvPr>
        </p:nvSpPr>
        <p:spPr>
          <a:noFill/>
        </p:spPr>
        <p:txBody>
          <a:bodyPr/>
          <a:lstStyle/>
          <a:p>
            <a:r>
              <a:rPr lang="en-GB" altLang="en-US" dirty="0"/>
              <a:t>The real power of GROUP BY is tapped when you use them with an aggregate function like COUNT() (see also later slides).</a:t>
            </a:r>
          </a:p>
          <a:p>
            <a:endParaRPr lang="en-GB" altLang="en-US" dirty="0"/>
          </a:p>
          <a:p>
            <a:r>
              <a:rPr lang="en-GB" altLang="en-US" dirty="0"/>
              <a:t>This simple count tells you that some offices have very low filing figures per year, while others have quite high ones.</a:t>
            </a:r>
          </a:p>
          <a:p>
            <a:endParaRPr lang="en-GB" altLang="en-US" dirty="0"/>
          </a:p>
          <a:p>
            <a:r>
              <a:rPr lang="en-GB" altLang="en-US" dirty="0"/>
              <a:t>Note that the name of the third column in the result table is "count(*)". Soon you will learn how to give columns a more readable name of your choice.</a:t>
            </a:r>
          </a:p>
          <a:p>
            <a:endParaRPr lang="en-GB" altLang="en-US" dirty="0"/>
          </a:p>
          <a:p>
            <a:endParaRPr lang="en-GB"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xfrm>
            <a:off x="696913" y="741363"/>
            <a:ext cx="5349875" cy="3705225"/>
          </a:xfrm>
          <a:ln/>
        </p:spPr>
      </p:sp>
      <p:sp>
        <p:nvSpPr>
          <p:cNvPr id="149507" name="Rectangle 3"/>
          <p:cNvSpPr>
            <a:spLocks noGrp="1" noChangeArrowheads="1"/>
          </p:cNvSpPr>
          <p:nvPr>
            <p:ph type="body" idx="1"/>
          </p:nvPr>
        </p:nvSpPr>
        <p:spPr>
          <a:noFill/>
        </p:spPr>
        <p:txBody>
          <a:bodyPr/>
          <a:lstStyle/>
          <a:p>
            <a:r>
              <a:rPr lang="en-GB" altLang="en-US" dirty="0"/>
              <a:t>In the query above:</a:t>
            </a:r>
          </a:p>
          <a:p>
            <a:r>
              <a:rPr lang="en-GB" altLang="en-US" dirty="0"/>
              <a:t>- </a:t>
            </a:r>
            <a:r>
              <a:rPr lang="en-GB" altLang="en-US" b="1" dirty="0"/>
              <a:t>appln_auth, appln_filing_year:</a:t>
            </a:r>
          </a:p>
          <a:p>
            <a:r>
              <a:rPr lang="en-GB" altLang="en-US" b="1" dirty="0"/>
              <a:t>  </a:t>
            </a:r>
            <a:r>
              <a:rPr lang="en-GB" altLang="en-US" dirty="0"/>
              <a:t>These attributes are also mentioned in the GROUP BY clause</a:t>
            </a:r>
          </a:p>
          <a:p>
            <a:r>
              <a:rPr lang="en-GB" altLang="en-US" dirty="0"/>
              <a:t>- </a:t>
            </a:r>
            <a:r>
              <a:rPr lang="en-GB" altLang="en-US" b="1" dirty="0"/>
              <a:t>COUNT(*)</a:t>
            </a:r>
            <a:r>
              <a:rPr lang="en-GB" altLang="en-US" dirty="0"/>
              <a:t> is an aggregate function. Count and other functions will be discussed later.</a:t>
            </a:r>
            <a:br>
              <a:rPr lang="en-GB" altLang="en-US" dirty="0"/>
            </a:br>
            <a:r>
              <a:rPr lang="en-GB" altLang="en-US" dirty="0"/>
              <a:t>- </a:t>
            </a:r>
            <a:r>
              <a:rPr lang="en-GB" altLang="en-US" b="1" dirty="0"/>
              <a:t>appln_id, appln_filing_date</a:t>
            </a:r>
          </a:p>
          <a:p>
            <a:r>
              <a:rPr lang="en-GB" altLang="en-US" dirty="0"/>
              <a:t>  are not mentioned in the GROUP BY clause, nor are they an aggregate function. So a syntax</a:t>
            </a:r>
            <a:r>
              <a:rPr lang="en-GB" altLang="en-US" baseline="0" dirty="0"/>
              <a:t> error message is triggered.</a:t>
            </a:r>
            <a:endParaRPr lang="en-GB" alt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xfrm>
            <a:off x="696913" y="741363"/>
            <a:ext cx="5349875" cy="3705225"/>
          </a:xfrm>
          <a:ln/>
        </p:spPr>
      </p:sp>
      <p:sp>
        <p:nvSpPr>
          <p:cNvPr id="150531" name="Rectangle 3"/>
          <p:cNvSpPr>
            <a:spLocks noGrp="1" noChangeArrowheads="1"/>
          </p:cNvSpPr>
          <p:nvPr>
            <p:ph type="body" idx="1"/>
          </p:nvPr>
        </p:nvSpPr>
        <p:spPr>
          <a:noFill/>
        </p:spPr>
        <p:txBody>
          <a:bodyPr/>
          <a:lstStyle/>
          <a:p>
            <a:r>
              <a:rPr lang="en-GB" altLang="en-US" dirty="0"/>
              <a:t>Possible solution:</a:t>
            </a:r>
          </a:p>
          <a:p>
            <a:endParaRPr lang="en-GB" altLang="en-US" dirty="0"/>
          </a:p>
          <a:p>
            <a:r>
              <a:rPr lang="en-GB" altLang="en-US" dirty="0"/>
              <a:t>SELECT COUNT(*), </a:t>
            </a:r>
            <a:r>
              <a:rPr lang="en-GB" altLang="en-US" dirty="0" err="1"/>
              <a:t>publn_earliest_year</a:t>
            </a:r>
            <a:endParaRPr lang="en-GB" altLang="en-US" dirty="0"/>
          </a:p>
          <a:p>
            <a:r>
              <a:rPr lang="en-GB" altLang="en-US" dirty="0"/>
              <a:t>FROM tls201_appln</a:t>
            </a:r>
          </a:p>
          <a:p>
            <a:r>
              <a:rPr lang="en-GB" altLang="en-US" dirty="0"/>
              <a:t>WHERE appln_auth = 'DK'</a:t>
            </a:r>
          </a:p>
          <a:p>
            <a:r>
              <a:rPr lang="en-GB" altLang="en-US" dirty="0"/>
              <a:t>GROUP BY appln_auth, </a:t>
            </a:r>
            <a:r>
              <a:rPr lang="en-GB" altLang="en-US" dirty="0" err="1"/>
              <a:t>publn_earliest_year</a:t>
            </a:r>
            <a:endParaRPr lang="en-GB" altLang="en-US" dirty="0"/>
          </a:p>
          <a:p>
            <a:r>
              <a:rPr lang="en-GB" altLang="en-US" dirty="0"/>
              <a:t>ORDER BY </a:t>
            </a:r>
            <a:r>
              <a:rPr lang="en-GB" altLang="en-US" dirty="0" err="1"/>
              <a:t>publn_earliest_year</a:t>
            </a:r>
            <a:r>
              <a:rPr lang="en-GB" altLang="en-US" dirty="0"/>
              <a:t> </a:t>
            </a:r>
            <a:r>
              <a:rPr lang="en-GB" altLang="en-US" dirty="0" err="1"/>
              <a:t>desc</a:t>
            </a:r>
            <a:endParaRPr lang="en-GB" altLang="en-US" dirty="0"/>
          </a:p>
          <a:p>
            <a:endParaRPr lang="en-GB" altLang="en-US" dirty="0"/>
          </a:p>
          <a:p>
            <a:endParaRPr lang="en-GB" alt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xfrm>
            <a:off x="696913" y="741363"/>
            <a:ext cx="5349875" cy="3705225"/>
          </a:xfrm>
          <a:ln/>
        </p:spPr>
      </p:sp>
      <p:sp>
        <p:nvSpPr>
          <p:cNvPr id="151555" name="Rectangle 3"/>
          <p:cNvSpPr>
            <a:spLocks noGrp="1" noChangeArrowheads="1"/>
          </p:cNvSpPr>
          <p:nvPr>
            <p:ph type="body" idx="1"/>
          </p:nvPr>
        </p:nvSpPr>
        <p:spPr>
          <a:noFill/>
        </p:spPr>
        <p:txBody>
          <a:bodyPr/>
          <a:lstStyle/>
          <a:p>
            <a:r>
              <a:rPr lang="en-GB" altLang="en-US" dirty="0"/>
              <a:t>The reason you cannot use attribute aliases in the WHERE clause:</a:t>
            </a:r>
            <a:r>
              <a:rPr lang="en-GB" altLang="en-US" baseline="0" dirty="0"/>
              <a:t> </a:t>
            </a:r>
            <a:r>
              <a:rPr lang="en-GB" altLang="en-US" dirty="0"/>
              <a:t>when the</a:t>
            </a:r>
            <a:r>
              <a:rPr lang="en-GB" altLang="en-US" baseline="0" dirty="0"/>
              <a:t> system </a:t>
            </a:r>
            <a:r>
              <a:rPr lang="en-GB" altLang="en-US" dirty="0"/>
              <a:t>processes the WHERE clause restrictions, the attribute has not yet been renamed to the alias.</a:t>
            </a:r>
          </a:p>
          <a:p>
            <a:endParaRPr lang="en-GB" altLang="en-US" dirty="0"/>
          </a:p>
          <a:p>
            <a:endParaRPr lang="en-GB"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696913" y="741363"/>
            <a:ext cx="5349875" cy="3705225"/>
          </a:xfrm>
          <a:ln/>
        </p:spPr>
      </p:sp>
      <p:sp>
        <p:nvSpPr>
          <p:cNvPr id="100355" name="Rectangle 3"/>
          <p:cNvSpPr>
            <a:spLocks noGrp="1" noChangeArrowheads="1"/>
          </p:cNvSpPr>
          <p:nvPr>
            <p:ph type="body" idx="1"/>
          </p:nvPr>
        </p:nvSpPr>
        <p:spPr>
          <a:noFill/>
        </p:spPr>
        <p:txBody>
          <a:bodyPr/>
          <a:lstStyle/>
          <a:p>
            <a:endParaRPr lang="de-DE"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xfrm>
            <a:off x="696913" y="741363"/>
            <a:ext cx="5349875" cy="3705225"/>
          </a:xfrm>
          <a:ln/>
        </p:spPr>
      </p:sp>
      <p:sp>
        <p:nvSpPr>
          <p:cNvPr id="152579" name="Rectangle 3"/>
          <p:cNvSpPr>
            <a:spLocks noGrp="1" noChangeArrowheads="1"/>
          </p:cNvSpPr>
          <p:nvPr>
            <p:ph type="body" idx="1"/>
          </p:nvPr>
        </p:nvSpPr>
        <p:spPr>
          <a:noFill/>
        </p:spPr>
        <p:txBody>
          <a:bodyPr/>
          <a:lstStyle/>
          <a:p>
            <a:r>
              <a:rPr lang="en-GB" altLang="en-US" dirty="0"/>
              <a:t>There are many more aggregation functions in SQ</a:t>
            </a:r>
            <a:r>
              <a:rPr lang="en-GB" altLang="en-US" baseline="0" dirty="0"/>
              <a:t>L Server</a:t>
            </a:r>
            <a:r>
              <a:rPr lang="en-GB" altLang="en-US" dirty="0"/>
              <a:t>, many of them for very special purposes. On this, please consult more detailed documentation.</a:t>
            </a:r>
          </a:p>
          <a:p>
            <a:r>
              <a:rPr lang="en-GB" altLang="en-US" dirty="0"/>
              <a:t>Different database management systems may have different functions, but they have all implemented COUNT(), MIN(), MAX() or AVG().</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xfrm>
            <a:off x="696913" y="741363"/>
            <a:ext cx="5349875" cy="3705225"/>
          </a:xfrm>
          <a:ln/>
        </p:spPr>
      </p:sp>
      <p:sp>
        <p:nvSpPr>
          <p:cNvPr id="153603" name="Rectangle 3"/>
          <p:cNvSpPr>
            <a:spLocks noGrp="1" noChangeArrowheads="1"/>
          </p:cNvSpPr>
          <p:nvPr>
            <p:ph type="body" idx="1"/>
          </p:nvPr>
        </p:nvSpPr>
        <p:spPr>
          <a:noFill/>
        </p:spPr>
        <p:txBody>
          <a:bodyPr/>
          <a:lstStyle/>
          <a:p>
            <a:r>
              <a:rPr lang="en-GB" altLang="en-US" dirty="0"/>
              <a:t>Example:</a:t>
            </a:r>
          </a:p>
          <a:p>
            <a:r>
              <a:rPr lang="en-GB" altLang="en-US" dirty="0"/>
              <a:t>Retrieve for all offices</a:t>
            </a:r>
          </a:p>
          <a:p>
            <a:r>
              <a:rPr lang="en-GB" altLang="en-US" dirty="0"/>
              <a:t>- the number of applications and </a:t>
            </a:r>
          </a:p>
          <a:p>
            <a:r>
              <a:rPr lang="en-GB" altLang="en-US" dirty="0"/>
              <a:t>- the number of different languages used in the titles</a:t>
            </a:r>
          </a:p>
          <a:p>
            <a:r>
              <a:rPr lang="en-GB" altLang="en-US" dirty="0"/>
              <a:t>for a specific year (let's say 2010)</a:t>
            </a:r>
          </a:p>
          <a:p>
            <a:endParaRPr lang="en-GB" altLang="en-US" dirty="0"/>
          </a:p>
          <a:p>
            <a:r>
              <a:rPr lang="en-GB" altLang="en-US" dirty="0"/>
              <a:t>SELECT appln_auth, COUNT(*) AS </a:t>
            </a:r>
            <a:r>
              <a:rPr lang="en-GB" altLang="en-US" dirty="0" err="1"/>
              <a:t>nbOfApplications</a:t>
            </a:r>
            <a:r>
              <a:rPr lang="en-GB" altLang="en-US" dirty="0"/>
              <a:t>, COUNT(DISTINCT appln_title_lg) AS </a:t>
            </a:r>
            <a:r>
              <a:rPr lang="en-GB" altLang="en-US" dirty="0" err="1"/>
              <a:t>nbOfDistinctTitleLg</a:t>
            </a:r>
            <a:endParaRPr lang="en-GB" altLang="en-US" dirty="0"/>
          </a:p>
          <a:p>
            <a:r>
              <a:rPr lang="en-GB" altLang="en-US" dirty="0"/>
              <a:t>FROM tls201_appln </a:t>
            </a:r>
          </a:p>
          <a:p>
            <a:r>
              <a:rPr lang="en-GB" altLang="en-US" dirty="0"/>
              <a:t>WHERE appln_filing_year = 2010</a:t>
            </a:r>
          </a:p>
          <a:p>
            <a:r>
              <a:rPr lang="en-GB" altLang="en-US" dirty="0"/>
              <a:t>GROUP BY appln_auth</a:t>
            </a:r>
          </a:p>
          <a:p>
            <a:endParaRPr lang="en-GB" altLang="en-US" dirty="0"/>
          </a:p>
          <a:p>
            <a:r>
              <a:rPr lang="en-GB" altLang="en-US" dirty="0"/>
              <a:t>114 rows are retrieved (in autumn 2014 edition), one row for each country.</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xfrm>
            <a:off x="696913" y="741363"/>
            <a:ext cx="5349875" cy="3705225"/>
          </a:xfrm>
          <a:ln/>
        </p:spPr>
      </p:sp>
      <p:sp>
        <p:nvSpPr>
          <p:cNvPr id="154627" name="Rectangle 3"/>
          <p:cNvSpPr>
            <a:spLocks noGrp="1" noChangeArrowheads="1"/>
          </p:cNvSpPr>
          <p:nvPr>
            <p:ph type="body" idx="1"/>
          </p:nvPr>
        </p:nvSpPr>
        <p:spPr>
          <a:noFill/>
        </p:spPr>
        <p:txBody>
          <a:bodyPr/>
          <a:lstStyle/>
          <a:p>
            <a:r>
              <a:rPr lang="en-GB" altLang="en-US" dirty="0"/>
              <a:t>Possible solution:</a:t>
            </a:r>
          </a:p>
          <a:p>
            <a:endParaRPr lang="en-GB" altLang="en-US" dirty="0"/>
          </a:p>
          <a:p>
            <a:r>
              <a:rPr lang="en-GB" altLang="en-US" dirty="0"/>
              <a:t>SELECT appln_filing_year, COUNT(*), AVG(</a:t>
            </a:r>
            <a:r>
              <a:rPr lang="en-GB" altLang="en-US" dirty="0" err="1"/>
              <a:t>nb_applicants</a:t>
            </a:r>
            <a:r>
              <a:rPr lang="en-GB" altLang="en-US" dirty="0"/>
              <a:t> *1.0 ) AS </a:t>
            </a:r>
            <a:r>
              <a:rPr lang="en-GB" altLang="en-US" dirty="0" err="1"/>
              <a:t>averageApplicants</a:t>
            </a:r>
            <a:r>
              <a:rPr lang="en-GB" altLang="en-US" dirty="0"/>
              <a:t>, MAX(</a:t>
            </a:r>
            <a:r>
              <a:rPr lang="en-GB" altLang="en-US" dirty="0" err="1"/>
              <a:t>nb_applicants</a:t>
            </a:r>
            <a:r>
              <a:rPr lang="en-GB" altLang="en-US" dirty="0"/>
              <a:t>) AS </a:t>
            </a:r>
            <a:r>
              <a:rPr lang="en-GB" altLang="en-US" dirty="0" err="1"/>
              <a:t>maximumApplicants</a:t>
            </a:r>
            <a:endParaRPr lang="en-GB" altLang="en-US" dirty="0"/>
          </a:p>
          <a:p>
            <a:r>
              <a:rPr lang="en-GB" altLang="en-US" dirty="0"/>
              <a:t>FROM tls201_appln</a:t>
            </a:r>
          </a:p>
          <a:p>
            <a:r>
              <a:rPr lang="en-GB" altLang="en-US" dirty="0"/>
              <a:t>WHERE appln_auth = 'CH'</a:t>
            </a:r>
          </a:p>
          <a:p>
            <a:r>
              <a:rPr lang="en-GB" altLang="en-US" dirty="0"/>
              <a:t>GROUP BY  appln_filing_year</a:t>
            </a:r>
          </a:p>
          <a:p>
            <a:r>
              <a:rPr lang="en-GB" altLang="en-US" dirty="0"/>
              <a:t>ORDER BY appln_filing_year </a:t>
            </a:r>
            <a:r>
              <a:rPr lang="en-GB" altLang="en-US" dirty="0" err="1"/>
              <a:t>desc</a:t>
            </a:r>
            <a:endParaRPr lang="en-GB" altLang="en-US" dirty="0"/>
          </a:p>
          <a:p>
            <a:endParaRPr lang="en-GB" altLang="en-US" dirty="0"/>
          </a:p>
          <a:p>
            <a:r>
              <a:rPr lang="en-GB" altLang="en-US" dirty="0"/>
              <a:t>You see that before 1999 the average number of applicants is less than one, which must mean that we do not have applicants for every application. If necessary, you could investigate this further, e.g.:</a:t>
            </a:r>
          </a:p>
          <a:p>
            <a:endParaRPr lang="en-GB" altLang="en-US" dirty="0"/>
          </a:p>
          <a:p>
            <a:r>
              <a:rPr lang="en-GB" altLang="en-US" dirty="0"/>
              <a:t>SELECT appln_filing_year, COUNT(*)</a:t>
            </a:r>
          </a:p>
          <a:p>
            <a:r>
              <a:rPr lang="en-GB" altLang="en-US" dirty="0"/>
              <a:t>FROM tls201_appln</a:t>
            </a:r>
          </a:p>
          <a:p>
            <a:r>
              <a:rPr lang="en-GB" altLang="en-US" dirty="0"/>
              <a:t>WHERE appln_auth = 'CH'</a:t>
            </a:r>
          </a:p>
          <a:p>
            <a:r>
              <a:rPr lang="en-GB" altLang="en-US" dirty="0"/>
              <a:t>and </a:t>
            </a:r>
            <a:r>
              <a:rPr lang="en-GB" altLang="en-US" dirty="0" err="1"/>
              <a:t>nb_applicants</a:t>
            </a:r>
            <a:r>
              <a:rPr lang="en-GB" altLang="en-US" dirty="0"/>
              <a:t> = 0</a:t>
            </a:r>
          </a:p>
          <a:p>
            <a:r>
              <a:rPr lang="en-GB" altLang="en-US" dirty="0"/>
              <a:t>GROUP BY  appln_filing_year</a:t>
            </a:r>
          </a:p>
          <a:p>
            <a:r>
              <a:rPr lang="en-GB" altLang="en-US" dirty="0"/>
              <a:t>ORDER BY appln_filing_year </a:t>
            </a:r>
            <a:r>
              <a:rPr lang="en-GB" altLang="en-US" dirty="0" err="1"/>
              <a:t>desc</a:t>
            </a:r>
            <a:endParaRPr lang="en-GB" altLang="en-US" dirty="0"/>
          </a:p>
          <a:p>
            <a:endParaRPr lang="en-GB" alt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xfrm>
            <a:off x="696913" y="741363"/>
            <a:ext cx="5349875" cy="3705225"/>
          </a:xfrm>
          <a:ln/>
        </p:spPr>
      </p:sp>
      <p:sp>
        <p:nvSpPr>
          <p:cNvPr id="153603" name="Rectangle 3"/>
          <p:cNvSpPr>
            <a:spLocks noGrp="1" noChangeArrowheads="1"/>
          </p:cNvSpPr>
          <p:nvPr>
            <p:ph type="body" idx="1"/>
          </p:nvPr>
        </p:nvSpPr>
        <p:spPr>
          <a:noFill/>
        </p:spPr>
        <p:txBody>
          <a:bodyPr/>
          <a:lstStyle/>
          <a:p>
            <a:r>
              <a:rPr lang="en-GB" altLang="en-US" dirty="0"/>
              <a:t>For more complex examples, see Microsoft’s documentation by searching the internet with “T-SQL” and “STRING_AGG”):</a:t>
            </a:r>
            <a:br>
              <a:rPr lang="en-GB" altLang="en-US" dirty="0"/>
            </a:br>
            <a:r>
              <a:rPr lang="en-GB" altLang="en-US" dirty="0"/>
              <a:t>For example, with STRING_AGG() you can also sort the values within the aggregated string.</a:t>
            </a:r>
          </a:p>
          <a:p>
            <a:endParaRPr lang="en-GB" altLang="en-US" dirty="0"/>
          </a:p>
          <a:p>
            <a:r>
              <a:rPr lang="en-GB" dirty="0"/>
              <a:t>SELECT appln_id, </a:t>
            </a:r>
            <a:r>
              <a:rPr lang="en-GB" dirty="0">
                <a:solidFill>
                  <a:srgbClr val="C00000"/>
                </a:solidFill>
              </a:rPr>
              <a:t>STRING_AGG(ipc_class_symbol, ', ‘)</a:t>
            </a:r>
            <a:br>
              <a:rPr lang="en-GB" dirty="0"/>
            </a:br>
            <a:r>
              <a:rPr lang="en-GB" dirty="0"/>
              <a:t>FROM tls209_appln_ipc</a:t>
            </a:r>
            <a:br>
              <a:rPr lang="en-GB" dirty="0"/>
            </a:br>
            <a:r>
              <a:rPr lang="en-GB" dirty="0"/>
              <a:t>WHERE appln_id between 10000200 and 10000202</a:t>
            </a:r>
            <a:br>
              <a:rPr lang="en-GB" dirty="0"/>
            </a:br>
            <a:r>
              <a:rPr lang="en-GB" dirty="0"/>
              <a:t>GROUP BY APPLN_ID</a:t>
            </a:r>
          </a:p>
          <a:p>
            <a:endParaRPr lang="en-GB" altLang="en-US" dirty="0"/>
          </a:p>
          <a:p>
            <a:r>
              <a:rPr lang="en-GB" altLang="en-US" dirty="0"/>
              <a:t>The query above returns the result below in PATSTAT Online (autumn 2019 edition).</a:t>
            </a:r>
            <a:br>
              <a:rPr lang="en-GB" altLang="en-US" dirty="0"/>
            </a:br>
            <a:r>
              <a:rPr lang="en-GB" altLang="en-US" dirty="0"/>
              <a:t>The second column contains a list of all IPC symbols of the respective application.</a:t>
            </a:r>
            <a:br>
              <a:rPr lang="en-GB" altLang="en-US" dirty="0"/>
            </a:br>
            <a:r>
              <a:rPr lang="en-GB" altLang="en-US" dirty="0"/>
              <a:t>The IPC symbols within a list are separated by a comma and a space.</a:t>
            </a:r>
          </a:p>
          <a:p>
            <a:endParaRPr lang="en-GB" altLang="en-US" dirty="0"/>
          </a:p>
          <a:p>
            <a:r>
              <a:rPr lang="en-GB" altLang="en-US" b="1" dirty="0"/>
              <a:t>appln_id	(No column </a:t>
            </a:r>
            <a:r>
              <a:rPr lang="en-GB" altLang="en-US" b="1" dirty="0">
                <a:solidFill>
                  <a:srgbClr val="C00000"/>
                </a:solidFill>
              </a:rPr>
              <a:t>name</a:t>
            </a:r>
            <a:r>
              <a:rPr lang="en-GB" altLang="en-US" b="1" dirty="0"/>
              <a:t>)</a:t>
            </a:r>
          </a:p>
          <a:p>
            <a:r>
              <a:rPr lang="en-GB" altLang="en-US" dirty="0"/>
              <a:t>10000200	A23C   9/123, A23C  19/032, A23C  21/02</a:t>
            </a:r>
          </a:p>
          <a:p>
            <a:r>
              <a:rPr lang="en-GB" altLang="en-US" dirty="0"/>
              <a:t>10000201	C08F   2/00</a:t>
            </a:r>
            <a:r>
              <a:rPr lang="en-GB" altLang="en-US" dirty="0">
                <a:solidFill>
                  <a:srgbClr val="C00000"/>
                </a:solidFill>
              </a:rPr>
              <a:t>, </a:t>
            </a:r>
            <a:r>
              <a:rPr lang="en-GB" altLang="en-US" dirty="0"/>
              <a:t>C08F  14/00, C08F  14/06</a:t>
            </a:r>
          </a:p>
          <a:p>
            <a:r>
              <a:rPr lang="en-GB" altLang="en-US" dirty="0"/>
              <a:t>10000202	A23F   3/06, A23F   3/26, A23F   5/48, A23L   3/44, A23L  27/10</a:t>
            </a:r>
          </a:p>
          <a:p>
            <a:endParaRPr lang="en-GB" altLang="en-US" dirty="0"/>
          </a:p>
          <a:p>
            <a:endParaRPr lang="en-GB" altLang="en-US" dirty="0"/>
          </a:p>
        </p:txBody>
      </p:sp>
    </p:spTree>
    <p:extLst>
      <p:ext uri="{BB962C8B-B14F-4D97-AF65-F5344CB8AC3E}">
        <p14:creationId xmlns:p14="http://schemas.microsoft.com/office/powerpoint/2010/main" val="382359262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xfrm>
            <a:off x="696913" y="741363"/>
            <a:ext cx="5349875" cy="3705225"/>
          </a:xfrm>
          <a:ln/>
        </p:spPr>
      </p:sp>
      <p:sp>
        <p:nvSpPr>
          <p:cNvPr id="154627" name="Rectangle 3"/>
          <p:cNvSpPr>
            <a:spLocks noGrp="1" noChangeArrowheads="1"/>
          </p:cNvSpPr>
          <p:nvPr>
            <p:ph type="body" idx="1"/>
          </p:nvPr>
        </p:nvSpPr>
        <p:spPr>
          <a:noFill/>
        </p:spPr>
        <p:txBody>
          <a:bodyPr/>
          <a:lstStyle/>
          <a:p>
            <a:r>
              <a:rPr lang="en-GB" altLang="en-US" dirty="0"/>
              <a:t>Possible solution:</a:t>
            </a:r>
          </a:p>
          <a:p>
            <a:endParaRPr lang="en-GB" altLang="en-US" dirty="0"/>
          </a:p>
          <a:p>
            <a:r>
              <a:rPr lang="en-GB" sz="1200" kern="1200" dirty="0">
                <a:solidFill>
                  <a:schemeClr val="tx1"/>
                </a:solidFill>
                <a:latin typeface="+mn-lt"/>
                <a:ea typeface="+mn-ea"/>
                <a:cs typeface="+mn-cs"/>
              </a:rPr>
              <a:t>SELECT continent, STRING_AGG (ST3_NAME, ' - ')</a:t>
            </a:r>
          </a:p>
          <a:p>
            <a:r>
              <a:rPr lang="en-GB" sz="1200" kern="1200" dirty="0">
                <a:solidFill>
                  <a:schemeClr val="tx1"/>
                </a:solidFill>
                <a:latin typeface="+mn-lt"/>
                <a:ea typeface="+mn-ea"/>
                <a:cs typeface="+mn-cs"/>
              </a:rPr>
              <a:t>FROM tls801_country</a:t>
            </a:r>
          </a:p>
          <a:p>
            <a:r>
              <a:rPr lang="en-GB" sz="1200" kern="1200" dirty="0">
                <a:solidFill>
                  <a:schemeClr val="tx1"/>
                </a:solidFill>
                <a:latin typeface="+mn-lt"/>
                <a:ea typeface="+mn-ea"/>
                <a:cs typeface="+mn-cs"/>
              </a:rPr>
              <a:t>GROUP BY continent</a:t>
            </a:r>
            <a:endParaRPr lang="en-GB" altLang="en-US" dirty="0"/>
          </a:p>
        </p:txBody>
      </p:sp>
    </p:spTree>
    <p:extLst>
      <p:ext uri="{BB962C8B-B14F-4D97-AF65-F5344CB8AC3E}">
        <p14:creationId xmlns:p14="http://schemas.microsoft.com/office/powerpoint/2010/main" val="195963745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xfrm>
            <a:off x="696913" y="741363"/>
            <a:ext cx="5349875" cy="3705225"/>
          </a:xfrm>
          <a:ln/>
        </p:spPr>
      </p:sp>
      <p:sp>
        <p:nvSpPr>
          <p:cNvPr id="129027" name="Rectangle 3"/>
          <p:cNvSpPr>
            <a:spLocks noGrp="1" noChangeArrowheads="1"/>
          </p:cNvSpPr>
          <p:nvPr>
            <p:ph type="body" idx="1"/>
          </p:nvPr>
        </p:nvSpPr>
        <p:spPr>
          <a:noFill/>
        </p:spPr>
        <p:txBody>
          <a:bodyPr/>
          <a:lstStyle/>
          <a:p>
            <a:r>
              <a:rPr lang="en-GB" altLang="en-US" baseline="0" dirty="0"/>
              <a:t>This example shows a table grouped by artist. It contains three groups, each shown in a different colour.</a:t>
            </a:r>
          </a:p>
          <a:p>
            <a:endParaRPr lang="en-GB" altLang="en-US" baseline="0" dirty="0"/>
          </a:p>
          <a:p>
            <a:r>
              <a:rPr lang="en-GB" altLang="en-US" baseline="0" dirty="0"/>
              <a:t>By a “characteristic” we mean a single value which describes a group, e.g.</a:t>
            </a:r>
          </a:p>
          <a:p>
            <a:r>
              <a:rPr lang="en-GB" altLang="en-US" baseline="0" dirty="0"/>
              <a:t>- size (= counting the number of element of each group: e. g. the MADONNA group has a count of three, the SHAKIRA group has a count of one)</a:t>
            </a:r>
          </a:p>
          <a:p>
            <a:pPr marL="168861" indent="-168861">
              <a:buFontTx/>
              <a:buChar char="-"/>
            </a:pPr>
            <a:r>
              <a:rPr lang="en-GB" altLang="en-US" baseline="0" dirty="0"/>
              <a:t>earliest release year of an album (1986 for the MADONNA group, 2014 (there is only one album) for the SHAKIRA group)</a:t>
            </a:r>
          </a:p>
          <a:p>
            <a:pPr marL="168861" indent="-168861">
              <a:buFontTx/>
              <a:buChar char="-"/>
            </a:pPr>
            <a:r>
              <a:rPr lang="en-GB" altLang="en-US" baseline="0" dirty="0"/>
              <a:t>another (perhaps weird) example: average length of the title for each group. For the MADONNA group this would be (15 + 9 + 11) / 3 = 11.66 characters</a:t>
            </a:r>
          </a:p>
          <a:p>
            <a:pPr marL="168861" indent="-168861">
              <a:buFontTx/>
              <a:buChar char="-"/>
            </a:pPr>
            <a:r>
              <a:rPr lang="en-GB" altLang="en-US" baseline="0" dirty="0"/>
              <a:t>many more of these “aggregate functions” are conceivable. We have discussed the most important aggregate functions l(COUNT, MIN, MAX, AVG, STRING_AGG) earlier in this paper.</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xfrm>
            <a:off x="696913" y="741363"/>
            <a:ext cx="5349875" cy="3705225"/>
          </a:xfrm>
          <a:ln/>
        </p:spPr>
      </p:sp>
      <p:sp>
        <p:nvSpPr>
          <p:cNvPr id="155651" name="Rectangle 3"/>
          <p:cNvSpPr>
            <a:spLocks noGrp="1" noChangeArrowheads="1"/>
          </p:cNvSpPr>
          <p:nvPr>
            <p:ph type="body" idx="1"/>
          </p:nvPr>
        </p:nvSpPr>
        <p:spPr>
          <a:noFill/>
        </p:spPr>
        <p:txBody>
          <a:bodyPr/>
          <a:lstStyle/>
          <a:p>
            <a:r>
              <a:rPr lang="en-GB" altLang="en-US" dirty="0"/>
              <a:t>This is already a rather advanced concept, which you are unlikely to apply on a day-to-day basis.</a:t>
            </a:r>
          </a:p>
          <a:p>
            <a:endParaRPr lang="en-GB" altLang="en-US" dirty="0"/>
          </a:p>
          <a:p>
            <a:r>
              <a:rPr lang="en-GB" altLang="en-US" dirty="0"/>
              <a:t>You should use HAVING when you want to put a restriction on grouped attributes (like "COUNT(*) as </a:t>
            </a:r>
            <a:r>
              <a:rPr lang="en-GB" altLang="en-US" dirty="0" err="1"/>
              <a:t>NbOfApplns</a:t>
            </a:r>
            <a:r>
              <a:rPr lang="en-GB" altLang="en-US" dirty="0"/>
              <a:t>").</a:t>
            </a:r>
            <a:br>
              <a:rPr lang="en-GB" altLang="en-US" dirty="0"/>
            </a:br>
            <a:r>
              <a:rPr lang="en-GB" altLang="en-US" dirty="0"/>
              <a:t>In all other cases, you should use the already familiar WHERE clause.</a:t>
            </a:r>
          </a:p>
          <a:p>
            <a:endParaRPr lang="en-GB" altLang="en-US" dirty="0"/>
          </a:p>
          <a:p>
            <a:r>
              <a:rPr lang="en-GB" altLang="en-US" dirty="0"/>
              <a:t>As expected, the example query retrieves the IP5 offices, plus two strong years for the German office.</a:t>
            </a:r>
          </a:p>
          <a:p>
            <a:endParaRPr lang="en-GB" altLang="en-US" dirty="0"/>
          </a:p>
          <a:p>
            <a:endParaRPr lang="en-GB" alt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xfrm>
            <a:off x="696913" y="741363"/>
            <a:ext cx="5349875" cy="3705225"/>
          </a:xfrm>
          <a:ln/>
        </p:spPr>
      </p:sp>
      <p:sp>
        <p:nvSpPr>
          <p:cNvPr id="156675" name="Rectangle 3"/>
          <p:cNvSpPr>
            <a:spLocks noGrp="1" noChangeArrowheads="1"/>
          </p:cNvSpPr>
          <p:nvPr>
            <p:ph type="body" idx="1"/>
          </p:nvPr>
        </p:nvSpPr>
        <p:spPr>
          <a:noFill/>
        </p:spPr>
        <p:txBody>
          <a:bodyPr/>
          <a:lstStyle/>
          <a:p>
            <a:r>
              <a:rPr lang="en-GB" altLang="en-US" dirty="0"/>
              <a:t>Possible solution:</a:t>
            </a:r>
          </a:p>
          <a:p>
            <a:endParaRPr lang="en-GB" altLang="en-US" dirty="0"/>
          </a:p>
          <a:p>
            <a:r>
              <a:rPr lang="en-GB" altLang="en-US" dirty="0"/>
              <a:t>SELECT COUNT(a.appln_id) AS </a:t>
            </a:r>
            <a:r>
              <a:rPr lang="en-GB" altLang="en-US" dirty="0" err="1"/>
              <a:t>nbOfPublns</a:t>
            </a:r>
            <a:r>
              <a:rPr lang="en-GB" altLang="en-US" dirty="0"/>
              <a:t>, a.appln_id</a:t>
            </a:r>
          </a:p>
          <a:p>
            <a:r>
              <a:rPr lang="en-GB" altLang="en-US" dirty="0"/>
              <a:t>FROM tls201_appln a</a:t>
            </a:r>
          </a:p>
          <a:p>
            <a:r>
              <a:rPr lang="en-GB" altLang="en-US" dirty="0"/>
              <a:t>JOIN tls211_pat_publn p ON a.appln_id = </a:t>
            </a:r>
            <a:r>
              <a:rPr lang="en-GB" altLang="en-US" dirty="0" err="1"/>
              <a:t>p.appln_id</a:t>
            </a:r>
            <a:endParaRPr lang="en-GB" altLang="en-US" dirty="0"/>
          </a:p>
          <a:p>
            <a:r>
              <a:rPr lang="en-GB" altLang="en-US" dirty="0"/>
              <a:t>WHERE appln_auth = 'AT'</a:t>
            </a:r>
          </a:p>
          <a:p>
            <a:r>
              <a:rPr lang="en-GB" altLang="en-US" dirty="0"/>
              <a:t>    AND appln_filing_year = 2006</a:t>
            </a:r>
          </a:p>
          <a:p>
            <a:r>
              <a:rPr lang="en-GB" altLang="en-US" dirty="0"/>
              <a:t>GROUP BY a.appln_id</a:t>
            </a:r>
          </a:p>
          <a:p>
            <a:r>
              <a:rPr lang="en-GB" altLang="en-US" dirty="0"/>
              <a:t>HAVING </a:t>
            </a:r>
            <a:r>
              <a:rPr lang="en-GB" altLang="en-US" dirty="0" err="1"/>
              <a:t>nbOfPublns</a:t>
            </a:r>
            <a:r>
              <a:rPr lang="en-GB" altLang="en-US" dirty="0"/>
              <a:t> &gt; 2</a:t>
            </a:r>
          </a:p>
          <a:p>
            <a:r>
              <a:rPr lang="en-GB" altLang="en-US" dirty="0"/>
              <a:t>ORDER BY </a:t>
            </a:r>
            <a:r>
              <a:rPr lang="en-GB" altLang="en-US" dirty="0" err="1"/>
              <a:t>nbOfPublns</a:t>
            </a:r>
            <a:r>
              <a:rPr lang="en-GB" altLang="en-US" dirty="0"/>
              <a:t> </a:t>
            </a:r>
            <a:r>
              <a:rPr lang="en-GB" altLang="en-US" dirty="0" err="1"/>
              <a:t>desc</a:t>
            </a:r>
            <a:endParaRPr lang="en-GB" alt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xfrm>
            <a:off x="696913" y="741363"/>
            <a:ext cx="5349875" cy="3705225"/>
          </a:xfrm>
          <a:ln/>
        </p:spPr>
      </p:sp>
      <p:sp>
        <p:nvSpPr>
          <p:cNvPr id="157699" name="Rectangle 3"/>
          <p:cNvSpPr>
            <a:spLocks noGrp="1" noChangeArrowheads="1"/>
          </p:cNvSpPr>
          <p:nvPr>
            <p:ph type="body" idx="1"/>
          </p:nvPr>
        </p:nvSpPr>
        <p:spPr>
          <a:noFill/>
        </p:spPr>
        <p:txBody>
          <a:bodyPr/>
          <a:lstStyle/>
          <a:p>
            <a:endParaRPr lang="de-DE"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xfrm>
            <a:off x="696913" y="741363"/>
            <a:ext cx="5349875" cy="3705225"/>
          </a:xfrm>
          <a:ln/>
        </p:spPr>
      </p:sp>
      <p:sp>
        <p:nvSpPr>
          <p:cNvPr id="158723" name="Rectangle 3"/>
          <p:cNvSpPr>
            <a:spLocks noGrp="1" noChangeArrowheads="1"/>
          </p:cNvSpPr>
          <p:nvPr>
            <p:ph type="body" idx="1"/>
          </p:nvPr>
        </p:nvSpPr>
        <p:spPr>
          <a:noFill/>
        </p:spPr>
        <p:txBody>
          <a:bodyPr/>
          <a:lstStyle/>
          <a:p>
            <a:r>
              <a:rPr lang="en-GB" altLang="en-US" sz="1000" dirty="0"/>
              <a:t>This query returns (in the autumn 2014 edition) a single publication, which has (the surprisingly high number of) 887 claims.</a:t>
            </a:r>
          </a:p>
          <a:p>
            <a:r>
              <a:rPr lang="en-GB" altLang="en-US" sz="1000" dirty="0"/>
              <a:t>First the result of the nested query is computed, which returns a single row with a single value. In our case it is 887, the maximum number of claims of all publications. Then the outer query retrieves all publications which have 887 claims. One publication (= one row of table tls211_pat_publn) is retrieved because only one publication has 887 claims.</a:t>
            </a:r>
          </a:p>
          <a:p>
            <a:endParaRPr lang="en-GB" altLang="en-US" sz="1000" dirty="0"/>
          </a:p>
          <a:p>
            <a:r>
              <a:rPr lang="en-GB" altLang="en-US" sz="1000" dirty="0"/>
              <a:t>The current query is </a:t>
            </a:r>
            <a:r>
              <a:rPr lang="en-GB" altLang="en-US" sz="1000" i="1" dirty="0"/>
              <a:t>not</a:t>
            </a:r>
            <a:r>
              <a:rPr lang="en-GB" altLang="en-US" sz="1000" dirty="0"/>
              <a:t> correlated to the outer query. Examples of correlated queries are given on the next slides.</a:t>
            </a:r>
          </a:p>
          <a:p>
            <a:endParaRPr lang="en-GB" altLang="en-US" sz="1000" dirty="0"/>
          </a:p>
          <a:p>
            <a:r>
              <a:rPr lang="en-GB" altLang="en-US" sz="1000" dirty="0"/>
              <a:t>There are several reasons why subqueries are useful (source http://dev.mysql.com/doc/refman/5.1/en/subqueries.html)</a:t>
            </a:r>
          </a:p>
          <a:p>
            <a:r>
              <a:rPr lang="en-GB" altLang="en-US" sz="1000" dirty="0"/>
              <a:t>- They allow queries which are </a:t>
            </a:r>
            <a:r>
              <a:rPr lang="en-GB" altLang="en-US" sz="1000" i="1" dirty="0"/>
              <a:t>structured</a:t>
            </a:r>
            <a:r>
              <a:rPr lang="en-GB" altLang="en-US" sz="1000" dirty="0"/>
              <a:t> in such a way as to isolate each part of a statement. </a:t>
            </a:r>
          </a:p>
          <a:p>
            <a:r>
              <a:rPr lang="en-GB" altLang="en-US" sz="1000" dirty="0"/>
              <a:t>- They provide alternative ways to perform operations that would otherwise require complex joins and unions. </a:t>
            </a:r>
          </a:p>
          <a:p>
            <a:r>
              <a:rPr lang="en-GB" altLang="en-US" sz="1000" dirty="0"/>
              <a:t>- Many people find subqueries more readable than complex joins or unions. </a:t>
            </a:r>
          </a:p>
          <a:p>
            <a:endParaRPr lang="en-GB" altLang="en-US" sz="10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696913" y="741363"/>
            <a:ext cx="5349875" cy="3705225"/>
          </a:xfrm>
          <a:ln/>
        </p:spPr>
      </p:sp>
      <p:sp>
        <p:nvSpPr>
          <p:cNvPr id="101379" name="Rectangle 3"/>
          <p:cNvSpPr>
            <a:spLocks noGrp="1" noChangeArrowheads="1"/>
          </p:cNvSpPr>
          <p:nvPr>
            <p:ph type="body" idx="1"/>
          </p:nvPr>
        </p:nvSpPr>
        <p:spPr>
          <a:noFill/>
        </p:spPr>
        <p:txBody>
          <a:bodyPr/>
          <a:lstStyle/>
          <a:p>
            <a:r>
              <a:rPr lang="en-GB" altLang="en-US" dirty="0"/>
              <a:t>SQL (Structured Query Language) is the industry standard for the retrieval and manipulation of relational databases and it is ubiquitous in the IT world. To query PATSTAT, you only need to know the </a:t>
            </a:r>
            <a:r>
              <a:rPr lang="en-GB" altLang="en-US" u="sng" dirty="0"/>
              <a:t>query</a:t>
            </a:r>
            <a:r>
              <a:rPr lang="en-GB" altLang="en-US" dirty="0"/>
              <a:t> functionality of SQL; more specifically T-SQL (Transact-SQL).</a:t>
            </a:r>
          </a:p>
          <a:p>
            <a:endParaRPr lang="en-GB" altLang="en-US" dirty="0"/>
          </a:p>
          <a:p>
            <a:r>
              <a:rPr lang="en-GB" altLang="en-US" dirty="0"/>
              <a:t>Note: The concept and syntax of SQL differs significantly from bibliographic or Boolean query languages typically used by patent searchers. </a:t>
            </a:r>
          </a:p>
          <a:p>
            <a:endParaRPr lang="en-GB" altLang="en-US" dirty="0"/>
          </a:p>
          <a:p>
            <a:r>
              <a:rPr lang="en-GB" altLang="en-US" dirty="0"/>
              <a:t>Note that MS Access is</a:t>
            </a:r>
            <a:r>
              <a:rPr lang="en-GB" altLang="en-US" baseline="0" dirty="0"/>
              <a:t> not capable of managing the complete PATSTAT database, because it can only handle databases up to 2 GB. It can, however, be used to hold a subset of the data downloaded from PATSTAT Online.</a:t>
            </a:r>
            <a:endParaRPr lang="en-GB" alt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xfrm>
            <a:off x="696913" y="741363"/>
            <a:ext cx="5349875" cy="3705225"/>
          </a:xfrm>
          <a:ln/>
        </p:spPr>
      </p:sp>
      <p:sp>
        <p:nvSpPr>
          <p:cNvPr id="159747" name="Rectangle 3"/>
          <p:cNvSpPr>
            <a:spLocks noGrp="1" noChangeArrowheads="1"/>
          </p:cNvSpPr>
          <p:nvPr>
            <p:ph type="body" idx="1"/>
          </p:nvPr>
        </p:nvSpPr>
        <p:spPr>
          <a:noFill/>
        </p:spPr>
        <p:txBody>
          <a:bodyPr/>
          <a:lstStyle/>
          <a:p>
            <a:r>
              <a:rPr lang="en-GB" altLang="en-US" dirty="0"/>
              <a:t>This query returns (in</a:t>
            </a:r>
            <a:r>
              <a:rPr lang="en-GB" altLang="en-US" baseline="0" dirty="0"/>
              <a:t> the autumn 2014 edition</a:t>
            </a:r>
            <a:r>
              <a:rPr lang="en-GB" altLang="en-US" dirty="0"/>
              <a:t>) </a:t>
            </a:r>
            <a:r>
              <a:rPr lang="en-GB" dirty="0"/>
              <a:t>634 260</a:t>
            </a:r>
            <a:r>
              <a:rPr lang="en-GB" altLang="en-US" dirty="0"/>
              <a:t> rows.</a:t>
            </a:r>
          </a:p>
          <a:p>
            <a:r>
              <a:rPr lang="en-GB" altLang="en-US" dirty="0"/>
              <a:t>The third attribute of the SELECT list is a subquery and will be named "</a:t>
            </a:r>
            <a:r>
              <a:rPr lang="en-GB" altLang="en-US" dirty="0" err="1"/>
              <a:t>filingDate</a:t>
            </a:r>
            <a:r>
              <a:rPr lang="en-GB" altLang="en-US" dirty="0"/>
              <a:t>". The subquery is correlated with the outer query by "</a:t>
            </a:r>
            <a:r>
              <a:rPr lang="en-GB" altLang="en-US" b="1" dirty="0"/>
              <a:t>WHERE </a:t>
            </a:r>
            <a:r>
              <a:rPr lang="en-GB" altLang="en-US" b="1" dirty="0" err="1"/>
              <a:t>p.appln_id</a:t>
            </a:r>
            <a:r>
              <a:rPr lang="en-GB" altLang="en-US" b="1" dirty="0"/>
              <a:t> = a.appln_id</a:t>
            </a:r>
            <a:r>
              <a:rPr lang="en-GB" altLang="en-US" dirty="0"/>
              <a:t>". </a:t>
            </a:r>
          </a:p>
          <a:p>
            <a:endParaRPr lang="en-GB" altLang="en-US" dirty="0"/>
          </a:p>
          <a:p>
            <a:r>
              <a:rPr lang="en-GB" altLang="en-US" dirty="0"/>
              <a:t>This works like a JOIN, and in fact this subquery replaces a JOIN. For each publication, the subquery returns a single value (column tls201_appln.appln_filing_date) of a single row (because every publication belongs to exactly one application)</a:t>
            </a:r>
          </a:p>
          <a:p>
            <a:endParaRPr lang="en-GB" altLang="en-US" dirty="0"/>
          </a:p>
          <a:p>
            <a:r>
              <a:rPr lang="en-GB" altLang="en-US" dirty="0"/>
              <a:t>Note that in many cases a JOIN may be more efficient than a subquery, but this depends on many factors. So, if performance is an issue for you, you should first do some tests.</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xfrm>
            <a:off x="696913" y="741363"/>
            <a:ext cx="5349875" cy="3705225"/>
          </a:xfrm>
          <a:ln/>
        </p:spPr>
      </p:sp>
      <p:sp>
        <p:nvSpPr>
          <p:cNvPr id="160771" name="Rectangle 3"/>
          <p:cNvSpPr>
            <a:spLocks noGrp="1" noChangeArrowheads="1"/>
          </p:cNvSpPr>
          <p:nvPr>
            <p:ph type="body" idx="1"/>
          </p:nvPr>
        </p:nvSpPr>
        <p:spPr>
          <a:noFill/>
        </p:spPr>
        <p:txBody>
          <a:bodyPr/>
          <a:lstStyle/>
          <a:p>
            <a:r>
              <a:rPr lang="en-GB" altLang="en-US" dirty="0"/>
              <a:t>Note that we discussed the IN / NOT IN comparison operator earlier. Instead of comparing an attribute with a static set of values, we check whether a value is contained in a </a:t>
            </a:r>
            <a:r>
              <a:rPr lang="en-GB" altLang="en-US" b="1" dirty="0"/>
              <a:t>set of values</a:t>
            </a:r>
            <a:r>
              <a:rPr lang="en-GB" altLang="en-US" dirty="0"/>
              <a:t> – all IPC symbols of a given application - returned by a subquery.</a:t>
            </a:r>
          </a:p>
          <a:p>
            <a:endParaRPr lang="en-GB" altLang="en-US" dirty="0"/>
          </a:p>
          <a:p>
            <a:r>
              <a:rPr lang="en-GB" altLang="en-US" dirty="0"/>
              <a:t>This query returns</a:t>
            </a:r>
            <a:r>
              <a:rPr lang="en-GB" altLang="en-US" baseline="0" dirty="0"/>
              <a:t> (in the autumn 2014 edition</a:t>
            </a:r>
            <a:r>
              <a:rPr lang="en-GB" altLang="en-US" dirty="0"/>
              <a:t>) 23 484 rows.</a:t>
            </a:r>
          </a:p>
          <a:p>
            <a:r>
              <a:rPr lang="en-GB" altLang="en-US" dirty="0"/>
              <a:t>The application with appln_id 100072 has 2 IPC symbols: 'B60K   1/00' and 'B60W  30/18'. You can check this with this query:</a:t>
            </a:r>
          </a:p>
          <a:p>
            <a:r>
              <a:rPr lang="en-GB" altLang="en-US" dirty="0"/>
              <a:t>   SELECT </a:t>
            </a:r>
            <a:r>
              <a:rPr lang="en-GB" altLang="en-US" dirty="0" err="1"/>
              <a:t>ipc_class_symbol</a:t>
            </a:r>
            <a:endParaRPr lang="en-GB" altLang="en-US" dirty="0"/>
          </a:p>
          <a:p>
            <a:r>
              <a:rPr lang="en-GB" altLang="en-US" dirty="0"/>
              <a:t>   FROM tls209_appln_ipc </a:t>
            </a:r>
          </a:p>
          <a:p>
            <a:r>
              <a:rPr lang="en-GB" altLang="en-US" dirty="0"/>
              <a:t>   WHERE appln_id = 100072</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xfrm>
            <a:off x="696913" y="741363"/>
            <a:ext cx="5349875" cy="3705225"/>
          </a:xfrm>
          <a:ln/>
        </p:spPr>
      </p:sp>
      <p:sp>
        <p:nvSpPr>
          <p:cNvPr id="161795" name="Rectangle 3"/>
          <p:cNvSpPr>
            <a:spLocks noGrp="1" noChangeArrowheads="1"/>
          </p:cNvSpPr>
          <p:nvPr>
            <p:ph type="body" idx="1"/>
          </p:nvPr>
        </p:nvSpPr>
        <p:spPr>
          <a:noFill/>
        </p:spPr>
        <p:txBody>
          <a:bodyPr/>
          <a:lstStyle/>
          <a:p>
            <a:r>
              <a:rPr lang="en-GB" altLang="en-US" dirty="0"/>
              <a:t>The subquery in a WHERE ... EXISTS clause is usually correlated with the outer query.</a:t>
            </a:r>
          </a:p>
          <a:p>
            <a:endParaRPr lang="en-GB" altLang="en-US" dirty="0"/>
          </a:p>
          <a:p>
            <a:r>
              <a:rPr lang="en-GB" altLang="en-US" dirty="0"/>
              <a:t>This query returns (in the autumn 2014 edition) 69 rows.</a:t>
            </a:r>
          </a:p>
          <a:p>
            <a:r>
              <a:rPr lang="en-GB" altLang="en-US" dirty="0"/>
              <a:t>The query checks for each IPC symbol separately whether an application has these symbols. If an application has both symbols, it is retrieved.</a:t>
            </a:r>
          </a:p>
          <a:p>
            <a:r>
              <a:rPr lang="en-GB" altLang="en-US" dirty="0"/>
              <a:t>The subquery is correlated with the outer query: </a:t>
            </a:r>
            <a:r>
              <a:rPr lang="en-GB" altLang="en-US" b="1" dirty="0"/>
              <a:t>a.appln_id = i.appln_id</a:t>
            </a:r>
            <a:r>
              <a:rPr lang="en-GB" altLang="en-US" dirty="0"/>
              <a:t>. Note that both subqueries use the table alias "</a:t>
            </a:r>
            <a:r>
              <a:rPr lang="en-GB" altLang="en-US" dirty="0" err="1"/>
              <a:t>i</a:t>
            </a:r>
            <a:r>
              <a:rPr lang="en-GB" altLang="en-US" dirty="0"/>
              <a:t>" for table tls209_appln_ipc. However, there is no name confusion because the two subqueries are independent of each other.</a:t>
            </a:r>
          </a:p>
          <a:p>
            <a:endParaRPr lang="en-GB" altLang="en-US" dirty="0"/>
          </a:p>
          <a:p>
            <a:r>
              <a:rPr lang="en-GB" altLang="en-US" dirty="0"/>
              <a:t>There is also a negation of the EXISTS operator: NOT EXISTS is true if the subquery does not return any row.</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xfrm>
            <a:off x="696913" y="741363"/>
            <a:ext cx="5349875" cy="3705225"/>
          </a:xfrm>
          <a:ln/>
        </p:spPr>
      </p:sp>
      <p:sp>
        <p:nvSpPr>
          <p:cNvPr id="162819" name="Rectangle 3"/>
          <p:cNvSpPr>
            <a:spLocks noGrp="1" noChangeArrowheads="1"/>
          </p:cNvSpPr>
          <p:nvPr>
            <p:ph type="body" idx="1"/>
          </p:nvPr>
        </p:nvSpPr>
        <p:spPr>
          <a:noFill/>
        </p:spPr>
        <p:txBody>
          <a:bodyPr/>
          <a:lstStyle/>
          <a:p>
            <a:endParaRPr lang="de-DE"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xfrm>
            <a:off x="696913" y="741363"/>
            <a:ext cx="5349875" cy="3705225"/>
          </a:xfrm>
          <a:ln/>
        </p:spPr>
      </p:sp>
      <p:sp>
        <p:nvSpPr>
          <p:cNvPr id="163843" name="Rectangle 3"/>
          <p:cNvSpPr>
            <a:spLocks noGrp="1" noChangeArrowheads="1"/>
          </p:cNvSpPr>
          <p:nvPr>
            <p:ph type="body" idx="1"/>
          </p:nvPr>
        </p:nvSpPr>
        <p:spPr>
          <a:noFill/>
        </p:spPr>
        <p:txBody>
          <a:bodyPr/>
          <a:lstStyle/>
          <a:p>
            <a:r>
              <a:rPr lang="en-GB" altLang="en-US" dirty="0"/>
              <a:t>Comments will help others (and very often yourself!) to understand your queries.</a:t>
            </a:r>
          </a:p>
          <a:p>
            <a:r>
              <a:rPr lang="en-GB" altLang="en-US" dirty="0"/>
              <a:t>It is best not to document WHAT you have done, but WHY you have done it.</a:t>
            </a:r>
          </a:p>
          <a:p>
            <a:endParaRPr lang="en-GB" alt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xfrm>
            <a:off x="696913" y="741363"/>
            <a:ext cx="5349875" cy="3705225"/>
          </a:xfrm>
          <a:ln/>
        </p:spPr>
      </p:sp>
      <p:sp>
        <p:nvSpPr>
          <p:cNvPr id="164867" name="Rectangle 3"/>
          <p:cNvSpPr>
            <a:spLocks noGrp="1" noChangeArrowheads="1"/>
          </p:cNvSpPr>
          <p:nvPr>
            <p:ph type="body" idx="1"/>
          </p:nvPr>
        </p:nvSpPr>
        <p:spPr>
          <a:noFill/>
        </p:spPr>
        <p:txBody>
          <a:bodyPr/>
          <a:lstStyle/>
          <a:p>
            <a:r>
              <a:rPr lang="en-GB" altLang="en-US" dirty="0"/>
              <a:t>DISTINCT has already been introduced earlier in the context of aggregate functions.</a:t>
            </a:r>
          </a:p>
          <a:p>
            <a:r>
              <a:rPr lang="en-GB" altLang="en-US" dirty="0"/>
              <a:t>Here, DISTINCT applies to complete lines of the returned table, and only DISTINCT rows are shown.</a:t>
            </a:r>
          </a:p>
          <a:p>
            <a:endParaRPr lang="en-GB" altLang="en-US" dirty="0"/>
          </a:p>
          <a:p>
            <a:r>
              <a:rPr lang="en-GB" altLang="en-US" dirty="0"/>
              <a:t>The query retrieves all distinct (= unique) IPC symbols which are assigned to applications whose title starts with "bicycle transmission" and it returns 116 rows (in</a:t>
            </a:r>
            <a:r>
              <a:rPr lang="en-GB" altLang="en-US" baseline="0" dirty="0"/>
              <a:t> the autumn 2015 edition)</a:t>
            </a:r>
            <a:r>
              <a:rPr lang="en-GB" altLang="en-US" dirty="0"/>
              <a:t>.</a:t>
            </a:r>
          </a:p>
          <a:p>
            <a:r>
              <a:rPr lang="en-GB" altLang="en-US" dirty="0"/>
              <a:t>Without the DISTINCT clause, it would return 444 rows. Try it out.</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xfrm>
            <a:off x="696913" y="741363"/>
            <a:ext cx="5349875" cy="3705225"/>
          </a:xfrm>
          <a:ln/>
        </p:spPr>
      </p:sp>
      <p:sp>
        <p:nvSpPr>
          <p:cNvPr id="163843" name="Rectangle 3"/>
          <p:cNvSpPr>
            <a:spLocks noGrp="1" noChangeArrowheads="1"/>
          </p:cNvSpPr>
          <p:nvPr>
            <p:ph type="body" idx="1"/>
          </p:nvPr>
        </p:nvSpPr>
        <p:spPr/>
        <p:txBody>
          <a:bodyPr/>
          <a:lstStyle/>
          <a:p>
            <a:pPr>
              <a:defRPr/>
            </a:pPr>
            <a:r>
              <a:rPr lang="en-GB" dirty="0"/>
              <a:t>There are many more functions in SQL Server than are mentioned here. For a complete list, see e. g. https://msdn.microsoft.com/en-us/library/ms174318.aspx.</a:t>
            </a:r>
          </a:p>
          <a:p>
            <a:pPr>
              <a:defRPr/>
            </a:pPr>
            <a:endParaRPr lang="en-GB" dirty="0"/>
          </a:p>
          <a:p>
            <a:pPr>
              <a:defRPr/>
            </a:pPr>
            <a:r>
              <a:rPr lang="en-GB" dirty="0"/>
              <a:t>The example query on this slide does not make much sense, but it shows quite a lot of the string functions discussed on the next slides.</a:t>
            </a:r>
          </a:p>
          <a:p>
            <a:pPr>
              <a:defRPr/>
            </a:pPr>
            <a:endParaRPr lang="en-GB" dirty="0"/>
          </a:p>
          <a:p>
            <a:pPr>
              <a:defRPr/>
            </a:pPr>
            <a:r>
              <a:rPr lang="en-GB" dirty="0"/>
              <a:t>A preliminary explanation of the functions used in the query:</a:t>
            </a:r>
          </a:p>
          <a:p>
            <a:pPr marL="168861" indent="-168861">
              <a:buFont typeface="Arial" pitchFamily="34" charset="0"/>
              <a:buChar char="•"/>
              <a:defRPr/>
            </a:pPr>
            <a:r>
              <a:rPr lang="en-GB" dirty="0"/>
              <a:t>UPPER(attribute): returns the string-valued attribute in upper case</a:t>
            </a:r>
          </a:p>
          <a:p>
            <a:pPr marL="168861" indent="-168861">
              <a:buFont typeface="Arial" pitchFamily="34" charset="0"/>
              <a:buChar char="•"/>
              <a:defRPr/>
            </a:pPr>
            <a:r>
              <a:rPr lang="en-GB" dirty="0"/>
              <a:t>string1 + string2: concatenates the strings and returns a single string</a:t>
            </a:r>
          </a:p>
          <a:p>
            <a:pPr marL="168861" indent="-168861">
              <a:buFont typeface="Arial" pitchFamily="34" charset="0"/>
              <a:buChar char="•"/>
              <a:defRPr/>
            </a:pPr>
            <a:r>
              <a:rPr lang="en-GB" dirty="0"/>
              <a:t>CHARINDEX(match-string, string): checks whether the match-string is part of the string</a:t>
            </a:r>
          </a:p>
          <a:p>
            <a:pPr marL="168861" indent="-168861">
              <a:buFont typeface="Arial" pitchFamily="34" charset="0"/>
              <a:buChar char="•"/>
              <a:defRPr/>
            </a:pPr>
            <a:r>
              <a:rPr lang="en-GB" dirty="0"/>
              <a:t>LTRIM(attribute): returns the string-valued attribute without leading spaces (left trim)</a:t>
            </a:r>
          </a:p>
          <a:p>
            <a:pPr marL="168861" indent="-168861" defTabSz="900593">
              <a:buFont typeface="Arial" pitchFamily="34" charset="0"/>
              <a:buChar char="•"/>
              <a:defRPr/>
            </a:pPr>
            <a:r>
              <a:rPr lang="en-GB" dirty="0"/>
              <a:t>RTRIM(attribute): returns the string-valued attribute without trailing spaces (right trim)</a:t>
            </a:r>
          </a:p>
          <a:p>
            <a:pPr marL="168861" indent="-168861">
              <a:buFont typeface="Arial" pitchFamily="34" charset="0"/>
              <a:buChar char="•"/>
              <a:defRPr/>
            </a:pPr>
            <a:r>
              <a:rPr lang="en-GB" dirty="0"/>
              <a:t>LEN(attribute); returns the number of characters of the string-valued attribute</a:t>
            </a:r>
          </a:p>
          <a:p>
            <a:pPr marL="168861" indent="-168861">
              <a:buFont typeface="Arial" pitchFamily="34" charset="0"/>
              <a:buChar char="•"/>
              <a:defRPr/>
            </a:pPr>
            <a:endParaRPr lang="en-GB" dirty="0"/>
          </a:p>
          <a:p>
            <a:pPr>
              <a:defRPr/>
            </a:pPr>
            <a:r>
              <a:rPr lang="en-GB" dirty="0"/>
              <a:t>AS you can see in the last</a:t>
            </a:r>
            <a:r>
              <a:rPr lang="en-GB" baseline="0" dirty="0"/>
              <a:t> line of the query, functions can be nested: </a:t>
            </a:r>
            <a:r>
              <a:rPr lang="en-GB" altLang="en-US" b="1" dirty="0">
                <a:solidFill>
                  <a:srgbClr val="FF0000"/>
                </a:solidFill>
              </a:rPr>
              <a:t>LEN(RTRIM(LTRIM(person_address)))</a:t>
            </a:r>
            <a:r>
              <a:rPr lang="en-GB" altLang="en-US" dirty="0">
                <a:solidFill>
                  <a:srgbClr val="FF0000"/>
                </a:solidFill>
              </a:rPr>
              <a:t> </a:t>
            </a:r>
            <a:endParaRPr lang="en-GB" dirty="0"/>
          </a:p>
          <a:p>
            <a:pPr marL="168861" indent="-168861">
              <a:buFont typeface="Arial" pitchFamily="34" charset="0"/>
              <a:buChar char="•"/>
              <a:defRPr/>
            </a:pPr>
            <a:endParaRPr lang="en-GB"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xfrm>
            <a:off x="696913" y="741363"/>
            <a:ext cx="5349875" cy="3705225"/>
          </a:xfrm>
          <a:ln/>
        </p:spPr>
      </p:sp>
      <p:sp>
        <p:nvSpPr>
          <p:cNvPr id="166915" name="Rectangle 3"/>
          <p:cNvSpPr>
            <a:spLocks noGrp="1" noChangeArrowheads="1"/>
          </p:cNvSpPr>
          <p:nvPr>
            <p:ph type="body" idx="1"/>
          </p:nvPr>
        </p:nvSpPr>
        <p:spPr>
          <a:noFill/>
        </p:spPr>
        <p:txBody>
          <a:bodyPr/>
          <a:lstStyle/>
          <a:p>
            <a:r>
              <a:rPr lang="en-GB" altLang="en-US" dirty="0"/>
              <a:t>There are many more functions in MySQL than are mentioned here. For a complete list, see e. g. http://dev.mysql.com/doc/refman/5.0/en/functions.html</a:t>
            </a:r>
          </a:p>
          <a:p>
            <a:endParaRPr lang="en-GB" altLang="en-US" dirty="0"/>
          </a:p>
          <a:p>
            <a:r>
              <a:rPr lang="en-GB" altLang="en-US" dirty="0"/>
              <a:t>Other database management systems typically have the same functionality, but the names and syntax are often different.</a:t>
            </a:r>
          </a:p>
          <a:p>
            <a:r>
              <a:rPr lang="en-GB" altLang="en-US" dirty="0"/>
              <a:t>E.g. LENGTH() in MySQL is named LEN() in MS SQL Server.</a:t>
            </a:r>
            <a:br>
              <a:rPr lang="en-GB" altLang="en-US" dirty="0"/>
            </a:br>
            <a:r>
              <a:rPr lang="en-GB" altLang="en-US" dirty="0"/>
              <a:t>CHAR_LENGTH() is equivalent to LENGTH() but also works correctly with multibyte characters.</a:t>
            </a:r>
          </a:p>
          <a:p>
            <a:endParaRPr lang="en-GB" alt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xfrm>
            <a:off x="696913" y="741363"/>
            <a:ext cx="5349875" cy="3705225"/>
          </a:xfrm>
          <a:ln/>
        </p:spPr>
      </p:sp>
      <p:sp>
        <p:nvSpPr>
          <p:cNvPr id="167939" name="Rectangle 3"/>
          <p:cNvSpPr>
            <a:spLocks noGrp="1" noChangeArrowheads="1"/>
          </p:cNvSpPr>
          <p:nvPr>
            <p:ph type="body" idx="1"/>
          </p:nvPr>
        </p:nvSpPr>
        <p:spPr>
          <a:noFill/>
        </p:spPr>
        <p:txBody>
          <a:bodyPr/>
          <a:lstStyle/>
          <a:p>
            <a:endParaRPr lang="de-DE"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xfrm>
            <a:off x="696913" y="741363"/>
            <a:ext cx="5349875" cy="3705225"/>
          </a:xfrm>
          <a:ln/>
        </p:spPr>
      </p:sp>
      <p:sp>
        <p:nvSpPr>
          <p:cNvPr id="168963" name="Rectangle 3"/>
          <p:cNvSpPr>
            <a:spLocks noGrp="1" noChangeArrowheads="1"/>
          </p:cNvSpPr>
          <p:nvPr>
            <p:ph type="body" idx="1"/>
          </p:nvPr>
        </p:nvSpPr>
        <p:spPr>
          <a:noFill/>
        </p:spPr>
        <p:txBody>
          <a:bodyPr/>
          <a:lstStyle/>
          <a:p>
            <a:endParaRPr lang="de-DE"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696913" y="741363"/>
            <a:ext cx="5349875" cy="3705225"/>
          </a:xfrm>
          <a:ln/>
        </p:spPr>
      </p:sp>
      <p:sp>
        <p:nvSpPr>
          <p:cNvPr id="41987" name="Rectangle 3"/>
          <p:cNvSpPr>
            <a:spLocks noGrp="1" noChangeArrowheads="1"/>
          </p:cNvSpPr>
          <p:nvPr>
            <p:ph type="body" idx="1"/>
          </p:nvPr>
        </p:nvSpPr>
        <p:spPr>
          <a:noFill/>
        </p:spPr>
        <p:txBody>
          <a:bodyPr/>
          <a:lstStyle/>
          <a:p>
            <a:r>
              <a:rPr lang="en-GB" altLang="en-US" dirty="0"/>
              <a:t>The list of tables can be found on the left-hand side of the PATSTAT Online search window.</a:t>
            </a:r>
          </a:p>
          <a:p>
            <a:r>
              <a:rPr lang="en-GB" altLang="en-US" dirty="0"/>
              <a:t>Each list entry can be expanded to show the attributes of a table (attributes = columns of the table).</a:t>
            </a:r>
          </a:p>
          <a:p>
            <a:endParaRPr lang="en-GB" altLang="en-US" dirty="0"/>
          </a:p>
          <a:p>
            <a:r>
              <a:rPr lang="en-GB" altLang="en-US" dirty="0"/>
              <a:t>To see the content, e. g. the first 100 rows of a table, you can run this query:</a:t>
            </a:r>
          </a:p>
          <a:p>
            <a:pPr lvl="1"/>
            <a:r>
              <a:rPr lang="en-GB" altLang="en-US" dirty="0">
                <a:solidFill>
                  <a:srgbClr val="FF0000"/>
                </a:solidFill>
                <a:latin typeface="Courier New" pitchFamily="49" charset="0"/>
              </a:rPr>
              <a:t>select top 100</a:t>
            </a:r>
            <a:r>
              <a:rPr lang="en-GB" altLang="en-US" baseline="0" dirty="0">
                <a:solidFill>
                  <a:srgbClr val="FF0000"/>
                </a:solidFill>
                <a:latin typeface="Courier New" pitchFamily="49" charset="0"/>
              </a:rPr>
              <a:t> </a:t>
            </a:r>
            <a:r>
              <a:rPr lang="en-GB" altLang="en-US" dirty="0">
                <a:solidFill>
                  <a:srgbClr val="FF0000"/>
                </a:solidFill>
                <a:latin typeface="Courier New" pitchFamily="49" charset="0"/>
              </a:rPr>
              <a:t>* </a:t>
            </a:r>
          </a:p>
          <a:p>
            <a:pPr lvl="1"/>
            <a:r>
              <a:rPr lang="en-GB" altLang="en-US" dirty="0">
                <a:solidFill>
                  <a:srgbClr val="FF0000"/>
                </a:solidFill>
                <a:latin typeface="Courier New" pitchFamily="49" charset="0"/>
              </a:rPr>
              <a:t>from tls201_appln </a:t>
            </a:r>
          </a:p>
          <a:p>
            <a:endParaRPr lang="en-GB" altLang="en-US" dirty="0">
              <a:latin typeface="Courier New" pitchFamily="49" charset="0"/>
            </a:endParaRPr>
          </a:p>
          <a:p>
            <a:r>
              <a:rPr lang="en-GB" altLang="en-US" dirty="0"/>
              <a:t>Of course you can replace </a:t>
            </a:r>
            <a:r>
              <a:rPr lang="en-GB" altLang="en-US" dirty="0">
                <a:latin typeface="Courier New" pitchFamily="49" charset="0"/>
                <a:cs typeface="Courier New" pitchFamily="49" charset="0"/>
              </a:rPr>
              <a:t>tls201_appln</a:t>
            </a:r>
            <a:r>
              <a:rPr lang="en-GB" altLang="en-US" dirty="0"/>
              <a:t> by any other table name.</a:t>
            </a:r>
          </a:p>
          <a:p>
            <a:r>
              <a:rPr lang="en-GB" altLang="en-US" dirty="0"/>
              <a:t>Then go to the table window to see the retrieved rows.</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xfrm>
            <a:off x="696913" y="741363"/>
            <a:ext cx="5349875" cy="3705225"/>
          </a:xfrm>
          <a:ln/>
        </p:spPr>
      </p:sp>
      <p:sp>
        <p:nvSpPr>
          <p:cNvPr id="169987" name="Rectangle 3"/>
          <p:cNvSpPr>
            <a:spLocks noGrp="1" noChangeArrowheads="1"/>
          </p:cNvSpPr>
          <p:nvPr>
            <p:ph type="body" idx="1"/>
          </p:nvPr>
        </p:nvSpPr>
        <p:spPr>
          <a:noFill/>
        </p:spPr>
        <p:txBody>
          <a:bodyPr/>
          <a:lstStyle/>
          <a:p>
            <a:r>
              <a:rPr lang="en-GB" altLang="en-US" dirty="0"/>
              <a:t>If in doubt as to which operator takes precedence, use brackets.</a:t>
            </a:r>
          </a:p>
          <a:p>
            <a:endParaRPr lang="en-GB" altLang="en-US" dirty="0"/>
          </a:p>
          <a:p>
            <a:r>
              <a:rPr lang="en-GB" altLang="en-US" dirty="0"/>
              <a:t>Try this query and see how the attributes </a:t>
            </a:r>
            <a:r>
              <a:rPr lang="en-GB" altLang="en-US" dirty="0" err="1"/>
              <a:t>yearsToPublish</a:t>
            </a:r>
            <a:r>
              <a:rPr lang="en-GB" altLang="en-US" dirty="0"/>
              <a:t> and </a:t>
            </a:r>
            <a:r>
              <a:rPr lang="en-GB" altLang="en-US" dirty="0" err="1"/>
              <a:t>myIndicator</a:t>
            </a:r>
            <a:r>
              <a:rPr lang="en-GB" altLang="en-US" dirty="0"/>
              <a:t> are computed.</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xfrm>
            <a:off x="696913" y="741363"/>
            <a:ext cx="5349875" cy="3705225"/>
          </a:xfrm>
          <a:ln/>
        </p:spPr>
      </p:sp>
      <p:sp>
        <p:nvSpPr>
          <p:cNvPr id="171011" name="Rectangle 3"/>
          <p:cNvSpPr>
            <a:spLocks noGrp="1" noChangeArrowheads="1"/>
          </p:cNvSpPr>
          <p:nvPr>
            <p:ph type="body" idx="1"/>
          </p:nvPr>
        </p:nvSpPr>
        <p:spPr>
          <a:noFill/>
        </p:spPr>
        <p:txBody>
          <a:bodyPr/>
          <a:lstStyle/>
          <a:p>
            <a:endParaRPr lang="de-DE"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xfrm>
            <a:off x="696913" y="741363"/>
            <a:ext cx="5349875" cy="3705225"/>
          </a:xfrm>
          <a:ln/>
        </p:spPr>
      </p:sp>
      <p:sp>
        <p:nvSpPr>
          <p:cNvPr id="172035" name="Rectangle 3"/>
          <p:cNvSpPr>
            <a:spLocks noGrp="1" noChangeArrowheads="1"/>
          </p:cNvSpPr>
          <p:nvPr>
            <p:ph type="body" idx="1"/>
          </p:nvPr>
        </p:nvSpPr>
        <p:spPr>
          <a:noFill/>
        </p:spPr>
        <p:txBody>
          <a:bodyPr/>
          <a:lstStyle/>
          <a:p>
            <a:r>
              <a:rPr lang="en-GB" altLang="en-US" dirty="0"/>
              <a:t>Unless you want to retrieve all 80m applications (not recommended!), add a sensible restriction in the WHERE clause.</a:t>
            </a:r>
          </a:p>
          <a:p>
            <a:endParaRPr lang="en-GB" altLang="en-US" dirty="0"/>
          </a:p>
          <a:p>
            <a:r>
              <a:rPr lang="en-GB" altLang="en-US" dirty="0"/>
              <a:t>If you do not need applications which do not have a title / abstract (or for which they are at least not known), just replace the LEFT OUTER JOIN by an (INNER) JOIN.</a:t>
            </a:r>
          </a:p>
          <a:p>
            <a:endParaRPr lang="en-GB" altLang="en-US" dirty="0"/>
          </a:p>
          <a:p>
            <a:r>
              <a:rPr lang="en-GB" altLang="en-US" dirty="0"/>
              <a:t>For abstracts, just replace the title table with the abstract table (tls203_appln_abstr) and adapt the SELECT clause.</a:t>
            </a:r>
          </a:p>
          <a:p>
            <a:endParaRPr lang="en-GB" altLang="en-US"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xfrm>
            <a:off x="696913" y="741363"/>
            <a:ext cx="5349875" cy="3705225"/>
          </a:xfrm>
          <a:ln/>
        </p:spPr>
      </p:sp>
      <p:sp>
        <p:nvSpPr>
          <p:cNvPr id="173059" name="Rectangle 3"/>
          <p:cNvSpPr>
            <a:spLocks noGrp="1" noChangeArrowheads="1"/>
          </p:cNvSpPr>
          <p:nvPr>
            <p:ph type="body" idx="1"/>
          </p:nvPr>
        </p:nvSpPr>
        <p:spPr>
          <a:noFill/>
        </p:spPr>
        <p:txBody>
          <a:bodyPr/>
          <a:lstStyle/>
          <a:p>
            <a:r>
              <a:rPr lang="en-GB" altLang="en-US" dirty="0"/>
              <a:t>Unless you want to retrieve all 80m applications (not recommended!), add a sensible restriction in the WHERE clause.</a:t>
            </a:r>
          </a:p>
          <a:p>
            <a:endParaRPr lang="en-GB" altLang="en-US" dirty="0"/>
          </a:p>
          <a:p>
            <a:r>
              <a:rPr lang="en-GB" altLang="en-US" dirty="0"/>
              <a:t>Note that each type of classification is contained in a different table. The example provided here applies to all classifications, but of course you have to consider the different formats of the classification symbols.</a:t>
            </a:r>
          </a:p>
          <a:p>
            <a:r>
              <a:rPr lang="en-GB" altLang="en-US" dirty="0"/>
              <a:t>If you do not need applications which have not been assigned a classification symbol, just replace the LEFT OUTER JOIN by an (INNER) JOIN.</a:t>
            </a:r>
          </a:p>
          <a:p>
            <a:endParaRPr lang="en-GB" altLang="en-US" dirty="0"/>
          </a:p>
          <a:p>
            <a:r>
              <a:rPr lang="en-GB" altLang="en-US" dirty="0"/>
              <a:t>In our example, the application with ID  21000020 has one IPC symbol, while application ID 21000021 has two IPC symbols.</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xfrm>
            <a:off x="696913" y="741363"/>
            <a:ext cx="5349875" cy="3705225"/>
          </a:xfrm>
          <a:ln/>
        </p:spPr>
      </p:sp>
      <p:sp>
        <p:nvSpPr>
          <p:cNvPr id="174083" name="Rectangle 3"/>
          <p:cNvSpPr>
            <a:spLocks noGrp="1" noChangeArrowheads="1"/>
          </p:cNvSpPr>
          <p:nvPr>
            <p:ph type="body" idx="1"/>
          </p:nvPr>
        </p:nvSpPr>
        <p:spPr>
          <a:noFill/>
        </p:spPr>
        <p:txBody>
          <a:bodyPr/>
          <a:lstStyle/>
          <a:p>
            <a:r>
              <a:rPr lang="en-GB" altLang="en-US" dirty="0"/>
              <a:t>See the slide in the JOIN section of this paper for a graphical representation of the joins between these tables.</a:t>
            </a:r>
          </a:p>
          <a:p>
            <a:r>
              <a:rPr lang="en-GB" altLang="en-US" dirty="0"/>
              <a:t>The n:m relationship between applications and applicant is implemented via a linking table tls207_pers_appln.</a:t>
            </a:r>
          </a:p>
          <a:p>
            <a:endParaRPr lang="en-GB" altLang="en-US" dirty="0"/>
          </a:p>
          <a:p>
            <a:r>
              <a:rPr lang="en-GB" altLang="en-US" dirty="0"/>
              <a:t>The person table contains applicants as well as inventors. The attributes </a:t>
            </a:r>
            <a:r>
              <a:rPr lang="en-GB" altLang="en-US" dirty="0" err="1"/>
              <a:t>applt_seq_nr</a:t>
            </a:r>
            <a:r>
              <a:rPr lang="en-GB" altLang="en-US" dirty="0"/>
              <a:t> and </a:t>
            </a:r>
            <a:r>
              <a:rPr lang="en-GB" altLang="en-US" dirty="0" err="1"/>
              <a:t>invt_seq_nr</a:t>
            </a:r>
            <a:r>
              <a:rPr lang="en-GB" altLang="en-US" dirty="0"/>
              <a:t> in the linking table can be used to restrict all persons and retrieve </a:t>
            </a:r>
            <a:br>
              <a:rPr lang="en-GB" altLang="en-US" dirty="0"/>
            </a:br>
            <a:r>
              <a:rPr lang="en-GB" altLang="en-US" dirty="0"/>
              <a:t>- only applicants: WHERE </a:t>
            </a:r>
            <a:r>
              <a:rPr lang="en-GB" altLang="en-US" dirty="0" err="1"/>
              <a:t>applt_seq_nr</a:t>
            </a:r>
            <a:r>
              <a:rPr lang="en-GB" altLang="en-US" dirty="0"/>
              <a:t> &gt; 0</a:t>
            </a:r>
          </a:p>
          <a:p>
            <a:r>
              <a:rPr lang="en-GB" altLang="en-US" dirty="0"/>
              <a:t>- only inventors:  WHERE </a:t>
            </a:r>
            <a:r>
              <a:rPr lang="en-GB" altLang="en-US" dirty="0" err="1"/>
              <a:t>invt_seq_nr</a:t>
            </a:r>
            <a:r>
              <a:rPr lang="en-GB" altLang="en-US" dirty="0"/>
              <a:t> &gt; 0</a:t>
            </a:r>
          </a:p>
          <a:p>
            <a:r>
              <a:rPr lang="en-GB" altLang="en-US" dirty="0"/>
              <a:t>- only applicants who are also inventors:  WHERE (</a:t>
            </a:r>
            <a:r>
              <a:rPr lang="en-GB" altLang="en-US" dirty="0" err="1"/>
              <a:t>applt_seq_nr</a:t>
            </a:r>
            <a:r>
              <a:rPr lang="en-GB" altLang="en-US" dirty="0"/>
              <a:t> &gt; 0) AND (</a:t>
            </a:r>
            <a:r>
              <a:rPr lang="en-GB" altLang="en-US" dirty="0" err="1"/>
              <a:t>invt_seq_nr</a:t>
            </a:r>
            <a:r>
              <a:rPr lang="en-GB" altLang="en-US" dirty="0"/>
              <a:t> &gt; 0)</a:t>
            </a:r>
          </a:p>
          <a:p>
            <a:endParaRPr lang="en-GB" altLang="en-US" dirty="0"/>
          </a:p>
          <a:p>
            <a:r>
              <a:rPr lang="en-GB" altLang="en-US" dirty="0"/>
              <a:t>Unless you want to retrieve all 80m applications (not recommended!), add a sensible restriction in the WHERE clause.</a:t>
            </a:r>
          </a:p>
          <a:p>
            <a:endParaRPr lang="en-GB" altLang="en-US" dirty="0"/>
          </a:p>
          <a:p>
            <a:r>
              <a:rPr lang="en-GB" altLang="en-US" dirty="0"/>
              <a:t>Because not all applications have a known applicant / inventor, we use OUTER JOINs.</a:t>
            </a:r>
          </a:p>
          <a:p>
            <a:r>
              <a:rPr lang="en-GB" altLang="en-US" dirty="0"/>
              <a:t>In the sample result you will find that application 166122 has three persons. You can consult the attribute </a:t>
            </a:r>
            <a:r>
              <a:rPr lang="en-GB" altLang="en-US" dirty="0" err="1"/>
              <a:t>applt_seq_nr</a:t>
            </a:r>
            <a:r>
              <a:rPr lang="en-GB" altLang="en-US" dirty="0"/>
              <a:t> of table tls207_pers_appln to find out which of these persons is the first / second/ etc. applicant..</a:t>
            </a:r>
          </a:p>
          <a:p>
            <a:r>
              <a:rPr lang="en-GB" altLang="en-US" dirty="0"/>
              <a:t>There are several name sets in PATSTAT Online: we select the original person name for retrieval, but you could use any other available standardised name as well.</a:t>
            </a:r>
          </a:p>
          <a:p>
            <a:endParaRPr lang="en-GB" altLang="en-US" dirty="0"/>
          </a:p>
          <a:p>
            <a:r>
              <a:rPr lang="en-GB" altLang="en-US" dirty="0"/>
              <a:t>Table tls207_pers_appln links an application to the</a:t>
            </a:r>
            <a:r>
              <a:rPr lang="en-GB" altLang="en-US" baseline="0" dirty="0"/>
              <a:t> applicants and inventors of the </a:t>
            </a:r>
            <a:r>
              <a:rPr lang="en-GB" altLang="en-US" u="sng" baseline="0" dirty="0"/>
              <a:t>last</a:t>
            </a:r>
            <a:r>
              <a:rPr lang="en-GB" altLang="en-US" baseline="0" dirty="0"/>
              <a:t> publication. To see the applicants and applications of any (e. g. an earlier) publication, use table tls227_pes_publn, which links publications to applicants and inventors.</a:t>
            </a:r>
            <a:endParaRPr lang="en-GB" altLang="en-US" dirty="0"/>
          </a:p>
          <a:p>
            <a:endParaRPr lang="en-GB" alt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xfrm>
            <a:off x="696913" y="741363"/>
            <a:ext cx="5349875" cy="3705225"/>
          </a:xfrm>
          <a:ln/>
        </p:spPr>
      </p:sp>
      <p:sp>
        <p:nvSpPr>
          <p:cNvPr id="175107" name="Rectangle 3"/>
          <p:cNvSpPr>
            <a:spLocks noGrp="1" noChangeArrowheads="1"/>
          </p:cNvSpPr>
          <p:nvPr>
            <p:ph type="body" idx="1"/>
          </p:nvPr>
        </p:nvSpPr>
        <p:spPr>
          <a:noFill/>
        </p:spPr>
        <p:txBody>
          <a:bodyPr/>
          <a:lstStyle/>
          <a:p>
            <a:r>
              <a:rPr lang="en-GB" altLang="en-US" dirty="0"/>
              <a:t>Unless you want to retrieve all 80m applications (not recommended!), add a sensible restriction in the WHERE clause.</a:t>
            </a:r>
          </a:p>
          <a:p>
            <a:endParaRPr lang="en-GB" altLang="en-US" dirty="0"/>
          </a:p>
          <a:p>
            <a:r>
              <a:rPr lang="en-GB" altLang="en-US" dirty="0"/>
              <a:t>As mentioned earlier, the priority table does not contain the authority, number and date of the priority document, but just links an application with its 0, 1 or more priority applications. Priority applications are in fact also simple applications, so they are also stored in the application table tls201_appln.</a:t>
            </a:r>
          </a:p>
          <a:p>
            <a:r>
              <a:rPr lang="en-GB" altLang="en-US" dirty="0"/>
              <a:t>Technical relations (table tls205_tech_rel) and continuations (tls216_appln_cont) work very much the same way.</a:t>
            </a:r>
          </a:p>
          <a:p>
            <a:endParaRPr lang="en-GB" altLang="en-US" dirty="0"/>
          </a:p>
          <a:p>
            <a:r>
              <a:rPr lang="en-GB" altLang="en-US" dirty="0"/>
              <a:t>The table tls201_appln is used here twice - once as the table for the application, and a second time for the priority applications. We do not have to copy the table; we just have to give the two tables a different name (in fact a different alias): "a1" and "a2"</a:t>
            </a:r>
          </a:p>
          <a:p>
            <a:r>
              <a:rPr lang="en-GB" altLang="en-US" dirty="0"/>
              <a:t>We use OUTER JOINS to not exclude applications which do not have a priority. If you want to exclude them, use (INNER) JOIN instead.</a:t>
            </a:r>
          </a:p>
          <a:p>
            <a:endParaRPr lang="en-GB" altLang="en-US" dirty="0"/>
          </a:p>
          <a:p>
            <a:r>
              <a:rPr lang="en-GB" altLang="en-US" dirty="0"/>
              <a:t>We defined the result table so that the first columns show the application data, and the latter columns show the priority data. The value NULL indicates that there is no priority application. If you are interested, you can easily add the priority date ( = filing date of the priority document) to the SELECT clause.</a:t>
            </a:r>
          </a:p>
          <a:p>
            <a:endParaRPr lang="en-GB" altLang="en-US" dirty="0"/>
          </a:p>
          <a:p>
            <a:r>
              <a:rPr lang="en-GB" altLang="en-US" dirty="0"/>
              <a:t>In our example, application with ID 21000009 has no priority. Application 20000010, on the other hand, has two priorities.</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xfrm>
            <a:off x="696913" y="741363"/>
            <a:ext cx="5349875" cy="3705225"/>
          </a:xfrm>
          <a:ln/>
        </p:spPr>
      </p:sp>
      <p:sp>
        <p:nvSpPr>
          <p:cNvPr id="176131" name="Rectangle 3"/>
          <p:cNvSpPr>
            <a:spLocks noGrp="1" noChangeArrowheads="1"/>
          </p:cNvSpPr>
          <p:nvPr>
            <p:ph type="body" idx="1"/>
          </p:nvPr>
        </p:nvSpPr>
        <p:spPr>
          <a:noFill/>
        </p:spPr>
        <p:txBody>
          <a:bodyPr/>
          <a:lstStyle/>
          <a:p>
            <a:r>
              <a:rPr lang="en-GB" altLang="en-US" sz="1000" dirty="0"/>
              <a:t>Note: Since</a:t>
            </a:r>
            <a:r>
              <a:rPr lang="en-GB" altLang="en-US" sz="1000" baseline="0" dirty="0"/>
              <a:t> the autumn 2015 edition, the family information has no longer been stored in separate tables but has instead been integrated into the table TLS201_APPLN. So no or fewer JOINs are required when working with families.</a:t>
            </a:r>
            <a:endParaRPr lang="en-GB" altLang="en-US" sz="1000" dirty="0"/>
          </a:p>
          <a:p>
            <a:endParaRPr lang="en-GB" altLang="en-US" sz="1000" dirty="0"/>
          </a:p>
          <a:p>
            <a:r>
              <a:rPr lang="en-GB" altLang="en-US" sz="1000" dirty="0"/>
              <a:t>In our example, we are using INPADOC extended families (attribute INPADOC_FAMILY_ID). You could easily adapt the query to handle the DOCDB simple family (attribute DOCDB_FAMILY_ID).</a:t>
            </a:r>
          </a:p>
          <a:p>
            <a:endParaRPr lang="en-GB" altLang="en-US" sz="1000" dirty="0"/>
          </a:p>
          <a:p>
            <a:r>
              <a:rPr lang="en-GB" altLang="en-US" sz="1000" dirty="0"/>
              <a:t>To retrieve the family members of a specific application, you first have to look up the family ID of this application (see table alias a1), and then find all other applications with the same family ID (see JOIN between tables a1 and a2). Information such as the application authority or application number of the family members is then contained in the joined</a:t>
            </a:r>
            <a:r>
              <a:rPr lang="en-GB" altLang="en-US" sz="1000" baseline="0" dirty="0"/>
              <a:t> application table (see table alias a2)</a:t>
            </a:r>
            <a:r>
              <a:rPr lang="en-GB" altLang="en-US" sz="1000" dirty="0"/>
              <a:t>.</a:t>
            </a:r>
          </a:p>
          <a:p>
            <a:r>
              <a:rPr lang="en-GB" altLang="en-US" sz="1000" dirty="0"/>
              <a:t>In the result we see that application 21000000 has eight INPADOC family members, including itself. If you want, you can also retrieve the family ID (DOCDB_FAMILY_ID), but this ID has no business significance and would be identical for seven of these eight rows. One row shows</a:t>
            </a:r>
            <a:r>
              <a:rPr lang="en-GB" altLang="en-US" sz="1000" baseline="0" dirty="0"/>
              <a:t> an artificial application which does not belong to any DOCDB family.</a:t>
            </a:r>
            <a:endParaRPr lang="en-GB" altLang="en-US" sz="1000"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xfrm>
            <a:off x="696913" y="741363"/>
            <a:ext cx="5349875" cy="3705225"/>
          </a:xfrm>
          <a:ln/>
        </p:spPr>
      </p:sp>
      <p:sp>
        <p:nvSpPr>
          <p:cNvPr id="177155" name="Rectangle 3"/>
          <p:cNvSpPr>
            <a:spLocks noGrp="1" noChangeArrowheads="1"/>
          </p:cNvSpPr>
          <p:nvPr>
            <p:ph type="body" idx="1"/>
          </p:nvPr>
        </p:nvSpPr>
        <p:spPr>
          <a:noFill/>
        </p:spPr>
        <p:txBody>
          <a:bodyPr/>
          <a:lstStyle/>
          <a:p>
            <a:r>
              <a:rPr lang="en-GB" altLang="en-US" dirty="0"/>
              <a:t>Note that every publication belongs to exactly one application; if there is a publication but no application in the original data, we have introduced an artificial application in order to have a consistent database.</a:t>
            </a:r>
          </a:p>
          <a:p>
            <a:r>
              <a:rPr lang="en-GB" altLang="en-US" dirty="0"/>
              <a:t>Similarly, every </a:t>
            </a:r>
            <a:r>
              <a:rPr lang="en-GB" altLang="en-US" u="sng" dirty="0"/>
              <a:t>non-artificia</a:t>
            </a:r>
            <a:r>
              <a:rPr lang="en-GB" altLang="en-US" dirty="0"/>
              <a:t>l application has one or more publications. There are, however, </a:t>
            </a:r>
            <a:r>
              <a:rPr lang="en-GB" altLang="en-US" u="sng" dirty="0"/>
              <a:t>artificial</a:t>
            </a:r>
            <a:r>
              <a:rPr lang="en-GB" altLang="en-US" dirty="0"/>
              <a:t> applications which do not have a publication - no wonder, because we do not have any data about these artificial applications, which probably do not exist at all, so their publications are even less certain and therefore not relevant..</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xfrm>
            <a:off x="696913" y="741363"/>
            <a:ext cx="5349875" cy="3705225"/>
          </a:xfrm>
          <a:ln/>
        </p:spPr>
      </p:sp>
      <p:sp>
        <p:nvSpPr>
          <p:cNvPr id="178179" name="Rectangle 3"/>
          <p:cNvSpPr>
            <a:spLocks noGrp="1" noChangeArrowheads="1"/>
          </p:cNvSpPr>
          <p:nvPr>
            <p:ph type="body" idx="1"/>
          </p:nvPr>
        </p:nvSpPr>
        <p:spPr>
          <a:noFill/>
        </p:spPr>
        <p:txBody>
          <a:bodyPr/>
          <a:lstStyle/>
          <a:p>
            <a:r>
              <a:rPr lang="en-GB" altLang="en-US" dirty="0"/>
              <a:t>Note: NPL stands for non-patent literature, e.g. books, magazine articles, research</a:t>
            </a:r>
            <a:r>
              <a:rPr lang="en-GB" altLang="en-US" baseline="0" dirty="0"/>
              <a:t> papers, web pages, ...</a:t>
            </a:r>
            <a:endParaRPr lang="en-GB" altLang="en-US" dirty="0"/>
          </a:p>
          <a:p>
            <a:endParaRPr lang="en-GB" altLang="en-US" dirty="0"/>
          </a:p>
          <a:p>
            <a:r>
              <a:rPr lang="en-GB" altLang="en-US" dirty="0"/>
              <a:t>The query retrieves the citations of patent publications of the publication EP 1674117 A1. </a:t>
            </a:r>
          </a:p>
          <a:p>
            <a:r>
              <a:rPr lang="en-GB" altLang="en-US" dirty="0"/>
              <a:t>The clause "WHERE </a:t>
            </a:r>
            <a:r>
              <a:rPr lang="en-GB" altLang="en-US" dirty="0" err="1"/>
              <a:t>c.pat_citn_seq_nr</a:t>
            </a:r>
            <a:r>
              <a:rPr lang="en-GB" altLang="en-US" dirty="0"/>
              <a:t> &gt; 0</a:t>
            </a:r>
            <a:r>
              <a:rPr lang="en-GB" altLang="en-US" b="1" dirty="0"/>
              <a:t>"</a:t>
            </a:r>
            <a:r>
              <a:rPr lang="en-GB" altLang="en-US" dirty="0"/>
              <a:t> avoids getting dummy rows for all citations which are not citations of patent publications, e.g. citations of NPL or applications.</a:t>
            </a:r>
          </a:p>
          <a:p>
            <a:r>
              <a:rPr lang="en-GB" altLang="en-US" dirty="0"/>
              <a:t>For the result of this query, see next page.</a:t>
            </a:r>
          </a:p>
          <a:p>
            <a:endParaRPr lang="en-GB" altLang="en-US" dirty="0"/>
          </a:p>
          <a:p>
            <a:r>
              <a:rPr lang="en-GB" altLang="en-US" u="sng" dirty="0"/>
              <a:t>Cited publications:</a:t>
            </a:r>
            <a:br>
              <a:rPr lang="en-GB" altLang="en-US" dirty="0"/>
            </a:br>
            <a:r>
              <a:rPr lang="en-GB" altLang="en-US" dirty="0"/>
              <a:t>This is implemented by a reference from the citation table back to the publication table tls211_pat_publn we have already discussed.</a:t>
            </a:r>
          </a:p>
          <a:p>
            <a:endParaRPr lang="en-GB" altLang="en-US" dirty="0"/>
          </a:p>
          <a:p>
            <a:r>
              <a:rPr lang="en-GB" altLang="en-US" u="sng" dirty="0"/>
              <a:t>Cited NPL (non-patent literature):</a:t>
            </a:r>
            <a:br>
              <a:rPr lang="en-GB" altLang="en-US" dirty="0"/>
            </a:br>
            <a:r>
              <a:rPr lang="en-GB" altLang="en-US" dirty="0"/>
              <a:t>This is discussed on one of the next slides.</a:t>
            </a:r>
            <a:br>
              <a:rPr lang="en-GB" altLang="en-US" dirty="0"/>
            </a:br>
            <a:endParaRPr lang="en-GB" altLang="en-US" dirty="0"/>
          </a:p>
          <a:p>
            <a:r>
              <a:rPr lang="en-GB" altLang="en-US" u="sng" dirty="0"/>
              <a:t>Cited applications</a:t>
            </a:r>
            <a:r>
              <a:rPr lang="en-GB" altLang="en-US" dirty="0"/>
              <a:t>:</a:t>
            </a:r>
            <a:br>
              <a:rPr lang="en-GB" altLang="en-US" dirty="0"/>
            </a:br>
            <a:r>
              <a:rPr lang="en-GB" altLang="en-US" dirty="0"/>
              <a:t>Applicants may cite applications (and not only publications) in the description of their application, because the cited applications may not yet have been published. Currently there are relatively few (Oct. 2012 edition: 75 000) citations of applications, of which 32 000 are artificial applications (possibly they have not yet been published, or there are typos or other errors), so we will not discuss them further.</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xfrm>
            <a:off x="696913" y="741363"/>
            <a:ext cx="5349875" cy="3705225"/>
          </a:xfrm>
          <a:ln/>
        </p:spPr>
      </p:sp>
      <p:sp>
        <p:nvSpPr>
          <p:cNvPr id="177155" name="Rectangle 3"/>
          <p:cNvSpPr>
            <a:spLocks noGrp="1" noChangeArrowheads="1"/>
          </p:cNvSpPr>
          <p:nvPr>
            <p:ph type="body" idx="1"/>
          </p:nvPr>
        </p:nvSpPr>
        <p:spPr/>
        <p:txBody>
          <a:bodyPr/>
          <a:lstStyle/>
          <a:p>
            <a:pPr>
              <a:defRPr/>
            </a:pPr>
            <a:r>
              <a:rPr lang="en-GB" dirty="0"/>
              <a:t>The columns retrieved in the previous query are:</a:t>
            </a:r>
          </a:p>
          <a:p>
            <a:pPr marL="168861" indent="-168861">
              <a:buFont typeface="Arial" pitchFamily="34" charset="0"/>
              <a:buChar char="•"/>
              <a:defRPr/>
            </a:pPr>
            <a:r>
              <a:rPr lang="en-GB" dirty="0"/>
              <a:t>The attribute </a:t>
            </a:r>
            <a:r>
              <a:rPr lang="en-GB" dirty="0" err="1"/>
              <a:t>citn_origin</a:t>
            </a:r>
            <a:r>
              <a:rPr lang="en-GB" dirty="0"/>
              <a:t> deserves a further look. It indicates whether the publication was cited by the applicant, during search, during examination, during opposition, etc.. For details see the PATSTAT Data </a:t>
            </a:r>
            <a:r>
              <a:rPr lang="en-GB" dirty="0" err="1"/>
              <a:t>Catalog</a:t>
            </a:r>
            <a:r>
              <a:rPr lang="en-GB" dirty="0"/>
              <a:t>.</a:t>
            </a:r>
          </a:p>
          <a:p>
            <a:pPr marL="168861" indent="-168861" defTabSz="900593">
              <a:buFont typeface="Arial" pitchFamily="34" charset="0"/>
              <a:buChar char="•"/>
              <a:defRPr/>
            </a:pPr>
            <a:r>
              <a:rPr lang="en-GB" dirty="0"/>
              <a:t>The sequence of the citation: 1 .. n, within the </a:t>
            </a:r>
            <a:r>
              <a:rPr lang="en-GB" dirty="0" err="1"/>
              <a:t>citn_origin</a:t>
            </a:r>
            <a:endParaRPr lang="en-GB" dirty="0"/>
          </a:p>
          <a:p>
            <a:pPr marL="168861" indent="-168861">
              <a:buFont typeface="Arial" pitchFamily="34" charset="0"/>
              <a:buChar char="•"/>
              <a:defRPr/>
            </a:pPr>
            <a:r>
              <a:rPr lang="en-GB" dirty="0"/>
              <a:t>The next three attributes identify the cited documents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696913" y="741363"/>
            <a:ext cx="5349875" cy="3705225"/>
          </a:xfrm>
          <a:ln/>
        </p:spPr>
      </p:sp>
      <p:sp>
        <p:nvSpPr>
          <p:cNvPr id="101379" name="Rectangle 3"/>
          <p:cNvSpPr>
            <a:spLocks noGrp="1" noChangeArrowheads="1"/>
          </p:cNvSpPr>
          <p:nvPr>
            <p:ph type="body" idx="1"/>
          </p:nvPr>
        </p:nvSpPr>
        <p:spPr/>
        <p:txBody>
          <a:bodyPr/>
          <a:lstStyle/>
          <a:p>
            <a:pPr>
              <a:defRPr/>
            </a:pPr>
            <a:r>
              <a:rPr lang="en-GB" dirty="0"/>
              <a:t>PATSTAT Online uses several data types (see the PATSTAT Data </a:t>
            </a:r>
            <a:r>
              <a:rPr lang="en-GB" dirty="0" err="1"/>
              <a:t>Catalog</a:t>
            </a:r>
            <a:r>
              <a:rPr lang="en-GB" dirty="0"/>
              <a:t>): </a:t>
            </a:r>
          </a:p>
          <a:p>
            <a:pPr marL="168861" indent="-168861">
              <a:buFont typeface="Arial" pitchFamily="34" charset="0"/>
              <a:buChar char="•"/>
              <a:defRPr/>
            </a:pPr>
            <a:r>
              <a:rPr lang="en-GB" dirty="0"/>
              <a:t>CHAR, VARCHAR: These are strings (texts) of a certain fixed or maximum length</a:t>
            </a:r>
          </a:p>
          <a:p>
            <a:pPr marL="168861" indent="-168861">
              <a:buFont typeface="Arial" pitchFamily="34" charset="0"/>
              <a:buChar char="•"/>
              <a:defRPr/>
            </a:pPr>
            <a:r>
              <a:rPr lang="en-GB" dirty="0"/>
              <a:t>INTEGER, SMALLINT: These are numbers (whole numbers)</a:t>
            </a:r>
          </a:p>
          <a:p>
            <a:pPr marL="168861" indent="-168861">
              <a:buFont typeface="Arial" pitchFamily="34" charset="0"/>
              <a:buChar char="•"/>
              <a:defRPr/>
            </a:pPr>
            <a:r>
              <a:rPr lang="en-GB" dirty="0"/>
              <a:t>DATE: A date consists of year, month and day</a:t>
            </a:r>
          </a:p>
          <a:p>
            <a:pPr>
              <a:defRPr/>
            </a:pPr>
            <a:endParaRPr lang="en-GB" dirty="0"/>
          </a:p>
          <a:p>
            <a:pPr>
              <a:defRPr/>
            </a:pPr>
            <a:r>
              <a:rPr lang="en-GB" dirty="0"/>
              <a:t>When formulating a query, it is important to know the data type of a specific attribute, because a selection criterion based on a </a:t>
            </a:r>
            <a:r>
              <a:rPr lang="en-GB" i="1" dirty="0"/>
              <a:t>number</a:t>
            </a:r>
            <a:r>
              <a:rPr lang="en-GB" dirty="0"/>
              <a:t> attribute is different to one based on a </a:t>
            </a:r>
            <a:r>
              <a:rPr lang="en-GB" i="1" dirty="0"/>
              <a:t>string</a:t>
            </a:r>
            <a:r>
              <a:rPr lang="en-GB" dirty="0"/>
              <a:t> attribute or on a </a:t>
            </a:r>
            <a:r>
              <a:rPr lang="en-GB" i="1" dirty="0"/>
              <a:t>date</a:t>
            </a:r>
            <a:r>
              <a:rPr lang="en-GB" dirty="0"/>
              <a:t> attribute.</a:t>
            </a:r>
          </a:p>
          <a:p>
            <a:pPr>
              <a:defRPr/>
            </a:pPr>
            <a:r>
              <a:rPr lang="en-GB" dirty="0"/>
              <a:t>To find out which data type a specific attribute is, you can </a:t>
            </a:r>
          </a:p>
          <a:p>
            <a:pPr marL="168861" indent="-168861">
              <a:buFont typeface="Arial" pitchFamily="34" charset="0"/>
              <a:buChar char="•"/>
              <a:defRPr/>
            </a:pPr>
            <a:r>
              <a:rPr lang="en-GB" dirty="0"/>
              <a:t>view the tool tip by moving the mouse over the attribute name on the left-hand side of the search window.</a:t>
            </a:r>
          </a:p>
          <a:p>
            <a:pPr marL="168861" indent="-168861">
              <a:buFont typeface="Arial" pitchFamily="34" charset="0"/>
              <a:buChar char="•"/>
              <a:defRPr/>
            </a:pPr>
            <a:r>
              <a:rPr lang="en-GB" dirty="0"/>
              <a:t>consult the Data </a:t>
            </a:r>
            <a:r>
              <a:rPr lang="en-GB" dirty="0" err="1"/>
              <a:t>Catalog</a:t>
            </a:r>
            <a:r>
              <a:rPr lang="en-GB" dirty="0"/>
              <a:t> or (for pre-computed additional attributes which are not described in the Data </a:t>
            </a:r>
            <a:r>
              <a:rPr lang="en-GB" dirty="0" err="1"/>
              <a:t>Catalog</a:t>
            </a:r>
            <a:r>
              <a:rPr lang="en-GB" dirty="0"/>
              <a:t>) the PATSTAT Online user manual. </a:t>
            </a:r>
          </a:p>
          <a:p>
            <a:pPr>
              <a:defRPr/>
            </a:pPr>
            <a:r>
              <a:rPr lang="en-GB" dirty="0"/>
              <a:t>For example, the attribute </a:t>
            </a:r>
            <a:r>
              <a:rPr lang="en-GB" dirty="0">
                <a:latin typeface="Courier New" pitchFamily="49" charset="0"/>
                <a:cs typeface="Courier New" pitchFamily="49" charset="0"/>
              </a:rPr>
              <a:t>appln_nr</a:t>
            </a:r>
            <a:r>
              <a:rPr lang="en-GB" dirty="0"/>
              <a:t> (application number) is NOT a numeric attribute as the name might suggest, but a string attribute, because in some cases it will contain not only digits but letters as well.</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xfrm>
            <a:off x="696913" y="741363"/>
            <a:ext cx="5349875" cy="3705225"/>
          </a:xfrm>
          <a:ln/>
        </p:spPr>
      </p:sp>
      <p:sp>
        <p:nvSpPr>
          <p:cNvPr id="180227" name="Rectangle 3"/>
          <p:cNvSpPr>
            <a:spLocks noGrp="1" noChangeArrowheads="1"/>
          </p:cNvSpPr>
          <p:nvPr>
            <p:ph type="body" idx="1"/>
          </p:nvPr>
        </p:nvSpPr>
        <p:spPr>
          <a:noFill/>
        </p:spPr>
        <p:txBody>
          <a:bodyPr/>
          <a:lstStyle/>
          <a:p>
            <a:r>
              <a:rPr lang="en-GB" altLang="en-US" dirty="0"/>
              <a:t>Currently, the non-patent literature is just a long unstructured string. The EPO is working on providing more structured NPL data in DOCDB. Once this is finished, the data will also be made available in PATSTAT.</a:t>
            </a:r>
          </a:p>
          <a:p>
            <a:endParaRPr lang="en-GB" altLang="en-US" dirty="0"/>
          </a:p>
          <a:p>
            <a:r>
              <a:rPr lang="en-GB" altLang="en-US" dirty="0"/>
              <a:t>This query retrieves the non-patent literature cited in the same publication (EP 1674117 A1) as before.</a:t>
            </a:r>
          </a:p>
          <a:p>
            <a:r>
              <a:rPr lang="en-GB" altLang="en-US" dirty="0"/>
              <a:t>We can now join the citation table to the table tls214_npl_publn instead of tls211_pat_publn. Also as before, we can apply "WHERE </a:t>
            </a:r>
            <a:r>
              <a:rPr lang="en-GB" altLang="en-US" dirty="0" err="1"/>
              <a:t>c.npl_citn_seq_nr</a:t>
            </a:r>
            <a:r>
              <a:rPr lang="en-GB" altLang="en-US" dirty="0"/>
              <a:t> &gt; 0</a:t>
            </a:r>
            <a:r>
              <a:rPr lang="en-GB" altLang="en-US" b="1" dirty="0"/>
              <a:t>" </a:t>
            </a:r>
            <a:r>
              <a:rPr lang="en-GB" altLang="en-US" dirty="0"/>
              <a:t>to restrict the result to NPL.</a:t>
            </a:r>
          </a:p>
          <a:p>
            <a:endParaRPr lang="en-GB" altLang="en-US" dirty="0"/>
          </a:p>
          <a:p>
            <a:r>
              <a:rPr lang="en-GB" altLang="en-US" dirty="0"/>
              <a:t>The analysed publication has a single NPL citation.</a:t>
            </a:r>
          </a:p>
          <a:p>
            <a:endParaRPr lang="en-GB" altLang="en-US"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xfrm>
            <a:off x="696913" y="741363"/>
            <a:ext cx="5349875" cy="3705225"/>
          </a:xfrm>
          <a:ln/>
        </p:spPr>
      </p:sp>
      <p:sp>
        <p:nvSpPr>
          <p:cNvPr id="181251" name="Rectangle 3"/>
          <p:cNvSpPr>
            <a:spLocks noGrp="1" noChangeArrowheads="1"/>
          </p:cNvSpPr>
          <p:nvPr>
            <p:ph type="body" idx="1"/>
          </p:nvPr>
        </p:nvSpPr>
        <p:spPr>
          <a:noFill/>
        </p:spPr>
        <p:txBody>
          <a:bodyPr/>
          <a:lstStyle/>
          <a:p>
            <a:r>
              <a:rPr lang="en-GB" altLang="en-US" dirty="0"/>
              <a:t>To join the citation table and the citation category table, you have to match two attributes: the publication ID of the citing application and the sequence number of the citation:</a:t>
            </a:r>
          </a:p>
          <a:p>
            <a:pPr>
              <a:buFontTx/>
              <a:buNone/>
            </a:pPr>
            <a:r>
              <a:rPr lang="en-GB" altLang="en-US" dirty="0">
                <a:solidFill>
                  <a:srgbClr val="FF3300"/>
                </a:solidFill>
              </a:rPr>
              <a:t>LEFT OUTER JOIN tls215_citn_categ </a:t>
            </a:r>
            <a:r>
              <a:rPr lang="en-GB" altLang="en-US" dirty="0" err="1">
                <a:solidFill>
                  <a:srgbClr val="FF3300"/>
                </a:solidFill>
              </a:rPr>
              <a:t>ccat</a:t>
            </a:r>
            <a:r>
              <a:rPr lang="en-GB" altLang="en-US" dirty="0">
                <a:solidFill>
                  <a:srgbClr val="FF3300"/>
                </a:solidFill>
              </a:rPr>
              <a:t> </a:t>
            </a:r>
            <a:r>
              <a:rPr lang="en-GB" altLang="en-US" b="1" dirty="0">
                <a:solidFill>
                  <a:srgbClr val="FF3300"/>
                </a:solidFill>
              </a:rPr>
              <a:t>ON </a:t>
            </a:r>
            <a:r>
              <a:rPr lang="en-GB" altLang="en-US" b="1" dirty="0" err="1">
                <a:solidFill>
                  <a:srgbClr val="FF3300"/>
                </a:solidFill>
              </a:rPr>
              <a:t>c.pat_publn_id</a:t>
            </a:r>
            <a:r>
              <a:rPr lang="en-GB" altLang="en-US" b="1" dirty="0">
                <a:solidFill>
                  <a:srgbClr val="FF3300"/>
                </a:solidFill>
              </a:rPr>
              <a:t> = </a:t>
            </a:r>
            <a:r>
              <a:rPr lang="en-GB" altLang="en-US" b="1" dirty="0" err="1">
                <a:solidFill>
                  <a:srgbClr val="FF3300"/>
                </a:solidFill>
              </a:rPr>
              <a:t>ccat.pat_publn_id</a:t>
            </a:r>
            <a:r>
              <a:rPr lang="en-GB" altLang="en-US" b="1" dirty="0">
                <a:solidFill>
                  <a:srgbClr val="FF3300"/>
                </a:solidFill>
              </a:rPr>
              <a:t> AND </a:t>
            </a:r>
            <a:r>
              <a:rPr lang="en-GB" altLang="en-US" b="1" dirty="0" err="1">
                <a:solidFill>
                  <a:srgbClr val="FF3300"/>
                </a:solidFill>
              </a:rPr>
              <a:t>c.citn_id</a:t>
            </a:r>
            <a:r>
              <a:rPr lang="en-GB" altLang="en-US" b="1" dirty="0">
                <a:solidFill>
                  <a:srgbClr val="FF3300"/>
                </a:solidFill>
              </a:rPr>
              <a:t> = </a:t>
            </a:r>
            <a:r>
              <a:rPr lang="en-GB" altLang="en-US" b="1" dirty="0" err="1">
                <a:solidFill>
                  <a:srgbClr val="FF3300"/>
                </a:solidFill>
              </a:rPr>
              <a:t>ccat.citn_id</a:t>
            </a:r>
            <a:r>
              <a:rPr lang="en-GB" altLang="en-US" b="1" dirty="0"/>
              <a:t> </a:t>
            </a:r>
            <a:endParaRPr lang="en-GB" altLang="en-US" dirty="0"/>
          </a:p>
          <a:p>
            <a:endParaRPr lang="en-GB" altLang="en-US" dirty="0"/>
          </a:p>
          <a:p>
            <a:r>
              <a:rPr lang="en-GB" altLang="en-US" dirty="0"/>
              <a:t>Here, we are not interested in the details of the cited documents (patent publications, NPL or applications), so we do not include them in this query.</a:t>
            </a:r>
          </a:p>
          <a:p>
            <a:r>
              <a:rPr lang="en-GB" altLang="en-US" dirty="0"/>
              <a:t>For the result of this query, see the next slide.</a:t>
            </a:r>
          </a:p>
          <a:p>
            <a:endParaRPr lang="en-GB" altLang="en-US"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xfrm>
            <a:off x="696913" y="741363"/>
            <a:ext cx="5349875" cy="3705225"/>
          </a:xfrm>
          <a:ln/>
        </p:spPr>
      </p:sp>
      <p:sp>
        <p:nvSpPr>
          <p:cNvPr id="180227" name="Rectangle 3"/>
          <p:cNvSpPr>
            <a:spLocks noGrp="1" noChangeArrowheads="1"/>
          </p:cNvSpPr>
          <p:nvPr>
            <p:ph type="body" idx="1"/>
          </p:nvPr>
        </p:nvSpPr>
        <p:spPr/>
        <p:txBody>
          <a:bodyPr/>
          <a:lstStyle/>
          <a:p>
            <a:pPr>
              <a:defRPr/>
            </a:pPr>
            <a:r>
              <a:rPr lang="en-GB" dirty="0"/>
              <a:t>The columns retrieved in the previous query are:</a:t>
            </a:r>
          </a:p>
          <a:p>
            <a:pPr marL="168861" indent="-168861">
              <a:buFont typeface="Arial" pitchFamily="34" charset="0"/>
              <a:buChar char="•"/>
              <a:defRPr/>
            </a:pPr>
            <a:endParaRPr lang="en-GB" dirty="0"/>
          </a:p>
          <a:p>
            <a:pPr marL="168861" indent="-168861">
              <a:buFont typeface="Arial" pitchFamily="34" charset="0"/>
              <a:buChar char="•"/>
              <a:defRPr/>
            </a:pPr>
            <a:r>
              <a:rPr lang="en-GB" dirty="0" err="1"/>
              <a:t>citn_id</a:t>
            </a:r>
            <a:r>
              <a:rPr lang="en-GB" dirty="0"/>
              <a:t> is a sequence number 1..n for citations. We see that rows 11 and 12 have the same </a:t>
            </a:r>
            <a:r>
              <a:rPr lang="en-GB" dirty="0" err="1"/>
              <a:t>citn_id</a:t>
            </a:r>
            <a:r>
              <a:rPr lang="en-GB" dirty="0"/>
              <a:t>, and therefore refer</a:t>
            </a:r>
            <a:r>
              <a:rPr lang="en-GB" baseline="0" dirty="0"/>
              <a:t> to the same citation, which is in two citation categories (A and D)</a:t>
            </a:r>
            <a:br>
              <a:rPr lang="en-GB" dirty="0"/>
            </a:br>
            <a:endParaRPr lang="en-GB" dirty="0"/>
          </a:p>
          <a:p>
            <a:pPr marL="168861" indent="-168861">
              <a:buFont typeface="Arial" pitchFamily="34" charset="0"/>
              <a:buChar char="•"/>
              <a:defRPr/>
            </a:pPr>
            <a:r>
              <a:rPr lang="en-GB" dirty="0"/>
              <a:t>There are two columns separately numbering the patent publication citations and the NPL citations. within the </a:t>
            </a:r>
            <a:r>
              <a:rPr lang="en-GB" dirty="0" err="1"/>
              <a:t>citn_origin</a:t>
            </a:r>
            <a:r>
              <a:rPr lang="en-GB" dirty="0"/>
              <a:t>. We can see that there are ten patent publication citations and (in row 10) one NPL citation. </a:t>
            </a:r>
            <a:br>
              <a:rPr lang="en-GB" dirty="0"/>
            </a:br>
            <a:endParaRPr lang="en-GB" dirty="0"/>
          </a:p>
          <a:p>
            <a:pPr marL="168861" indent="-168861">
              <a:buFont typeface="Arial" pitchFamily="34" charset="0"/>
              <a:buChar char="•"/>
              <a:defRPr/>
            </a:pPr>
            <a:r>
              <a:rPr lang="en-GB" dirty="0"/>
              <a:t>The attribute </a:t>
            </a:r>
            <a:r>
              <a:rPr lang="en-GB" dirty="0" err="1"/>
              <a:t>citn_origin</a:t>
            </a:r>
            <a:r>
              <a:rPr lang="en-GB" dirty="0"/>
              <a:t> deserves a further look. It indicates whether the citation was done by the applicant, during search, during examination, during opposition, etc. For details, see the PATSTAT Data </a:t>
            </a:r>
            <a:r>
              <a:rPr lang="en-GB" dirty="0" err="1"/>
              <a:t>Catalog</a:t>
            </a:r>
            <a:r>
              <a:rPr lang="en-GB" dirty="0"/>
              <a:t>.</a:t>
            </a:r>
            <a:br>
              <a:rPr lang="en-GB" dirty="0"/>
            </a:br>
            <a:r>
              <a:rPr lang="en-GB" dirty="0"/>
              <a:t>E.g. </a:t>
            </a:r>
            <a:r>
              <a:rPr lang="en-GB" dirty="0" err="1"/>
              <a:t>citn_origin</a:t>
            </a:r>
            <a:r>
              <a:rPr lang="en-GB" dirty="0"/>
              <a:t> = APP means that the citation was introduced by the applicant, which explains why there is no citation category.</a:t>
            </a:r>
            <a:br>
              <a:rPr lang="en-GB" dirty="0"/>
            </a:br>
            <a:endParaRPr lang="en-GB" dirty="0"/>
          </a:p>
          <a:p>
            <a:pPr marL="168861" indent="-168861">
              <a:buFont typeface="Arial" pitchFamily="34" charset="0"/>
              <a:buChar char="•"/>
              <a:defRPr/>
            </a:pPr>
            <a:r>
              <a:rPr lang="en-GB" dirty="0"/>
              <a:t>The last column contains zero or one citation category. The categories are explained in WIPO Standard ST.14 (http://www.wipo.int/standards/en/pdf/03-14-01.pdf) and the EPO Guidelines for Examination (http://www.epo.org/law-practice/legal-texts/html/guidelines/e/b_x_9_2.htm).</a:t>
            </a:r>
            <a:br>
              <a:rPr lang="en-GB" dirty="0"/>
            </a:br>
            <a:r>
              <a:rPr lang="en-GB" dirty="0"/>
              <a:t>In rows 11 and 12, the patent publication citation has been assigned two categories: A and D.</a:t>
            </a:r>
          </a:p>
          <a:p>
            <a:pPr>
              <a:defRPr/>
            </a:pPr>
            <a:endParaRPr lang="en-GB" dirty="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xfrm>
            <a:off x="696913" y="741363"/>
            <a:ext cx="5349875" cy="3705225"/>
          </a:xfrm>
          <a:ln/>
        </p:spPr>
      </p:sp>
      <p:sp>
        <p:nvSpPr>
          <p:cNvPr id="183299" name="Rectangle 3"/>
          <p:cNvSpPr>
            <a:spLocks noGrp="1" noChangeArrowheads="1"/>
          </p:cNvSpPr>
          <p:nvPr>
            <p:ph type="body" idx="1"/>
          </p:nvPr>
        </p:nvSpPr>
        <p:spPr>
          <a:noFill/>
        </p:spPr>
        <p:txBody>
          <a:bodyPr/>
          <a:lstStyle/>
          <a:p>
            <a:endParaRPr lang="de-DE" altLang="en-US" dirty="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xfrm>
            <a:off x="696913" y="741363"/>
            <a:ext cx="5349875" cy="3705225"/>
          </a:xfrm>
          <a:ln/>
        </p:spPr>
      </p:sp>
      <p:sp>
        <p:nvSpPr>
          <p:cNvPr id="180227" name="Rectangle 3"/>
          <p:cNvSpPr>
            <a:spLocks noGrp="1" noChangeArrowheads="1"/>
          </p:cNvSpPr>
          <p:nvPr>
            <p:ph type="body" idx="1"/>
          </p:nvPr>
        </p:nvSpPr>
        <p:spPr/>
        <p:txBody>
          <a:bodyPr/>
          <a:lstStyle/>
          <a:p>
            <a:pPr>
              <a:defRPr/>
            </a:pPr>
            <a:endParaRPr lang="en-GB" dirty="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xfrm>
            <a:off x="696913" y="741363"/>
            <a:ext cx="5349875" cy="3705225"/>
          </a:xfrm>
          <a:ln/>
        </p:spPr>
      </p:sp>
      <p:sp>
        <p:nvSpPr>
          <p:cNvPr id="180227" name="Rectangle 3"/>
          <p:cNvSpPr>
            <a:spLocks noGrp="1" noChangeArrowheads="1"/>
          </p:cNvSpPr>
          <p:nvPr>
            <p:ph type="body" idx="1"/>
          </p:nvPr>
        </p:nvSpPr>
        <p:spPr/>
        <p:txBody>
          <a:bodyPr/>
          <a:lstStyle/>
          <a:p>
            <a:pPr>
              <a:defRPr/>
            </a:pPr>
            <a:endParaRPr lang="en-GB" dirty="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xfrm>
            <a:off x="696913" y="741363"/>
            <a:ext cx="5349875" cy="3705225"/>
          </a:xfrm>
          <a:ln/>
        </p:spPr>
      </p:sp>
      <p:sp>
        <p:nvSpPr>
          <p:cNvPr id="180227" name="Rectangle 3"/>
          <p:cNvSpPr>
            <a:spLocks noGrp="1" noChangeArrowheads="1"/>
          </p:cNvSpPr>
          <p:nvPr>
            <p:ph type="body" idx="1"/>
          </p:nvPr>
        </p:nvSpPr>
        <p:spPr/>
        <p:txBody>
          <a:bodyPr/>
          <a:lstStyle/>
          <a:p>
            <a:pPr>
              <a:defRPr/>
            </a:pPr>
            <a:endParaRPr lang="en-GB" dirty="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xfrm>
            <a:off x="696913" y="741363"/>
            <a:ext cx="5349875" cy="3705225"/>
          </a:xfrm>
          <a:ln/>
        </p:spPr>
      </p:sp>
      <p:sp>
        <p:nvSpPr>
          <p:cNvPr id="180227" name="Rectangle 3"/>
          <p:cNvSpPr>
            <a:spLocks noGrp="1" noChangeArrowheads="1"/>
          </p:cNvSpPr>
          <p:nvPr>
            <p:ph type="body" idx="1"/>
          </p:nvPr>
        </p:nvSpPr>
        <p:spPr/>
        <p:txBody>
          <a:bodyPr/>
          <a:lstStyle/>
          <a:p>
            <a:pPr>
              <a:defRPr/>
            </a:pPr>
            <a:endParaRPr lang="en-GB" dirty="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xfrm>
            <a:off x="696913" y="741363"/>
            <a:ext cx="5349875" cy="3705225"/>
          </a:xfrm>
          <a:ln/>
        </p:spPr>
      </p:sp>
      <p:sp>
        <p:nvSpPr>
          <p:cNvPr id="180227" name="Rectangle 3"/>
          <p:cNvSpPr>
            <a:spLocks noGrp="1" noChangeArrowheads="1"/>
          </p:cNvSpPr>
          <p:nvPr>
            <p:ph type="body" idx="1"/>
          </p:nvPr>
        </p:nvSpPr>
        <p:spPr/>
        <p:txBody>
          <a:bodyPr/>
          <a:lstStyle/>
          <a:p>
            <a:pPr>
              <a:defRPr/>
            </a:pPr>
            <a:endParaRPr lang="en-GB" dirty="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xfrm>
            <a:off x="696913" y="741363"/>
            <a:ext cx="5349875" cy="3705225"/>
          </a:xfrm>
          <a:ln/>
        </p:spPr>
      </p:sp>
      <p:sp>
        <p:nvSpPr>
          <p:cNvPr id="180227" name="Rectangle 3"/>
          <p:cNvSpPr>
            <a:spLocks noGrp="1" noChangeArrowheads="1"/>
          </p:cNvSpPr>
          <p:nvPr>
            <p:ph type="body" idx="1"/>
          </p:nvPr>
        </p:nvSpPr>
        <p:spPr/>
        <p:txBody>
          <a:bodyPr/>
          <a:lstStyle/>
          <a:p>
            <a:pPr>
              <a:defRPr/>
            </a:pPr>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EPO">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9378024" y="6184901"/>
            <a:ext cx="1846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0"/>
              </a:spcBef>
              <a:defRPr>
                <a:solidFill>
                  <a:schemeClr val="tx1"/>
                </a:solidFill>
                <a:latin typeface="Arial" charset="0"/>
                <a:cs typeface="Arial" charset="0"/>
              </a:defRPr>
            </a:lvl1pPr>
            <a:lvl2pPr marL="742950" indent="-285750">
              <a:spcBef>
                <a:spcPct val="0"/>
              </a:spcBef>
              <a:defRPr>
                <a:solidFill>
                  <a:schemeClr val="tx1"/>
                </a:solidFill>
                <a:latin typeface="Arial" charset="0"/>
                <a:cs typeface="Arial" charset="0"/>
              </a:defRPr>
            </a:lvl2pPr>
            <a:lvl3pPr marL="1143000" indent="-228600">
              <a:spcBef>
                <a:spcPct val="0"/>
              </a:spcBef>
              <a:defRPr>
                <a:solidFill>
                  <a:schemeClr val="tx1"/>
                </a:solidFill>
                <a:latin typeface="Arial" charset="0"/>
                <a:cs typeface="Arial" charset="0"/>
              </a:defRPr>
            </a:lvl3pPr>
            <a:lvl4pPr marL="1600200" indent="-228600">
              <a:spcBef>
                <a:spcPct val="0"/>
              </a:spcBef>
              <a:defRPr>
                <a:solidFill>
                  <a:schemeClr val="tx1"/>
                </a:solidFill>
                <a:latin typeface="Arial" charset="0"/>
                <a:cs typeface="Arial" charset="0"/>
              </a:defRPr>
            </a:lvl4pPr>
            <a:lvl5pPr marL="2057400" indent="-228600">
              <a:spcBef>
                <a:spcPct val="0"/>
              </a:spcBef>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fontAlgn="base">
              <a:spcAft>
                <a:spcPct val="0"/>
              </a:spcAft>
              <a:defRPr/>
            </a:pPr>
            <a:endParaRPr lang="en-US">
              <a:solidFill>
                <a:srgbClr val="4C575F"/>
              </a:solidFill>
            </a:endParaRPr>
          </a:p>
        </p:txBody>
      </p:sp>
      <p:sp>
        <p:nvSpPr>
          <p:cNvPr id="5" name="Coloredframe"/>
          <p:cNvSpPr>
            <a:spLocks noChangeArrowheads="1"/>
          </p:cNvSpPr>
          <p:nvPr/>
        </p:nvSpPr>
        <p:spPr bwMode="auto">
          <a:xfrm>
            <a:off x="1308763" y="3"/>
            <a:ext cx="8659151" cy="587375"/>
          </a:xfrm>
          <a:prstGeom prst="rect">
            <a:avLst/>
          </a:prstGeom>
          <a:solidFill>
            <a:srgbClr val="C0312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fontAlgn="base">
              <a:spcBef>
                <a:spcPct val="0"/>
              </a:spcBef>
              <a:spcAft>
                <a:spcPct val="0"/>
              </a:spcAft>
            </a:pPr>
            <a:endParaRPr lang="de-DE" altLang="en-US" sz="1800">
              <a:solidFill>
                <a:srgbClr val="4C575F"/>
              </a:solidFill>
            </a:endParaRPr>
          </a:p>
        </p:txBody>
      </p:sp>
      <p:pic>
        <p:nvPicPr>
          <p:cNvPr id="6" name="Picture 9" descr="EPO_rgb_300dpi"/>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 y="0"/>
            <a:ext cx="126404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EPO_PPT_Titel"/>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5426078"/>
            <a:ext cx="99060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507339" y="1258889"/>
            <a:ext cx="8108817" cy="1470025"/>
          </a:xfrm>
        </p:spPr>
        <p:txBody>
          <a:bodyPr anchor="t"/>
          <a:lstStyle>
            <a:lvl1pPr>
              <a:defRPr sz="3600"/>
            </a:lvl1pPr>
          </a:lstStyle>
          <a:p>
            <a:pPr lvl="0"/>
            <a:r>
              <a:rPr lang="de-DE" noProof="0"/>
              <a:t>Title</a:t>
            </a:r>
          </a:p>
        </p:txBody>
      </p:sp>
      <p:sp>
        <p:nvSpPr>
          <p:cNvPr id="4099" name="Rectangle 3"/>
          <p:cNvSpPr>
            <a:spLocks noGrp="1" noChangeArrowheads="1"/>
          </p:cNvSpPr>
          <p:nvPr>
            <p:ph type="subTitle" idx="1"/>
          </p:nvPr>
        </p:nvSpPr>
        <p:spPr>
          <a:xfrm>
            <a:off x="584729" y="4724400"/>
            <a:ext cx="3666596" cy="649288"/>
          </a:xfrm>
        </p:spPr>
        <p:txBody>
          <a:bodyPr/>
          <a:lstStyle>
            <a:lvl1pPr marL="0" indent="0">
              <a:buFontTx/>
              <a:buNone/>
              <a:defRPr sz="2000"/>
            </a:lvl1pPr>
          </a:lstStyle>
          <a:p>
            <a:pPr lvl="0"/>
            <a:r>
              <a:rPr lang="de-DE" noProof="0"/>
              <a:t>Author</a:t>
            </a:r>
          </a:p>
        </p:txBody>
      </p:sp>
      <p:sp>
        <p:nvSpPr>
          <p:cNvPr id="8" name="Rectangle 4"/>
          <p:cNvSpPr>
            <a:spLocks noGrp="1" noChangeArrowheads="1"/>
          </p:cNvSpPr>
          <p:nvPr>
            <p:ph type="dt" sz="half" idx="10"/>
          </p:nvPr>
        </p:nvSpPr>
        <p:spPr>
          <a:xfrm>
            <a:off x="495300" y="6245225"/>
            <a:ext cx="2311400" cy="476250"/>
          </a:xfrm>
        </p:spPr>
        <p:txBody>
          <a:bodyPr rIns="91440" anchor="t"/>
          <a:lstStyle>
            <a:lvl1pPr>
              <a:defRPr sz="1400"/>
            </a:lvl1pPr>
          </a:lstStyle>
          <a:p>
            <a:pPr>
              <a:defRPr/>
            </a:pPr>
            <a:fld id="{4347F375-02AD-4082-B7D5-D86589C5C353}" type="datetime1">
              <a:rPr lang="en-US">
                <a:solidFill>
                  <a:srgbClr val="4C575F"/>
                </a:solidFill>
              </a:rPr>
              <a:pPr>
                <a:defRPr/>
              </a:pPr>
              <a:t>5/12/2025</a:t>
            </a:fld>
            <a:endParaRPr lang="de-DE">
              <a:solidFill>
                <a:srgbClr val="4C575F"/>
              </a:solidFill>
            </a:endParaRPr>
          </a:p>
        </p:txBody>
      </p:sp>
      <p:sp>
        <p:nvSpPr>
          <p:cNvPr id="9" name="Rectangle 5"/>
          <p:cNvSpPr>
            <a:spLocks noGrp="1" noChangeArrowheads="1"/>
          </p:cNvSpPr>
          <p:nvPr>
            <p:ph type="ftr" sz="quarter" idx="11"/>
          </p:nvPr>
        </p:nvSpPr>
        <p:spPr>
          <a:xfrm>
            <a:off x="3384550" y="6245225"/>
            <a:ext cx="3136900" cy="476250"/>
          </a:xfrm>
        </p:spPr>
        <p:txBody>
          <a:bodyPr/>
          <a:lstStyle>
            <a:lvl1pPr>
              <a:defRPr/>
            </a:lvl1pPr>
          </a:lstStyle>
          <a:p>
            <a:pPr>
              <a:defRPr/>
            </a:pPr>
            <a:endParaRPr lang="de-DE">
              <a:solidFill>
                <a:srgbClr val="4C575F"/>
              </a:solidFill>
            </a:endParaRPr>
          </a:p>
        </p:txBody>
      </p:sp>
      <p:sp>
        <p:nvSpPr>
          <p:cNvPr id="10" name="Rectangle 6"/>
          <p:cNvSpPr>
            <a:spLocks noGrp="1" noChangeArrowheads="1"/>
          </p:cNvSpPr>
          <p:nvPr>
            <p:ph type="sldNum" sz="quarter" idx="12"/>
          </p:nvPr>
        </p:nvSpPr>
        <p:spPr>
          <a:xfrm>
            <a:off x="7099300" y="6245225"/>
            <a:ext cx="2311400" cy="476250"/>
          </a:xfrm>
        </p:spPr>
        <p:txBody>
          <a:bodyPr anchor="t"/>
          <a:lstStyle>
            <a:lvl1pPr>
              <a:defRPr sz="1400"/>
            </a:lvl1pPr>
          </a:lstStyle>
          <a:p>
            <a:pPr>
              <a:defRPr/>
            </a:pPr>
            <a:fld id="{A6E0D2ED-FD43-407C-A858-05168C7F60E6}" type="slidenum">
              <a:rPr lang="de-DE">
                <a:solidFill>
                  <a:srgbClr val="4C575F"/>
                </a:solidFill>
              </a:rPr>
              <a:pPr>
                <a:defRPr/>
              </a:pPr>
              <a:t>‹#›</a:t>
            </a:fld>
            <a:endParaRPr lang="de-DE">
              <a:solidFill>
                <a:srgbClr val="4C575F"/>
              </a:solidFill>
            </a:endParaRPr>
          </a:p>
        </p:txBody>
      </p:sp>
    </p:spTree>
    <p:extLst>
      <p:ext uri="{BB962C8B-B14F-4D97-AF65-F5344CB8AC3E}">
        <p14:creationId xmlns:p14="http://schemas.microsoft.com/office/powerpoint/2010/main" val="378413498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ftr" sz="quarter" idx="10"/>
          </p:nvPr>
        </p:nvSpPr>
        <p:spPr>
          <a:ln/>
        </p:spPr>
        <p:txBody>
          <a:bodyPr/>
          <a:lstStyle>
            <a:lvl1pPr>
              <a:defRPr/>
            </a:lvl1pPr>
          </a:lstStyle>
          <a:p>
            <a:pPr>
              <a:defRPr/>
            </a:pPr>
            <a:endParaRPr lang="de-DE">
              <a:solidFill>
                <a:srgbClr val="4C575F"/>
              </a:solidFill>
            </a:endParaRPr>
          </a:p>
        </p:txBody>
      </p:sp>
      <p:sp>
        <p:nvSpPr>
          <p:cNvPr id="5" name="Rectangle 6"/>
          <p:cNvSpPr>
            <a:spLocks noGrp="1" noChangeArrowheads="1"/>
          </p:cNvSpPr>
          <p:nvPr>
            <p:ph type="dt" sz="half" idx="11"/>
          </p:nvPr>
        </p:nvSpPr>
        <p:spPr>
          <a:ln/>
        </p:spPr>
        <p:txBody>
          <a:bodyPr/>
          <a:lstStyle>
            <a:lvl1pPr>
              <a:defRPr/>
            </a:lvl1pPr>
          </a:lstStyle>
          <a:p>
            <a:pPr>
              <a:defRPr/>
            </a:pPr>
            <a:fld id="{BE0EAF0E-4D53-4881-8DD5-C199BFA853CB}" type="datetime1">
              <a:rPr lang="en-US">
                <a:solidFill>
                  <a:srgbClr val="4C575F"/>
                </a:solidFill>
              </a:rPr>
              <a:pPr>
                <a:defRPr/>
              </a:pPr>
              <a:t>5/12/2025</a:t>
            </a:fld>
            <a:endParaRPr lang="de-DE">
              <a:solidFill>
                <a:srgbClr val="4C575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289566F7-2A03-4CEF-943E-7F5D1AAD70E2}" type="slidenum">
              <a:rPr lang="de-DE">
                <a:solidFill>
                  <a:srgbClr val="4C575F"/>
                </a:solidFill>
              </a:rPr>
              <a:pPr>
                <a:defRPr/>
              </a:pPr>
              <a:t>‹#›</a:t>
            </a:fld>
            <a:endParaRPr lang="de-DE">
              <a:solidFill>
                <a:srgbClr val="4C575F"/>
              </a:solidFill>
            </a:endParaRPr>
          </a:p>
        </p:txBody>
      </p:sp>
    </p:spTree>
    <p:extLst>
      <p:ext uri="{BB962C8B-B14F-4D97-AF65-F5344CB8AC3E}">
        <p14:creationId xmlns:p14="http://schemas.microsoft.com/office/powerpoint/2010/main" val="321188617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6626" y="404813"/>
            <a:ext cx="2082667" cy="56880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18621" y="404813"/>
            <a:ext cx="6082904" cy="56880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ftr" sz="quarter" idx="10"/>
          </p:nvPr>
        </p:nvSpPr>
        <p:spPr>
          <a:ln/>
        </p:spPr>
        <p:txBody>
          <a:bodyPr/>
          <a:lstStyle>
            <a:lvl1pPr>
              <a:defRPr/>
            </a:lvl1pPr>
          </a:lstStyle>
          <a:p>
            <a:pPr>
              <a:defRPr/>
            </a:pPr>
            <a:endParaRPr lang="de-DE">
              <a:solidFill>
                <a:srgbClr val="4C575F"/>
              </a:solidFill>
            </a:endParaRPr>
          </a:p>
        </p:txBody>
      </p:sp>
      <p:sp>
        <p:nvSpPr>
          <p:cNvPr id="5" name="Rectangle 6"/>
          <p:cNvSpPr>
            <a:spLocks noGrp="1" noChangeArrowheads="1"/>
          </p:cNvSpPr>
          <p:nvPr>
            <p:ph type="dt" sz="half" idx="11"/>
          </p:nvPr>
        </p:nvSpPr>
        <p:spPr>
          <a:ln/>
        </p:spPr>
        <p:txBody>
          <a:bodyPr/>
          <a:lstStyle>
            <a:lvl1pPr>
              <a:defRPr/>
            </a:lvl1pPr>
          </a:lstStyle>
          <a:p>
            <a:pPr>
              <a:defRPr/>
            </a:pPr>
            <a:fld id="{9A385A8B-D722-4404-85B2-3A1DC913758C}" type="datetime1">
              <a:rPr lang="en-US">
                <a:solidFill>
                  <a:srgbClr val="4C575F"/>
                </a:solidFill>
              </a:rPr>
              <a:pPr>
                <a:defRPr/>
              </a:pPr>
              <a:t>5/12/2025</a:t>
            </a:fld>
            <a:endParaRPr lang="de-DE">
              <a:solidFill>
                <a:srgbClr val="4C575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A7CA6310-66C5-4FD9-8255-89690900033C}" type="slidenum">
              <a:rPr lang="de-DE">
                <a:solidFill>
                  <a:srgbClr val="4C575F"/>
                </a:solidFill>
              </a:rPr>
              <a:pPr>
                <a:defRPr/>
              </a:pPr>
              <a:t>‹#›</a:t>
            </a:fld>
            <a:endParaRPr lang="de-DE">
              <a:solidFill>
                <a:srgbClr val="4C575F"/>
              </a:solidFill>
            </a:endParaRPr>
          </a:p>
        </p:txBody>
      </p:sp>
    </p:spTree>
    <p:extLst>
      <p:ext uri="{BB962C8B-B14F-4D97-AF65-F5344CB8AC3E}">
        <p14:creationId xmlns:p14="http://schemas.microsoft.com/office/powerpoint/2010/main" val="169042104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3" name="Content Placeholder 2"/>
          <p:cNvSpPr>
            <a:spLocks noGrp="1"/>
          </p:cNvSpPr>
          <p:nvPr>
            <p:ph idx="1"/>
          </p:nvPr>
        </p:nvSpPr>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de-DE">
              <a:solidFill>
                <a:srgbClr val="4C575F"/>
              </a:solidFill>
            </a:endParaRPr>
          </a:p>
        </p:txBody>
      </p:sp>
      <p:sp>
        <p:nvSpPr>
          <p:cNvPr id="5" name="Rectangle 6"/>
          <p:cNvSpPr>
            <a:spLocks noGrp="1" noChangeArrowheads="1"/>
          </p:cNvSpPr>
          <p:nvPr>
            <p:ph type="dt" sz="half" idx="11"/>
          </p:nvPr>
        </p:nvSpPr>
        <p:spPr>
          <a:ln/>
        </p:spPr>
        <p:txBody>
          <a:bodyPr/>
          <a:lstStyle>
            <a:lvl1pPr>
              <a:defRPr/>
            </a:lvl1pPr>
          </a:lstStyle>
          <a:p>
            <a:pPr>
              <a:defRPr/>
            </a:pPr>
            <a:endParaRPr lang="de-DE" dirty="0">
              <a:solidFill>
                <a:srgbClr val="4C575F"/>
              </a:solidFill>
            </a:endParaRPr>
          </a:p>
        </p:txBody>
      </p:sp>
      <p:sp>
        <p:nvSpPr>
          <p:cNvPr id="6" name="Rectangle 7"/>
          <p:cNvSpPr>
            <a:spLocks noGrp="1" noChangeArrowheads="1"/>
          </p:cNvSpPr>
          <p:nvPr>
            <p:ph type="sldNum" sz="quarter" idx="12"/>
          </p:nvPr>
        </p:nvSpPr>
        <p:spPr>
          <a:xfrm>
            <a:off x="8697416" y="6525344"/>
            <a:ext cx="624069" cy="217488"/>
          </a:xfrm>
          <a:ln/>
        </p:spPr>
        <p:txBody>
          <a:bodyPr/>
          <a:lstStyle>
            <a:lvl1pPr>
              <a:defRPr sz="800"/>
            </a:lvl1pPr>
          </a:lstStyle>
          <a:p>
            <a:pPr>
              <a:defRPr/>
            </a:pPr>
            <a:fld id="{E9F6AB1E-4AC9-4377-B048-AA5BB8EC353C}" type="slidenum">
              <a:rPr lang="de-DE" smtClean="0">
                <a:solidFill>
                  <a:srgbClr val="4C575F"/>
                </a:solidFill>
              </a:rPr>
              <a:pPr>
                <a:defRPr/>
              </a:pPr>
              <a:t>‹#›</a:t>
            </a:fld>
            <a:endParaRPr lang="de-DE" dirty="0">
              <a:solidFill>
                <a:srgbClr val="4C575F"/>
              </a:solidFill>
            </a:endParaRPr>
          </a:p>
        </p:txBody>
      </p:sp>
    </p:spTree>
    <p:extLst>
      <p:ext uri="{BB962C8B-B14F-4D97-AF65-F5344CB8AC3E}">
        <p14:creationId xmlns:p14="http://schemas.microsoft.com/office/powerpoint/2010/main" val="356401891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3"/>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de-DE">
              <a:solidFill>
                <a:srgbClr val="4C575F"/>
              </a:solidFill>
            </a:endParaRPr>
          </a:p>
        </p:txBody>
      </p:sp>
      <p:sp>
        <p:nvSpPr>
          <p:cNvPr id="5" name="Rectangle 6"/>
          <p:cNvSpPr>
            <a:spLocks noGrp="1" noChangeArrowheads="1"/>
          </p:cNvSpPr>
          <p:nvPr>
            <p:ph type="dt" sz="half" idx="11"/>
          </p:nvPr>
        </p:nvSpPr>
        <p:spPr>
          <a:ln/>
        </p:spPr>
        <p:txBody>
          <a:bodyPr/>
          <a:lstStyle>
            <a:lvl1pPr>
              <a:defRPr/>
            </a:lvl1pPr>
          </a:lstStyle>
          <a:p>
            <a:pPr>
              <a:defRPr/>
            </a:pPr>
            <a:fld id="{8723330F-8012-42F7-9481-39A4172DA01D}" type="datetime1">
              <a:rPr lang="en-US">
                <a:solidFill>
                  <a:srgbClr val="4C575F"/>
                </a:solidFill>
              </a:rPr>
              <a:pPr>
                <a:defRPr/>
              </a:pPr>
              <a:t>5/12/2025</a:t>
            </a:fld>
            <a:endParaRPr lang="de-DE">
              <a:solidFill>
                <a:srgbClr val="4C575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EE2EEDC9-FB43-4BE8-9842-7AC03A1F7F93}" type="slidenum">
              <a:rPr lang="de-DE">
                <a:solidFill>
                  <a:srgbClr val="4C575F"/>
                </a:solidFill>
              </a:rPr>
              <a:pPr>
                <a:defRPr/>
              </a:pPr>
              <a:t>‹#›</a:t>
            </a:fld>
            <a:endParaRPr lang="de-DE">
              <a:solidFill>
                <a:srgbClr val="4C575F"/>
              </a:solidFill>
            </a:endParaRPr>
          </a:p>
        </p:txBody>
      </p:sp>
    </p:spTree>
    <p:extLst>
      <p:ext uri="{BB962C8B-B14F-4D97-AF65-F5344CB8AC3E}">
        <p14:creationId xmlns:p14="http://schemas.microsoft.com/office/powerpoint/2010/main" val="202898360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18623" y="1196975"/>
            <a:ext cx="4075906"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59629" y="1196975"/>
            <a:ext cx="4077627"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p:cNvSpPr>
            <a:spLocks noGrp="1" noChangeArrowheads="1"/>
          </p:cNvSpPr>
          <p:nvPr>
            <p:ph type="ftr" sz="quarter" idx="10"/>
          </p:nvPr>
        </p:nvSpPr>
        <p:spPr>
          <a:ln/>
        </p:spPr>
        <p:txBody>
          <a:bodyPr/>
          <a:lstStyle>
            <a:lvl1pPr>
              <a:defRPr/>
            </a:lvl1pPr>
          </a:lstStyle>
          <a:p>
            <a:pPr>
              <a:defRPr/>
            </a:pPr>
            <a:endParaRPr lang="de-DE">
              <a:solidFill>
                <a:srgbClr val="4C575F"/>
              </a:solidFill>
            </a:endParaRPr>
          </a:p>
        </p:txBody>
      </p:sp>
      <p:sp>
        <p:nvSpPr>
          <p:cNvPr id="6" name="Rectangle 6"/>
          <p:cNvSpPr>
            <a:spLocks noGrp="1" noChangeArrowheads="1"/>
          </p:cNvSpPr>
          <p:nvPr>
            <p:ph type="dt" sz="half" idx="11"/>
          </p:nvPr>
        </p:nvSpPr>
        <p:spPr>
          <a:ln/>
        </p:spPr>
        <p:txBody>
          <a:bodyPr/>
          <a:lstStyle>
            <a:lvl1pPr>
              <a:defRPr/>
            </a:lvl1pPr>
          </a:lstStyle>
          <a:p>
            <a:pPr>
              <a:defRPr/>
            </a:pPr>
            <a:fld id="{D94029E6-D076-40B6-9223-132E54D4FF7A}" type="datetime1">
              <a:rPr lang="en-US">
                <a:solidFill>
                  <a:srgbClr val="4C575F"/>
                </a:solidFill>
              </a:rPr>
              <a:pPr>
                <a:defRPr/>
              </a:pPr>
              <a:t>5/12/2025</a:t>
            </a:fld>
            <a:endParaRPr lang="de-DE">
              <a:solidFill>
                <a:srgbClr val="4C575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F1A8DB2B-42A3-41EE-8595-E3543824D296}" type="slidenum">
              <a:rPr lang="de-DE">
                <a:solidFill>
                  <a:srgbClr val="4C575F"/>
                </a:solidFill>
              </a:rPr>
              <a:pPr>
                <a:defRPr/>
              </a:pPr>
              <a:t>‹#›</a:t>
            </a:fld>
            <a:endParaRPr lang="de-DE">
              <a:solidFill>
                <a:srgbClr val="4C575F"/>
              </a:solidFill>
            </a:endParaRPr>
          </a:p>
        </p:txBody>
      </p:sp>
    </p:spTree>
    <p:extLst>
      <p:ext uri="{BB962C8B-B14F-4D97-AF65-F5344CB8AC3E}">
        <p14:creationId xmlns:p14="http://schemas.microsoft.com/office/powerpoint/2010/main" val="132263699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
          <p:cNvSpPr>
            <a:spLocks noGrp="1" noChangeArrowheads="1"/>
          </p:cNvSpPr>
          <p:nvPr>
            <p:ph type="ftr" sz="quarter" idx="10"/>
          </p:nvPr>
        </p:nvSpPr>
        <p:spPr>
          <a:ln/>
        </p:spPr>
        <p:txBody>
          <a:bodyPr/>
          <a:lstStyle>
            <a:lvl1pPr>
              <a:defRPr/>
            </a:lvl1pPr>
          </a:lstStyle>
          <a:p>
            <a:pPr>
              <a:defRPr/>
            </a:pPr>
            <a:endParaRPr lang="de-DE">
              <a:solidFill>
                <a:srgbClr val="4C575F"/>
              </a:solidFill>
            </a:endParaRPr>
          </a:p>
        </p:txBody>
      </p:sp>
      <p:sp>
        <p:nvSpPr>
          <p:cNvPr id="8" name="Rectangle 6"/>
          <p:cNvSpPr>
            <a:spLocks noGrp="1" noChangeArrowheads="1"/>
          </p:cNvSpPr>
          <p:nvPr>
            <p:ph type="dt" sz="half" idx="11"/>
          </p:nvPr>
        </p:nvSpPr>
        <p:spPr>
          <a:ln/>
        </p:spPr>
        <p:txBody>
          <a:bodyPr/>
          <a:lstStyle>
            <a:lvl1pPr>
              <a:defRPr/>
            </a:lvl1pPr>
          </a:lstStyle>
          <a:p>
            <a:pPr>
              <a:defRPr/>
            </a:pPr>
            <a:fld id="{45BA663A-95F8-4F95-9C9B-776E6D6D47FD}" type="datetime1">
              <a:rPr lang="en-US">
                <a:solidFill>
                  <a:srgbClr val="4C575F"/>
                </a:solidFill>
              </a:rPr>
              <a:pPr>
                <a:defRPr/>
              </a:pPr>
              <a:t>5/12/2025</a:t>
            </a:fld>
            <a:endParaRPr lang="de-DE">
              <a:solidFill>
                <a:srgbClr val="4C575F"/>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A8AEEB88-559C-49F3-A3AF-538D4DCBBC75}" type="slidenum">
              <a:rPr lang="de-DE">
                <a:solidFill>
                  <a:srgbClr val="4C575F"/>
                </a:solidFill>
              </a:rPr>
              <a:pPr>
                <a:defRPr/>
              </a:pPr>
              <a:t>‹#›</a:t>
            </a:fld>
            <a:endParaRPr lang="de-DE">
              <a:solidFill>
                <a:srgbClr val="4C575F"/>
              </a:solidFill>
            </a:endParaRPr>
          </a:p>
        </p:txBody>
      </p:sp>
    </p:spTree>
    <p:extLst>
      <p:ext uri="{BB962C8B-B14F-4D97-AF65-F5344CB8AC3E}">
        <p14:creationId xmlns:p14="http://schemas.microsoft.com/office/powerpoint/2010/main" val="154254190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
          <p:cNvSpPr>
            <a:spLocks noGrp="1" noChangeArrowheads="1"/>
          </p:cNvSpPr>
          <p:nvPr>
            <p:ph type="ftr" sz="quarter" idx="10"/>
          </p:nvPr>
        </p:nvSpPr>
        <p:spPr>
          <a:ln/>
        </p:spPr>
        <p:txBody>
          <a:bodyPr/>
          <a:lstStyle>
            <a:lvl1pPr>
              <a:defRPr/>
            </a:lvl1pPr>
          </a:lstStyle>
          <a:p>
            <a:pPr>
              <a:defRPr/>
            </a:pPr>
            <a:endParaRPr lang="de-DE">
              <a:solidFill>
                <a:srgbClr val="4C575F"/>
              </a:solidFill>
            </a:endParaRPr>
          </a:p>
        </p:txBody>
      </p:sp>
      <p:sp>
        <p:nvSpPr>
          <p:cNvPr id="4" name="Rectangle 6"/>
          <p:cNvSpPr>
            <a:spLocks noGrp="1" noChangeArrowheads="1"/>
          </p:cNvSpPr>
          <p:nvPr>
            <p:ph type="dt" sz="half" idx="11"/>
          </p:nvPr>
        </p:nvSpPr>
        <p:spPr>
          <a:ln/>
        </p:spPr>
        <p:txBody>
          <a:bodyPr/>
          <a:lstStyle>
            <a:lvl1pPr>
              <a:defRPr/>
            </a:lvl1pPr>
          </a:lstStyle>
          <a:p>
            <a:pPr>
              <a:defRPr/>
            </a:pPr>
            <a:fld id="{E57F717E-A587-40E8-9028-18319AC7B522}" type="datetime1">
              <a:rPr lang="en-US">
                <a:solidFill>
                  <a:srgbClr val="4C575F"/>
                </a:solidFill>
              </a:rPr>
              <a:pPr>
                <a:defRPr/>
              </a:pPr>
              <a:t>5/12/2025</a:t>
            </a:fld>
            <a:endParaRPr lang="de-DE">
              <a:solidFill>
                <a:srgbClr val="4C575F"/>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A256DC56-3C60-4AA5-AC0D-DD866980D318}" type="slidenum">
              <a:rPr lang="de-DE">
                <a:solidFill>
                  <a:srgbClr val="4C575F"/>
                </a:solidFill>
              </a:rPr>
              <a:pPr>
                <a:defRPr/>
              </a:pPr>
              <a:t>‹#›</a:t>
            </a:fld>
            <a:endParaRPr lang="de-DE">
              <a:solidFill>
                <a:srgbClr val="4C575F"/>
              </a:solidFill>
            </a:endParaRPr>
          </a:p>
        </p:txBody>
      </p:sp>
    </p:spTree>
    <p:extLst>
      <p:ext uri="{BB962C8B-B14F-4D97-AF65-F5344CB8AC3E}">
        <p14:creationId xmlns:p14="http://schemas.microsoft.com/office/powerpoint/2010/main" val="160931180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de-DE">
              <a:solidFill>
                <a:srgbClr val="4C575F"/>
              </a:solidFill>
            </a:endParaRPr>
          </a:p>
        </p:txBody>
      </p:sp>
      <p:sp>
        <p:nvSpPr>
          <p:cNvPr id="3" name="Rectangle 6"/>
          <p:cNvSpPr>
            <a:spLocks noGrp="1" noChangeArrowheads="1"/>
          </p:cNvSpPr>
          <p:nvPr>
            <p:ph type="dt" sz="half" idx="11"/>
          </p:nvPr>
        </p:nvSpPr>
        <p:spPr>
          <a:ln/>
        </p:spPr>
        <p:txBody>
          <a:bodyPr/>
          <a:lstStyle>
            <a:lvl1pPr>
              <a:defRPr/>
            </a:lvl1pPr>
          </a:lstStyle>
          <a:p>
            <a:pPr>
              <a:defRPr/>
            </a:pPr>
            <a:fld id="{C3D2418C-1645-4E72-B245-0060664C221C}" type="datetime1">
              <a:rPr lang="en-US">
                <a:solidFill>
                  <a:srgbClr val="4C575F"/>
                </a:solidFill>
              </a:rPr>
              <a:pPr>
                <a:defRPr/>
              </a:pPr>
              <a:t>5/12/2025</a:t>
            </a:fld>
            <a:endParaRPr lang="de-DE">
              <a:solidFill>
                <a:srgbClr val="4C575F"/>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3E4D543B-86D6-42D3-BF9E-6A2EAA2507FF}" type="slidenum">
              <a:rPr lang="de-DE">
                <a:solidFill>
                  <a:srgbClr val="4C575F"/>
                </a:solidFill>
              </a:rPr>
              <a:pPr>
                <a:defRPr/>
              </a:pPr>
              <a:t>‹#›</a:t>
            </a:fld>
            <a:endParaRPr lang="de-DE">
              <a:solidFill>
                <a:srgbClr val="4C575F"/>
              </a:solidFill>
            </a:endParaRPr>
          </a:p>
        </p:txBody>
      </p:sp>
    </p:spTree>
    <p:extLst>
      <p:ext uri="{BB962C8B-B14F-4D97-AF65-F5344CB8AC3E}">
        <p14:creationId xmlns:p14="http://schemas.microsoft.com/office/powerpoint/2010/main" val="247984846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de-DE">
              <a:solidFill>
                <a:srgbClr val="4C575F"/>
              </a:solidFill>
            </a:endParaRPr>
          </a:p>
        </p:txBody>
      </p:sp>
      <p:sp>
        <p:nvSpPr>
          <p:cNvPr id="6" name="Rectangle 6"/>
          <p:cNvSpPr>
            <a:spLocks noGrp="1" noChangeArrowheads="1"/>
          </p:cNvSpPr>
          <p:nvPr>
            <p:ph type="dt" sz="half" idx="11"/>
          </p:nvPr>
        </p:nvSpPr>
        <p:spPr>
          <a:ln/>
        </p:spPr>
        <p:txBody>
          <a:bodyPr/>
          <a:lstStyle>
            <a:lvl1pPr>
              <a:defRPr/>
            </a:lvl1pPr>
          </a:lstStyle>
          <a:p>
            <a:pPr>
              <a:defRPr/>
            </a:pPr>
            <a:fld id="{0A912D4B-72EF-48D6-9C7B-70D22840B4DA}" type="datetime1">
              <a:rPr lang="en-US">
                <a:solidFill>
                  <a:srgbClr val="4C575F"/>
                </a:solidFill>
              </a:rPr>
              <a:pPr>
                <a:defRPr/>
              </a:pPr>
              <a:t>5/12/2025</a:t>
            </a:fld>
            <a:endParaRPr lang="de-DE">
              <a:solidFill>
                <a:srgbClr val="4C575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4449A886-70D9-4029-8040-112A659623A7}" type="slidenum">
              <a:rPr lang="de-DE">
                <a:solidFill>
                  <a:srgbClr val="4C575F"/>
                </a:solidFill>
              </a:rPr>
              <a:pPr>
                <a:defRPr/>
              </a:pPr>
              <a:t>‹#›</a:t>
            </a:fld>
            <a:endParaRPr lang="de-DE">
              <a:solidFill>
                <a:srgbClr val="4C575F"/>
              </a:solidFill>
            </a:endParaRPr>
          </a:p>
        </p:txBody>
      </p:sp>
    </p:spTree>
    <p:extLst>
      <p:ext uri="{BB962C8B-B14F-4D97-AF65-F5344CB8AC3E}">
        <p14:creationId xmlns:p14="http://schemas.microsoft.com/office/powerpoint/2010/main" val="236947580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de-DE">
              <a:solidFill>
                <a:srgbClr val="4C575F"/>
              </a:solidFill>
            </a:endParaRPr>
          </a:p>
        </p:txBody>
      </p:sp>
      <p:sp>
        <p:nvSpPr>
          <p:cNvPr id="6" name="Rectangle 6"/>
          <p:cNvSpPr>
            <a:spLocks noGrp="1" noChangeArrowheads="1"/>
          </p:cNvSpPr>
          <p:nvPr>
            <p:ph type="dt" sz="half" idx="11"/>
          </p:nvPr>
        </p:nvSpPr>
        <p:spPr>
          <a:ln/>
        </p:spPr>
        <p:txBody>
          <a:bodyPr/>
          <a:lstStyle>
            <a:lvl1pPr>
              <a:defRPr/>
            </a:lvl1pPr>
          </a:lstStyle>
          <a:p>
            <a:pPr>
              <a:defRPr/>
            </a:pPr>
            <a:fld id="{134B2C6A-FEAC-42F3-A055-50D42EC48C31}" type="datetime1">
              <a:rPr lang="en-US">
                <a:solidFill>
                  <a:srgbClr val="4C575F"/>
                </a:solidFill>
              </a:rPr>
              <a:pPr>
                <a:defRPr/>
              </a:pPr>
              <a:t>5/12/2025</a:t>
            </a:fld>
            <a:endParaRPr lang="de-DE">
              <a:solidFill>
                <a:srgbClr val="4C575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C33B402F-9F7C-4444-BDFA-56E92ACB6441}" type="slidenum">
              <a:rPr lang="de-DE">
                <a:solidFill>
                  <a:srgbClr val="4C575F"/>
                </a:solidFill>
              </a:rPr>
              <a:pPr>
                <a:defRPr/>
              </a:pPr>
              <a:t>‹#›</a:t>
            </a:fld>
            <a:endParaRPr lang="de-DE">
              <a:solidFill>
                <a:srgbClr val="4C575F"/>
              </a:solidFill>
            </a:endParaRPr>
          </a:p>
        </p:txBody>
      </p:sp>
    </p:spTree>
    <p:extLst>
      <p:ext uri="{BB962C8B-B14F-4D97-AF65-F5344CB8AC3E}">
        <p14:creationId xmlns:p14="http://schemas.microsoft.com/office/powerpoint/2010/main" val="334989779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ftr" sz="quarter" idx="3"/>
          </p:nvPr>
        </p:nvSpPr>
        <p:spPr bwMode="auto">
          <a:xfrm>
            <a:off x="3384550" y="6524625"/>
            <a:ext cx="3136900"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spcBef>
                <a:spcPct val="0"/>
              </a:spcBef>
              <a:buFontTx/>
              <a:buNone/>
              <a:defRPr sz="1400">
                <a:solidFill>
                  <a:schemeClr val="tx1"/>
                </a:solidFill>
              </a:defRPr>
            </a:lvl1pPr>
          </a:lstStyle>
          <a:p>
            <a:pPr defTabSz="914400" fontAlgn="base">
              <a:spcAft>
                <a:spcPct val="0"/>
              </a:spcAft>
              <a:defRPr/>
            </a:pPr>
            <a:endParaRPr lang="de-DE">
              <a:solidFill>
                <a:srgbClr val="4C575F"/>
              </a:solidFill>
              <a:latin typeface="Arial" charset="0"/>
              <a:cs typeface="Arial" charset="0"/>
            </a:endParaRPr>
          </a:p>
        </p:txBody>
      </p:sp>
      <p:sp>
        <p:nvSpPr>
          <p:cNvPr id="1028" name="Rectangle 4"/>
          <p:cNvSpPr>
            <a:spLocks noGrp="1" noChangeArrowheads="1"/>
          </p:cNvSpPr>
          <p:nvPr>
            <p:ph type="title"/>
          </p:nvPr>
        </p:nvSpPr>
        <p:spPr bwMode="auto">
          <a:xfrm>
            <a:off x="818622" y="404816"/>
            <a:ext cx="8330671"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en-US"/>
              <a:t>Title</a:t>
            </a:r>
          </a:p>
        </p:txBody>
      </p:sp>
      <p:sp>
        <p:nvSpPr>
          <p:cNvPr id="1029" name="Rectangle 5"/>
          <p:cNvSpPr>
            <a:spLocks noGrp="1" noChangeArrowheads="1"/>
          </p:cNvSpPr>
          <p:nvPr>
            <p:ph type="body" idx="1"/>
          </p:nvPr>
        </p:nvSpPr>
        <p:spPr bwMode="auto">
          <a:xfrm>
            <a:off x="818622" y="1196975"/>
            <a:ext cx="8318633"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en-US"/>
              <a:t>Textmasterformate durch Klicken bearbeiten</a:t>
            </a:r>
          </a:p>
          <a:p>
            <a:pPr lvl="1"/>
            <a:r>
              <a:rPr lang="de-DE" altLang="en-US"/>
              <a:t>Zweite Ebene</a:t>
            </a:r>
          </a:p>
          <a:p>
            <a:pPr lvl="2"/>
            <a:r>
              <a:rPr lang="de-DE" altLang="en-US"/>
              <a:t>Dritte Ebene</a:t>
            </a:r>
          </a:p>
          <a:p>
            <a:pPr lvl="3"/>
            <a:r>
              <a:rPr lang="de-DE" altLang="en-US"/>
              <a:t>Vierte Ebene</a:t>
            </a:r>
          </a:p>
          <a:p>
            <a:pPr lvl="4"/>
            <a:r>
              <a:rPr lang="de-DE" altLang="en-US"/>
              <a:t>Fünfte Ebene</a:t>
            </a:r>
          </a:p>
        </p:txBody>
      </p:sp>
      <p:sp>
        <p:nvSpPr>
          <p:cNvPr id="3078" name="Rectangle 6"/>
          <p:cNvSpPr>
            <a:spLocks noGrp="1" noChangeArrowheads="1"/>
          </p:cNvSpPr>
          <p:nvPr>
            <p:ph type="dt" sz="half" idx="2"/>
          </p:nvPr>
        </p:nvSpPr>
        <p:spPr bwMode="auto">
          <a:xfrm>
            <a:off x="7917921" y="6584953"/>
            <a:ext cx="1246850" cy="20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0" bIns="45720" numCol="1" anchor="ctr" anchorCtr="0" compatLnSpc="1">
            <a:prstTxWarp prst="textNoShape">
              <a:avLst/>
            </a:prstTxWarp>
          </a:bodyPr>
          <a:lstStyle>
            <a:lvl1pPr eaLnBrk="1" hangingPunct="1">
              <a:spcBef>
                <a:spcPct val="0"/>
              </a:spcBef>
              <a:buFontTx/>
              <a:buNone/>
              <a:defRPr sz="1200">
                <a:solidFill>
                  <a:schemeClr val="tx1"/>
                </a:solidFill>
              </a:defRPr>
            </a:lvl1pPr>
          </a:lstStyle>
          <a:p>
            <a:pPr defTabSz="914400" fontAlgn="base">
              <a:spcAft>
                <a:spcPct val="0"/>
              </a:spcAft>
              <a:defRPr/>
            </a:pPr>
            <a:fld id="{75E99591-1D25-4A5C-9E37-5A0BD076294C}" type="datetime1">
              <a:rPr lang="en-US">
                <a:solidFill>
                  <a:srgbClr val="4C575F"/>
                </a:solidFill>
                <a:latin typeface="Arial" charset="0"/>
                <a:cs typeface="Arial" charset="0"/>
              </a:rPr>
              <a:pPr defTabSz="914400" fontAlgn="base">
                <a:spcAft>
                  <a:spcPct val="0"/>
                </a:spcAft>
                <a:defRPr/>
              </a:pPr>
              <a:t>5/12/2025</a:t>
            </a:fld>
            <a:endParaRPr lang="de-DE">
              <a:solidFill>
                <a:srgbClr val="4C575F"/>
              </a:solidFill>
              <a:latin typeface="Arial" charset="0"/>
              <a:cs typeface="Arial" charset="0"/>
            </a:endParaRPr>
          </a:p>
        </p:txBody>
      </p:sp>
      <p:sp>
        <p:nvSpPr>
          <p:cNvPr id="3079" name="Rectangle 7"/>
          <p:cNvSpPr>
            <a:spLocks noGrp="1" noChangeArrowheads="1"/>
          </p:cNvSpPr>
          <p:nvPr>
            <p:ph type="sldNum" sz="quarter" idx="4"/>
          </p:nvPr>
        </p:nvSpPr>
        <p:spPr bwMode="auto">
          <a:xfrm>
            <a:off x="9164772" y="6584950"/>
            <a:ext cx="546894"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spcBef>
                <a:spcPct val="0"/>
              </a:spcBef>
              <a:buFontTx/>
              <a:buNone/>
              <a:defRPr sz="1200">
                <a:solidFill>
                  <a:schemeClr val="tx1"/>
                </a:solidFill>
              </a:defRPr>
            </a:lvl1pPr>
          </a:lstStyle>
          <a:p>
            <a:pPr defTabSz="914400" fontAlgn="base">
              <a:spcAft>
                <a:spcPct val="0"/>
              </a:spcAft>
              <a:defRPr/>
            </a:pPr>
            <a:fld id="{28FF0886-6D8C-4F79-8A8B-684EF4D24566}" type="slidenum">
              <a:rPr lang="de-DE">
                <a:solidFill>
                  <a:srgbClr val="4C575F"/>
                </a:solidFill>
                <a:latin typeface="Arial" charset="0"/>
                <a:cs typeface="Arial" charset="0"/>
              </a:rPr>
              <a:pPr defTabSz="914400" fontAlgn="base">
                <a:spcAft>
                  <a:spcPct val="0"/>
                </a:spcAft>
                <a:defRPr/>
              </a:pPr>
              <a:t>‹#›</a:t>
            </a:fld>
            <a:endParaRPr lang="de-DE">
              <a:solidFill>
                <a:srgbClr val="4C575F"/>
              </a:solidFill>
              <a:latin typeface="Arial" charset="0"/>
              <a:cs typeface="Arial" charset="0"/>
            </a:endParaRPr>
          </a:p>
        </p:txBody>
      </p:sp>
      <p:cxnSp>
        <p:nvCxnSpPr>
          <p:cNvPr id="8" name="Straight Connector 7"/>
          <p:cNvCxnSpPr/>
          <p:nvPr userDrawn="1"/>
        </p:nvCxnSpPr>
        <p:spPr>
          <a:xfrm>
            <a:off x="701881" y="6532487"/>
            <a:ext cx="8500523"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701878" y="6592858"/>
            <a:ext cx="1680756" cy="229057"/>
          </a:xfrm>
          <a:prstGeom prst="rect">
            <a:avLst/>
          </a:prstGeom>
          <a:noFill/>
        </p:spPr>
        <p:txBody>
          <a:bodyPr wrap="square" lIns="0" tIns="0" rIns="0" bIns="0" rtlCol="0">
            <a:noAutofit/>
          </a:bodyPr>
          <a:lstStyle/>
          <a:p>
            <a:pPr defTabSz="914217">
              <a:defRPr/>
            </a:pPr>
            <a:r>
              <a:rPr lang="de-CH" sz="900" dirty="0">
                <a:solidFill>
                  <a:srgbClr val="3B464D"/>
                </a:solidFill>
                <a:latin typeface="Arial" pitchFamily="34" charset="0"/>
                <a:cs typeface="Arial" pitchFamily="34" charset="0"/>
              </a:rPr>
              <a:t>European Patent Office</a:t>
            </a:r>
            <a:endParaRPr lang="en-GB" sz="900" dirty="0">
              <a:solidFill>
                <a:srgbClr val="3B464D"/>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hdr="0" ftr="0" dt="0"/>
  <p:txStyles>
    <p:titleStyle>
      <a:lvl1pPr algn="l" rtl="0" eaLnBrk="0" fontAlgn="base" hangingPunct="0">
        <a:spcBef>
          <a:spcPct val="0"/>
        </a:spcBef>
        <a:spcAft>
          <a:spcPct val="0"/>
        </a:spcAft>
        <a:defRPr sz="2400" b="1">
          <a:solidFill>
            <a:srgbClr val="404B56"/>
          </a:solidFill>
          <a:latin typeface="+mj-lt"/>
          <a:ea typeface="+mj-ea"/>
          <a:cs typeface="+mj-cs"/>
        </a:defRPr>
      </a:lvl1pPr>
      <a:lvl2pPr algn="l" rtl="0" eaLnBrk="0" fontAlgn="base" hangingPunct="0">
        <a:spcBef>
          <a:spcPct val="0"/>
        </a:spcBef>
        <a:spcAft>
          <a:spcPct val="0"/>
        </a:spcAft>
        <a:defRPr sz="2400" b="1">
          <a:solidFill>
            <a:srgbClr val="404B56"/>
          </a:solidFill>
          <a:latin typeface="Arial" charset="0"/>
        </a:defRPr>
      </a:lvl2pPr>
      <a:lvl3pPr algn="l" rtl="0" eaLnBrk="0" fontAlgn="base" hangingPunct="0">
        <a:spcBef>
          <a:spcPct val="0"/>
        </a:spcBef>
        <a:spcAft>
          <a:spcPct val="0"/>
        </a:spcAft>
        <a:defRPr sz="2400" b="1">
          <a:solidFill>
            <a:srgbClr val="404B56"/>
          </a:solidFill>
          <a:latin typeface="Arial" charset="0"/>
        </a:defRPr>
      </a:lvl3pPr>
      <a:lvl4pPr algn="l" rtl="0" eaLnBrk="0" fontAlgn="base" hangingPunct="0">
        <a:spcBef>
          <a:spcPct val="0"/>
        </a:spcBef>
        <a:spcAft>
          <a:spcPct val="0"/>
        </a:spcAft>
        <a:defRPr sz="2400" b="1">
          <a:solidFill>
            <a:srgbClr val="404B56"/>
          </a:solidFill>
          <a:latin typeface="Arial" charset="0"/>
        </a:defRPr>
      </a:lvl4pPr>
      <a:lvl5pPr algn="l" rtl="0" eaLnBrk="0" fontAlgn="base" hangingPunct="0">
        <a:spcBef>
          <a:spcPct val="0"/>
        </a:spcBef>
        <a:spcAft>
          <a:spcPct val="0"/>
        </a:spcAft>
        <a:defRPr sz="2400" b="1">
          <a:solidFill>
            <a:srgbClr val="404B56"/>
          </a:solidFill>
          <a:latin typeface="Arial" charset="0"/>
        </a:defRPr>
      </a:lvl5pPr>
      <a:lvl6pPr marL="457200" algn="l" rtl="0" fontAlgn="base">
        <a:spcBef>
          <a:spcPct val="0"/>
        </a:spcBef>
        <a:spcAft>
          <a:spcPct val="0"/>
        </a:spcAft>
        <a:defRPr sz="2400" b="1">
          <a:solidFill>
            <a:srgbClr val="404B56"/>
          </a:solidFill>
          <a:latin typeface="Arial" charset="0"/>
        </a:defRPr>
      </a:lvl6pPr>
      <a:lvl7pPr marL="914400" algn="l" rtl="0" fontAlgn="base">
        <a:spcBef>
          <a:spcPct val="0"/>
        </a:spcBef>
        <a:spcAft>
          <a:spcPct val="0"/>
        </a:spcAft>
        <a:defRPr sz="2400" b="1">
          <a:solidFill>
            <a:srgbClr val="404B56"/>
          </a:solidFill>
          <a:latin typeface="Arial" charset="0"/>
        </a:defRPr>
      </a:lvl7pPr>
      <a:lvl8pPr marL="1371600" algn="l" rtl="0" fontAlgn="base">
        <a:spcBef>
          <a:spcPct val="0"/>
        </a:spcBef>
        <a:spcAft>
          <a:spcPct val="0"/>
        </a:spcAft>
        <a:defRPr sz="2400" b="1">
          <a:solidFill>
            <a:srgbClr val="404B56"/>
          </a:solidFill>
          <a:latin typeface="Arial" charset="0"/>
        </a:defRPr>
      </a:lvl8pPr>
      <a:lvl9pPr marL="1828800" algn="l" rtl="0" fontAlgn="base">
        <a:spcBef>
          <a:spcPct val="0"/>
        </a:spcBef>
        <a:spcAft>
          <a:spcPct val="0"/>
        </a:spcAft>
        <a:defRPr sz="2400" b="1">
          <a:solidFill>
            <a:srgbClr val="404B56"/>
          </a:solidFill>
          <a:latin typeface="Arial" charset="0"/>
        </a:defRPr>
      </a:lvl9pPr>
    </p:titleStyle>
    <p:bodyStyle>
      <a:lvl1pPr marL="342900" indent="-342900" algn="l" rtl="0" eaLnBrk="0" fontAlgn="base" hangingPunct="0">
        <a:spcBef>
          <a:spcPct val="20000"/>
        </a:spcBef>
        <a:spcAft>
          <a:spcPct val="0"/>
        </a:spcAft>
        <a:buChar char="•"/>
        <a:defRPr>
          <a:solidFill>
            <a:srgbClr val="404B56"/>
          </a:solidFill>
          <a:latin typeface="+mn-lt"/>
          <a:ea typeface="+mn-ea"/>
          <a:cs typeface="+mn-cs"/>
        </a:defRPr>
      </a:lvl1pPr>
      <a:lvl2pPr marL="742950" indent="-285750" algn="l" rtl="0" eaLnBrk="0" fontAlgn="base" hangingPunct="0">
        <a:spcBef>
          <a:spcPct val="20000"/>
        </a:spcBef>
        <a:spcAft>
          <a:spcPct val="0"/>
        </a:spcAft>
        <a:buChar char="–"/>
        <a:defRPr>
          <a:solidFill>
            <a:srgbClr val="404B56"/>
          </a:solidFill>
          <a:latin typeface="+mn-lt"/>
        </a:defRPr>
      </a:lvl2pPr>
      <a:lvl3pPr marL="1143000" indent="-228600" algn="l" rtl="0" eaLnBrk="0" fontAlgn="base" hangingPunct="0">
        <a:spcBef>
          <a:spcPct val="20000"/>
        </a:spcBef>
        <a:spcAft>
          <a:spcPct val="0"/>
        </a:spcAft>
        <a:buChar char="•"/>
        <a:defRPr>
          <a:solidFill>
            <a:srgbClr val="404B56"/>
          </a:solidFill>
          <a:latin typeface="+mn-lt"/>
        </a:defRPr>
      </a:lvl3pPr>
      <a:lvl4pPr marL="1600200" indent="-228600" algn="l" rtl="0" eaLnBrk="0" fontAlgn="base" hangingPunct="0">
        <a:spcBef>
          <a:spcPct val="20000"/>
        </a:spcBef>
        <a:spcAft>
          <a:spcPct val="0"/>
        </a:spcAft>
        <a:buChar char="–"/>
        <a:defRPr>
          <a:solidFill>
            <a:srgbClr val="404B56"/>
          </a:solidFill>
          <a:latin typeface="+mn-lt"/>
        </a:defRPr>
      </a:lvl4pPr>
      <a:lvl5pPr marL="2057400" indent="-228600" algn="l" rtl="0" eaLnBrk="0" fontAlgn="base" hangingPunct="0">
        <a:spcBef>
          <a:spcPct val="20000"/>
        </a:spcBef>
        <a:spcAft>
          <a:spcPct val="0"/>
        </a:spcAft>
        <a:buChar char="»"/>
        <a:defRPr>
          <a:solidFill>
            <a:srgbClr val="404B56"/>
          </a:solidFill>
          <a:latin typeface="+mn-lt"/>
        </a:defRPr>
      </a:lvl5pPr>
      <a:lvl6pPr marL="2514600" indent="-228600" algn="l" rtl="0" fontAlgn="base">
        <a:spcBef>
          <a:spcPct val="20000"/>
        </a:spcBef>
        <a:spcAft>
          <a:spcPct val="0"/>
        </a:spcAft>
        <a:buChar char="»"/>
        <a:defRPr>
          <a:solidFill>
            <a:srgbClr val="404B56"/>
          </a:solidFill>
          <a:latin typeface="+mn-lt"/>
        </a:defRPr>
      </a:lvl6pPr>
      <a:lvl7pPr marL="2971800" indent="-228600" algn="l" rtl="0" fontAlgn="base">
        <a:spcBef>
          <a:spcPct val="20000"/>
        </a:spcBef>
        <a:spcAft>
          <a:spcPct val="0"/>
        </a:spcAft>
        <a:buChar char="»"/>
        <a:defRPr>
          <a:solidFill>
            <a:srgbClr val="404B56"/>
          </a:solidFill>
          <a:latin typeface="+mn-lt"/>
        </a:defRPr>
      </a:lvl7pPr>
      <a:lvl8pPr marL="3429000" indent="-228600" algn="l" rtl="0" fontAlgn="base">
        <a:spcBef>
          <a:spcPct val="20000"/>
        </a:spcBef>
        <a:spcAft>
          <a:spcPct val="0"/>
        </a:spcAft>
        <a:buChar char="»"/>
        <a:defRPr>
          <a:solidFill>
            <a:srgbClr val="404B56"/>
          </a:solidFill>
          <a:latin typeface="+mn-lt"/>
        </a:defRPr>
      </a:lvl8pPr>
      <a:lvl9pPr marL="3886200" indent="-228600" algn="l" rtl="0" fontAlgn="base">
        <a:spcBef>
          <a:spcPct val="20000"/>
        </a:spcBef>
        <a:spcAft>
          <a:spcPct val="0"/>
        </a:spcAft>
        <a:buChar char="»"/>
        <a:defRPr>
          <a:solidFill>
            <a:srgbClr val="404B5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hyperlink" Target="http://www.epo.org/searching-for-patents/business/patstat.html" TargetMode="External"/><Relationship Id="rId2" Type="http://schemas.openxmlformats.org/officeDocument/2006/relationships/notesSlide" Target="../notesSlides/notesSlide102.xml"/><Relationship Id="rId1" Type="http://schemas.openxmlformats.org/officeDocument/2006/relationships/slideLayout" Target="../slideLayouts/slideLayout2.xml"/><Relationship Id="rId5" Type="http://schemas.openxmlformats.org/officeDocument/2006/relationships/hyperlink" Target="https://www.epo.org/en/contact-us?topic=pk&amp;subject_searching_pk=patstat" TargetMode="External"/><Relationship Id="rId4" Type="http://schemas.openxmlformats.org/officeDocument/2006/relationships/hyperlink" Target="https://www.epo.org/en/contact-us?subject_searching_pk=pk-service&amp;topic=pk"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epo.org/patsta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7.emf"/><Relationship Id="rId4" Type="http://schemas.openxmlformats.org/officeDocument/2006/relationships/image" Target="../media/image12.png"/><Relationship Id="rId9" Type="http://schemas.openxmlformats.org/officeDocument/2006/relationships/package" Target="../embeddings/Microsoft_Excel_Worksheet.xlsx"/></Relationships>
</file>

<file path=ppt/slides/_rels/slide3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3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3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package" Target="../embeddings/Microsoft_Excel_Worksheet4.xlsx"/><Relationship Id="rId4" Type="http://schemas.openxmlformats.org/officeDocument/2006/relationships/image" Target="../media/image20.e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hyperlink" Target="http://www.epo.org/searching-for-patents/business/patstat.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slide" Target="slide73.xml"/><Relationship Id="rId3" Type="http://schemas.openxmlformats.org/officeDocument/2006/relationships/slide" Target="slide6.xml"/><Relationship Id="rId7" Type="http://schemas.openxmlformats.org/officeDocument/2006/relationships/slide" Target="slide68.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slide" Target="slide53.xml"/><Relationship Id="rId11" Type="http://schemas.openxmlformats.org/officeDocument/2006/relationships/slide" Target="slide100.xml"/><Relationship Id="rId5" Type="http://schemas.openxmlformats.org/officeDocument/2006/relationships/slide" Target="slide33.xml"/><Relationship Id="rId10" Type="http://schemas.openxmlformats.org/officeDocument/2006/relationships/slide" Target="slide93.xml"/><Relationship Id="rId4" Type="http://schemas.openxmlformats.org/officeDocument/2006/relationships/slide" Target="slide19.xml"/><Relationship Id="rId9" Type="http://schemas.openxmlformats.org/officeDocument/2006/relationships/slide" Target="slide8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6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http://www.epo.org/searching-for-patents/helpful-resources/raw-data/data/tables/weekly.html" TargetMode="External"/><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hyperlink" Target="https://public.tableau.com/profile/patstat.support#!/vizhome/CoverageofPATSTAT2018AutumnEdition/CoveragePATSTATGlobal" TargetMode="Externa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8016240" y="6069807"/>
            <a:ext cx="1196530" cy="423862"/>
          </a:xfrm>
        </p:spPr>
        <p:txBody>
          <a:bodyPr/>
          <a:lstStyle/>
          <a:p>
            <a:pPr marL="0" indent="0" algn="r">
              <a:buNone/>
            </a:pPr>
            <a:r>
              <a:rPr lang="en-GB" sz="1200" dirty="0"/>
              <a:t>May 2025</a:t>
            </a:r>
          </a:p>
        </p:txBody>
      </p:sp>
      <p:sp>
        <p:nvSpPr>
          <p:cNvPr id="8" name="Rectangle 2"/>
          <p:cNvSpPr txBox="1">
            <a:spLocks noChangeArrowheads="1"/>
          </p:cNvSpPr>
          <p:nvPr/>
        </p:nvSpPr>
        <p:spPr bwMode="auto">
          <a:xfrm>
            <a:off x="651565" y="1300480"/>
            <a:ext cx="8715955" cy="2661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algn="l" rtl="0" eaLnBrk="0" fontAlgn="base" hangingPunct="0">
              <a:lnSpc>
                <a:spcPct val="100000"/>
              </a:lnSpc>
              <a:spcBef>
                <a:spcPct val="0"/>
              </a:spcBef>
              <a:spcAft>
                <a:spcPct val="0"/>
              </a:spcAft>
              <a:defRPr sz="2800" b="1" baseline="0">
                <a:solidFill>
                  <a:srgbClr val="404B56"/>
                </a:solidFill>
                <a:latin typeface="+mj-lt"/>
                <a:ea typeface="+mj-ea"/>
                <a:cs typeface="+mj-cs"/>
              </a:defRPr>
            </a:lvl1pPr>
            <a:lvl2pPr algn="l" rtl="0" eaLnBrk="0" fontAlgn="base" hangingPunct="0">
              <a:spcBef>
                <a:spcPct val="0"/>
              </a:spcBef>
              <a:spcAft>
                <a:spcPct val="0"/>
              </a:spcAft>
              <a:defRPr sz="2400" b="1">
                <a:solidFill>
                  <a:srgbClr val="404B56"/>
                </a:solidFill>
                <a:latin typeface="Arial" charset="0"/>
              </a:defRPr>
            </a:lvl2pPr>
            <a:lvl3pPr algn="l" rtl="0" eaLnBrk="0" fontAlgn="base" hangingPunct="0">
              <a:spcBef>
                <a:spcPct val="0"/>
              </a:spcBef>
              <a:spcAft>
                <a:spcPct val="0"/>
              </a:spcAft>
              <a:defRPr sz="2400" b="1">
                <a:solidFill>
                  <a:srgbClr val="404B56"/>
                </a:solidFill>
                <a:latin typeface="Arial" charset="0"/>
              </a:defRPr>
            </a:lvl3pPr>
            <a:lvl4pPr algn="l" rtl="0" eaLnBrk="0" fontAlgn="base" hangingPunct="0">
              <a:spcBef>
                <a:spcPct val="0"/>
              </a:spcBef>
              <a:spcAft>
                <a:spcPct val="0"/>
              </a:spcAft>
              <a:defRPr sz="2400" b="1">
                <a:solidFill>
                  <a:srgbClr val="404B56"/>
                </a:solidFill>
                <a:latin typeface="Arial" charset="0"/>
              </a:defRPr>
            </a:lvl4pPr>
            <a:lvl5pPr algn="l" rtl="0" eaLnBrk="0" fontAlgn="base" hangingPunct="0">
              <a:spcBef>
                <a:spcPct val="0"/>
              </a:spcBef>
              <a:spcAft>
                <a:spcPct val="0"/>
              </a:spcAft>
              <a:defRPr sz="2400" b="1">
                <a:solidFill>
                  <a:srgbClr val="404B56"/>
                </a:solidFill>
                <a:latin typeface="Arial" charset="0"/>
              </a:defRPr>
            </a:lvl5pPr>
            <a:lvl6pPr marL="457200" algn="l" rtl="0" fontAlgn="base">
              <a:spcBef>
                <a:spcPct val="0"/>
              </a:spcBef>
              <a:spcAft>
                <a:spcPct val="0"/>
              </a:spcAft>
              <a:defRPr sz="2400" b="1">
                <a:solidFill>
                  <a:srgbClr val="404B56"/>
                </a:solidFill>
                <a:latin typeface="Arial" charset="0"/>
              </a:defRPr>
            </a:lvl6pPr>
            <a:lvl7pPr marL="914400" algn="l" rtl="0" fontAlgn="base">
              <a:spcBef>
                <a:spcPct val="0"/>
              </a:spcBef>
              <a:spcAft>
                <a:spcPct val="0"/>
              </a:spcAft>
              <a:defRPr sz="2400" b="1">
                <a:solidFill>
                  <a:srgbClr val="404B56"/>
                </a:solidFill>
                <a:latin typeface="Arial" charset="0"/>
              </a:defRPr>
            </a:lvl7pPr>
            <a:lvl8pPr marL="1371600" algn="l" rtl="0" fontAlgn="base">
              <a:spcBef>
                <a:spcPct val="0"/>
              </a:spcBef>
              <a:spcAft>
                <a:spcPct val="0"/>
              </a:spcAft>
              <a:defRPr sz="2400" b="1">
                <a:solidFill>
                  <a:srgbClr val="404B56"/>
                </a:solidFill>
                <a:latin typeface="Arial" charset="0"/>
              </a:defRPr>
            </a:lvl8pPr>
            <a:lvl9pPr marL="1828800" algn="l" rtl="0" fontAlgn="base">
              <a:spcBef>
                <a:spcPct val="0"/>
              </a:spcBef>
              <a:spcAft>
                <a:spcPct val="0"/>
              </a:spcAft>
              <a:defRPr sz="2400" b="1">
                <a:solidFill>
                  <a:srgbClr val="404B56"/>
                </a:solidFill>
                <a:latin typeface="Arial" charset="0"/>
              </a:defRPr>
            </a:lvl9pPr>
          </a:lstStyle>
          <a:p>
            <a:pPr defTabSz="914400" eaLnBrk="1" hangingPunct="1">
              <a:spcAft>
                <a:spcPts val="600"/>
              </a:spcAft>
            </a:pPr>
            <a:r>
              <a:rPr lang="en-GB" sz="3600" kern="0" dirty="0">
                <a:solidFill>
                  <a:schemeClr val="accent1"/>
                </a:solidFill>
                <a:latin typeface="Arial"/>
              </a:rPr>
              <a:t>Using PATSTAT with SQL for beginners</a:t>
            </a:r>
          </a:p>
          <a:p>
            <a:pPr defTabSz="914400" eaLnBrk="1" hangingPunct="1">
              <a:spcAft>
                <a:spcPts val="600"/>
              </a:spcAft>
            </a:pPr>
            <a:br>
              <a:rPr lang="en-GB" altLang="en-US" sz="3200" kern="0" dirty="0">
                <a:latin typeface="Arial"/>
              </a:rPr>
            </a:br>
            <a:endParaRPr lang="en-GB" altLang="en-US" sz="3200" kern="0" dirty="0">
              <a:latin typeface="Arial"/>
            </a:endParaRPr>
          </a:p>
          <a:p>
            <a:pPr defTabSz="914400" eaLnBrk="1" hangingPunct="1">
              <a:spcAft>
                <a:spcPts val="600"/>
              </a:spcAft>
            </a:pPr>
            <a:r>
              <a:rPr lang="en-GB" altLang="en-US" sz="2400" kern="0" dirty="0">
                <a:latin typeface="Arial"/>
              </a:rPr>
              <a:t>A step-by-step guide with exercises</a:t>
            </a:r>
          </a:p>
          <a:p>
            <a:pPr defTabSz="914400" eaLnBrk="1" hangingPunct="1">
              <a:spcAft>
                <a:spcPts val="600"/>
              </a:spcAft>
            </a:pPr>
            <a:r>
              <a:rPr lang="en-GB" altLang="en-US" sz="2400" kern="0" dirty="0">
                <a:latin typeface="Arial"/>
              </a:rPr>
              <a:t>All examples executable in PATSTAT Online</a:t>
            </a:r>
          </a:p>
        </p:txBody>
      </p:sp>
      <p:sp>
        <p:nvSpPr>
          <p:cNvPr id="2" name="Text Placeholder 2">
            <a:extLst>
              <a:ext uri="{FF2B5EF4-FFF2-40B4-BE49-F238E27FC236}">
                <a16:creationId xmlns:a16="http://schemas.microsoft.com/office/drawing/2014/main" id="{04AB8CA6-EEFA-F4B8-4D3B-0CEEA81A1F86}"/>
              </a:ext>
            </a:extLst>
          </p:cNvPr>
          <p:cNvSpPr txBox="1">
            <a:spLocks/>
          </p:cNvSpPr>
          <p:nvPr/>
        </p:nvSpPr>
        <p:spPr bwMode="auto">
          <a:xfrm>
            <a:off x="789352" y="6069807"/>
            <a:ext cx="1196530"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a:solidFill>
                  <a:srgbClr val="404B56"/>
                </a:solidFill>
                <a:latin typeface="+mn-lt"/>
                <a:ea typeface="+mn-ea"/>
                <a:cs typeface="+mn-cs"/>
              </a:defRPr>
            </a:lvl1pPr>
            <a:lvl2pPr marL="742950" indent="-285750" algn="l" rtl="0" eaLnBrk="0" fontAlgn="base" hangingPunct="0">
              <a:spcBef>
                <a:spcPct val="20000"/>
              </a:spcBef>
              <a:spcAft>
                <a:spcPct val="0"/>
              </a:spcAft>
              <a:buChar char="–"/>
              <a:defRPr>
                <a:solidFill>
                  <a:srgbClr val="404B56"/>
                </a:solidFill>
                <a:latin typeface="+mn-lt"/>
              </a:defRPr>
            </a:lvl2pPr>
            <a:lvl3pPr marL="1143000" indent="-228600" algn="l" rtl="0" eaLnBrk="0" fontAlgn="base" hangingPunct="0">
              <a:spcBef>
                <a:spcPct val="20000"/>
              </a:spcBef>
              <a:spcAft>
                <a:spcPct val="0"/>
              </a:spcAft>
              <a:buChar char="•"/>
              <a:defRPr>
                <a:solidFill>
                  <a:srgbClr val="404B56"/>
                </a:solidFill>
                <a:latin typeface="+mn-lt"/>
              </a:defRPr>
            </a:lvl3pPr>
            <a:lvl4pPr marL="1600200" indent="-228600" algn="l" rtl="0" eaLnBrk="0" fontAlgn="base" hangingPunct="0">
              <a:spcBef>
                <a:spcPct val="20000"/>
              </a:spcBef>
              <a:spcAft>
                <a:spcPct val="0"/>
              </a:spcAft>
              <a:buChar char="–"/>
              <a:defRPr>
                <a:solidFill>
                  <a:srgbClr val="404B56"/>
                </a:solidFill>
                <a:latin typeface="+mn-lt"/>
              </a:defRPr>
            </a:lvl4pPr>
            <a:lvl5pPr marL="2057400" indent="-228600" algn="l" rtl="0" eaLnBrk="0" fontAlgn="base" hangingPunct="0">
              <a:spcBef>
                <a:spcPct val="20000"/>
              </a:spcBef>
              <a:spcAft>
                <a:spcPct val="0"/>
              </a:spcAft>
              <a:buChar char="»"/>
              <a:defRPr>
                <a:solidFill>
                  <a:srgbClr val="404B56"/>
                </a:solidFill>
                <a:latin typeface="+mn-lt"/>
              </a:defRPr>
            </a:lvl5pPr>
            <a:lvl6pPr marL="2514600" indent="-228600" algn="l" rtl="0" fontAlgn="base">
              <a:spcBef>
                <a:spcPct val="20000"/>
              </a:spcBef>
              <a:spcAft>
                <a:spcPct val="0"/>
              </a:spcAft>
              <a:buChar char="»"/>
              <a:defRPr>
                <a:solidFill>
                  <a:srgbClr val="404B56"/>
                </a:solidFill>
                <a:latin typeface="+mn-lt"/>
              </a:defRPr>
            </a:lvl6pPr>
            <a:lvl7pPr marL="2971800" indent="-228600" algn="l" rtl="0" fontAlgn="base">
              <a:spcBef>
                <a:spcPct val="20000"/>
              </a:spcBef>
              <a:spcAft>
                <a:spcPct val="0"/>
              </a:spcAft>
              <a:buChar char="»"/>
              <a:defRPr>
                <a:solidFill>
                  <a:srgbClr val="404B56"/>
                </a:solidFill>
                <a:latin typeface="+mn-lt"/>
              </a:defRPr>
            </a:lvl7pPr>
            <a:lvl8pPr marL="3429000" indent="-228600" algn="l" rtl="0" fontAlgn="base">
              <a:spcBef>
                <a:spcPct val="20000"/>
              </a:spcBef>
              <a:spcAft>
                <a:spcPct val="0"/>
              </a:spcAft>
              <a:buChar char="»"/>
              <a:defRPr>
                <a:solidFill>
                  <a:srgbClr val="404B56"/>
                </a:solidFill>
                <a:latin typeface="+mn-lt"/>
              </a:defRPr>
            </a:lvl8pPr>
            <a:lvl9pPr marL="3886200" indent="-228600" algn="l" rtl="0" fontAlgn="base">
              <a:spcBef>
                <a:spcPct val="20000"/>
              </a:spcBef>
              <a:spcAft>
                <a:spcPct val="0"/>
              </a:spcAft>
              <a:buChar char="»"/>
              <a:defRPr>
                <a:solidFill>
                  <a:srgbClr val="404B56"/>
                </a:solidFill>
                <a:latin typeface="+mn-lt"/>
              </a:defRPr>
            </a:lvl9pPr>
          </a:lstStyle>
          <a:p>
            <a:pPr marL="0" indent="0" defTabSz="914400">
              <a:buFontTx/>
              <a:buNone/>
            </a:pPr>
            <a:r>
              <a:rPr lang="en-GB" sz="1200" kern="0" dirty="0"/>
              <a:t>V 2.9</a:t>
            </a:r>
          </a:p>
        </p:txBody>
      </p:sp>
    </p:spTree>
    <p:extLst>
      <p:ext uri="{BB962C8B-B14F-4D97-AF65-F5344CB8AC3E}">
        <p14:creationId xmlns:p14="http://schemas.microsoft.com/office/powerpoint/2010/main" val="269685987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D5DD3683-EE33-4501-AB5F-2A6D3612D2FF}" type="slidenum">
              <a:rPr lang="de-DE" altLang="en-US" sz="1200" smtClean="0">
                <a:solidFill>
                  <a:srgbClr val="4C575F"/>
                </a:solidFill>
              </a:rPr>
              <a:pPr/>
              <a:t>10</a:t>
            </a:fld>
            <a:endParaRPr lang="de-DE" altLang="en-US" sz="1200">
              <a:solidFill>
                <a:srgbClr val="4C575F"/>
              </a:solidFill>
            </a:endParaRPr>
          </a:p>
        </p:txBody>
      </p:sp>
      <p:sp>
        <p:nvSpPr>
          <p:cNvPr id="12291" name="Rectangle 2"/>
          <p:cNvSpPr>
            <a:spLocks noGrp="1" noChangeArrowheads="1"/>
          </p:cNvSpPr>
          <p:nvPr>
            <p:ph type="title" idx="4294967295"/>
          </p:nvPr>
        </p:nvSpPr>
        <p:spPr>
          <a:xfrm>
            <a:off x="662120" y="620718"/>
            <a:ext cx="8330671" cy="638175"/>
          </a:xfrm>
        </p:spPr>
        <p:txBody>
          <a:bodyPr/>
          <a:lstStyle/>
          <a:p>
            <a:pPr eaLnBrk="1" hangingPunct="1"/>
            <a:r>
              <a:rPr lang="en-GB" altLang="en-US" sz="3200"/>
              <a:t>A relational database</a:t>
            </a:r>
          </a:p>
        </p:txBody>
      </p:sp>
      <p:sp>
        <p:nvSpPr>
          <p:cNvPr id="12292" name="Rectangle 3"/>
          <p:cNvSpPr>
            <a:spLocks noGrp="1" noChangeArrowheads="1"/>
          </p:cNvSpPr>
          <p:nvPr>
            <p:ph type="body" idx="4294967295"/>
          </p:nvPr>
        </p:nvSpPr>
        <p:spPr>
          <a:xfrm>
            <a:off x="662123" y="1341438"/>
            <a:ext cx="8580040" cy="4464050"/>
          </a:xfrm>
        </p:spPr>
        <p:txBody>
          <a:bodyPr/>
          <a:lstStyle/>
          <a:p>
            <a:pPr>
              <a:lnSpc>
                <a:spcPct val="90000"/>
              </a:lnSpc>
            </a:pPr>
            <a:r>
              <a:rPr lang="en-GB" altLang="en-US" sz="2400" dirty="0"/>
              <a:t>... is a collection of tables</a:t>
            </a:r>
          </a:p>
          <a:p>
            <a:pPr>
              <a:lnSpc>
                <a:spcPct val="90000"/>
              </a:lnSpc>
            </a:pPr>
            <a:r>
              <a:rPr lang="en-GB" altLang="en-US" sz="2400" dirty="0"/>
              <a:t>Each attribute of a row contains an </a:t>
            </a:r>
            <a:r>
              <a:rPr lang="en-GB" altLang="en-US" sz="2400" u="sng" dirty="0"/>
              <a:t>elementary</a:t>
            </a:r>
            <a:r>
              <a:rPr lang="en-GB" altLang="en-US" sz="2400" dirty="0"/>
              <a:t> data element, e.g.</a:t>
            </a:r>
          </a:p>
          <a:p>
            <a:pPr lvl="1">
              <a:lnSpc>
                <a:spcPct val="90000"/>
              </a:lnSpc>
            </a:pPr>
            <a:r>
              <a:rPr lang="en-GB" altLang="en-US" sz="2400" u="sng" dirty="0"/>
              <a:t>one</a:t>
            </a:r>
            <a:r>
              <a:rPr lang="en-GB" altLang="en-US" sz="2400" dirty="0"/>
              <a:t> IPC symbol</a:t>
            </a:r>
          </a:p>
          <a:p>
            <a:pPr lvl="1">
              <a:lnSpc>
                <a:spcPct val="90000"/>
              </a:lnSpc>
            </a:pPr>
            <a:r>
              <a:rPr lang="en-GB" altLang="en-US" sz="2400" u="sng" dirty="0"/>
              <a:t>one</a:t>
            </a:r>
            <a:r>
              <a:rPr lang="en-GB" altLang="en-US" sz="2400" dirty="0"/>
              <a:t> application number</a:t>
            </a:r>
          </a:p>
          <a:p>
            <a:pPr lvl="1">
              <a:lnSpc>
                <a:spcPct val="90000"/>
              </a:lnSpc>
            </a:pPr>
            <a:r>
              <a:rPr lang="en-GB" altLang="en-US" sz="2400" u="sng" dirty="0"/>
              <a:t>one</a:t>
            </a:r>
            <a:r>
              <a:rPr lang="en-GB" altLang="en-US" sz="2400" dirty="0"/>
              <a:t> abstract (regarded as </a:t>
            </a:r>
            <a:r>
              <a:rPr lang="en-GB" altLang="en-US" sz="2400" u="sng" dirty="0"/>
              <a:t>one string</a:t>
            </a:r>
            <a:r>
              <a:rPr lang="en-GB" altLang="en-US" sz="2400" dirty="0"/>
              <a:t>, not as a sequence of words!)</a:t>
            </a:r>
          </a:p>
          <a:p>
            <a:pPr>
              <a:lnSpc>
                <a:spcPct val="90000"/>
              </a:lnSpc>
            </a:pPr>
            <a:r>
              <a:rPr lang="en-GB" altLang="en-US" sz="2400" dirty="0"/>
              <a:t>... is well suited for structured data, but not for text or images (because e.g. text is usually treated as a complex data element containing paragraphs, sentences, words, etc.)</a:t>
            </a:r>
          </a:p>
          <a:p>
            <a:pPr>
              <a:lnSpc>
                <a:spcPct val="90000"/>
              </a:lnSpc>
              <a:buFontTx/>
              <a:buNone/>
            </a:pPr>
            <a:endParaRPr lang="en-GB" altLang="en-US" sz="2400" dirty="0"/>
          </a:p>
        </p:txBody>
      </p:sp>
    </p:spTree>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37C00B66-DAE2-4855-8752-B8FCA9FC0901}" type="slidenum">
              <a:rPr lang="de-DE" altLang="en-US" sz="1200" smtClean="0">
                <a:solidFill>
                  <a:srgbClr val="4C575F"/>
                </a:solidFill>
              </a:rPr>
              <a:pPr/>
              <a:t>100</a:t>
            </a:fld>
            <a:endParaRPr lang="de-DE" altLang="en-US" sz="1200">
              <a:solidFill>
                <a:srgbClr val="4C575F"/>
              </a:solidFill>
            </a:endParaRPr>
          </a:p>
        </p:txBody>
      </p:sp>
      <p:sp>
        <p:nvSpPr>
          <p:cNvPr id="91139" name="Rectangle 2"/>
          <p:cNvSpPr>
            <a:spLocks noChangeArrowheads="1"/>
          </p:cNvSpPr>
          <p:nvPr/>
        </p:nvSpPr>
        <p:spPr bwMode="auto">
          <a:xfrm>
            <a:off x="584729" y="2133605"/>
            <a:ext cx="8330671"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fontAlgn="base">
              <a:spcBef>
                <a:spcPct val="0"/>
              </a:spcBef>
              <a:spcAft>
                <a:spcPct val="0"/>
              </a:spcAft>
            </a:pPr>
            <a:r>
              <a:rPr lang="en-GB" altLang="en-US" sz="3600" b="1" dirty="0"/>
              <a:t>Wrap-up</a:t>
            </a:r>
          </a:p>
        </p:txBody>
      </p:sp>
    </p:spTree>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64807BEF-D30B-497A-B1C3-2355AE30A3EE}" type="slidenum">
              <a:rPr lang="de-DE" altLang="en-US" sz="1200" smtClean="0">
                <a:solidFill>
                  <a:srgbClr val="4C575F"/>
                </a:solidFill>
              </a:rPr>
              <a:pPr/>
              <a:t>101</a:t>
            </a:fld>
            <a:endParaRPr lang="de-DE" altLang="en-US" sz="1200">
              <a:solidFill>
                <a:srgbClr val="4C575F"/>
              </a:solidFill>
            </a:endParaRPr>
          </a:p>
        </p:txBody>
      </p:sp>
      <p:sp>
        <p:nvSpPr>
          <p:cNvPr id="92163" name="Rectangle 2"/>
          <p:cNvSpPr>
            <a:spLocks noGrp="1" noChangeArrowheads="1"/>
          </p:cNvSpPr>
          <p:nvPr>
            <p:ph type="title"/>
          </p:nvPr>
        </p:nvSpPr>
        <p:spPr>
          <a:xfrm>
            <a:off x="663870" y="404816"/>
            <a:ext cx="8330671" cy="638175"/>
          </a:xfrm>
        </p:spPr>
        <p:txBody>
          <a:bodyPr/>
          <a:lstStyle/>
          <a:p>
            <a:r>
              <a:rPr lang="en-GB" altLang="en-US" sz="3200" dirty="0"/>
              <a:t>General structure of SELECT</a:t>
            </a:r>
          </a:p>
        </p:txBody>
      </p:sp>
      <p:sp>
        <p:nvSpPr>
          <p:cNvPr id="6" name="Text Placeholder 2"/>
          <p:cNvSpPr txBox="1">
            <a:spLocks/>
          </p:cNvSpPr>
          <p:nvPr/>
        </p:nvSpPr>
        <p:spPr>
          <a:xfrm>
            <a:off x="647888" y="1295700"/>
            <a:ext cx="8861872" cy="5044140"/>
          </a:xfrm>
          <a:prstGeom prst="rect">
            <a:avLst/>
          </a:prstGeom>
        </p:spPr>
        <p:txBody>
          <a:bodyPr/>
          <a:lstStyle>
            <a:lvl1pPr marL="342900" indent="-342900" algn="l" rtl="0" eaLnBrk="0" fontAlgn="base" hangingPunct="0">
              <a:spcBef>
                <a:spcPct val="20000"/>
              </a:spcBef>
              <a:spcAft>
                <a:spcPct val="0"/>
              </a:spcAft>
              <a:buChar char="•"/>
              <a:defRPr>
                <a:solidFill>
                  <a:srgbClr val="404B56"/>
                </a:solidFill>
                <a:latin typeface="+mn-lt"/>
                <a:ea typeface="+mn-ea"/>
                <a:cs typeface="+mn-cs"/>
              </a:defRPr>
            </a:lvl1pPr>
            <a:lvl2pPr marL="742950" indent="-285750" algn="l" rtl="0" eaLnBrk="0" fontAlgn="base" hangingPunct="0">
              <a:spcBef>
                <a:spcPct val="20000"/>
              </a:spcBef>
              <a:spcAft>
                <a:spcPct val="0"/>
              </a:spcAft>
              <a:buChar char="–"/>
              <a:defRPr>
                <a:solidFill>
                  <a:srgbClr val="404B56"/>
                </a:solidFill>
                <a:latin typeface="+mn-lt"/>
              </a:defRPr>
            </a:lvl2pPr>
            <a:lvl3pPr marL="1143000" indent="-228600" algn="l" rtl="0" eaLnBrk="0" fontAlgn="base" hangingPunct="0">
              <a:spcBef>
                <a:spcPct val="20000"/>
              </a:spcBef>
              <a:spcAft>
                <a:spcPct val="0"/>
              </a:spcAft>
              <a:buChar char="•"/>
              <a:defRPr>
                <a:solidFill>
                  <a:srgbClr val="404B56"/>
                </a:solidFill>
                <a:latin typeface="+mn-lt"/>
              </a:defRPr>
            </a:lvl3pPr>
            <a:lvl4pPr marL="1600200" indent="-228600" algn="l" rtl="0" eaLnBrk="0" fontAlgn="base" hangingPunct="0">
              <a:spcBef>
                <a:spcPct val="20000"/>
              </a:spcBef>
              <a:spcAft>
                <a:spcPct val="0"/>
              </a:spcAft>
              <a:buChar char="–"/>
              <a:defRPr>
                <a:solidFill>
                  <a:srgbClr val="404B56"/>
                </a:solidFill>
                <a:latin typeface="+mn-lt"/>
              </a:defRPr>
            </a:lvl4pPr>
            <a:lvl5pPr marL="2057400" indent="-228600" algn="l" rtl="0" eaLnBrk="0" fontAlgn="base" hangingPunct="0">
              <a:spcBef>
                <a:spcPct val="20000"/>
              </a:spcBef>
              <a:spcAft>
                <a:spcPct val="0"/>
              </a:spcAft>
              <a:buChar char="»"/>
              <a:defRPr>
                <a:solidFill>
                  <a:srgbClr val="404B56"/>
                </a:solidFill>
                <a:latin typeface="+mn-lt"/>
              </a:defRPr>
            </a:lvl5pPr>
            <a:lvl6pPr marL="2514600" indent="-228600" algn="l" rtl="0" fontAlgn="base">
              <a:spcBef>
                <a:spcPct val="20000"/>
              </a:spcBef>
              <a:spcAft>
                <a:spcPct val="0"/>
              </a:spcAft>
              <a:buChar char="»"/>
              <a:defRPr>
                <a:solidFill>
                  <a:srgbClr val="404B56"/>
                </a:solidFill>
                <a:latin typeface="+mn-lt"/>
              </a:defRPr>
            </a:lvl6pPr>
            <a:lvl7pPr marL="2971800" indent="-228600" algn="l" rtl="0" fontAlgn="base">
              <a:spcBef>
                <a:spcPct val="20000"/>
              </a:spcBef>
              <a:spcAft>
                <a:spcPct val="0"/>
              </a:spcAft>
              <a:buChar char="»"/>
              <a:defRPr>
                <a:solidFill>
                  <a:srgbClr val="404B56"/>
                </a:solidFill>
                <a:latin typeface="+mn-lt"/>
              </a:defRPr>
            </a:lvl7pPr>
            <a:lvl8pPr marL="3429000" indent="-228600" algn="l" rtl="0" fontAlgn="base">
              <a:spcBef>
                <a:spcPct val="20000"/>
              </a:spcBef>
              <a:spcAft>
                <a:spcPct val="0"/>
              </a:spcAft>
              <a:buChar char="»"/>
              <a:defRPr>
                <a:solidFill>
                  <a:srgbClr val="404B56"/>
                </a:solidFill>
                <a:latin typeface="+mn-lt"/>
              </a:defRPr>
            </a:lvl8pPr>
            <a:lvl9pPr marL="3886200" indent="-228600" algn="l" rtl="0" fontAlgn="base">
              <a:spcBef>
                <a:spcPct val="20000"/>
              </a:spcBef>
              <a:spcAft>
                <a:spcPct val="0"/>
              </a:spcAft>
              <a:buChar char="»"/>
              <a:defRPr>
                <a:solidFill>
                  <a:srgbClr val="404B56"/>
                </a:solidFill>
                <a:latin typeface="+mn-lt"/>
              </a:defRPr>
            </a:lvl9pPr>
          </a:lstStyle>
          <a:p>
            <a:pPr marL="216000" defTabSz="914400">
              <a:lnSpc>
                <a:spcPct val="150000"/>
              </a:lnSpc>
              <a:spcBef>
                <a:spcPts val="0"/>
              </a:spcBef>
              <a:buFontTx/>
              <a:buNone/>
            </a:pPr>
            <a:r>
              <a:rPr lang="en-GB" altLang="en-US" sz="2400" b="1" kern="0" dirty="0">
                <a:solidFill>
                  <a:srgbClr val="C00000"/>
                </a:solidFill>
              </a:rPr>
              <a:t>SELECT [DISTINCT]</a:t>
            </a:r>
            <a:r>
              <a:rPr lang="en-GB" altLang="en-US" sz="2400" kern="0" dirty="0">
                <a:solidFill>
                  <a:srgbClr val="C00000"/>
                </a:solidFill>
              </a:rPr>
              <a:t> </a:t>
            </a:r>
            <a:r>
              <a:rPr lang="en-GB" altLang="en-US" sz="2400" b="1" kern="0" dirty="0">
                <a:solidFill>
                  <a:srgbClr val="C00000"/>
                </a:solidFill>
              </a:rPr>
              <a:t>[TOP n] </a:t>
            </a:r>
            <a:r>
              <a:rPr lang="en-GB" altLang="en-US" sz="2400" kern="0" dirty="0"/>
              <a:t>col1, col2, col 3 ... ¦ *</a:t>
            </a:r>
          </a:p>
          <a:p>
            <a:pPr marL="216000" defTabSz="914400">
              <a:lnSpc>
                <a:spcPct val="150000"/>
              </a:lnSpc>
              <a:spcBef>
                <a:spcPts val="0"/>
              </a:spcBef>
              <a:buFontTx/>
              <a:buNone/>
            </a:pPr>
            <a:r>
              <a:rPr lang="en-GB" altLang="en-US" sz="2400" b="1" kern="0" dirty="0">
                <a:solidFill>
                  <a:srgbClr val="C00000"/>
                </a:solidFill>
              </a:rPr>
              <a:t>FROM</a:t>
            </a:r>
            <a:r>
              <a:rPr lang="en-GB" altLang="en-US" sz="2400" kern="0" dirty="0">
                <a:solidFill>
                  <a:srgbClr val="C00000"/>
                </a:solidFill>
              </a:rPr>
              <a:t> </a:t>
            </a:r>
            <a:r>
              <a:rPr lang="en-GB" altLang="en-US" sz="2400" kern="0" dirty="0"/>
              <a:t>table1</a:t>
            </a:r>
          </a:p>
          <a:p>
            <a:pPr marL="216000" defTabSz="914400">
              <a:lnSpc>
                <a:spcPct val="150000"/>
              </a:lnSpc>
              <a:spcBef>
                <a:spcPts val="0"/>
              </a:spcBef>
              <a:buFontTx/>
              <a:buNone/>
              <a:tabLst>
                <a:tab pos="4481513" algn="l"/>
              </a:tabLst>
            </a:pPr>
            <a:r>
              <a:rPr lang="en-GB" altLang="en-US" sz="2400" b="1" kern="0" dirty="0">
                <a:solidFill>
                  <a:srgbClr val="C00000"/>
                </a:solidFill>
              </a:rPr>
              <a:t>JOIN</a:t>
            </a:r>
            <a:r>
              <a:rPr lang="en-GB" altLang="en-US" sz="2400" kern="0" dirty="0">
                <a:solidFill>
                  <a:srgbClr val="C00000"/>
                </a:solidFill>
              </a:rPr>
              <a:t> </a:t>
            </a:r>
            <a:r>
              <a:rPr lang="en-GB" altLang="en-US" sz="2400" kern="0" dirty="0"/>
              <a:t>table2 </a:t>
            </a:r>
            <a:r>
              <a:rPr lang="en-GB" altLang="en-US" sz="2400" b="1" kern="0" dirty="0">
                <a:solidFill>
                  <a:srgbClr val="C00000"/>
                </a:solidFill>
              </a:rPr>
              <a:t>ON</a:t>
            </a:r>
            <a:r>
              <a:rPr lang="en-GB" altLang="en-US" sz="2400" kern="0" dirty="0">
                <a:solidFill>
                  <a:srgbClr val="C00000"/>
                </a:solidFill>
              </a:rPr>
              <a:t> </a:t>
            </a:r>
            <a:r>
              <a:rPr lang="en-GB" altLang="en-US" sz="2400" kern="0" dirty="0"/>
              <a:t>join condition(s)		</a:t>
            </a:r>
            <a:r>
              <a:rPr lang="en-GB" altLang="en-US" sz="2400" kern="0" dirty="0">
                <a:solidFill>
                  <a:srgbClr val="29911B"/>
                </a:solidFill>
              </a:rPr>
              <a:t>-- JOIN clause may repeat</a:t>
            </a:r>
          </a:p>
          <a:p>
            <a:pPr marL="216000" defTabSz="914400">
              <a:lnSpc>
                <a:spcPct val="150000"/>
              </a:lnSpc>
              <a:spcBef>
                <a:spcPts val="0"/>
              </a:spcBef>
              <a:buFontTx/>
              <a:buNone/>
            </a:pPr>
            <a:r>
              <a:rPr lang="en-GB" altLang="en-US" sz="2400" b="1" kern="0" dirty="0">
                <a:solidFill>
                  <a:srgbClr val="C00000"/>
                </a:solidFill>
              </a:rPr>
              <a:t>WHERE</a:t>
            </a:r>
            <a:r>
              <a:rPr lang="en-GB" altLang="en-US" sz="2400" kern="0" dirty="0">
                <a:solidFill>
                  <a:srgbClr val="C00000"/>
                </a:solidFill>
              </a:rPr>
              <a:t> </a:t>
            </a:r>
            <a:r>
              <a:rPr lang="en-GB" altLang="en-US" sz="2400" kern="0" dirty="0"/>
              <a:t>col3 = 1 			</a:t>
            </a:r>
            <a:r>
              <a:rPr lang="en-GB" altLang="en-US" sz="2400" kern="0" dirty="0">
                <a:solidFill>
                  <a:srgbClr val="29911B"/>
                </a:solidFill>
              </a:rPr>
              <a:t>-- filter condition(s)</a:t>
            </a:r>
          </a:p>
          <a:p>
            <a:pPr marL="216000" defTabSz="914400">
              <a:lnSpc>
                <a:spcPct val="150000"/>
              </a:lnSpc>
              <a:spcBef>
                <a:spcPts val="0"/>
              </a:spcBef>
              <a:buFontTx/>
              <a:buNone/>
            </a:pPr>
            <a:r>
              <a:rPr lang="en-GB" altLang="en-US" sz="2400" b="1" kern="0" dirty="0">
                <a:solidFill>
                  <a:srgbClr val="C00000"/>
                </a:solidFill>
              </a:rPr>
              <a:t>AND </a:t>
            </a:r>
            <a:r>
              <a:rPr lang="en-GB" altLang="en-US" sz="2400" kern="0" dirty="0"/>
              <a:t>col4 = ‘Text’ 			</a:t>
            </a:r>
            <a:r>
              <a:rPr lang="en-GB" altLang="en-US" sz="2400" kern="0" dirty="0">
                <a:solidFill>
                  <a:srgbClr val="29911B"/>
                </a:solidFill>
              </a:rPr>
              <a:t>-- filter condition(s)</a:t>
            </a:r>
          </a:p>
          <a:p>
            <a:pPr marL="216000" defTabSz="914400">
              <a:lnSpc>
                <a:spcPct val="150000"/>
              </a:lnSpc>
              <a:spcBef>
                <a:spcPts val="0"/>
              </a:spcBef>
              <a:buFontTx/>
              <a:buNone/>
            </a:pPr>
            <a:r>
              <a:rPr lang="en-GB" altLang="en-US" sz="2400" b="1" kern="0" dirty="0">
                <a:solidFill>
                  <a:srgbClr val="C00000"/>
                </a:solidFill>
              </a:rPr>
              <a:t>GROUP</a:t>
            </a:r>
            <a:r>
              <a:rPr lang="en-GB" altLang="en-US" sz="2400" kern="0" dirty="0">
                <a:solidFill>
                  <a:srgbClr val="C00000"/>
                </a:solidFill>
              </a:rPr>
              <a:t> </a:t>
            </a:r>
            <a:r>
              <a:rPr lang="en-GB" altLang="en-US" sz="2400" b="1" kern="0" dirty="0">
                <a:solidFill>
                  <a:srgbClr val="C00000"/>
                </a:solidFill>
              </a:rPr>
              <a:t>BY</a:t>
            </a:r>
            <a:r>
              <a:rPr lang="en-GB" altLang="en-US" sz="2400" kern="0" dirty="0">
                <a:solidFill>
                  <a:srgbClr val="C00000"/>
                </a:solidFill>
              </a:rPr>
              <a:t> </a:t>
            </a:r>
            <a:r>
              <a:rPr lang="en-GB" altLang="en-US" sz="2400" kern="0" dirty="0"/>
              <a:t>col1, col2 		</a:t>
            </a:r>
            <a:r>
              <a:rPr lang="en-GB" altLang="en-US" sz="2400" kern="0" dirty="0">
                <a:solidFill>
                  <a:srgbClr val="29911B"/>
                </a:solidFill>
              </a:rPr>
              <a:t>-- aggregation attribute(s)</a:t>
            </a:r>
          </a:p>
          <a:p>
            <a:pPr marL="216000" defTabSz="914400">
              <a:lnSpc>
                <a:spcPct val="150000"/>
              </a:lnSpc>
              <a:spcBef>
                <a:spcPts val="0"/>
              </a:spcBef>
              <a:buFontTx/>
              <a:buNone/>
            </a:pPr>
            <a:r>
              <a:rPr lang="en-GB" altLang="en-US" sz="2400" b="1" kern="0" dirty="0">
                <a:solidFill>
                  <a:srgbClr val="C00000"/>
                </a:solidFill>
              </a:rPr>
              <a:t>HAVING</a:t>
            </a:r>
            <a:r>
              <a:rPr lang="en-GB" altLang="en-US" sz="2400" kern="0" dirty="0">
                <a:solidFill>
                  <a:srgbClr val="C00000"/>
                </a:solidFill>
              </a:rPr>
              <a:t> </a:t>
            </a:r>
            <a:r>
              <a:rPr lang="en-GB" altLang="en-US" sz="2400" kern="0" dirty="0"/>
              <a:t>count(*) &gt; 1</a:t>
            </a:r>
          </a:p>
          <a:p>
            <a:pPr marL="216000" defTabSz="914400">
              <a:lnSpc>
                <a:spcPct val="150000"/>
              </a:lnSpc>
              <a:spcBef>
                <a:spcPts val="0"/>
              </a:spcBef>
              <a:buFontTx/>
              <a:buNone/>
            </a:pPr>
            <a:r>
              <a:rPr lang="en-GB" altLang="en-US" sz="2400" b="1" kern="0" dirty="0">
                <a:solidFill>
                  <a:srgbClr val="C00000"/>
                </a:solidFill>
              </a:rPr>
              <a:t>ORDER</a:t>
            </a:r>
            <a:r>
              <a:rPr lang="en-GB" altLang="en-US" sz="2400" kern="0" dirty="0">
                <a:solidFill>
                  <a:srgbClr val="C00000"/>
                </a:solidFill>
              </a:rPr>
              <a:t> </a:t>
            </a:r>
            <a:r>
              <a:rPr lang="en-GB" altLang="en-US" sz="2400" b="1" kern="0" dirty="0">
                <a:solidFill>
                  <a:srgbClr val="C00000"/>
                </a:solidFill>
              </a:rPr>
              <a:t>BY</a:t>
            </a:r>
            <a:r>
              <a:rPr lang="en-GB" altLang="en-US" sz="2400" kern="0" dirty="0">
                <a:solidFill>
                  <a:srgbClr val="C00000"/>
                </a:solidFill>
              </a:rPr>
              <a:t> </a:t>
            </a:r>
            <a:r>
              <a:rPr lang="en-GB" altLang="en-US" sz="2400" kern="0" dirty="0"/>
              <a:t>col1 			</a:t>
            </a:r>
            <a:r>
              <a:rPr lang="en-GB" altLang="en-US" sz="2400" kern="0" dirty="0">
                <a:solidFill>
                  <a:srgbClr val="29911B"/>
                </a:solidFill>
              </a:rPr>
              <a:t>-- sort attribute(s)</a:t>
            </a:r>
          </a:p>
          <a:p>
            <a:pPr defTabSz="914400"/>
            <a:endParaRPr lang="en-GB" kern="0" dirty="0"/>
          </a:p>
        </p:txBody>
      </p:sp>
    </p:spTree>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653CB7F1-569E-420C-8BDC-935B324592C7}" type="slidenum">
              <a:rPr lang="de-DE" altLang="en-US" sz="1200" smtClean="0">
                <a:solidFill>
                  <a:srgbClr val="4C575F"/>
                </a:solidFill>
              </a:rPr>
              <a:pPr/>
              <a:t>102</a:t>
            </a:fld>
            <a:endParaRPr lang="de-DE" altLang="en-US" sz="1200">
              <a:solidFill>
                <a:srgbClr val="4C575F"/>
              </a:solidFill>
            </a:endParaRPr>
          </a:p>
        </p:txBody>
      </p:sp>
      <p:sp>
        <p:nvSpPr>
          <p:cNvPr id="93187" name="Rectangle 2"/>
          <p:cNvSpPr>
            <a:spLocks noGrp="1" noChangeArrowheads="1"/>
          </p:cNvSpPr>
          <p:nvPr>
            <p:ph type="title"/>
          </p:nvPr>
        </p:nvSpPr>
        <p:spPr/>
        <p:txBody>
          <a:bodyPr/>
          <a:lstStyle/>
          <a:p>
            <a:r>
              <a:rPr lang="en-GB" altLang="en-US" sz="3200"/>
              <a:t>Resources</a:t>
            </a:r>
          </a:p>
        </p:txBody>
      </p:sp>
      <p:sp>
        <p:nvSpPr>
          <p:cNvPr id="93188" name="Rectangle 3"/>
          <p:cNvSpPr>
            <a:spLocks noGrp="1" noChangeArrowheads="1"/>
          </p:cNvSpPr>
          <p:nvPr>
            <p:ph type="body" idx="1"/>
          </p:nvPr>
        </p:nvSpPr>
        <p:spPr/>
        <p:txBody>
          <a:bodyPr/>
          <a:lstStyle/>
          <a:p>
            <a:pPr>
              <a:lnSpc>
                <a:spcPct val="90000"/>
              </a:lnSpc>
              <a:buFontTx/>
              <a:buNone/>
            </a:pPr>
            <a:r>
              <a:rPr lang="en-GB" altLang="en-US" b="1" dirty="0"/>
              <a:t>PATSTAT resources for download</a:t>
            </a:r>
            <a:br>
              <a:rPr lang="en-GB" altLang="en-US" b="1" dirty="0"/>
            </a:br>
            <a:r>
              <a:rPr lang="en-GB" altLang="en-US" dirty="0"/>
              <a:t>(Data Catalog, sample queries, tips, etc.)</a:t>
            </a:r>
          </a:p>
          <a:p>
            <a:pPr>
              <a:lnSpc>
                <a:spcPct val="90000"/>
              </a:lnSpc>
            </a:pPr>
            <a:r>
              <a:rPr lang="en-GB" altLang="en-US" dirty="0"/>
              <a:t>In PATSTAT Online, go to the menu </a:t>
            </a:r>
            <a:r>
              <a:rPr lang="en-GB" altLang="en-US" b="1" dirty="0"/>
              <a:t>Help</a:t>
            </a:r>
            <a:r>
              <a:rPr lang="en-GB" altLang="en-US" dirty="0"/>
              <a:t> &gt; </a:t>
            </a:r>
            <a:r>
              <a:rPr lang="en-GB" altLang="en-US" b="1" dirty="0"/>
              <a:t>Database help</a:t>
            </a:r>
            <a:br>
              <a:rPr lang="en-GB" altLang="en-US" dirty="0"/>
            </a:br>
            <a:r>
              <a:rPr lang="en-GB" altLang="en-US" dirty="0"/>
              <a:t>or </a:t>
            </a:r>
          </a:p>
          <a:p>
            <a:pPr>
              <a:lnSpc>
                <a:spcPct val="90000"/>
              </a:lnSpc>
            </a:pPr>
            <a:r>
              <a:rPr lang="en-GB" altLang="en-US" dirty="0"/>
              <a:t>Go directly to the </a:t>
            </a:r>
            <a:r>
              <a:rPr lang="en-GB" altLang="en-US" b="1" dirty="0"/>
              <a:t>Download</a:t>
            </a:r>
            <a:r>
              <a:rPr lang="en-GB" altLang="en-US" dirty="0"/>
              <a:t> section under the </a:t>
            </a:r>
            <a:r>
              <a:rPr lang="en-GB" altLang="en-US" b="1" dirty="0"/>
              <a:t>Documentation</a:t>
            </a:r>
            <a:r>
              <a:rPr lang="en-GB" altLang="en-US" dirty="0"/>
              <a:t> tab at</a:t>
            </a:r>
            <a:br>
              <a:rPr lang="en-GB" altLang="en-US" dirty="0"/>
            </a:br>
            <a:r>
              <a:rPr lang="en-GB" altLang="en-US" dirty="0">
                <a:hlinkClick r:id="rId3"/>
              </a:rPr>
              <a:t>http://www.epo.org/searching-for-patents/business/patstat.html</a:t>
            </a:r>
            <a:br>
              <a:rPr lang="en-GB" altLang="en-US" dirty="0"/>
            </a:br>
            <a:endParaRPr lang="en-GB" altLang="en-US" dirty="0"/>
          </a:p>
          <a:p>
            <a:pPr>
              <a:lnSpc>
                <a:spcPct val="90000"/>
              </a:lnSpc>
              <a:buFontTx/>
              <a:buNone/>
            </a:pPr>
            <a:endParaRPr lang="en-GB" altLang="en-US" dirty="0"/>
          </a:p>
          <a:p>
            <a:pPr>
              <a:lnSpc>
                <a:spcPct val="90000"/>
              </a:lnSpc>
              <a:buFontTx/>
              <a:buNone/>
            </a:pPr>
            <a:r>
              <a:rPr lang="en-GB" altLang="en-US" b="1" dirty="0"/>
              <a:t>User support :</a:t>
            </a:r>
          </a:p>
          <a:p>
            <a:pPr>
              <a:lnSpc>
                <a:spcPct val="90000"/>
              </a:lnSpc>
            </a:pPr>
            <a:r>
              <a:rPr lang="en-GB" altLang="en-US" dirty="0">
                <a:hlinkClick r:id="rId4"/>
              </a:rPr>
              <a:t>questions on PATSTAT access, subscription or prices</a:t>
            </a:r>
            <a:endParaRPr lang="en-GB" altLang="en-US" dirty="0"/>
          </a:p>
          <a:p>
            <a:pPr>
              <a:lnSpc>
                <a:spcPct val="90000"/>
              </a:lnSpc>
            </a:pPr>
            <a:r>
              <a:rPr lang="en-GB" altLang="en-US" dirty="0">
                <a:hlinkClick r:id="rId5"/>
              </a:rPr>
              <a:t>other PATSTAT-related questions</a:t>
            </a:r>
            <a:endParaRPr lang="en-GB" altLang="en-US"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88D8E879-4327-4E4E-954C-7D084EFEDED2}" type="slidenum">
              <a:rPr lang="de-DE" altLang="en-US" sz="1200" smtClean="0">
                <a:solidFill>
                  <a:srgbClr val="4C575F"/>
                </a:solidFill>
              </a:rPr>
              <a:pPr/>
              <a:t>11</a:t>
            </a:fld>
            <a:endParaRPr lang="de-DE" altLang="en-US" sz="1200">
              <a:solidFill>
                <a:srgbClr val="4C575F"/>
              </a:solidFill>
            </a:endParaRPr>
          </a:p>
        </p:txBody>
      </p:sp>
      <p:sp>
        <p:nvSpPr>
          <p:cNvPr id="13315" name="Text Box 2"/>
          <p:cNvSpPr txBox="1">
            <a:spLocks noChangeArrowheads="1"/>
          </p:cNvSpPr>
          <p:nvPr/>
        </p:nvSpPr>
        <p:spPr bwMode="auto">
          <a:xfrm>
            <a:off x="350840" y="765177"/>
            <a:ext cx="9126935" cy="20240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fontAlgn="base">
              <a:spcBef>
                <a:spcPct val="50000"/>
              </a:spcBef>
              <a:spcAft>
                <a:spcPct val="0"/>
              </a:spcAft>
            </a:pPr>
            <a:r>
              <a:rPr lang="en-GB" altLang="zh-CN" sz="2800" dirty="0">
                <a:solidFill>
                  <a:srgbClr val="0000FF"/>
                </a:solidFill>
                <a:ea typeface="SimSun" pitchFamily="2" charset="-122"/>
              </a:rPr>
              <a:t>Exercise:</a:t>
            </a:r>
          </a:p>
          <a:p>
            <a:pPr defTabSz="914400" fontAlgn="base">
              <a:spcBef>
                <a:spcPct val="50000"/>
              </a:spcBef>
              <a:spcAft>
                <a:spcPct val="0"/>
              </a:spcAft>
              <a:buFont typeface="Wingdings" pitchFamily="2" charset="2"/>
              <a:buNone/>
            </a:pPr>
            <a:r>
              <a:rPr lang="en-GB" altLang="zh-CN" sz="2800" dirty="0">
                <a:solidFill>
                  <a:srgbClr val="4C575F"/>
                </a:solidFill>
                <a:ea typeface="SimSun" pitchFamily="2" charset="-122"/>
              </a:rPr>
              <a:t>Use the Data Catalog to find out the allowed values </a:t>
            </a:r>
            <a:br>
              <a:rPr lang="en-GB" altLang="zh-CN" sz="2800" dirty="0">
                <a:solidFill>
                  <a:srgbClr val="4C575F"/>
                </a:solidFill>
                <a:ea typeface="SimSun" pitchFamily="2" charset="-122"/>
              </a:rPr>
            </a:br>
            <a:r>
              <a:rPr lang="en-GB" altLang="zh-CN" sz="2800" dirty="0">
                <a:solidFill>
                  <a:srgbClr val="4C575F"/>
                </a:solidFill>
                <a:ea typeface="SimSun" pitchFamily="2" charset="-122"/>
              </a:rPr>
              <a:t>(= the domain) of the attribute </a:t>
            </a:r>
            <a:r>
              <a:rPr lang="en-GB" altLang="zh-CN" sz="2800" dirty="0">
                <a:solidFill>
                  <a:srgbClr val="4C575F"/>
                </a:solidFill>
                <a:latin typeface="Courier New" pitchFamily="49" charset="0"/>
                <a:ea typeface="SimSun" pitchFamily="2" charset="-122"/>
                <a:cs typeface="Courier New" pitchFamily="49" charset="0"/>
              </a:rPr>
              <a:t>ipr_type</a:t>
            </a:r>
            <a:r>
              <a:rPr lang="en-GB" altLang="zh-CN" sz="2800" dirty="0">
                <a:solidFill>
                  <a:srgbClr val="4C575F"/>
                </a:solidFill>
                <a:ea typeface="SimSun" pitchFamily="2" charset="-122"/>
              </a:rPr>
              <a:t> of the table </a:t>
            </a:r>
            <a:r>
              <a:rPr lang="en-GB" altLang="zh-CN" sz="2800" dirty="0">
                <a:solidFill>
                  <a:srgbClr val="4C575F"/>
                </a:solidFill>
                <a:latin typeface="Courier New" pitchFamily="49" charset="0"/>
                <a:ea typeface="SimSun" pitchFamily="2" charset="-122"/>
              </a:rPr>
              <a:t>tls201_appln</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83611F6E-DAA2-41FA-9BB8-88DD70ECE60E}" type="slidenum">
              <a:rPr lang="de-DE" altLang="en-US" sz="1200" smtClean="0">
                <a:solidFill>
                  <a:srgbClr val="4C575F"/>
                </a:solidFill>
              </a:rPr>
              <a:pPr/>
              <a:t>12</a:t>
            </a:fld>
            <a:endParaRPr lang="de-DE" altLang="en-US" sz="1200">
              <a:solidFill>
                <a:srgbClr val="4C575F"/>
              </a:solidFill>
            </a:endParaRPr>
          </a:p>
        </p:txBody>
      </p:sp>
      <p:sp>
        <p:nvSpPr>
          <p:cNvPr id="14339" name="Rectangle 3"/>
          <p:cNvSpPr>
            <a:spLocks noGrp="1" noChangeArrowheads="1"/>
          </p:cNvSpPr>
          <p:nvPr>
            <p:ph type="body" idx="4294967295"/>
          </p:nvPr>
        </p:nvSpPr>
        <p:spPr>
          <a:xfrm>
            <a:off x="662120" y="1341443"/>
            <a:ext cx="9243880" cy="4967287"/>
          </a:xfrm>
        </p:spPr>
        <p:txBody>
          <a:bodyPr/>
          <a:lstStyle/>
          <a:p>
            <a:r>
              <a:rPr lang="en-GB" altLang="en-US" sz="2400" dirty="0"/>
              <a:t>A key is an attribute (or a set of attributes) which can uniquely identify a single row of its own table</a:t>
            </a:r>
          </a:p>
          <a:p>
            <a:r>
              <a:rPr lang="en-GB" altLang="en-US" sz="2400" dirty="0"/>
              <a:t>Examples</a:t>
            </a:r>
          </a:p>
          <a:p>
            <a:pPr lvl="1"/>
            <a:r>
              <a:rPr lang="en-GB" altLang="en-US" sz="2400" dirty="0">
                <a:latin typeface="Courier New" pitchFamily="49" charset="0"/>
                <a:cs typeface="Courier New" pitchFamily="49" charset="0"/>
              </a:rPr>
              <a:t>tls201_appln.appln_id</a:t>
            </a:r>
            <a:br>
              <a:rPr lang="en-GB" altLang="en-US" sz="2400" dirty="0"/>
            </a:br>
            <a:r>
              <a:rPr lang="en-GB" altLang="en-US" sz="2400" dirty="0"/>
              <a:t>(short for: column </a:t>
            </a:r>
            <a:r>
              <a:rPr lang="en-GB" altLang="en-US" sz="2400" dirty="0">
                <a:latin typeface="Courier New" pitchFamily="49" charset="0"/>
                <a:cs typeface="Courier New" pitchFamily="49" charset="0"/>
              </a:rPr>
              <a:t>appln_id</a:t>
            </a:r>
            <a:r>
              <a:rPr lang="en-GB" altLang="en-US" sz="2400" dirty="0"/>
              <a:t> in </a:t>
            </a:r>
            <a:r>
              <a:rPr lang="en-GB" altLang="en-US" sz="2400" dirty="0">
                <a:latin typeface="Courier New" pitchFamily="49" charset="0"/>
                <a:cs typeface="Courier New" pitchFamily="49" charset="0"/>
              </a:rPr>
              <a:t>tls201_appln</a:t>
            </a:r>
            <a:r>
              <a:rPr lang="en-GB" altLang="en-US" sz="2400" dirty="0"/>
              <a:t>)</a:t>
            </a:r>
          </a:p>
          <a:p>
            <a:pPr lvl="1"/>
            <a:r>
              <a:rPr lang="en-GB" altLang="en-US" sz="2400" dirty="0"/>
              <a:t>in table </a:t>
            </a:r>
            <a:r>
              <a:rPr lang="en-GB" altLang="en-US" sz="2400" dirty="0">
                <a:latin typeface="Courier New" pitchFamily="49" charset="0"/>
                <a:cs typeface="Courier New" pitchFamily="49" charset="0"/>
              </a:rPr>
              <a:t>tls204_appln_prior</a:t>
            </a:r>
            <a:r>
              <a:rPr lang="en-GB" altLang="en-US" sz="2400" dirty="0"/>
              <a:t>:</a:t>
            </a:r>
            <a:br>
              <a:rPr lang="en-GB" altLang="en-US" sz="2400" dirty="0"/>
            </a:br>
            <a:r>
              <a:rPr lang="en-GB" altLang="en-US" sz="2400" dirty="0"/>
              <a:t>columns </a:t>
            </a:r>
            <a:r>
              <a:rPr lang="en-GB" altLang="en-US" sz="2400" dirty="0">
                <a:latin typeface="Courier New" pitchFamily="49" charset="0"/>
                <a:cs typeface="Courier New" pitchFamily="49" charset="0"/>
              </a:rPr>
              <a:t>appln_id</a:t>
            </a:r>
            <a:r>
              <a:rPr lang="en-GB" altLang="en-US" sz="2400" dirty="0"/>
              <a:t> and </a:t>
            </a:r>
            <a:r>
              <a:rPr lang="en-GB" altLang="en-US" sz="2400" dirty="0">
                <a:latin typeface="Courier New" pitchFamily="49" charset="0"/>
                <a:cs typeface="Courier New" pitchFamily="49" charset="0"/>
              </a:rPr>
              <a:t>prior_appln_id     </a:t>
            </a:r>
            <a:r>
              <a:rPr lang="en-GB" altLang="en-US" sz="2400" dirty="0">
                <a:cs typeface="Courier New" pitchFamily="49" charset="0"/>
              </a:rPr>
              <a:t>or</a:t>
            </a:r>
            <a:br>
              <a:rPr lang="en-GB" altLang="en-US" sz="2400" dirty="0"/>
            </a:br>
            <a:r>
              <a:rPr lang="en-GB" altLang="en-US" sz="2400" dirty="0"/>
              <a:t>columns </a:t>
            </a:r>
            <a:r>
              <a:rPr lang="en-GB" altLang="en-US" sz="2400" dirty="0">
                <a:latin typeface="Courier New" pitchFamily="49" charset="0"/>
                <a:cs typeface="Courier New" pitchFamily="49" charset="0"/>
              </a:rPr>
              <a:t>appln_id</a:t>
            </a:r>
            <a:r>
              <a:rPr lang="en-GB" altLang="en-US" sz="2400" dirty="0"/>
              <a:t> and </a:t>
            </a:r>
            <a:r>
              <a:rPr lang="en-GB" altLang="en-US" sz="2400" dirty="0">
                <a:latin typeface="Courier New" pitchFamily="49" charset="0"/>
                <a:cs typeface="Courier New" pitchFamily="49" charset="0"/>
              </a:rPr>
              <a:t>prior_appln_seq_nr</a:t>
            </a:r>
          </a:p>
          <a:p>
            <a:r>
              <a:rPr lang="en-GB" altLang="en-US" sz="2400" dirty="0"/>
              <a:t>One key (the shortest one) is the PRIMARY KEY; </a:t>
            </a:r>
            <a:br>
              <a:rPr lang="en-GB" altLang="en-US" sz="2400" dirty="0"/>
            </a:br>
            <a:r>
              <a:rPr lang="en-GB" altLang="en-US" sz="2400" dirty="0"/>
              <a:t>other keys may exist: ALTERNATIVE KEYs</a:t>
            </a:r>
          </a:p>
          <a:p>
            <a:r>
              <a:rPr lang="en-GB" altLang="en-US" sz="2400" dirty="0"/>
              <a:t>By convention, keys are usually the leftmost columns of a table</a:t>
            </a:r>
          </a:p>
        </p:txBody>
      </p:sp>
      <p:sp>
        <p:nvSpPr>
          <p:cNvPr id="14340" name="Rectangle 2"/>
          <p:cNvSpPr>
            <a:spLocks noChangeArrowheads="1"/>
          </p:cNvSpPr>
          <p:nvPr/>
        </p:nvSpPr>
        <p:spPr bwMode="auto">
          <a:xfrm>
            <a:off x="662120" y="630238"/>
            <a:ext cx="8330671"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fontAlgn="base">
              <a:spcBef>
                <a:spcPct val="0"/>
              </a:spcBef>
              <a:spcAft>
                <a:spcPct val="0"/>
              </a:spcAft>
            </a:pPr>
            <a:r>
              <a:rPr lang="en-GB" altLang="en-US" sz="3200" b="1"/>
              <a:t>A key uniquely identifies a row</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DD6647D3-782E-4E1B-80D2-14B72981FE85}" type="slidenum">
              <a:rPr lang="de-DE" altLang="en-US" sz="1200" smtClean="0">
                <a:solidFill>
                  <a:srgbClr val="4C575F"/>
                </a:solidFill>
              </a:rPr>
              <a:pPr/>
              <a:t>13</a:t>
            </a:fld>
            <a:endParaRPr lang="de-DE" altLang="en-US" sz="1200">
              <a:solidFill>
                <a:srgbClr val="4C575F"/>
              </a:solidFill>
            </a:endParaRPr>
          </a:p>
        </p:txBody>
      </p:sp>
      <p:sp>
        <p:nvSpPr>
          <p:cNvPr id="15363" name="Text Box 2"/>
          <p:cNvSpPr txBox="1">
            <a:spLocks noChangeArrowheads="1"/>
          </p:cNvSpPr>
          <p:nvPr/>
        </p:nvSpPr>
        <p:spPr bwMode="auto">
          <a:xfrm>
            <a:off x="350840" y="765180"/>
            <a:ext cx="9126935" cy="15970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fontAlgn="base">
              <a:spcBef>
                <a:spcPct val="50000"/>
              </a:spcBef>
              <a:spcAft>
                <a:spcPct val="0"/>
              </a:spcAft>
            </a:pPr>
            <a:r>
              <a:rPr lang="en-GB" altLang="zh-CN" sz="2800" dirty="0">
                <a:solidFill>
                  <a:srgbClr val="0000FF"/>
                </a:solidFill>
                <a:ea typeface="SimSun" pitchFamily="2" charset="-122"/>
              </a:rPr>
              <a:t>Exercise:</a:t>
            </a:r>
          </a:p>
          <a:p>
            <a:pPr defTabSz="914400" fontAlgn="base">
              <a:spcBef>
                <a:spcPct val="50000"/>
              </a:spcBef>
              <a:spcAft>
                <a:spcPct val="0"/>
              </a:spcAft>
              <a:buFont typeface="Wingdings" pitchFamily="2" charset="2"/>
              <a:buNone/>
            </a:pPr>
            <a:r>
              <a:rPr lang="en-GB" altLang="zh-CN" sz="2800" dirty="0">
                <a:solidFill>
                  <a:srgbClr val="4C575F"/>
                </a:solidFill>
                <a:ea typeface="SimSun" pitchFamily="2" charset="-122"/>
              </a:rPr>
              <a:t>Use the Data </a:t>
            </a:r>
            <a:r>
              <a:rPr lang="en-GB" altLang="zh-CN" sz="2800" dirty="0" err="1">
                <a:solidFill>
                  <a:srgbClr val="4C575F"/>
                </a:solidFill>
                <a:ea typeface="SimSun" pitchFamily="2" charset="-122"/>
              </a:rPr>
              <a:t>Catalog</a:t>
            </a:r>
            <a:r>
              <a:rPr lang="en-GB" altLang="zh-CN" sz="2800" dirty="0">
                <a:solidFill>
                  <a:srgbClr val="4C575F"/>
                </a:solidFill>
                <a:ea typeface="SimSun" pitchFamily="2" charset="-122"/>
              </a:rPr>
              <a:t> to find the keys of table tls211_pat_publn</a:t>
            </a:r>
            <a:endParaRPr lang="en-GB" altLang="zh-CN" sz="2800" dirty="0">
              <a:solidFill>
                <a:srgbClr val="4C575F"/>
              </a:solidFill>
              <a:latin typeface="Courier New" pitchFamily="49" charset="0"/>
              <a:ea typeface="SimSun" pitchFamily="2" charset="-122"/>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901064CC-6CCE-4A69-A003-92877D338BFE}" type="slidenum">
              <a:rPr lang="de-DE" altLang="en-US" sz="1200" smtClean="0">
                <a:solidFill>
                  <a:srgbClr val="4C575F"/>
                </a:solidFill>
              </a:rPr>
              <a:pPr/>
              <a:t>14</a:t>
            </a:fld>
            <a:endParaRPr lang="de-DE" altLang="en-US" sz="1200">
              <a:solidFill>
                <a:srgbClr val="4C575F"/>
              </a:solidFill>
            </a:endParaRPr>
          </a:p>
        </p:txBody>
      </p:sp>
      <p:sp>
        <p:nvSpPr>
          <p:cNvPr id="16387" name="Rectangle 2"/>
          <p:cNvSpPr>
            <a:spLocks noChangeArrowheads="1"/>
          </p:cNvSpPr>
          <p:nvPr/>
        </p:nvSpPr>
        <p:spPr bwMode="auto">
          <a:xfrm>
            <a:off x="584729" y="2133605"/>
            <a:ext cx="8330671"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fontAlgn="base">
              <a:spcBef>
                <a:spcPct val="0"/>
              </a:spcBef>
              <a:spcAft>
                <a:spcPct val="0"/>
              </a:spcAft>
            </a:pPr>
            <a:r>
              <a:rPr lang="en-GB" altLang="en-US" sz="3600" b="1"/>
              <a:t>Your first query</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899B75A7-1606-4A67-B7C3-8449C50785CD}" type="slidenum">
              <a:rPr lang="de-DE" altLang="en-US" sz="1200" smtClean="0">
                <a:solidFill>
                  <a:srgbClr val="4C575F"/>
                </a:solidFill>
              </a:rPr>
              <a:pPr/>
              <a:t>15</a:t>
            </a:fld>
            <a:endParaRPr lang="de-DE" altLang="en-US" sz="1200">
              <a:solidFill>
                <a:srgbClr val="4C575F"/>
              </a:solidFill>
            </a:endParaRPr>
          </a:p>
        </p:txBody>
      </p:sp>
      <p:sp>
        <p:nvSpPr>
          <p:cNvPr id="17411" name="Rectangle 3"/>
          <p:cNvSpPr>
            <a:spLocks noGrp="1" noChangeArrowheads="1"/>
          </p:cNvSpPr>
          <p:nvPr>
            <p:ph type="body" idx="4294967295"/>
          </p:nvPr>
        </p:nvSpPr>
        <p:spPr>
          <a:xfrm>
            <a:off x="662123" y="1341438"/>
            <a:ext cx="8972153" cy="5040312"/>
          </a:xfrm>
        </p:spPr>
        <p:txBody>
          <a:bodyPr/>
          <a:lstStyle/>
          <a:p>
            <a:r>
              <a:rPr lang="en-GB" altLang="en-US" sz="2000" dirty="0"/>
              <a:t>Example:</a:t>
            </a:r>
            <a:br>
              <a:rPr lang="en-GB" altLang="en-US" sz="2000" dirty="0"/>
            </a:br>
            <a:endParaRPr lang="en-GB" altLang="en-US" sz="2000" dirty="0"/>
          </a:p>
          <a:p>
            <a:pPr marL="400050" lvl="1" indent="0">
              <a:buFontTx/>
              <a:buNone/>
            </a:pPr>
            <a:r>
              <a:rPr lang="en-GB" altLang="en-US" sz="2000" dirty="0"/>
              <a:t>SELECT appln_id</a:t>
            </a:r>
            <a:br>
              <a:rPr lang="en-GB" altLang="en-US" sz="2000" dirty="0"/>
            </a:br>
            <a:r>
              <a:rPr lang="en-GB" altLang="en-US" sz="2000" dirty="0"/>
              <a:t>FROM tls201_appln</a:t>
            </a:r>
            <a:br>
              <a:rPr lang="en-GB" altLang="en-US" sz="2000" dirty="0"/>
            </a:br>
            <a:r>
              <a:rPr lang="en-GB" altLang="en-US" sz="2000" dirty="0"/>
              <a:t>WHERE appln_auth = 'IE'</a:t>
            </a:r>
            <a:br>
              <a:rPr lang="en-GB" altLang="en-US" sz="2000" dirty="0"/>
            </a:br>
            <a:br>
              <a:rPr lang="en-GB" altLang="en-US" sz="2000" dirty="0"/>
            </a:br>
            <a:r>
              <a:rPr lang="en-GB" altLang="en-US" sz="2000" dirty="0"/>
              <a:t>retrieves all application IDs which were filed in Ireland.</a:t>
            </a:r>
          </a:p>
          <a:p>
            <a:endParaRPr lang="en-GB" altLang="en-US" sz="2000" dirty="0"/>
          </a:p>
          <a:p>
            <a:pPr>
              <a:buFontTx/>
              <a:buNone/>
            </a:pPr>
            <a:r>
              <a:rPr lang="en-GB" altLang="en-US" sz="2000" dirty="0"/>
              <a:t>SELECT &lt;attribute name&gt;   	</a:t>
            </a:r>
            <a:r>
              <a:rPr lang="en-GB" altLang="en-US" sz="2000" dirty="0">
                <a:solidFill>
                  <a:srgbClr val="FF3300"/>
                </a:solidFill>
                <a:sym typeface="Wingdings" pitchFamily="2" charset="2"/>
              </a:rPr>
              <a:t> define result fields</a:t>
            </a:r>
            <a:endParaRPr lang="en-GB" altLang="en-US" sz="2000" dirty="0">
              <a:solidFill>
                <a:srgbClr val="FF3300"/>
              </a:solidFill>
            </a:endParaRPr>
          </a:p>
          <a:p>
            <a:pPr>
              <a:buFontTx/>
              <a:buNone/>
            </a:pPr>
            <a:r>
              <a:rPr lang="en-GB" altLang="en-US" sz="2000" dirty="0"/>
              <a:t>FROM &lt;table name&gt;		</a:t>
            </a:r>
            <a:r>
              <a:rPr lang="en-GB" altLang="en-US" sz="2000" dirty="0">
                <a:solidFill>
                  <a:srgbClr val="FF3300"/>
                </a:solidFill>
                <a:sym typeface="Wingdings" pitchFamily="2" charset="2"/>
              </a:rPr>
              <a:t> define tables used</a:t>
            </a:r>
            <a:endParaRPr lang="en-GB" altLang="en-US" sz="2000" dirty="0">
              <a:solidFill>
                <a:srgbClr val="FF3300"/>
              </a:solidFill>
            </a:endParaRPr>
          </a:p>
          <a:p>
            <a:pPr>
              <a:buFontTx/>
              <a:buNone/>
            </a:pPr>
            <a:r>
              <a:rPr lang="en-GB" altLang="en-US" sz="2000" dirty="0"/>
              <a:t>WHERE &lt;condition&gt;		</a:t>
            </a:r>
            <a:r>
              <a:rPr lang="en-GB" altLang="en-US" sz="2000" dirty="0">
                <a:solidFill>
                  <a:srgbClr val="FF3300"/>
                </a:solidFill>
                <a:sym typeface="Wingdings" pitchFamily="2" charset="2"/>
              </a:rPr>
              <a:t> optional; condition (which rows?)</a:t>
            </a:r>
            <a:endParaRPr lang="en-GB" altLang="en-US" sz="2000" dirty="0">
              <a:solidFill>
                <a:srgbClr val="FF3300"/>
              </a:solidFill>
            </a:endParaRPr>
          </a:p>
          <a:p>
            <a:pPr>
              <a:buFontTx/>
              <a:buNone/>
            </a:pPr>
            <a:endParaRPr lang="en-GB" altLang="en-US" sz="2000" dirty="0"/>
          </a:p>
          <a:p>
            <a:pPr>
              <a:buFontTx/>
              <a:buNone/>
            </a:pPr>
            <a:r>
              <a:rPr lang="en-GB" altLang="en-US" sz="2000" dirty="0"/>
              <a:t>Note: SQL language is not case-sensitive</a:t>
            </a:r>
          </a:p>
        </p:txBody>
      </p:sp>
      <p:sp>
        <p:nvSpPr>
          <p:cNvPr id="17412" name="Rectangle 2"/>
          <p:cNvSpPr>
            <a:spLocks noChangeArrowheads="1"/>
          </p:cNvSpPr>
          <p:nvPr/>
        </p:nvSpPr>
        <p:spPr bwMode="auto">
          <a:xfrm>
            <a:off x="662120" y="630238"/>
            <a:ext cx="8330671"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fontAlgn="base">
              <a:spcBef>
                <a:spcPct val="0"/>
              </a:spcBef>
              <a:spcAft>
                <a:spcPct val="0"/>
              </a:spcAft>
            </a:pPr>
            <a:r>
              <a:rPr lang="en-GB" altLang="en-US" sz="3200" b="1"/>
              <a:t>SQL: Your first query</a:t>
            </a:r>
          </a:p>
        </p:txBody>
      </p:sp>
      <p:sp>
        <p:nvSpPr>
          <p:cNvPr id="17413" name="Rectangle 4"/>
          <p:cNvSpPr>
            <a:spLocks noChangeArrowheads="1"/>
          </p:cNvSpPr>
          <p:nvPr/>
        </p:nvSpPr>
        <p:spPr bwMode="auto">
          <a:xfrm>
            <a:off x="1052512" y="1916113"/>
            <a:ext cx="3666596" cy="12255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buFontTx/>
              <a:buChar char="•"/>
            </a:pPr>
            <a:endParaRPr lang="de-AT" altLang="en-US"/>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D3040080-6C1B-490C-9694-1BBA6E2675A1}" type="slidenum">
              <a:rPr lang="de-DE" altLang="en-US" sz="1200" smtClean="0">
                <a:solidFill>
                  <a:srgbClr val="4C575F"/>
                </a:solidFill>
              </a:rPr>
              <a:pPr/>
              <a:t>16</a:t>
            </a:fld>
            <a:endParaRPr lang="de-DE" altLang="en-US" sz="1200">
              <a:solidFill>
                <a:srgbClr val="4C575F"/>
              </a:solidFill>
            </a:endParaRPr>
          </a:p>
        </p:txBody>
      </p:sp>
      <p:sp>
        <p:nvSpPr>
          <p:cNvPr id="18435" name="Text Box 2"/>
          <p:cNvSpPr txBox="1">
            <a:spLocks noChangeArrowheads="1"/>
          </p:cNvSpPr>
          <p:nvPr/>
        </p:nvSpPr>
        <p:spPr bwMode="auto">
          <a:xfrm>
            <a:off x="350840" y="765175"/>
            <a:ext cx="9126935" cy="418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fontAlgn="base">
              <a:spcBef>
                <a:spcPct val="50000"/>
              </a:spcBef>
              <a:spcAft>
                <a:spcPct val="0"/>
              </a:spcAft>
            </a:pPr>
            <a:r>
              <a:rPr lang="en-GB" altLang="zh-CN" sz="2800" dirty="0">
                <a:solidFill>
                  <a:srgbClr val="0000FF"/>
                </a:solidFill>
                <a:ea typeface="SimSun" pitchFamily="2" charset="-122"/>
              </a:rPr>
              <a:t>Exercise:</a:t>
            </a:r>
          </a:p>
          <a:p>
            <a:pPr defTabSz="914400" fontAlgn="base">
              <a:spcBef>
                <a:spcPct val="50000"/>
              </a:spcBef>
              <a:spcAft>
                <a:spcPct val="0"/>
              </a:spcAft>
            </a:pPr>
            <a:r>
              <a:rPr lang="en-GB" altLang="zh-CN" sz="2800" dirty="0">
                <a:solidFill>
                  <a:srgbClr val="4C575F"/>
                </a:solidFill>
                <a:ea typeface="SimSun" pitchFamily="2" charset="-122"/>
              </a:rPr>
              <a:t>Type the query of the last slide in the query window and execute it. </a:t>
            </a:r>
            <a:br>
              <a:rPr lang="en-GB" altLang="zh-CN" sz="2800" dirty="0">
                <a:solidFill>
                  <a:srgbClr val="4C575F"/>
                </a:solidFill>
                <a:ea typeface="SimSun" pitchFamily="2" charset="-122"/>
              </a:rPr>
            </a:br>
            <a:endParaRPr lang="en-GB" altLang="zh-CN" sz="2800" dirty="0">
              <a:solidFill>
                <a:srgbClr val="4C575F"/>
              </a:solidFill>
              <a:ea typeface="SimSun" pitchFamily="2" charset="-122"/>
            </a:endParaRPr>
          </a:p>
          <a:p>
            <a:pPr defTabSz="914400" fontAlgn="base">
              <a:spcBef>
                <a:spcPct val="50000"/>
              </a:spcBef>
              <a:spcAft>
                <a:spcPct val="0"/>
              </a:spcAft>
            </a:pPr>
            <a:r>
              <a:rPr lang="en-GB" altLang="zh-CN" sz="2800" dirty="0">
                <a:solidFill>
                  <a:srgbClr val="4C575F"/>
                </a:solidFill>
                <a:ea typeface="SimSun" pitchFamily="2" charset="-122"/>
              </a:rPr>
              <a:t>Hint: </a:t>
            </a:r>
            <a:br>
              <a:rPr lang="en-GB" altLang="zh-CN" sz="2800" dirty="0">
                <a:solidFill>
                  <a:srgbClr val="4C575F"/>
                </a:solidFill>
                <a:ea typeface="SimSun" pitchFamily="2" charset="-122"/>
              </a:rPr>
            </a:br>
            <a:r>
              <a:rPr lang="en-GB" altLang="zh-CN" sz="2800" dirty="0">
                <a:solidFill>
                  <a:srgbClr val="4C575F"/>
                </a:solidFill>
                <a:ea typeface="SimSun" pitchFamily="2" charset="-122"/>
              </a:rPr>
              <a:t>	Use &lt;Enter&gt; for a new line, </a:t>
            </a:r>
            <a:br>
              <a:rPr lang="en-GB" altLang="zh-CN" sz="2800" dirty="0">
                <a:solidFill>
                  <a:srgbClr val="4C575F"/>
                </a:solidFill>
                <a:ea typeface="SimSun" pitchFamily="2" charset="-122"/>
              </a:rPr>
            </a:br>
            <a:r>
              <a:rPr lang="en-GB" altLang="zh-CN" sz="2800" dirty="0">
                <a:solidFill>
                  <a:srgbClr val="4C575F"/>
                </a:solidFill>
                <a:ea typeface="SimSun" pitchFamily="2" charset="-122"/>
              </a:rPr>
              <a:t> 	&lt;Tab&gt; for indentation</a:t>
            </a:r>
          </a:p>
          <a:p>
            <a:pPr defTabSz="914400" fontAlgn="base">
              <a:spcBef>
                <a:spcPct val="50000"/>
              </a:spcBef>
              <a:spcAft>
                <a:spcPct val="0"/>
              </a:spcAft>
            </a:pPr>
            <a:r>
              <a:rPr lang="en-GB" altLang="zh-CN" sz="2800" dirty="0">
                <a:solidFill>
                  <a:srgbClr val="4C575F"/>
                </a:solidFill>
                <a:ea typeface="SimSun" pitchFamily="2" charset="-122"/>
              </a:rPr>
              <a:t>Press &lt;Ctrl + Enter&gt; to execute the query.</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C132D2D0-2AEC-4059-8933-FD859E40ECD2}" type="slidenum">
              <a:rPr lang="de-DE" altLang="en-US" sz="1200" smtClean="0">
                <a:solidFill>
                  <a:srgbClr val="4C575F"/>
                </a:solidFill>
              </a:rPr>
              <a:pPr/>
              <a:t>17</a:t>
            </a:fld>
            <a:endParaRPr lang="de-DE" altLang="en-US" sz="1200">
              <a:solidFill>
                <a:srgbClr val="4C575F"/>
              </a:solidFill>
            </a:endParaRPr>
          </a:p>
        </p:txBody>
      </p:sp>
      <p:sp>
        <p:nvSpPr>
          <p:cNvPr id="19459" name="Rectangle 3"/>
          <p:cNvSpPr>
            <a:spLocks noGrp="1" noChangeArrowheads="1"/>
          </p:cNvSpPr>
          <p:nvPr>
            <p:ph type="body" idx="4294967295"/>
          </p:nvPr>
        </p:nvSpPr>
        <p:spPr>
          <a:xfrm>
            <a:off x="662123" y="1844679"/>
            <a:ext cx="8972153" cy="4537075"/>
          </a:xfrm>
        </p:spPr>
        <p:txBody>
          <a:bodyPr/>
          <a:lstStyle/>
          <a:p>
            <a:pPr>
              <a:buFontTx/>
              <a:buNone/>
            </a:pPr>
            <a:r>
              <a:rPr lang="en-GB" altLang="en-US" sz="2000" b="1" dirty="0"/>
              <a:t>Query</a:t>
            </a:r>
          </a:p>
          <a:p>
            <a:pPr>
              <a:buFontTx/>
              <a:buNone/>
            </a:pPr>
            <a:r>
              <a:rPr lang="en-GB" altLang="en-US" sz="2000" dirty="0"/>
              <a:t>Every query starts with SELECT</a:t>
            </a:r>
          </a:p>
          <a:p>
            <a:r>
              <a:rPr lang="en-GB" altLang="en-US" sz="2000" dirty="0"/>
              <a:t>SELECT lists the </a:t>
            </a:r>
            <a:r>
              <a:rPr lang="en-GB" altLang="en-US" sz="2000" b="1" dirty="0"/>
              <a:t>columns</a:t>
            </a:r>
            <a:r>
              <a:rPr lang="en-GB" altLang="en-US" sz="2000" dirty="0"/>
              <a:t> (attribute) you want to see in your result</a:t>
            </a:r>
          </a:p>
          <a:p>
            <a:r>
              <a:rPr lang="en-GB" altLang="en-US" sz="2000" dirty="0"/>
              <a:t>FROM identifies the </a:t>
            </a:r>
            <a:r>
              <a:rPr lang="en-GB" altLang="en-US" sz="2000" b="1" dirty="0"/>
              <a:t>table</a:t>
            </a:r>
            <a:r>
              <a:rPr lang="en-GB" altLang="en-US" sz="2000" dirty="0"/>
              <a:t> you want to query</a:t>
            </a:r>
          </a:p>
          <a:p>
            <a:r>
              <a:rPr lang="en-GB" altLang="en-US" sz="2000" dirty="0"/>
              <a:t>WHERE defines the </a:t>
            </a:r>
            <a:r>
              <a:rPr lang="en-GB" altLang="en-US" sz="2000" b="1" dirty="0"/>
              <a:t>rows</a:t>
            </a:r>
            <a:r>
              <a:rPr lang="en-GB" altLang="en-US" sz="2000" dirty="0"/>
              <a:t> you want to retrieve</a:t>
            </a:r>
          </a:p>
          <a:p>
            <a:endParaRPr lang="en-GB" altLang="en-US" sz="2000" dirty="0"/>
          </a:p>
          <a:p>
            <a:pPr>
              <a:buFontTx/>
              <a:buNone/>
            </a:pPr>
            <a:r>
              <a:rPr lang="en-GB" altLang="en-US" sz="2000" b="1" dirty="0"/>
              <a:t>Result</a:t>
            </a:r>
          </a:p>
          <a:p>
            <a:pPr>
              <a:buFontTx/>
              <a:buNone/>
            </a:pPr>
            <a:r>
              <a:rPr lang="en-GB" altLang="en-US" sz="2000" dirty="0"/>
              <a:t>The result is always another table which contains</a:t>
            </a:r>
          </a:p>
          <a:p>
            <a:r>
              <a:rPr lang="en-GB" altLang="en-US" sz="2000" dirty="0"/>
              <a:t>all the rows which fit the condition of the WHERE clause</a:t>
            </a:r>
          </a:p>
          <a:p>
            <a:r>
              <a:rPr lang="en-GB" altLang="en-US" sz="2000" dirty="0"/>
              <a:t>exactly the columns you listed in your SELECT clause</a:t>
            </a:r>
          </a:p>
        </p:txBody>
      </p:sp>
      <p:sp>
        <p:nvSpPr>
          <p:cNvPr id="19460" name="Rectangle 2"/>
          <p:cNvSpPr>
            <a:spLocks noChangeArrowheads="1"/>
          </p:cNvSpPr>
          <p:nvPr/>
        </p:nvSpPr>
        <p:spPr bwMode="auto">
          <a:xfrm>
            <a:off x="662120" y="630238"/>
            <a:ext cx="8330671"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fontAlgn="base">
              <a:spcBef>
                <a:spcPct val="0"/>
              </a:spcBef>
              <a:spcAft>
                <a:spcPct val="0"/>
              </a:spcAft>
            </a:pPr>
            <a:r>
              <a:rPr lang="en-GB" altLang="en-US" sz="3200" b="1" dirty="0"/>
              <a:t>The three main SQL keywords:</a:t>
            </a:r>
            <a:br>
              <a:rPr lang="en-GB" altLang="en-US" sz="3200" b="1" dirty="0"/>
            </a:br>
            <a:r>
              <a:rPr lang="en-GB" altLang="en-US" sz="3200" b="1" dirty="0"/>
              <a:t>SELECT - FROM - WHERE</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F63261B1-175E-40F6-8D3B-0C0029376235}" type="slidenum">
              <a:rPr lang="de-DE" altLang="en-US" sz="1200" smtClean="0">
                <a:solidFill>
                  <a:srgbClr val="4C575F"/>
                </a:solidFill>
              </a:rPr>
              <a:pPr/>
              <a:t>18</a:t>
            </a:fld>
            <a:endParaRPr lang="de-DE" altLang="en-US" sz="1200">
              <a:solidFill>
                <a:srgbClr val="4C575F"/>
              </a:solidFill>
            </a:endParaRPr>
          </a:p>
        </p:txBody>
      </p:sp>
      <p:sp>
        <p:nvSpPr>
          <p:cNvPr id="20483" name="Rectangle 3"/>
          <p:cNvSpPr>
            <a:spLocks noGrp="1" noChangeArrowheads="1"/>
          </p:cNvSpPr>
          <p:nvPr>
            <p:ph type="body" idx="4294967295"/>
          </p:nvPr>
        </p:nvSpPr>
        <p:spPr>
          <a:xfrm>
            <a:off x="662123" y="1341438"/>
            <a:ext cx="8972153" cy="5040312"/>
          </a:xfrm>
        </p:spPr>
        <p:txBody>
          <a:bodyPr/>
          <a:lstStyle/>
          <a:p>
            <a:pPr>
              <a:buFontTx/>
              <a:buNone/>
            </a:pPr>
            <a:r>
              <a:rPr lang="en-GB" altLang="en-US" sz="2000"/>
              <a:t>S</a:t>
            </a:r>
            <a:r>
              <a:rPr lang="en-GB" altLang="en-US"/>
              <a:t>ELECT appln_auth, appln_nr,  appln_kind, appln_filing_date</a:t>
            </a:r>
          </a:p>
          <a:p>
            <a:pPr>
              <a:buFontTx/>
              <a:buNone/>
            </a:pPr>
            <a:r>
              <a:rPr lang="en-GB" altLang="en-US"/>
              <a:t>FROM tls201_appln </a:t>
            </a:r>
          </a:p>
          <a:p>
            <a:pPr>
              <a:buFontTx/>
              <a:buNone/>
            </a:pPr>
            <a:r>
              <a:rPr lang="en-GB" altLang="en-US"/>
              <a:t>WHERE appln_auth = 'IE'</a:t>
            </a:r>
            <a:br>
              <a:rPr lang="en-GB" altLang="en-US" sz="2000"/>
            </a:br>
            <a:endParaRPr lang="en-GB" altLang="en-US" sz="2000"/>
          </a:p>
          <a:p>
            <a:endParaRPr lang="en-GB" altLang="en-US" sz="2000"/>
          </a:p>
        </p:txBody>
      </p:sp>
      <p:sp>
        <p:nvSpPr>
          <p:cNvPr id="20484" name="Rectangle 2"/>
          <p:cNvSpPr>
            <a:spLocks noChangeArrowheads="1"/>
          </p:cNvSpPr>
          <p:nvPr/>
        </p:nvSpPr>
        <p:spPr bwMode="auto">
          <a:xfrm>
            <a:off x="662120" y="630238"/>
            <a:ext cx="8330671"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fontAlgn="base">
              <a:spcBef>
                <a:spcPct val="0"/>
              </a:spcBef>
              <a:spcAft>
                <a:spcPct val="0"/>
              </a:spcAft>
            </a:pPr>
            <a:r>
              <a:rPr lang="en-GB" altLang="en-US" sz="3200" b="1"/>
              <a:t>One more example</a:t>
            </a:r>
          </a:p>
        </p:txBody>
      </p:sp>
      <p:sp>
        <p:nvSpPr>
          <p:cNvPr id="20485" name="Rectangle 4"/>
          <p:cNvSpPr>
            <a:spLocks noChangeArrowheads="1"/>
          </p:cNvSpPr>
          <p:nvPr/>
        </p:nvSpPr>
        <p:spPr bwMode="auto">
          <a:xfrm>
            <a:off x="662120" y="1341438"/>
            <a:ext cx="7021909" cy="10795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algn="ctr" defTabSz="914400" eaLnBrk="0" fontAlgn="base" hangingPunct="0">
              <a:spcBef>
                <a:spcPct val="20000"/>
              </a:spcBef>
              <a:spcAft>
                <a:spcPct val="0"/>
              </a:spcAft>
            </a:pPr>
            <a:endParaRPr lang="de-DE" altLang="en-US"/>
          </a:p>
        </p:txBody>
      </p:sp>
      <p:pic>
        <p:nvPicPr>
          <p:cNvPr id="20486"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96015" y="3552830"/>
            <a:ext cx="4837773" cy="257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7" name="Text Box 6"/>
          <p:cNvSpPr txBox="1">
            <a:spLocks noChangeArrowheads="1"/>
          </p:cNvSpPr>
          <p:nvPr/>
        </p:nvSpPr>
        <p:spPr bwMode="auto">
          <a:xfrm>
            <a:off x="741235" y="2708276"/>
            <a:ext cx="513230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pPr>
            <a:r>
              <a:rPr lang="en-GB" altLang="en-US" dirty="0"/>
              <a:t>Result table (based on table  tls201_appln )</a:t>
            </a:r>
          </a:p>
        </p:txBody>
      </p:sp>
      <p:sp>
        <p:nvSpPr>
          <p:cNvPr id="20488" name="Text Box 9"/>
          <p:cNvSpPr txBox="1">
            <a:spLocks noChangeArrowheads="1"/>
          </p:cNvSpPr>
          <p:nvPr/>
        </p:nvSpPr>
        <p:spPr bwMode="auto">
          <a:xfrm>
            <a:off x="7059748" y="4652964"/>
            <a:ext cx="113932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pPr>
            <a:r>
              <a:rPr lang="en-GB" altLang="en-US">
                <a:solidFill>
                  <a:srgbClr val="FF3300"/>
                </a:solidFill>
              </a:rPr>
              <a:t>WHERE</a:t>
            </a:r>
          </a:p>
        </p:txBody>
      </p:sp>
      <p:sp>
        <p:nvSpPr>
          <p:cNvPr id="20489" name="Text Box 10"/>
          <p:cNvSpPr txBox="1">
            <a:spLocks noChangeArrowheads="1"/>
          </p:cNvSpPr>
          <p:nvPr/>
        </p:nvSpPr>
        <p:spPr bwMode="auto">
          <a:xfrm>
            <a:off x="7059745" y="3284539"/>
            <a:ext cx="11849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pPr>
            <a:r>
              <a:rPr lang="en-GB" altLang="en-US">
                <a:solidFill>
                  <a:srgbClr val="FF3300"/>
                </a:solidFill>
              </a:rPr>
              <a:t>SELECT</a:t>
            </a:r>
          </a:p>
        </p:txBody>
      </p:sp>
      <p:sp>
        <p:nvSpPr>
          <p:cNvPr id="20490" name="Text Box 11"/>
          <p:cNvSpPr txBox="1">
            <a:spLocks noChangeArrowheads="1"/>
          </p:cNvSpPr>
          <p:nvPr/>
        </p:nvSpPr>
        <p:spPr bwMode="auto">
          <a:xfrm>
            <a:off x="7059747" y="2708276"/>
            <a:ext cx="93970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pPr>
            <a:r>
              <a:rPr lang="en-GB" altLang="en-US">
                <a:solidFill>
                  <a:srgbClr val="FF3300"/>
                </a:solidFill>
              </a:rPr>
              <a:t>FROM</a:t>
            </a:r>
          </a:p>
        </p:txBody>
      </p:sp>
      <p:sp>
        <p:nvSpPr>
          <p:cNvPr id="20491" name="AutoShape 12"/>
          <p:cNvSpPr>
            <a:spLocks noChangeArrowheads="1"/>
          </p:cNvSpPr>
          <p:nvPr/>
        </p:nvSpPr>
        <p:spPr bwMode="auto">
          <a:xfrm>
            <a:off x="4082143" y="2708275"/>
            <a:ext cx="1558369" cy="433388"/>
          </a:xfrm>
          <a:prstGeom prst="roundRect">
            <a:avLst>
              <a:gd name="adj" fmla="val 16667"/>
            </a:avLst>
          </a:prstGeom>
          <a:noFill/>
          <a:ln w="952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buFontTx/>
              <a:buChar char="•"/>
            </a:pPr>
            <a:endParaRPr lang="de-AT" altLang="en-US"/>
          </a:p>
        </p:txBody>
      </p:sp>
      <p:sp>
        <p:nvSpPr>
          <p:cNvPr id="20492" name="Line 13"/>
          <p:cNvSpPr>
            <a:spLocks noChangeShapeType="1"/>
          </p:cNvSpPr>
          <p:nvPr/>
        </p:nvSpPr>
        <p:spPr bwMode="auto">
          <a:xfrm flipH="1">
            <a:off x="5640511" y="2924175"/>
            <a:ext cx="1496623" cy="794"/>
          </a:xfrm>
          <a:prstGeom prst="line">
            <a:avLst/>
          </a:prstGeom>
          <a:noFill/>
          <a:ln w="9525">
            <a:solidFill>
              <a:srgbClr val="FF33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20000"/>
              </a:spcBef>
              <a:spcAft>
                <a:spcPct val="0"/>
              </a:spcAft>
              <a:buFontTx/>
              <a:buChar char="•"/>
            </a:pPr>
            <a:endParaRPr lang="en-GB" sz="2000">
              <a:solidFill>
                <a:srgbClr val="404B56"/>
              </a:solidFill>
              <a:latin typeface="Arial" charset="0"/>
              <a:cs typeface="Arial" charset="0"/>
            </a:endParaRPr>
          </a:p>
        </p:txBody>
      </p:sp>
      <p:sp>
        <p:nvSpPr>
          <p:cNvPr id="20493" name="Line 14"/>
          <p:cNvSpPr>
            <a:spLocks noChangeShapeType="1"/>
          </p:cNvSpPr>
          <p:nvPr/>
        </p:nvSpPr>
        <p:spPr bwMode="auto">
          <a:xfrm flipH="1">
            <a:off x="6045068" y="4900613"/>
            <a:ext cx="1092067" cy="0"/>
          </a:xfrm>
          <a:prstGeom prst="line">
            <a:avLst/>
          </a:prstGeom>
          <a:noFill/>
          <a:ln w="9525">
            <a:solidFill>
              <a:srgbClr val="FF33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20000"/>
              </a:spcBef>
              <a:spcAft>
                <a:spcPct val="0"/>
              </a:spcAft>
              <a:buFontTx/>
              <a:buChar char="•"/>
            </a:pPr>
            <a:endParaRPr lang="en-GB" sz="2000">
              <a:solidFill>
                <a:srgbClr val="404B56"/>
              </a:solidFill>
              <a:latin typeface="Arial" charset="0"/>
              <a:cs typeface="Arial" charset="0"/>
            </a:endParaRPr>
          </a:p>
        </p:txBody>
      </p:sp>
      <p:sp>
        <p:nvSpPr>
          <p:cNvPr id="20494" name="Line 16"/>
          <p:cNvSpPr>
            <a:spLocks noChangeShapeType="1"/>
          </p:cNvSpPr>
          <p:nvPr/>
        </p:nvSpPr>
        <p:spPr bwMode="auto">
          <a:xfrm flipH="1">
            <a:off x="5109502" y="3429000"/>
            <a:ext cx="0" cy="215900"/>
          </a:xfrm>
          <a:prstGeom prst="line">
            <a:avLst/>
          </a:prstGeom>
          <a:noFill/>
          <a:ln w="9525">
            <a:solidFill>
              <a:srgbClr val="FF33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20000"/>
              </a:spcBef>
              <a:spcAft>
                <a:spcPct val="0"/>
              </a:spcAft>
              <a:buFontTx/>
              <a:buChar char="•"/>
            </a:pPr>
            <a:endParaRPr lang="en-GB" sz="2000">
              <a:solidFill>
                <a:srgbClr val="404B56"/>
              </a:solidFill>
              <a:latin typeface="Arial" charset="0"/>
              <a:cs typeface="Arial" charset="0"/>
            </a:endParaRPr>
          </a:p>
        </p:txBody>
      </p:sp>
      <p:sp>
        <p:nvSpPr>
          <p:cNvPr id="20495" name="Line 17"/>
          <p:cNvSpPr>
            <a:spLocks noChangeShapeType="1"/>
          </p:cNvSpPr>
          <p:nvPr/>
        </p:nvSpPr>
        <p:spPr bwMode="auto">
          <a:xfrm flipH="1">
            <a:off x="3627041" y="3429000"/>
            <a:ext cx="0" cy="215900"/>
          </a:xfrm>
          <a:prstGeom prst="line">
            <a:avLst/>
          </a:prstGeom>
          <a:noFill/>
          <a:ln w="9525">
            <a:solidFill>
              <a:srgbClr val="FF33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20000"/>
              </a:spcBef>
              <a:spcAft>
                <a:spcPct val="0"/>
              </a:spcAft>
              <a:buFontTx/>
              <a:buChar char="•"/>
            </a:pPr>
            <a:endParaRPr lang="en-GB" sz="2000">
              <a:solidFill>
                <a:srgbClr val="404B56"/>
              </a:solidFill>
              <a:latin typeface="Arial" charset="0"/>
              <a:cs typeface="Arial" charset="0"/>
            </a:endParaRPr>
          </a:p>
        </p:txBody>
      </p:sp>
      <p:sp>
        <p:nvSpPr>
          <p:cNvPr id="20496" name="Line 18"/>
          <p:cNvSpPr>
            <a:spLocks noChangeShapeType="1"/>
          </p:cNvSpPr>
          <p:nvPr/>
        </p:nvSpPr>
        <p:spPr bwMode="auto">
          <a:xfrm flipH="1">
            <a:off x="2534973" y="3429000"/>
            <a:ext cx="0" cy="215900"/>
          </a:xfrm>
          <a:prstGeom prst="line">
            <a:avLst/>
          </a:prstGeom>
          <a:noFill/>
          <a:ln w="9525">
            <a:solidFill>
              <a:srgbClr val="FF33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20000"/>
              </a:spcBef>
              <a:spcAft>
                <a:spcPct val="0"/>
              </a:spcAft>
              <a:buFontTx/>
              <a:buChar char="•"/>
            </a:pPr>
            <a:endParaRPr lang="en-GB" sz="2000">
              <a:solidFill>
                <a:srgbClr val="404B56"/>
              </a:solidFill>
              <a:latin typeface="Arial" charset="0"/>
              <a:cs typeface="Arial" charset="0"/>
            </a:endParaRPr>
          </a:p>
        </p:txBody>
      </p:sp>
      <p:sp>
        <p:nvSpPr>
          <p:cNvPr id="20497" name="Line 19"/>
          <p:cNvSpPr>
            <a:spLocks noChangeShapeType="1"/>
          </p:cNvSpPr>
          <p:nvPr/>
        </p:nvSpPr>
        <p:spPr bwMode="auto">
          <a:xfrm flipH="1">
            <a:off x="1442906" y="3429000"/>
            <a:ext cx="0" cy="215900"/>
          </a:xfrm>
          <a:prstGeom prst="line">
            <a:avLst/>
          </a:prstGeom>
          <a:noFill/>
          <a:ln w="9525">
            <a:solidFill>
              <a:srgbClr val="FF33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20000"/>
              </a:spcBef>
              <a:spcAft>
                <a:spcPct val="0"/>
              </a:spcAft>
              <a:buFontTx/>
              <a:buChar char="•"/>
            </a:pPr>
            <a:endParaRPr lang="en-GB" sz="2000">
              <a:solidFill>
                <a:srgbClr val="404B56"/>
              </a:solidFill>
              <a:latin typeface="Arial" charset="0"/>
              <a:cs typeface="Arial" charset="0"/>
            </a:endParaRPr>
          </a:p>
        </p:txBody>
      </p:sp>
      <p:sp>
        <p:nvSpPr>
          <p:cNvPr id="20498" name="Line 20"/>
          <p:cNvSpPr>
            <a:spLocks noChangeShapeType="1"/>
          </p:cNvSpPr>
          <p:nvPr/>
        </p:nvSpPr>
        <p:spPr bwMode="auto">
          <a:xfrm>
            <a:off x="1442906" y="3429000"/>
            <a:ext cx="5694230"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20000"/>
              </a:spcBef>
              <a:spcAft>
                <a:spcPct val="0"/>
              </a:spcAft>
              <a:buFontTx/>
              <a:buChar char="•"/>
            </a:pPr>
            <a:endParaRPr lang="en-GB" sz="2000">
              <a:solidFill>
                <a:srgbClr val="404B56"/>
              </a:solidFill>
              <a:latin typeface="Arial" charset="0"/>
              <a:cs typeface="Arial" charset="0"/>
            </a:endParaRPr>
          </a:p>
        </p:txBody>
      </p:sp>
      <p:sp>
        <p:nvSpPr>
          <p:cNvPr id="20499" name="Line 21"/>
          <p:cNvSpPr>
            <a:spLocks noChangeShapeType="1"/>
          </p:cNvSpPr>
          <p:nvPr/>
        </p:nvSpPr>
        <p:spPr bwMode="auto">
          <a:xfrm flipH="1">
            <a:off x="6045068" y="4652963"/>
            <a:ext cx="701675" cy="0"/>
          </a:xfrm>
          <a:prstGeom prst="line">
            <a:avLst/>
          </a:prstGeom>
          <a:noFill/>
          <a:ln w="9525">
            <a:solidFill>
              <a:srgbClr val="FF33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20000"/>
              </a:spcBef>
              <a:spcAft>
                <a:spcPct val="0"/>
              </a:spcAft>
              <a:buFontTx/>
              <a:buChar char="•"/>
            </a:pPr>
            <a:endParaRPr lang="en-GB" sz="2000">
              <a:solidFill>
                <a:srgbClr val="404B56"/>
              </a:solidFill>
              <a:latin typeface="Arial" charset="0"/>
              <a:cs typeface="Arial" charset="0"/>
            </a:endParaRPr>
          </a:p>
        </p:txBody>
      </p:sp>
      <p:sp>
        <p:nvSpPr>
          <p:cNvPr id="20500" name="Line 22"/>
          <p:cNvSpPr>
            <a:spLocks noChangeShapeType="1"/>
          </p:cNvSpPr>
          <p:nvPr/>
        </p:nvSpPr>
        <p:spPr bwMode="auto">
          <a:xfrm flipH="1">
            <a:off x="6045068" y="4429125"/>
            <a:ext cx="701675" cy="0"/>
          </a:xfrm>
          <a:prstGeom prst="line">
            <a:avLst/>
          </a:prstGeom>
          <a:noFill/>
          <a:ln w="9525">
            <a:solidFill>
              <a:srgbClr val="FF33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20000"/>
              </a:spcBef>
              <a:spcAft>
                <a:spcPct val="0"/>
              </a:spcAft>
              <a:buFontTx/>
              <a:buChar char="•"/>
            </a:pPr>
            <a:endParaRPr lang="en-GB" sz="2000">
              <a:solidFill>
                <a:srgbClr val="404B56"/>
              </a:solidFill>
              <a:latin typeface="Arial" charset="0"/>
              <a:cs typeface="Arial" charset="0"/>
            </a:endParaRPr>
          </a:p>
        </p:txBody>
      </p:sp>
      <p:sp>
        <p:nvSpPr>
          <p:cNvPr id="20501" name="Line 23"/>
          <p:cNvSpPr>
            <a:spLocks noChangeShapeType="1"/>
          </p:cNvSpPr>
          <p:nvPr/>
        </p:nvSpPr>
        <p:spPr bwMode="auto">
          <a:xfrm flipH="1">
            <a:off x="6045068" y="4149725"/>
            <a:ext cx="701675" cy="0"/>
          </a:xfrm>
          <a:prstGeom prst="line">
            <a:avLst/>
          </a:prstGeom>
          <a:noFill/>
          <a:ln w="9525">
            <a:solidFill>
              <a:srgbClr val="FF33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20000"/>
              </a:spcBef>
              <a:spcAft>
                <a:spcPct val="0"/>
              </a:spcAft>
              <a:buFontTx/>
              <a:buChar char="•"/>
            </a:pPr>
            <a:endParaRPr lang="en-GB" sz="2000">
              <a:solidFill>
                <a:srgbClr val="404B56"/>
              </a:solidFill>
              <a:latin typeface="Arial" charset="0"/>
              <a:cs typeface="Arial" charset="0"/>
            </a:endParaRPr>
          </a:p>
        </p:txBody>
      </p:sp>
      <p:sp>
        <p:nvSpPr>
          <p:cNvPr id="20502" name="Line 24"/>
          <p:cNvSpPr>
            <a:spLocks noChangeShapeType="1"/>
          </p:cNvSpPr>
          <p:nvPr/>
        </p:nvSpPr>
        <p:spPr bwMode="auto">
          <a:xfrm flipH="1">
            <a:off x="6045068" y="5157788"/>
            <a:ext cx="701675" cy="0"/>
          </a:xfrm>
          <a:prstGeom prst="line">
            <a:avLst/>
          </a:prstGeom>
          <a:noFill/>
          <a:ln w="9525">
            <a:solidFill>
              <a:srgbClr val="FF33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20000"/>
              </a:spcBef>
              <a:spcAft>
                <a:spcPct val="0"/>
              </a:spcAft>
              <a:buFontTx/>
              <a:buChar char="•"/>
            </a:pPr>
            <a:endParaRPr lang="en-GB" sz="2000">
              <a:solidFill>
                <a:srgbClr val="404B56"/>
              </a:solidFill>
              <a:latin typeface="Arial" charset="0"/>
              <a:cs typeface="Arial" charset="0"/>
            </a:endParaRPr>
          </a:p>
        </p:txBody>
      </p:sp>
      <p:sp>
        <p:nvSpPr>
          <p:cNvPr id="20503" name="Line 25"/>
          <p:cNvSpPr>
            <a:spLocks noChangeShapeType="1"/>
          </p:cNvSpPr>
          <p:nvPr/>
        </p:nvSpPr>
        <p:spPr bwMode="auto">
          <a:xfrm flipH="1">
            <a:off x="6045068" y="5373688"/>
            <a:ext cx="701675" cy="0"/>
          </a:xfrm>
          <a:prstGeom prst="line">
            <a:avLst/>
          </a:prstGeom>
          <a:noFill/>
          <a:ln w="9525">
            <a:solidFill>
              <a:srgbClr val="FF33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20000"/>
              </a:spcBef>
              <a:spcAft>
                <a:spcPct val="0"/>
              </a:spcAft>
              <a:buFontTx/>
              <a:buChar char="•"/>
            </a:pPr>
            <a:endParaRPr lang="en-GB" sz="2000">
              <a:solidFill>
                <a:srgbClr val="404B56"/>
              </a:solidFill>
              <a:latin typeface="Arial" charset="0"/>
              <a:cs typeface="Arial" charset="0"/>
            </a:endParaRPr>
          </a:p>
        </p:txBody>
      </p:sp>
      <p:sp>
        <p:nvSpPr>
          <p:cNvPr id="20504" name="Line 26"/>
          <p:cNvSpPr>
            <a:spLocks noChangeShapeType="1"/>
          </p:cNvSpPr>
          <p:nvPr/>
        </p:nvSpPr>
        <p:spPr bwMode="auto">
          <a:xfrm flipH="1">
            <a:off x="6045068" y="5661025"/>
            <a:ext cx="701675" cy="0"/>
          </a:xfrm>
          <a:prstGeom prst="line">
            <a:avLst/>
          </a:prstGeom>
          <a:noFill/>
          <a:ln w="9525">
            <a:solidFill>
              <a:srgbClr val="FF33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20000"/>
              </a:spcBef>
              <a:spcAft>
                <a:spcPct val="0"/>
              </a:spcAft>
              <a:buFontTx/>
              <a:buChar char="•"/>
            </a:pPr>
            <a:endParaRPr lang="en-GB" sz="2000">
              <a:solidFill>
                <a:srgbClr val="404B56"/>
              </a:solidFill>
              <a:latin typeface="Arial" charset="0"/>
              <a:cs typeface="Arial" charset="0"/>
            </a:endParaRPr>
          </a:p>
        </p:txBody>
      </p:sp>
      <p:sp>
        <p:nvSpPr>
          <p:cNvPr id="20505" name="Line 27"/>
          <p:cNvSpPr>
            <a:spLocks noChangeShapeType="1"/>
          </p:cNvSpPr>
          <p:nvPr/>
        </p:nvSpPr>
        <p:spPr bwMode="auto">
          <a:xfrm flipH="1">
            <a:off x="6045068" y="5876925"/>
            <a:ext cx="701675" cy="0"/>
          </a:xfrm>
          <a:prstGeom prst="line">
            <a:avLst/>
          </a:prstGeom>
          <a:noFill/>
          <a:ln w="9525">
            <a:solidFill>
              <a:srgbClr val="FF33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20000"/>
              </a:spcBef>
              <a:spcAft>
                <a:spcPct val="0"/>
              </a:spcAft>
              <a:buFontTx/>
              <a:buChar char="•"/>
            </a:pPr>
            <a:endParaRPr lang="en-GB" sz="2000">
              <a:solidFill>
                <a:srgbClr val="404B56"/>
              </a:solidFill>
              <a:latin typeface="Arial" charset="0"/>
              <a:cs typeface="Arial" charset="0"/>
            </a:endParaRPr>
          </a:p>
        </p:txBody>
      </p:sp>
      <p:sp>
        <p:nvSpPr>
          <p:cNvPr id="20506" name="Line 28"/>
          <p:cNvSpPr>
            <a:spLocks noChangeShapeType="1"/>
          </p:cNvSpPr>
          <p:nvPr/>
        </p:nvSpPr>
        <p:spPr bwMode="auto">
          <a:xfrm>
            <a:off x="6746743" y="4149725"/>
            <a:ext cx="0" cy="172720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20000"/>
              </a:spcBef>
              <a:spcAft>
                <a:spcPct val="0"/>
              </a:spcAft>
              <a:buFontTx/>
              <a:buChar char="•"/>
            </a:pPr>
            <a:endParaRPr lang="en-GB" sz="2000">
              <a:solidFill>
                <a:srgbClr val="404B56"/>
              </a:solidFill>
              <a:latin typeface="Arial" charset="0"/>
              <a:cs typeface="Arial"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21039753-A36A-44B5-A2C3-ED2497F3AF27}" type="slidenum">
              <a:rPr lang="de-DE" altLang="en-US" sz="1200" smtClean="0">
                <a:solidFill>
                  <a:srgbClr val="4C575F"/>
                </a:solidFill>
              </a:rPr>
              <a:pPr/>
              <a:t>19</a:t>
            </a:fld>
            <a:endParaRPr lang="de-DE" altLang="en-US" sz="1200">
              <a:solidFill>
                <a:srgbClr val="4C575F"/>
              </a:solidFill>
            </a:endParaRPr>
          </a:p>
        </p:txBody>
      </p:sp>
      <p:sp>
        <p:nvSpPr>
          <p:cNvPr id="21507" name="Rectangle 2"/>
          <p:cNvSpPr>
            <a:spLocks noChangeArrowheads="1"/>
          </p:cNvSpPr>
          <p:nvPr/>
        </p:nvSpPr>
        <p:spPr bwMode="auto">
          <a:xfrm>
            <a:off x="584729" y="2133605"/>
            <a:ext cx="8330671"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fontAlgn="base">
              <a:spcBef>
                <a:spcPct val="0"/>
              </a:spcBef>
              <a:spcAft>
                <a:spcPct val="0"/>
              </a:spcAft>
            </a:pPr>
            <a:r>
              <a:rPr lang="en-GB" altLang="en-US" sz="3600" b="1"/>
              <a:t>Querying a single table</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D8B668DF-2E7C-45D7-A423-FCD7B195D260}" type="slidenum">
              <a:rPr lang="de-DE" altLang="en-US" sz="1200" smtClean="0">
                <a:solidFill>
                  <a:srgbClr val="4C575F"/>
                </a:solidFill>
              </a:rPr>
              <a:pPr/>
              <a:t>2</a:t>
            </a:fld>
            <a:endParaRPr lang="de-DE" altLang="en-US" sz="1200">
              <a:solidFill>
                <a:srgbClr val="4C575F"/>
              </a:solidFill>
            </a:endParaRPr>
          </a:p>
        </p:txBody>
      </p:sp>
      <p:sp>
        <p:nvSpPr>
          <p:cNvPr id="4099" name="Rectangle 2"/>
          <p:cNvSpPr>
            <a:spLocks noGrp="1" noChangeArrowheads="1"/>
          </p:cNvSpPr>
          <p:nvPr>
            <p:ph type="title" idx="4294967295"/>
          </p:nvPr>
        </p:nvSpPr>
        <p:spPr>
          <a:xfrm>
            <a:off x="662120" y="620718"/>
            <a:ext cx="8330671" cy="638175"/>
          </a:xfrm>
        </p:spPr>
        <p:txBody>
          <a:bodyPr/>
          <a:lstStyle/>
          <a:p>
            <a:pPr eaLnBrk="1" hangingPunct="1"/>
            <a:r>
              <a:rPr lang="en-GB" altLang="en-US" sz="3200"/>
              <a:t>Purpose of this document</a:t>
            </a:r>
          </a:p>
        </p:txBody>
      </p:sp>
      <p:sp>
        <p:nvSpPr>
          <p:cNvPr id="4100" name="Rectangle 3"/>
          <p:cNvSpPr>
            <a:spLocks noGrp="1" noChangeArrowheads="1"/>
          </p:cNvSpPr>
          <p:nvPr>
            <p:ph type="body" idx="4294967295"/>
          </p:nvPr>
        </p:nvSpPr>
        <p:spPr>
          <a:xfrm>
            <a:off x="662121" y="1341443"/>
            <a:ext cx="8581760" cy="3887787"/>
          </a:xfrm>
        </p:spPr>
        <p:txBody>
          <a:bodyPr/>
          <a:lstStyle/>
          <a:p>
            <a:pPr marL="0" indent="0">
              <a:lnSpc>
                <a:spcPct val="90000"/>
              </a:lnSpc>
              <a:buNone/>
            </a:pPr>
            <a:r>
              <a:rPr lang="en-GB" altLang="en-US" sz="2400" dirty="0"/>
              <a:t>This document should enable you to understand how to write your own SQL (T-SQL) queries in PATSTAT Online. </a:t>
            </a:r>
          </a:p>
          <a:p>
            <a:pPr>
              <a:lnSpc>
                <a:spcPct val="90000"/>
              </a:lnSpc>
            </a:pPr>
            <a:endParaRPr lang="en-GB" altLang="en-US" sz="2400" dirty="0"/>
          </a:p>
          <a:p>
            <a:pPr>
              <a:lnSpc>
                <a:spcPct val="90000"/>
              </a:lnSpc>
              <a:buFontTx/>
              <a:buNone/>
            </a:pPr>
            <a:r>
              <a:rPr lang="en-GB" altLang="en-US" sz="2400" b="1" dirty="0"/>
              <a:t>Important: </a:t>
            </a:r>
            <a:br>
              <a:rPr lang="en-GB" altLang="en-US" sz="2400" b="1" dirty="0"/>
            </a:br>
            <a:r>
              <a:rPr lang="en-GB" altLang="en-US" sz="2400" b="1" dirty="0"/>
              <a:t>Please be sure always to view and study</a:t>
            </a:r>
            <a:br>
              <a:rPr lang="en-GB" altLang="en-US" sz="2400" b="1" dirty="0"/>
            </a:br>
            <a:r>
              <a:rPr lang="en-GB" altLang="en-US" sz="2400" b="1" dirty="0"/>
              <a:t>the Notes pane for each slide, where </a:t>
            </a:r>
            <a:br>
              <a:rPr lang="en-GB" altLang="en-US" sz="2400" b="1" dirty="0"/>
            </a:br>
            <a:r>
              <a:rPr lang="en-GB" altLang="en-US" sz="2400" b="1" dirty="0"/>
              <a:t>you will find essential additional </a:t>
            </a:r>
            <a:br>
              <a:rPr lang="en-GB" altLang="en-US" sz="2400" b="1" dirty="0"/>
            </a:br>
            <a:r>
              <a:rPr lang="en-GB" altLang="en-US" sz="2400" b="1" dirty="0"/>
              <a:t>information and the solutions </a:t>
            </a:r>
            <a:br>
              <a:rPr lang="en-GB" altLang="en-US" sz="2400" b="1" dirty="0"/>
            </a:br>
            <a:r>
              <a:rPr lang="en-GB" altLang="en-US" sz="2400" b="1" dirty="0"/>
              <a:t>to the exercises.</a:t>
            </a:r>
            <a:endParaRPr lang="en-GB" altLang="en-US" sz="2400" dirty="0"/>
          </a:p>
        </p:txBody>
      </p:sp>
      <p:pic>
        <p:nvPicPr>
          <p:cNvPr id="4101"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80635" y="2951930"/>
            <a:ext cx="2297563" cy="3069464"/>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2" name="Line 8"/>
          <p:cNvSpPr>
            <a:spLocks noChangeShapeType="1"/>
          </p:cNvSpPr>
          <p:nvPr/>
        </p:nvSpPr>
        <p:spPr bwMode="auto">
          <a:xfrm>
            <a:off x="5888567" y="5084763"/>
            <a:ext cx="1092068" cy="0"/>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20000"/>
              </a:spcBef>
              <a:spcAft>
                <a:spcPct val="0"/>
              </a:spcAft>
              <a:buFontTx/>
              <a:buChar char="•"/>
            </a:pPr>
            <a:endParaRPr lang="en-GB" sz="2000">
              <a:solidFill>
                <a:srgbClr val="404B56"/>
              </a:solidFill>
              <a:latin typeface="Arial" charset="0"/>
              <a:cs typeface="Arial" charset="0"/>
            </a:endParaRPr>
          </a:p>
        </p:txBody>
      </p:sp>
      <p:sp>
        <p:nvSpPr>
          <p:cNvPr id="4103" name="Text Box 9"/>
          <p:cNvSpPr txBox="1">
            <a:spLocks noChangeArrowheads="1"/>
          </p:cNvSpPr>
          <p:nvPr/>
        </p:nvSpPr>
        <p:spPr bwMode="auto">
          <a:xfrm>
            <a:off x="4251325" y="4868863"/>
            <a:ext cx="13644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fontAlgn="base">
              <a:spcBef>
                <a:spcPct val="0"/>
              </a:spcBef>
              <a:spcAft>
                <a:spcPct val="0"/>
              </a:spcAft>
            </a:pPr>
            <a:r>
              <a:rPr lang="en-GB" altLang="en-US" sz="1800" dirty="0">
                <a:solidFill>
                  <a:srgbClr val="FF3300"/>
                </a:solidFill>
              </a:rPr>
              <a:t>Notes pane</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EC09F9A3-8EBF-421C-A270-913599F805AB}" type="slidenum">
              <a:rPr lang="de-DE" altLang="en-US" sz="1200" smtClean="0">
                <a:solidFill>
                  <a:srgbClr val="4C575F"/>
                </a:solidFill>
              </a:rPr>
              <a:pPr/>
              <a:t>20</a:t>
            </a:fld>
            <a:endParaRPr lang="de-DE" altLang="en-US" sz="1200">
              <a:solidFill>
                <a:srgbClr val="4C575F"/>
              </a:solidFill>
            </a:endParaRPr>
          </a:p>
        </p:txBody>
      </p:sp>
      <p:sp>
        <p:nvSpPr>
          <p:cNvPr id="22531" name="Rectangle 2"/>
          <p:cNvSpPr>
            <a:spLocks noChangeArrowheads="1"/>
          </p:cNvSpPr>
          <p:nvPr/>
        </p:nvSpPr>
        <p:spPr bwMode="auto">
          <a:xfrm>
            <a:off x="662120" y="476255"/>
            <a:ext cx="8330671"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fontAlgn="base">
              <a:spcBef>
                <a:spcPct val="0"/>
              </a:spcBef>
              <a:spcAft>
                <a:spcPct val="0"/>
              </a:spcAft>
            </a:pPr>
            <a:r>
              <a:rPr lang="en-GB" altLang="en-US" sz="3200" b="1"/>
              <a:t>SELECT clause</a:t>
            </a:r>
          </a:p>
        </p:txBody>
      </p:sp>
      <p:sp>
        <p:nvSpPr>
          <p:cNvPr id="22532" name="Rectangle 3"/>
          <p:cNvSpPr>
            <a:spLocks noChangeArrowheads="1"/>
          </p:cNvSpPr>
          <p:nvPr/>
        </p:nvSpPr>
        <p:spPr bwMode="auto">
          <a:xfrm>
            <a:off x="662123" y="1125543"/>
            <a:ext cx="8972153"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pPr>
            <a:r>
              <a:rPr lang="en-GB" altLang="en-US" b="1" dirty="0"/>
              <a:t>The select clause may contain</a:t>
            </a:r>
            <a:endParaRPr lang="en-GB" altLang="en-US" dirty="0"/>
          </a:p>
          <a:p>
            <a:pPr defTabSz="914400" eaLnBrk="0" fontAlgn="base" hangingPunct="0">
              <a:spcBef>
                <a:spcPct val="20000"/>
              </a:spcBef>
              <a:spcAft>
                <a:spcPct val="0"/>
              </a:spcAft>
              <a:buFontTx/>
              <a:buChar char="•"/>
            </a:pPr>
            <a:r>
              <a:rPr lang="en-GB" altLang="en-US" dirty="0"/>
              <a:t>a single attribute</a:t>
            </a:r>
          </a:p>
          <a:p>
            <a:pPr defTabSz="914400" eaLnBrk="0" fontAlgn="base" hangingPunct="0">
              <a:spcBef>
                <a:spcPct val="20000"/>
              </a:spcBef>
              <a:spcAft>
                <a:spcPct val="0"/>
              </a:spcAft>
              <a:buFontTx/>
              <a:buChar char="•"/>
            </a:pPr>
            <a:r>
              <a:rPr lang="en-GB" altLang="en-US" dirty="0"/>
              <a:t>a list of attributes, separated by comma</a:t>
            </a:r>
          </a:p>
          <a:p>
            <a:pPr defTabSz="914400" eaLnBrk="0" fontAlgn="base" hangingPunct="0">
              <a:spcBef>
                <a:spcPct val="20000"/>
              </a:spcBef>
              <a:spcAft>
                <a:spcPct val="0"/>
              </a:spcAft>
              <a:buFontTx/>
              <a:buChar char="•"/>
            </a:pPr>
            <a:r>
              <a:rPr lang="en-GB" altLang="en-US" dirty="0"/>
              <a:t>an asterisk (*), which stands for "all attributes of the table(s)"</a:t>
            </a:r>
            <a:br>
              <a:rPr lang="en-GB" altLang="en-US" dirty="0"/>
            </a:br>
            <a:endParaRPr lang="en-GB" altLang="en-US" dirty="0"/>
          </a:p>
          <a:p>
            <a:pPr defTabSz="914400" eaLnBrk="0" fontAlgn="base" hangingPunct="0">
              <a:spcBef>
                <a:spcPct val="20000"/>
              </a:spcBef>
              <a:spcAft>
                <a:spcPct val="0"/>
              </a:spcAft>
              <a:buFontTx/>
              <a:buChar char="•"/>
            </a:pPr>
            <a:endParaRPr lang="en-GB" altLang="en-US" dirty="0"/>
          </a:p>
          <a:p>
            <a:pPr defTabSz="914400" eaLnBrk="0" fontAlgn="base" hangingPunct="0">
              <a:spcBef>
                <a:spcPct val="20000"/>
              </a:spcBef>
              <a:spcAft>
                <a:spcPct val="0"/>
              </a:spcAft>
            </a:pPr>
            <a:r>
              <a:rPr lang="en-GB" altLang="en-US" b="1" dirty="0"/>
              <a:t>Examples</a:t>
            </a:r>
          </a:p>
          <a:p>
            <a:pPr defTabSz="914400" eaLnBrk="0" fontAlgn="base" hangingPunct="0">
              <a:spcBef>
                <a:spcPct val="20000"/>
              </a:spcBef>
              <a:spcAft>
                <a:spcPct val="0"/>
              </a:spcAft>
              <a:buFontTx/>
              <a:buChar char="•"/>
            </a:pPr>
            <a:r>
              <a:rPr lang="en-GB" altLang="en-US" dirty="0"/>
              <a:t>SELECT appln_id</a:t>
            </a:r>
          </a:p>
          <a:p>
            <a:pPr defTabSz="914400" eaLnBrk="0" fontAlgn="base" hangingPunct="0">
              <a:spcBef>
                <a:spcPct val="20000"/>
              </a:spcBef>
              <a:spcAft>
                <a:spcPct val="0"/>
              </a:spcAft>
              <a:buFontTx/>
              <a:buChar char="•"/>
            </a:pPr>
            <a:r>
              <a:rPr lang="en-GB" altLang="en-US" dirty="0"/>
              <a:t>SELECT appln_auth, appln_nr, appln_kind, appln_filing_date</a:t>
            </a:r>
          </a:p>
          <a:p>
            <a:pPr defTabSz="914400" eaLnBrk="0" fontAlgn="base" hangingPunct="0">
              <a:spcBef>
                <a:spcPct val="20000"/>
              </a:spcBef>
              <a:spcAft>
                <a:spcPct val="0"/>
              </a:spcAft>
              <a:buFontTx/>
              <a:buChar char="•"/>
            </a:pPr>
            <a:r>
              <a:rPr lang="en-GB" altLang="en-US" dirty="0"/>
              <a:t>SELECT *</a:t>
            </a:r>
          </a:p>
          <a:p>
            <a:pPr defTabSz="914400" eaLnBrk="0" fontAlgn="base" hangingPunct="0">
              <a:spcBef>
                <a:spcPct val="20000"/>
              </a:spcBef>
              <a:spcAft>
                <a:spcPct val="0"/>
              </a:spcAft>
              <a:buFontTx/>
              <a:buChar char="•"/>
            </a:pPr>
            <a:endParaRPr lang="en-GB" altLang="en-US"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D69FCEB4-4D16-412E-AB67-C9E079476F3E}" type="slidenum">
              <a:rPr lang="de-DE" altLang="en-US" sz="1200" smtClean="0">
                <a:solidFill>
                  <a:srgbClr val="4C575F"/>
                </a:solidFill>
              </a:rPr>
              <a:pPr/>
              <a:t>21</a:t>
            </a:fld>
            <a:endParaRPr lang="de-DE" altLang="en-US" sz="1200">
              <a:solidFill>
                <a:srgbClr val="4C575F"/>
              </a:solidFill>
            </a:endParaRPr>
          </a:p>
        </p:txBody>
      </p:sp>
      <p:sp>
        <p:nvSpPr>
          <p:cNvPr id="23555" name="Text Box 2"/>
          <p:cNvSpPr txBox="1">
            <a:spLocks noChangeArrowheads="1"/>
          </p:cNvSpPr>
          <p:nvPr/>
        </p:nvSpPr>
        <p:spPr bwMode="auto">
          <a:xfrm>
            <a:off x="350840" y="765175"/>
            <a:ext cx="9126935" cy="45989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66700">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fontAlgn="base">
              <a:spcBef>
                <a:spcPct val="50000"/>
              </a:spcBef>
              <a:spcAft>
                <a:spcPct val="0"/>
              </a:spcAft>
            </a:pPr>
            <a:r>
              <a:rPr lang="en-GB" altLang="zh-CN" sz="2800">
                <a:solidFill>
                  <a:srgbClr val="0000FF"/>
                </a:solidFill>
                <a:ea typeface="SimSun" pitchFamily="2" charset="-122"/>
              </a:rPr>
              <a:t>Exercise:</a:t>
            </a:r>
          </a:p>
          <a:p>
            <a:pPr defTabSz="914400" fontAlgn="base">
              <a:spcBef>
                <a:spcPct val="25000"/>
              </a:spcBef>
              <a:spcAft>
                <a:spcPct val="0"/>
              </a:spcAft>
            </a:pPr>
            <a:r>
              <a:rPr lang="en-GB" altLang="zh-CN" sz="2800">
                <a:solidFill>
                  <a:srgbClr val="4C575F"/>
                </a:solidFill>
                <a:ea typeface="SimSun" pitchFamily="2" charset="-122"/>
              </a:rPr>
              <a:t>Use the previous query to retrieve</a:t>
            </a:r>
          </a:p>
          <a:p>
            <a:pPr defTabSz="914400" fontAlgn="base">
              <a:spcBef>
                <a:spcPct val="25000"/>
              </a:spcBef>
              <a:spcAft>
                <a:spcPct val="0"/>
              </a:spcAft>
              <a:buFontTx/>
              <a:buChar char="•"/>
            </a:pPr>
            <a:r>
              <a:rPr lang="en-GB" altLang="zh-CN" sz="2800">
                <a:solidFill>
                  <a:srgbClr val="4C575F"/>
                </a:solidFill>
                <a:ea typeface="SimSun" pitchFamily="2" charset="-122"/>
              </a:rPr>
              <a:t>several attributes of table tls201_appln</a:t>
            </a:r>
          </a:p>
          <a:p>
            <a:pPr defTabSz="914400" fontAlgn="base">
              <a:spcBef>
                <a:spcPct val="25000"/>
              </a:spcBef>
              <a:spcAft>
                <a:spcPct val="0"/>
              </a:spcAft>
              <a:buFontTx/>
              <a:buChar char="•"/>
            </a:pPr>
            <a:r>
              <a:rPr lang="en-GB" altLang="zh-CN" sz="2800">
                <a:solidFill>
                  <a:srgbClr val="4C575F"/>
                </a:solidFill>
                <a:ea typeface="SimSun" pitchFamily="2" charset="-122"/>
              </a:rPr>
              <a:t>all attributes of this table</a:t>
            </a:r>
          </a:p>
          <a:p>
            <a:pPr defTabSz="914400" fontAlgn="base">
              <a:spcBef>
                <a:spcPct val="50000"/>
              </a:spcBef>
              <a:spcAft>
                <a:spcPct val="0"/>
              </a:spcAft>
            </a:pPr>
            <a:endParaRPr lang="en-GB" altLang="en-US">
              <a:solidFill>
                <a:srgbClr val="4C575F"/>
              </a:solidFill>
            </a:endParaRPr>
          </a:p>
          <a:p>
            <a:pPr defTabSz="914400" fontAlgn="base">
              <a:spcBef>
                <a:spcPct val="50000"/>
              </a:spcBef>
              <a:spcAft>
                <a:spcPct val="0"/>
              </a:spcAft>
            </a:pPr>
            <a:r>
              <a:rPr lang="en-GB" altLang="en-US" sz="2800">
                <a:solidFill>
                  <a:srgbClr val="4C575F"/>
                </a:solidFill>
              </a:rPr>
              <a:t>Note: The previous query was</a:t>
            </a:r>
          </a:p>
          <a:p>
            <a:pPr defTabSz="914400" fontAlgn="base">
              <a:spcBef>
                <a:spcPct val="50000"/>
              </a:spcBef>
              <a:spcAft>
                <a:spcPct val="0"/>
              </a:spcAft>
            </a:pPr>
            <a:r>
              <a:rPr lang="en-GB" altLang="en-US">
                <a:solidFill>
                  <a:srgbClr val="4C575F"/>
                </a:solidFill>
              </a:rPr>
              <a:t>	SELECT ______________</a:t>
            </a:r>
            <a:br>
              <a:rPr lang="en-GB" altLang="en-US">
                <a:solidFill>
                  <a:srgbClr val="4C575F"/>
                </a:solidFill>
              </a:rPr>
            </a:br>
            <a:r>
              <a:rPr lang="en-GB" altLang="en-US">
                <a:solidFill>
                  <a:srgbClr val="4C575F"/>
                </a:solidFill>
              </a:rPr>
              <a:t>FROM tls201_appln</a:t>
            </a:r>
            <a:br>
              <a:rPr lang="en-GB" altLang="en-US">
                <a:solidFill>
                  <a:srgbClr val="4C575F"/>
                </a:solidFill>
              </a:rPr>
            </a:br>
            <a:r>
              <a:rPr lang="en-GB" altLang="en-US">
                <a:solidFill>
                  <a:srgbClr val="4C575F"/>
                </a:solidFill>
              </a:rPr>
              <a:t>WHERE appln_auth = 'IE'</a:t>
            </a:r>
            <a:br>
              <a:rPr lang="en-GB" altLang="en-US">
                <a:solidFill>
                  <a:srgbClr val="4C575F"/>
                </a:solidFill>
              </a:rPr>
            </a:br>
            <a:endParaRPr lang="en-GB" altLang="zh-CN">
              <a:solidFill>
                <a:srgbClr val="4C575F"/>
              </a:solidFill>
              <a:ea typeface="SimSun" pitchFamily="2" charset="-122"/>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45B44529-F214-4C6E-9CF8-427B0E2E86E3}" type="slidenum">
              <a:rPr lang="de-DE" altLang="en-US" sz="1200" smtClean="0">
                <a:solidFill>
                  <a:srgbClr val="4C575F"/>
                </a:solidFill>
              </a:rPr>
              <a:pPr/>
              <a:t>22</a:t>
            </a:fld>
            <a:endParaRPr lang="de-DE" altLang="en-US" sz="1200">
              <a:solidFill>
                <a:srgbClr val="4C575F"/>
              </a:solidFill>
            </a:endParaRPr>
          </a:p>
        </p:txBody>
      </p:sp>
      <p:sp>
        <p:nvSpPr>
          <p:cNvPr id="24579" name="Rectangle 3"/>
          <p:cNvSpPr>
            <a:spLocks noGrp="1" noChangeArrowheads="1"/>
          </p:cNvSpPr>
          <p:nvPr>
            <p:ph type="body" idx="4294967295"/>
          </p:nvPr>
        </p:nvSpPr>
        <p:spPr>
          <a:xfrm>
            <a:off x="741230" y="1187450"/>
            <a:ext cx="9164770" cy="5327650"/>
          </a:xfrm>
        </p:spPr>
        <p:txBody>
          <a:bodyPr/>
          <a:lstStyle/>
          <a:p>
            <a:pPr defTabSz="274638">
              <a:lnSpc>
                <a:spcPct val="80000"/>
              </a:lnSpc>
              <a:buFontTx/>
              <a:buNone/>
            </a:pPr>
            <a:r>
              <a:rPr lang="en-GB" altLang="en-US" dirty="0"/>
              <a:t>The WHERE clause contains one or more conditions.</a:t>
            </a:r>
          </a:p>
          <a:p>
            <a:pPr defTabSz="274638">
              <a:lnSpc>
                <a:spcPct val="80000"/>
              </a:lnSpc>
              <a:buFontTx/>
              <a:buNone/>
            </a:pPr>
            <a:endParaRPr lang="en-GB" altLang="en-US" dirty="0"/>
          </a:p>
          <a:p>
            <a:pPr defTabSz="274638">
              <a:lnSpc>
                <a:spcPct val="80000"/>
              </a:lnSpc>
              <a:buFontTx/>
              <a:buNone/>
            </a:pPr>
            <a:r>
              <a:rPr lang="en-GB" altLang="en-US" dirty="0"/>
              <a:t>The general form of a condition is:</a:t>
            </a:r>
          </a:p>
          <a:p>
            <a:pPr defTabSz="274638">
              <a:lnSpc>
                <a:spcPct val="80000"/>
              </a:lnSpc>
              <a:buFontTx/>
              <a:buNone/>
            </a:pPr>
            <a:r>
              <a:rPr lang="en-GB" altLang="en-US" dirty="0"/>
              <a:t>	</a:t>
            </a:r>
            <a:r>
              <a:rPr lang="en-GB" altLang="en-US" b="1" dirty="0"/>
              <a:t>&lt;attribute or constant&gt; &lt;comparison operator&gt; &lt;attribute or constant&gt;</a:t>
            </a:r>
          </a:p>
          <a:p>
            <a:pPr defTabSz="274638">
              <a:lnSpc>
                <a:spcPct val="80000"/>
              </a:lnSpc>
              <a:buFontTx/>
              <a:buNone/>
            </a:pPr>
            <a:endParaRPr lang="en-GB" altLang="en-US" dirty="0"/>
          </a:p>
          <a:p>
            <a:pPr defTabSz="274638">
              <a:lnSpc>
                <a:spcPct val="80000"/>
              </a:lnSpc>
              <a:buFontTx/>
              <a:buNone/>
            </a:pPr>
            <a:r>
              <a:rPr lang="en-GB" altLang="en-US" dirty="0"/>
              <a:t>The most common </a:t>
            </a:r>
            <a:r>
              <a:rPr lang="en-GB" altLang="en-US" b="1" dirty="0"/>
              <a:t>comparison operators</a:t>
            </a:r>
            <a:r>
              <a:rPr lang="en-GB" altLang="en-US" dirty="0"/>
              <a:t> and their meanings are</a:t>
            </a:r>
          </a:p>
          <a:p>
            <a:pPr defTabSz="274638">
              <a:lnSpc>
                <a:spcPct val="80000"/>
              </a:lnSpc>
            </a:pPr>
            <a:r>
              <a:rPr lang="en-GB" altLang="en-US" dirty="0"/>
              <a:t>= 						equal</a:t>
            </a:r>
          </a:p>
          <a:p>
            <a:pPr defTabSz="274638">
              <a:lnSpc>
                <a:spcPct val="80000"/>
              </a:lnSpc>
            </a:pPr>
            <a:r>
              <a:rPr lang="en-GB" altLang="en-US" dirty="0"/>
              <a:t>&lt;&gt;  or  !=			not equal  </a:t>
            </a:r>
          </a:p>
          <a:p>
            <a:pPr defTabSz="274638">
              <a:lnSpc>
                <a:spcPct val="80000"/>
              </a:lnSpc>
            </a:pPr>
            <a:r>
              <a:rPr lang="en-GB" altLang="en-US" dirty="0"/>
              <a:t>&gt;, &gt;=				larger, larger or equal</a:t>
            </a:r>
          </a:p>
          <a:p>
            <a:pPr defTabSz="274638">
              <a:lnSpc>
                <a:spcPct val="80000"/>
              </a:lnSpc>
            </a:pPr>
            <a:r>
              <a:rPr lang="en-GB" altLang="en-US" dirty="0"/>
              <a:t>&lt;, &lt;=				smaller, smaller or equal</a:t>
            </a:r>
          </a:p>
          <a:p>
            <a:pPr defTabSz="274638">
              <a:lnSpc>
                <a:spcPct val="80000"/>
              </a:lnSpc>
              <a:buFontTx/>
              <a:buNone/>
            </a:pPr>
            <a:r>
              <a:rPr lang="en-GB" altLang="en-US" dirty="0"/>
              <a:t> </a:t>
            </a:r>
          </a:p>
          <a:p>
            <a:pPr defTabSz="274638">
              <a:lnSpc>
                <a:spcPct val="80000"/>
              </a:lnSpc>
              <a:buFontTx/>
              <a:buNone/>
            </a:pPr>
            <a:r>
              <a:rPr lang="en-GB" altLang="en-US" dirty="0"/>
              <a:t>Typically, an attribute is compared to a constant. Examples:</a:t>
            </a:r>
          </a:p>
          <a:p>
            <a:pPr defTabSz="274638">
              <a:lnSpc>
                <a:spcPct val="80000"/>
              </a:lnSpc>
            </a:pPr>
            <a:r>
              <a:rPr lang="en-GB" altLang="en-US" dirty="0"/>
              <a:t>appln_auth </a:t>
            </a:r>
            <a:r>
              <a:rPr lang="en-GB" altLang="en-US" dirty="0">
                <a:solidFill>
                  <a:srgbClr val="FF3300"/>
                </a:solidFill>
              </a:rPr>
              <a:t>=</a:t>
            </a:r>
            <a:r>
              <a:rPr lang="en-GB" altLang="en-US" dirty="0"/>
              <a:t> 'IE'									</a:t>
            </a:r>
            <a:r>
              <a:rPr lang="en-GB" altLang="en-US" sz="1400" dirty="0">
                <a:solidFill>
                  <a:srgbClr val="FF3300"/>
                </a:solidFill>
                <a:sym typeface="Wingdings" pitchFamily="2" charset="2"/>
              </a:rPr>
              <a:t> S</a:t>
            </a:r>
            <a:r>
              <a:rPr lang="en-GB" altLang="en-US" sz="1400" dirty="0">
                <a:solidFill>
                  <a:srgbClr val="FF3300"/>
                </a:solidFill>
              </a:rPr>
              <a:t>trings must be enclosed in single quotes ( ‘ )</a:t>
            </a:r>
          </a:p>
          <a:p>
            <a:pPr defTabSz="274638">
              <a:lnSpc>
                <a:spcPct val="80000"/>
              </a:lnSpc>
            </a:pPr>
            <a:r>
              <a:rPr lang="en-GB" altLang="en-US" dirty="0">
                <a:solidFill>
                  <a:schemeClr val="tx1"/>
                </a:solidFill>
              </a:rPr>
              <a:t>appln_id </a:t>
            </a:r>
            <a:r>
              <a:rPr lang="en-GB" altLang="en-US" dirty="0">
                <a:solidFill>
                  <a:srgbClr val="FF3300"/>
                </a:solidFill>
              </a:rPr>
              <a:t>&lt;&gt;</a:t>
            </a:r>
            <a:r>
              <a:rPr lang="en-GB" altLang="en-US" dirty="0">
                <a:solidFill>
                  <a:schemeClr val="tx1"/>
                </a:solidFill>
              </a:rPr>
              <a:t> 1234711							</a:t>
            </a:r>
            <a:r>
              <a:rPr lang="en-GB" altLang="en-US" sz="1400" dirty="0">
                <a:solidFill>
                  <a:srgbClr val="FF3300"/>
                </a:solidFill>
                <a:sym typeface="Wingdings" pitchFamily="2" charset="2"/>
              </a:rPr>
              <a:t> Numbers are not enclosed in quotes</a:t>
            </a:r>
            <a:endParaRPr lang="en-GB" altLang="en-US" dirty="0">
              <a:solidFill>
                <a:schemeClr val="tx1"/>
              </a:solidFill>
            </a:endParaRPr>
          </a:p>
          <a:p>
            <a:pPr defTabSz="274638">
              <a:lnSpc>
                <a:spcPct val="80000"/>
              </a:lnSpc>
            </a:pPr>
            <a:r>
              <a:rPr lang="en-GB" altLang="en-US" dirty="0">
                <a:solidFill>
                  <a:schemeClr val="tx1"/>
                </a:solidFill>
              </a:rPr>
              <a:t>appln_filing_date </a:t>
            </a:r>
            <a:r>
              <a:rPr lang="en-GB" altLang="en-US" dirty="0">
                <a:solidFill>
                  <a:srgbClr val="FF3300"/>
                </a:solidFill>
              </a:rPr>
              <a:t>&gt;=</a:t>
            </a:r>
            <a:r>
              <a:rPr lang="en-GB" altLang="en-US" dirty="0">
                <a:solidFill>
                  <a:schemeClr val="tx1"/>
                </a:solidFill>
              </a:rPr>
              <a:t> '2001-01-01' 			</a:t>
            </a:r>
            <a:r>
              <a:rPr lang="en-GB" altLang="en-US" sz="1400" dirty="0">
                <a:solidFill>
                  <a:srgbClr val="FF3300"/>
                </a:solidFill>
                <a:sym typeface="Wingdings" pitchFamily="2" charset="2"/>
              </a:rPr>
              <a:t> Dates are enclosed in </a:t>
            </a:r>
            <a:r>
              <a:rPr lang="en-GB" altLang="en-US" sz="1400" dirty="0">
                <a:solidFill>
                  <a:srgbClr val="FF3300"/>
                </a:solidFill>
              </a:rPr>
              <a:t>single quotes ( ‘ )</a:t>
            </a:r>
            <a:br>
              <a:rPr lang="en-GB" altLang="en-US" sz="1400" dirty="0">
                <a:solidFill>
                  <a:srgbClr val="FF3300"/>
                </a:solidFill>
                <a:sym typeface="Wingdings" pitchFamily="2" charset="2"/>
              </a:rPr>
            </a:br>
            <a:r>
              <a:rPr lang="en-GB" altLang="en-US" sz="1400" dirty="0">
                <a:solidFill>
                  <a:srgbClr val="FF3300"/>
                </a:solidFill>
                <a:sym typeface="Wingdings" pitchFamily="2" charset="2"/>
              </a:rPr>
              <a:t>																and take the form YYYY-MM-DD </a:t>
            </a:r>
            <a:endParaRPr lang="en-GB" altLang="en-US" dirty="0">
              <a:solidFill>
                <a:schemeClr val="tx1"/>
              </a:solidFill>
            </a:endParaRPr>
          </a:p>
          <a:p>
            <a:pPr defTabSz="274638">
              <a:lnSpc>
                <a:spcPct val="80000"/>
              </a:lnSpc>
              <a:buFontTx/>
              <a:buNone/>
            </a:pPr>
            <a:endParaRPr lang="en-GB" altLang="en-US" dirty="0">
              <a:solidFill>
                <a:schemeClr val="tx1"/>
              </a:solidFill>
            </a:endParaRPr>
          </a:p>
          <a:p>
            <a:pPr defTabSz="274638">
              <a:lnSpc>
                <a:spcPct val="80000"/>
              </a:lnSpc>
              <a:buFontTx/>
              <a:buNone/>
            </a:pPr>
            <a:r>
              <a:rPr lang="en-GB" altLang="en-US" dirty="0">
                <a:solidFill>
                  <a:schemeClr val="tx1"/>
                </a:solidFill>
              </a:rPr>
              <a:t> You can also compare two attributes:</a:t>
            </a:r>
          </a:p>
          <a:p>
            <a:pPr defTabSz="274638">
              <a:lnSpc>
                <a:spcPct val="80000"/>
              </a:lnSpc>
            </a:pPr>
            <a:r>
              <a:rPr lang="en-GB" altLang="en-US" noProof="1">
                <a:solidFill>
                  <a:schemeClr val="tx1"/>
                </a:solidFill>
              </a:rPr>
              <a:t>appln_filing_year </a:t>
            </a:r>
            <a:r>
              <a:rPr lang="en-GB" altLang="en-US" noProof="1">
                <a:solidFill>
                  <a:srgbClr val="FF3300"/>
                </a:solidFill>
              </a:rPr>
              <a:t>=</a:t>
            </a:r>
            <a:r>
              <a:rPr lang="en-GB" altLang="en-US" noProof="1">
                <a:solidFill>
                  <a:schemeClr val="tx1"/>
                </a:solidFill>
              </a:rPr>
              <a:t> </a:t>
            </a:r>
            <a:r>
              <a:rPr lang="en-GB" dirty="0">
                <a:solidFill>
                  <a:schemeClr val="tx1"/>
                </a:solidFill>
              </a:rPr>
              <a:t>earliest_publn_year </a:t>
            </a:r>
            <a:r>
              <a:rPr lang="en-GB" altLang="en-US" dirty="0">
                <a:solidFill>
                  <a:schemeClr val="tx1"/>
                </a:solidFill>
              </a:rPr>
              <a:t>	</a:t>
            </a:r>
            <a:r>
              <a:rPr lang="en-GB" altLang="en-US" sz="1400" dirty="0">
                <a:solidFill>
                  <a:srgbClr val="FF3300"/>
                </a:solidFill>
                <a:sym typeface="Wingdings" pitchFamily="2" charset="2"/>
              </a:rPr>
              <a:t> = Applications which are filed and published</a:t>
            </a:r>
            <a:br>
              <a:rPr lang="en-GB" altLang="en-US" sz="1400" dirty="0">
                <a:solidFill>
                  <a:srgbClr val="FF3300"/>
                </a:solidFill>
                <a:sym typeface="Wingdings" pitchFamily="2" charset="2"/>
              </a:rPr>
            </a:br>
            <a:r>
              <a:rPr lang="en-GB" altLang="en-US" sz="1400" dirty="0">
                <a:solidFill>
                  <a:srgbClr val="FF3300"/>
                </a:solidFill>
                <a:sym typeface="Wingdings" pitchFamily="2" charset="2"/>
              </a:rPr>
              <a:t>																in the same year</a:t>
            </a:r>
          </a:p>
        </p:txBody>
      </p:sp>
      <p:sp>
        <p:nvSpPr>
          <p:cNvPr id="24580" name="Rectangle 2"/>
          <p:cNvSpPr>
            <a:spLocks noChangeArrowheads="1"/>
          </p:cNvSpPr>
          <p:nvPr/>
        </p:nvSpPr>
        <p:spPr bwMode="auto">
          <a:xfrm>
            <a:off x="662120" y="476255"/>
            <a:ext cx="8330671"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fontAlgn="base">
              <a:spcBef>
                <a:spcPct val="0"/>
              </a:spcBef>
              <a:spcAft>
                <a:spcPct val="0"/>
              </a:spcAft>
            </a:pPr>
            <a:r>
              <a:rPr lang="en-GB" altLang="en-US" sz="3200" b="1"/>
              <a:t>WHERE clause (1)</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C8F5C587-4001-4B69-ACFF-46155A526314}" type="slidenum">
              <a:rPr lang="de-DE" altLang="en-US" sz="1200" smtClean="0">
                <a:solidFill>
                  <a:srgbClr val="4C575F"/>
                </a:solidFill>
              </a:rPr>
              <a:pPr/>
              <a:t>23</a:t>
            </a:fld>
            <a:endParaRPr lang="de-DE" altLang="en-US" sz="1200">
              <a:solidFill>
                <a:srgbClr val="4C575F"/>
              </a:solidFill>
            </a:endParaRPr>
          </a:p>
        </p:txBody>
      </p:sp>
      <p:sp>
        <p:nvSpPr>
          <p:cNvPr id="25603" name="Rectangle 3"/>
          <p:cNvSpPr>
            <a:spLocks noGrp="1" noChangeArrowheads="1"/>
          </p:cNvSpPr>
          <p:nvPr>
            <p:ph type="body" idx="4294967295"/>
          </p:nvPr>
        </p:nvSpPr>
        <p:spPr>
          <a:xfrm>
            <a:off x="741234" y="1484313"/>
            <a:ext cx="9164769" cy="4465637"/>
          </a:xfrm>
        </p:spPr>
        <p:txBody>
          <a:bodyPr/>
          <a:lstStyle/>
          <a:p>
            <a:pPr defTabSz="274638">
              <a:buFontTx/>
              <a:buNone/>
            </a:pPr>
            <a:r>
              <a:rPr lang="en-GB" altLang="en-US" sz="2400" dirty="0"/>
              <a:t>Some of the following operators can be prefixed with the </a:t>
            </a:r>
          </a:p>
          <a:p>
            <a:pPr defTabSz="274638">
              <a:buFontTx/>
              <a:buNone/>
            </a:pPr>
            <a:r>
              <a:rPr lang="en-GB" altLang="en-US" sz="2400" dirty="0"/>
              <a:t>keyword NOT to reverse their meaning.</a:t>
            </a:r>
            <a:br>
              <a:rPr lang="en-GB" altLang="en-US" sz="2400" dirty="0"/>
            </a:br>
            <a:endParaRPr lang="en-GB" altLang="en-US" sz="2400" dirty="0"/>
          </a:p>
          <a:p>
            <a:pPr defTabSz="274638">
              <a:buFontTx/>
              <a:buNone/>
            </a:pPr>
            <a:r>
              <a:rPr lang="en-GB" altLang="en-US" sz="2400" dirty="0"/>
              <a:t>IN, NOT IN</a:t>
            </a:r>
          </a:p>
          <a:p>
            <a:pPr defTabSz="274638"/>
            <a:r>
              <a:rPr lang="en-GB" altLang="en-US" sz="2400" dirty="0"/>
              <a:t>Tests whether the value of an attribute is contained in a list of values.</a:t>
            </a:r>
            <a:br>
              <a:rPr lang="en-GB" altLang="en-US" sz="2400" dirty="0"/>
            </a:br>
            <a:endParaRPr lang="en-GB" altLang="en-US" sz="2400" dirty="0"/>
          </a:p>
          <a:p>
            <a:pPr defTabSz="274638">
              <a:buFontTx/>
              <a:buNone/>
            </a:pPr>
            <a:r>
              <a:rPr lang="en-GB" altLang="en-US" sz="2400" dirty="0"/>
              <a:t>Examples: </a:t>
            </a:r>
          </a:p>
          <a:p>
            <a:pPr defTabSz="274638"/>
            <a:r>
              <a:rPr lang="en-GB" altLang="en-US" sz="2400" dirty="0"/>
              <a:t>appln_auth </a:t>
            </a:r>
            <a:r>
              <a:rPr lang="en-GB" altLang="en-US" sz="2400" dirty="0">
                <a:solidFill>
                  <a:srgbClr val="FF3300"/>
                </a:solidFill>
              </a:rPr>
              <a:t>IN</a:t>
            </a:r>
            <a:r>
              <a:rPr lang="en-GB" altLang="en-US" sz="2400" dirty="0"/>
              <a:t> ('EP', 'JP', 'US')	 </a:t>
            </a:r>
            <a:r>
              <a:rPr lang="en-GB" altLang="en-US" dirty="0">
                <a:solidFill>
                  <a:srgbClr val="FF3300"/>
                </a:solidFill>
                <a:sym typeface="Wingdings" pitchFamily="2" charset="2"/>
              </a:rPr>
              <a:t> limit to Trilateral offices</a:t>
            </a:r>
            <a:endParaRPr lang="en-GB" altLang="en-US" sz="2400" dirty="0"/>
          </a:p>
          <a:p>
            <a:pPr defTabSz="274638"/>
            <a:r>
              <a:rPr lang="en-GB" altLang="en-US" sz="2400" dirty="0"/>
              <a:t>appln_auth </a:t>
            </a:r>
            <a:r>
              <a:rPr lang="en-GB" altLang="en-US" sz="2400" dirty="0">
                <a:solidFill>
                  <a:srgbClr val="FF3300"/>
                </a:solidFill>
              </a:rPr>
              <a:t>NOT IN</a:t>
            </a:r>
            <a:r>
              <a:rPr lang="en-GB" altLang="en-US" sz="2400" dirty="0"/>
              <a:t> ('US', 'CA')	 </a:t>
            </a:r>
            <a:r>
              <a:rPr lang="en-GB" altLang="en-US" dirty="0">
                <a:solidFill>
                  <a:srgbClr val="FF3300"/>
                </a:solidFill>
                <a:sym typeface="Wingdings" pitchFamily="2" charset="2"/>
              </a:rPr>
              <a:t> all offices except US and CA</a:t>
            </a:r>
            <a:endParaRPr lang="en-GB" altLang="en-US" sz="2400" dirty="0"/>
          </a:p>
          <a:p>
            <a:pPr defTabSz="274638"/>
            <a:endParaRPr lang="en-GB" altLang="en-US" sz="2400" dirty="0"/>
          </a:p>
        </p:txBody>
      </p:sp>
      <p:sp>
        <p:nvSpPr>
          <p:cNvPr id="25604" name="Rectangle 2"/>
          <p:cNvSpPr>
            <a:spLocks noChangeArrowheads="1"/>
          </p:cNvSpPr>
          <p:nvPr/>
        </p:nvSpPr>
        <p:spPr bwMode="auto">
          <a:xfrm>
            <a:off x="662120" y="476255"/>
            <a:ext cx="8330671"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fontAlgn="base">
              <a:spcBef>
                <a:spcPct val="0"/>
              </a:spcBef>
              <a:spcAft>
                <a:spcPct val="0"/>
              </a:spcAft>
            </a:pPr>
            <a:r>
              <a:rPr lang="en-GB" altLang="en-US" sz="3200" b="1"/>
              <a:t>Comparison operator: IN</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A0E0C5C8-51BC-4867-887D-C9D955BE5969}" type="slidenum">
              <a:rPr lang="de-DE" altLang="en-US" sz="1200" smtClean="0">
                <a:solidFill>
                  <a:srgbClr val="4C575F"/>
                </a:solidFill>
              </a:rPr>
              <a:pPr/>
              <a:t>24</a:t>
            </a:fld>
            <a:endParaRPr lang="de-DE" altLang="en-US" sz="1200">
              <a:solidFill>
                <a:srgbClr val="4C575F"/>
              </a:solidFill>
            </a:endParaRPr>
          </a:p>
        </p:txBody>
      </p:sp>
      <p:sp>
        <p:nvSpPr>
          <p:cNvPr id="26627" name="Rectangle 2"/>
          <p:cNvSpPr>
            <a:spLocks noChangeArrowheads="1"/>
          </p:cNvSpPr>
          <p:nvPr/>
        </p:nvSpPr>
        <p:spPr bwMode="auto">
          <a:xfrm>
            <a:off x="662120" y="476255"/>
            <a:ext cx="8330671"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fontAlgn="base">
              <a:spcBef>
                <a:spcPct val="0"/>
              </a:spcBef>
              <a:spcAft>
                <a:spcPct val="0"/>
              </a:spcAft>
            </a:pPr>
            <a:r>
              <a:rPr lang="en-GB" altLang="en-US" sz="3200" b="1" dirty="0"/>
              <a:t>Comparison operator: BETWEEN</a:t>
            </a:r>
          </a:p>
        </p:txBody>
      </p:sp>
      <p:sp>
        <p:nvSpPr>
          <p:cNvPr id="26628" name="Rectangle 3"/>
          <p:cNvSpPr>
            <a:spLocks noChangeArrowheads="1"/>
          </p:cNvSpPr>
          <p:nvPr/>
        </p:nvSpPr>
        <p:spPr bwMode="auto">
          <a:xfrm>
            <a:off x="741234" y="1484313"/>
            <a:ext cx="9164769" cy="446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defTabSz="274638">
              <a:defRPr sz="2000">
                <a:solidFill>
                  <a:srgbClr val="404B56"/>
                </a:solidFill>
                <a:latin typeface="Arial" charset="0"/>
                <a:cs typeface="Arial" charset="0"/>
              </a:defRPr>
            </a:lvl1pPr>
            <a:lvl2pPr marL="742950" indent="-285750" defTabSz="274638">
              <a:defRPr sz="2000">
                <a:solidFill>
                  <a:srgbClr val="404B56"/>
                </a:solidFill>
                <a:latin typeface="Arial" charset="0"/>
                <a:cs typeface="Arial" charset="0"/>
              </a:defRPr>
            </a:lvl2pPr>
            <a:lvl3pPr marL="1143000" indent="-228600" defTabSz="274638">
              <a:defRPr sz="2000">
                <a:solidFill>
                  <a:srgbClr val="404B56"/>
                </a:solidFill>
                <a:latin typeface="Arial" charset="0"/>
                <a:cs typeface="Arial" charset="0"/>
              </a:defRPr>
            </a:lvl3pPr>
            <a:lvl4pPr marL="1600200" indent="-228600" defTabSz="274638">
              <a:defRPr sz="2000">
                <a:solidFill>
                  <a:srgbClr val="404B56"/>
                </a:solidFill>
                <a:latin typeface="Arial" charset="0"/>
                <a:cs typeface="Arial" charset="0"/>
              </a:defRPr>
            </a:lvl4pPr>
            <a:lvl5pPr marL="2057400" indent="-228600" defTabSz="274638">
              <a:defRPr sz="2000">
                <a:solidFill>
                  <a:srgbClr val="404B56"/>
                </a:solidFill>
                <a:latin typeface="Arial" charset="0"/>
                <a:cs typeface="Arial" charset="0"/>
              </a:defRPr>
            </a:lvl5pPr>
            <a:lvl6pPr marL="2514600" indent="-228600" defTabSz="274638" eaLnBrk="0" fontAlgn="base" hangingPunct="0">
              <a:spcBef>
                <a:spcPct val="20000"/>
              </a:spcBef>
              <a:spcAft>
                <a:spcPct val="0"/>
              </a:spcAft>
              <a:buChar char="•"/>
              <a:defRPr sz="2000">
                <a:solidFill>
                  <a:srgbClr val="404B56"/>
                </a:solidFill>
                <a:latin typeface="Arial" charset="0"/>
                <a:cs typeface="Arial" charset="0"/>
              </a:defRPr>
            </a:lvl6pPr>
            <a:lvl7pPr marL="2971800" indent="-228600" defTabSz="274638" eaLnBrk="0" fontAlgn="base" hangingPunct="0">
              <a:spcBef>
                <a:spcPct val="20000"/>
              </a:spcBef>
              <a:spcAft>
                <a:spcPct val="0"/>
              </a:spcAft>
              <a:buChar char="•"/>
              <a:defRPr sz="2000">
                <a:solidFill>
                  <a:srgbClr val="404B56"/>
                </a:solidFill>
                <a:latin typeface="Arial" charset="0"/>
                <a:cs typeface="Arial" charset="0"/>
              </a:defRPr>
            </a:lvl7pPr>
            <a:lvl8pPr marL="3429000" indent="-228600" defTabSz="274638" eaLnBrk="0" fontAlgn="base" hangingPunct="0">
              <a:spcBef>
                <a:spcPct val="20000"/>
              </a:spcBef>
              <a:spcAft>
                <a:spcPct val="0"/>
              </a:spcAft>
              <a:buChar char="•"/>
              <a:defRPr sz="2000">
                <a:solidFill>
                  <a:srgbClr val="404B56"/>
                </a:solidFill>
                <a:latin typeface="Arial" charset="0"/>
                <a:cs typeface="Arial" charset="0"/>
              </a:defRPr>
            </a:lvl8pPr>
            <a:lvl9pPr marL="3886200" indent="-228600" defTabSz="274638" eaLnBrk="0" fontAlgn="base" hangingPunct="0">
              <a:spcBef>
                <a:spcPct val="20000"/>
              </a:spcBef>
              <a:spcAft>
                <a:spcPct val="0"/>
              </a:spcAft>
              <a:buChar char="•"/>
              <a:defRPr sz="2000">
                <a:solidFill>
                  <a:srgbClr val="404B56"/>
                </a:solidFill>
                <a:latin typeface="Arial" charset="0"/>
                <a:cs typeface="Arial" charset="0"/>
              </a:defRPr>
            </a:lvl9pPr>
          </a:lstStyle>
          <a:p>
            <a:pPr eaLnBrk="0" fontAlgn="base" hangingPunct="0">
              <a:spcBef>
                <a:spcPct val="20000"/>
              </a:spcBef>
              <a:spcAft>
                <a:spcPct val="0"/>
              </a:spcAft>
            </a:pPr>
            <a:r>
              <a:rPr lang="en-GB" altLang="en-US" sz="2400" dirty="0"/>
              <a:t>BETWEEN, NOT BETWEEN</a:t>
            </a:r>
          </a:p>
          <a:p>
            <a:pPr eaLnBrk="0" fontAlgn="base" hangingPunct="0">
              <a:spcBef>
                <a:spcPct val="20000"/>
              </a:spcBef>
              <a:spcAft>
                <a:spcPct val="0"/>
              </a:spcAft>
              <a:buFontTx/>
              <a:buChar char="•"/>
            </a:pPr>
            <a:r>
              <a:rPr lang="en-GB" altLang="en-US" sz="2400" dirty="0"/>
              <a:t>Tests whether the value of an attribute is between two values</a:t>
            </a:r>
          </a:p>
          <a:p>
            <a:pPr eaLnBrk="0" fontAlgn="base" hangingPunct="0">
              <a:spcBef>
                <a:spcPct val="20000"/>
              </a:spcBef>
              <a:spcAft>
                <a:spcPct val="0"/>
              </a:spcAft>
            </a:pPr>
            <a:endParaRPr lang="en-GB" altLang="en-US" sz="2400" dirty="0"/>
          </a:p>
          <a:p>
            <a:pPr eaLnBrk="0" fontAlgn="base" hangingPunct="0">
              <a:spcBef>
                <a:spcPct val="20000"/>
              </a:spcBef>
              <a:spcAft>
                <a:spcPct val="0"/>
              </a:spcAft>
            </a:pPr>
            <a:r>
              <a:rPr lang="en-GB" altLang="en-US" sz="2400" dirty="0"/>
              <a:t>Example: </a:t>
            </a:r>
          </a:p>
          <a:p>
            <a:pPr eaLnBrk="0" fontAlgn="base" hangingPunct="0">
              <a:spcBef>
                <a:spcPct val="20000"/>
              </a:spcBef>
              <a:spcAft>
                <a:spcPct val="0"/>
              </a:spcAft>
              <a:buFontTx/>
              <a:buChar char="•"/>
            </a:pPr>
            <a:r>
              <a:rPr lang="en-GB" altLang="en-US" sz="2400" dirty="0"/>
              <a:t>appln_filing_date </a:t>
            </a:r>
            <a:r>
              <a:rPr lang="en-GB" altLang="en-US" sz="2400" dirty="0">
                <a:solidFill>
                  <a:srgbClr val="FF3300"/>
                </a:solidFill>
              </a:rPr>
              <a:t>BETWEEN</a:t>
            </a:r>
            <a:r>
              <a:rPr lang="en-GB" altLang="en-US" sz="2400" dirty="0"/>
              <a:t> '2001-04-01' </a:t>
            </a:r>
            <a:r>
              <a:rPr lang="en-GB" altLang="en-US" sz="2400" dirty="0">
                <a:solidFill>
                  <a:srgbClr val="FF0000"/>
                </a:solidFill>
              </a:rPr>
              <a:t>AND </a:t>
            </a:r>
            <a:br>
              <a:rPr lang="en-GB" altLang="en-US" sz="2400" dirty="0"/>
            </a:br>
            <a:r>
              <a:rPr lang="en-GB" altLang="en-US" sz="2400" dirty="0"/>
              <a:t>'2001-09-30'</a:t>
            </a:r>
          </a:p>
          <a:p>
            <a:pPr eaLnBrk="0" fontAlgn="base" hangingPunct="0">
              <a:spcBef>
                <a:spcPct val="20000"/>
              </a:spcBef>
              <a:spcAft>
                <a:spcPct val="0"/>
              </a:spcAft>
              <a:buFontTx/>
              <a:buChar char="•"/>
            </a:pPr>
            <a:endParaRPr lang="en-GB" altLang="en-US" sz="2400" dirty="0"/>
          </a:p>
          <a:p>
            <a:pPr eaLnBrk="0" fontAlgn="base" hangingPunct="0">
              <a:spcBef>
                <a:spcPct val="20000"/>
              </a:spcBef>
              <a:spcAft>
                <a:spcPct val="0"/>
              </a:spcAft>
            </a:pPr>
            <a:r>
              <a:rPr lang="en-GB" altLang="en-US" sz="2400" dirty="0"/>
              <a:t>Instead of BETWEEN, you can use the operators </a:t>
            </a:r>
            <a:r>
              <a:rPr lang="en-GB" altLang="en-US" sz="2400" dirty="0">
                <a:solidFill>
                  <a:srgbClr val="FF3300"/>
                </a:solidFill>
              </a:rPr>
              <a:t>&gt;=</a:t>
            </a:r>
            <a:r>
              <a:rPr lang="en-GB" altLang="en-US" sz="2400" dirty="0"/>
              <a:t> and </a:t>
            </a:r>
            <a:r>
              <a:rPr lang="en-GB" altLang="en-US" sz="2400" dirty="0">
                <a:solidFill>
                  <a:srgbClr val="FF3300"/>
                </a:solidFill>
              </a:rPr>
              <a:t>&lt;=</a:t>
            </a:r>
            <a:r>
              <a:rPr lang="en-GB" altLang="en-US" sz="2400" dirty="0"/>
              <a:t> </a:t>
            </a:r>
          </a:p>
          <a:p>
            <a:pPr eaLnBrk="0" fontAlgn="base" hangingPunct="0">
              <a:spcBef>
                <a:spcPct val="20000"/>
              </a:spcBef>
              <a:spcAft>
                <a:spcPct val="0"/>
              </a:spcAft>
              <a:buFontTx/>
              <a:buChar char="•"/>
            </a:pPr>
            <a:r>
              <a:rPr lang="en-GB" altLang="en-US" sz="2400" dirty="0"/>
              <a:t>appln_filing_date </a:t>
            </a:r>
            <a:r>
              <a:rPr lang="en-GB" altLang="en-US" sz="2400" dirty="0">
                <a:solidFill>
                  <a:srgbClr val="FF3300"/>
                </a:solidFill>
              </a:rPr>
              <a:t>&gt;=</a:t>
            </a:r>
            <a:r>
              <a:rPr lang="en-GB" altLang="en-US" sz="2400" dirty="0"/>
              <a:t> '2001-04-01' </a:t>
            </a:r>
            <a:r>
              <a:rPr lang="en-GB" altLang="en-US" sz="2400" dirty="0">
                <a:solidFill>
                  <a:srgbClr val="FF0000"/>
                </a:solidFill>
              </a:rPr>
              <a:t>AND</a:t>
            </a:r>
            <a:r>
              <a:rPr lang="en-GB" altLang="en-US" sz="2400" dirty="0"/>
              <a:t> </a:t>
            </a:r>
            <a:br>
              <a:rPr lang="en-GB" altLang="en-US" sz="2400" dirty="0"/>
            </a:br>
            <a:r>
              <a:rPr lang="en-GB" altLang="en-US" sz="2400" dirty="0"/>
              <a:t>appln_filing_date </a:t>
            </a:r>
            <a:r>
              <a:rPr lang="en-GB" altLang="en-US" sz="2400" dirty="0">
                <a:solidFill>
                  <a:srgbClr val="FF3300"/>
                </a:solidFill>
              </a:rPr>
              <a:t>&lt;=</a:t>
            </a:r>
            <a:r>
              <a:rPr lang="en-GB" altLang="en-US" sz="2400" dirty="0"/>
              <a:t> '2001-09-30'</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DA1F0F51-08BA-4DDB-A7ED-92462A911266}" type="slidenum">
              <a:rPr lang="de-DE" altLang="en-US" sz="1200" smtClean="0">
                <a:solidFill>
                  <a:srgbClr val="4C575F"/>
                </a:solidFill>
              </a:rPr>
              <a:pPr/>
              <a:t>25</a:t>
            </a:fld>
            <a:endParaRPr lang="de-DE" altLang="en-US" sz="1200">
              <a:solidFill>
                <a:srgbClr val="4C575F"/>
              </a:solidFill>
            </a:endParaRPr>
          </a:p>
        </p:txBody>
      </p:sp>
      <p:sp>
        <p:nvSpPr>
          <p:cNvPr id="27651" name="Rectangle 2"/>
          <p:cNvSpPr>
            <a:spLocks noChangeArrowheads="1"/>
          </p:cNvSpPr>
          <p:nvPr/>
        </p:nvSpPr>
        <p:spPr bwMode="auto">
          <a:xfrm>
            <a:off x="662120" y="476255"/>
            <a:ext cx="8330671"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fontAlgn="base">
              <a:spcBef>
                <a:spcPct val="0"/>
              </a:spcBef>
              <a:spcAft>
                <a:spcPct val="0"/>
              </a:spcAft>
            </a:pPr>
            <a:r>
              <a:rPr lang="en-GB" altLang="en-US" sz="3200" b="1" dirty="0"/>
              <a:t>Comparison operator: LIKE</a:t>
            </a:r>
          </a:p>
        </p:txBody>
      </p:sp>
      <p:sp>
        <p:nvSpPr>
          <p:cNvPr id="27652" name="Rectangle 3"/>
          <p:cNvSpPr>
            <a:spLocks noChangeArrowheads="1"/>
          </p:cNvSpPr>
          <p:nvPr/>
        </p:nvSpPr>
        <p:spPr bwMode="auto">
          <a:xfrm>
            <a:off x="741234" y="1484313"/>
            <a:ext cx="9164769" cy="446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defTabSz="274638">
              <a:defRPr sz="2000">
                <a:solidFill>
                  <a:srgbClr val="404B56"/>
                </a:solidFill>
                <a:latin typeface="Arial" charset="0"/>
                <a:cs typeface="Arial" charset="0"/>
              </a:defRPr>
            </a:lvl1pPr>
            <a:lvl2pPr marL="742950" indent="-285750" defTabSz="274638">
              <a:defRPr sz="2000">
                <a:solidFill>
                  <a:srgbClr val="404B56"/>
                </a:solidFill>
                <a:latin typeface="Arial" charset="0"/>
                <a:cs typeface="Arial" charset="0"/>
              </a:defRPr>
            </a:lvl2pPr>
            <a:lvl3pPr marL="1143000" indent="-228600" defTabSz="274638">
              <a:defRPr sz="2000">
                <a:solidFill>
                  <a:srgbClr val="404B56"/>
                </a:solidFill>
                <a:latin typeface="Arial" charset="0"/>
                <a:cs typeface="Arial" charset="0"/>
              </a:defRPr>
            </a:lvl3pPr>
            <a:lvl4pPr marL="1600200" indent="-228600" defTabSz="274638">
              <a:defRPr sz="2000">
                <a:solidFill>
                  <a:srgbClr val="404B56"/>
                </a:solidFill>
                <a:latin typeface="Arial" charset="0"/>
                <a:cs typeface="Arial" charset="0"/>
              </a:defRPr>
            </a:lvl4pPr>
            <a:lvl5pPr marL="2057400" indent="-228600" defTabSz="274638">
              <a:defRPr sz="2000">
                <a:solidFill>
                  <a:srgbClr val="404B56"/>
                </a:solidFill>
                <a:latin typeface="Arial" charset="0"/>
                <a:cs typeface="Arial" charset="0"/>
              </a:defRPr>
            </a:lvl5pPr>
            <a:lvl6pPr marL="2514600" indent="-228600" defTabSz="274638" eaLnBrk="0" fontAlgn="base" hangingPunct="0">
              <a:spcBef>
                <a:spcPct val="20000"/>
              </a:spcBef>
              <a:spcAft>
                <a:spcPct val="0"/>
              </a:spcAft>
              <a:buChar char="•"/>
              <a:defRPr sz="2000">
                <a:solidFill>
                  <a:srgbClr val="404B56"/>
                </a:solidFill>
                <a:latin typeface="Arial" charset="0"/>
                <a:cs typeface="Arial" charset="0"/>
              </a:defRPr>
            </a:lvl6pPr>
            <a:lvl7pPr marL="2971800" indent="-228600" defTabSz="274638" eaLnBrk="0" fontAlgn="base" hangingPunct="0">
              <a:spcBef>
                <a:spcPct val="20000"/>
              </a:spcBef>
              <a:spcAft>
                <a:spcPct val="0"/>
              </a:spcAft>
              <a:buChar char="•"/>
              <a:defRPr sz="2000">
                <a:solidFill>
                  <a:srgbClr val="404B56"/>
                </a:solidFill>
                <a:latin typeface="Arial" charset="0"/>
                <a:cs typeface="Arial" charset="0"/>
              </a:defRPr>
            </a:lvl7pPr>
            <a:lvl8pPr marL="3429000" indent="-228600" defTabSz="274638" eaLnBrk="0" fontAlgn="base" hangingPunct="0">
              <a:spcBef>
                <a:spcPct val="20000"/>
              </a:spcBef>
              <a:spcAft>
                <a:spcPct val="0"/>
              </a:spcAft>
              <a:buChar char="•"/>
              <a:defRPr sz="2000">
                <a:solidFill>
                  <a:srgbClr val="404B56"/>
                </a:solidFill>
                <a:latin typeface="Arial" charset="0"/>
                <a:cs typeface="Arial" charset="0"/>
              </a:defRPr>
            </a:lvl8pPr>
            <a:lvl9pPr marL="3886200" indent="-228600" defTabSz="274638" eaLnBrk="0" fontAlgn="base" hangingPunct="0">
              <a:spcBef>
                <a:spcPct val="20000"/>
              </a:spcBef>
              <a:spcAft>
                <a:spcPct val="0"/>
              </a:spcAft>
              <a:buChar char="•"/>
              <a:defRPr sz="2000">
                <a:solidFill>
                  <a:srgbClr val="404B56"/>
                </a:solidFill>
                <a:latin typeface="Arial" charset="0"/>
                <a:cs typeface="Arial" charset="0"/>
              </a:defRPr>
            </a:lvl9pPr>
          </a:lstStyle>
          <a:p>
            <a:pPr eaLnBrk="0" fontAlgn="base" hangingPunct="0">
              <a:spcBef>
                <a:spcPct val="20000"/>
              </a:spcBef>
              <a:spcAft>
                <a:spcPct val="0"/>
              </a:spcAft>
            </a:pPr>
            <a:r>
              <a:rPr lang="en-GB" altLang="en-US" sz="2400" dirty="0"/>
              <a:t>LIKE, NOT LIKE</a:t>
            </a:r>
          </a:p>
          <a:p>
            <a:pPr eaLnBrk="0" fontAlgn="base" hangingPunct="0">
              <a:spcBef>
                <a:spcPct val="20000"/>
              </a:spcBef>
              <a:spcAft>
                <a:spcPct val="0"/>
              </a:spcAft>
              <a:buFontTx/>
              <a:buChar char="•"/>
            </a:pPr>
            <a:r>
              <a:rPr lang="en-GB" altLang="en-US" sz="2400" dirty="0"/>
              <a:t>Tests whether two strings are similar.</a:t>
            </a:r>
            <a:br>
              <a:rPr lang="en-GB" altLang="en-US" sz="2400" dirty="0"/>
            </a:br>
            <a:r>
              <a:rPr lang="en-GB" altLang="en-US" sz="2400" dirty="0"/>
              <a:t>The %-wildcard represents zero, one or more characters (any characters)</a:t>
            </a:r>
          </a:p>
          <a:p>
            <a:pPr eaLnBrk="0" fontAlgn="base" hangingPunct="0">
              <a:spcBef>
                <a:spcPct val="20000"/>
              </a:spcBef>
              <a:spcAft>
                <a:spcPct val="0"/>
              </a:spcAft>
            </a:pPr>
            <a:endParaRPr lang="en-GB" altLang="en-US" sz="2400" dirty="0"/>
          </a:p>
          <a:p>
            <a:pPr eaLnBrk="0" fontAlgn="base" hangingPunct="0">
              <a:spcBef>
                <a:spcPct val="20000"/>
              </a:spcBef>
              <a:spcAft>
                <a:spcPct val="0"/>
              </a:spcAft>
            </a:pPr>
            <a:r>
              <a:rPr lang="en-GB" altLang="en-US" sz="2400" dirty="0"/>
              <a:t>Examples: </a:t>
            </a:r>
          </a:p>
          <a:p>
            <a:pPr eaLnBrk="0" fontAlgn="base" hangingPunct="0">
              <a:spcBef>
                <a:spcPct val="20000"/>
              </a:spcBef>
              <a:spcAft>
                <a:spcPct val="0"/>
              </a:spcAft>
              <a:buFontTx/>
              <a:buChar char="•"/>
            </a:pPr>
            <a:r>
              <a:rPr lang="en-GB" altLang="en-US" sz="2400" noProof="1"/>
              <a:t>person_name </a:t>
            </a:r>
            <a:r>
              <a:rPr lang="en-GB" altLang="en-US" sz="2400" noProof="1">
                <a:solidFill>
                  <a:srgbClr val="FF3300"/>
                </a:solidFill>
              </a:rPr>
              <a:t>LIKE </a:t>
            </a:r>
            <a:r>
              <a:rPr lang="en-GB" altLang="en-US" sz="2400" noProof="1">
                <a:solidFill>
                  <a:srgbClr val="4C575F"/>
                </a:solidFill>
              </a:rPr>
              <a:t>'SIEMENS</a:t>
            </a:r>
            <a:r>
              <a:rPr lang="en-GB" altLang="en-US" sz="2400" noProof="1">
                <a:solidFill>
                  <a:srgbClr val="FF3300"/>
                </a:solidFill>
              </a:rPr>
              <a:t>%</a:t>
            </a:r>
            <a:r>
              <a:rPr lang="en-GB" altLang="en-US" sz="2400" noProof="1">
                <a:solidFill>
                  <a:srgbClr val="4C575F"/>
                </a:solidFill>
              </a:rPr>
              <a:t>'</a:t>
            </a:r>
          </a:p>
          <a:p>
            <a:pPr eaLnBrk="0" fontAlgn="base" hangingPunct="0">
              <a:spcBef>
                <a:spcPct val="20000"/>
              </a:spcBef>
              <a:spcAft>
                <a:spcPct val="0"/>
              </a:spcAft>
              <a:buFontTx/>
              <a:buChar char="•"/>
            </a:pPr>
            <a:r>
              <a:rPr lang="en-GB" altLang="en-US" sz="2400" noProof="1">
                <a:solidFill>
                  <a:srgbClr val="4C575F"/>
                </a:solidFill>
              </a:rPr>
              <a:t>publn_kind </a:t>
            </a:r>
            <a:r>
              <a:rPr lang="en-GB" altLang="en-US" sz="2400" noProof="1">
                <a:solidFill>
                  <a:srgbClr val="FF3300"/>
                </a:solidFill>
              </a:rPr>
              <a:t>LIKE </a:t>
            </a:r>
            <a:r>
              <a:rPr lang="en-GB" altLang="en-US" sz="2400" noProof="1">
                <a:solidFill>
                  <a:srgbClr val="4C575F"/>
                </a:solidFill>
              </a:rPr>
              <a:t>'A</a:t>
            </a:r>
            <a:r>
              <a:rPr lang="en-GB" altLang="en-US" sz="2400" noProof="1">
                <a:solidFill>
                  <a:srgbClr val="FF3300"/>
                </a:solidFill>
              </a:rPr>
              <a:t>%</a:t>
            </a:r>
            <a:r>
              <a:rPr lang="en-GB" altLang="en-US" sz="2400" noProof="1">
                <a:solidFill>
                  <a:srgbClr val="4C575F"/>
                </a:solidFill>
              </a:rPr>
              <a:t>'</a:t>
            </a:r>
          </a:p>
          <a:p>
            <a:pPr eaLnBrk="0" fontAlgn="base" hangingPunct="0">
              <a:spcBef>
                <a:spcPct val="20000"/>
              </a:spcBef>
              <a:spcAft>
                <a:spcPct val="0"/>
              </a:spcAft>
              <a:buFontTx/>
              <a:buChar char="•"/>
            </a:pPr>
            <a:r>
              <a:rPr lang="en-GB" altLang="en-US" sz="2400" noProof="1">
                <a:solidFill>
                  <a:srgbClr val="4C575F"/>
                </a:solidFill>
              </a:rPr>
              <a:t>ipc_class_symbol like 'B60K</a:t>
            </a:r>
            <a:r>
              <a:rPr lang="en-GB" altLang="en-US" sz="2400" noProof="1">
                <a:solidFill>
                  <a:srgbClr val="FF3300"/>
                </a:solidFill>
              </a:rPr>
              <a:t>%</a:t>
            </a:r>
            <a:r>
              <a:rPr lang="en-GB" altLang="en-US" sz="2400" noProof="1">
                <a:solidFill>
                  <a:srgbClr val="4C575F"/>
                </a:solidFill>
              </a:rPr>
              <a:t>'</a:t>
            </a:r>
          </a:p>
          <a:p>
            <a:pPr eaLnBrk="0" fontAlgn="base" hangingPunct="0">
              <a:spcBef>
                <a:spcPct val="20000"/>
              </a:spcBef>
              <a:spcAft>
                <a:spcPct val="0"/>
              </a:spcAft>
              <a:buFontTx/>
              <a:buChar char="•"/>
            </a:pPr>
            <a:r>
              <a:rPr lang="en-GB" altLang="en-US" sz="2400" noProof="1">
                <a:solidFill>
                  <a:srgbClr val="4C575F"/>
                </a:solidFill>
              </a:rPr>
              <a:t>appln_title </a:t>
            </a:r>
            <a:r>
              <a:rPr lang="en-GB" altLang="en-US" sz="2400" noProof="1">
                <a:solidFill>
                  <a:srgbClr val="FF3300"/>
                </a:solidFill>
              </a:rPr>
              <a:t>LIKE </a:t>
            </a:r>
            <a:r>
              <a:rPr lang="en-GB" altLang="en-US" sz="2400" noProof="1">
                <a:solidFill>
                  <a:srgbClr val="4C575F"/>
                </a:solidFill>
              </a:rPr>
              <a:t>'</a:t>
            </a:r>
            <a:r>
              <a:rPr lang="en-GB" altLang="en-US" sz="2400" noProof="1">
                <a:solidFill>
                  <a:srgbClr val="FF3300"/>
                </a:solidFill>
              </a:rPr>
              <a:t>%</a:t>
            </a:r>
            <a:r>
              <a:rPr lang="en-GB" altLang="en-US" sz="2400" noProof="1">
                <a:solidFill>
                  <a:srgbClr val="4C575F"/>
                </a:solidFill>
              </a:rPr>
              <a:t>hybrid</a:t>
            </a:r>
            <a:r>
              <a:rPr lang="en-GB" altLang="en-US" sz="2400" noProof="1">
                <a:solidFill>
                  <a:srgbClr val="FF3300"/>
                </a:solidFill>
              </a:rPr>
              <a:t>%</a:t>
            </a:r>
            <a:r>
              <a:rPr lang="en-GB" altLang="en-US" sz="2400" noProof="1">
                <a:solidFill>
                  <a:srgbClr val="4C575F"/>
                </a:solidFill>
              </a:rPr>
              <a:t>motor</a:t>
            </a:r>
            <a:r>
              <a:rPr lang="en-GB" altLang="en-US" sz="2400" noProof="1">
                <a:solidFill>
                  <a:srgbClr val="FF3300"/>
                </a:solidFill>
              </a:rPr>
              <a:t>%</a:t>
            </a:r>
            <a:r>
              <a:rPr lang="en-GB" altLang="en-US" sz="2400" noProof="1">
                <a:solidFill>
                  <a:srgbClr val="4C575F"/>
                </a:solidFill>
              </a:rPr>
              <a:t>'</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95593069-3AF3-4A36-BC1B-C88BCE1C91B4}" type="slidenum">
              <a:rPr lang="de-DE" altLang="en-US" sz="1200" smtClean="0">
                <a:solidFill>
                  <a:srgbClr val="4C575F"/>
                </a:solidFill>
              </a:rPr>
              <a:pPr/>
              <a:t>26</a:t>
            </a:fld>
            <a:endParaRPr lang="de-DE" altLang="en-US" sz="1200">
              <a:solidFill>
                <a:srgbClr val="4C575F"/>
              </a:solidFill>
            </a:endParaRPr>
          </a:p>
        </p:txBody>
      </p:sp>
      <p:sp>
        <p:nvSpPr>
          <p:cNvPr id="28675" name="Rectangle 3"/>
          <p:cNvSpPr>
            <a:spLocks noGrp="1" noChangeArrowheads="1"/>
          </p:cNvSpPr>
          <p:nvPr>
            <p:ph type="body" idx="4294967295"/>
          </p:nvPr>
        </p:nvSpPr>
        <p:spPr>
          <a:xfrm>
            <a:off x="741233" y="1187450"/>
            <a:ext cx="9204325" cy="5327650"/>
          </a:xfrm>
        </p:spPr>
        <p:txBody>
          <a:bodyPr/>
          <a:lstStyle/>
          <a:p>
            <a:pPr defTabSz="274638">
              <a:buFontTx/>
              <a:buNone/>
            </a:pPr>
            <a:r>
              <a:rPr lang="en-GB" altLang="en-US" sz="2400" dirty="0"/>
              <a:t>The WHERE clause can contain more than one condition. </a:t>
            </a:r>
          </a:p>
          <a:p>
            <a:pPr defTabSz="274638">
              <a:buFontTx/>
              <a:buNone/>
            </a:pPr>
            <a:r>
              <a:rPr lang="en-GB" altLang="en-US" sz="2400" dirty="0"/>
              <a:t>AND, OR and brackets can be applied as usual.</a:t>
            </a:r>
          </a:p>
          <a:p>
            <a:pPr defTabSz="274638">
              <a:buFontTx/>
              <a:buNone/>
            </a:pPr>
            <a:r>
              <a:rPr lang="en-GB" altLang="en-US" sz="2400" dirty="0"/>
              <a:t> </a:t>
            </a:r>
          </a:p>
          <a:p>
            <a:pPr defTabSz="274638">
              <a:buFontTx/>
              <a:buNone/>
            </a:pPr>
            <a:r>
              <a:rPr lang="en-GB" altLang="en-US" sz="2400" dirty="0"/>
              <a:t>Example:</a:t>
            </a:r>
          </a:p>
          <a:p>
            <a:pPr defTabSz="274638"/>
            <a:r>
              <a:rPr lang="en-GB" altLang="en-US" sz="2400" dirty="0"/>
              <a:t>WHERE (appln_auth = 'EP' </a:t>
            </a:r>
            <a:br>
              <a:rPr lang="en-GB" altLang="en-US" sz="2400" dirty="0"/>
            </a:br>
            <a:r>
              <a:rPr lang="en-GB" altLang="en-US" sz="2400" dirty="0"/>
              <a:t>					</a:t>
            </a:r>
            <a:r>
              <a:rPr lang="en-GB" altLang="en-US" sz="2400" dirty="0">
                <a:solidFill>
                  <a:srgbClr val="FF0000"/>
                </a:solidFill>
              </a:rPr>
              <a:t>AND </a:t>
            </a:r>
            <a:r>
              <a:rPr lang="en-GB" altLang="en-US" sz="2400" dirty="0"/>
              <a:t>appln_filing_year = 2008)</a:t>
            </a:r>
            <a:br>
              <a:rPr lang="en-GB" altLang="en-US" sz="2400" dirty="0"/>
            </a:br>
            <a:r>
              <a:rPr lang="en-GB" altLang="en-US" sz="2400" dirty="0">
                <a:solidFill>
                  <a:srgbClr val="FF0000"/>
                </a:solidFill>
              </a:rPr>
              <a:t>OR</a:t>
            </a:r>
            <a:r>
              <a:rPr lang="en-GB" altLang="en-US" sz="2400" dirty="0"/>
              <a:t>				(appln_auth &lt;&gt; 'EP' </a:t>
            </a:r>
            <a:br>
              <a:rPr lang="en-GB" altLang="en-US" sz="2400" dirty="0"/>
            </a:br>
            <a:r>
              <a:rPr lang="en-GB" altLang="en-US" sz="2400" dirty="0"/>
              <a:t>					</a:t>
            </a:r>
            <a:r>
              <a:rPr lang="en-GB" altLang="en-US" sz="2400" dirty="0">
                <a:solidFill>
                  <a:srgbClr val="FF0000"/>
                </a:solidFill>
              </a:rPr>
              <a:t>AND </a:t>
            </a:r>
            <a:r>
              <a:rPr lang="en-GB" altLang="en-US" sz="2400" dirty="0"/>
              <a:t>appln_filing_year = 2010)</a:t>
            </a:r>
            <a:endParaRPr lang="en-GB" altLang="en-US" sz="2400" dirty="0">
              <a:solidFill>
                <a:schemeClr val="tx1"/>
              </a:solidFill>
            </a:endParaRPr>
          </a:p>
        </p:txBody>
      </p:sp>
      <p:sp>
        <p:nvSpPr>
          <p:cNvPr id="28676" name="Rectangle 2"/>
          <p:cNvSpPr>
            <a:spLocks noChangeArrowheads="1"/>
          </p:cNvSpPr>
          <p:nvPr/>
        </p:nvSpPr>
        <p:spPr bwMode="auto">
          <a:xfrm>
            <a:off x="662120" y="476255"/>
            <a:ext cx="8330671"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fontAlgn="base">
              <a:spcBef>
                <a:spcPct val="0"/>
              </a:spcBef>
              <a:spcAft>
                <a:spcPct val="0"/>
              </a:spcAft>
            </a:pPr>
            <a:r>
              <a:rPr lang="en-GB" altLang="en-US" sz="3200" b="1" dirty="0"/>
              <a:t>WHERE clause (3) </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ACACBB00-7F73-447A-96FA-2C63241B9627}" type="slidenum">
              <a:rPr lang="de-DE" altLang="en-US" sz="1200" smtClean="0">
                <a:solidFill>
                  <a:srgbClr val="4C575F"/>
                </a:solidFill>
              </a:rPr>
              <a:pPr/>
              <a:t>27</a:t>
            </a:fld>
            <a:endParaRPr lang="de-DE" altLang="en-US" sz="1200">
              <a:solidFill>
                <a:srgbClr val="4C575F"/>
              </a:solidFill>
            </a:endParaRPr>
          </a:p>
        </p:txBody>
      </p:sp>
      <p:sp>
        <p:nvSpPr>
          <p:cNvPr id="29699" name="Text Box 2"/>
          <p:cNvSpPr txBox="1">
            <a:spLocks noChangeArrowheads="1"/>
          </p:cNvSpPr>
          <p:nvPr/>
        </p:nvSpPr>
        <p:spPr bwMode="auto">
          <a:xfrm>
            <a:off x="350840" y="765180"/>
            <a:ext cx="9126935" cy="4587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fontAlgn="base">
              <a:spcBef>
                <a:spcPct val="50000"/>
              </a:spcBef>
              <a:spcAft>
                <a:spcPct val="0"/>
              </a:spcAft>
            </a:pPr>
            <a:r>
              <a:rPr lang="en-GB" altLang="zh-CN" sz="2800" dirty="0">
                <a:solidFill>
                  <a:srgbClr val="0000FF"/>
                </a:solidFill>
                <a:ea typeface="SimSun" pitchFamily="2" charset="-122"/>
              </a:rPr>
              <a:t>Exercise:</a:t>
            </a:r>
          </a:p>
          <a:p>
            <a:pPr defTabSz="914400" fontAlgn="base">
              <a:spcBef>
                <a:spcPct val="50000"/>
              </a:spcBef>
              <a:spcAft>
                <a:spcPct val="0"/>
              </a:spcAft>
            </a:pPr>
            <a:r>
              <a:rPr lang="en-GB" altLang="zh-CN" sz="2800" dirty="0">
                <a:solidFill>
                  <a:srgbClr val="4C575F"/>
                </a:solidFill>
                <a:ea typeface="SimSun" pitchFamily="2" charset="-122"/>
              </a:rPr>
              <a:t>Create a query to retrieve all Austrian patent applications filed since 2005.</a:t>
            </a:r>
          </a:p>
          <a:p>
            <a:pPr defTabSz="914400" fontAlgn="base">
              <a:spcBef>
                <a:spcPct val="50000"/>
              </a:spcBef>
              <a:spcAft>
                <a:spcPct val="0"/>
              </a:spcAft>
            </a:pPr>
            <a:endParaRPr lang="en-GB" altLang="zh-CN" sz="2800" dirty="0">
              <a:solidFill>
                <a:srgbClr val="4C575F"/>
              </a:solidFill>
              <a:ea typeface="SimSun" pitchFamily="2" charset="-122"/>
            </a:endParaRPr>
          </a:p>
          <a:p>
            <a:pPr defTabSz="914400" fontAlgn="base">
              <a:spcBef>
                <a:spcPct val="50000"/>
              </a:spcBef>
              <a:spcAft>
                <a:spcPct val="0"/>
              </a:spcAft>
            </a:pPr>
            <a:r>
              <a:rPr lang="en-GB" altLang="zh-CN" sz="2800" dirty="0">
                <a:solidFill>
                  <a:srgbClr val="4C575F"/>
                </a:solidFill>
                <a:ea typeface="SimSun" pitchFamily="2" charset="-122"/>
              </a:rPr>
              <a:t>Hints: </a:t>
            </a:r>
            <a:br>
              <a:rPr lang="en-GB" altLang="zh-CN" sz="2800" dirty="0">
                <a:solidFill>
                  <a:srgbClr val="4C575F"/>
                </a:solidFill>
                <a:ea typeface="SimSun" pitchFamily="2" charset="-122"/>
              </a:rPr>
            </a:br>
            <a:r>
              <a:rPr lang="en-GB" altLang="zh-CN" sz="2800" dirty="0">
                <a:solidFill>
                  <a:srgbClr val="4C575F"/>
                </a:solidFill>
                <a:ea typeface="SimSun" pitchFamily="2" charset="-122"/>
              </a:rPr>
              <a:t>- It is sufficient to use table </a:t>
            </a:r>
            <a:r>
              <a:rPr lang="en-GB" altLang="zh-CN" sz="2800" dirty="0">
                <a:solidFill>
                  <a:srgbClr val="4C575F"/>
                </a:solidFill>
                <a:latin typeface="Courier New" panose="02070309020205020404" pitchFamily="49" charset="0"/>
                <a:ea typeface="SimSun" pitchFamily="2" charset="-122"/>
                <a:cs typeface="Courier New" panose="02070309020205020404" pitchFamily="49" charset="0"/>
              </a:rPr>
              <a:t>tls201_appln</a:t>
            </a:r>
            <a:r>
              <a:rPr lang="en-GB" altLang="zh-CN" sz="2800" dirty="0">
                <a:solidFill>
                  <a:srgbClr val="4C575F"/>
                </a:solidFill>
                <a:ea typeface="SimSun" pitchFamily="2" charset="-122"/>
              </a:rPr>
              <a:t> only.</a:t>
            </a:r>
            <a:br>
              <a:rPr lang="en-GB" altLang="zh-CN" sz="2800" dirty="0">
                <a:solidFill>
                  <a:srgbClr val="4C575F"/>
                </a:solidFill>
                <a:ea typeface="SimSun" pitchFamily="2" charset="-122"/>
              </a:rPr>
            </a:br>
            <a:r>
              <a:rPr lang="en-GB" altLang="zh-CN" sz="2800" dirty="0">
                <a:solidFill>
                  <a:srgbClr val="4C575F"/>
                </a:solidFill>
                <a:ea typeface="SimSun" pitchFamily="2" charset="-122"/>
              </a:rPr>
              <a:t>- Don’t forget to exclude Austrian utility models</a:t>
            </a:r>
            <a:br>
              <a:rPr lang="en-GB" altLang="zh-CN" sz="2800" dirty="0">
                <a:solidFill>
                  <a:srgbClr val="4C575F"/>
                </a:solidFill>
                <a:ea typeface="SimSun" pitchFamily="2" charset="-122"/>
              </a:rPr>
            </a:br>
            <a:r>
              <a:rPr lang="en-GB" altLang="zh-CN" sz="2800" dirty="0">
                <a:solidFill>
                  <a:srgbClr val="4C575F"/>
                </a:solidFill>
                <a:ea typeface="SimSun" pitchFamily="2" charset="-122"/>
              </a:rPr>
              <a:t>- Exclude the filing year 9999</a:t>
            </a:r>
            <a:br>
              <a:rPr lang="en-GB" altLang="zh-CN" sz="2800" dirty="0">
                <a:solidFill>
                  <a:srgbClr val="4C575F"/>
                </a:solidFill>
                <a:ea typeface="SimSun" pitchFamily="2" charset="-122"/>
              </a:rPr>
            </a:br>
            <a:r>
              <a:rPr lang="en-GB" altLang="zh-CN" sz="2800" dirty="0">
                <a:solidFill>
                  <a:srgbClr val="4C575F"/>
                </a:solidFill>
                <a:ea typeface="SimSun" pitchFamily="2" charset="-122"/>
              </a:rPr>
              <a:t>- When in doubt, check the Data Catalog</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2FB87B23-8785-46B2-9A6F-9B930046EF6D}" type="slidenum">
              <a:rPr lang="de-DE" altLang="en-US" sz="1200" smtClean="0">
                <a:solidFill>
                  <a:srgbClr val="4C575F"/>
                </a:solidFill>
              </a:rPr>
              <a:pPr/>
              <a:t>28</a:t>
            </a:fld>
            <a:endParaRPr lang="de-DE" altLang="en-US" sz="1200">
              <a:solidFill>
                <a:srgbClr val="4C575F"/>
              </a:solidFill>
            </a:endParaRPr>
          </a:p>
        </p:txBody>
      </p:sp>
      <p:sp>
        <p:nvSpPr>
          <p:cNvPr id="30723" name="Rectangle 3"/>
          <p:cNvSpPr>
            <a:spLocks noGrp="1" noChangeArrowheads="1"/>
          </p:cNvSpPr>
          <p:nvPr>
            <p:ph type="body" idx="4294967295"/>
          </p:nvPr>
        </p:nvSpPr>
        <p:spPr>
          <a:xfrm>
            <a:off x="662120" y="1187450"/>
            <a:ext cx="9243880" cy="5327650"/>
          </a:xfrm>
        </p:spPr>
        <p:txBody>
          <a:bodyPr/>
          <a:lstStyle/>
          <a:p>
            <a:pPr marL="0" indent="0" defTabSz="274638">
              <a:lnSpc>
                <a:spcPct val="90000"/>
              </a:lnSpc>
              <a:buFontTx/>
              <a:buNone/>
              <a:tabLst>
                <a:tab pos="358775" algn="l"/>
                <a:tab pos="809625" algn="l"/>
              </a:tabLst>
            </a:pPr>
            <a:r>
              <a:rPr lang="en-GB" altLang="en-US" sz="2400" dirty="0"/>
              <a:t>You can limit the number of rows which will be retrieved. </a:t>
            </a:r>
          </a:p>
          <a:p>
            <a:pPr marL="0" indent="0" defTabSz="274638">
              <a:lnSpc>
                <a:spcPct val="90000"/>
              </a:lnSpc>
              <a:buFontTx/>
              <a:buNone/>
              <a:tabLst>
                <a:tab pos="358775" algn="l"/>
                <a:tab pos="809625" algn="l"/>
              </a:tabLst>
            </a:pPr>
            <a:endParaRPr lang="en-GB" altLang="en-US" sz="2400" dirty="0"/>
          </a:p>
          <a:p>
            <a:pPr marL="0" indent="0" defTabSz="274638">
              <a:lnSpc>
                <a:spcPct val="90000"/>
              </a:lnSpc>
              <a:buFontTx/>
              <a:buNone/>
              <a:tabLst>
                <a:tab pos="358775" algn="l"/>
                <a:tab pos="809625" algn="l"/>
              </a:tabLst>
            </a:pPr>
            <a:r>
              <a:rPr lang="en-GB" altLang="en-US" sz="2400" b="1" dirty="0"/>
              <a:t>Format: </a:t>
            </a:r>
            <a:r>
              <a:rPr lang="en-GB" altLang="en-US" sz="2400" dirty="0"/>
              <a:t>TOP immediately follows SELECT</a:t>
            </a:r>
          </a:p>
          <a:p>
            <a:pPr marL="0" indent="0" defTabSz="274638">
              <a:lnSpc>
                <a:spcPct val="90000"/>
              </a:lnSpc>
              <a:tabLst>
                <a:tab pos="358775" algn="l"/>
                <a:tab pos="809625" algn="l"/>
              </a:tabLst>
            </a:pPr>
            <a:r>
              <a:rPr lang="en-GB" altLang="en-US" dirty="0"/>
              <a:t>	</a:t>
            </a:r>
            <a:r>
              <a:rPr lang="en-GB" altLang="en-US" sz="2400" dirty="0"/>
              <a:t>TOP &lt;number&gt; </a:t>
            </a:r>
          </a:p>
          <a:p>
            <a:pPr marL="0" indent="0" defTabSz="274638">
              <a:lnSpc>
                <a:spcPct val="90000"/>
              </a:lnSpc>
              <a:buFontTx/>
              <a:buNone/>
              <a:tabLst>
                <a:tab pos="358775" algn="l"/>
                <a:tab pos="809625" algn="l"/>
              </a:tabLst>
            </a:pPr>
            <a:endParaRPr lang="en-GB" altLang="en-US" sz="2400" dirty="0"/>
          </a:p>
          <a:p>
            <a:pPr marL="0" indent="0" defTabSz="274638">
              <a:lnSpc>
                <a:spcPct val="90000"/>
              </a:lnSpc>
              <a:buFontTx/>
              <a:buNone/>
              <a:tabLst>
                <a:tab pos="358775" algn="l"/>
                <a:tab pos="809625" algn="l"/>
              </a:tabLst>
            </a:pPr>
            <a:r>
              <a:rPr lang="en-GB" altLang="en-US" sz="2400" b="1" dirty="0"/>
              <a:t>Example</a:t>
            </a:r>
            <a:r>
              <a:rPr lang="en-GB" altLang="en-US" sz="2400" dirty="0"/>
              <a:t>:</a:t>
            </a:r>
          </a:p>
          <a:p>
            <a:pPr marL="0" indent="0" defTabSz="274638">
              <a:lnSpc>
                <a:spcPct val="90000"/>
              </a:lnSpc>
              <a:buFontTx/>
              <a:buNone/>
              <a:tabLst>
                <a:tab pos="358775" algn="l"/>
                <a:tab pos="809625" algn="l"/>
              </a:tabLst>
            </a:pPr>
            <a:r>
              <a:rPr lang="en-GB" altLang="en-US" sz="2400" dirty="0"/>
              <a:t>SELECT </a:t>
            </a:r>
            <a:r>
              <a:rPr lang="en-GB" altLang="en-US" sz="2400" dirty="0">
                <a:solidFill>
                  <a:srgbClr val="FF0000"/>
                </a:solidFill>
              </a:rPr>
              <a:t>TOP 100 </a:t>
            </a:r>
            <a:r>
              <a:rPr lang="en-GB" altLang="en-US" sz="2400" dirty="0"/>
              <a:t>appln_id		</a:t>
            </a:r>
            <a:r>
              <a:rPr lang="en-GB" altLang="en-US" sz="2400" dirty="0">
                <a:solidFill>
                  <a:srgbClr val="FF3300"/>
                </a:solidFill>
                <a:sym typeface="Wingdings" pitchFamily="2" charset="2"/>
              </a:rPr>
              <a:t> </a:t>
            </a:r>
            <a:r>
              <a:rPr lang="en-GB" altLang="en-US" sz="2400" dirty="0">
                <a:solidFill>
                  <a:srgbClr val="FF3300"/>
                </a:solidFill>
              </a:rPr>
              <a:t>retrieve the first 100 rows</a:t>
            </a:r>
            <a:br>
              <a:rPr lang="en-GB" altLang="en-US" sz="2400" dirty="0"/>
            </a:br>
            <a:r>
              <a:rPr lang="en-GB" altLang="en-US" sz="2400" dirty="0"/>
              <a:t>FROM tls201_appln</a:t>
            </a:r>
            <a:br>
              <a:rPr lang="en-GB" altLang="en-US" sz="2400" dirty="0"/>
            </a:br>
            <a:r>
              <a:rPr lang="en-GB" altLang="en-US" sz="2400" dirty="0"/>
              <a:t>WHERE appln_auth = 'IE'</a:t>
            </a:r>
          </a:p>
          <a:p>
            <a:pPr marL="0" indent="0" defTabSz="274638">
              <a:lnSpc>
                <a:spcPct val="90000"/>
              </a:lnSpc>
              <a:buNone/>
              <a:tabLst>
                <a:tab pos="358775" algn="l"/>
                <a:tab pos="809625" algn="l"/>
              </a:tabLst>
            </a:pPr>
            <a:r>
              <a:rPr lang="en-GB" altLang="en-US" sz="2400" dirty="0"/>
              <a:t>	</a:t>
            </a:r>
            <a:endParaRPr lang="en-GB" altLang="en-US" sz="2000" dirty="0">
              <a:solidFill>
                <a:srgbClr val="FF3300"/>
              </a:solidFill>
            </a:endParaRPr>
          </a:p>
          <a:p>
            <a:pPr marL="0" indent="0" defTabSz="274638">
              <a:lnSpc>
                <a:spcPct val="90000"/>
              </a:lnSpc>
              <a:buFontTx/>
              <a:buNone/>
              <a:tabLst>
                <a:tab pos="358775" algn="l"/>
                <a:tab pos="809625" algn="l"/>
              </a:tabLst>
            </a:pPr>
            <a:r>
              <a:rPr lang="en-GB" altLang="en-US" sz="2400" dirty="0">
                <a:solidFill>
                  <a:schemeClr val="tx1"/>
                </a:solidFill>
              </a:rPr>
              <a:t>Note: Without explicit sorting (ORDER BY clause), the sample</a:t>
            </a:r>
            <a:br>
              <a:rPr lang="en-GB" altLang="en-US" sz="2400" dirty="0">
                <a:solidFill>
                  <a:schemeClr val="tx1"/>
                </a:solidFill>
              </a:rPr>
            </a:br>
            <a:r>
              <a:rPr lang="en-GB" altLang="en-US" sz="2400" dirty="0">
                <a:solidFill>
                  <a:schemeClr val="tx1"/>
                </a:solidFill>
              </a:rPr>
              <a:t>		you will retrieve is not defined.</a:t>
            </a:r>
          </a:p>
        </p:txBody>
      </p:sp>
      <p:sp>
        <p:nvSpPr>
          <p:cNvPr id="30724" name="Rectangle 2"/>
          <p:cNvSpPr>
            <a:spLocks noChangeArrowheads="1"/>
          </p:cNvSpPr>
          <p:nvPr/>
        </p:nvSpPr>
        <p:spPr bwMode="auto">
          <a:xfrm>
            <a:off x="662120" y="476255"/>
            <a:ext cx="8330671"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fontAlgn="base">
              <a:spcBef>
                <a:spcPct val="0"/>
              </a:spcBef>
              <a:spcAft>
                <a:spcPct val="0"/>
              </a:spcAft>
            </a:pPr>
            <a:r>
              <a:rPr lang="en-GB" altLang="en-US" sz="3200" b="1" dirty="0"/>
              <a:t>TOP clause</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112A0882-3C50-44F4-961C-8E49647B4561}" type="slidenum">
              <a:rPr lang="de-DE" altLang="en-US" sz="1200" smtClean="0">
                <a:solidFill>
                  <a:srgbClr val="4C575F"/>
                </a:solidFill>
              </a:rPr>
              <a:pPr/>
              <a:t>29</a:t>
            </a:fld>
            <a:endParaRPr lang="de-DE" altLang="en-US" sz="1200">
              <a:solidFill>
                <a:srgbClr val="4C575F"/>
              </a:solidFill>
            </a:endParaRPr>
          </a:p>
        </p:txBody>
      </p:sp>
      <p:sp>
        <p:nvSpPr>
          <p:cNvPr id="31747" name="Text Box 2"/>
          <p:cNvSpPr txBox="1">
            <a:spLocks noChangeArrowheads="1"/>
          </p:cNvSpPr>
          <p:nvPr/>
        </p:nvSpPr>
        <p:spPr bwMode="auto">
          <a:xfrm>
            <a:off x="350840" y="765180"/>
            <a:ext cx="9126935" cy="33067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fontAlgn="base">
              <a:spcBef>
                <a:spcPct val="50000"/>
              </a:spcBef>
              <a:spcAft>
                <a:spcPct val="0"/>
              </a:spcAft>
            </a:pPr>
            <a:r>
              <a:rPr lang="en-GB" altLang="zh-CN" sz="2800" dirty="0">
                <a:solidFill>
                  <a:srgbClr val="0000FF"/>
                </a:solidFill>
                <a:ea typeface="SimSun" pitchFamily="2" charset="-122"/>
              </a:rPr>
              <a:t>Exercise:</a:t>
            </a:r>
          </a:p>
          <a:p>
            <a:pPr defTabSz="914400" fontAlgn="base">
              <a:spcBef>
                <a:spcPct val="50000"/>
              </a:spcBef>
              <a:spcAft>
                <a:spcPct val="0"/>
              </a:spcAft>
            </a:pPr>
            <a:r>
              <a:rPr lang="en-GB" altLang="zh-CN" sz="2800" dirty="0">
                <a:solidFill>
                  <a:srgbClr val="4C575F"/>
                </a:solidFill>
                <a:ea typeface="SimSun" pitchFamily="2" charset="-122"/>
              </a:rPr>
              <a:t>Retrieve (any) 1 000 rows of table </a:t>
            </a:r>
            <a:r>
              <a:rPr lang="en-GB" altLang="zh-CN" sz="2800" dirty="0">
                <a:solidFill>
                  <a:srgbClr val="4C575F"/>
                </a:solidFill>
                <a:latin typeface="Courier New" pitchFamily="49" charset="0"/>
                <a:ea typeface="SimSun" pitchFamily="2" charset="-122"/>
                <a:cs typeface="Courier New" pitchFamily="49" charset="0"/>
              </a:rPr>
              <a:t>tls209_appln_ipc .</a:t>
            </a:r>
          </a:p>
          <a:p>
            <a:pPr defTabSz="914400" fontAlgn="base">
              <a:spcBef>
                <a:spcPct val="50000"/>
              </a:spcBef>
              <a:spcAft>
                <a:spcPct val="0"/>
              </a:spcAft>
            </a:pPr>
            <a:endParaRPr lang="en-GB" altLang="zh-CN" sz="2800" dirty="0">
              <a:solidFill>
                <a:srgbClr val="4C575F"/>
              </a:solidFill>
              <a:ea typeface="SimSun" pitchFamily="2" charset="-122"/>
            </a:endParaRPr>
          </a:p>
          <a:p>
            <a:pPr defTabSz="914400" fontAlgn="base">
              <a:spcBef>
                <a:spcPct val="50000"/>
              </a:spcBef>
              <a:spcAft>
                <a:spcPct val="0"/>
              </a:spcAft>
            </a:pPr>
            <a:r>
              <a:rPr lang="en-GB" altLang="zh-CN" sz="2800" dirty="0">
                <a:solidFill>
                  <a:srgbClr val="4C575F"/>
                </a:solidFill>
                <a:ea typeface="SimSun" pitchFamily="2" charset="-122"/>
              </a:rPr>
              <a:t>Hint:</a:t>
            </a:r>
            <a:br>
              <a:rPr lang="en-GB" altLang="zh-CN" sz="2800" dirty="0">
                <a:solidFill>
                  <a:srgbClr val="4C575F"/>
                </a:solidFill>
                <a:ea typeface="SimSun" pitchFamily="2" charset="-122"/>
              </a:rPr>
            </a:br>
            <a:r>
              <a:rPr lang="en-GB" altLang="zh-CN" sz="2800" dirty="0">
                <a:solidFill>
                  <a:srgbClr val="4C575F"/>
                </a:solidFill>
                <a:ea typeface="SimSun" pitchFamily="2" charset="-122"/>
              </a:rPr>
              <a:t>You do not need the WHERE clause.</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5C9CA98E-650E-4C8D-8616-00B3B37DEEA7}" type="slidenum">
              <a:rPr lang="de-DE" altLang="en-US" sz="1200" smtClean="0">
                <a:solidFill>
                  <a:srgbClr val="4C575F"/>
                </a:solidFill>
              </a:rPr>
              <a:pPr/>
              <a:t>3</a:t>
            </a:fld>
            <a:endParaRPr lang="de-DE" altLang="en-US" sz="1200">
              <a:solidFill>
                <a:srgbClr val="4C575F"/>
              </a:solidFill>
            </a:endParaRPr>
          </a:p>
        </p:txBody>
      </p:sp>
      <p:sp>
        <p:nvSpPr>
          <p:cNvPr id="5123" name="Rectangle 2"/>
          <p:cNvSpPr>
            <a:spLocks noGrp="1" noChangeArrowheads="1"/>
          </p:cNvSpPr>
          <p:nvPr>
            <p:ph type="title"/>
          </p:nvPr>
        </p:nvSpPr>
        <p:spPr/>
        <p:txBody>
          <a:bodyPr/>
          <a:lstStyle/>
          <a:p>
            <a:r>
              <a:rPr lang="en-GB" altLang="en-US" sz="3200" dirty="0"/>
              <a:t>Additional resources</a:t>
            </a:r>
          </a:p>
        </p:txBody>
      </p:sp>
      <p:sp>
        <p:nvSpPr>
          <p:cNvPr id="5124" name="Rectangle 3"/>
          <p:cNvSpPr>
            <a:spLocks noGrp="1" noChangeArrowheads="1"/>
          </p:cNvSpPr>
          <p:nvPr>
            <p:ph type="body" idx="1"/>
          </p:nvPr>
        </p:nvSpPr>
        <p:spPr>
          <a:xfrm>
            <a:off x="818623" y="1042991"/>
            <a:ext cx="8318633" cy="1522413"/>
          </a:xfrm>
        </p:spPr>
        <p:txBody>
          <a:bodyPr/>
          <a:lstStyle/>
          <a:p>
            <a:pPr marL="0" indent="0">
              <a:buFontTx/>
              <a:buNone/>
            </a:pPr>
            <a:r>
              <a:rPr lang="en-GB" altLang="en-US" dirty="0"/>
              <a:t>You will find more information on PATSTAT data, the PATSTAT Online search application, etc. for download under the </a:t>
            </a:r>
            <a:r>
              <a:rPr lang="en-GB" altLang="en-US" b="1" dirty="0"/>
              <a:t>Documentation</a:t>
            </a:r>
            <a:r>
              <a:rPr lang="en-GB" altLang="en-US" dirty="0"/>
              <a:t> tab on the EPO’s PATSTAT pages at </a:t>
            </a:r>
            <a:r>
              <a:rPr lang="en-GB" altLang="en-US" dirty="0">
                <a:hlinkClick r:id="rId3"/>
              </a:rPr>
              <a:t>epo.org//patstat</a:t>
            </a:r>
            <a:r>
              <a:rPr lang="en-GB" altLang="en-US" dirty="0"/>
              <a:t> </a:t>
            </a:r>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4820" y="2105262"/>
            <a:ext cx="4993363" cy="442008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097B1A3B-E386-4151-A5A2-9E0ECF86A8DC}" type="slidenum">
              <a:rPr lang="de-DE" altLang="en-US" sz="1200" smtClean="0">
                <a:solidFill>
                  <a:srgbClr val="4C575F"/>
                </a:solidFill>
              </a:rPr>
              <a:pPr/>
              <a:t>30</a:t>
            </a:fld>
            <a:endParaRPr lang="de-DE" altLang="en-US" sz="1200">
              <a:solidFill>
                <a:srgbClr val="4C575F"/>
              </a:solidFill>
            </a:endParaRPr>
          </a:p>
        </p:txBody>
      </p:sp>
      <p:sp>
        <p:nvSpPr>
          <p:cNvPr id="32771" name="Rectangle 3"/>
          <p:cNvSpPr>
            <a:spLocks noGrp="1" noChangeArrowheads="1"/>
          </p:cNvSpPr>
          <p:nvPr>
            <p:ph type="body" idx="4294967295"/>
          </p:nvPr>
        </p:nvSpPr>
        <p:spPr>
          <a:xfrm>
            <a:off x="662123" y="1187455"/>
            <a:ext cx="9049544" cy="4473575"/>
          </a:xfrm>
        </p:spPr>
        <p:txBody>
          <a:bodyPr/>
          <a:lstStyle/>
          <a:p>
            <a:pPr marL="0" indent="0" defTabSz="274638">
              <a:lnSpc>
                <a:spcPct val="90000"/>
              </a:lnSpc>
              <a:buFontTx/>
              <a:buNone/>
              <a:tabLst>
                <a:tab pos="358775" algn="l"/>
                <a:tab pos="809625" algn="l"/>
              </a:tabLst>
            </a:pPr>
            <a:r>
              <a:rPr lang="en-GB" altLang="en-US" sz="2400" dirty="0"/>
              <a:t>You can order the result table by one or more columns. </a:t>
            </a:r>
          </a:p>
          <a:p>
            <a:pPr marL="0" indent="0" defTabSz="274638">
              <a:lnSpc>
                <a:spcPct val="90000"/>
              </a:lnSpc>
              <a:buFontTx/>
              <a:buNone/>
              <a:tabLst>
                <a:tab pos="358775" algn="l"/>
                <a:tab pos="809625" algn="l"/>
              </a:tabLst>
            </a:pPr>
            <a:endParaRPr lang="en-GB" altLang="en-US" sz="2400" dirty="0"/>
          </a:p>
          <a:p>
            <a:pPr marL="0" indent="0" defTabSz="274638">
              <a:lnSpc>
                <a:spcPct val="90000"/>
              </a:lnSpc>
              <a:buFontTx/>
              <a:buNone/>
              <a:tabLst>
                <a:tab pos="358775" algn="l"/>
                <a:tab pos="809625" algn="l"/>
              </a:tabLst>
            </a:pPr>
            <a:r>
              <a:rPr lang="en-GB" altLang="en-US" sz="2400" dirty="0"/>
              <a:t>The ORDER BY clause is always at the end of a query.</a:t>
            </a:r>
          </a:p>
          <a:p>
            <a:pPr marL="0" indent="0" defTabSz="274638">
              <a:lnSpc>
                <a:spcPct val="90000"/>
              </a:lnSpc>
              <a:buFontTx/>
              <a:buNone/>
              <a:tabLst>
                <a:tab pos="358775" algn="l"/>
                <a:tab pos="809625" algn="l"/>
              </a:tabLst>
            </a:pPr>
            <a:endParaRPr lang="en-GB" altLang="en-US" sz="2400" dirty="0"/>
          </a:p>
          <a:p>
            <a:pPr marL="0" indent="0" defTabSz="274638">
              <a:lnSpc>
                <a:spcPct val="90000"/>
              </a:lnSpc>
              <a:buFontTx/>
              <a:buNone/>
              <a:tabLst>
                <a:tab pos="358775" algn="l"/>
                <a:tab pos="809625" algn="l"/>
              </a:tabLst>
            </a:pPr>
            <a:r>
              <a:rPr lang="en-GB" altLang="en-US" sz="2400" dirty="0"/>
              <a:t>Allowed </a:t>
            </a:r>
            <a:r>
              <a:rPr lang="en-GB" altLang="en-US" sz="2400" b="1" dirty="0"/>
              <a:t>formats:</a:t>
            </a:r>
            <a:endParaRPr lang="en-GB" altLang="en-US" sz="2400" dirty="0"/>
          </a:p>
          <a:p>
            <a:pPr marL="0" indent="0" defTabSz="274638">
              <a:lnSpc>
                <a:spcPct val="90000"/>
              </a:lnSpc>
              <a:tabLst>
                <a:tab pos="358775" algn="l"/>
                <a:tab pos="809625" algn="l"/>
              </a:tabLst>
            </a:pPr>
            <a:r>
              <a:rPr lang="en-GB" altLang="en-US" dirty="0"/>
              <a:t>	</a:t>
            </a:r>
            <a:r>
              <a:rPr lang="en-GB" altLang="en-US" sz="2400" dirty="0"/>
              <a:t>ORDER BY &lt;attribute&gt; 			</a:t>
            </a:r>
            <a:r>
              <a:rPr lang="en-GB" altLang="en-US" sz="2000" dirty="0">
                <a:solidFill>
                  <a:srgbClr val="FF3300"/>
                </a:solidFill>
                <a:sym typeface="Wingdings" pitchFamily="2" charset="2"/>
              </a:rPr>
              <a:t> </a:t>
            </a:r>
            <a:r>
              <a:rPr lang="en-GB" altLang="en-US" sz="2000" dirty="0">
                <a:solidFill>
                  <a:srgbClr val="FF3300"/>
                </a:solidFill>
              </a:rPr>
              <a:t>ascending order (default)</a:t>
            </a:r>
            <a:endParaRPr lang="en-GB" altLang="en-US" sz="2400" dirty="0"/>
          </a:p>
          <a:p>
            <a:pPr marL="0" indent="0" defTabSz="274638">
              <a:lnSpc>
                <a:spcPct val="90000"/>
              </a:lnSpc>
              <a:tabLst>
                <a:tab pos="358775" algn="l"/>
                <a:tab pos="809625" algn="l"/>
              </a:tabLst>
            </a:pPr>
            <a:r>
              <a:rPr lang="en-GB" altLang="en-US" dirty="0"/>
              <a:t>	</a:t>
            </a:r>
            <a:r>
              <a:rPr lang="en-GB" altLang="en-US" sz="2400" noProof="1"/>
              <a:t>ORDER BY &lt;attribute&gt; asc	</a:t>
            </a:r>
            <a:r>
              <a:rPr lang="en-GB" altLang="en-US" sz="2400" dirty="0"/>
              <a:t>	</a:t>
            </a:r>
            <a:r>
              <a:rPr lang="en-GB" altLang="en-US" sz="2000" dirty="0">
                <a:solidFill>
                  <a:srgbClr val="FF3300"/>
                </a:solidFill>
                <a:sym typeface="Wingdings" pitchFamily="2" charset="2"/>
              </a:rPr>
              <a:t> </a:t>
            </a:r>
            <a:r>
              <a:rPr lang="en-GB" altLang="en-US" sz="2000" dirty="0">
                <a:solidFill>
                  <a:srgbClr val="FF3300"/>
                </a:solidFill>
              </a:rPr>
              <a:t>ascending order</a:t>
            </a:r>
            <a:endParaRPr lang="en-GB" altLang="en-US" sz="2400" dirty="0"/>
          </a:p>
          <a:p>
            <a:pPr marL="0" indent="0" defTabSz="274638">
              <a:lnSpc>
                <a:spcPct val="90000"/>
              </a:lnSpc>
              <a:tabLst>
                <a:tab pos="358775" algn="l"/>
                <a:tab pos="809625" algn="l"/>
              </a:tabLst>
            </a:pPr>
            <a:r>
              <a:rPr lang="en-GB" altLang="en-US" dirty="0"/>
              <a:t>	</a:t>
            </a:r>
            <a:r>
              <a:rPr lang="en-GB" altLang="en-US" sz="2400" noProof="1"/>
              <a:t>ORDER BY &lt;attribute&gt; desc</a:t>
            </a:r>
            <a:r>
              <a:rPr lang="en-GB" altLang="en-US" sz="2400" dirty="0"/>
              <a:t>	</a:t>
            </a:r>
            <a:r>
              <a:rPr lang="en-GB" altLang="en-US" sz="2000" dirty="0">
                <a:solidFill>
                  <a:srgbClr val="FF3300"/>
                </a:solidFill>
                <a:sym typeface="Wingdings" pitchFamily="2" charset="2"/>
              </a:rPr>
              <a:t> de</a:t>
            </a:r>
            <a:r>
              <a:rPr lang="en-GB" altLang="en-US" sz="2000" dirty="0">
                <a:solidFill>
                  <a:srgbClr val="FF3300"/>
                </a:solidFill>
              </a:rPr>
              <a:t>scending order</a:t>
            </a:r>
            <a:endParaRPr lang="en-GB" altLang="en-US" sz="2400" dirty="0"/>
          </a:p>
          <a:p>
            <a:pPr marL="0" indent="0" defTabSz="274638">
              <a:lnSpc>
                <a:spcPct val="90000"/>
              </a:lnSpc>
              <a:tabLst>
                <a:tab pos="358775" algn="l"/>
                <a:tab pos="809625" algn="l"/>
              </a:tabLst>
            </a:pPr>
            <a:r>
              <a:rPr lang="en-GB" altLang="en-US" dirty="0"/>
              <a:t>	</a:t>
            </a:r>
            <a:r>
              <a:rPr lang="en-GB" altLang="en-US" sz="2400" dirty="0"/>
              <a:t>list of attributes with any sort order</a:t>
            </a:r>
            <a:br>
              <a:rPr lang="en-GB" altLang="en-US" sz="2400" dirty="0"/>
            </a:br>
            <a:r>
              <a:rPr lang="en-GB" altLang="en-US" dirty="0"/>
              <a:t>	</a:t>
            </a:r>
            <a:r>
              <a:rPr lang="en-GB" altLang="en-US" sz="2400" noProof="1"/>
              <a:t>ORDER BY &lt;attribute&gt; desc, &lt;attribute&gt; asc, </a:t>
            </a:r>
            <a:r>
              <a:rPr lang="en-GB" altLang="en-US" sz="2400" dirty="0"/>
              <a:t>...</a:t>
            </a:r>
          </a:p>
        </p:txBody>
      </p:sp>
      <p:sp>
        <p:nvSpPr>
          <p:cNvPr id="32772" name="Rectangle 2"/>
          <p:cNvSpPr>
            <a:spLocks noChangeArrowheads="1"/>
          </p:cNvSpPr>
          <p:nvPr/>
        </p:nvSpPr>
        <p:spPr bwMode="auto">
          <a:xfrm>
            <a:off x="662120" y="476255"/>
            <a:ext cx="8330671"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fontAlgn="base">
              <a:spcBef>
                <a:spcPct val="0"/>
              </a:spcBef>
              <a:spcAft>
                <a:spcPct val="0"/>
              </a:spcAft>
            </a:pPr>
            <a:r>
              <a:rPr lang="en-GB" altLang="en-US" sz="3200" b="1"/>
              <a:t>ORDER BY clause (1)</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50AAC3C4-47B1-4B55-8CCA-610AACE7D99E}" type="slidenum">
              <a:rPr lang="de-DE" altLang="en-US" sz="1200" smtClean="0">
                <a:solidFill>
                  <a:srgbClr val="4C575F"/>
                </a:solidFill>
              </a:rPr>
              <a:pPr/>
              <a:t>31</a:t>
            </a:fld>
            <a:endParaRPr lang="de-DE" altLang="en-US" sz="1200">
              <a:solidFill>
                <a:srgbClr val="4C575F"/>
              </a:solidFill>
            </a:endParaRPr>
          </a:p>
        </p:txBody>
      </p:sp>
      <p:sp>
        <p:nvSpPr>
          <p:cNvPr id="33795" name="Rectangle 3"/>
          <p:cNvSpPr>
            <a:spLocks noGrp="1" noChangeArrowheads="1"/>
          </p:cNvSpPr>
          <p:nvPr>
            <p:ph type="body" idx="4294967295"/>
          </p:nvPr>
        </p:nvSpPr>
        <p:spPr>
          <a:xfrm>
            <a:off x="662120" y="1187455"/>
            <a:ext cx="9243880" cy="1954213"/>
          </a:xfrm>
          <a:noFill/>
        </p:spPr>
        <p:txBody>
          <a:bodyPr/>
          <a:lstStyle/>
          <a:p>
            <a:pPr marL="0" indent="0" defTabSz="274638">
              <a:buFontTx/>
              <a:buNone/>
              <a:tabLst>
                <a:tab pos="358775" algn="l"/>
                <a:tab pos="809625" algn="l"/>
              </a:tabLst>
            </a:pPr>
            <a:r>
              <a:rPr lang="en-GB" altLang="en-US" sz="2400" b="1" dirty="0"/>
              <a:t>Example</a:t>
            </a:r>
            <a:r>
              <a:rPr lang="en-GB" altLang="en-US" sz="2400" dirty="0"/>
              <a:t>:</a:t>
            </a:r>
          </a:p>
          <a:p>
            <a:pPr marL="0" indent="0" defTabSz="274638">
              <a:buFontTx/>
              <a:buNone/>
              <a:tabLst>
                <a:tab pos="358775" algn="l"/>
                <a:tab pos="809625" algn="l"/>
              </a:tabLst>
            </a:pPr>
            <a:r>
              <a:rPr lang="en-GB" altLang="en-US" noProof="1">
                <a:solidFill>
                  <a:schemeClr val="tx1"/>
                </a:solidFill>
              </a:rPr>
              <a:t>SELECT publn_date, publn_auth, publn_nr, publn_kind, pat_publn_id, appln_id</a:t>
            </a:r>
          </a:p>
          <a:p>
            <a:pPr marL="0" indent="0" defTabSz="274638">
              <a:buFontTx/>
              <a:buNone/>
              <a:tabLst>
                <a:tab pos="358775" algn="l"/>
                <a:tab pos="809625" algn="l"/>
              </a:tabLst>
            </a:pPr>
            <a:r>
              <a:rPr lang="en-GB" altLang="en-US" noProof="1">
                <a:solidFill>
                  <a:schemeClr val="tx1"/>
                </a:solidFill>
              </a:rPr>
              <a:t>FROM tls211_pat_publn</a:t>
            </a:r>
          </a:p>
          <a:p>
            <a:pPr marL="0" indent="0" defTabSz="274638">
              <a:buFontTx/>
              <a:buNone/>
              <a:tabLst>
                <a:tab pos="358775" algn="l"/>
                <a:tab pos="809625" algn="l"/>
              </a:tabLst>
            </a:pPr>
            <a:r>
              <a:rPr lang="en-GB" altLang="en-US" noProof="1">
                <a:solidFill>
                  <a:schemeClr val="tx1"/>
                </a:solidFill>
              </a:rPr>
              <a:t>WHERE publn_date BETWEEN '2011-05-01' AND '2011-05-14' </a:t>
            </a:r>
            <a:br>
              <a:rPr lang="en-GB" altLang="en-US" noProof="1">
                <a:solidFill>
                  <a:schemeClr val="tx1"/>
                </a:solidFill>
              </a:rPr>
            </a:br>
            <a:r>
              <a:rPr lang="en-GB" altLang="en-US" b="1" noProof="1">
                <a:solidFill>
                  <a:srgbClr val="FF0000"/>
                </a:solidFill>
              </a:rPr>
              <a:t>ORDER BY  publn_date, publn_auth desc, publn_nr</a:t>
            </a:r>
            <a:endParaRPr lang="en-GB" altLang="en-US" sz="2400" noProof="1">
              <a:solidFill>
                <a:srgbClr val="FF0000"/>
              </a:solidFill>
            </a:endParaRPr>
          </a:p>
        </p:txBody>
      </p:sp>
      <p:sp>
        <p:nvSpPr>
          <p:cNvPr id="33796" name="Rectangle 2"/>
          <p:cNvSpPr>
            <a:spLocks noChangeArrowheads="1"/>
          </p:cNvSpPr>
          <p:nvPr/>
        </p:nvSpPr>
        <p:spPr bwMode="auto">
          <a:xfrm>
            <a:off x="662120" y="476255"/>
            <a:ext cx="8330671"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fontAlgn="base">
              <a:spcBef>
                <a:spcPct val="0"/>
              </a:spcBef>
              <a:spcAft>
                <a:spcPct val="0"/>
              </a:spcAft>
            </a:pPr>
            <a:r>
              <a:rPr lang="en-GB" altLang="en-US" sz="3200" b="1"/>
              <a:t>ORDER BY clause (2)</a:t>
            </a:r>
          </a:p>
        </p:txBody>
      </p:sp>
      <p:sp>
        <p:nvSpPr>
          <p:cNvPr id="33797" name="Text Box 5"/>
          <p:cNvSpPr txBox="1">
            <a:spLocks noChangeArrowheads="1"/>
          </p:cNvSpPr>
          <p:nvPr/>
        </p:nvSpPr>
        <p:spPr bwMode="auto">
          <a:xfrm>
            <a:off x="5107782" y="3602038"/>
            <a:ext cx="247696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pPr>
            <a:r>
              <a:rPr lang="en-GB" altLang="en-US" sz="1600">
                <a:solidFill>
                  <a:srgbClr val="FF3300"/>
                </a:solidFill>
              </a:rPr>
              <a:t>3. sort criteria, ascending</a:t>
            </a:r>
          </a:p>
        </p:txBody>
      </p:sp>
      <p:sp>
        <p:nvSpPr>
          <p:cNvPr id="33798" name="Line 7"/>
          <p:cNvSpPr>
            <a:spLocks noChangeShapeType="1"/>
          </p:cNvSpPr>
          <p:nvPr/>
        </p:nvSpPr>
        <p:spPr bwMode="auto">
          <a:xfrm flipH="1">
            <a:off x="4251325" y="3716338"/>
            <a:ext cx="0" cy="215900"/>
          </a:xfrm>
          <a:prstGeom prst="line">
            <a:avLst/>
          </a:prstGeom>
          <a:noFill/>
          <a:ln w="9525">
            <a:solidFill>
              <a:srgbClr val="FF33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20000"/>
              </a:spcBef>
              <a:spcAft>
                <a:spcPct val="0"/>
              </a:spcAft>
              <a:buFontTx/>
              <a:buChar char="•"/>
            </a:pPr>
            <a:endParaRPr lang="en-GB" sz="2000">
              <a:solidFill>
                <a:srgbClr val="404B56"/>
              </a:solidFill>
              <a:latin typeface="Arial" charset="0"/>
              <a:cs typeface="Arial" charset="0"/>
            </a:endParaRPr>
          </a:p>
        </p:txBody>
      </p:sp>
      <p:sp>
        <p:nvSpPr>
          <p:cNvPr id="33799" name="Line 8"/>
          <p:cNvSpPr>
            <a:spLocks noChangeShapeType="1"/>
          </p:cNvSpPr>
          <p:nvPr/>
        </p:nvSpPr>
        <p:spPr bwMode="auto">
          <a:xfrm flipH="1">
            <a:off x="3080147" y="3500438"/>
            <a:ext cx="0" cy="431800"/>
          </a:xfrm>
          <a:prstGeom prst="line">
            <a:avLst/>
          </a:prstGeom>
          <a:noFill/>
          <a:ln w="9525">
            <a:solidFill>
              <a:srgbClr val="FF33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20000"/>
              </a:spcBef>
              <a:spcAft>
                <a:spcPct val="0"/>
              </a:spcAft>
              <a:buFontTx/>
              <a:buChar char="•"/>
            </a:pPr>
            <a:endParaRPr lang="en-GB" sz="2000">
              <a:solidFill>
                <a:srgbClr val="404B56"/>
              </a:solidFill>
              <a:latin typeface="Arial" charset="0"/>
              <a:cs typeface="Arial" charset="0"/>
            </a:endParaRPr>
          </a:p>
        </p:txBody>
      </p:sp>
      <p:sp>
        <p:nvSpPr>
          <p:cNvPr id="33800" name="Line 9"/>
          <p:cNvSpPr>
            <a:spLocks noChangeShapeType="1"/>
          </p:cNvSpPr>
          <p:nvPr/>
        </p:nvSpPr>
        <p:spPr bwMode="auto">
          <a:xfrm flipH="1">
            <a:off x="1754188" y="3284538"/>
            <a:ext cx="0" cy="647700"/>
          </a:xfrm>
          <a:prstGeom prst="line">
            <a:avLst/>
          </a:prstGeom>
          <a:noFill/>
          <a:ln w="9525">
            <a:solidFill>
              <a:srgbClr val="FF33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20000"/>
              </a:spcBef>
              <a:spcAft>
                <a:spcPct val="0"/>
              </a:spcAft>
              <a:buFontTx/>
              <a:buChar char="•"/>
            </a:pPr>
            <a:endParaRPr lang="en-GB" sz="2000">
              <a:solidFill>
                <a:srgbClr val="404B56"/>
              </a:solidFill>
              <a:latin typeface="Arial" charset="0"/>
              <a:cs typeface="Arial" charset="0"/>
            </a:endParaRPr>
          </a:p>
        </p:txBody>
      </p:sp>
      <p:sp>
        <p:nvSpPr>
          <p:cNvPr id="33801" name="Line 10"/>
          <p:cNvSpPr>
            <a:spLocks noChangeShapeType="1"/>
          </p:cNvSpPr>
          <p:nvPr/>
        </p:nvSpPr>
        <p:spPr bwMode="auto">
          <a:xfrm>
            <a:off x="4251328" y="3716338"/>
            <a:ext cx="856456"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20000"/>
              </a:spcBef>
              <a:spcAft>
                <a:spcPct val="0"/>
              </a:spcAft>
              <a:buFontTx/>
              <a:buChar char="•"/>
            </a:pPr>
            <a:endParaRPr lang="en-GB" sz="2000">
              <a:solidFill>
                <a:srgbClr val="404B56"/>
              </a:solidFill>
              <a:latin typeface="Arial" charset="0"/>
              <a:cs typeface="Arial" charset="0"/>
            </a:endParaRPr>
          </a:p>
        </p:txBody>
      </p:sp>
      <p:sp>
        <p:nvSpPr>
          <p:cNvPr id="33802" name="Line 14"/>
          <p:cNvSpPr>
            <a:spLocks noChangeShapeType="1"/>
          </p:cNvSpPr>
          <p:nvPr/>
        </p:nvSpPr>
        <p:spPr bwMode="auto">
          <a:xfrm>
            <a:off x="3080147" y="3500438"/>
            <a:ext cx="2027634"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20000"/>
              </a:spcBef>
              <a:spcAft>
                <a:spcPct val="0"/>
              </a:spcAft>
              <a:buFontTx/>
              <a:buChar char="•"/>
            </a:pPr>
            <a:endParaRPr lang="en-GB" sz="2000">
              <a:solidFill>
                <a:srgbClr val="404B56"/>
              </a:solidFill>
              <a:latin typeface="Arial" charset="0"/>
              <a:cs typeface="Arial" charset="0"/>
            </a:endParaRPr>
          </a:p>
        </p:txBody>
      </p:sp>
      <p:sp>
        <p:nvSpPr>
          <p:cNvPr id="33803" name="Line 18"/>
          <p:cNvSpPr>
            <a:spLocks noChangeShapeType="1"/>
          </p:cNvSpPr>
          <p:nvPr/>
        </p:nvSpPr>
        <p:spPr bwMode="auto">
          <a:xfrm>
            <a:off x="1754190" y="3284538"/>
            <a:ext cx="3353594"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20000"/>
              </a:spcBef>
              <a:spcAft>
                <a:spcPct val="0"/>
              </a:spcAft>
              <a:buFontTx/>
              <a:buChar char="•"/>
            </a:pPr>
            <a:endParaRPr lang="en-GB" sz="2000">
              <a:solidFill>
                <a:srgbClr val="404B56"/>
              </a:solidFill>
              <a:latin typeface="Arial" charset="0"/>
              <a:cs typeface="Arial" charset="0"/>
            </a:endParaRPr>
          </a:p>
        </p:txBody>
      </p:sp>
      <p:sp>
        <p:nvSpPr>
          <p:cNvPr id="33804" name="Text Box 20"/>
          <p:cNvSpPr txBox="1">
            <a:spLocks noChangeArrowheads="1"/>
          </p:cNvSpPr>
          <p:nvPr/>
        </p:nvSpPr>
        <p:spPr bwMode="auto">
          <a:xfrm>
            <a:off x="5107782" y="3344863"/>
            <a:ext cx="259107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pPr>
            <a:r>
              <a:rPr lang="en-GB" altLang="en-US" sz="1600">
                <a:solidFill>
                  <a:srgbClr val="FF3300"/>
                </a:solidFill>
              </a:rPr>
              <a:t>2. sort criteria, descending</a:t>
            </a:r>
          </a:p>
        </p:txBody>
      </p:sp>
      <p:sp>
        <p:nvSpPr>
          <p:cNvPr id="33805" name="Text Box 21"/>
          <p:cNvSpPr txBox="1">
            <a:spLocks noChangeArrowheads="1"/>
          </p:cNvSpPr>
          <p:nvPr/>
        </p:nvSpPr>
        <p:spPr bwMode="auto">
          <a:xfrm>
            <a:off x="5107782" y="3097213"/>
            <a:ext cx="247696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pPr>
            <a:r>
              <a:rPr lang="en-GB" altLang="en-US" sz="1600">
                <a:solidFill>
                  <a:srgbClr val="FF3300"/>
                </a:solidFill>
              </a:rPr>
              <a:t>1. sort criteria, ascending</a:t>
            </a:r>
          </a:p>
        </p:txBody>
      </p:sp>
      <p:pic>
        <p:nvPicPr>
          <p:cNvPr id="33806" name="Picture 2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1233" y="4076705"/>
            <a:ext cx="8112257" cy="2347913"/>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807" name="Rectangle 28"/>
          <p:cNvSpPr>
            <a:spLocks noChangeArrowheads="1"/>
          </p:cNvSpPr>
          <p:nvPr/>
        </p:nvSpPr>
        <p:spPr bwMode="auto">
          <a:xfrm>
            <a:off x="662120" y="1628780"/>
            <a:ext cx="8893042" cy="13684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buFontTx/>
              <a:buChar char="•"/>
            </a:pPr>
            <a:endParaRPr lang="de-AT" altLang="en-US"/>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6ABDFE23-383A-4F03-BC09-2AEFE3ED0AD9}" type="slidenum">
              <a:rPr lang="de-DE" altLang="en-US" sz="1200" smtClean="0">
                <a:solidFill>
                  <a:srgbClr val="4C575F"/>
                </a:solidFill>
              </a:rPr>
              <a:pPr/>
              <a:t>32</a:t>
            </a:fld>
            <a:endParaRPr lang="de-DE" altLang="en-US" sz="1200">
              <a:solidFill>
                <a:srgbClr val="4C575F"/>
              </a:solidFill>
            </a:endParaRPr>
          </a:p>
        </p:txBody>
      </p:sp>
      <p:sp>
        <p:nvSpPr>
          <p:cNvPr id="34819" name="Text Box 2"/>
          <p:cNvSpPr txBox="1">
            <a:spLocks noChangeArrowheads="1"/>
          </p:cNvSpPr>
          <p:nvPr/>
        </p:nvSpPr>
        <p:spPr bwMode="auto">
          <a:xfrm>
            <a:off x="428229" y="831850"/>
            <a:ext cx="9126934" cy="24526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fontAlgn="base">
              <a:spcBef>
                <a:spcPct val="50000"/>
              </a:spcBef>
              <a:spcAft>
                <a:spcPct val="0"/>
              </a:spcAft>
            </a:pPr>
            <a:r>
              <a:rPr lang="en-GB" altLang="zh-CN" sz="2800">
                <a:solidFill>
                  <a:srgbClr val="0000FF"/>
                </a:solidFill>
                <a:ea typeface="SimSun" pitchFamily="2" charset="-122"/>
              </a:rPr>
              <a:t>Exercise:</a:t>
            </a:r>
          </a:p>
          <a:p>
            <a:pPr defTabSz="914400" fontAlgn="base">
              <a:spcBef>
                <a:spcPct val="50000"/>
              </a:spcBef>
              <a:spcAft>
                <a:spcPct val="0"/>
              </a:spcAft>
              <a:buFont typeface="Wingdings" pitchFamily="2" charset="2"/>
              <a:buNone/>
            </a:pPr>
            <a:r>
              <a:rPr lang="en-GB" altLang="zh-CN" sz="2800">
                <a:solidFill>
                  <a:srgbClr val="4C575F"/>
                </a:solidFill>
                <a:ea typeface="SimSun" pitchFamily="2" charset="-122"/>
              </a:rPr>
              <a:t>Take any query and sort the result </a:t>
            </a:r>
          </a:p>
          <a:p>
            <a:pPr defTabSz="914400" fontAlgn="base">
              <a:spcBef>
                <a:spcPct val="50000"/>
              </a:spcBef>
              <a:spcAft>
                <a:spcPct val="0"/>
              </a:spcAft>
              <a:buFont typeface="Wingdings" pitchFamily="2" charset="2"/>
              <a:buNone/>
            </a:pPr>
            <a:r>
              <a:rPr lang="en-GB" altLang="zh-CN" sz="2800">
                <a:solidFill>
                  <a:srgbClr val="4C575F"/>
                </a:solidFill>
                <a:ea typeface="SimSun" pitchFamily="2" charset="-122"/>
              </a:rPr>
              <a:t>- Sort according to multiple columns</a:t>
            </a:r>
          </a:p>
          <a:p>
            <a:pPr defTabSz="914400" fontAlgn="base">
              <a:spcBef>
                <a:spcPct val="50000"/>
              </a:spcBef>
              <a:spcAft>
                <a:spcPct val="0"/>
              </a:spcAft>
              <a:buFont typeface="Wingdings" pitchFamily="2" charset="2"/>
              <a:buNone/>
            </a:pPr>
            <a:r>
              <a:rPr lang="en-GB" altLang="zh-CN" sz="2800">
                <a:solidFill>
                  <a:srgbClr val="4C575F"/>
                </a:solidFill>
                <a:ea typeface="SimSun" pitchFamily="2" charset="-122"/>
              </a:rPr>
              <a:t>- Try ascending or descending sort order</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35FA970F-2FBD-46D8-8A33-D7C97A6CA5F4}" type="slidenum">
              <a:rPr lang="de-DE" altLang="en-US" sz="1200" smtClean="0">
                <a:solidFill>
                  <a:srgbClr val="4C575F"/>
                </a:solidFill>
              </a:rPr>
              <a:pPr/>
              <a:t>33</a:t>
            </a:fld>
            <a:endParaRPr lang="de-DE" altLang="en-US" sz="1200">
              <a:solidFill>
                <a:srgbClr val="4C575F"/>
              </a:solidFill>
            </a:endParaRPr>
          </a:p>
        </p:txBody>
      </p:sp>
      <p:sp>
        <p:nvSpPr>
          <p:cNvPr id="35843" name="Rectangle 2"/>
          <p:cNvSpPr>
            <a:spLocks noChangeArrowheads="1"/>
          </p:cNvSpPr>
          <p:nvPr/>
        </p:nvSpPr>
        <p:spPr bwMode="auto">
          <a:xfrm>
            <a:off x="584729" y="2133605"/>
            <a:ext cx="8330671"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fontAlgn="base">
              <a:spcBef>
                <a:spcPct val="0"/>
              </a:spcBef>
              <a:spcAft>
                <a:spcPct val="0"/>
              </a:spcAft>
            </a:pPr>
            <a:r>
              <a:rPr lang="en-GB" altLang="en-US" sz="3600" b="1"/>
              <a:t>Querying multiple tables</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3A7153E7-01BF-4DF1-92CF-DB026F04B804}" type="slidenum">
              <a:rPr lang="de-DE" altLang="en-US" sz="1200" smtClean="0">
                <a:solidFill>
                  <a:srgbClr val="4C575F"/>
                </a:solidFill>
              </a:rPr>
              <a:pPr/>
              <a:t>34</a:t>
            </a:fld>
            <a:endParaRPr lang="de-DE" altLang="en-US" sz="1200">
              <a:solidFill>
                <a:srgbClr val="4C575F"/>
              </a:solidFill>
            </a:endParaRPr>
          </a:p>
        </p:txBody>
      </p:sp>
      <p:sp>
        <p:nvSpPr>
          <p:cNvPr id="36867" name="Rectangle 2"/>
          <p:cNvSpPr>
            <a:spLocks noGrp="1" noChangeArrowheads="1"/>
          </p:cNvSpPr>
          <p:nvPr>
            <p:ph type="title"/>
          </p:nvPr>
        </p:nvSpPr>
        <p:spPr/>
        <p:txBody>
          <a:bodyPr/>
          <a:lstStyle/>
          <a:p>
            <a:r>
              <a:rPr lang="en-GB" altLang="en-US" sz="3200" dirty="0"/>
              <a:t>Why do we need more than one table? (1)</a:t>
            </a:r>
          </a:p>
        </p:txBody>
      </p:sp>
      <p:sp>
        <p:nvSpPr>
          <p:cNvPr id="36868" name="Rectangle 3"/>
          <p:cNvSpPr>
            <a:spLocks noGrp="1" noChangeArrowheads="1"/>
          </p:cNvSpPr>
          <p:nvPr>
            <p:ph type="body" idx="1"/>
          </p:nvPr>
        </p:nvSpPr>
        <p:spPr>
          <a:xfrm>
            <a:off x="350491" y="5157192"/>
            <a:ext cx="9673075" cy="1295672"/>
          </a:xfrm>
        </p:spPr>
        <p:txBody>
          <a:bodyPr/>
          <a:lstStyle/>
          <a:p>
            <a:pPr marL="0" indent="0">
              <a:buNone/>
            </a:pPr>
            <a:r>
              <a:rPr lang="en-GB" altLang="en-US" sz="2400" dirty="0"/>
              <a:t>Problem of data redundancy:</a:t>
            </a:r>
          </a:p>
          <a:p>
            <a:r>
              <a:rPr lang="en-GB" altLang="en-US" sz="2400" dirty="0"/>
              <a:t>Waste of storage space</a:t>
            </a:r>
          </a:p>
          <a:p>
            <a:r>
              <a:rPr lang="en-GB" altLang="en-US" sz="2400" dirty="0"/>
              <a:t>Risk of inconsistency when data has to be updated (Grammys)</a:t>
            </a:r>
          </a:p>
          <a:p>
            <a:pPr>
              <a:buFontTx/>
              <a:buNone/>
            </a:pPr>
            <a:endParaRPr lang="en-GB" altLang="en-US" sz="2400" dirty="0"/>
          </a:p>
        </p:txBody>
      </p:sp>
      <p:sp>
        <p:nvSpPr>
          <p:cNvPr id="2" name="TextBox 1"/>
          <p:cNvSpPr txBox="1"/>
          <p:nvPr/>
        </p:nvSpPr>
        <p:spPr>
          <a:xfrm>
            <a:off x="974562" y="999048"/>
            <a:ext cx="2180029" cy="400110"/>
          </a:xfrm>
          <a:prstGeom prst="rect">
            <a:avLst/>
          </a:prstGeom>
          <a:noFill/>
        </p:spPr>
        <p:txBody>
          <a:bodyPr wrap="none" rtlCol="0">
            <a:spAutoFit/>
          </a:bodyPr>
          <a:lstStyle/>
          <a:p>
            <a:pPr defTabSz="914400" eaLnBrk="0" fontAlgn="base" hangingPunct="0">
              <a:spcBef>
                <a:spcPct val="20000"/>
              </a:spcBef>
              <a:spcAft>
                <a:spcPct val="0"/>
              </a:spcAft>
            </a:pPr>
            <a:r>
              <a:rPr lang="en-GB" sz="2000" dirty="0">
                <a:solidFill>
                  <a:srgbClr val="404B56"/>
                </a:solidFill>
                <a:latin typeface="Arial" charset="0"/>
                <a:cs typeface="Arial" charset="0"/>
              </a:rPr>
              <a:t>M</a:t>
            </a:r>
            <a:r>
              <a:rPr lang="fr-CH" sz="2000" dirty="0">
                <a:solidFill>
                  <a:srgbClr val="404B56"/>
                </a:solidFill>
                <a:latin typeface="Arial" charset="0"/>
                <a:cs typeface="Arial" charset="0"/>
              </a:rPr>
              <a:t>y CD collection:</a:t>
            </a:r>
            <a:endParaRPr lang="en-GB" sz="2000" dirty="0">
              <a:solidFill>
                <a:srgbClr val="404B56"/>
              </a:solidFill>
              <a:latin typeface="Arial" charset="0"/>
              <a:cs typeface="Arial" charset="0"/>
            </a:endParaRPr>
          </a:p>
        </p:txBody>
      </p:sp>
      <p:sp>
        <p:nvSpPr>
          <p:cNvPr id="6" name="TextBox 5"/>
          <p:cNvSpPr txBox="1"/>
          <p:nvPr/>
        </p:nvSpPr>
        <p:spPr>
          <a:xfrm>
            <a:off x="974556" y="2439208"/>
            <a:ext cx="3432384" cy="400110"/>
          </a:xfrm>
          <a:prstGeom prst="rect">
            <a:avLst/>
          </a:prstGeom>
          <a:noFill/>
        </p:spPr>
        <p:txBody>
          <a:bodyPr wrap="square" rtlCol="0">
            <a:spAutoFit/>
          </a:bodyPr>
          <a:lstStyle/>
          <a:p>
            <a:pPr algn="ctr" defTabSz="914400" eaLnBrk="0" fontAlgn="base" hangingPunct="0">
              <a:spcBef>
                <a:spcPct val="20000"/>
              </a:spcBef>
              <a:spcAft>
                <a:spcPct val="0"/>
              </a:spcAft>
            </a:pPr>
            <a:r>
              <a:rPr lang="fr-CH" sz="2000" dirty="0">
                <a:solidFill>
                  <a:srgbClr val="404B56"/>
                </a:solidFill>
                <a:latin typeface="Arial" charset="0"/>
                <a:cs typeface="Arial" charset="0"/>
              </a:rPr>
              <a:t>Madonna</a:t>
            </a:r>
            <a:endParaRPr lang="en-GB" sz="2000" dirty="0">
              <a:solidFill>
                <a:srgbClr val="404B56"/>
              </a:solidFill>
              <a:latin typeface="Arial" charset="0"/>
              <a:cs typeface="Arial" charset="0"/>
            </a:endParaRPr>
          </a:p>
        </p:txBody>
      </p:sp>
      <p:sp>
        <p:nvSpPr>
          <p:cNvPr id="7" name="TextBox 6"/>
          <p:cNvSpPr txBox="1"/>
          <p:nvPr/>
        </p:nvSpPr>
        <p:spPr>
          <a:xfrm>
            <a:off x="5032463" y="2439208"/>
            <a:ext cx="2104781" cy="400110"/>
          </a:xfrm>
          <a:prstGeom prst="rect">
            <a:avLst/>
          </a:prstGeom>
          <a:noFill/>
        </p:spPr>
        <p:txBody>
          <a:bodyPr wrap="square" rtlCol="0">
            <a:spAutoFit/>
          </a:bodyPr>
          <a:lstStyle/>
          <a:p>
            <a:pPr algn="ctr" defTabSz="914400" eaLnBrk="0" fontAlgn="base" hangingPunct="0">
              <a:spcBef>
                <a:spcPct val="20000"/>
              </a:spcBef>
              <a:spcAft>
                <a:spcPct val="0"/>
              </a:spcAft>
            </a:pPr>
            <a:r>
              <a:rPr lang="fr-CH" sz="2000" dirty="0">
                <a:solidFill>
                  <a:srgbClr val="404B56"/>
                </a:solidFill>
                <a:latin typeface="Arial" charset="0"/>
                <a:cs typeface="Arial" charset="0"/>
              </a:rPr>
              <a:t>Rolling Stones</a:t>
            </a:r>
            <a:endParaRPr lang="en-GB" sz="2000" dirty="0">
              <a:solidFill>
                <a:srgbClr val="404B56"/>
              </a:solidFill>
              <a:latin typeface="Arial" charset="0"/>
              <a:cs typeface="Arial" charset="0"/>
            </a:endParaRPr>
          </a:p>
        </p:txBody>
      </p:sp>
      <p:sp>
        <p:nvSpPr>
          <p:cNvPr id="8" name="TextBox 7"/>
          <p:cNvSpPr txBox="1"/>
          <p:nvPr/>
        </p:nvSpPr>
        <p:spPr>
          <a:xfrm>
            <a:off x="7839323" y="2439208"/>
            <a:ext cx="1326147" cy="400110"/>
          </a:xfrm>
          <a:prstGeom prst="rect">
            <a:avLst/>
          </a:prstGeom>
          <a:noFill/>
        </p:spPr>
        <p:txBody>
          <a:bodyPr wrap="square" rtlCol="0">
            <a:spAutoFit/>
          </a:bodyPr>
          <a:lstStyle/>
          <a:p>
            <a:pPr algn="ctr" defTabSz="914400" eaLnBrk="0" fontAlgn="base" hangingPunct="0">
              <a:spcBef>
                <a:spcPct val="20000"/>
              </a:spcBef>
              <a:spcAft>
                <a:spcPct val="0"/>
              </a:spcAft>
            </a:pPr>
            <a:r>
              <a:rPr lang="fr-CH" sz="2000" dirty="0">
                <a:solidFill>
                  <a:srgbClr val="404B56"/>
                </a:solidFill>
                <a:latin typeface="Arial" charset="0"/>
                <a:cs typeface="Arial" charset="0"/>
              </a:rPr>
              <a:t>Shakira</a:t>
            </a:r>
            <a:endParaRPr lang="en-GB" sz="2000" dirty="0">
              <a:solidFill>
                <a:srgbClr val="404B56"/>
              </a:solidFill>
              <a:latin typeface="Arial" charset="0"/>
              <a:cs typeface="Arial" charset="0"/>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4559" y="1484482"/>
            <a:ext cx="1116759" cy="10065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55612" y="1484482"/>
            <a:ext cx="1090482" cy="10065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322912" y="1484482"/>
            <a:ext cx="1084030" cy="10065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32461" y="1495913"/>
            <a:ext cx="1014113" cy="9361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1" name="Picture 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110746" y="1484480"/>
            <a:ext cx="1026498" cy="94753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2" name="Picture 8"/>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995337" y="1472293"/>
            <a:ext cx="1014114" cy="93610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aphicFrame>
        <p:nvGraphicFramePr>
          <p:cNvPr id="3" name="Object 2"/>
          <p:cNvGraphicFramePr>
            <a:graphicFrameLocks noChangeAspect="1"/>
          </p:cNvGraphicFramePr>
          <p:nvPr>
            <p:extLst>
              <p:ext uri="{D42A27DB-BD31-4B8C-83A1-F6EECF244321}">
                <p14:modId xmlns:p14="http://schemas.microsoft.com/office/powerpoint/2010/main" val="2535330039"/>
              </p:ext>
            </p:extLst>
          </p:nvPr>
        </p:nvGraphicFramePr>
        <p:xfrm>
          <a:off x="506509" y="2983334"/>
          <a:ext cx="8865527" cy="2101850"/>
        </p:xfrm>
        <a:graphic>
          <a:graphicData uri="http://schemas.openxmlformats.org/presentationml/2006/ole">
            <mc:AlternateContent xmlns:mc="http://schemas.openxmlformats.org/markup-compatibility/2006">
              <mc:Choice xmlns:v="urn:schemas-microsoft-com:vml" Requires="v">
                <p:oleObj name="Worksheet" r:id="rId9" imgW="5029268" imgH="1352637" progId="Excel.Sheet.12">
                  <p:embed/>
                </p:oleObj>
              </mc:Choice>
              <mc:Fallback>
                <p:oleObj name="Worksheet" r:id="rId9" imgW="5029268" imgH="1352637" progId="Excel.Sheet.12">
                  <p:embed/>
                  <p:pic>
                    <p:nvPicPr>
                      <p:cNvPr id="3" name="Object 2"/>
                      <p:cNvPicPr/>
                      <p:nvPr/>
                    </p:nvPicPr>
                    <p:blipFill>
                      <a:blip r:embed="rId10"/>
                      <a:stretch>
                        <a:fillRect/>
                      </a:stretch>
                    </p:blipFill>
                    <p:spPr>
                      <a:xfrm>
                        <a:off x="506509" y="2983334"/>
                        <a:ext cx="8865527" cy="2101850"/>
                      </a:xfrm>
                      <a:prstGeom prst="rect">
                        <a:avLst/>
                      </a:prstGeom>
                    </p:spPr>
                  </p:pic>
                </p:oleObj>
              </mc:Fallback>
            </mc:AlternateContent>
          </a:graphicData>
        </a:graphic>
      </p:graphicFrame>
      <p:grpSp>
        <p:nvGrpSpPr>
          <p:cNvPr id="5" name="Group 4"/>
          <p:cNvGrpSpPr/>
          <p:nvPr/>
        </p:nvGrpSpPr>
        <p:grpSpPr>
          <a:xfrm>
            <a:off x="2552671" y="3273879"/>
            <a:ext cx="2689254" cy="1509655"/>
            <a:chOff x="2356312" y="3484976"/>
            <a:chExt cx="2482388" cy="1456192"/>
          </a:xfrm>
        </p:grpSpPr>
        <p:sp>
          <p:nvSpPr>
            <p:cNvPr id="4" name="Rounded Rectangle 3"/>
            <p:cNvSpPr/>
            <p:nvPr/>
          </p:nvSpPr>
          <p:spPr>
            <a:xfrm>
              <a:off x="2356312" y="3484976"/>
              <a:ext cx="1211310" cy="880128"/>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20000"/>
                </a:spcBef>
                <a:spcAft>
                  <a:spcPct val="0"/>
                </a:spcAft>
                <a:buFontTx/>
                <a:buChar char="•"/>
              </a:pPr>
              <a:endParaRPr lang="en-GB" sz="2000">
                <a:solidFill>
                  <a:srgbClr val="FFFFFF"/>
                </a:solidFill>
                <a:latin typeface="Arial"/>
              </a:endParaRPr>
            </a:p>
          </p:txBody>
        </p:sp>
        <p:sp>
          <p:nvSpPr>
            <p:cNvPr id="18" name="Rounded Rectangle 17"/>
            <p:cNvSpPr/>
            <p:nvPr/>
          </p:nvSpPr>
          <p:spPr>
            <a:xfrm>
              <a:off x="2356312" y="4365104"/>
              <a:ext cx="1211310" cy="576064"/>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20000"/>
                </a:spcBef>
                <a:spcAft>
                  <a:spcPct val="0"/>
                </a:spcAft>
                <a:buFontTx/>
                <a:buChar char="•"/>
              </a:pPr>
              <a:endParaRPr lang="en-GB" sz="2000">
                <a:solidFill>
                  <a:srgbClr val="FFFFFF"/>
                </a:solidFill>
                <a:latin typeface="Arial"/>
              </a:endParaRPr>
            </a:p>
          </p:txBody>
        </p:sp>
        <p:sp>
          <p:nvSpPr>
            <p:cNvPr id="19" name="Rounded Rectangle 18"/>
            <p:cNvSpPr/>
            <p:nvPr/>
          </p:nvSpPr>
          <p:spPr>
            <a:xfrm>
              <a:off x="3567622" y="3484976"/>
              <a:ext cx="1271078" cy="880128"/>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20000"/>
                </a:spcBef>
                <a:spcAft>
                  <a:spcPct val="0"/>
                </a:spcAft>
                <a:buFontTx/>
                <a:buChar char="•"/>
              </a:pPr>
              <a:endParaRPr lang="en-GB" sz="2000">
                <a:solidFill>
                  <a:srgbClr val="FFFFFF"/>
                </a:solidFill>
                <a:latin typeface="Arial"/>
              </a:endParaRPr>
            </a:p>
          </p:txBody>
        </p:sp>
        <p:sp>
          <p:nvSpPr>
            <p:cNvPr id="20" name="Rounded Rectangle 19"/>
            <p:cNvSpPr/>
            <p:nvPr/>
          </p:nvSpPr>
          <p:spPr>
            <a:xfrm>
              <a:off x="3567622" y="4365104"/>
              <a:ext cx="1271078" cy="576064"/>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20000"/>
                </a:spcBef>
                <a:spcAft>
                  <a:spcPct val="0"/>
                </a:spcAft>
                <a:buFontTx/>
                <a:buChar char="•"/>
              </a:pPr>
              <a:endParaRPr lang="en-GB" sz="2000">
                <a:solidFill>
                  <a:srgbClr val="FFFFFF"/>
                </a:solidFill>
                <a:latin typeface="Arial"/>
              </a:endParaRPr>
            </a:p>
          </p:txBody>
        </p:sp>
      </p:grpSp>
    </p:spTree>
    <p:extLst>
      <p:ext uri="{BB962C8B-B14F-4D97-AF65-F5344CB8AC3E}">
        <p14:creationId xmlns:p14="http://schemas.microsoft.com/office/powerpoint/2010/main" val="37339644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3888117156"/>
              </p:ext>
            </p:extLst>
          </p:nvPr>
        </p:nvGraphicFramePr>
        <p:xfrm>
          <a:off x="354277" y="1989138"/>
          <a:ext cx="9364266" cy="2362200"/>
        </p:xfrm>
        <a:graphic>
          <a:graphicData uri="http://schemas.openxmlformats.org/presentationml/2006/ole">
            <mc:AlternateContent xmlns:mc="http://schemas.openxmlformats.org/markup-compatibility/2006">
              <mc:Choice xmlns:v="urn:schemas-microsoft-com:vml" Requires="v">
                <p:oleObj name="Worksheet" r:id="rId3" imgW="5524448" imgH="1585008" progId="Excel.Sheet.12">
                  <p:embed/>
                </p:oleObj>
              </mc:Choice>
              <mc:Fallback>
                <p:oleObj name="Worksheet" r:id="rId3" imgW="5524448" imgH="1585008" progId="Excel.Sheet.12">
                  <p:embed/>
                  <p:pic>
                    <p:nvPicPr>
                      <p:cNvPr id="3" name="Object 2"/>
                      <p:cNvPicPr/>
                      <p:nvPr/>
                    </p:nvPicPr>
                    <p:blipFill>
                      <a:blip r:embed="rId4"/>
                      <a:stretch>
                        <a:fillRect/>
                      </a:stretch>
                    </p:blipFill>
                    <p:spPr>
                      <a:xfrm>
                        <a:off x="354277" y="1989138"/>
                        <a:ext cx="9364266" cy="2362200"/>
                      </a:xfrm>
                      <a:prstGeom prst="rect">
                        <a:avLst/>
                      </a:prstGeom>
                    </p:spPr>
                  </p:pic>
                </p:oleObj>
              </mc:Fallback>
            </mc:AlternateContent>
          </a:graphicData>
        </a:graphic>
      </p:graphicFrame>
      <p:sp>
        <p:nvSpPr>
          <p:cNvPr id="36866"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3A7153E7-01BF-4DF1-92CF-DB026F04B804}" type="slidenum">
              <a:rPr lang="de-DE" altLang="en-US" sz="1200" smtClean="0">
                <a:solidFill>
                  <a:srgbClr val="4C575F"/>
                </a:solidFill>
              </a:rPr>
              <a:pPr/>
              <a:t>35</a:t>
            </a:fld>
            <a:endParaRPr lang="de-DE" altLang="en-US" sz="1200">
              <a:solidFill>
                <a:srgbClr val="4C575F"/>
              </a:solidFill>
            </a:endParaRPr>
          </a:p>
        </p:txBody>
      </p:sp>
      <p:sp>
        <p:nvSpPr>
          <p:cNvPr id="36867" name="Rectangle 2"/>
          <p:cNvSpPr>
            <a:spLocks noGrp="1" noChangeArrowheads="1"/>
          </p:cNvSpPr>
          <p:nvPr>
            <p:ph type="title"/>
          </p:nvPr>
        </p:nvSpPr>
        <p:spPr>
          <a:xfrm>
            <a:off x="506507" y="414566"/>
            <a:ext cx="8330671" cy="638175"/>
          </a:xfrm>
        </p:spPr>
        <p:txBody>
          <a:bodyPr/>
          <a:lstStyle/>
          <a:p>
            <a:r>
              <a:rPr lang="en-GB" altLang="en-US" sz="3200" dirty="0"/>
              <a:t>Why do we need more than one table? (2)</a:t>
            </a:r>
          </a:p>
        </p:txBody>
      </p:sp>
      <p:sp>
        <p:nvSpPr>
          <p:cNvPr id="36868" name="Rectangle 3"/>
          <p:cNvSpPr>
            <a:spLocks noGrp="1" noChangeArrowheads="1"/>
          </p:cNvSpPr>
          <p:nvPr>
            <p:ph type="body" idx="1"/>
          </p:nvPr>
        </p:nvSpPr>
        <p:spPr>
          <a:xfrm>
            <a:off x="350489" y="4725144"/>
            <a:ext cx="9127014" cy="1007640"/>
          </a:xfrm>
        </p:spPr>
        <p:txBody>
          <a:bodyPr/>
          <a:lstStyle/>
          <a:p>
            <a:pPr marL="0" indent="0">
              <a:buNone/>
            </a:pPr>
            <a:r>
              <a:rPr lang="en-GB" altLang="en-US" sz="2400" dirty="0"/>
              <a:t>The </a:t>
            </a:r>
            <a:r>
              <a:rPr lang="en-GB" altLang="en-US" sz="2400" b="1" dirty="0"/>
              <a:t>key</a:t>
            </a:r>
            <a:r>
              <a:rPr lang="en-GB" altLang="en-US" sz="2400" dirty="0"/>
              <a:t> (see underlined column) uniquely identifies one entry in a table. </a:t>
            </a:r>
            <a:br>
              <a:rPr lang="en-GB" altLang="en-US" sz="2400" dirty="0"/>
            </a:br>
            <a:r>
              <a:rPr lang="en-GB" altLang="en-US" sz="2400" dirty="0"/>
              <a:t>It is also called a “primary key” (PK).</a:t>
            </a:r>
          </a:p>
        </p:txBody>
      </p:sp>
      <p:sp>
        <p:nvSpPr>
          <p:cNvPr id="21" name="Rectangle 3"/>
          <p:cNvSpPr txBox="1">
            <a:spLocks noChangeArrowheads="1"/>
          </p:cNvSpPr>
          <p:nvPr/>
        </p:nvSpPr>
        <p:spPr bwMode="auto">
          <a:xfrm>
            <a:off x="350491" y="1052736"/>
            <a:ext cx="8970997"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a:solidFill>
                  <a:srgbClr val="404B56"/>
                </a:solidFill>
                <a:latin typeface="+mn-lt"/>
                <a:ea typeface="+mn-ea"/>
                <a:cs typeface="+mn-cs"/>
              </a:defRPr>
            </a:lvl1pPr>
            <a:lvl2pPr marL="742950" indent="-285750" algn="l" rtl="0" eaLnBrk="0" fontAlgn="base" hangingPunct="0">
              <a:spcBef>
                <a:spcPct val="20000"/>
              </a:spcBef>
              <a:spcAft>
                <a:spcPct val="0"/>
              </a:spcAft>
              <a:buChar char="–"/>
              <a:defRPr>
                <a:solidFill>
                  <a:srgbClr val="404B56"/>
                </a:solidFill>
                <a:latin typeface="+mn-lt"/>
              </a:defRPr>
            </a:lvl2pPr>
            <a:lvl3pPr marL="1143000" indent="-228600" algn="l" rtl="0" eaLnBrk="0" fontAlgn="base" hangingPunct="0">
              <a:spcBef>
                <a:spcPct val="20000"/>
              </a:spcBef>
              <a:spcAft>
                <a:spcPct val="0"/>
              </a:spcAft>
              <a:buChar char="•"/>
              <a:defRPr>
                <a:solidFill>
                  <a:srgbClr val="404B56"/>
                </a:solidFill>
                <a:latin typeface="+mn-lt"/>
              </a:defRPr>
            </a:lvl3pPr>
            <a:lvl4pPr marL="1600200" indent="-228600" algn="l" rtl="0" eaLnBrk="0" fontAlgn="base" hangingPunct="0">
              <a:spcBef>
                <a:spcPct val="20000"/>
              </a:spcBef>
              <a:spcAft>
                <a:spcPct val="0"/>
              </a:spcAft>
              <a:buChar char="–"/>
              <a:defRPr>
                <a:solidFill>
                  <a:srgbClr val="404B56"/>
                </a:solidFill>
                <a:latin typeface="+mn-lt"/>
              </a:defRPr>
            </a:lvl4pPr>
            <a:lvl5pPr marL="2057400" indent="-228600" algn="l" rtl="0" eaLnBrk="0" fontAlgn="base" hangingPunct="0">
              <a:spcBef>
                <a:spcPct val="20000"/>
              </a:spcBef>
              <a:spcAft>
                <a:spcPct val="0"/>
              </a:spcAft>
              <a:buChar char="»"/>
              <a:defRPr>
                <a:solidFill>
                  <a:srgbClr val="404B56"/>
                </a:solidFill>
                <a:latin typeface="+mn-lt"/>
              </a:defRPr>
            </a:lvl5pPr>
            <a:lvl6pPr marL="2514600" indent="-228600" algn="l" rtl="0" fontAlgn="base">
              <a:spcBef>
                <a:spcPct val="20000"/>
              </a:spcBef>
              <a:spcAft>
                <a:spcPct val="0"/>
              </a:spcAft>
              <a:buChar char="»"/>
              <a:defRPr>
                <a:solidFill>
                  <a:srgbClr val="404B56"/>
                </a:solidFill>
                <a:latin typeface="+mn-lt"/>
              </a:defRPr>
            </a:lvl6pPr>
            <a:lvl7pPr marL="2971800" indent="-228600" algn="l" rtl="0" fontAlgn="base">
              <a:spcBef>
                <a:spcPct val="20000"/>
              </a:spcBef>
              <a:spcAft>
                <a:spcPct val="0"/>
              </a:spcAft>
              <a:buChar char="»"/>
              <a:defRPr>
                <a:solidFill>
                  <a:srgbClr val="404B56"/>
                </a:solidFill>
                <a:latin typeface="+mn-lt"/>
              </a:defRPr>
            </a:lvl7pPr>
            <a:lvl8pPr marL="3429000" indent="-228600" algn="l" rtl="0" fontAlgn="base">
              <a:spcBef>
                <a:spcPct val="20000"/>
              </a:spcBef>
              <a:spcAft>
                <a:spcPct val="0"/>
              </a:spcAft>
              <a:buChar char="»"/>
              <a:defRPr>
                <a:solidFill>
                  <a:srgbClr val="404B56"/>
                </a:solidFill>
                <a:latin typeface="+mn-lt"/>
              </a:defRPr>
            </a:lvl8pPr>
            <a:lvl9pPr marL="3886200" indent="-228600" algn="l" rtl="0" fontAlgn="base">
              <a:spcBef>
                <a:spcPct val="20000"/>
              </a:spcBef>
              <a:spcAft>
                <a:spcPct val="0"/>
              </a:spcAft>
              <a:buChar char="»"/>
              <a:defRPr>
                <a:solidFill>
                  <a:srgbClr val="404B56"/>
                </a:solidFill>
                <a:latin typeface="+mn-lt"/>
              </a:defRPr>
            </a:lvl9pPr>
          </a:lstStyle>
          <a:p>
            <a:pPr marL="0" indent="0" defTabSz="914400">
              <a:buFontTx/>
              <a:buNone/>
            </a:pPr>
            <a:r>
              <a:rPr lang="en-GB" altLang="en-US" sz="2400" kern="0" dirty="0">
                <a:latin typeface="Arial"/>
              </a:rPr>
              <a:t>Artists and albums are two different “things” (entities) which should be stored in separate tables.</a:t>
            </a:r>
          </a:p>
          <a:p>
            <a:pPr defTabSz="914400">
              <a:buFontTx/>
              <a:buNone/>
            </a:pPr>
            <a:endParaRPr lang="en-GB" altLang="en-US" sz="2400" kern="0" dirty="0">
              <a:latin typeface="Arial"/>
            </a:endParaRPr>
          </a:p>
        </p:txBody>
      </p:sp>
    </p:spTree>
    <p:extLst>
      <p:ext uri="{BB962C8B-B14F-4D97-AF65-F5344CB8AC3E}">
        <p14:creationId xmlns:p14="http://schemas.microsoft.com/office/powerpoint/2010/main" val="40080081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3A7153E7-01BF-4DF1-92CF-DB026F04B804}" type="slidenum">
              <a:rPr lang="de-DE" altLang="en-US" sz="1200" smtClean="0">
                <a:solidFill>
                  <a:srgbClr val="4C575F"/>
                </a:solidFill>
              </a:rPr>
              <a:pPr/>
              <a:t>36</a:t>
            </a:fld>
            <a:endParaRPr lang="de-DE" altLang="en-US" sz="1200">
              <a:solidFill>
                <a:srgbClr val="4C575F"/>
              </a:solidFill>
            </a:endParaRPr>
          </a:p>
        </p:txBody>
      </p:sp>
      <p:sp>
        <p:nvSpPr>
          <p:cNvPr id="36867" name="Rectangle 2"/>
          <p:cNvSpPr>
            <a:spLocks noGrp="1" noChangeArrowheads="1"/>
          </p:cNvSpPr>
          <p:nvPr>
            <p:ph type="title"/>
          </p:nvPr>
        </p:nvSpPr>
        <p:spPr>
          <a:xfrm>
            <a:off x="506507" y="414566"/>
            <a:ext cx="8330671" cy="638175"/>
          </a:xfrm>
        </p:spPr>
        <p:txBody>
          <a:bodyPr/>
          <a:lstStyle/>
          <a:p>
            <a:r>
              <a:rPr lang="en-GB" altLang="en-US" sz="3200" dirty="0"/>
              <a:t>Why do we need more than one table? (3)</a:t>
            </a:r>
          </a:p>
        </p:txBody>
      </p:sp>
      <p:sp>
        <p:nvSpPr>
          <p:cNvPr id="36868" name="Rectangle 3"/>
          <p:cNvSpPr>
            <a:spLocks noGrp="1" noChangeArrowheads="1"/>
          </p:cNvSpPr>
          <p:nvPr>
            <p:ph type="body" idx="1"/>
          </p:nvPr>
        </p:nvSpPr>
        <p:spPr>
          <a:xfrm>
            <a:off x="350489" y="5229200"/>
            <a:ext cx="9127014" cy="1224136"/>
          </a:xfrm>
        </p:spPr>
        <p:txBody>
          <a:bodyPr/>
          <a:lstStyle/>
          <a:p>
            <a:pPr marL="0" indent="0">
              <a:buNone/>
            </a:pPr>
            <a:r>
              <a:rPr lang="en-GB" altLang="en-US" sz="2400" dirty="0"/>
              <a:t>A column which can be used to combine two tables is called a “</a:t>
            </a:r>
            <a:r>
              <a:rPr lang="en-GB" altLang="en-US" sz="2400" b="1" dirty="0"/>
              <a:t>foreign key” (FK). </a:t>
            </a:r>
            <a:r>
              <a:rPr lang="en-GB" altLang="en-US" sz="2400" dirty="0"/>
              <a:t>It is matched with the primary key of the other table.</a:t>
            </a:r>
          </a:p>
        </p:txBody>
      </p:sp>
      <p:graphicFrame>
        <p:nvGraphicFramePr>
          <p:cNvPr id="3" name="Object 2"/>
          <p:cNvGraphicFramePr>
            <a:graphicFrameLocks noChangeAspect="1"/>
          </p:cNvGraphicFramePr>
          <p:nvPr>
            <p:extLst>
              <p:ext uri="{D42A27DB-BD31-4B8C-83A1-F6EECF244321}">
                <p14:modId xmlns:p14="http://schemas.microsoft.com/office/powerpoint/2010/main" val="2768666711"/>
              </p:ext>
            </p:extLst>
          </p:nvPr>
        </p:nvGraphicFramePr>
        <p:xfrm>
          <a:off x="354277" y="3213100"/>
          <a:ext cx="9083940" cy="1936750"/>
        </p:xfrm>
        <a:graphic>
          <a:graphicData uri="http://schemas.openxmlformats.org/presentationml/2006/ole">
            <mc:AlternateContent xmlns:mc="http://schemas.openxmlformats.org/markup-compatibility/2006">
              <mc:Choice xmlns:v="urn:schemas-microsoft-com:vml" Requires="v">
                <p:oleObj name="Worksheet" r:id="rId3" imgW="6545605" imgH="1585008" progId="Excel.Sheet.12">
                  <p:embed/>
                </p:oleObj>
              </mc:Choice>
              <mc:Fallback>
                <p:oleObj name="Worksheet" r:id="rId3" imgW="6545605" imgH="1585008" progId="Excel.Sheet.12">
                  <p:embed/>
                  <p:pic>
                    <p:nvPicPr>
                      <p:cNvPr id="3" name="Object 2"/>
                      <p:cNvPicPr/>
                      <p:nvPr/>
                    </p:nvPicPr>
                    <p:blipFill>
                      <a:blip r:embed="rId4"/>
                      <a:stretch>
                        <a:fillRect/>
                      </a:stretch>
                    </p:blipFill>
                    <p:spPr>
                      <a:xfrm>
                        <a:off x="354277" y="3213100"/>
                        <a:ext cx="9083940" cy="1936750"/>
                      </a:xfrm>
                      <a:prstGeom prst="rect">
                        <a:avLst/>
                      </a:prstGeom>
                    </p:spPr>
                  </p:pic>
                </p:oleObj>
              </mc:Fallback>
            </mc:AlternateContent>
          </a:graphicData>
        </a:graphic>
      </p:graphicFrame>
      <p:sp>
        <p:nvSpPr>
          <p:cNvPr id="21" name="Rectangle 3"/>
          <p:cNvSpPr txBox="1">
            <a:spLocks noChangeArrowheads="1"/>
          </p:cNvSpPr>
          <p:nvPr/>
        </p:nvSpPr>
        <p:spPr bwMode="auto">
          <a:xfrm>
            <a:off x="350491" y="1052736"/>
            <a:ext cx="9439049"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a:solidFill>
                  <a:srgbClr val="404B56"/>
                </a:solidFill>
                <a:latin typeface="+mn-lt"/>
                <a:ea typeface="+mn-ea"/>
                <a:cs typeface="+mn-cs"/>
              </a:defRPr>
            </a:lvl1pPr>
            <a:lvl2pPr marL="742950" indent="-285750" algn="l" rtl="0" eaLnBrk="0" fontAlgn="base" hangingPunct="0">
              <a:spcBef>
                <a:spcPct val="20000"/>
              </a:spcBef>
              <a:spcAft>
                <a:spcPct val="0"/>
              </a:spcAft>
              <a:buChar char="–"/>
              <a:defRPr>
                <a:solidFill>
                  <a:srgbClr val="404B56"/>
                </a:solidFill>
                <a:latin typeface="+mn-lt"/>
              </a:defRPr>
            </a:lvl2pPr>
            <a:lvl3pPr marL="1143000" indent="-228600" algn="l" rtl="0" eaLnBrk="0" fontAlgn="base" hangingPunct="0">
              <a:spcBef>
                <a:spcPct val="20000"/>
              </a:spcBef>
              <a:spcAft>
                <a:spcPct val="0"/>
              </a:spcAft>
              <a:buChar char="•"/>
              <a:defRPr>
                <a:solidFill>
                  <a:srgbClr val="404B56"/>
                </a:solidFill>
                <a:latin typeface="+mn-lt"/>
              </a:defRPr>
            </a:lvl3pPr>
            <a:lvl4pPr marL="1600200" indent="-228600" algn="l" rtl="0" eaLnBrk="0" fontAlgn="base" hangingPunct="0">
              <a:spcBef>
                <a:spcPct val="20000"/>
              </a:spcBef>
              <a:spcAft>
                <a:spcPct val="0"/>
              </a:spcAft>
              <a:buChar char="–"/>
              <a:defRPr>
                <a:solidFill>
                  <a:srgbClr val="404B56"/>
                </a:solidFill>
                <a:latin typeface="+mn-lt"/>
              </a:defRPr>
            </a:lvl4pPr>
            <a:lvl5pPr marL="2057400" indent="-228600" algn="l" rtl="0" eaLnBrk="0" fontAlgn="base" hangingPunct="0">
              <a:spcBef>
                <a:spcPct val="20000"/>
              </a:spcBef>
              <a:spcAft>
                <a:spcPct val="0"/>
              </a:spcAft>
              <a:buChar char="»"/>
              <a:defRPr>
                <a:solidFill>
                  <a:srgbClr val="404B56"/>
                </a:solidFill>
                <a:latin typeface="+mn-lt"/>
              </a:defRPr>
            </a:lvl5pPr>
            <a:lvl6pPr marL="2514600" indent="-228600" algn="l" rtl="0" fontAlgn="base">
              <a:spcBef>
                <a:spcPct val="20000"/>
              </a:spcBef>
              <a:spcAft>
                <a:spcPct val="0"/>
              </a:spcAft>
              <a:buChar char="»"/>
              <a:defRPr>
                <a:solidFill>
                  <a:srgbClr val="404B56"/>
                </a:solidFill>
                <a:latin typeface="+mn-lt"/>
              </a:defRPr>
            </a:lvl6pPr>
            <a:lvl7pPr marL="2971800" indent="-228600" algn="l" rtl="0" fontAlgn="base">
              <a:spcBef>
                <a:spcPct val="20000"/>
              </a:spcBef>
              <a:spcAft>
                <a:spcPct val="0"/>
              </a:spcAft>
              <a:buChar char="»"/>
              <a:defRPr>
                <a:solidFill>
                  <a:srgbClr val="404B56"/>
                </a:solidFill>
                <a:latin typeface="+mn-lt"/>
              </a:defRPr>
            </a:lvl7pPr>
            <a:lvl8pPr marL="3429000" indent="-228600" algn="l" rtl="0" fontAlgn="base">
              <a:spcBef>
                <a:spcPct val="20000"/>
              </a:spcBef>
              <a:spcAft>
                <a:spcPct val="0"/>
              </a:spcAft>
              <a:buChar char="»"/>
              <a:defRPr>
                <a:solidFill>
                  <a:srgbClr val="404B56"/>
                </a:solidFill>
                <a:latin typeface="+mn-lt"/>
              </a:defRPr>
            </a:lvl8pPr>
            <a:lvl9pPr marL="3886200" indent="-228600" algn="l" rtl="0" fontAlgn="base">
              <a:spcBef>
                <a:spcPct val="20000"/>
              </a:spcBef>
              <a:spcAft>
                <a:spcPct val="0"/>
              </a:spcAft>
              <a:buChar char="»"/>
              <a:defRPr>
                <a:solidFill>
                  <a:srgbClr val="404B56"/>
                </a:solidFill>
                <a:latin typeface="+mn-lt"/>
              </a:defRPr>
            </a:lvl9pPr>
          </a:lstStyle>
          <a:p>
            <a:pPr marL="0" indent="0" defTabSz="914400">
              <a:buFontTx/>
              <a:buNone/>
            </a:pPr>
            <a:r>
              <a:rPr lang="en-GB" altLang="en-US" sz="2400" kern="0" dirty="0">
                <a:latin typeface="Arial"/>
              </a:rPr>
              <a:t>In real life, names and titles are often not unique.</a:t>
            </a:r>
          </a:p>
          <a:p>
            <a:pPr defTabSz="914400"/>
            <a:r>
              <a:rPr lang="en-GB" altLang="en-US" sz="2400" kern="0" dirty="0">
                <a:latin typeface="Arial"/>
              </a:rPr>
              <a:t>A key could also be a combination of columns (e.g. first name, family name, birth date)</a:t>
            </a:r>
          </a:p>
          <a:p>
            <a:pPr defTabSz="914400"/>
            <a:r>
              <a:rPr lang="en-GB" altLang="en-US" sz="2400" kern="0" dirty="0">
                <a:latin typeface="Arial"/>
              </a:rPr>
              <a:t>An ID can be added to guarantee uniqueness</a:t>
            </a:r>
          </a:p>
        </p:txBody>
      </p:sp>
      <p:sp>
        <p:nvSpPr>
          <p:cNvPr id="13" name="Rounded Rectangle 12"/>
          <p:cNvSpPr/>
          <p:nvPr/>
        </p:nvSpPr>
        <p:spPr>
          <a:xfrm>
            <a:off x="350489" y="3429000"/>
            <a:ext cx="936104" cy="100811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20000"/>
              </a:spcBef>
              <a:spcAft>
                <a:spcPct val="0"/>
              </a:spcAft>
              <a:buFontTx/>
              <a:buChar char="•"/>
            </a:pPr>
            <a:endParaRPr lang="en-GB" sz="2000">
              <a:solidFill>
                <a:srgbClr val="FFFFFF"/>
              </a:solidFill>
              <a:latin typeface="Arial"/>
            </a:endParaRPr>
          </a:p>
        </p:txBody>
      </p:sp>
      <p:sp>
        <p:nvSpPr>
          <p:cNvPr id="14" name="Rounded Rectangle 13"/>
          <p:cNvSpPr/>
          <p:nvPr/>
        </p:nvSpPr>
        <p:spPr>
          <a:xfrm>
            <a:off x="8412536" y="3429000"/>
            <a:ext cx="986958" cy="172819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20000"/>
              </a:spcBef>
              <a:spcAft>
                <a:spcPct val="0"/>
              </a:spcAft>
              <a:buFontTx/>
              <a:buChar char="•"/>
            </a:pPr>
            <a:endParaRPr lang="en-GB" sz="2000">
              <a:solidFill>
                <a:srgbClr val="FFFFFF"/>
              </a:solidFill>
              <a:latin typeface="Arial"/>
            </a:endParaRPr>
          </a:p>
        </p:txBody>
      </p:sp>
    </p:spTree>
    <p:extLst>
      <p:ext uri="{BB962C8B-B14F-4D97-AF65-F5344CB8AC3E}">
        <p14:creationId xmlns:p14="http://schemas.microsoft.com/office/powerpoint/2010/main" val="29261088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8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P spid="13" grpId="0" animBg="1"/>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3A7153E7-01BF-4DF1-92CF-DB026F04B804}" type="slidenum">
              <a:rPr lang="de-DE" altLang="en-US" sz="1200" smtClean="0">
                <a:solidFill>
                  <a:srgbClr val="4C575F"/>
                </a:solidFill>
              </a:rPr>
              <a:pPr/>
              <a:t>37</a:t>
            </a:fld>
            <a:endParaRPr lang="de-DE" altLang="en-US" sz="1200">
              <a:solidFill>
                <a:srgbClr val="4C575F"/>
              </a:solidFill>
            </a:endParaRPr>
          </a:p>
        </p:txBody>
      </p:sp>
      <p:sp>
        <p:nvSpPr>
          <p:cNvPr id="36867" name="Rectangle 2"/>
          <p:cNvSpPr>
            <a:spLocks noGrp="1" noChangeArrowheads="1"/>
          </p:cNvSpPr>
          <p:nvPr>
            <p:ph type="title"/>
          </p:nvPr>
        </p:nvSpPr>
        <p:spPr>
          <a:xfrm>
            <a:off x="506507" y="414566"/>
            <a:ext cx="8330671" cy="638175"/>
          </a:xfrm>
        </p:spPr>
        <p:txBody>
          <a:bodyPr/>
          <a:lstStyle/>
          <a:p>
            <a:r>
              <a:rPr lang="en-GB" altLang="en-US" sz="3200" dirty="0"/>
              <a:t>Why do we need more than one table? (4)</a:t>
            </a:r>
          </a:p>
        </p:txBody>
      </p:sp>
      <p:graphicFrame>
        <p:nvGraphicFramePr>
          <p:cNvPr id="3" name="Object 2"/>
          <p:cNvGraphicFramePr>
            <a:graphicFrameLocks noChangeAspect="1"/>
          </p:cNvGraphicFramePr>
          <p:nvPr>
            <p:extLst>
              <p:ext uri="{D42A27DB-BD31-4B8C-83A1-F6EECF244321}">
                <p14:modId xmlns:p14="http://schemas.microsoft.com/office/powerpoint/2010/main" val="150902400"/>
              </p:ext>
            </p:extLst>
          </p:nvPr>
        </p:nvGraphicFramePr>
        <p:xfrm>
          <a:off x="194471" y="2420893"/>
          <a:ext cx="9433058" cy="4310063"/>
        </p:xfrm>
        <a:graphic>
          <a:graphicData uri="http://schemas.openxmlformats.org/presentationml/2006/ole">
            <mc:AlternateContent xmlns:mc="http://schemas.openxmlformats.org/markup-compatibility/2006">
              <mc:Choice xmlns:v="urn:schemas-microsoft-com:vml" Requires="v">
                <p:oleObj name="Worksheet" r:id="rId3" imgW="7094313" imgH="3680424" progId="Excel.Sheet.12">
                  <p:embed/>
                </p:oleObj>
              </mc:Choice>
              <mc:Fallback>
                <p:oleObj name="Worksheet" r:id="rId3" imgW="7094313" imgH="3680424" progId="Excel.Sheet.12">
                  <p:embed/>
                  <p:pic>
                    <p:nvPicPr>
                      <p:cNvPr id="3" name="Object 2"/>
                      <p:cNvPicPr/>
                      <p:nvPr/>
                    </p:nvPicPr>
                    <p:blipFill>
                      <a:blip r:embed="rId4"/>
                      <a:stretch>
                        <a:fillRect/>
                      </a:stretch>
                    </p:blipFill>
                    <p:spPr>
                      <a:xfrm>
                        <a:off x="194471" y="2420893"/>
                        <a:ext cx="9433058" cy="4310063"/>
                      </a:xfrm>
                      <a:prstGeom prst="rect">
                        <a:avLst/>
                      </a:prstGeom>
                    </p:spPr>
                  </p:pic>
                </p:oleObj>
              </mc:Fallback>
            </mc:AlternateContent>
          </a:graphicData>
        </a:graphic>
      </p:graphicFrame>
      <p:sp>
        <p:nvSpPr>
          <p:cNvPr id="21" name="Rectangle 3"/>
          <p:cNvSpPr txBox="1">
            <a:spLocks noChangeArrowheads="1"/>
          </p:cNvSpPr>
          <p:nvPr/>
        </p:nvSpPr>
        <p:spPr bwMode="auto">
          <a:xfrm>
            <a:off x="350491" y="1052736"/>
            <a:ext cx="9439049"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a:solidFill>
                  <a:srgbClr val="404B56"/>
                </a:solidFill>
                <a:latin typeface="+mn-lt"/>
                <a:ea typeface="+mn-ea"/>
                <a:cs typeface="+mn-cs"/>
              </a:defRPr>
            </a:lvl1pPr>
            <a:lvl2pPr marL="742950" indent="-285750" algn="l" rtl="0" eaLnBrk="0" fontAlgn="base" hangingPunct="0">
              <a:spcBef>
                <a:spcPct val="20000"/>
              </a:spcBef>
              <a:spcAft>
                <a:spcPct val="0"/>
              </a:spcAft>
              <a:buChar char="–"/>
              <a:defRPr>
                <a:solidFill>
                  <a:srgbClr val="404B56"/>
                </a:solidFill>
                <a:latin typeface="+mn-lt"/>
              </a:defRPr>
            </a:lvl2pPr>
            <a:lvl3pPr marL="1143000" indent="-228600" algn="l" rtl="0" eaLnBrk="0" fontAlgn="base" hangingPunct="0">
              <a:spcBef>
                <a:spcPct val="20000"/>
              </a:spcBef>
              <a:spcAft>
                <a:spcPct val="0"/>
              </a:spcAft>
              <a:buChar char="•"/>
              <a:defRPr>
                <a:solidFill>
                  <a:srgbClr val="404B56"/>
                </a:solidFill>
                <a:latin typeface="+mn-lt"/>
              </a:defRPr>
            </a:lvl3pPr>
            <a:lvl4pPr marL="1600200" indent="-228600" algn="l" rtl="0" eaLnBrk="0" fontAlgn="base" hangingPunct="0">
              <a:spcBef>
                <a:spcPct val="20000"/>
              </a:spcBef>
              <a:spcAft>
                <a:spcPct val="0"/>
              </a:spcAft>
              <a:buChar char="–"/>
              <a:defRPr>
                <a:solidFill>
                  <a:srgbClr val="404B56"/>
                </a:solidFill>
                <a:latin typeface="+mn-lt"/>
              </a:defRPr>
            </a:lvl4pPr>
            <a:lvl5pPr marL="2057400" indent="-228600" algn="l" rtl="0" eaLnBrk="0" fontAlgn="base" hangingPunct="0">
              <a:spcBef>
                <a:spcPct val="20000"/>
              </a:spcBef>
              <a:spcAft>
                <a:spcPct val="0"/>
              </a:spcAft>
              <a:buChar char="»"/>
              <a:defRPr>
                <a:solidFill>
                  <a:srgbClr val="404B56"/>
                </a:solidFill>
                <a:latin typeface="+mn-lt"/>
              </a:defRPr>
            </a:lvl5pPr>
            <a:lvl6pPr marL="2514600" indent="-228600" algn="l" rtl="0" fontAlgn="base">
              <a:spcBef>
                <a:spcPct val="20000"/>
              </a:spcBef>
              <a:spcAft>
                <a:spcPct val="0"/>
              </a:spcAft>
              <a:buChar char="»"/>
              <a:defRPr>
                <a:solidFill>
                  <a:srgbClr val="404B56"/>
                </a:solidFill>
                <a:latin typeface="+mn-lt"/>
              </a:defRPr>
            </a:lvl6pPr>
            <a:lvl7pPr marL="2971800" indent="-228600" algn="l" rtl="0" fontAlgn="base">
              <a:spcBef>
                <a:spcPct val="20000"/>
              </a:spcBef>
              <a:spcAft>
                <a:spcPct val="0"/>
              </a:spcAft>
              <a:buChar char="»"/>
              <a:defRPr>
                <a:solidFill>
                  <a:srgbClr val="404B56"/>
                </a:solidFill>
                <a:latin typeface="+mn-lt"/>
              </a:defRPr>
            </a:lvl7pPr>
            <a:lvl8pPr marL="3429000" indent="-228600" algn="l" rtl="0" fontAlgn="base">
              <a:spcBef>
                <a:spcPct val="20000"/>
              </a:spcBef>
              <a:spcAft>
                <a:spcPct val="0"/>
              </a:spcAft>
              <a:buChar char="»"/>
              <a:defRPr>
                <a:solidFill>
                  <a:srgbClr val="404B56"/>
                </a:solidFill>
                <a:latin typeface="+mn-lt"/>
              </a:defRPr>
            </a:lvl8pPr>
            <a:lvl9pPr marL="3886200" indent="-228600" algn="l" rtl="0" fontAlgn="base">
              <a:spcBef>
                <a:spcPct val="20000"/>
              </a:spcBef>
              <a:spcAft>
                <a:spcPct val="0"/>
              </a:spcAft>
              <a:buChar char="»"/>
              <a:defRPr>
                <a:solidFill>
                  <a:srgbClr val="404B56"/>
                </a:solidFill>
                <a:latin typeface="+mn-lt"/>
              </a:defRPr>
            </a:lvl9pPr>
          </a:lstStyle>
          <a:p>
            <a:pPr marL="0" indent="0" defTabSz="914400">
              <a:buFontTx/>
              <a:buNone/>
            </a:pPr>
            <a:r>
              <a:rPr lang="en-GB" altLang="en-US" sz="2000" kern="0" dirty="0">
                <a:latin typeface="Arial"/>
              </a:rPr>
              <a:t>A little thought experiment: Reconstruct the original table (6 rows):</a:t>
            </a:r>
          </a:p>
          <a:p>
            <a:pPr marL="0" indent="0" defTabSz="914400">
              <a:buFontTx/>
              <a:buNone/>
            </a:pPr>
            <a:r>
              <a:rPr lang="en-GB" altLang="en-US" sz="2000" kern="0" dirty="0">
                <a:latin typeface="Arial"/>
              </a:rPr>
              <a:t>1) Combine every row of table 1 with every row of table 2 </a:t>
            </a:r>
            <a:r>
              <a:rPr lang="en-GB" altLang="en-US" sz="2000" kern="0" dirty="0">
                <a:latin typeface="Arial"/>
                <a:sym typeface="Wingdings" panose="05000000000000000000" pitchFamily="2" charset="2"/>
              </a:rPr>
              <a:t> 24 rows</a:t>
            </a:r>
            <a:endParaRPr lang="en-GB" altLang="en-US" sz="2000" kern="0" dirty="0">
              <a:latin typeface="Arial"/>
            </a:endParaRPr>
          </a:p>
        </p:txBody>
      </p:sp>
      <p:sp>
        <p:nvSpPr>
          <p:cNvPr id="6" name="Rectangle 3"/>
          <p:cNvSpPr txBox="1">
            <a:spLocks noChangeArrowheads="1"/>
          </p:cNvSpPr>
          <p:nvPr/>
        </p:nvSpPr>
        <p:spPr bwMode="auto">
          <a:xfrm>
            <a:off x="350491" y="1772816"/>
            <a:ext cx="9439049"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a:solidFill>
                  <a:srgbClr val="404B56"/>
                </a:solidFill>
                <a:latin typeface="+mn-lt"/>
                <a:ea typeface="+mn-ea"/>
                <a:cs typeface="+mn-cs"/>
              </a:defRPr>
            </a:lvl1pPr>
            <a:lvl2pPr marL="742950" indent="-285750" algn="l" rtl="0" eaLnBrk="0" fontAlgn="base" hangingPunct="0">
              <a:spcBef>
                <a:spcPct val="20000"/>
              </a:spcBef>
              <a:spcAft>
                <a:spcPct val="0"/>
              </a:spcAft>
              <a:buChar char="–"/>
              <a:defRPr>
                <a:solidFill>
                  <a:srgbClr val="404B56"/>
                </a:solidFill>
                <a:latin typeface="+mn-lt"/>
              </a:defRPr>
            </a:lvl2pPr>
            <a:lvl3pPr marL="1143000" indent="-228600" algn="l" rtl="0" eaLnBrk="0" fontAlgn="base" hangingPunct="0">
              <a:spcBef>
                <a:spcPct val="20000"/>
              </a:spcBef>
              <a:spcAft>
                <a:spcPct val="0"/>
              </a:spcAft>
              <a:buChar char="•"/>
              <a:defRPr>
                <a:solidFill>
                  <a:srgbClr val="404B56"/>
                </a:solidFill>
                <a:latin typeface="+mn-lt"/>
              </a:defRPr>
            </a:lvl3pPr>
            <a:lvl4pPr marL="1600200" indent="-228600" algn="l" rtl="0" eaLnBrk="0" fontAlgn="base" hangingPunct="0">
              <a:spcBef>
                <a:spcPct val="20000"/>
              </a:spcBef>
              <a:spcAft>
                <a:spcPct val="0"/>
              </a:spcAft>
              <a:buChar char="–"/>
              <a:defRPr>
                <a:solidFill>
                  <a:srgbClr val="404B56"/>
                </a:solidFill>
                <a:latin typeface="+mn-lt"/>
              </a:defRPr>
            </a:lvl4pPr>
            <a:lvl5pPr marL="2057400" indent="-228600" algn="l" rtl="0" eaLnBrk="0" fontAlgn="base" hangingPunct="0">
              <a:spcBef>
                <a:spcPct val="20000"/>
              </a:spcBef>
              <a:spcAft>
                <a:spcPct val="0"/>
              </a:spcAft>
              <a:buChar char="»"/>
              <a:defRPr>
                <a:solidFill>
                  <a:srgbClr val="404B56"/>
                </a:solidFill>
                <a:latin typeface="+mn-lt"/>
              </a:defRPr>
            </a:lvl5pPr>
            <a:lvl6pPr marL="2514600" indent="-228600" algn="l" rtl="0" fontAlgn="base">
              <a:spcBef>
                <a:spcPct val="20000"/>
              </a:spcBef>
              <a:spcAft>
                <a:spcPct val="0"/>
              </a:spcAft>
              <a:buChar char="»"/>
              <a:defRPr>
                <a:solidFill>
                  <a:srgbClr val="404B56"/>
                </a:solidFill>
                <a:latin typeface="+mn-lt"/>
              </a:defRPr>
            </a:lvl6pPr>
            <a:lvl7pPr marL="2971800" indent="-228600" algn="l" rtl="0" fontAlgn="base">
              <a:spcBef>
                <a:spcPct val="20000"/>
              </a:spcBef>
              <a:spcAft>
                <a:spcPct val="0"/>
              </a:spcAft>
              <a:buChar char="»"/>
              <a:defRPr>
                <a:solidFill>
                  <a:srgbClr val="404B56"/>
                </a:solidFill>
                <a:latin typeface="+mn-lt"/>
              </a:defRPr>
            </a:lvl7pPr>
            <a:lvl8pPr marL="3429000" indent="-228600" algn="l" rtl="0" fontAlgn="base">
              <a:spcBef>
                <a:spcPct val="20000"/>
              </a:spcBef>
              <a:spcAft>
                <a:spcPct val="0"/>
              </a:spcAft>
              <a:buChar char="»"/>
              <a:defRPr>
                <a:solidFill>
                  <a:srgbClr val="404B56"/>
                </a:solidFill>
                <a:latin typeface="+mn-lt"/>
              </a:defRPr>
            </a:lvl8pPr>
            <a:lvl9pPr marL="3886200" indent="-228600" algn="l" rtl="0" fontAlgn="base">
              <a:spcBef>
                <a:spcPct val="20000"/>
              </a:spcBef>
              <a:spcAft>
                <a:spcPct val="0"/>
              </a:spcAft>
              <a:buChar char="»"/>
              <a:defRPr>
                <a:solidFill>
                  <a:srgbClr val="404B56"/>
                </a:solidFill>
                <a:latin typeface="+mn-lt"/>
              </a:defRPr>
            </a:lvl9pPr>
          </a:lstStyle>
          <a:p>
            <a:pPr marL="0" indent="0" defTabSz="914400">
              <a:buFontTx/>
              <a:buNone/>
            </a:pPr>
            <a:r>
              <a:rPr lang="en-GB" altLang="en-US" sz="2000" kern="0" dirty="0">
                <a:latin typeface="Arial"/>
                <a:sym typeface="Wingdings" panose="05000000000000000000" pitchFamily="2" charset="2"/>
              </a:rPr>
              <a:t>2) Filter on all rows where the FK equals the PK  6 original rows</a:t>
            </a:r>
            <a:endParaRPr lang="en-GB" altLang="en-US" sz="2000" kern="0" dirty="0">
              <a:latin typeface="Aria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993005591"/>
              </p:ext>
            </p:extLst>
          </p:nvPr>
        </p:nvGraphicFramePr>
        <p:xfrm>
          <a:off x="194471" y="2420893"/>
          <a:ext cx="9433058" cy="4310063"/>
        </p:xfrm>
        <a:graphic>
          <a:graphicData uri="http://schemas.openxmlformats.org/presentationml/2006/ole">
            <mc:AlternateContent xmlns:mc="http://schemas.openxmlformats.org/markup-compatibility/2006">
              <mc:Choice xmlns:v="urn:schemas-microsoft-com:vml" Requires="v">
                <p:oleObj name="Worksheet" r:id="rId5" imgW="7094313" imgH="3680424" progId="Excel.Sheet.12">
                  <p:embed/>
                </p:oleObj>
              </mc:Choice>
              <mc:Fallback>
                <p:oleObj name="Worksheet" r:id="rId5" imgW="7094313" imgH="3680424" progId="Excel.Sheet.12">
                  <p:embed/>
                  <p:pic>
                    <p:nvPicPr>
                      <p:cNvPr id="7" name="Object 6"/>
                      <p:cNvPicPr/>
                      <p:nvPr/>
                    </p:nvPicPr>
                    <p:blipFill>
                      <a:blip r:embed="rId6"/>
                      <a:stretch>
                        <a:fillRect/>
                      </a:stretch>
                    </p:blipFill>
                    <p:spPr>
                      <a:xfrm>
                        <a:off x="194471" y="2420893"/>
                        <a:ext cx="9433058" cy="4310063"/>
                      </a:xfrm>
                      <a:prstGeom prst="rect">
                        <a:avLst/>
                      </a:prstGeom>
                    </p:spPr>
                  </p:pic>
                </p:oleObj>
              </mc:Fallback>
            </mc:AlternateContent>
          </a:graphicData>
        </a:graphic>
      </p:graphicFrame>
    </p:spTree>
    <p:extLst>
      <p:ext uri="{BB962C8B-B14F-4D97-AF65-F5344CB8AC3E}">
        <p14:creationId xmlns:p14="http://schemas.microsoft.com/office/powerpoint/2010/main" val="3962198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par>
                          <p:cTn id="9" fill="hold">
                            <p:stCondLst>
                              <p:cond delay="0"/>
                            </p:stCondLst>
                            <p:childTnLst>
                              <p:par>
                                <p:cTn id="10" presetID="1" presetClass="exit" presetSubtype="0" fill="hold" nodeType="afterEffect">
                                  <p:stCondLst>
                                    <p:cond delay="0"/>
                                  </p:stCondLst>
                                  <p:childTnLst>
                                    <p:set>
                                      <p:cBhvr>
                                        <p:cTn id="11"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3A7153E7-01BF-4DF1-92CF-DB026F04B804}" type="slidenum">
              <a:rPr lang="de-DE" altLang="en-US" sz="1200" smtClean="0">
                <a:solidFill>
                  <a:srgbClr val="4C575F"/>
                </a:solidFill>
              </a:rPr>
              <a:pPr/>
              <a:t>38</a:t>
            </a:fld>
            <a:endParaRPr lang="de-DE" altLang="en-US" sz="1200">
              <a:solidFill>
                <a:srgbClr val="4C575F"/>
              </a:solidFill>
            </a:endParaRPr>
          </a:p>
        </p:txBody>
      </p:sp>
      <p:sp>
        <p:nvSpPr>
          <p:cNvPr id="36867" name="Rectangle 2"/>
          <p:cNvSpPr>
            <a:spLocks noGrp="1" noChangeArrowheads="1"/>
          </p:cNvSpPr>
          <p:nvPr>
            <p:ph type="title"/>
          </p:nvPr>
        </p:nvSpPr>
        <p:spPr/>
        <p:txBody>
          <a:bodyPr/>
          <a:lstStyle/>
          <a:p>
            <a:r>
              <a:rPr lang="en-GB" altLang="en-US" sz="3200"/>
              <a:t>Links between tables (1)</a:t>
            </a:r>
          </a:p>
        </p:txBody>
      </p:sp>
      <p:sp>
        <p:nvSpPr>
          <p:cNvPr id="36868" name="Rectangle 3"/>
          <p:cNvSpPr>
            <a:spLocks noGrp="1" noChangeArrowheads="1"/>
          </p:cNvSpPr>
          <p:nvPr>
            <p:ph type="body" idx="1"/>
          </p:nvPr>
        </p:nvSpPr>
        <p:spPr/>
        <p:txBody>
          <a:bodyPr/>
          <a:lstStyle/>
          <a:p>
            <a:r>
              <a:rPr lang="en-GB" altLang="en-US" sz="2400" dirty="0"/>
              <a:t>In PATSTAT, patent data is broken down into multiple tables. So you will typically have to query multiple tables to get useful answers.</a:t>
            </a:r>
          </a:p>
          <a:p>
            <a:r>
              <a:rPr lang="en-GB" altLang="en-US" sz="2400" dirty="0"/>
              <a:t>Luckily, tables can be joined. The JOIN is a very powerful feature of SQL and you will use it for most queries.</a:t>
            </a:r>
          </a:p>
          <a:p>
            <a:r>
              <a:rPr lang="en-GB" altLang="en-US" sz="2400" dirty="0"/>
              <a:t>One JOIN clause can connect two tables. </a:t>
            </a:r>
            <a:br>
              <a:rPr lang="en-GB" altLang="en-US" sz="2400" dirty="0"/>
            </a:br>
            <a:r>
              <a:rPr lang="en-GB" altLang="en-US" sz="2400" dirty="0"/>
              <a:t>To connect multiple tables, multiple JOIN clauses must be used.</a:t>
            </a:r>
          </a:p>
          <a:p>
            <a:pPr>
              <a:buFontTx/>
              <a:buNone/>
            </a:pPr>
            <a:endParaRPr lang="en-GB" altLang="en-US" sz="2400" dirty="0"/>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0A617194-3DBB-442F-9AED-A7619FB00C55}" type="slidenum">
              <a:rPr lang="de-DE" altLang="en-US" sz="1200" smtClean="0">
                <a:solidFill>
                  <a:srgbClr val="4C575F"/>
                </a:solidFill>
              </a:rPr>
              <a:pPr/>
              <a:t>39</a:t>
            </a:fld>
            <a:endParaRPr lang="de-DE" altLang="en-US" sz="1200">
              <a:solidFill>
                <a:srgbClr val="4C575F"/>
              </a:solidFill>
            </a:endParaRPr>
          </a:p>
        </p:txBody>
      </p:sp>
      <p:sp>
        <p:nvSpPr>
          <p:cNvPr id="37891" name="Rectangle 2"/>
          <p:cNvSpPr>
            <a:spLocks noGrp="1" noChangeArrowheads="1"/>
          </p:cNvSpPr>
          <p:nvPr>
            <p:ph type="title"/>
          </p:nvPr>
        </p:nvSpPr>
        <p:spPr>
          <a:xfrm>
            <a:off x="818621" y="404818"/>
            <a:ext cx="3042312" cy="638175"/>
          </a:xfrm>
        </p:spPr>
        <p:txBody>
          <a:bodyPr/>
          <a:lstStyle/>
          <a:p>
            <a:r>
              <a:rPr lang="en-GB" altLang="en-US" sz="2000"/>
              <a:t>PATSTAT </a:t>
            </a:r>
            <a:br>
              <a:rPr lang="en-GB" altLang="en-US" sz="2000"/>
            </a:br>
            <a:r>
              <a:rPr lang="en-GB" altLang="en-US" sz="2000"/>
              <a:t>data model</a:t>
            </a:r>
          </a:p>
        </p:txBody>
      </p:sp>
      <p:sp>
        <p:nvSpPr>
          <p:cNvPr id="37892" name="Rectangle 3"/>
          <p:cNvSpPr>
            <a:spLocks noGrp="1" noChangeArrowheads="1"/>
          </p:cNvSpPr>
          <p:nvPr>
            <p:ph type="body" idx="1"/>
          </p:nvPr>
        </p:nvSpPr>
        <p:spPr>
          <a:xfrm>
            <a:off x="428229" y="1484313"/>
            <a:ext cx="3510094" cy="4608512"/>
          </a:xfrm>
        </p:spPr>
        <p:txBody>
          <a:bodyPr/>
          <a:lstStyle/>
          <a:p>
            <a:r>
              <a:rPr lang="en-GB" altLang="en-US" dirty="0"/>
              <a:t>The data model shows tables (as boxes) and  their logical connections (as lines).</a:t>
            </a:r>
          </a:p>
        </p:txBody>
      </p:sp>
      <p:sp>
        <p:nvSpPr>
          <p:cNvPr id="37893" name="Rectangle 4"/>
          <p:cNvSpPr>
            <a:spLocks noChangeArrowheads="1"/>
          </p:cNvSpPr>
          <p:nvPr/>
        </p:nvSpPr>
        <p:spPr bwMode="auto">
          <a:xfrm>
            <a:off x="0" y="-200055"/>
            <a:ext cx="2744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buFontTx/>
              <a:buChar char="•"/>
            </a:pPr>
            <a:endParaRPr lang="de-AT" altLang="en-US"/>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375" y="28575"/>
            <a:ext cx="4870450" cy="680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6935"/>
            <a:ext cx="9906000" cy="8691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F1DA0F34-1570-4851-B268-A6860A580DBF}" type="slidenum">
              <a:rPr lang="de-DE" altLang="en-US" sz="1200" smtClean="0">
                <a:solidFill>
                  <a:srgbClr val="4C575F"/>
                </a:solidFill>
              </a:rPr>
              <a:pPr/>
              <a:t>4</a:t>
            </a:fld>
            <a:endParaRPr lang="de-DE" altLang="en-US" sz="1200">
              <a:solidFill>
                <a:srgbClr val="4C575F"/>
              </a:solidFill>
            </a:endParaRPr>
          </a:p>
        </p:txBody>
      </p:sp>
      <p:sp>
        <p:nvSpPr>
          <p:cNvPr id="6147" name="Rectangle 2"/>
          <p:cNvSpPr>
            <a:spLocks noGrp="1" noChangeArrowheads="1"/>
          </p:cNvSpPr>
          <p:nvPr>
            <p:ph type="title"/>
          </p:nvPr>
        </p:nvSpPr>
        <p:spPr/>
        <p:txBody>
          <a:bodyPr/>
          <a:lstStyle/>
          <a:p>
            <a:r>
              <a:rPr lang="en-GB" altLang="en-US" sz="3200"/>
              <a:t>Prerequisites</a:t>
            </a:r>
          </a:p>
        </p:txBody>
      </p:sp>
      <p:sp>
        <p:nvSpPr>
          <p:cNvPr id="6148" name="Rectangle 3"/>
          <p:cNvSpPr>
            <a:spLocks noGrp="1" noChangeArrowheads="1"/>
          </p:cNvSpPr>
          <p:nvPr>
            <p:ph type="body" idx="1"/>
          </p:nvPr>
        </p:nvSpPr>
        <p:spPr>
          <a:xfrm>
            <a:off x="818623" y="1196979"/>
            <a:ext cx="8318633" cy="1368425"/>
          </a:xfrm>
        </p:spPr>
        <p:txBody>
          <a:bodyPr/>
          <a:lstStyle/>
          <a:p>
            <a:pPr marL="0" indent="0">
              <a:buFontTx/>
              <a:buNone/>
            </a:pPr>
            <a:r>
              <a:rPr lang="en-GB" altLang="en-US" dirty="0"/>
              <a:t>To effectively follow the information in this paper and complete the proposed exercises, you will need access to a PATSTAT database.</a:t>
            </a:r>
          </a:p>
          <a:p>
            <a:pPr marL="0" indent="0">
              <a:buFontTx/>
              <a:buNone/>
            </a:pPr>
            <a:r>
              <a:rPr lang="en-GB" altLang="en-US" dirty="0"/>
              <a:t>You can ask for a free trial of PATSTAT Online on the EPO website at</a:t>
            </a:r>
            <a:br>
              <a:rPr lang="en-GB" altLang="en-US" dirty="0"/>
            </a:br>
            <a:r>
              <a:rPr lang="en-GB" altLang="en-US" dirty="0">
                <a:hlinkClick r:id="rId3"/>
              </a:rPr>
              <a:t>epo.org/searching-for-patents/business/patstat.html</a:t>
            </a:r>
            <a:endParaRPr lang="en-GB" altLang="en-US" dirty="0"/>
          </a:p>
        </p:txBody>
      </p:sp>
      <p:sp>
        <p:nvSpPr>
          <p:cNvPr id="6153" name="Rectangle 3"/>
          <p:cNvSpPr>
            <a:spLocks noChangeArrowheads="1"/>
          </p:cNvSpPr>
          <p:nvPr/>
        </p:nvSpPr>
        <p:spPr bwMode="auto">
          <a:xfrm>
            <a:off x="818623" y="5280660"/>
            <a:ext cx="8318633" cy="1101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79388" indent="-179388">
              <a:defRPr>
                <a:solidFill>
                  <a:srgbClr val="404B56"/>
                </a:solidFill>
                <a:latin typeface="Arial" charset="0"/>
              </a:defRPr>
            </a:lvl1pPr>
            <a:lvl2pPr marL="742950" indent="-285750">
              <a:buChar char="–"/>
              <a:defRPr>
                <a:solidFill>
                  <a:srgbClr val="404B56"/>
                </a:solidFill>
                <a:latin typeface="Arial" charset="0"/>
              </a:defRPr>
            </a:lvl2pPr>
            <a:lvl3pPr marL="1143000" indent="-228600">
              <a:defRPr>
                <a:solidFill>
                  <a:srgbClr val="404B56"/>
                </a:solidFill>
                <a:latin typeface="Arial" charset="0"/>
              </a:defRPr>
            </a:lvl3pPr>
            <a:lvl4pPr marL="1600200" indent="-228600">
              <a:buChar char="–"/>
              <a:defRPr>
                <a:solidFill>
                  <a:srgbClr val="404B56"/>
                </a:solidFill>
                <a:latin typeface="Arial" charset="0"/>
              </a:defRPr>
            </a:lvl4pPr>
            <a:lvl5pPr marL="2057400" indent="-228600">
              <a:buChar char="»"/>
              <a:defRPr>
                <a:solidFill>
                  <a:srgbClr val="404B56"/>
                </a:solidFill>
                <a:latin typeface="Arial" charset="0"/>
              </a:defRPr>
            </a:lvl5pPr>
            <a:lvl6pPr marL="2514600" indent="-228600" eaLnBrk="0" fontAlgn="base" hangingPunct="0">
              <a:spcBef>
                <a:spcPct val="20000"/>
              </a:spcBef>
              <a:spcAft>
                <a:spcPct val="0"/>
              </a:spcAft>
              <a:buChar char="»"/>
              <a:defRPr>
                <a:solidFill>
                  <a:srgbClr val="404B56"/>
                </a:solidFill>
                <a:latin typeface="Arial" charset="0"/>
              </a:defRPr>
            </a:lvl6pPr>
            <a:lvl7pPr marL="2971800" indent="-228600" eaLnBrk="0" fontAlgn="base" hangingPunct="0">
              <a:spcBef>
                <a:spcPct val="20000"/>
              </a:spcBef>
              <a:spcAft>
                <a:spcPct val="0"/>
              </a:spcAft>
              <a:buChar char="»"/>
              <a:defRPr>
                <a:solidFill>
                  <a:srgbClr val="404B56"/>
                </a:solidFill>
                <a:latin typeface="Arial" charset="0"/>
              </a:defRPr>
            </a:lvl7pPr>
            <a:lvl8pPr marL="3429000" indent="-228600" eaLnBrk="0" fontAlgn="base" hangingPunct="0">
              <a:spcBef>
                <a:spcPct val="20000"/>
              </a:spcBef>
              <a:spcAft>
                <a:spcPct val="0"/>
              </a:spcAft>
              <a:buChar char="»"/>
              <a:defRPr>
                <a:solidFill>
                  <a:srgbClr val="404B56"/>
                </a:solidFill>
                <a:latin typeface="Arial" charset="0"/>
              </a:defRPr>
            </a:lvl8pPr>
            <a:lvl9pPr marL="3886200" indent="-228600" eaLnBrk="0" fontAlgn="base" hangingPunct="0">
              <a:spcBef>
                <a:spcPct val="20000"/>
              </a:spcBef>
              <a:spcAft>
                <a:spcPct val="0"/>
              </a:spcAft>
              <a:buChar char="»"/>
              <a:defRPr>
                <a:solidFill>
                  <a:srgbClr val="404B56"/>
                </a:solidFill>
                <a:latin typeface="Arial" charset="0"/>
              </a:defRPr>
            </a:lvl9pPr>
          </a:lstStyle>
          <a:p>
            <a:pPr defTabSz="914400" eaLnBrk="0" fontAlgn="base" hangingPunct="0">
              <a:spcBef>
                <a:spcPct val="20000"/>
              </a:spcBef>
              <a:spcAft>
                <a:spcPct val="0"/>
              </a:spcAft>
            </a:pPr>
            <a:r>
              <a:rPr lang="en-GB" altLang="en-US" dirty="0">
                <a:cs typeface="Arial" charset="0"/>
              </a:rPr>
              <a:t>It will also help if you</a:t>
            </a:r>
          </a:p>
          <a:p>
            <a:pPr defTabSz="914400" eaLnBrk="0" fontAlgn="base" hangingPunct="0">
              <a:spcBef>
                <a:spcPct val="20000"/>
              </a:spcBef>
              <a:spcAft>
                <a:spcPct val="0"/>
              </a:spcAft>
              <a:buFontTx/>
              <a:buChar char="•"/>
            </a:pPr>
            <a:r>
              <a:rPr lang="en-GB" altLang="en-US" dirty="0">
                <a:cs typeface="Arial" charset="0"/>
              </a:rPr>
              <a:t>are familiar with the patent system in general (priorities, classification, families)</a:t>
            </a:r>
          </a:p>
          <a:p>
            <a:pPr defTabSz="914400" eaLnBrk="0" fontAlgn="base" hangingPunct="0">
              <a:spcBef>
                <a:spcPct val="20000"/>
              </a:spcBef>
              <a:spcAft>
                <a:spcPct val="0"/>
              </a:spcAft>
              <a:buFontTx/>
              <a:buChar char="•"/>
            </a:pPr>
            <a:r>
              <a:rPr lang="en-GB" altLang="en-US" dirty="0">
                <a:cs typeface="Arial" charset="0"/>
              </a:rPr>
              <a:t>have experience in performing Boolean searches (AND, OR, NOT)</a:t>
            </a:r>
          </a:p>
        </p:txBody>
      </p:sp>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4045" y="2445126"/>
            <a:ext cx="4699635" cy="283553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6AC8BAF5-5D30-4FCD-BC51-410089A1B03C}" type="slidenum">
              <a:rPr lang="de-DE" altLang="en-US" sz="1200" smtClean="0">
                <a:solidFill>
                  <a:srgbClr val="4C575F"/>
                </a:solidFill>
              </a:rPr>
              <a:pPr/>
              <a:t>40</a:t>
            </a:fld>
            <a:endParaRPr lang="de-DE" altLang="en-US" sz="1200">
              <a:solidFill>
                <a:srgbClr val="4C575F"/>
              </a:solidFill>
            </a:endParaRPr>
          </a:p>
        </p:txBody>
      </p:sp>
      <p:sp>
        <p:nvSpPr>
          <p:cNvPr id="38915" name="Rectangle 2"/>
          <p:cNvSpPr>
            <a:spLocks noGrp="1" noChangeArrowheads="1"/>
          </p:cNvSpPr>
          <p:nvPr>
            <p:ph type="title"/>
          </p:nvPr>
        </p:nvSpPr>
        <p:spPr/>
        <p:txBody>
          <a:bodyPr/>
          <a:lstStyle/>
          <a:p>
            <a:r>
              <a:rPr lang="en-GB" altLang="en-US" sz="3200"/>
              <a:t>Links between tables (2)</a:t>
            </a:r>
          </a:p>
        </p:txBody>
      </p:sp>
      <p:sp>
        <p:nvSpPr>
          <p:cNvPr id="38916" name="Rectangle 3"/>
          <p:cNvSpPr>
            <a:spLocks noGrp="1" noChangeArrowheads="1"/>
          </p:cNvSpPr>
          <p:nvPr>
            <p:ph type="body" idx="1"/>
          </p:nvPr>
        </p:nvSpPr>
        <p:spPr>
          <a:xfrm>
            <a:off x="818623" y="1196980"/>
            <a:ext cx="8318633" cy="1008063"/>
          </a:xfrm>
        </p:spPr>
        <p:txBody>
          <a:bodyPr/>
          <a:lstStyle/>
          <a:p>
            <a:r>
              <a:rPr lang="en-GB" altLang="en-US" sz="2400" dirty="0"/>
              <a:t>How tables can be joined in a meaningful way is defined in the Data </a:t>
            </a:r>
            <a:r>
              <a:rPr lang="en-GB" altLang="en-US" sz="2400" dirty="0" err="1"/>
              <a:t>Catalog</a:t>
            </a:r>
            <a:r>
              <a:rPr lang="en-GB" altLang="en-US" sz="2400" dirty="0"/>
              <a:t>.</a:t>
            </a:r>
          </a:p>
          <a:p>
            <a:endParaRPr lang="en-GB" altLang="en-US" sz="2400" dirty="0"/>
          </a:p>
        </p:txBody>
      </p:sp>
      <p:pic>
        <p:nvPicPr>
          <p:cNvPr id="4100"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4515" y="3885168"/>
            <a:ext cx="8811138" cy="2293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4514" y="2204864"/>
            <a:ext cx="8824102" cy="1401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ADF338C8-5DF5-4025-8B3C-0491731BF5C8}" type="slidenum">
              <a:rPr lang="de-DE" altLang="en-US" sz="1200" smtClean="0">
                <a:solidFill>
                  <a:srgbClr val="4C575F"/>
                </a:solidFill>
              </a:rPr>
              <a:pPr/>
              <a:t>41</a:t>
            </a:fld>
            <a:endParaRPr lang="de-DE" altLang="en-US" sz="1200">
              <a:solidFill>
                <a:srgbClr val="4C575F"/>
              </a:solidFill>
            </a:endParaRPr>
          </a:p>
        </p:txBody>
      </p:sp>
      <p:sp>
        <p:nvSpPr>
          <p:cNvPr id="39939" name="Rectangle 2"/>
          <p:cNvSpPr>
            <a:spLocks noGrp="1" noChangeArrowheads="1"/>
          </p:cNvSpPr>
          <p:nvPr>
            <p:ph type="title"/>
          </p:nvPr>
        </p:nvSpPr>
        <p:spPr>
          <a:xfrm>
            <a:off x="818621" y="404818"/>
            <a:ext cx="8659152" cy="638175"/>
          </a:xfrm>
        </p:spPr>
        <p:txBody>
          <a:bodyPr/>
          <a:lstStyle/>
          <a:p>
            <a:r>
              <a:rPr lang="en-GB" altLang="en-US" sz="3200"/>
              <a:t>Links between tables (3): person tables</a:t>
            </a:r>
          </a:p>
        </p:txBody>
      </p:sp>
      <p:sp>
        <p:nvSpPr>
          <p:cNvPr id="39940" name="Line 4"/>
          <p:cNvSpPr>
            <a:spLocks noChangeShapeType="1"/>
          </p:cNvSpPr>
          <p:nvPr/>
        </p:nvSpPr>
        <p:spPr bwMode="auto">
          <a:xfrm>
            <a:off x="2923646" y="2335907"/>
            <a:ext cx="64750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20000"/>
              </a:spcBef>
              <a:spcAft>
                <a:spcPct val="0"/>
              </a:spcAft>
              <a:buFontTx/>
              <a:buChar char="•"/>
            </a:pPr>
            <a:endParaRPr lang="en-GB" sz="2000">
              <a:solidFill>
                <a:srgbClr val="404B56"/>
              </a:solidFill>
              <a:latin typeface="Arial" charset="0"/>
              <a:cs typeface="Arial" charset="0"/>
            </a:endParaRPr>
          </a:p>
        </p:txBody>
      </p:sp>
      <p:sp>
        <p:nvSpPr>
          <p:cNvPr id="39941" name="Text Box 6"/>
          <p:cNvSpPr txBox="1">
            <a:spLocks noChangeArrowheads="1"/>
          </p:cNvSpPr>
          <p:nvPr/>
        </p:nvSpPr>
        <p:spPr bwMode="auto">
          <a:xfrm>
            <a:off x="3002756" y="1969195"/>
            <a:ext cx="113369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fontAlgn="base">
              <a:spcBef>
                <a:spcPct val="0"/>
              </a:spcBef>
              <a:spcAft>
                <a:spcPct val="0"/>
              </a:spcAft>
            </a:pPr>
            <a:r>
              <a:rPr lang="en-GB" altLang="en-US" sz="1800" b="1">
                <a:solidFill>
                  <a:srgbClr val="4C575F"/>
                </a:solidFill>
              </a:rPr>
              <a:t>appln_id</a:t>
            </a:r>
          </a:p>
        </p:txBody>
      </p:sp>
      <p:sp>
        <p:nvSpPr>
          <p:cNvPr id="39942" name="Text Box 7"/>
          <p:cNvSpPr txBox="1">
            <a:spLocks noChangeArrowheads="1"/>
          </p:cNvSpPr>
          <p:nvPr/>
        </p:nvSpPr>
        <p:spPr bwMode="auto">
          <a:xfrm>
            <a:off x="4406106" y="1969195"/>
            <a:ext cx="141581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fontAlgn="base">
              <a:spcBef>
                <a:spcPct val="0"/>
              </a:spcBef>
              <a:spcAft>
                <a:spcPct val="0"/>
              </a:spcAft>
            </a:pPr>
            <a:r>
              <a:rPr lang="en-GB" altLang="en-US" sz="1800" b="1">
                <a:solidFill>
                  <a:srgbClr val="4C575F"/>
                </a:solidFill>
              </a:rPr>
              <a:t>appln_auth</a:t>
            </a:r>
          </a:p>
        </p:txBody>
      </p:sp>
      <p:sp>
        <p:nvSpPr>
          <p:cNvPr id="39943" name="Text Box 9"/>
          <p:cNvSpPr txBox="1">
            <a:spLocks noChangeArrowheads="1"/>
          </p:cNvSpPr>
          <p:nvPr/>
        </p:nvSpPr>
        <p:spPr bwMode="auto">
          <a:xfrm>
            <a:off x="6199850" y="1969195"/>
            <a:ext cx="11593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fontAlgn="base">
              <a:spcBef>
                <a:spcPct val="0"/>
              </a:spcBef>
              <a:spcAft>
                <a:spcPct val="0"/>
              </a:spcAft>
            </a:pPr>
            <a:r>
              <a:rPr lang="en-GB" altLang="en-US" sz="1800" b="1">
                <a:solidFill>
                  <a:srgbClr val="4C575F"/>
                </a:solidFill>
              </a:rPr>
              <a:t>appln_nr</a:t>
            </a:r>
          </a:p>
        </p:txBody>
      </p:sp>
      <p:sp>
        <p:nvSpPr>
          <p:cNvPr id="39944" name="Text Box 10"/>
          <p:cNvSpPr txBox="1">
            <a:spLocks noChangeArrowheads="1"/>
          </p:cNvSpPr>
          <p:nvPr/>
        </p:nvSpPr>
        <p:spPr bwMode="auto">
          <a:xfrm>
            <a:off x="7916203" y="1969195"/>
            <a:ext cx="13391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fontAlgn="base">
              <a:spcBef>
                <a:spcPct val="0"/>
              </a:spcBef>
              <a:spcAft>
                <a:spcPct val="0"/>
              </a:spcAft>
            </a:pPr>
            <a:r>
              <a:rPr lang="en-GB" altLang="en-US" sz="1800" b="1">
                <a:solidFill>
                  <a:srgbClr val="4C575F"/>
                </a:solidFill>
              </a:rPr>
              <a:t>ipr_type ...</a:t>
            </a:r>
          </a:p>
        </p:txBody>
      </p:sp>
      <p:sp>
        <p:nvSpPr>
          <p:cNvPr id="39945" name="Line 5"/>
          <p:cNvSpPr>
            <a:spLocks noChangeShapeType="1"/>
          </p:cNvSpPr>
          <p:nvPr/>
        </p:nvSpPr>
        <p:spPr bwMode="auto">
          <a:xfrm>
            <a:off x="4172215" y="2062857"/>
            <a:ext cx="0" cy="5603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20000"/>
              </a:spcBef>
              <a:spcAft>
                <a:spcPct val="0"/>
              </a:spcAft>
              <a:buFontTx/>
              <a:buChar char="•"/>
            </a:pPr>
            <a:endParaRPr lang="en-GB" sz="2000">
              <a:solidFill>
                <a:srgbClr val="404B56"/>
              </a:solidFill>
              <a:latin typeface="Arial" charset="0"/>
              <a:cs typeface="Arial" charset="0"/>
            </a:endParaRPr>
          </a:p>
        </p:txBody>
      </p:sp>
      <p:sp>
        <p:nvSpPr>
          <p:cNvPr id="39946" name="Line 8"/>
          <p:cNvSpPr>
            <a:spLocks noChangeShapeType="1"/>
          </p:cNvSpPr>
          <p:nvPr/>
        </p:nvSpPr>
        <p:spPr bwMode="auto">
          <a:xfrm>
            <a:off x="5809456" y="2062857"/>
            <a:ext cx="0" cy="5603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20000"/>
              </a:spcBef>
              <a:spcAft>
                <a:spcPct val="0"/>
              </a:spcAft>
              <a:buFontTx/>
              <a:buChar char="•"/>
            </a:pPr>
            <a:endParaRPr lang="en-GB" sz="2000">
              <a:solidFill>
                <a:srgbClr val="404B56"/>
              </a:solidFill>
              <a:latin typeface="Arial" charset="0"/>
              <a:cs typeface="Arial" charset="0"/>
            </a:endParaRPr>
          </a:p>
        </p:txBody>
      </p:sp>
      <p:sp>
        <p:nvSpPr>
          <p:cNvPr id="39947" name="Line 11"/>
          <p:cNvSpPr>
            <a:spLocks noChangeShapeType="1"/>
          </p:cNvSpPr>
          <p:nvPr/>
        </p:nvSpPr>
        <p:spPr bwMode="auto">
          <a:xfrm>
            <a:off x="7604919" y="2046982"/>
            <a:ext cx="0" cy="5603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20000"/>
              </a:spcBef>
              <a:spcAft>
                <a:spcPct val="0"/>
              </a:spcAft>
              <a:buFontTx/>
              <a:buChar char="•"/>
            </a:pPr>
            <a:endParaRPr lang="en-GB" sz="2000">
              <a:solidFill>
                <a:srgbClr val="404B56"/>
              </a:solidFill>
              <a:latin typeface="Arial" charset="0"/>
              <a:cs typeface="Arial" charset="0"/>
            </a:endParaRPr>
          </a:p>
        </p:txBody>
      </p:sp>
      <p:sp>
        <p:nvSpPr>
          <p:cNvPr id="39948" name="Text Box 12"/>
          <p:cNvSpPr txBox="1">
            <a:spLocks noChangeArrowheads="1"/>
          </p:cNvSpPr>
          <p:nvPr/>
        </p:nvSpPr>
        <p:spPr bwMode="auto">
          <a:xfrm>
            <a:off x="3619007" y="2335908"/>
            <a:ext cx="4414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algn="r" defTabSz="914400" fontAlgn="base">
              <a:spcBef>
                <a:spcPct val="0"/>
              </a:spcBef>
              <a:spcAft>
                <a:spcPct val="0"/>
              </a:spcAft>
            </a:pPr>
            <a:r>
              <a:rPr lang="en-GB" altLang="en-US" sz="1800">
                <a:solidFill>
                  <a:srgbClr val="4C575F"/>
                </a:solidFill>
              </a:rPr>
              <a:t>56</a:t>
            </a:r>
          </a:p>
        </p:txBody>
      </p:sp>
      <p:sp>
        <p:nvSpPr>
          <p:cNvPr id="39949" name="Text Box 13"/>
          <p:cNvSpPr txBox="1">
            <a:spLocks noChangeArrowheads="1"/>
          </p:cNvSpPr>
          <p:nvPr/>
        </p:nvSpPr>
        <p:spPr bwMode="auto">
          <a:xfrm>
            <a:off x="5264282" y="2335908"/>
            <a:ext cx="4884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algn="r" defTabSz="914400" fontAlgn="base">
              <a:spcBef>
                <a:spcPct val="0"/>
              </a:spcBef>
              <a:spcAft>
                <a:spcPct val="0"/>
              </a:spcAft>
            </a:pPr>
            <a:r>
              <a:rPr lang="en-GB" altLang="en-US" sz="1800">
                <a:solidFill>
                  <a:srgbClr val="4C575F"/>
                </a:solidFill>
              </a:rPr>
              <a:t>EP</a:t>
            </a:r>
          </a:p>
        </p:txBody>
      </p:sp>
      <p:sp>
        <p:nvSpPr>
          <p:cNvPr id="39950" name="Text Box 14"/>
          <p:cNvSpPr txBox="1">
            <a:spLocks noChangeArrowheads="1"/>
          </p:cNvSpPr>
          <p:nvPr/>
        </p:nvSpPr>
        <p:spPr bwMode="auto">
          <a:xfrm>
            <a:off x="6029240" y="2335908"/>
            <a:ext cx="13400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algn="r" defTabSz="914400" fontAlgn="base">
              <a:spcBef>
                <a:spcPct val="0"/>
              </a:spcBef>
              <a:spcAft>
                <a:spcPct val="0"/>
              </a:spcAft>
            </a:pPr>
            <a:r>
              <a:rPr lang="en-GB" altLang="en-US" sz="1800">
                <a:solidFill>
                  <a:srgbClr val="4C575F"/>
                </a:solidFill>
              </a:rPr>
              <a:t>040005863</a:t>
            </a:r>
          </a:p>
        </p:txBody>
      </p:sp>
      <p:sp>
        <p:nvSpPr>
          <p:cNvPr id="39951" name="Text Box 15"/>
          <p:cNvSpPr txBox="1">
            <a:spLocks noChangeArrowheads="1"/>
          </p:cNvSpPr>
          <p:nvPr/>
        </p:nvSpPr>
        <p:spPr bwMode="auto">
          <a:xfrm>
            <a:off x="8493721" y="2335908"/>
            <a:ext cx="4027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algn="r" defTabSz="914400" fontAlgn="base">
              <a:spcBef>
                <a:spcPct val="0"/>
              </a:spcBef>
              <a:spcAft>
                <a:spcPct val="0"/>
              </a:spcAft>
            </a:pPr>
            <a:r>
              <a:rPr lang="en-GB" altLang="en-US" sz="1800">
                <a:solidFill>
                  <a:srgbClr val="4C575F"/>
                </a:solidFill>
              </a:rPr>
              <a:t>PI</a:t>
            </a:r>
          </a:p>
        </p:txBody>
      </p:sp>
      <p:sp>
        <p:nvSpPr>
          <p:cNvPr id="39952" name="Line 35"/>
          <p:cNvSpPr>
            <a:spLocks noChangeShapeType="1"/>
          </p:cNvSpPr>
          <p:nvPr/>
        </p:nvSpPr>
        <p:spPr bwMode="auto">
          <a:xfrm>
            <a:off x="2923646" y="3561383"/>
            <a:ext cx="64750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20000"/>
              </a:spcBef>
              <a:spcAft>
                <a:spcPct val="0"/>
              </a:spcAft>
              <a:buFontTx/>
              <a:buChar char="•"/>
            </a:pPr>
            <a:endParaRPr lang="en-GB" sz="2000">
              <a:solidFill>
                <a:srgbClr val="404B56"/>
              </a:solidFill>
              <a:latin typeface="Arial" charset="0"/>
              <a:cs typeface="Arial" charset="0"/>
            </a:endParaRPr>
          </a:p>
        </p:txBody>
      </p:sp>
      <p:sp>
        <p:nvSpPr>
          <p:cNvPr id="39953" name="Text Box 36"/>
          <p:cNvSpPr txBox="1">
            <a:spLocks noChangeArrowheads="1"/>
          </p:cNvSpPr>
          <p:nvPr/>
        </p:nvSpPr>
        <p:spPr bwMode="auto">
          <a:xfrm>
            <a:off x="2923646" y="3194671"/>
            <a:ext cx="12877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fontAlgn="base">
              <a:spcBef>
                <a:spcPct val="0"/>
              </a:spcBef>
              <a:spcAft>
                <a:spcPct val="0"/>
              </a:spcAft>
            </a:pPr>
            <a:r>
              <a:rPr lang="en-GB" altLang="en-US" sz="1800" b="1">
                <a:solidFill>
                  <a:srgbClr val="4C575F"/>
                </a:solidFill>
              </a:rPr>
              <a:t>person_id</a:t>
            </a:r>
          </a:p>
        </p:txBody>
      </p:sp>
      <p:sp>
        <p:nvSpPr>
          <p:cNvPr id="39954" name="Text Box 37"/>
          <p:cNvSpPr txBox="1">
            <a:spLocks noChangeArrowheads="1"/>
          </p:cNvSpPr>
          <p:nvPr/>
        </p:nvSpPr>
        <p:spPr bwMode="auto">
          <a:xfrm>
            <a:off x="4597001" y="3194671"/>
            <a:ext cx="113369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fontAlgn="base">
              <a:spcBef>
                <a:spcPct val="0"/>
              </a:spcBef>
              <a:spcAft>
                <a:spcPct val="0"/>
              </a:spcAft>
            </a:pPr>
            <a:r>
              <a:rPr lang="en-GB" altLang="en-US" sz="1800" b="1">
                <a:solidFill>
                  <a:srgbClr val="4C575F"/>
                </a:solidFill>
              </a:rPr>
              <a:t>appln_id</a:t>
            </a:r>
          </a:p>
        </p:txBody>
      </p:sp>
      <p:sp>
        <p:nvSpPr>
          <p:cNvPr id="39955" name="Text Box 38"/>
          <p:cNvSpPr txBox="1">
            <a:spLocks noChangeArrowheads="1"/>
          </p:cNvSpPr>
          <p:nvPr/>
        </p:nvSpPr>
        <p:spPr bwMode="auto">
          <a:xfrm>
            <a:off x="6199852" y="3194671"/>
            <a:ext cx="162139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fontAlgn="base">
              <a:spcBef>
                <a:spcPct val="0"/>
              </a:spcBef>
              <a:spcAft>
                <a:spcPct val="0"/>
              </a:spcAft>
            </a:pPr>
            <a:r>
              <a:rPr lang="en-GB" altLang="en-US" sz="1800" b="1">
                <a:solidFill>
                  <a:srgbClr val="4C575F"/>
                </a:solidFill>
              </a:rPr>
              <a:t>applt_seq_nr</a:t>
            </a:r>
          </a:p>
        </p:txBody>
      </p:sp>
      <p:sp>
        <p:nvSpPr>
          <p:cNvPr id="39956" name="Text Box 39"/>
          <p:cNvSpPr txBox="1">
            <a:spLocks noChangeArrowheads="1"/>
          </p:cNvSpPr>
          <p:nvPr/>
        </p:nvSpPr>
        <p:spPr bwMode="auto">
          <a:xfrm>
            <a:off x="7916203" y="3194671"/>
            <a:ext cx="148039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fontAlgn="base">
              <a:spcBef>
                <a:spcPct val="0"/>
              </a:spcBef>
              <a:spcAft>
                <a:spcPct val="0"/>
              </a:spcAft>
            </a:pPr>
            <a:r>
              <a:rPr lang="en-GB" altLang="en-US" sz="1800" b="1">
                <a:solidFill>
                  <a:srgbClr val="4C575F"/>
                </a:solidFill>
              </a:rPr>
              <a:t>invt_seq_nr</a:t>
            </a:r>
          </a:p>
        </p:txBody>
      </p:sp>
      <p:sp>
        <p:nvSpPr>
          <p:cNvPr id="39957" name="Line 40"/>
          <p:cNvSpPr>
            <a:spLocks noChangeShapeType="1"/>
          </p:cNvSpPr>
          <p:nvPr/>
        </p:nvSpPr>
        <p:spPr bwMode="auto">
          <a:xfrm>
            <a:off x="4328716" y="3272460"/>
            <a:ext cx="0" cy="9112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20000"/>
              </a:spcBef>
              <a:spcAft>
                <a:spcPct val="0"/>
              </a:spcAft>
              <a:buFontTx/>
              <a:buChar char="•"/>
            </a:pPr>
            <a:endParaRPr lang="en-GB" sz="2000">
              <a:solidFill>
                <a:srgbClr val="404B56"/>
              </a:solidFill>
              <a:latin typeface="Arial" charset="0"/>
              <a:cs typeface="Arial" charset="0"/>
            </a:endParaRPr>
          </a:p>
        </p:txBody>
      </p:sp>
      <p:sp>
        <p:nvSpPr>
          <p:cNvPr id="39958" name="Line 41"/>
          <p:cNvSpPr>
            <a:spLocks noChangeShapeType="1"/>
          </p:cNvSpPr>
          <p:nvPr/>
        </p:nvSpPr>
        <p:spPr bwMode="auto">
          <a:xfrm>
            <a:off x="5809456" y="3297863"/>
            <a:ext cx="0" cy="9112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20000"/>
              </a:spcBef>
              <a:spcAft>
                <a:spcPct val="0"/>
              </a:spcAft>
              <a:buFontTx/>
              <a:buChar char="•"/>
            </a:pPr>
            <a:endParaRPr lang="en-GB" sz="2000">
              <a:solidFill>
                <a:srgbClr val="404B56"/>
              </a:solidFill>
              <a:latin typeface="Arial" charset="0"/>
              <a:cs typeface="Arial" charset="0"/>
            </a:endParaRPr>
          </a:p>
        </p:txBody>
      </p:sp>
      <p:sp>
        <p:nvSpPr>
          <p:cNvPr id="39959" name="Line 42"/>
          <p:cNvSpPr>
            <a:spLocks noChangeShapeType="1"/>
          </p:cNvSpPr>
          <p:nvPr/>
        </p:nvSpPr>
        <p:spPr bwMode="auto">
          <a:xfrm>
            <a:off x="7838810" y="3272460"/>
            <a:ext cx="0" cy="9112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20000"/>
              </a:spcBef>
              <a:spcAft>
                <a:spcPct val="0"/>
              </a:spcAft>
              <a:buFontTx/>
              <a:buChar char="•"/>
            </a:pPr>
            <a:endParaRPr lang="en-GB" sz="2000">
              <a:solidFill>
                <a:srgbClr val="404B56"/>
              </a:solidFill>
              <a:latin typeface="Arial" charset="0"/>
              <a:cs typeface="Arial" charset="0"/>
            </a:endParaRPr>
          </a:p>
        </p:txBody>
      </p:sp>
      <p:sp>
        <p:nvSpPr>
          <p:cNvPr id="39960" name="Text Box 43"/>
          <p:cNvSpPr txBox="1">
            <a:spLocks noChangeArrowheads="1"/>
          </p:cNvSpPr>
          <p:nvPr/>
        </p:nvSpPr>
        <p:spPr bwMode="auto">
          <a:xfrm>
            <a:off x="3037916" y="3561383"/>
            <a:ext cx="121169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algn="r" defTabSz="914400" fontAlgn="base">
              <a:spcBef>
                <a:spcPct val="0"/>
              </a:spcBef>
              <a:spcAft>
                <a:spcPct val="0"/>
              </a:spcAft>
            </a:pPr>
            <a:r>
              <a:rPr lang="en-US" altLang="en-US" sz="1800">
                <a:solidFill>
                  <a:srgbClr val="4C575F"/>
                </a:solidFill>
              </a:rPr>
              <a:t>27177351</a:t>
            </a:r>
            <a:endParaRPr lang="en-GB" altLang="en-US" sz="1800">
              <a:solidFill>
                <a:srgbClr val="4C575F"/>
              </a:solidFill>
            </a:endParaRPr>
          </a:p>
        </p:txBody>
      </p:sp>
      <p:sp>
        <p:nvSpPr>
          <p:cNvPr id="39961" name="Text Box 44"/>
          <p:cNvSpPr txBox="1">
            <a:spLocks noChangeArrowheads="1"/>
          </p:cNvSpPr>
          <p:nvPr/>
        </p:nvSpPr>
        <p:spPr bwMode="auto">
          <a:xfrm>
            <a:off x="5311282" y="3561383"/>
            <a:ext cx="4414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algn="r" defTabSz="914400" fontAlgn="base">
              <a:spcBef>
                <a:spcPct val="0"/>
              </a:spcBef>
              <a:spcAft>
                <a:spcPct val="0"/>
              </a:spcAft>
            </a:pPr>
            <a:r>
              <a:rPr lang="en-GB" altLang="en-US" sz="1800">
                <a:solidFill>
                  <a:srgbClr val="4C575F"/>
                </a:solidFill>
              </a:rPr>
              <a:t>56</a:t>
            </a:r>
          </a:p>
        </p:txBody>
      </p:sp>
      <p:sp>
        <p:nvSpPr>
          <p:cNvPr id="39962" name="Text Box 45"/>
          <p:cNvSpPr txBox="1">
            <a:spLocks noChangeArrowheads="1"/>
          </p:cNvSpPr>
          <p:nvPr/>
        </p:nvSpPr>
        <p:spPr bwMode="auto">
          <a:xfrm>
            <a:off x="7369266" y="3561383"/>
            <a:ext cx="3130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algn="r" defTabSz="914400" fontAlgn="base">
              <a:spcBef>
                <a:spcPct val="0"/>
              </a:spcBef>
              <a:spcAft>
                <a:spcPct val="0"/>
              </a:spcAft>
            </a:pPr>
            <a:r>
              <a:rPr lang="en-GB" altLang="en-US" sz="1800">
                <a:solidFill>
                  <a:srgbClr val="4C575F"/>
                </a:solidFill>
              </a:rPr>
              <a:t>0</a:t>
            </a:r>
          </a:p>
        </p:txBody>
      </p:sp>
      <p:sp>
        <p:nvSpPr>
          <p:cNvPr id="39963" name="Text Box 46"/>
          <p:cNvSpPr txBox="1">
            <a:spLocks noChangeArrowheads="1"/>
          </p:cNvSpPr>
          <p:nvPr/>
        </p:nvSpPr>
        <p:spPr bwMode="auto">
          <a:xfrm>
            <a:off x="8929116" y="3561383"/>
            <a:ext cx="3130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algn="r" defTabSz="914400" fontAlgn="base">
              <a:spcBef>
                <a:spcPct val="0"/>
              </a:spcBef>
              <a:spcAft>
                <a:spcPct val="0"/>
              </a:spcAft>
            </a:pPr>
            <a:r>
              <a:rPr lang="en-GB" altLang="en-US" sz="1800">
                <a:solidFill>
                  <a:srgbClr val="4C575F"/>
                </a:solidFill>
              </a:rPr>
              <a:t>3</a:t>
            </a:r>
          </a:p>
        </p:txBody>
      </p:sp>
      <p:sp>
        <p:nvSpPr>
          <p:cNvPr id="39964" name="Text Box 48"/>
          <p:cNvSpPr txBox="1">
            <a:spLocks noChangeArrowheads="1"/>
          </p:cNvSpPr>
          <p:nvPr/>
        </p:nvSpPr>
        <p:spPr bwMode="auto">
          <a:xfrm>
            <a:off x="116948" y="1969195"/>
            <a:ext cx="158307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fontAlgn="base">
              <a:spcBef>
                <a:spcPct val="0"/>
              </a:spcBef>
              <a:spcAft>
                <a:spcPct val="0"/>
              </a:spcAft>
            </a:pPr>
            <a:r>
              <a:rPr lang="en-GB" altLang="en-US" sz="1800" b="1">
                <a:solidFill>
                  <a:srgbClr val="4C575F"/>
                </a:solidFill>
              </a:rPr>
              <a:t>tls201_appln</a:t>
            </a:r>
          </a:p>
        </p:txBody>
      </p:sp>
      <p:sp>
        <p:nvSpPr>
          <p:cNvPr id="39965" name="Text Box 49"/>
          <p:cNvSpPr txBox="1">
            <a:spLocks noChangeArrowheads="1"/>
          </p:cNvSpPr>
          <p:nvPr/>
        </p:nvSpPr>
        <p:spPr bwMode="auto">
          <a:xfrm>
            <a:off x="116946" y="3201021"/>
            <a:ext cx="21990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fontAlgn="base">
              <a:spcBef>
                <a:spcPct val="0"/>
              </a:spcBef>
              <a:spcAft>
                <a:spcPct val="0"/>
              </a:spcAft>
            </a:pPr>
            <a:r>
              <a:rPr lang="en-GB" altLang="en-US" sz="1800" b="1">
                <a:solidFill>
                  <a:srgbClr val="4C575F"/>
                </a:solidFill>
              </a:rPr>
              <a:t>tls207_pers_appln</a:t>
            </a:r>
          </a:p>
        </p:txBody>
      </p:sp>
      <p:sp>
        <p:nvSpPr>
          <p:cNvPr id="39966" name="Line 50"/>
          <p:cNvSpPr>
            <a:spLocks noChangeShapeType="1"/>
          </p:cNvSpPr>
          <p:nvPr/>
        </p:nvSpPr>
        <p:spPr bwMode="auto">
          <a:xfrm>
            <a:off x="2923646" y="5000848"/>
            <a:ext cx="64750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20000"/>
              </a:spcBef>
              <a:spcAft>
                <a:spcPct val="0"/>
              </a:spcAft>
              <a:buFontTx/>
              <a:buChar char="•"/>
            </a:pPr>
            <a:endParaRPr lang="en-GB" sz="2000">
              <a:solidFill>
                <a:srgbClr val="404B56"/>
              </a:solidFill>
              <a:latin typeface="Arial" charset="0"/>
              <a:cs typeface="Arial" charset="0"/>
            </a:endParaRPr>
          </a:p>
        </p:txBody>
      </p:sp>
      <p:sp>
        <p:nvSpPr>
          <p:cNvPr id="39967" name="Text Box 52"/>
          <p:cNvSpPr txBox="1">
            <a:spLocks noChangeArrowheads="1"/>
          </p:cNvSpPr>
          <p:nvPr/>
        </p:nvSpPr>
        <p:spPr bwMode="auto">
          <a:xfrm>
            <a:off x="4172216" y="4684936"/>
            <a:ext cx="21732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fontAlgn="base">
              <a:spcBef>
                <a:spcPct val="0"/>
              </a:spcBef>
              <a:spcAft>
                <a:spcPct val="0"/>
              </a:spcAft>
            </a:pPr>
            <a:r>
              <a:rPr lang="en-GB" altLang="en-US" sz="1800" b="1" dirty="0">
                <a:solidFill>
                  <a:srgbClr val="4C575F"/>
                </a:solidFill>
              </a:rPr>
              <a:t>person_ctry_code</a:t>
            </a:r>
          </a:p>
        </p:txBody>
      </p:sp>
      <p:sp>
        <p:nvSpPr>
          <p:cNvPr id="39969" name="Text Box 54"/>
          <p:cNvSpPr txBox="1">
            <a:spLocks noChangeArrowheads="1"/>
          </p:cNvSpPr>
          <p:nvPr/>
        </p:nvSpPr>
        <p:spPr bwMode="auto">
          <a:xfrm>
            <a:off x="6576162" y="4660230"/>
            <a:ext cx="16856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fontAlgn="base">
              <a:spcBef>
                <a:spcPct val="0"/>
              </a:spcBef>
              <a:spcAft>
                <a:spcPct val="0"/>
              </a:spcAft>
            </a:pPr>
            <a:r>
              <a:rPr lang="en-GB" altLang="en-US" sz="1800" b="1" dirty="0">
                <a:solidFill>
                  <a:srgbClr val="4C575F"/>
                </a:solidFill>
              </a:rPr>
              <a:t>person_name</a:t>
            </a:r>
          </a:p>
        </p:txBody>
      </p:sp>
      <p:sp>
        <p:nvSpPr>
          <p:cNvPr id="39970" name="Line 55"/>
          <p:cNvSpPr>
            <a:spLocks noChangeShapeType="1"/>
          </p:cNvSpPr>
          <p:nvPr/>
        </p:nvSpPr>
        <p:spPr bwMode="auto">
          <a:xfrm>
            <a:off x="4198012" y="4711928"/>
            <a:ext cx="0" cy="847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20000"/>
              </a:spcBef>
              <a:spcAft>
                <a:spcPct val="0"/>
              </a:spcAft>
              <a:buFontTx/>
              <a:buChar char="•"/>
            </a:pPr>
            <a:endParaRPr lang="en-GB" sz="2000">
              <a:solidFill>
                <a:srgbClr val="404B56"/>
              </a:solidFill>
              <a:latin typeface="Arial" charset="0"/>
              <a:cs typeface="Arial" charset="0"/>
            </a:endParaRPr>
          </a:p>
        </p:txBody>
      </p:sp>
      <p:sp>
        <p:nvSpPr>
          <p:cNvPr id="39971" name="Line 56"/>
          <p:cNvSpPr>
            <a:spLocks noChangeShapeType="1"/>
          </p:cNvSpPr>
          <p:nvPr/>
        </p:nvSpPr>
        <p:spPr bwMode="auto">
          <a:xfrm>
            <a:off x="6591182" y="4735741"/>
            <a:ext cx="0" cy="847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20000"/>
              </a:spcBef>
              <a:spcAft>
                <a:spcPct val="0"/>
              </a:spcAft>
              <a:buFontTx/>
              <a:buChar char="•"/>
            </a:pPr>
            <a:endParaRPr lang="en-GB" sz="2000">
              <a:solidFill>
                <a:srgbClr val="404B56"/>
              </a:solidFill>
              <a:latin typeface="Arial" charset="0"/>
              <a:cs typeface="Arial" charset="0"/>
            </a:endParaRPr>
          </a:p>
        </p:txBody>
      </p:sp>
      <p:sp>
        <p:nvSpPr>
          <p:cNvPr id="39973" name="Text Box 58"/>
          <p:cNvSpPr txBox="1">
            <a:spLocks noChangeArrowheads="1"/>
          </p:cNvSpPr>
          <p:nvPr/>
        </p:nvSpPr>
        <p:spPr bwMode="auto">
          <a:xfrm>
            <a:off x="3037916" y="5000849"/>
            <a:ext cx="121169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algn="r" defTabSz="914400" fontAlgn="base">
              <a:spcBef>
                <a:spcPct val="0"/>
              </a:spcBef>
              <a:spcAft>
                <a:spcPct val="0"/>
              </a:spcAft>
            </a:pPr>
            <a:r>
              <a:rPr lang="en-US" altLang="en-US" sz="1800">
                <a:solidFill>
                  <a:srgbClr val="4C575F"/>
                </a:solidFill>
              </a:rPr>
              <a:t>27177351</a:t>
            </a:r>
            <a:endParaRPr lang="en-GB" altLang="en-US" sz="1800">
              <a:solidFill>
                <a:srgbClr val="4C575F"/>
              </a:solidFill>
            </a:endParaRPr>
          </a:p>
        </p:txBody>
      </p:sp>
      <p:sp>
        <p:nvSpPr>
          <p:cNvPr id="39974" name="Text Box 59"/>
          <p:cNvSpPr txBox="1">
            <a:spLocks noChangeArrowheads="1"/>
          </p:cNvSpPr>
          <p:nvPr/>
        </p:nvSpPr>
        <p:spPr bwMode="auto">
          <a:xfrm>
            <a:off x="5851831" y="5000849"/>
            <a:ext cx="5053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algn="r" defTabSz="914400" fontAlgn="base">
              <a:spcBef>
                <a:spcPct val="0"/>
              </a:spcBef>
              <a:spcAft>
                <a:spcPct val="0"/>
              </a:spcAft>
            </a:pPr>
            <a:r>
              <a:rPr lang="en-GB" altLang="en-US" sz="1800">
                <a:solidFill>
                  <a:srgbClr val="4C575F"/>
                </a:solidFill>
              </a:rPr>
              <a:t>DE</a:t>
            </a:r>
          </a:p>
        </p:txBody>
      </p:sp>
      <p:sp>
        <p:nvSpPr>
          <p:cNvPr id="39976" name="Text Box 61"/>
          <p:cNvSpPr txBox="1">
            <a:spLocks noChangeArrowheads="1"/>
          </p:cNvSpPr>
          <p:nvPr/>
        </p:nvSpPr>
        <p:spPr bwMode="auto">
          <a:xfrm>
            <a:off x="6608487" y="5000849"/>
            <a:ext cx="20153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fontAlgn="base">
              <a:spcBef>
                <a:spcPct val="0"/>
              </a:spcBef>
              <a:spcAft>
                <a:spcPct val="0"/>
              </a:spcAft>
            </a:pPr>
            <a:r>
              <a:rPr lang="de-CH" altLang="en-US" sz="1800">
                <a:solidFill>
                  <a:srgbClr val="4C575F"/>
                </a:solidFill>
              </a:rPr>
              <a:t>Pompe, Wolfgang</a:t>
            </a:r>
            <a:endParaRPr lang="en-GB" altLang="en-US" sz="1800">
              <a:solidFill>
                <a:srgbClr val="4C575F"/>
              </a:solidFill>
            </a:endParaRPr>
          </a:p>
        </p:txBody>
      </p:sp>
      <p:sp>
        <p:nvSpPr>
          <p:cNvPr id="39977" name="Text Box 62"/>
          <p:cNvSpPr txBox="1">
            <a:spLocks noChangeArrowheads="1"/>
          </p:cNvSpPr>
          <p:nvPr/>
        </p:nvSpPr>
        <p:spPr bwMode="auto">
          <a:xfrm>
            <a:off x="116950" y="4640486"/>
            <a:ext cx="17371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fontAlgn="base">
              <a:spcBef>
                <a:spcPct val="0"/>
              </a:spcBef>
              <a:spcAft>
                <a:spcPct val="0"/>
              </a:spcAft>
            </a:pPr>
            <a:r>
              <a:rPr lang="en-GB" altLang="en-US" sz="1800" b="1">
                <a:solidFill>
                  <a:srgbClr val="4C575F"/>
                </a:solidFill>
              </a:rPr>
              <a:t>tls206_person</a:t>
            </a:r>
          </a:p>
        </p:txBody>
      </p:sp>
      <p:sp>
        <p:nvSpPr>
          <p:cNvPr id="39978" name="Text Box 64"/>
          <p:cNvSpPr txBox="1">
            <a:spLocks noChangeArrowheads="1"/>
          </p:cNvSpPr>
          <p:nvPr/>
        </p:nvSpPr>
        <p:spPr bwMode="auto">
          <a:xfrm>
            <a:off x="2880652" y="3848721"/>
            <a:ext cx="121169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fontAlgn="base">
              <a:spcBef>
                <a:spcPct val="0"/>
              </a:spcBef>
              <a:spcAft>
                <a:spcPct val="0"/>
              </a:spcAft>
            </a:pPr>
            <a:r>
              <a:rPr lang="en-US" altLang="en-US" sz="1800">
                <a:solidFill>
                  <a:srgbClr val="4C575F"/>
                </a:solidFill>
              </a:rPr>
              <a:t>33799676</a:t>
            </a:r>
            <a:r>
              <a:rPr lang="en-GB" altLang="en-US" sz="1800">
                <a:solidFill>
                  <a:srgbClr val="4C575F"/>
                </a:solidFill>
              </a:rPr>
              <a:t> </a:t>
            </a:r>
          </a:p>
        </p:txBody>
      </p:sp>
      <p:sp>
        <p:nvSpPr>
          <p:cNvPr id="39979" name="Text Box 65"/>
          <p:cNvSpPr txBox="1">
            <a:spLocks noChangeArrowheads="1"/>
          </p:cNvSpPr>
          <p:nvPr/>
        </p:nvSpPr>
        <p:spPr bwMode="auto">
          <a:xfrm>
            <a:off x="5311282" y="3848721"/>
            <a:ext cx="4414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algn="r" defTabSz="914400" fontAlgn="base">
              <a:spcBef>
                <a:spcPct val="0"/>
              </a:spcBef>
              <a:spcAft>
                <a:spcPct val="0"/>
              </a:spcAft>
            </a:pPr>
            <a:r>
              <a:rPr lang="en-GB" altLang="en-US" sz="1800">
                <a:solidFill>
                  <a:srgbClr val="4C575F"/>
                </a:solidFill>
              </a:rPr>
              <a:t>56</a:t>
            </a:r>
          </a:p>
        </p:txBody>
      </p:sp>
      <p:sp>
        <p:nvSpPr>
          <p:cNvPr id="39980" name="Text Box 66"/>
          <p:cNvSpPr txBox="1">
            <a:spLocks noChangeArrowheads="1"/>
          </p:cNvSpPr>
          <p:nvPr/>
        </p:nvSpPr>
        <p:spPr bwMode="auto">
          <a:xfrm>
            <a:off x="7369266" y="3848721"/>
            <a:ext cx="3130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algn="r" defTabSz="914400" fontAlgn="base">
              <a:spcBef>
                <a:spcPct val="0"/>
              </a:spcBef>
              <a:spcAft>
                <a:spcPct val="0"/>
              </a:spcAft>
            </a:pPr>
            <a:r>
              <a:rPr lang="en-GB" altLang="en-US" sz="1800">
                <a:solidFill>
                  <a:srgbClr val="4C575F"/>
                </a:solidFill>
              </a:rPr>
              <a:t>1</a:t>
            </a:r>
          </a:p>
        </p:txBody>
      </p:sp>
      <p:sp>
        <p:nvSpPr>
          <p:cNvPr id="39981" name="Text Box 67"/>
          <p:cNvSpPr txBox="1">
            <a:spLocks noChangeArrowheads="1"/>
          </p:cNvSpPr>
          <p:nvPr/>
        </p:nvSpPr>
        <p:spPr bwMode="auto">
          <a:xfrm>
            <a:off x="8929116" y="3848721"/>
            <a:ext cx="3130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algn="r" defTabSz="914400" fontAlgn="base">
              <a:spcBef>
                <a:spcPct val="0"/>
              </a:spcBef>
              <a:spcAft>
                <a:spcPct val="0"/>
              </a:spcAft>
            </a:pPr>
            <a:r>
              <a:rPr lang="en-GB" altLang="en-US" sz="1800">
                <a:solidFill>
                  <a:srgbClr val="4C575F"/>
                </a:solidFill>
              </a:rPr>
              <a:t>0</a:t>
            </a:r>
          </a:p>
        </p:txBody>
      </p:sp>
      <p:sp>
        <p:nvSpPr>
          <p:cNvPr id="39982" name="Text Box 70"/>
          <p:cNvSpPr txBox="1">
            <a:spLocks noChangeArrowheads="1"/>
          </p:cNvSpPr>
          <p:nvPr/>
        </p:nvSpPr>
        <p:spPr bwMode="auto">
          <a:xfrm>
            <a:off x="2899569" y="4634136"/>
            <a:ext cx="12877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fontAlgn="base">
              <a:spcBef>
                <a:spcPct val="0"/>
              </a:spcBef>
              <a:spcAft>
                <a:spcPct val="0"/>
              </a:spcAft>
            </a:pPr>
            <a:r>
              <a:rPr lang="en-GB" altLang="en-US" sz="1800" b="1">
                <a:solidFill>
                  <a:srgbClr val="4C575F"/>
                </a:solidFill>
              </a:rPr>
              <a:t>person_id</a:t>
            </a:r>
          </a:p>
        </p:txBody>
      </p:sp>
      <p:sp>
        <p:nvSpPr>
          <p:cNvPr id="39983" name="Text Box 71"/>
          <p:cNvSpPr txBox="1">
            <a:spLocks noChangeArrowheads="1"/>
          </p:cNvSpPr>
          <p:nvPr/>
        </p:nvSpPr>
        <p:spPr bwMode="auto">
          <a:xfrm>
            <a:off x="2949443" y="5294536"/>
            <a:ext cx="121169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fontAlgn="base">
              <a:spcBef>
                <a:spcPct val="0"/>
              </a:spcBef>
              <a:spcAft>
                <a:spcPct val="0"/>
              </a:spcAft>
            </a:pPr>
            <a:r>
              <a:rPr lang="en-US" altLang="en-US" sz="1800">
                <a:solidFill>
                  <a:srgbClr val="4C575F"/>
                </a:solidFill>
              </a:rPr>
              <a:t>33799676</a:t>
            </a:r>
            <a:endParaRPr lang="en-GB" altLang="en-US" sz="1800">
              <a:solidFill>
                <a:srgbClr val="4C575F"/>
              </a:solidFill>
            </a:endParaRPr>
          </a:p>
        </p:txBody>
      </p:sp>
      <p:sp>
        <p:nvSpPr>
          <p:cNvPr id="39984" name="Text Box 72"/>
          <p:cNvSpPr txBox="1">
            <a:spLocks noChangeArrowheads="1"/>
          </p:cNvSpPr>
          <p:nvPr/>
        </p:nvSpPr>
        <p:spPr bwMode="auto">
          <a:xfrm>
            <a:off x="5813702" y="5294536"/>
            <a:ext cx="5053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fontAlgn="base">
              <a:spcBef>
                <a:spcPct val="0"/>
              </a:spcBef>
              <a:spcAft>
                <a:spcPct val="0"/>
              </a:spcAft>
            </a:pPr>
            <a:r>
              <a:rPr lang="en-GB" altLang="en-US" sz="1800">
                <a:solidFill>
                  <a:srgbClr val="4C575F"/>
                </a:solidFill>
              </a:rPr>
              <a:t>DE</a:t>
            </a:r>
          </a:p>
        </p:txBody>
      </p:sp>
      <p:sp>
        <p:nvSpPr>
          <p:cNvPr id="39986" name="Text Box 74"/>
          <p:cNvSpPr txBox="1">
            <a:spLocks noChangeArrowheads="1"/>
          </p:cNvSpPr>
          <p:nvPr/>
        </p:nvSpPr>
        <p:spPr bwMode="auto">
          <a:xfrm>
            <a:off x="6608487" y="5294536"/>
            <a:ext cx="18782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fontAlgn="base">
              <a:spcBef>
                <a:spcPct val="0"/>
              </a:spcBef>
              <a:spcAft>
                <a:spcPct val="0"/>
              </a:spcAft>
            </a:pPr>
            <a:r>
              <a:rPr lang="de-CH" altLang="en-US" sz="1800">
                <a:solidFill>
                  <a:srgbClr val="4C575F"/>
                </a:solidFill>
              </a:rPr>
              <a:t>Technische Uni..</a:t>
            </a:r>
            <a:endParaRPr lang="en-GB" altLang="en-US" sz="1800">
              <a:solidFill>
                <a:srgbClr val="4C575F"/>
              </a:solidFill>
            </a:endParaRPr>
          </a:p>
        </p:txBody>
      </p:sp>
      <p:sp>
        <p:nvSpPr>
          <p:cNvPr id="39996" name="Rectangle 95"/>
          <p:cNvSpPr>
            <a:spLocks noChangeArrowheads="1"/>
          </p:cNvSpPr>
          <p:nvPr/>
        </p:nvSpPr>
        <p:spPr bwMode="auto">
          <a:xfrm>
            <a:off x="818623" y="1196975"/>
            <a:ext cx="831863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pPr>
            <a:r>
              <a:rPr lang="en-GB" altLang="en-US" sz="1800" dirty="0"/>
              <a:t>Fragment of the real database (Oct. 2011 version)</a:t>
            </a:r>
          </a:p>
        </p:txBody>
      </p:sp>
      <p:sp>
        <p:nvSpPr>
          <p:cNvPr id="39997" name="AutoShape 97"/>
          <p:cNvSpPr>
            <a:spLocks noChangeArrowheads="1"/>
          </p:cNvSpPr>
          <p:nvPr/>
        </p:nvSpPr>
        <p:spPr bwMode="auto">
          <a:xfrm>
            <a:off x="3002758" y="1988250"/>
            <a:ext cx="1140222" cy="288925"/>
          </a:xfrm>
          <a:prstGeom prst="roundRect">
            <a:avLst>
              <a:gd name="adj" fmla="val 16667"/>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buFontTx/>
              <a:buChar char="•"/>
            </a:pPr>
            <a:endParaRPr lang="de-AT" altLang="en-US"/>
          </a:p>
        </p:txBody>
      </p:sp>
      <p:sp>
        <p:nvSpPr>
          <p:cNvPr id="39998" name="AutoShape 99"/>
          <p:cNvSpPr>
            <a:spLocks noChangeArrowheads="1"/>
          </p:cNvSpPr>
          <p:nvPr/>
        </p:nvSpPr>
        <p:spPr bwMode="auto">
          <a:xfrm>
            <a:off x="4641718" y="3213725"/>
            <a:ext cx="1140221" cy="288925"/>
          </a:xfrm>
          <a:prstGeom prst="roundRect">
            <a:avLst>
              <a:gd name="adj" fmla="val 16667"/>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buFontTx/>
              <a:buChar char="•"/>
            </a:pPr>
            <a:endParaRPr lang="de-AT" altLang="en-US"/>
          </a:p>
        </p:txBody>
      </p:sp>
      <p:sp>
        <p:nvSpPr>
          <p:cNvPr id="39999" name="AutoShape 100"/>
          <p:cNvSpPr>
            <a:spLocks noChangeArrowheads="1"/>
          </p:cNvSpPr>
          <p:nvPr/>
        </p:nvSpPr>
        <p:spPr bwMode="auto">
          <a:xfrm>
            <a:off x="3005511" y="3238381"/>
            <a:ext cx="1248569" cy="288925"/>
          </a:xfrm>
          <a:prstGeom prst="roundRect">
            <a:avLst>
              <a:gd name="adj" fmla="val 16667"/>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buFontTx/>
              <a:buChar char="•"/>
            </a:pPr>
            <a:endParaRPr lang="de-AT" altLang="en-US"/>
          </a:p>
        </p:txBody>
      </p:sp>
      <p:sp>
        <p:nvSpPr>
          <p:cNvPr id="40000" name="AutoShape 101"/>
          <p:cNvSpPr>
            <a:spLocks noChangeArrowheads="1"/>
          </p:cNvSpPr>
          <p:nvPr/>
        </p:nvSpPr>
        <p:spPr bwMode="auto">
          <a:xfrm>
            <a:off x="2982120" y="4689703"/>
            <a:ext cx="1215893" cy="288925"/>
          </a:xfrm>
          <a:prstGeom prst="roundRect">
            <a:avLst>
              <a:gd name="adj" fmla="val 16667"/>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buFontTx/>
              <a:buChar char="•"/>
            </a:pPr>
            <a:endParaRPr lang="de-AT" altLang="en-US"/>
          </a:p>
        </p:txBody>
      </p:sp>
      <p:sp>
        <p:nvSpPr>
          <p:cNvPr id="40003" name="Line 104"/>
          <p:cNvSpPr>
            <a:spLocks noChangeShapeType="1"/>
          </p:cNvSpPr>
          <p:nvPr/>
        </p:nvSpPr>
        <p:spPr bwMode="auto">
          <a:xfrm>
            <a:off x="4172214" y="2277170"/>
            <a:ext cx="858794" cy="91750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20000"/>
              </a:spcBef>
              <a:spcAft>
                <a:spcPct val="0"/>
              </a:spcAft>
              <a:buFontTx/>
              <a:buChar char="•"/>
            </a:pPr>
            <a:endParaRPr lang="en-GB" sz="2000">
              <a:solidFill>
                <a:srgbClr val="404B56"/>
              </a:solidFill>
              <a:latin typeface="Arial" charset="0"/>
              <a:cs typeface="Arial" charset="0"/>
            </a:endParaRPr>
          </a:p>
        </p:txBody>
      </p:sp>
      <p:sp>
        <p:nvSpPr>
          <p:cNvPr id="40004" name="Line 105"/>
          <p:cNvSpPr>
            <a:spLocks noChangeShapeType="1"/>
          </p:cNvSpPr>
          <p:nvPr/>
        </p:nvSpPr>
        <p:spPr bwMode="auto">
          <a:xfrm flipH="1">
            <a:off x="4172216" y="3531612"/>
            <a:ext cx="4815" cy="1158086"/>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20000"/>
              </a:spcBef>
              <a:spcAft>
                <a:spcPct val="0"/>
              </a:spcAft>
              <a:buFontTx/>
              <a:buChar char="•"/>
            </a:pPr>
            <a:endParaRPr lang="en-GB" sz="2000">
              <a:solidFill>
                <a:srgbClr val="404B56"/>
              </a:solidFill>
              <a:latin typeface="Arial" charset="0"/>
              <a:cs typeface="Arial" charset="0"/>
            </a:endParaRPr>
          </a:p>
        </p:txBody>
      </p:sp>
      <p:sp>
        <p:nvSpPr>
          <p:cNvPr id="40006" name="Line 107"/>
          <p:cNvSpPr>
            <a:spLocks noChangeShapeType="1"/>
          </p:cNvSpPr>
          <p:nvPr/>
        </p:nvSpPr>
        <p:spPr bwMode="auto">
          <a:xfrm flipH="1" flipV="1">
            <a:off x="271728" y="6220425"/>
            <a:ext cx="935567" cy="1587"/>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20000"/>
              </a:spcBef>
              <a:spcAft>
                <a:spcPct val="0"/>
              </a:spcAft>
              <a:buFontTx/>
              <a:buChar char="•"/>
            </a:pPr>
            <a:endParaRPr lang="en-GB" sz="2000">
              <a:solidFill>
                <a:srgbClr val="404B56"/>
              </a:solidFill>
              <a:latin typeface="Arial" charset="0"/>
              <a:cs typeface="Arial" charset="0"/>
            </a:endParaRPr>
          </a:p>
        </p:txBody>
      </p:sp>
      <p:sp>
        <p:nvSpPr>
          <p:cNvPr id="40007" name="Text Box 108"/>
          <p:cNvSpPr txBox="1">
            <a:spLocks noChangeArrowheads="1"/>
          </p:cNvSpPr>
          <p:nvPr/>
        </p:nvSpPr>
        <p:spPr bwMode="auto">
          <a:xfrm>
            <a:off x="1209015" y="6004524"/>
            <a:ext cx="13516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fontAlgn="base">
              <a:spcBef>
                <a:spcPct val="0"/>
              </a:spcBef>
              <a:spcAft>
                <a:spcPct val="0"/>
              </a:spcAft>
            </a:pPr>
            <a:r>
              <a:rPr lang="en-GB" altLang="en-US" sz="1400">
                <a:solidFill>
                  <a:srgbClr val="FF3300"/>
                </a:solidFill>
              </a:rPr>
              <a:t>Join possibility</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8D0969A2-D5F7-472A-ACE7-8CBC06BBCB04}" type="slidenum">
              <a:rPr lang="de-DE" altLang="en-US" sz="1200" smtClean="0">
                <a:solidFill>
                  <a:srgbClr val="4C575F"/>
                </a:solidFill>
              </a:rPr>
              <a:pPr/>
              <a:t>42</a:t>
            </a:fld>
            <a:endParaRPr lang="de-DE" altLang="en-US" sz="1200">
              <a:solidFill>
                <a:srgbClr val="4C575F"/>
              </a:solidFill>
            </a:endParaRPr>
          </a:p>
        </p:txBody>
      </p:sp>
      <p:sp>
        <p:nvSpPr>
          <p:cNvPr id="40963" name="Rectangle 2"/>
          <p:cNvSpPr>
            <a:spLocks noGrp="1" noChangeArrowheads="1"/>
          </p:cNvSpPr>
          <p:nvPr>
            <p:ph type="title"/>
          </p:nvPr>
        </p:nvSpPr>
        <p:spPr>
          <a:xfrm>
            <a:off x="662120" y="404818"/>
            <a:ext cx="8330671" cy="638175"/>
          </a:xfrm>
        </p:spPr>
        <p:txBody>
          <a:bodyPr/>
          <a:lstStyle/>
          <a:p>
            <a:r>
              <a:rPr lang="en-GB" altLang="en-US" sz="3200"/>
              <a:t>JOIN clause (1)</a:t>
            </a:r>
          </a:p>
        </p:txBody>
      </p:sp>
      <p:sp>
        <p:nvSpPr>
          <p:cNvPr id="40964" name="Rectangle 3"/>
          <p:cNvSpPr>
            <a:spLocks noChangeArrowheads="1"/>
          </p:cNvSpPr>
          <p:nvPr/>
        </p:nvSpPr>
        <p:spPr bwMode="auto">
          <a:xfrm>
            <a:off x="662123" y="1125538"/>
            <a:ext cx="8972153" cy="143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274638">
              <a:tabLst>
                <a:tab pos="358775" algn="l"/>
                <a:tab pos="809625" algn="l"/>
              </a:tabLst>
              <a:defRPr sz="2000">
                <a:solidFill>
                  <a:srgbClr val="404B56"/>
                </a:solidFill>
                <a:latin typeface="Arial" charset="0"/>
                <a:cs typeface="Arial" charset="0"/>
              </a:defRPr>
            </a:lvl1pPr>
            <a:lvl2pPr marL="742950" indent="-285750" defTabSz="274638">
              <a:tabLst>
                <a:tab pos="358775" algn="l"/>
                <a:tab pos="809625" algn="l"/>
              </a:tabLst>
              <a:defRPr sz="2000">
                <a:solidFill>
                  <a:srgbClr val="404B56"/>
                </a:solidFill>
                <a:latin typeface="Arial" charset="0"/>
                <a:cs typeface="Arial" charset="0"/>
              </a:defRPr>
            </a:lvl2pPr>
            <a:lvl3pPr marL="1143000" indent="-228600" defTabSz="274638">
              <a:tabLst>
                <a:tab pos="358775" algn="l"/>
                <a:tab pos="809625" algn="l"/>
              </a:tabLst>
              <a:defRPr sz="2000">
                <a:solidFill>
                  <a:srgbClr val="404B56"/>
                </a:solidFill>
                <a:latin typeface="Arial" charset="0"/>
                <a:cs typeface="Arial" charset="0"/>
              </a:defRPr>
            </a:lvl3pPr>
            <a:lvl4pPr marL="1600200" indent="-228600" defTabSz="274638">
              <a:tabLst>
                <a:tab pos="358775" algn="l"/>
                <a:tab pos="809625" algn="l"/>
              </a:tabLst>
              <a:defRPr sz="2000">
                <a:solidFill>
                  <a:srgbClr val="404B56"/>
                </a:solidFill>
                <a:latin typeface="Arial" charset="0"/>
                <a:cs typeface="Arial" charset="0"/>
              </a:defRPr>
            </a:lvl4pPr>
            <a:lvl5pPr marL="2057400" indent="-228600" defTabSz="274638">
              <a:tabLst>
                <a:tab pos="358775" algn="l"/>
                <a:tab pos="809625" algn="l"/>
              </a:tabLst>
              <a:defRPr sz="2000">
                <a:solidFill>
                  <a:srgbClr val="404B56"/>
                </a:solidFill>
                <a:latin typeface="Arial" charset="0"/>
                <a:cs typeface="Arial" charset="0"/>
              </a:defRPr>
            </a:lvl5pPr>
            <a:lvl6pPr marL="25146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6pPr>
            <a:lvl7pPr marL="29718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7pPr>
            <a:lvl8pPr marL="34290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8pPr>
            <a:lvl9pPr marL="38862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9pPr>
          </a:lstStyle>
          <a:p>
            <a:pPr eaLnBrk="0" fontAlgn="base" hangingPunct="0">
              <a:spcBef>
                <a:spcPct val="20000"/>
              </a:spcBef>
              <a:spcAft>
                <a:spcPct val="0"/>
              </a:spcAft>
            </a:pPr>
            <a:r>
              <a:rPr lang="en-GB" altLang="en-US" sz="1800" dirty="0">
                <a:solidFill>
                  <a:srgbClr val="4C575F"/>
                </a:solidFill>
              </a:rPr>
              <a:t>SELECT *</a:t>
            </a:r>
          </a:p>
          <a:p>
            <a:pPr eaLnBrk="0" fontAlgn="base" hangingPunct="0">
              <a:spcBef>
                <a:spcPct val="20000"/>
              </a:spcBef>
              <a:spcAft>
                <a:spcPct val="0"/>
              </a:spcAft>
            </a:pPr>
            <a:r>
              <a:rPr lang="en-GB" altLang="en-US" sz="1800" dirty="0">
                <a:solidFill>
                  <a:srgbClr val="4C575F"/>
                </a:solidFill>
              </a:rPr>
              <a:t>FROM tls202_appln_title</a:t>
            </a:r>
          </a:p>
          <a:p>
            <a:pPr eaLnBrk="0" fontAlgn="base" hangingPunct="0">
              <a:spcBef>
                <a:spcPct val="20000"/>
              </a:spcBef>
              <a:spcAft>
                <a:spcPct val="0"/>
              </a:spcAft>
            </a:pPr>
            <a:r>
              <a:rPr lang="en-GB" altLang="en-US" sz="1800" b="1" dirty="0">
                <a:solidFill>
                  <a:srgbClr val="4C575F"/>
                </a:solidFill>
              </a:rPr>
              <a:t>JOIN tls201_appln  ON tls202_appln_title.appln_id = tls201_appln.appln_id</a:t>
            </a:r>
          </a:p>
          <a:p>
            <a:pPr eaLnBrk="0" fontAlgn="base" hangingPunct="0">
              <a:spcBef>
                <a:spcPct val="20000"/>
              </a:spcBef>
              <a:spcAft>
                <a:spcPct val="0"/>
              </a:spcAft>
            </a:pPr>
            <a:r>
              <a:rPr lang="en-GB" altLang="en-US" sz="1800" dirty="0">
                <a:solidFill>
                  <a:srgbClr val="4C575F"/>
                </a:solidFill>
              </a:rPr>
              <a:t>WHERE appln_title LIKE 'bicycle transmission%' </a:t>
            </a:r>
            <a:endParaRPr lang="en-GB" altLang="en-US" sz="2400" dirty="0">
              <a:solidFill>
                <a:srgbClr val="4C575F"/>
              </a:solidFill>
            </a:endParaRPr>
          </a:p>
        </p:txBody>
      </p:sp>
      <p:sp>
        <p:nvSpPr>
          <p:cNvPr id="40965" name="Rectangle 7"/>
          <p:cNvSpPr>
            <a:spLocks noChangeArrowheads="1"/>
          </p:cNvSpPr>
          <p:nvPr/>
        </p:nvSpPr>
        <p:spPr bwMode="auto">
          <a:xfrm>
            <a:off x="662120" y="2781300"/>
            <a:ext cx="8659151" cy="172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buFontTx/>
              <a:buChar char="•"/>
            </a:pPr>
            <a:r>
              <a:rPr lang="en-GB" altLang="en-US" sz="2400"/>
              <a:t>The JOIN clause specifies the </a:t>
            </a:r>
            <a:r>
              <a:rPr lang="en-GB" altLang="en-US" sz="2400" b="1"/>
              <a:t>table to be joined</a:t>
            </a:r>
            <a:r>
              <a:rPr lang="en-GB" altLang="en-US" sz="2400"/>
              <a:t> with the other tables in the queries.</a:t>
            </a:r>
          </a:p>
          <a:p>
            <a:pPr defTabSz="914400" eaLnBrk="0" fontAlgn="base" hangingPunct="0">
              <a:spcBef>
                <a:spcPct val="20000"/>
              </a:spcBef>
              <a:spcAft>
                <a:spcPct val="0"/>
              </a:spcAft>
              <a:buFontTx/>
              <a:buChar char="•"/>
            </a:pPr>
            <a:r>
              <a:rPr lang="en-GB" altLang="en-US" sz="2400"/>
              <a:t>The </a:t>
            </a:r>
            <a:r>
              <a:rPr lang="en-GB" altLang="en-US" sz="2400" b="1"/>
              <a:t>join condition</a:t>
            </a:r>
            <a:r>
              <a:rPr lang="en-GB" altLang="en-US" sz="2400"/>
              <a:t> (ON part of the JOIN clause) specifies the attributes which should be joined.</a:t>
            </a:r>
          </a:p>
        </p:txBody>
      </p:sp>
      <p:pic>
        <p:nvPicPr>
          <p:cNvPr id="40966" name="Picture 1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1234" y="4735518"/>
            <a:ext cx="8657431" cy="153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7" name="Rectangle 12"/>
          <p:cNvSpPr>
            <a:spLocks noChangeArrowheads="1"/>
          </p:cNvSpPr>
          <p:nvPr/>
        </p:nvSpPr>
        <p:spPr bwMode="auto">
          <a:xfrm>
            <a:off x="662123" y="1125538"/>
            <a:ext cx="8972153" cy="143986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buFontTx/>
              <a:buChar char="•"/>
            </a:pPr>
            <a:endParaRPr lang="de-AT" altLang="en-US"/>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418047B0-099F-459C-84AB-22ADFB20EC38}" type="slidenum">
              <a:rPr lang="de-DE" altLang="en-US" sz="1200" smtClean="0">
                <a:solidFill>
                  <a:srgbClr val="4C575F"/>
                </a:solidFill>
              </a:rPr>
              <a:pPr/>
              <a:t>43</a:t>
            </a:fld>
            <a:endParaRPr lang="de-DE" altLang="en-US" sz="1200">
              <a:solidFill>
                <a:srgbClr val="4C575F"/>
              </a:solidFill>
            </a:endParaRPr>
          </a:p>
        </p:txBody>
      </p:sp>
      <p:sp>
        <p:nvSpPr>
          <p:cNvPr id="41987" name="Rectangle 2"/>
          <p:cNvSpPr>
            <a:spLocks noGrp="1" noChangeArrowheads="1"/>
          </p:cNvSpPr>
          <p:nvPr>
            <p:ph type="title"/>
          </p:nvPr>
        </p:nvSpPr>
        <p:spPr>
          <a:xfrm>
            <a:off x="662123" y="404818"/>
            <a:ext cx="8972153" cy="638175"/>
          </a:xfrm>
        </p:spPr>
        <p:txBody>
          <a:bodyPr/>
          <a:lstStyle/>
          <a:p>
            <a:r>
              <a:rPr lang="en-GB" altLang="en-US" sz="3200" dirty="0"/>
              <a:t>Table alias - Giving tables a short name</a:t>
            </a:r>
          </a:p>
        </p:txBody>
      </p:sp>
      <p:sp>
        <p:nvSpPr>
          <p:cNvPr id="41988" name="Rectangle 6"/>
          <p:cNvSpPr>
            <a:spLocks noChangeArrowheads="1"/>
          </p:cNvSpPr>
          <p:nvPr/>
        </p:nvSpPr>
        <p:spPr bwMode="auto">
          <a:xfrm>
            <a:off x="741233" y="1196980"/>
            <a:ext cx="8659151"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buFontTx/>
              <a:buChar char="•"/>
            </a:pPr>
            <a:r>
              <a:rPr lang="en-GB" altLang="en-US" sz="2400" dirty="0"/>
              <a:t>Table names are quite long </a:t>
            </a:r>
          </a:p>
          <a:p>
            <a:pPr defTabSz="914400" eaLnBrk="0" fontAlgn="base" hangingPunct="0">
              <a:spcBef>
                <a:spcPct val="20000"/>
              </a:spcBef>
              <a:spcAft>
                <a:spcPct val="0"/>
              </a:spcAft>
              <a:buFontTx/>
              <a:buChar char="•"/>
            </a:pPr>
            <a:r>
              <a:rPr lang="en-GB" altLang="en-US" sz="2400" dirty="0"/>
              <a:t>You can assign tables a short </a:t>
            </a:r>
            <a:r>
              <a:rPr lang="en-GB" altLang="en-US" sz="2400" b="1" dirty="0"/>
              <a:t>alias</a:t>
            </a:r>
            <a:r>
              <a:rPr lang="en-GB" altLang="en-US" sz="2400" dirty="0"/>
              <a:t> name</a:t>
            </a:r>
          </a:p>
          <a:p>
            <a:pPr defTabSz="914400" eaLnBrk="0" fontAlgn="base" hangingPunct="0">
              <a:spcBef>
                <a:spcPct val="20000"/>
              </a:spcBef>
              <a:spcAft>
                <a:spcPct val="0"/>
              </a:spcAft>
              <a:buFontTx/>
              <a:buChar char="•"/>
            </a:pPr>
            <a:r>
              <a:rPr lang="en-GB" altLang="en-US" sz="2400" dirty="0"/>
              <a:t>Aliases are specified in the query and only valid within the scope of the query</a:t>
            </a:r>
          </a:p>
          <a:p>
            <a:pPr defTabSz="914400" eaLnBrk="0" fontAlgn="base" hangingPunct="0">
              <a:spcBef>
                <a:spcPct val="20000"/>
              </a:spcBef>
              <a:spcAft>
                <a:spcPct val="0"/>
              </a:spcAft>
              <a:buFontTx/>
              <a:buChar char="•"/>
            </a:pPr>
            <a:r>
              <a:rPr lang="en-GB" altLang="en-US" sz="2400" dirty="0"/>
              <a:t>Aliases have to be written directly after the table name</a:t>
            </a:r>
          </a:p>
          <a:p>
            <a:pPr defTabSz="914400" eaLnBrk="0" fontAlgn="base" hangingPunct="0">
              <a:spcBef>
                <a:spcPct val="20000"/>
              </a:spcBef>
              <a:spcAft>
                <a:spcPct val="0"/>
              </a:spcAft>
              <a:buFontTx/>
              <a:buChar char="•"/>
            </a:pPr>
            <a:r>
              <a:rPr lang="en-GB" altLang="en-US" sz="2400" dirty="0">
                <a:sym typeface="Wingdings" pitchFamily="2" charset="2"/>
              </a:rPr>
              <a:t> Queries are easier to read</a:t>
            </a:r>
            <a:endParaRPr lang="en-GB" altLang="en-US" sz="2400" dirty="0"/>
          </a:p>
        </p:txBody>
      </p:sp>
      <p:sp>
        <p:nvSpPr>
          <p:cNvPr id="41989" name="Rectangle 9"/>
          <p:cNvSpPr>
            <a:spLocks noChangeArrowheads="1"/>
          </p:cNvSpPr>
          <p:nvPr/>
        </p:nvSpPr>
        <p:spPr bwMode="auto">
          <a:xfrm>
            <a:off x="662123" y="3932713"/>
            <a:ext cx="8972153" cy="1439863"/>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buFontTx/>
              <a:buChar char="•"/>
            </a:pPr>
            <a:endParaRPr lang="de-AT" altLang="en-US"/>
          </a:p>
        </p:txBody>
      </p:sp>
      <p:sp>
        <p:nvSpPr>
          <p:cNvPr id="41990" name="Rectangle 3"/>
          <p:cNvSpPr>
            <a:spLocks noChangeArrowheads="1"/>
          </p:cNvSpPr>
          <p:nvPr/>
        </p:nvSpPr>
        <p:spPr bwMode="auto">
          <a:xfrm>
            <a:off x="662123" y="4004796"/>
            <a:ext cx="8972153"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274638">
              <a:tabLst>
                <a:tab pos="358775" algn="l"/>
                <a:tab pos="809625" algn="l"/>
              </a:tabLst>
              <a:defRPr sz="2000">
                <a:solidFill>
                  <a:srgbClr val="404B56"/>
                </a:solidFill>
                <a:latin typeface="Arial" charset="0"/>
                <a:cs typeface="Arial" charset="0"/>
              </a:defRPr>
            </a:lvl1pPr>
            <a:lvl2pPr marL="742950" indent="-285750" defTabSz="274638">
              <a:tabLst>
                <a:tab pos="358775" algn="l"/>
                <a:tab pos="809625" algn="l"/>
              </a:tabLst>
              <a:defRPr sz="2000">
                <a:solidFill>
                  <a:srgbClr val="404B56"/>
                </a:solidFill>
                <a:latin typeface="Arial" charset="0"/>
                <a:cs typeface="Arial" charset="0"/>
              </a:defRPr>
            </a:lvl2pPr>
            <a:lvl3pPr marL="1143000" indent="-228600" defTabSz="274638">
              <a:tabLst>
                <a:tab pos="358775" algn="l"/>
                <a:tab pos="809625" algn="l"/>
              </a:tabLst>
              <a:defRPr sz="2000">
                <a:solidFill>
                  <a:srgbClr val="404B56"/>
                </a:solidFill>
                <a:latin typeface="Arial" charset="0"/>
                <a:cs typeface="Arial" charset="0"/>
              </a:defRPr>
            </a:lvl3pPr>
            <a:lvl4pPr marL="1600200" indent="-228600" defTabSz="274638">
              <a:tabLst>
                <a:tab pos="358775" algn="l"/>
                <a:tab pos="809625" algn="l"/>
              </a:tabLst>
              <a:defRPr sz="2000">
                <a:solidFill>
                  <a:srgbClr val="404B56"/>
                </a:solidFill>
                <a:latin typeface="Arial" charset="0"/>
                <a:cs typeface="Arial" charset="0"/>
              </a:defRPr>
            </a:lvl4pPr>
            <a:lvl5pPr marL="2057400" indent="-228600" defTabSz="274638">
              <a:tabLst>
                <a:tab pos="358775" algn="l"/>
                <a:tab pos="809625" algn="l"/>
              </a:tabLst>
              <a:defRPr sz="2000">
                <a:solidFill>
                  <a:srgbClr val="404B56"/>
                </a:solidFill>
                <a:latin typeface="Arial" charset="0"/>
                <a:cs typeface="Arial" charset="0"/>
              </a:defRPr>
            </a:lvl5pPr>
            <a:lvl6pPr marL="25146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6pPr>
            <a:lvl7pPr marL="29718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7pPr>
            <a:lvl8pPr marL="34290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8pPr>
            <a:lvl9pPr marL="38862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9pPr>
          </a:lstStyle>
          <a:p>
            <a:pPr eaLnBrk="0" fontAlgn="base" hangingPunct="0">
              <a:spcBef>
                <a:spcPct val="20000"/>
              </a:spcBef>
              <a:spcAft>
                <a:spcPct val="0"/>
              </a:spcAft>
            </a:pPr>
            <a:r>
              <a:rPr lang="en-GB" altLang="en-US" sz="1800" noProof="1">
                <a:solidFill>
                  <a:srgbClr val="4C575F"/>
                </a:solidFill>
              </a:rPr>
              <a:t>SELECT *</a:t>
            </a:r>
          </a:p>
          <a:p>
            <a:pPr eaLnBrk="0" fontAlgn="base" hangingPunct="0">
              <a:spcBef>
                <a:spcPct val="20000"/>
              </a:spcBef>
              <a:spcAft>
                <a:spcPct val="0"/>
              </a:spcAft>
            </a:pPr>
            <a:r>
              <a:rPr lang="en-GB" altLang="en-US" sz="1800" noProof="1">
                <a:solidFill>
                  <a:srgbClr val="4C575F"/>
                </a:solidFill>
              </a:rPr>
              <a:t>FROM tls202_appln_title </a:t>
            </a:r>
            <a:r>
              <a:rPr lang="en-GB" altLang="en-US" sz="1800" b="1" noProof="1">
                <a:solidFill>
                  <a:srgbClr val="C0362B"/>
                </a:solidFill>
              </a:rPr>
              <a:t>t</a:t>
            </a:r>
          </a:p>
          <a:p>
            <a:pPr eaLnBrk="0" fontAlgn="base" hangingPunct="0">
              <a:spcBef>
                <a:spcPct val="20000"/>
              </a:spcBef>
              <a:spcAft>
                <a:spcPct val="0"/>
              </a:spcAft>
            </a:pPr>
            <a:r>
              <a:rPr lang="en-GB" altLang="en-US" sz="1800" noProof="1">
                <a:solidFill>
                  <a:srgbClr val="4C575F"/>
                </a:solidFill>
              </a:rPr>
              <a:t>JOIN tls201_appln </a:t>
            </a:r>
            <a:r>
              <a:rPr lang="en-GB" altLang="en-US" sz="1800" b="1" noProof="1">
                <a:solidFill>
                  <a:srgbClr val="C0362B"/>
                </a:solidFill>
              </a:rPr>
              <a:t>a</a:t>
            </a:r>
            <a:r>
              <a:rPr lang="en-GB" altLang="en-US" sz="1800" noProof="1">
                <a:solidFill>
                  <a:srgbClr val="4C575F"/>
                </a:solidFill>
              </a:rPr>
              <a:t> ON</a:t>
            </a:r>
            <a:r>
              <a:rPr lang="en-GB" altLang="en-US" sz="1800" b="1" noProof="1">
                <a:solidFill>
                  <a:srgbClr val="4C575F"/>
                </a:solidFill>
              </a:rPr>
              <a:t> </a:t>
            </a:r>
            <a:r>
              <a:rPr lang="en-GB" altLang="en-US" sz="1800" b="1" noProof="1">
                <a:solidFill>
                  <a:srgbClr val="C0362B"/>
                </a:solidFill>
              </a:rPr>
              <a:t>t.</a:t>
            </a:r>
            <a:r>
              <a:rPr lang="en-GB" altLang="en-US" sz="1800" noProof="1">
                <a:solidFill>
                  <a:srgbClr val="4C575F"/>
                </a:solidFill>
              </a:rPr>
              <a:t>appln_id = </a:t>
            </a:r>
            <a:r>
              <a:rPr lang="en-GB" altLang="en-US" sz="1800" b="1" noProof="1">
                <a:solidFill>
                  <a:srgbClr val="C0362B"/>
                </a:solidFill>
              </a:rPr>
              <a:t>a.</a:t>
            </a:r>
            <a:r>
              <a:rPr lang="en-GB" altLang="en-US" sz="1800" noProof="1">
                <a:solidFill>
                  <a:srgbClr val="4C575F"/>
                </a:solidFill>
              </a:rPr>
              <a:t>appln_id</a:t>
            </a:r>
          </a:p>
          <a:p>
            <a:pPr eaLnBrk="0" fontAlgn="base" hangingPunct="0">
              <a:spcBef>
                <a:spcPct val="20000"/>
              </a:spcBef>
              <a:spcAft>
                <a:spcPct val="0"/>
              </a:spcAft>
            </a:pPr>
            <a:r>
              <a:rPr lang="en-GB" altLang="en-US" sz="1800" noProof="1">
                <a:solidFill>
                  <a:srgbClr val="4C575F"/>
                </a:solidFill>
              </a:rPr>
              <a:t>WHERE appln_title LIKE 'bicycle transmission%' </a:t>
            </a:r>
            <a:endParaRPr lang="en-GB" altLang="en-US" sz="2400" noProof="1">
              <a:solidFill>
                <a:srgbClr val="4C575F"/>
              </a:solidFill>
            </a:endParaRPr>
          </a:p>
        </p:txBody>
      </p:sp>
      <p:sp>
        <p:nvSpPr>
          <p:cNvPr id="7" name="Rectangle 6"/>
          <p:cNvSpPr>
            <a:spLocks noChangeArrowheads="1"/>
          </p:cNvSpPr>
          <p:nvPr/>
        </p:nvSpPr>
        <p:spPr bwMode="auto">
          <a:xfrm>
            <a:off x="662337" y="5517232"/>
            <a:ext cx="8659151"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buFontTx/>
              <a:buChar char="•"/>
            </a:pPr>
            <a:r>
              <a:rPr lang="en-GB" altLang="en-US" sz="2400" dirty="0"/>
              <a:t>Note: Once a table alias is used, you cannot refer to the table by its full name within the same query.</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93D09056-D22B-4F72-9F9C-2264E884096D}" type="slidenum">
              <a:rPr lang="de-DE" altLang="en-US" sz="1200" smtClean="0">
                <a:solidFill>
                  <a:srgbClr val="4C575F"/>
                </a:solidFill>
              </a:rPr>
              <a:pPr/>
              <a:t>44</a:t>
            </a:fld>
            <a:endParaRPr lang="de-DE" altLang="en-US" sz="1200">
              <a:solidFill>
                <a:srgbClr val="4C575F"/>
              </a:solidFill>
            </a:endParaRPr>
          </a:p>
        </p:txBody>
      </p:sp>
      <p:sp>
        <p:nvSpPr>
          <p:cNvPr id="43011" name="Rectangle 3"/>
          <p:cNvSpPr>
            <a:spLocks noGrp="1" noChangeArrowheads="1"/>
          </p:cNvSpPr>
          <p:nvPr>
            <p:ph type="body" idx="4294967295"/>
          </p:nvPr>
        </p:nvSpPr>
        <p:spPr>
          <a:xfrm>
            <a:off x="662123" y="1341438"/>
            <a:ext cx="8580040" cy="4751387"/>
          </a:xfrm>
        </p:spPr>
        <p:txBody>
          <a:bodyPr/>
          <a:lstStyle/>
          <a:p>
            <a:pPr>
              <a:lnSpc>
                <a:spcPct val="90000"/>
              </a:lnSpc>
            </a:pPr>
            <a:r>
              <a:rPr lang="en-GB" altLang="en-US" sz="2000"/>
              <a:t>If an attribute is unique within all tables of a query, it is sufficient to use only the (unqualified) attribute name.</a:t>
            </a:r>
            <a:br>
              <a:rPr lang="en-GB" altLang="en-US" sz="2000"/>
            </a:br>
            <a:br>
              <a:rPr lang="en-GB" altLang="en-US" sz="2000"/>
            </a:br>
            <a:r>
              <a:rPr lang="en-GB" altLang="en-US" sz="2000"/>
              <a:t>Examples:</a:t>
            </a:r>
            <a:br>
              <a:rPr lang="en-GB" altLang="en-US" sz="2000"/>
            </a:br>
            <a:r>
              <a:rPr lang="en-GB" altLang="en-US" sz="2000">
                <a:latin typeface="Courier New" pitchFamily="49" charset="0"/>
                <a:cs typeface="Courier New" pitchFamily="49" charset="0"/>
              </a:rPr>
              <a:t>appln_id</a:t>
            </a:r>
            <a:br>
              <a:rPr lang="en-GB" altLang="en-US" sz="2000">
                <a:latin typeface="Courier New" pitchFamily="49" charset="0"/>
                <a:cs typeface="Courier New" pitchFamily="49" charset="0"/>
              </a:rPr>
            </a:br>
            <a:r>
              <a:rPr lang="en-GB" altLang="en-US" sz="2000">
                <a:latin typeface="Courier New" pitchFamily="49" charset="0"/>
                <a:cs typeface="Courier New" pitchFamily="49" charset="0"/>
              </a:rPr>
              <a:t>ipc_class_symbol</a:t>
            </a:r>
          </a:p>
          <a:p>
            <a:pPr>
              <a:lnSpc>
                <a:spcPct val="90000"/>
              </a:lnSpc>
              <a:buFontTx/>
              <a:buNone/>
            </a:pPr>
            <a:endParaRPr lang="en-GB" altLang="en-US" sz="2000"/>
          </a:p>
          <a:p>
            <a:pPr>
              <a:lnSpc>
                <a:spcPct val="90000"/>
              </a:lnSpc>
            </a:pPr>
            <a:r>
              <a:rPr lang="en-GB" altLang="en-US" sz="2000"/>
              <a:t>If the same attribute name is used in multiple tables of a query, you must use the qualified form. </a:t>
            </a:r>
            <a:br>
              <a:rPr lang="en-GB" altLang="en-US" sz="2000"/>
            </a:br>
            <a:r>
              <a:rPr lang="en-GB" altLang="en-US" sz="2000"/>
              <a:t>Table name and attribute name are connected with a dot:</a:t>
            </a:r>
            <a:br>
              <a:rPr lang="en-GB" altLang="en-US" sz="2000"/>
            </a:br>
            <a:r>
              <a:rPr lang="en-GB" altLang="en-US" sz="2000">
                <a:latin typeface="Courier New" pitchFamily="49" charset="0"/>
                <a:cs typeface="Courier New" pitchFamily="49" charset="0"/>
              </a:rPr>
              <a:t>&lt;table name&gt;.&lt;attribute name&gt;</a:t>
            </a:r>
            <a:br>
              <a:rPr lang="en-GB" altLang="en-US" sz="2000"/>
            </a:br>
            <a:br>
              <a:rPr lang="en-GB" altLang="en-US" sz="2000"/>
            </a:br>
            <a:r>
              <a:rPr lang="en-GB" altLang="en-US" sz="2000"/>
              <a:t>Examples:</a:t>
            </a:r>
            <a:br>
              <a:rPr lang="en-GB" altLang="en-US" sz="2000"/>
            </a:br>
            <a:r>
              <a:rPr lang="en-GB" altLang="en-US" sz="2000">
                <a:latin typeface="Courier New" pitchFamily="49" charset="0"/>
                <a:cs typeface="Courier New" pitchFamily="49" charset="0"/>
              </a:rPr>
              <a:t>tls201_appln.appln_id</a:t>
            </a:r>
            <a:br>
              <a:rPr lang="en-GB" altLang="en-US" sz="2000">
                <a:latin typeface="Courier New" pitchFamily="49" charset="0"/>
                <a:cs typeface="Courier New" pitchFamily="49" charset="0"/>
              </a:rPr>
            </a:br>
            <a:r>
              <a:rPr lang="en-GB" altLang="en-US" sz="2000">
                <a:latin typeface="Courier New" pitchFamily="49" charset="0"/>
                <a:cs typeface="Courier New" pitchFamily="49" charset="0"/>
              </a:rPr>
              <a:t>tls211_appln_ipc.ipc_class_symbol</a:t>
            </a:r>
          </a:p>
          <a:p>
            <a:pPr>
              <a:lnSpc>
                <a:spcPct val="90000"/>
              </a:lnSpc>
              <a:buFontTx/>
              <a:buNone/>
            </a:pPr>
            <a:endParaRPr lang="en-GB" altLang="en-US" sz="2000">
              <a:latin typeface="Courier New" pitchFamily="49" charset="0"/>
              <a:cs typeface="Courier New" pitchFamily="49" charset="0"/>
            </a:endParaRPr>
          </a:p>
        </p:txBody>
      </p:sp>
      <p:sp>
        <p:nvSpPr>
          <p:cNvPr id="43012" name="Rectangle 2"/>
          <p:cNvSpPr>
            <a:spLocks noChangeArrowheads="1"/>
          </p:cNvSpPr>
          <p:nvPr/>
        </p:nvSpPr>
        <p:spPr bwMode="auto">
          <a:xfrm>
            <a:off x="662120" y="630238"/>
            <a:ext cx="8330671"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fontAlgn="base">
              <a:spcBef>
                <a:spcPct val="0"/>
              </a:spcBef>
              <a:spcAft>
                <a:spcPct val="0"/>
              </a:spcAft>
            </a:pPr>
            <a:r>
              <a:rPr lang="en-GB" altLang="en-US" sz="3200" b="1"/>
              <a:t>Identification of attributes (1)</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BAFE843C-16F8-4B90-B35D-68AA3291FAC9}" type="slidenum">
              <a:rPr lang="de-DE" altLang="en-US" sz="1200" smtClean="0">
                <a:solidFill>
                  <a:srgbClr val="4C575F"/>
                </a:solidFill>
              </a:rPr>
              <a:pPr/>
              <a:t>45</a:t>
            </a:fld>
            <a:endParaRPr lang="de-DE" altLang="en-US" sz="1200">
              <a:solidFill>
                <a:srgbClr val="4C575F"/>
              </a:solidFill>
            </a:endParaRPr>
          </a:p>
        </p:txBody>
      </p:sp>
      <p:sp>
        <p:nvSpPr>
          <p:cNvPr id="44035" name="Rectangle 3"/>
          <p:cNvSpPr>
            <a:spLocks noGrp="1" noChangeArrowheads="1"/>
          </p:cNvSpPr>
          <p:nvPr>
            <p:ph type="body" idx="4294967295"/>
          </p:nvPr>
        </p:nvSpPr>
        <p:spPr>
          <a:xfrm>
            <a:off x="662123" y="1341438"/>
            <a:ext cx="8580040" cy="4751387"/>
          </a:xfrm>
        </p:spPr>
        <p:txBody>
          <a:bodyPr/>
          <a:lstStyle/>
          <a:p>
            <a:r>
              <a:rPr lang="en-GB" altLang="en-US" sz="2400" dirty="0"/>
              <a:t>If you have defined a table alias, you </a:t>
            </a:r>
            <a:r>
              <a:rPr lang="en-GB" altLang="en-US" sz="2400" u="sng" dirty="0"/>
              <a:t>must</a:t>
            </a:r>
            <a:r>
              <a:rPr lang="en-GB" altLang="en-US" sz="2400" dirty="0"/>
              <a:t> use </a:t>
            </a:r>
            <a:br>
              <a:rPr lang="en-GB" altLang="en-US" sz="2400" dirty="0"/>
            </a:br>
            <a:r>
              <a:rPr lang="en-GB" altLang="en-US" sz="2400" dirty="0"/>
              <a:t>this table alias and </a:t>
            </a:r>
            <a:r>
              <a:rPr lang="en-GB" altLang="en-US" sz="2400" u="sng" dirty="0"/>
              <a:t>not</a:t>
            </a:r>
            <a:r>
              <a:rPr lang="en-GB" altLang="en-US" sz="2400" dirty="0"/>
              <a:t> the table name for qualified attribute names.</a:t>
            </a:r>
            <a:br>
              <a:rPr lang="en-GB" altLang="en-US" sz="2400" dirty="0"/>
            </a:br>
            <a:br>
              <a:rPr lang="en-GB" altLang="en-US" sz="2400" dirty="0"/>
            </a:br>
            <a:r>
              <a:rPr lang="en-GB" altLang="en-US" sz="2400" dirty="0"/>
              <a:t>Examples:</a:t>
            </a:r>
            <a:br>
              <a:rPr lang="en-GB" altLang="en-US" sz="2400" dirty="0"/>
            </a:br>
            <a:r>
              <a:rPr lang="en-GB" altLang="en-US" sz="2400" noProof="1">
                <a:latin typeface="Courier New" pitchFamily="49" charset="0"/>
                <a:cs typeface="Courier New" pitchFamily="49" charset="0"/>
              </a:rPr>
              <a:t>a.appln_id </a:t>
            </a:r>
            <a:br>
              <a:rPr lang="en-GB" altLang="en-US" sz="2400" noProof="1">
                <a:latin typeface="Courier New" pitchFamily="49" charset="0"/>
                <a:cs typeface="Courier New" pitchFamily="49" charset="0"/>
              </a:rPr>
            </a:br>
            <a:r>
              <a:rPr lang="en-GB" altLang="en-US" sz="2400" noProof="1">
                <a:latin typeface="Courier New" pitchFamily="49" charset="0"/>
                <a:cs typeface="Courier New" pitchFamily="49" charset="0"/>
              </a:rPr>
              <a:t>i.ipc_class_symbol</a:t>
            </a:r>
            <a:br>
              <a:rPr lang="en-GB" altLang="en-US" sz="2400" dirty="0">
                <a:latin typeface="Courier New" pitchFamily="49" charset="0"/>
                <a:cs typeface="Courier New" pitchFamily="49" charset="0"/>
              </a:rPr>
            </a:br>
            <a:endParaRPr lang="en-GB" altLang="en-US" sz="2400" dirty="0">
              <a:latin typeface="Courier New" pitchFamily="49" charset="0"/>
              <a:cs typeface="Courier New" pitchFamily="49" charset="0"/>
            </a:endParaRPr>
          </a:p>
          <a:p>
            <a:r>
              <a:rPr lang="en-GB" altLang="en-US" sz="2400" dirty="0">
                <a:cs typeface="Arial" charset="0"/>
              </a:rPr>
              <a:t>This will also make your queries easier to read.</a:t>
            </a:r>
          </a:p>
          <a:p>
            <a:pPr>
              <a:buFontTx/>
              <a:buNone/>
            </a:pPr>
            <a:endParaRPr lang="en-GB" altLang="en-US" sz="2400" dirty="0">
              <a:latin typeface="Courier New" pitchFamily="49" charset="0"/>
              <a:cs typeface="Courier New" pitchFamily="49" charset="0"/>
            </a:endParaRPr>
          </a:p>
        </p:txBody>
      </p:sp>
      <p:sp>
        <p:nvSpPr>
          <p:cNvPr id="44036" name="Rectangle 2"/>
          <p:cNvSpPr>
            <a:spLocks noChangeArrowheads="1"/>
          </p:cNvSpPr>
          <p:nvPr/>
        </p:nvSpPr>
        <p:spPr bwMode="auto">
          <a:xfrm>
            <a:off x="662120" y="630238"/>
            <a:ext cx="8330671"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fontAlgn="base">
              <a:spcBef>
                <a:spcPct val="0"/>
              </a:spcBef>
              <a:spcAft>
                <a:spcPct val="0"/>
              </a:spcAft>
            </a:pPr>
            <a:r>
              <a:rPr lang="en-GB" altLang="en-US" sz="3200" b="1"/>
              <a:t>Identification of attributes (2)</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8004E313-5078-4776-B03D-2E9E37501A8A}" type="slidenum">
              <a:rPr lang="de-DE" altLang="en-US" sz="1200" smtClean="0">
                <a:solidFill>
                  <a:srgbClr val="4C575F"/>
                </a:solidFill>
              </a:rPr>
              <a:pPr/>
              <a:t>46</a:t>
            </a:fld>
            <a:endParaRPr lang="de-DE" altLang="en-US" sz="1200">
              <a:solidFill>
                <a:srgbClr val="4C575F"/>
              </a:solidFill>
            </a:endParaRPr>
          </a:p>
        </p:txBody>
      </p:sp>
      <p:sp>
        <p:nvSpPr>
          <p:cNvPr id="47107" name="Rectangle 2"/>
          <p:cNvSpPr>
            <a:spLocks noGrp="1" noChangeArrowheads="1"/>
          </p:cNvSpPr>
          <p:nvPr>
            <p:ph type="title"/>
          </p:nvPr>
        </p:nvSpPr>
        <p:spPr>
          <a:xfrm>
            <a:off x="662120" y="404818"/>
            <a:ext cx="8330671" cy="638175"/>
          </a:xfrm>
        </p:spPr>
        <p:txBody>
          <a:bodyPr/>
          <a:lstStyle/>
          <a:p>
            <a:r>
              <a:rPr lang="en-GB" altLang="en-US" sz="3200"/>
              <a:t>JOIN clause (2)</a:t>
            </a:r>
          </a:p>
        </p:txBody>
      </p:sp>
      <p:sp>
        <p:nvSpPr>
          <p:cNvPr id="47108" name="Rectangle 3"/>
          <p:cNvSpPr>
            <a:spLocks noChangeArrowheads="1"/>
          </p:cNvSpPr>
          <p:nvPr/>
        </p:nvSpPr>
        <p:spPr bwMode="auto">
          <a:xfrm>
            <a:off x="662123" y="1052516"/>
            <a:ext cx="8972153" cy="151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274638">
              <a:tabLst>
                <a:tab pos="358775" algn="l"/>
                <a:tab pos="809625" algn="l"/>
              </a:tabLst>
              <a:defRPr sz="2000">
                <a:solidFill>
                  <a:srgbClr val="404B56"/>
                </a:solidFill>
                <a:latin typeface="Arial" charset="0"/>
                <a:cs typeface="Arial" charset="0"/>
              </a:defRPr>
            </a:lvl1pPr>
            <a:lvl2pPr marL="742950" indent="-285750" defTabSz="274638">
              <a:tabLst>
                <a:tab pos="358775" algn="l"/>
                <a:tab pos="809625" algn="l"/>
              </a:tabLst>
              <a:defRPr sz="2000">
                <a:solidFill>
                  <a:srgbClr val="404B56"/>
                </a:solidFill>
                <a:latin typeface="Arial" charset="0"/>
                <a:cs typeface="Arial" charset="0"/>
              </a:defRPr>
            </a:lvl2pPr>
            <a:lvl3pPr marL="1143000" indent="-228600" defTabSz="274638">
              <a:tabLst>
                <a:tab pos="358775" algn="l"/>
                <a:tab pos="809625" algn="l"/>
              </a:tabLst>
              <a:defRPr sz="2000">
                <a:solidFill>
                  <a:srgbClr val="404B56"/>
                </a:solidFill>
                <a:latin typeface="Arial" charset="0"/>
                <a:cs typeface="Arial" charset="0"/>
              </a:defRPr>
            </a:lvl3pPr>
            <a:lvl4pPr marL="1600200" indent="-228600" defTabSz="274638">
              <a:tabLst>
                <a:tab pos="358775" algn="l"/>
                <a:tab pos="809625" algn="l"/>
              </a:tabLst>
              <a:defRPr sz="2000">
                <a:solidFill>
                  <a:srgbClr val="404B56"/>
                </a:solidFill>
                <a:latin typeface="Arial" charset="0"/>
                <a:cs typeface="Arial" charset="0"/>
              </a:defRPr>
            </a:lvl4pPr>
            <a:lvl5pPr marL="2057400" indent="-228600" defTabSz="274638">
              <a:tabLst>
                <a:tab pos="358775" algn="l"/>
                <a:tab pos="809625" algn="l"/>
              </a:tabLst>
              <a:defRPr sz="2000">
                <a:solidFill>
                  <a:srgbClr val="404B56"/>
                </a:solidFill>
                <a:latin typeface="Arial" charset="0"/>
                <a:cs typeface="Arial" charset="0"/>
              </a:defRPr>
            </a:lvl5pPr>
            <a:lvl6pPr marL="25146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6pPr>
            <a:lvl7pPr marL="29718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7pPr>
            <a:lvl8pPr marL="34290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8pPr>
            <a:lvl9pPr marL="38862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9pPr>
          </a:lstStyle>
          <a:p>
            <a:pPr eaLnBrk="0" fontAlgn="base" hangingPunct="0">
              <a:spcBef>
                <a:spcPct val="20000"/>
              </a:spcBef>
              <a:spcAft>
                <a:spcPct val="0"/>
              </a:spcAft>
            </a:pPr>
            <a:r>
              <a:rPr lang="en-GB" altLang="en-US" sz="1800" noProof="1">
                <a:solidFill>
                  <a:srgbClr val="4C575F"/>
                </a:solidFill>
              </a:rPr>
              <a:t>SELECT *</a:t>
            </a:r>
          </a:p>
          <a:p>
            <a:pPr eaLnBrk="0" fontAlgn="base" hangingPunct="0">
              <a:spcBef>
                <a:spcPct val="20000"/>
              </a:spcBef>
              <a:spcAft>
                <a:spcPct val="0"/>
              </a:spcAft>
            </a:pPr>
            <a:r>
              <a:rPr lang="en-GB" altLang="en-US" sz="1800" noProof="1">
                <a:solidFill>
                  <a:srgbClr val="4C575F"/>
                </a:solidFill>
              </a:rPr>
              <a:t>FROM tls209_appln_ipc</a:t>
            </a:r>
          </a:p>
          <a:p>
            <a:pPr eaLnBrk="0" fontAlgn="base" hangingPunct="0">
              <a:spcBef>
                <a:spcPct val="20000"/>
              </a:spcBef>
              <a:spcAft>
                <a:spcPct val="0"/>
              </a:spcAft>
            </a:pPr>
            <a:r>
              <a:rPr lang="en-GB" altLang="en-US" sz="1800" b="1" noProof="1">
                <a:solidFill>
                  <a:srgbClr val="4C575F"/>
                </a:solidFill>
              </a:rPr>
              <a:t>JOIN tls201_appln ON tls209_appln_ipc.appln_id = tls201_appln.appln_id</a:t>
            </a:r>
          </a:p>
          <a:p>
            <a:pPr eaLnBrk="0" fontAlgn="base" hangingPunct="0">
              <a:spcBef>
                <a:spcPct val="20000"/>
              </a:spcBef>
              <a:spcAft>
                <a:spcPct val="0"/>
              </a:spcAft>
            </a:pPr>
            <a:r>
              <a:rPr lang="en-GB" altLang="en-US" sz="1800" noProof="1">
                <a:solidFill>
                  <a:srgbClr val="4C575F"/>
                </a:solidFill>
              </a:rPr>
              <a:t>WHERE tls209_appln_ipc.appln_id = 456789</a:t>
            </a:r>
            <a:endParaRPr lang="en-GB" altLang="en-US" sz="2400" noProof="1">
              <a:solidFill>
                <a:srgbClr val="4C575F"/>
              </a:solidFill>
            </a:endParaRPr>
          </a:p>
        </p:txBody>
      </p:sp>
      <p:sp>
        <p:nvSpPr>
          <p:cNvPr id="47109" name="Rectangle 6"/>
          <p:cNvSpPr>
            <a:spLocks noChangeArrowheads="1"/>
          </p:cNvSpPr>
          <p:nvPr/>
        </p:nvSpPr>
        <p:spPr bwMode="auto">
          <a:xfrm>
            <a:off x="741233" y="2636841"/>
            <a:ext cx="8659151"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buFontTx/>
              <a:buChar char="•"/>
            </a:pPr>
            <a:r>
              <a:rPr lang="en-GB" altLang="en-US" sz="2400" dirty="0"/>
              <a:t>A single application may have 0, 1 or more IPC symbols </a:t>
            </a:r>
            <a:br>
              <a:rPr lang="en-GB" altLang="en-US" sz="2400" dirty="0"/>
            </a:br>
            <a:r>
              <a:rPr lang="en-GB" altLang="en-US" sz="2400" dirty="0"/>
              <a:t>(1:n relationship)</a:t>
            </a:r>
          </a:p>
          <a:p>
            <a:pPr defTabSz="914400" eaLnBrk="0" fontAlgn="base" hangingPunct="0">
              <a:spcBef>
                <a:spcPct val="20000"/>
              </a:spcBef>
              <a:spcAft>
                <a:spcPct val="0"/>
              </a:spcAft>
              <a:buFontTx/>
              <a:buChar char="•"/>
            </a:pPr>
            <a:r>
              <a:rPr lang="en-GB" altLang="en-US" sz="2400" dirty="0"/>
              <a:t>Restricting the query to one application still retrieves several rows, with an identical application part</a:t>
            </a:r>
          </a:p>
        </p:txBody>
      </p:sp>
      <p:pic>
        <p:nvPicPr>
          <p:cNvPr id="47110" name="Picture 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18622" y="4508505"/>
            <a:ext cx="8580041" cy="183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11" name="Rectangle 11"/>
          <p:cNvSpPr>
            <a:spLocks noChangeArrowheads="1"/>
          </p:cNvSpPr>
          <p:nvPr/>
        </p:nvSpPr>
        <p:spPr bwMode="auto">
          <a:xfrm>
            <a:off x="584729" y="1052513"/>
            <a:ext cx="8970433" cy="143986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buFontTx/>
              <a:buChar char="•"/>
            </a:pPr>
            <a:endParaRPr lang="de-AT" altLang="en-US"/>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30C512FF-B6F3-421E-A344-9190905DD9B6}" type="slidenum">
              <a:rPr lang="de-DE" altLang="en-US" sz="1200" smtClean="0">
                <a:solidFill>
                  <a:srgbClr val="4C575F"/>
                </a:solidFill>
              </a:rPr>
              <a:pPr/>
              <a:t>47</a:t>
            </a:fld>
            <a:endParaRPr lang="de-DE" altLang="en-US" sz="1200">
              <a:solidFill>
                <a:srgbClr val="4C575F"/>
              </a:solidFill>
            </a:endParaRPr>
          </a:p>
        </p:txBody>
      </p:sp>
      <p:sp>
        <p:nvSpPr>
          <p:cNvPr id="48131" name="Text Box 2"/>
          <p:cNvSpPr txBox="1">
            <a:spLocks noChangeArrowheads="1"/>
          </p:cNvSpPr>
          <p:nvPr/>
        </p:nvSpPr>
        <p:spPr bwMode="auto">
          <a:xfrm>
            <a:off x="350840" y="765175"/>
            <a:ext cx="9126935" cy="49545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fontAlgn="base">
              <a:spcBef>
                <a:spcPct val="50000"/>
              </a:spcBef>
              <a:spcAft>
                <a:spcPct val="0"/>
              </a:spcAft>
            </a:pPr>
            <a:r>
              <a:rPr lang="en-GB" altLang="zh-CN" sz="2800" dirty="0">
                <a:solidFill>
                  <a:srgbClr val="0000FF"/>
                </a:solidFill>
                <a:ea typeface="SimSun" pitchFamily="2" charset="-122"/>
              </a:rPr>
              <a:t>Exercise:</a:t>
            </a:r>
          </a:p>
          <a:p>
            <a:pPr defTabSz="914400" fontAlgn="base">
              <a:spcBef>
                <a:spcPct val="50000"/>
              </a:spcBef>
              <a:spcAft>
                <a:spcPct val="0"/>
              </a:spcAft>
              <a:buFont typeface="Wingdings" pitchFamily="2" charset="2"/>
              <a:buNone/>
            </a:pPr>
            <a:r>
              <a:rPr lang="en-GB" altLang="zh-CN" sz="2800" dirty="0">
                <a:solidFill>
                  <a:srgbClr val="4C575F"/>
                </a:solidFill>
                <a:ea typeface="SimSun" pitchFamily="2" charset="-122"/>
              </a:rPr>
              <a:t>Run this query, which is similar to the previous one. It retrieves the IPC symbols of three applications:</a:t>
            </a:r>
          </a:p>
          <a:p>
            <a:pPr defTabSz="914400" eaLnBrk="0" fontAlgn="base" hangingPunct="0">
              <a:spcBef>
                <a:spcPct val="20000"/>
              </a:spcBef>
              <a:spcAft>
                <a:spcPct val="0"/>
              </a:spcAft>
            </a:pPr>
            <a:endParaRPr lang="en-GB" altLang="en-US" dirty="0">
              <a:solidFill>
                <a:srgbClr val="4C575F"/>
              </a:solidFill>
            </a:endParaRPr>
          </a:p>
          <a:p>
            <a:pPr defTabSz="914400" eaLnBrk="0" fontAlgn="base" hangingPunct="0">
              <a:spcBef>
                <a:spcPct val="20000"/>
              </a:spcBef>
              <a:spcAft>
                <a:spcPct val="0"/>
              </a:spcAft>
            </a:pPr>
            <a:r>
              <a:rPr lang="en-GB" altLang="en-US" dirty="0">
                <a:solidFill>
                  <a:srgbClr val="4C575F"/>
                </a:solidFill>
              </a:rPr>
              <a:t>SELECT *</a:t>
            </a:r>
          </a:p>
          <a:p>
            <a:pPr defTabSz="914400" eaLnBrk="0" fontAlgn="base" hangingPunct="0">
              <a:spcBef>
                <a:spcPct val="20000"/>
              </a:spcBef>
              <a:spcAft>
                <a:spcPct val="0"/>
              </a:spcAft>
            </a:pPr>
            <a:r>
              <a:rPr lang="en-GB" altLang="en-US" dirty="0">
                <a:solidFill>
                  <a:srgbClr val="4C575F"/>
                </a:solidFill>
              </a:rPr>
              <a:t>FROM tls209_appln_ipc </a:t>
            </a:r>
            <a:r>
              <a:rPr lang="en-GB" altLang="en-US" dirty="0" err="1">
                <a:solidFill>
                  <a:srgbClr val="4C575F"/>
                </a:solidFill>
              </a:rPr>
              <a:t>i</a:t>
            </a:r>
            <a:endParaRPr lang="en-GB" altLang="en-US" dirty="0">
              <a:solidFill>
                <a:srgbClr val="4C575F"/>
              </a:solidFill>
            </a:endParaRPr>
          </a:p>
          <a:p>
            <a:pPr defTabSz="914400" eaLnBrk="0" fontAlgn="base" hangingPunct="0">
              <a:spcBef>
                <a:spcPct val="20000"/>
              </a:spcBef>
              <a:spcAft>
                <a:spcPct val="0"/>
              </a:spcAft>
            </a:pPr>
            <a:r>
              <a:rPr lang="en-GB" altLang="en-US" b="1" dirty="0">
                <a:solidFill>
                  <a:srgbClr val="4C575F"/>
                </a:solidFill>
              </a:rPr>
              <a:t>JOIN tls201_appln a  ON i.appln_id = a.appln_id</a:t>
            </a:r>
          </a:p>
          <a:p>
            <a:pPr defTabSz="914400" eaLnBrk="0" fontAlgn="base" hangingPunct="0">
              <a:spcBef>
                <a:spcPct val="20000"/>
              </a:spcBef>
              <a:spcAft>
                <a:spcPct val="0"/>
              </a:spcAft>
            </a:pPr>
            <a:r>
              <a:rPr lang="en-GB" altLang="en-US" dirty="0">
                <a:solidFill>
                  <a:srgbClr val="4C575F"/>
                </a:solidFill>
              </a:rPr>
              <a:t>WHERE a.appln_id IN (456789, 456790, 456791)</a:t>
            </a:r>
          </a:p>
          <a:p>
            <a:pPr defTabSz="914400" fontAlgn="base">
              <a:spcBef>
                <a:spcPct val="50000"/>
              </a:spcBef>
              <a:spcAft>
                <a:spcPct val="0"/>
              </a:spcAft>
              <a:buFont typeface="Wingdings" pitchFamily="2" charset="2"/>
              <a:buNone/>
            </a:pPr>
            <a:r>
              <a:rPr lang="en-GB" altLang="zh-CN" sz="2800" dirty="0">
                <a:solidFill>
                  <a:srgbClr val="4C575F"/>
                </a:solidFill>
                <a:ea typeface="SimSun" pitchFamily="2" charset="-122"/>
              </a:rPr>
              <a:t>How many rows do you get? </a:t>
            </a:r>
            <a:br>
              <a:rPr lang="en-GB" altLang="zh-CN" sz="2800" dirty="0">
                <a:solidFill>
                  <a:srgbClr val="4C575F"/>
                </a:solidFill>
                <a:ea typeface="SimSun" pitchFamily="2" charset="-122"/>
              </a:rPr>
            </a:br>
            <a:r>
              <a:rPr lang="en-GB" altLang="zh-CN" sz="2800" dirty="0">
                <a:solidFill>
                  <a:srgbClr val="4C575F"/>
                </a:solidFill>
                <a:ea typeface="SimSun" pitchFamily="2" charset="-122"/>
              </a:rPr>
              <a:t>How many applications?</a:t>
            </a:r>
            <a:br>
              <a:rPr lang="en-GB" altLang="zh-CN" sz="2800" dirty="0">
                <a:solidFill>
                  <a:srgbClr val="4C575F"/>
                </a:solidFill>
                <a:ea typeface="SimSun" pitchFamily="2" charset="-122"/>
              </a:rPr>
            </a:br>
            <a:r>
              <a:rPr lang="en-GB" altLang="zh-CN" sz="2800" dirty="0">
                <a:solidFill>
                  <a:srgbClr val="4C575F"/>
                </a:solidFill>
                <a:ea typeface="SimSun" pitchFamily="2" charset="-122"/>
              </a:rPr>
              <a:t>How many IPC symbols per application?</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E0D66B20-8D80-4736-B602-86BB22548377}" type="slidenum">
              <a:rPr lang="de-DE" altLang="en-US" sz="1200" smtClean="0">
                <a:solidFill>
                  <a:srgbClr val="4C575F"/>
                </a:solidFill>
              </a:rPr>
              <a:pPr/>
              <a:t>48</a:t>
            </a:fld>
            <a:endParaRPr lang="de-DE" altLang="en-US" sz="1200">
              <a:solidFill>
                <a:srgbClr val="4C575F"/>
              </a:solidFill>
            </a:endParaRPr>
          </a:p>
        </p:txBody>
      </p:sp>
      <p:sp>
        <p:nvSpPr>
          <p:cNvPr id="49155" name="Text Box 2"/>
          <p:cNvSpPr txBox="1">
            <a:spLocks noChangeArrowheads="1"/>
          </p:cNvSpPr>
          <p:nvPr/>
        </p:nvSpPr>
        <p:spPr bwMode="auto">
          <a:xfrm>
            <a:off x="350840" y="765180"/>
            <a:ext cx="9126935" cy="52629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fontAlgn="base">
              <a:spcBef>
                <a:spcPct val="50000"/>
              </a:spcBef>
              <a:spcAft>
                <a:spcPct val="0"/>
              </a:spcAft>
            </a:pPr>
            <a:r>
              <a:rPr lang="en-GB" altLang="zh-CN" sz="2800" dirty="0">
                <a:solidFill>
                  <a:srgbClr val="0000FF"/>
                </a:solidFill>
                <a:ea typeface="SimSun" pitchFamily="2" charset="-122"/>
              </a:rPr>
              <a:t>Exercise:</a:t>
            </a:r>
          </a:p>
          <a:p>
            <a:pPr defTabSz="914400" fontAlgn="base">
              <a:spcBef>
                <a:spcPct val="50000"/>
              </a:spcBef>
              <a:spcAft>
                <a:spcPct val="0"/>
              </a:spcAft>
              <a:buFont typeface="Wingdings" pitchFamily="2" charset="2"/>
              <a:buNone/>
            </a:pPr>
            <a:r>
              <a:rPr lang="en-GB" altLang="zh-CN" sz="2800" dirty="0">
                <a:solidFill>
                  <a:srgbClr val="4C575F"/>
                </a:solidFill>
                <a:ea typeface="SimSun" pitchFamily="2" charset="-122"/>
              </a:rPr>
              <a:t>Write and run a query which joins the tables </a:t>
            </a:r>
            <a:r>
              <a:rPr lang="en-GB" altLang="zh-CN" sz="2800" dirty="0">
                <a:solidFill>
                  <a:srgbClr val="4C575F"/>
                </a:solidFill>
                <a:latin typeface="Courier New" pitchFamily="49" charset="0"/>
                <a:ea typeface="SimSun" pitchFamily="2" charset="-122"/>
                <a:cs typeface="Courier New" pitchFamily="49" charset="0"/>
              </a:rPr>
              <a:t>tls201_appln, tls207_pers_appln, tls206_person</a:t>
            </a:r>
            <a:r>
              <a:rPr lang="en-GB" altLang="zh-CN" sz="2800" dirty="0">
                <a:solidFill>
                  <a:srgbClr val="4C575F"/>
                </a:solidFill>
                <a:ea typeface="SimSun" pitchFamily="2" charset="-122"/>
              </a:rPr>
              <a:t>.</a:t>
            </a:r>
          </a:p>
          <a:p>
            <a:pPr defTabSz="914400" fontAlgn="base">
              <a:spcBef>
                <a:spcPct val="50000"/>
              </a:spcBef>
              <a:spcAft>
                <a:spcPct val="0"/>
              </a:spcAft>
              <a:buFont typeface="Wingdings" pitchFamily="2" charset="2"/>
              <a:buNone/>
            </a:pPr>
            <a:r>
              <a:rPr lang="en-GB" altLang="zh-CN" sz="2800" dirty="0">
                <a:solidFill>
                  <a:srgbClr val="4C575F"/>
                </a:solidFill>
                <a:ea typeface="SimSun" pitchFamily="2" charset="-122"/>
              </a:rPr>
              <a:t>The Data Catalog tells you how to join the tables.</a:t>
            </a:r>
          </a:p>
          <a:p>
            <a:pPr defTabSz="914400" fontAlgn="base">
              <a:spcBef>
                <a:spcPct val="50000"/>
              </a:spcBef>
              <a:spcAft>
                <a:spcPct val="0"/>
              </a:spcAft>
              <a:buFont typeface="Wingdings" pitchFamily="2" charset="2"/>
              <a:buNone/>
            </a:pPr>
            <a:r>
              <a:rPr lang="en-GB" altLang="zh-CN" sz="2800" dirty="0">
                <a:solidFill>
                  <a:srgbClr val="4C575F"/>
                </a:solidFill>
                <a:ea typeface="SimSun" pitchFamily="2" charset="-122"/>
              </a:rPr>
              <a:t>Use table aliases.</a:t>
            </a:r>
          </a:p>
          <a:p>
            <a:pPr defTabSz="914400" fontAlgn="base">
              <a:spcBef>
                <a:spcPct val="50000"/>
              </a:spcBef>
              <a:spcAft>
                <a:spcPct val="0"/>
              </a:spcAft>
              <a:buFont typeface="Wingdings" pitchFamily="2" charset="2"/>
              <a:buNone/>
            </a:pPr>
            <a:r>
              <a:rPr lang="en-GB" altLang="zh-CN" sz="2800" dirty="0">
                <a:solidFill>
                  <a:srgbClr val="4C575F"/>
                </a:solidFill>
                <a:ea typeface="SimSun" pitchFamily="2" charset="-122"/>
              </a:rPr>
              <a:t>Restrict the result to</a:t>
            </a:r>
            <a:br>
              <a:rPr lang="en-GB" altLang="zh-CN" sz="2800" dirty="0">
                <a:solidFill>
                  <a:srgbClr val="4C575F"/>
                </a:solidFill>
                <a:ea typeface="SimSun" pitchFamily="2" charset="-122"/>
              </a:rPr>
            </a:br>
            <a:r>
              <a:rPr lang="en-GB" altLang="zh-CN" sz="2800" dirty="0">
                <a:solidFill>
                  <a:srgbClr val="4C575F"/>
                </a:solidFill>
                <a:ea typeface="SimSun" pitchFamily="2" charset="-122"/>
              </a:rPr>
              <a:t>- applications with Russian (RU) application</a:t>
            </a:r>
            <a:br>
              <a:rPr lang="en-GB" altLang="zh-CN" sz="2800" dirty="0">
                <a:solidFill>
                  <a:srgbClr val="4C575F"/>
                </a:solidFill>
                <a:ea typeface="SimSun" pitchFamily="2" charset="-122"/>
              </a:rPr>
            </a:br>
            <a:r>
              <a:rPr lang="en-GB" altLang="zh-CN" sz="2800" dirty="0">
                <a:solidFill>
                  <a:srgbClr val="4C575F"/>
                </a:solidFill>
                <a:ea typeface="SimSun" pitchFamily="2" charset="-122"/>
              </a:rPr>
              <a:t>   authority and </a:t>
            </a:r>
            <a:br>
              <a:rPr lang="en-GB" altLang="zh-CN" sz="2800" dirty="0">
                <a:solidFill>
                  <a:srgbClr val="4C575F"/>
                </a:solidFill>
                <a:ea typeface="SimSun" pitchFamily="2" charset="-122"/>
              </a:rPr>
            </a:br>
            <a:r>
              <a:rPr lang="en-GB" altLang="zh-CN" sz="2800" dirty="0">
                <a:solidFill>
                  <a:srgbClr val="4C575F"/>
                </a:solidFill>
                <a:ea typeface="SimSun" pitchFamily="2" charset="-122"/>
              </a:rPr>
              <a:t>- with applicants / inventors from Spain (ES)</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F57FF401-4DA6-4280-815C-AFBF106C3DBE}" type="slidenum">
              <a:rPr lang="de-DE" altLang="en-US" sz="1200" smtClean="0">
                <a:solidFill>
                  <a:srgbClr val="4C575F"/>
                </a:solidFill>
              </a:rPr>
              <a:pPr/>
              <a:t>49</a:t>
            </a:fld>
            <a:endParaRPr lang="de-DE" altLang="en-US" sz="1200">
              <a:solidFill>
                <a:srgbClr val="4C575F"/>
              </a:solidFill>
            </a:endParaRPr>
          </a:p>
        </p:txBody>
      </p:sp>
      <p:sp>
        <p:nvSpPr>
          <p:cNvPr id="50179" name="Text Box 2"/>
          <p:cNvSpPr txBox="1">
            <a:spLocks noChangeArrowheads="1"/>
          </p:cNvSpPr>
          <p:nvPr/>
        </p:nvSpPr>
        <p:spPr bwMode="auto">
          <a:xfrm>
            <a:off x="350840" y="765180"/>
            <a:ext cx="9126935" cy="310854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fontAlgn="base">
              <a:spcBef>
                <a:spcPct val="50000"/>
              </a:spcBef>
              <a:spcAft>
                <a:spcPct val="0"/>
              </a:spcAft>
            </a:pPr>
            <a:r>
              <a:rPr lang="en-GB" altLang="zh-CN" sz="2800" dirty="0">
                <a:solidFill>
                  <a:srgbClr val="0000FF"/>
                </a:solidFill>
                <a:ea typeface="SimSun" pitchFamily="2" charset="-122"/>
              </a:rPr>
              <a:t>Exercise:</a:t>
            </a:r>
          </a:p>
          <a:p>
            <a:pPr defTabSz="914400" fontAlgn="base">
              <a:spcBef>
                <a:spcPct val="50000"/>
              </a:spcBef>
              <a:spcAft>
                <a:spcPct val="0"/>
              </a:spcAft>
              <a:buFont typeface="Wingdings" pitchFamily="2" charset="2"/>
              <a:buNone/>
            </a:pPr>
            <a:r>
              <a:rPr lang="en-GB" altLang="zh-CN" sz="2800" dirty="0">
                <a:solidFill>
                  <a:srgbClr val="4C575F"/>
                </a:solidFill>
                <a:ea typeface="SimSun" pitchFamily="2" charset="-122"/>
              </a:rPr>
              <a:t>Re-write the previous query (4-table join) but retrieve only these columns:</a:t>
            </a:r>
          </a:p>
          <a:p>
            <a:pPr defTabSz="914400" fontAlgn="base">
              <a:spcBef>
                <a:spcPct val="50000"/>
              </a:spcBef>
              <a:spcAft>
                <a:spcPct val="0"/>
              </a:spcAft>
              <a:buFont typeface="Wingdings" pitchFamily="2" charset="2"/>
              <a:buNone/>
            </a:pPr>
            <a:r>
              <a:rPr lang="en-GB" altLang="zh-CN" sz="2800" dirty="0">
                <a:solidFill>
                  <a:srgbClr val="4C575F"/>
                </a:solidFill>
                <a:latin typeface="Courier New" pitchFamily="49" charset="0"/>
                <a:ea typeface="SimSun" pitchFamily="2" charset="-122"/>
              </a:rPr>
              <a:t>person_name</a:t>
            </a:r>
            <a:r>
              <a:rPr lang="en-GB" altLang="zh-CN" sz="2800" dirty="0">
                <a:solidFill>
                  <a:srgbClr val="4C575F"/>
                </a:solidFill>
                <a:ea typeface="SimSun" pitchFamily="2" charset="-122"/>
              </a:rPr>
              <a:t> and </a:t>
            </a:r>
            <a:r>
              <a:rPr lang="en-GB" altLang="zh-CN" sz="2800" dirty="0" err="1">
                <a:solidFill>
                  <a:srgbClr val="4C575F"/>
                </a:solidFill>
                <a:latin typeface="Courier New" pitchFamily="49" charset="0"/>
                <a:ea typeface="SimSun" pitchFamily="2" charset="-122"/>
                <a:cs typeface="Courier New" pitchFamily="49" charset="0"/>
              </a:rPr>
              <a:t>doc_std_name</a:t>
            </a:r>
            <a:r>
              <a:rPr lang="en-GB" altLang="zh-CN" sz="2800" dirty="0">
                <a:solidFill>
                  <a:srgbClr val="4C575F"/>
                </a:solidFill>
                <a:latin typeface="Courier New" pitchFamily="49" charset="0"/>
                <a:ea typeface="SimSun" pitchFamily="2" charset="-122"/>
                <a:cs typeface="Courier New" pitchFamily="49" charset="0"/>
              </a:rPr>
              <a:t> </a:t>
            </a:r>
            <a:r>
              <a:rPr lang="en-GB" altLang="zh-CN" sz="2800" dirty="0">
                <a:solidFill>
                  <a:srgbClr val="4C575F"/>
                </a:solidFill>
                <a:ea typeface="SimSun" pitchFamily="2" charset="-122"/>
              </a:rPr>
              <a:t>of table </a:t>
            </a:r>
            <a:r>
              <a:rPr lang="en-GB" altLang="zh-CN" sz="2800" dirty="0">
                <a:solidFill>
                  <a:srgbClr val="4C575F"/>
                </a:solidFill>
                <a:latin typeface="Courier New" pitchFamily="49" charset="0"/>
                <a:ea typeface="SimSun" pitchFamily="2" charset="-122"/>
              </a:rPr>
              <a:t>tls206_person</a:t>
            </a:r>
            <a:r>
              <a:rPr lang="en-GB" altLang="zh-CN" sz="2800" dirty="0">
                <a:solidFill>
                  <a:srgbClr val="4C575F"/>
                </a:solidFill>
                <a:ea typeface="SimSun" pitchFamily="2" charset="-122"/>
              </a:rPr>
              <a:t> and all columns of table </a:t>
            </a:r>
            <a:r>
              <a:rPr lang="en-GB" altLang="zh-CN" sz="2800" dirty="0">
                <a:solidFill>
                  <a:srgbClr val="4C575F"/>
                </a:solidFill>
                <a:latin typeface="Courier New" pitchFamily="49" charset="0"/>
                <a:ea typeface="SimSun" pitchFamily="2" charset="-122"/>
              </a:rPr>
              <a:t>tls201_appln</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3F755FE1-1153-41AE-8CE2-CE1CC3DB7ED2}" type="slidenum">
              <a:rPr lang="de-DE" altLang="en-US" sz="1200" smtClean="0">
                <a:solidFill>
                  <a:srgbClr val="4C575F"/>
                </a:solidFill>
              </a:rPr>
              <a:pPr/>
              <a:t>5</a:t>
            </a:fld>
            <a:endParaRPr lang="de-DE" altLang="en-US" sz="1200">
              <a:solidFill>
                <a:srgbClr val="4C575F"/>
              </a:solidFill>
            </a:endParaRPr>
          </a:p>
        </p:txBody>
      </p:sp>
      <p:sp>
        <p:nvSpPr>
          <p:cNvPr id="7171" name="Rectangle 2"/>
          <p:cNvSpPr>
            <a:spLocks noGrp="1" noChangeArrowheads="1"/>
          </p:cNvSpPr>
          <p:nvPr>
            <p:ph type="title" idx="4294967295"/>
          </p:nvPr>
        </p:nvSpPr>
        <p:spPr>
          <a:xfrm>
            <a:off x="662120" y="620718"/>
            <a:ext cx="8330671" cy="638175"/>
          </a:xfrm>
        </p:spPr>
        <p:txBody>
          <a:bodyPr/>
          <a:lstStyle/>
          <a:p>
            <a:pPr eaLnBrk="1" hangingPunct="1"/>
            <a:r>
              <a:rPr lang="en-GB" altLang="en-US" sz="3200"/>
              <a:t>Content</a:t>
            </a:r>
          </a:p>
        </p:txBody>
      </p:sp>
      <p:sp>
        <p:nvSpPr>
          <p:cNvPr id="7172" name="Rectangle 3"/>
          <p:cNvSpPr>
            <a:spLocks noGrp="1" noChangeArrowheads="1"/>
          </p:cNvSpPr>
          <p:nvPr>
            <p:ph type="body" idx="4294967295"/>
          </p:nvPr>
        </p:nvSpPr>
        <p:spPr>
          <a:xfrm>
            <a:off x="662121" y="1341438"/>
            <a:ext cx="8581760" cy="4751387"/>
          </a:xfrm>
        </p:spPr>
        <p:txBody>
          <a:bodyPr/>
          <a:lstStyle/>
          <a:p>
            <a:pPr>
              <a:buFontTx/>
              <a:buNone/>
            </a:pPr>
            <a:r>
              <a:rPr lang="en-GB" altLang="en-US" sz="2400" dirty="0">
                <a:hlinkClick r:id="rId3" action="ppaction://hlinksldjump"/>
              </a:rPr>
              <a:t>Basics of relational databases</a:t>
            </a:r>
            <a:endParaRPr lang="en-GB" altLang="en-US" sz="2400" dirty="0"/>
          </a:p>
          <a:p>
            <a:pPr>
              <a:buFontTx/>
              <a:buNone/>
            </a:pPr>
            <a:r>
              <a:rPr lang="en-GB" altLang="en-US" sz="2400" dirty="0">
                <a:hlinkClick r:id="" action="ppaction://noaction"/>
              </a:rPr>
              <a:t>Your first query</a:t>
            </a:r>
            <a:endParaRPr lang="en-GB" altLang="en-US" sz="2400" dirty="0"/>
          </a:p>
          <a:p>
            <a:pPr>
              <a:buFontTx/>
              <a:buNone/>
            </a:pPr>
            <a:r>
              <a:rPr lang="en-GB" altLang="en-US" sz="2400" dirty="0">
                <a:hlinkClick r:id="rId4" action="ppaction://hlinksldjump"/>
              </a:rPr>
              <a:t>Querying a single table</a:t>
            </a:r>
            <a:endParaRPr lang="en-GB" altLang="en-US" sz="2400" dirty="0"/>
          </a:p>
          <a:p>
            <a:pPr>
              <a:buFontTx/>
              <a:buNone/>
            </a:pPr>
            <a:r>
              <a:rPr lang="en-GB" altLang="en-US" sz="2400" dirty="0">
                <a:hlinkClick r:id="rId5" action="ppaction://hlinksldjump"/>
              </a:rPr>
              <a:t>Querying multiple tables</a:t>
            </a:r>
            <a:endParaRPr lang="en-GB" altLang="en-US" sz="2400" dirty="0"/>
          </a:p>
          <a:p>
            <a:pPr>
              <a:buFontTx/>
              <a:buNone/>
            </a:pPr>
            <a:r>
              <a:rPr lang="en-GB" altLang="en-US" sz="2400" dirty="0">
                <a:hlinkClick r:id="rId6" action="ppaction://hlinksldjump"/>
              </a:rPr>
              <a:t>Grouping, counting and aggregating rows</a:t>
            </a:r>
            <a:endParaRPr lang="en-GB" altLang="en-US" sz="2400" dirty="0"/>
          </a:p>
          <a:p>
            <a:pPr>
              <a:buFontTx/>
              <a:buNone/>
            </a:pPr>
            <a:r>
              <a:rPr lang="en-GB" altLang="en-US" sz="2400" dirty="0">
                <a:hlinkClick r:id="rId7" action="ppaction://hlinksldjump"/>
              </a:rPr>
              <a:t>Subqueries</a:t>
            </a:r>
            <a:endParaRPr lang="en-GB" altLang="en-US" sz="2400" dirty="0"/>
          </a:p>
          <a:p>
            <a:pPr>
              <a:buFontTx/>
              <a:buNone/>
            </a:pPr>
            <a:r>
              <a:rPr lang="en-GB" altLang="en-US" sz="2400" dirty="0">
                <a:hlinkClick r:id="rId8" action="ppaction://hlinksldjump"/>
              </a:rPr>
              <a:t>More useful SQL features</a:t>
            </a:r>
            <a:endParaRPr lang="en-GB" altLang="en-US" sz="2400" dirty="0"/>
          </a:p>
          <a:p>
            <a:pPr>
              <a:buFontTx/>
              <a:buNone/>
            </a:pPr>
            <a:r>
              <a:rPr lang="en-GB" altLang="en-US" sz="2400" dirty="0">
                <a:hlinkClick r:id="rId9" action="ppaction://hlinksldjump"/>
              </a:rPr>
              <a:t>Frequently used JOINs</a:t>
            </a:r>
            <a:endParaRPr lang="en-GB" altLang="en-US" sz="2400" dirty="0"/>
          </a:p>
          <a:p>
            <a:pPr>
              <a:buNone/>
            </a:pPr>
            <a:r>
              <a:rPr lang="en-GB" altLang="en-US" sz="2400" dirty="0">
                <a:hlinkClick r:id="rId10" action="ppaction://hlinksldjump"/>
              </a:rPr>
              <a:t>Tips when writing queries</a:t>
            </a:r>
            <a:endParaRPr lang="en-GB" altLang="en-US" sz="2400" dirty="0"/>
          </a:p>
          <a:p>
            <a:pPr>
              <a:buFontTx/>
              <a:buNone/>
            </a:pPr>
            <a:r>
              <a:rPr lang="en-GB" altLang="en-US" sz="2400" dirty="0">
                <a:hlinkClick r:id="rId11" action="ppaction://hlinksldjump"/>
              </a:rPr>
              <a:t>Wrap up</a:t>
            </a:r>
            <a:endParaRPr lang="en-GB" altLang="en-US" sz="2400" dirty="0"/>
          </a:p>
          <a:p>
            <a:endParaRPr lang="en-GB" altLang="en-US" sz="2400" dirty="0"/>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9E5CE4AE-A8AA-4A84-803E-16E0AD78F03A}" type="slidenum">
              <a:rPr lang="de-DE" altLang="en-US" sz="1200" smtClean="0">
                <a:solidFill>
                  <a:srgbClr val="4C575F"/>
                </a:solidFill>
              </a:rPr>
              <a:pPr/>
              <a:t>50</a:t>
            </a:fld>
            <a:endParaRPr lang="de-DE" altLang="en-US" sz="1200">
              <a:solidFill>
                <a:srgbClr val="4C575F"/>
              </a:solidFill>
            </a:endParaRPr>
          </a:p>
        </p:txBody>
      </p:sp>
      <p:sp>
        <p:nvSpPr>
          <p:cNvPr id="51203" name="Rectangle 2"/>
          <p:cNvSpPr>
            <a:spLocks noGrp="1" noChangeArrowheads="1"/>
          </p:cNvSpPr>
          <p:nvPr>
            <p:ph type="title"/>
          </p:nvPr>
        </p:nvSpPr>
        <p:spPr>
          <a:xfrm>
            <a:off x="662120" y="404818"/>
            <a:ext cx="8330671" cy="638175"/>
          </a:xfrm>
        </p:spPr>
        <p:txBody>
          <a:bodyPr/>
          <a:lstStyle/>
          <a:p>
            <a:r>
              <a:rPr lang="en-GB" altLang="en-US" sz="3200" dirty="0"/>
              <a:t>INNER JOIN vs. OUTER JOIN</a:t>
            </a:r>
          </a:p>
        </p:txBody>
      </p:sp>
      <p:sp>
        <p:nvSpPr>
          <p:cNvPr id="51204" name="Rectangle 4"/>
          <p:cNvSpPr>
            <a:spLocks noChangeArrowheads="1"/>
          </p:cNvSpPr>
          <p:nvPr/>
        </p:nvSpPr>
        <p:spPr bwMode="auto">
          <a:xfrm>
            <a:off x="741233" y="1052518"/>
            <a:ext cx="8659151" cy="324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pPr>
            <a:r>
              <a:rPr lang="en-GB" altLang="en-US" sz="2400" dirty="0"/>
              <a:t>So far, we have discussed only </a:t>
            </a:r>
            <a:r>
              <a:rPr lang="en-GB" altLang="en-US" sz="2400" u="sng" dirty="0"/>
              <a:t>INNER</a:t>
            </a:r>
            <a:r>
              <a:rPr lang="en-GB" altLang="en-US" sz="2400" dirty="0"/>
              <a:t> JOINs.</a:t>
            </a:r>
          </a:p>
          <a:p>
            <a:pPr defTabSz="914400" eaLnBrk="0" fontAlgn="base" hangingPunct="0">
              <a:spcBef>
                <a:spcPct val="20000"/>
              </a:spcBef>
              <a:spcAft>
                <a:spcPct val="0"/>
              </a:spcAft>
              <a:buFontTx/>
              <a:buChar char="•"/>
            </a:pPr>
            <a:r>
              <a:rPr lang="en-GB" altLang="en-US" sz="2400" dirty="0"/>
              <a:t>The </a:t>
            </a:r>
            <a:r>
              <a:rPr lang="en-GB" altLang="en-US" sz="2400" b="1" dirty="0"/>
              <a:t>INNER JOIN</a:t>
            </a:r>
            <a:r>
              <a:rPr lang="en-GB" altLang="en-US" sz="2400" dirty="0"/>
              <a:t> returns corresponding rows in two tables. A row in the left table with no corresponding row in the right table (or vice versa) is not retrieved.</a:t>
            </a:r>
          </a:p>
          <a:p>
            <a:pPr defTabSz="914400" eaLnBrk="0" fontAlgn="base" hangingPunct="0">
              <a:spcBef>
                <a:spcPct val="20000"/>
              </a:spcBef>
              <a:spcAft>
                <a:spcPct val="0"/>
              </a:spcAft>
              <a:buFontTx/>
              <a:buChar char="•"/>
            </a:pPr>
            <a:r>
              <a:rPr lang="en-GB" altLang="en-US" sz="2400" b="1" dirty="0"/>
              <a:t>OUTER JOIN</a:t>
            </a:r>
            <a:r>
              <a:rPr lang="en-GB" altLang="en-US" sz="2400" dirty="0"/>
              <a:t> also returns rows which do not have a corresponding row in the other table.</a:t>
            </a:r>
            <a:br>
              <a:rPr lang="en-GB" altLang="en-US" sz="2400" dirty="0"/>
            </a:br>
            <a:r>
              <a:rPr lang="en-GB" altLang="en-US" sz="2400" dirty="0"/>
              <a:t>The attributes in the replenished rows of the other table contain the value NULL.</a:t>
            </a:r>
          </a:p>
        </p:txBody>
      </p:sp>
      <p:sp>
        <p:nvSpPr>
          <p:cNvPr id="51205" name="Rectangle 3"/>
          <p:cNvSpPr>
            <a:spLocks noChangeArrowheads="1"/>
          </p:cNvSpPr>
          <p:nvPr/>
        </p:nvSpPr>
        <p:spPr bwMode="auto">
          <a:xfrm>
            <a:off x="662123" y="4292600"/>
            <a:ext cx="8972153" cy="151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274638">
              <a:tabLst>
                <a:tab pos="358775" algn="l"/>
                <a:tab pos="809625" algn="l"/>
              </a:tabLst>
              <a:defRPr sz="2000">
                <a:solidFill>
                  <a:srgbClr val="404B56"/>
                </a:solidFill>
                <a:latin typeface="Arial" charset="0"/>
                <a:cs typeface="Arial" charset="0"/>
              </a:defRPr>
            </a:lvl1pPr>
            <a:lvl2pPr marL="742950" indent="-285750" defTabSz="274638">
              <a:tabLst>
                <a:tab pos="358775" algn="l"/>
                <a:tab pos="809625" algn="l"/>
              </a:tabLst>
              <a:defRPr sz="2000">
                <a:solidFill>
                  <a:srgbClr val="404B56"/>
                </a:solidFill>
                <a:latin typeface="Arial" charset="0"/>
                <a:cs typeface="Arial" charset="0"/>
              </a:defRPr>
            </a:lvl2pPr>
            <a:lvl3pPr marL="1143000" indent="-228600" defTabSz="274638">
              <a:tabLst>
                <a:tab pos="358775" algn="l"/>
                <a:tab pos="809625" algn="l"/>
              </a:tabLst>
              <a:defRPr sz="2000">
                <a:solidFill>
                  <a:srgbClr val="404B56"/>
                </a:solidFill>
                <a:latin typeface="Arial" charset="0"/>
                <a:cs typeface="Arial" charset="0"/>
              </a:defRPr>
            </a:lvl3pPr>
            <a:lvl4pPr marL="1600200" indent="-228600" defTabSz="274638">
              <a:tabLst>
                <a:tab pos="358775" algn="l"/>
                <a:tab pos="809625" algn="l"/>
              </a:tabLst>
              <a:defRPr sz="2000">
                <a:solidFill>
                  <a:srgbClr val="404B56"/>
                </a:solidFill>
                <a:latin typeface="Arial" charset="0"/>
                <a:cs typeface="Arial" charset="0"/>
              </a:defRPr>
            </a:lvl4pPr>
            <a:lvl5pPr marL="2057400" indent="-228600" defTabSz="274638">
              <a:tabLst>
                <a:tab pos="358775" algn="l"/>
                <a:tab pos="809625" algn="l"/>
              </a:tabLst>
              <a:defRPr sz="2000">
                <a:solidFill>
                  <a:srgbClr val="404B56"/>
                </a:solidFill>
                <a:latin typeface="Arial" charset="0"/>
                <a:cs typeface="Arial" charset="0"/>
              </a:defRPr>
            </a:lvl5pPr>
            <a:lvl6pPr marL="25146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6pPr>
            <a:lvl7pPr marL="29718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7pPr>
            <a:lvl8pPr marL="34290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8pPr>
            <a:lvl9pPr marL="38862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9pPr>
          </a:lstStyle>
          <a:p>
            <a:pPr eaLnBrk="0" fontAlgn="base" hangingPunct="0">
              <a:spcBef>
                <a:spcPct val="20000"/>
              </a:spcBef>
              <a:spcAft>
                <a:spcPct val="0"/>
              </a:spcAft>
            </a:pPr>
            <a:r>
              <a:rPr lang="en-GB" altLang="en-US" sz="1800" noProof="1"/>
              <a:t>SELECT i.*, a.* </a:t>
            </a:r>
          </a:p>
          <a:p>
            <a:pPr eaLnBrk="0" fontAlgn="base" hangingPunct="0">
              <a:spcBef>
                <a:spcPct val="20000"/>
              </a:spcBef>
              <a:spcAft>
                <a:spcPct val="0"/>
              </a:spcAft>
            </a:pPr>
            <a:r>
              <a:rPr lang="en-GB" altLang="en-US" sz="1800" noProof="1"/>
              <a:t>FROM tls201_appln a</a:t>
            </a:r>
          </a:p>
          <a:p>
            <a:pPr eaLnBrk="0" fontAlgn="base" hangingPunct="0">
              <a:spcBef>
                <a:spcPct val="20000"/>
              </a:spcBef>
              <a:spcAft>
                <a:spcPct val="0"/>
              </a:spcAft>
            </a:pPr>
            <a:r>
              <a:rPr lang="en-GB" altLang="en-US" sz="1800" b="1" noProof="1">
                <a:solidFill>
                  <a:srgbClr val="FF3300"/>
                </a:solidFill>
              </a:rPr>
              <a:t>JOIN</a:t>
            </a:r>
            <a:r>
              <a:rPr lang="en-GB" altLang="en-US" sz="1800" noProof="1"/>
              <a:t> tls209_appln_ipc i ON a.appln_id = i.appln_id</a:t>
            </a:r>
          </a:p>
          <a:p>
            <a:pPr eaLnBrk="0" fontAlgn="base" hangingPunct="0">
              <a:spcBef>
                <a:spcPct val="20000"/>
              </a:spcBef>
              <a:spcAft>
                <a:spcPct val="0"/>
              </a:spcAft>
            </a:pPr>
            <a:r>
              <a:rPr lang="en-GB" altLang="en-US" sz="1800" noProof="1"/>
              <a:t>WHERE a.appln_id = 364137181</a:t>
            </a:r>
          </a:p>
        </p:txBody>
      </p:sp>
      <p:sp>
        <p:nvSpPr>
          <p:cNvPr id="51206" name="Rectangle 9"/>
          <p:cNvSpPr>
            <a:spLocks noChangeArrowheads="1"/>
          </p:cNvSpPr>
          <p:nvPr/>
        </p:nvSpPr>
        <p:spPr bwMode="auto">
          <a:xfrm>
            <a:off x="741233" y="5661025"/>
            <a:ext cx="8659151"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pPr>
            <a:r>
              <a:rPr lang="en-GB" altLang="en-US" sz="2400" dirty="0"/>
              <a:t>This query returns no rows, because the selected application does not have IPC symbols.</a:t>
            </a:r>
          </a:p>
        </p:txBody>
      </p:sp>
      <p:sp>
        <p:nvSpPr>
          <p:cNvPr id="51207" name="Rectangle 10"/>
          <p:cNvSpPr>
            <a:spLocks noChangeArrowheads="1"/>
          </p:cNvSpPr>
          <p:nvPr/>
        </p:nvSpPr>
        <p:spPr bwMode="auto">
          <a:xfrm>
            <a:off x="584729" y="4292605"/>
            <a:ext cx="8970433" cy="1439863"/>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buFontTx/>
              <a:buChar char="•"/>
            </a:pPr>
            <a:endParaRPr lang="de-AT" altLang="en-US"/>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FF887BD5-6DCC-4DF1-8A96-43E4A02638FF}" type="slidenum">
              <a:rPr lang="de-DE" altLang="en-US" sz="1200" smtClean="0">
                <a:solidFill>
                  <a:srgbClr val="4C575F"/>
                </a:solidFill>
              </a:rPr>
              <a:pPr/>
              <a:t>51</a:t>
            </a:fld>
            <a:endParaRPr lang="de-DE" altLang="en-US" sz="1200">
              <a:solidFill>
                <a:srgbClr val="4C575F"/>
              </a:solidFill>
            </a:endParaRPr>
          </a:p>
        </p:txBody>
      </p:sp>
      <p:sp>
        <p:nvSpPr>
          <p:cNvPr id="52227" name="Rectangle 2"/>
          <p:cNvSpPr>
            <a:spLocks noGrp="1" noChangeArrowheads="1"/>
          </p:cNvSpPr>
          <p:nvPr>
            <p:ph type="title"/>
          </p:nvPr>
        </p:nvSpPr>
        <p:spPr>
          <a:xfrm>
            <a:off x="662120" y="404818"/>
            <a:ext cx="8330671" cy="638175"/>
          </a:xfrm>
        </p:spPr>
        <p:txBody>
          <a:bodyPr/>
          <a:lstStyle/>
          <a:p>
            <a:r>
              <a:rPr lang="en-GB" altLang="en-US" sz="3200"/>
              <a:t>OUTER JOIN</a:t>
            </a:r>
          </a:p>
        </p:txBody>
      </p:sp>
      <p:sp>
        <p:nvSpPr>
          <p:cNvPr id="52228" name="Rectangle 3"/>
          <p:cNvSpPr>
            <a:spLocks noChangeArrowheads="1"/>
          </p:cNvSpPr>
          <p:nvPr/>
        </p:nvSpPr>
        <p:spPr bwMode="auto">
          <a:xfrm>
            <a:off x="662123" y="1052516"/>
            <a:ext cx="8972153" cy="151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274638">
              <a:tabLst>
                <a:tab pos="358775" algn="l"/>
                <a:tab pos="809625" algn="l"/>
              </a:tabLst>
              <a:defRPr sz="2000">
                <a:solidFill>
                  <a:srgbClr val="404B56"/>
                </a:solidFill>
                <a:latin typeface="Arial" charset="0"/>
                <a:cs typeface="Arial" charset="0"/>
              </a:defRPr>
            </a:lvl1pPr>
            <a:lvl2pPr marL="742950" indent="-285750" defTabSz="274638">
              <a:tabLst>
                <a:tab pos="358775" algn="l"/>
                <a:tab pos="809625" algn="l"/>
              </a:tabLst>
              <a:defRPr sz="2000">
                <a:solidFill>
                  <a:srgbClr val="404B56"/>
                </a:solidFill>
                <a:latin typeface="Arial" charset="0"/>
                <a:cs typeface="Arial" charset="0"/>
              </a:defRPr>
            </a:lvl2pPr>
            <a:lvl3pPr marL="1143000" indent="-228600" defTabSz="274638">
              <a:tabLst>
                <a:tab pos="358775" algn="l"/>
                <a:tab pos="809625" algn="l"/>
              </a:tabLst>
              <a:defRPr sz="2000">
                <a:solidFill>
                  <a:srgbClr val="404B56"/>
                </a:solidFill>
                <a:latin typeface="Arial" charset="0"/>
                <a:cs typeface="Arial" charset="0"/>
              </a:defRPr>
            </a:lvl3pPr>
            <a:lvl4pPr marL="1600200" indent="-228600" defTabSz="274638">
              <a:tabLst>
                <a:tab pos="358775" algn="l"/>
                <a:tab pos="809625" algn="l"/>
              </a:tabLst>
              <a:defRPr sz="2000">
                <a:solidFill>
                  <a:srgbClr val="404B56"/>
                </a:solidFill>
                <a:latin typeface="Arial" charset="0"/>
                <a:cs typeface="Arial" charset="0"/>
              </a:defRPr>
            </a:lvl4pPr>
            <a:lvl5pPr marL="2057400" indent="-228600" defTabSz="274638">
              <a:tabLst>
                <a:tab pos="358775" algn="l"/>
                <a:tab pos="809625" algn="l"/>
              </a:tabLst>
              <a:defRPr sz="2000">
                <a:solidFill>
                  <a:srgbClr val="404B56"/>
                </a:solidFill>
                <a:latin typeface="Arial" charset="0"/>
                <a:cs typeface="Arial" charset="0"/>
              </a:defRPr>
            </a:lvl5pPr>
            <a:lvl6pPr marL="25146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6pPr>
            <a:lvl7pPr marL="29718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7pPr>
            <a:lvl8pPr marL="34290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8pPr>
            <a:lvl9pPr marL="38862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9pPr>
          </a:lstStyle>
          <a:p>
            <a:pPr eaLnBrk="0" fontAlgn="base" hangingPunct="0">
              <a:spcBef>
                <a:spcPct val="20000"/>
              </a:spcBef>
              <a:spcAft>
                <a:spcPct val="0"/>
              </a:spcAft>
            </a:pPr>
            <a:r>
              <a:rPr lang="en-GB" altLang="en-US" sz="1800" dirty="0"/>
              <a:t>SELECT </a:t>
            </a:r>
            <a:r>
              <a:rPr lang="en-GB" altLang="en-US" sz="1800" dirty="0" err="1"/>
              <a:t>i</a:t>
            </a:r>
            <a:r>
              <a:rPr lang="en-GB" altLang="en-US" sz="1800" dirty="0"/>
              <a:t>.*, a.* </a:t>
            </a:r>
          </a:p>
          <a:p>
            <a:pPr eaLnBrk="0" fontAlgn="base" hangingPunct="0">
              <a:spcBef>
                <a:spcPct val="20000"/>
              </a:spcBef>
              <a:spcAft>
                <a:spcPct val="0"/>
              </a:spcAft>
            </a:pPr>
            <a:r>
              <a:rPr lang="en-GB" altLang="en-US" sz="1800" dirty="0"/>
              <a:t>FROM tls201_appln a</a:t>
            </a:r>
          </a:p>
          <a:p>
            <a:pPr eaLnBrk="0" fontAlgn="base" hangingPunct="0">
              <a:spcBef>
                <a:spcPct val="20000"/>
              </a:spcBef>
              <a:spcAft>
                <a:spcPct val="0"/>
              </a:spcAft>
            </a:pPr>
            <a:r>
              <a:rPr lang="en-GB" altLang="en-US" sz="1800" b="1" dirty="0">
                <a:solidFill>
                  <a:srgbClr val="FF3300"/>
                </a:solidFill>
              </a:rPr>
              <a:t>LEFT OUTER JOIN</a:t>
            </a:r>
            <a:r>
              <a:rPr lang="en-GB" altLang="en-US" sz="1800" b="1" dirty="0"/>
              <a:t> </a:t>
            </a:r>
            <a:r>
              <a:rPr lang="en-GB" altLang="en-US" sz="1800" dirty="0"/>
              <a:t>tls209_appln_ipc </a:t>
            </a:r>
            <a:r>
              <a:rPr lang="en-GB" altLang="en-US" sz="1800" dirty="0" err="1"/>
              <a:t>i</a:t>
            </a:r>
            <a:r>
              <a:rPr lang="en-GB" altLang="en-US" sz="1800" dirty="0"/>
              <a:t> ON a.appln_id = i.appln_id</a:t>
            </a:r>
          </a:p>
          <a:p>
            <a:pPr eaLnBrk="0" fontAlgn="base" hangingPunct="0">
              <a:spcBef>
                <a:spcPct val="20000"/>
              </a:spcBef>
              <a:spcAft>
                <a:spcPct val="0"/>
              </a:spcAft>
            </a:pPr>
            <a:r>
              <a:rPr lang="en-GB" altLang="en-US" sz="1800" dirty="0"/>
              <a:t>WHERE a.appln_id = 364137181  </a:t>
            </a:r>
            <a:r>
              <a:rPr lang="en-GB" altLang="en-US" sz="1800" dirty="0">
                <a:solidFill>
                  <a:srgbClr val="008000"/>
                </a:solidFill>
              </a:rPr>
              <a:t>-- same application as on the previous slide</a:t>
            </a:r>
          </a:p>
        </p:txBody>
      </p:sp>
      <p:sp>
        <p:nvSpPr>
          <p:cNvPr id="52229" name="Rectangle 4"/>
          <p:cNvSpPr>
            <a:spLocks noChangeArrowheads="1"/>
          </p:cNvSpPr>
          <p:nvPr/>
        </p:nvSpPr>
        <p:spPr bwMode="auto">
          <a:xfrm>
            <a:off x="741233" y="2565400"/>
            <a:ext cx="8659151" cy="194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buFontTx/>
              <a:buChar char="•"/>
            </a:pPr>
            <a:r>
              <a:rPr lang="en-GB" altLang="en-US" sz="2400" dirty="0"/>
              <a:t>tls201_appln  is the </a:t>
            </a:r>
            <a:r>
              <a:rPr lang="en-GB" altLang="en-US" sz="2400" u="sng" dirty="0"/>
              <a:t>left table</a:t>
            </a:r>
            <a:r>
              <a:rPr lang="en-GB" altLang="en-US" sz="2400" dirty="0"/>
              <a:t>, tls209_appl_ipc is the </a:t>
            </a:r>
            <a:r>
              <a:rPr lang="en-GB" altLang="en-US" sz="2400" u="sng" dirty="0"/>
              <a:t>right table</a:t>
            </a:r>
            <a:r>
              <a:rPr lang="en-GB" altLang="en-US" sz="2400" dirty="0"/>
              <a:t>.</a:t>
            </a:r>
          </a:p>
          <a:p>
            <a:pPr defTabSz="914400" eaLnBrk="0" fontAlgn="base" hangingPunct="0">
              <a:spcBef>
                <a:spcPct val="20000"/>
              </a:spcBef>
              <a:spcAft>
                <a:spcPct val="0"/>
              </a:spcAft>
              <a:buFontTx/>
              <a:buChar char="•"/>
            </a:pPr>
            <a:r>
              <a:rPr lang="en-GB" altLang="en-US" sz="2400" dirty="0"/>
              <a:t>The LEFT OUTER JOIN retrieves for all rows of the left table the matching rows of the right table and - if there are no matching rows - NULL values.</a:t>
            </a:r>
          </a:p>
        </p:txBody>
      </p:sp>
      <p:sp>
        <p:nvSpPr>
          <p:cNvPr id="52230" name="Rectangle 6"/>
          <p:cNvSpPr>
            <a:spLocks noChangeArrowheads="1"/>
          </p:cNvSpPr>
          <p:nvPr/>
        </p:nvSpPr>
        <p:spPr bwMode="auto">
          <a:xfrm>
            <a:off x="584729" y="1052513"/>
            <a:ext cx="8970433" cy="143986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buFontTx/>
              <a:buChar char="•"/>
            </a:pPr>
            <a:endParaRPr lang="de-AT" altLang="en-US"/>
          </a:p>
        </p:txBody>
      </p:sp>
      <p:sp>
        <p:nvSpPr>
          <p:cNvPr id="52232" name="Rectangle 8"/>
          <p:cNvSpPr>
            <a:spLocks noChangeArrowheads="1"/>
          </p:cNvSpPr>
          <p:nvPr/>
        </p:nvSpPr>
        <p:spPr bwMode="auto">
          <a:xfrm>
            <a:off x="741233" y="5949285"/>
            <a:ext cx="8659151"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pPr>
            <a:r>
              <a:rPr lang="en-GB" altLang="en-US" sz="2400" dirty="0"/>
              <a:t>Although the application has no IPCs, it is retrieved.</a:t>
            </a:r>
          </a:p>
        </p:txBody>
      </p:sp>
      <p:pic>
        <p:nvPicPr>
          <p:cNvPr id="3891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7807" y="4726112"/>
            <a:ext cx="9367356" cy="107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92A30BF5-93A5-403F-8C3B-23A0D72CB477}" type="slidenum">
              <a:rPr lang="de-DE" altLang="en-US" sz="1200" smtClean="0">
                <a:solidFill>
                  <a:srgbClr val="4C575F"/>
                </a:solidFill>
              </a:rPr>
              <a:pPr/>
              <a:t>52</a:t>
            </a:fld>
            <a:endParaRPr lang="de-DE" altLang="en-US" sz="1200">
              <a:solidFill>
                <a:srgbClr val="4C575F"/>
              </a:solidFill>
            </a:endParaRPr>
          </a:p>
        </p:txBody>
      </p:sp>
      <p:sp>
        <p:nvSpPr>
          <p:cNvPr id="53251" name="Rectangle 2"/>
          <p:cNvSpPr>
            <a:spLocks noGrp="1" noChangeArrowheads="1"/>
          </p:cNvSpPr>
          <p:nvPr>
            <p:ph type="title"/>
          </p:nvPr>
        </p:nvSpPr>
        <p:spPr>
          <a:xfrm>
            <a:off x="662120" y="404818"/>
            <a:ext cx="8330671" cy="638175"/>
          </a:xfrm>
        </p:spPr>
        <p:txBody>
          <a:bodyPr/>
          <a:lstStyle/>
          <a:p>
            <a:r>
              <a:rPr lang="en-GB" altLang="en-US" sz="3200"/>
              <a:t>SELECT clause revisited</a:t>
            </a:r>
          </a:p>
        </p:txBody>
      </p:sp>
      <p:sp>
        <p:nvSpPr>
          <p:cNvPr id="53252" name="Rectangle 3"/>
          <p:cNvSpPr>
            <a:spLocks noChangeArrowheads="1"/>
          </p:cNvSpPr>
          <p:nvPr/>
        </p:nvSpPr>
        <p:spPr bwMode="auto">
          <a:xfrm>
            <a:off x="662123" y="1125543"/>
            <a:ext cx="8972153" cy="539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pPr>
            <a:r>
              <a:rPr lang="en-GB" altLang="en-US" b="1" dirty="0"/>
              <a:t>The select clause may contain</a:t>
            </a:r>
            <a:endParaRPr lang="en-GB" altLang="en-US" dirty="0"/>
          </a:p>
          <a:p>
            <a:pPr defTabSz="914400" eaLnBrk="0" fontAlgn="base" hangingPunct="0">
              <a:spcBef>
                <a:spcPct val="20000"/>
              </a:spcBef>
              <a:spcAft>
                <a:spcPct val="0"/>
              </a:spcAft>
              <a:buFontTx/>
              <a:buChar char="•"/>
            </a:pPr>
            <a:r>
              <a:rPr lang="en-GB" altLang="en-US" dirty="0"/>
              <a:t>a single attribute</a:t>
            </a:r>
          </a:p>
          <a:p>
            <a:pPr defTabSz="914400" eaLnBrk="0" fontAlgn="base" hangingPunct="0">
              <a:spcBef>
                <a:spcPct val="20000"/>
              </a:spcBef>
              <a:spcAft>
                <a:spcPct val="0"/>
              </a:spcAft>
              <a:buFontTx/>
              <a:buChar char="•"/>
            </a:pPr>
            <a:r>
              <a:rPr lang="en-GB" altLang="en-US" dirty="0"/>
              <a:t>a list of attributes, separated by a comma:</a:t>
            </a:r>
            <a:br>
              <a:rPr lang="en-GB" altLang="en-US" dirty="0"/>
            </a:br>
            <a:r>
              <a:rPr lang="en-GB" altLang="en-US" b="1" dirty="0"/>
              <a:t>The attributes may be qualified or unqualified</a:t>
            </a:r>
          </a:p>
          <a:p>
            <a:pPr defTabSz="914400" eaLnBrk="0" fontAlgn="base" hangingPunct="0">
              <a:spcBef>
                <a:spcPct val="20000"/>
              </a:spcBef>
              <a:spcAft>
                <a:spcPct val="0"/>
              </a:spcAft>
              <a:buFontTx/>
              <a:buChar char="•"/>
            </a:pPr>
            <a:r>
              <a:rPr lang="en-GB" altLang="en-US" dirty="0"/>
              <a:t>an asterisk (*), which stands for "all attributes of the table(s)"</a:t>
            </a:r>
          </a:p>
          <a:p>
            <a:pPr defTabSz="914400" eaLnBrk="0" fontAlgn="base" hangingPunct="0">
              <a:spcBef>
                <a:spcPct val="20000"/>
              </a:spcBef>
              <a:spcAft>
                <a:spcPct val="0"/>
              </a:spcAft>
              <a:buFontTx/>
              <a:buChar char="•"/>
            </a:pPr>
            <a:r>
              <a:rPr lang="en-GB" altLang="en-US" b="1" dirty="0"/>
              <a:t>an asterisk preceded by a table name / table alias</a:t>
            </a:r>
            <a:br>
              <a:rPr lang="en-GB" altLang="en-US" b="1" dirty="0"/>
            </a:br>
            <a:r>
              <a:rPr lang="en-GB" altLang="en-US" b="1" dirty="0"/>
              <a:t>which stands for "all attributes of this table"</a:t>
            </a:r>
          </a:p>
          <a:p>
            <a:pPr defTabSz="914400" eaLnBrk="0" fontAlgn="base" hangingPunct="0">
              <a:spcBef>
                <a:spcPct val="20000"/>
              </a:spcBef>
              <a:spcAft>
                <a:spcPct val="0"/>
              </a:spcAft>
              <a:buFontTx/>
              <a:buChar char="•"/>
            </a:pPr>
            <a:r>
              <a:rPr lang="en-GB" altLang="en-US" b="1" dirty="0"/>
              <a:t>a list of any of the above, separated by comma</a:t>
            </a:r>
          </a:p>
          <a:p>
            <a:pPr defTabSz="914400" eaLnBrk="0" fontAlgn="base" hangingPunct="0">
              <a:spcBef>
                <a:spcPct val="20000"/>
              </a:spcBef>
              <a:spcAft>
                <a:spcPct val="0"/>
              </a:spcAft>
              <a:buFontTx/>
              <a:buChar char="•"/>
            </a:pPr>
            <a:endParaRPr lang="en-GB" altLang="en-US" b="1" dirty="0"/>
          </a:p>
          <a:p>
            <a:pPr defTabSz="914400" eaLnBrk="0" fontAlgn="base" hangingPunct="0">
              <a:spcBef>
                <a:spcPct val="20000"/>
              </a:spcBef>
              <a:spcAft>
                <a:spcPct val="0"/>
              </a:spcAft>
            </a:pPr>
            <a:r>
              <a:rPr lang="en-GB" altLang="en-US" b="1" dirty="0"/>
              <a:t>Examples</a:t>
            </a:r>
          </a:p>
          <a:p>
            <a:pPr defTabSz="914400" eaLnBrk="0" fontAlgn="base" hangingPunct="0">
              <a:spcBef>
                <a:spcPct val="20000"/>
              </a:spcBef>
              <a:spcAft>
                <a:spcPct val="0"/>
              </a:spcAft>
              <a:buFontTx/>
              <a:buChar char="•"/>
            </a:pPr>
            <a:r>
              <a:rPr lang="en-GB" altLang="en-US" dirty="0"/>
              <a:t>SELECT appln_id</a:t>
            </a:r>
          </a:p>
          <a:p>
            <a:pPr defTabSz="914400" eaLnBrk="0" fontAlgn="base" hangingPunct="0">
              <a:spcBef>
                <a:spcPct val="20000"/>
              </a:spcBef>
              <a:spcAft>
                <a:spcPct val="0"/>
              </a:spcAft>
              <a:buFontTx/>
              <a:buChar char="•"/>
            </a:pPr>
            <a:r>
              <a:rPr lang="en-GB" altLang="en-US" dirty="0"/>
              <a:t>SELECT appln_auth, appln_nr, appln_kind, appln_filing_date</a:t>
            </a:r>
          </a:p>
          <a:p>
            <a:pPr defTabSz="914400" eaLnBrk="0" fontAlgn="base" hangingPunct="0">
              <a:spcBef>
                <a:spcPct val="20000"/>
              </a:spcBef>
              <a:spcAft>
                <a:spcPct val="0"/>
              </a:spcAft>
              <a:buFontTx/>
              <a:buChar char="•"/>
            </a:pPr>
            <a:r>
              <a:rPr lang="en-GB" altLang="en-US" b="1" dirty="0"/>
              <a:t>SELECT a.appln_id, tls212_citation.citn_origin</a:t>
            </a:r>
          </a:p>
          <a:p>
            <a:pPr defTabSz="914400" eaLnBrk="0" fontAlgn="base" hangingPunct="0">
              <a:spcBef>
                <a:spcPct val="20000"/>
              </a:spcBef>
              <a:spcAft>
                <a:spcPct val="0"/>
              </a:spcAft>
              <a:buFontTx/>
              <a:buChar char="•"/>
            </a:pPr>
            <a:r>
              <a:rPr lang="en-GB" altLang="en-US" dirty="0"/>
              <a:t>SELECT *</a:t>
            </a:r>
          </a:p>
          <a:p>
            <a:pPr defTabSz="914400" eaLnBrk="0" fontAlgn="base" hangingPunct="0">
              <a:spcBef>
                <a:spcPct val="20000"/>
              </a:spcBef>
              <a:spcAft>
                <a:spcPct val="0"/>
              </a:spcAft>
              <a:buFontTx/>
              <a:buChar char="•"/>
            </a:pPr>
            <a:r>
              <a:rPr lang="en-GB" altLang="en-US" b="1" noProof="1"/>
              <a:t>SELECT p.*, tls201_appln.*, i.ipc_class_symbol</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57444E72-DCFE-4FB0-B32A-3B16ED9DC865}" type="slidenum">
              <a:rPr lang="de-DE" altLang="en-US" sz="1200" smtClean="0">
                <a:solidFill>
                  <a:srgbClr val="4C575F"/>
                </a:solidFill>
              </a:rPr>
              <a:pPr/>
              <a:t>53</a:t>
            </a:fld>
            <a:endParaRPr lang="de-DE" altLang="en-US" sz="1200">
              <a:solidFill>
                <a:srgbClr val="4C575F"/>
              </a:solidFill>
            </a:endParaRPr>
          </a:p>
        </p:txBody>
      </p:sp>
      <p:sp>
        <p:nvSpPr>
          <p:cNvPr id="54275" name="Rectangle 2"/>
          <p:cNvSpPr>
            <a:spLocks noChangeArrowheads="1"/>
          </p:cNvSpPr>
          <p:nvPr/>
        </p:nvSpPr>
        <p:spPr bwMode="auto">
          <a:xfrm>
            <a:off x="584729" y="2133600"/>
            <a:ext cx="8330671"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fontAlgn="base">
              <a:spcBef>
                <a:spcPct val="0"/>
              </a:spcBef>
              <a:spcAft>
                <a:spcPct val="0"/>
              </a:spcAft>
            </a:pPr>
            <a:r>
              <a:rPr lang="en-GB" altLang="en-US" sz="3600" b="1" dirty="0"/>
              <a:t>Grouping, counting and aggregating rows</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3A7153E7-01BF-4DF1-92CF-DB026F04B804}" type="slidenum">
              <a:rPr lang="de-DE" altLang="en-US" sz="1200" smtClean="0">
                <a:solidFill>
                  <a:srgbClr val="4C575F"/>
                </a:solidFill>
              </a:rPr>
              <a:pPr/>
              <a:t>54</a:t>
            </a:fld>
            <a:endParaRPr lang="de-DE" altLang="en-US" sz="1200">
              <a:solidFill>
                <a:srgbClr val="4C575F"/>
              </a:solidFill>
            </a:endParaRPr>
          </a:p>
        </p:txBody>
      </p:sp>
      <p:sp>
        <p:nvSpPr>
          <p:cNvPr id="36867" name="Rectangle 2"/>
          <p:cNvSpPr>
            <a:spLocks noGrp="1" noChangeArrowheads="1"/>
          </p:cNvSpPr>
          <p:nvPr>
            <p:ph type="title"/>
          </p:nvPr>
        </p:nvSpPr>
        <p:spPr/>
        <p:txBody>
          <a:bodyPr/>
          <a:lstStyle/>
          <a:p>
            <a:r>
              <a:rPr lang="en-GB" altLang="en-US" sz="3200" dirty="0"/>
              <a:t>What is a grouping? (1)</a:t>
            </a:r>
          </a:p>
        </p:txBody>
      </p:sp>
      <p:sp>
        <p:nvSpPr>
          <p:cNvPr id="36868" name="Rectangle 3"/>
          <p:cNvSpPr>
            <a:spLocks noGrp="1" noChangeArrowheads="1"/>
          </p:cNvSpPr>
          <p:nvPr>
            <p:ph type="body" idx="1"/>
          </p:nvPr>
        </p:nvSpPr>
        <p:spPr>
          <a:xfrm>
            <a:off x="350491" y="4437112"/>
            <a:ext cx="9673075" cy="2160240"/>
          </a:xfrm>
        </p:spPr>
        <p:txBody>
          <a:bodyPr/>
          <a:lstStyle/>
          <a:p>
            <a:pPr marL="0" indent="0">
              <a:buNone/>
            </a:pPr>
            <a:r>
              <a:rPr lang="en-GB" altLang="en-US" sz="2400" dirty="0"/>
              <a:t>There are three groups (here: colour coded), which can be described:</a:t>
            </a:r>
          </a:p>
          <a:p>
            <a:r>
              <a:rPr lang="en-GB" altLang="en-US" sz="2400" dirty="0"/>
              <a:t>by their size: “Madonna” has three rows, Shakira has one row</a:t>
            </a:r>
          </a:p>
          <a:p>
            <a:r>
              <a:rPr lang="en-GB" altLang="en-US" sz="2400" dirty="0"/>
              <a:t>by their group column </a:t>
            </a:r>
          </a:p>
          <a:p>
            <a:r>
              <a:rPr lang="en-GB" altLang="en-US" sz="2400" dirty="0"/>
              <a:t>but NOT by any other column</a:t>
            </a:r>
          </a:p>
          <a:p>
            <a:pPr>
              <a:buFontTx/>
              <a:buNone/>
            </a:pPr>
            <a:endParaRPr lang="en-GB" altLang="en-US" sz="2400" dirty="0"/>
          </a:p>
        </p:txBody>
      </p:sp>
      <p:graphicFrame>
        <p:nvGraphicFramePr>
          <p:cNvPr id="3" name="Object 2"/>
          <p:cNvGraphicFramePr>
            <a:graphicFrameLocks noChangeAspect="1"/>
          </p:cNvGraphicFramePr>
          <p:nvPr>
            <p:extLst>
              <p:ext uri="{D42A27DB-BD31-4B8C-83A1-F6EECF244321}">
                <p14:modId xmlns:p14="http://schemas.microsoft.com/office/powerpoint/2010/main" val="4110892532"/>
              </p:ext>
            </p:extLst>
          </p:nvPr>
        </p:nvGraphicFramePr>
        <p:xfrm>
          <a:off x="506509" y="2132856"/>
          <a:ext cx="8865527" cy="2101850"/>
        </p:xfrm>
        <a:graphic>
          <a:graphicData uri="http://schemas.openxmlformats.org/presentationml/2006/ole">
            <mc:AlternateContent xmlns:mc="http://schemas.openxmlformats.org/markup-compatibility/2006">
              <mc:Choice xmlns:v="urn:schemas-microsoft-com:vml" Requires="v">
                <p:oleObj name="Worksheet" r:id="rId3" imgW="5029268" imgH="1352637" progId="Excel.Sheet.12">
                  <p:embed/>
                </p:oleObj>
              </mc:Choice>
              <mc:Fallback>
                <p:oleObj name="Worksheet" r:id="rId3" imgW="5029268" imgH="1352637" progId="Excel.Sheet.12">
                  <p:embed/>
                  <p:pic>
                    <p:nvPicPr>
                      <p:cNvPr id="3" name="Object 2"/>
                      <p:cNvPicPr/>
                      <p:nvPr/>
                    </p:nvPicPr>
                    <p:blipFill>
                      <a:blip r:embed="rId4"/>
                      <a:stretch>
                        <a:fillRect/>
                      </a:stretch>
                    </p:blipFill>
                    <p:spPr>
                      <a:xfrm>
                        <a:off x="506509" y="2132856"/>
                        <a:ext cx="8865527" cy="2101850"/>
                      </a:xfrm>
                      <a:prstGeom prst="rect">
                        <a:avLst/>
                      </a:prstGeom>
                    </p:spPr>
                  </p:pic>
                </p:oleObj>
              </mc:Fallback>
            </mc:AlternateContent>
          </a:graphicData>
        </a:graphic>
      </p:graphicFrame>
      <p:sp>
        <p:nvSpPr>
          <p:cNvPr id="21" name="Rectangle 3"/>
          <p:cNvSpPr txBox="1">
            <a:spLocks noChangeArrowheads="1"/>
          </p:cNvSpPr>
          <p:nvPr/>
        </p:nvSpPr>
        <p:spPr bwMode="auto">
          <a:xfrm>
            <a:off x="350491" y="1143536"/>
            <a:ext cx="9673075" cy="1295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a:solidFill>
                  <a:srgbClr val="404B56"/>
                </a:solidFill>
                <a:latin typeface="+mn-lt"/>
                <a:ea typeface="+mn-ea"/>
                <a:cs typeface="+mn-cs"/>
              </a:defRPr>
            </a:lvl1pPr>
            <a:lvl2pPr marL="742950" indent="-285750" algn="l" rtl="0" eaLnBrk="0" fontAlgn="base" hangingPunct="0">
              <a:spcBef>
                <a:spcPct val="20000"/>
              </a:spcBef>
              <a:spcAft>
                <a:spcPct val="0"/>
              </a:spcAft>
              <a:buChar char="–"/>
              <a:defRPr>
                <a:solidFill>
                  <a:srgbClr val="404B56"/>
                </a:solidFill>
                <a:latin typeface="+mn-lt"/>
              </a:defRPr>
            </a:lvl2pPr>
            <a:lvl3pPr marL="1143000" indent="-228600" algn="l" rtl="0" eaLnBrk="0" fontAlgn="base" hangingPunct="0">
              <a:spcBef>
                <a:spcPct val="20000"/>
              </a:spcBef>
              <a:spcAft>
                <a:spcPct val="0"/>
              </a:spcAft>
              <a:buChar char="•"/>
              <a:defRPr>
                <a:solidFill>
                  <a:srgbClr val="404B56"/>
                </a:solidFill>
                <a:latin typeface="+mn-lt"/>
              </a:defRPr>
            </a:lvl3pPr>
            <a:lvl4pPr marL="1600200" indent="-228600" algn="l" rtl="0" eaLnBrk="0" fontAlgn="base" hangingPunct="0">
              <a:spcBef>
                <a:spcPct val="20000"/>
              </a:spcBef>
              <a:spcAft>
                <a:spcPct val="0"/>
              </a:spcAft>
              <a:buChar char="–"/>
              <a:defRPr>
                <a:solidFill>
                  <a:srgbClr val="404B56"/>
                </a:solidFill>
                <a:latin typeface="+mn-lt"/>
              </a:defRPr>
            </a:lvl4pPr>
            <a:lvl5pPr marL="2057400" indent="-228600" algn="l" rtl="0" eaLnBrk="0" fontAlgn="base" hangingPunct="0">
              <a:spcBef>
                <a:spcPct val="20000"/>
              </a:spcBef>
              <a:spcAft>
                <a:spcPct val="0"/>
              </a:spcAft>
              <a:buChar char="»"/>
              <a:defRPr>
                <a:solidFill>
                  <a:srgbClr val="404B56"/>
                </a:solidFill>
                <a:latin typeface="+mn-lt"/>
              </a:defRPr>
            </a:lvl5pPr>
            <a:lvl6pPr marL="2514600" indent="-228600" algn="l" rtl="0" fontAlgn="base">
              <a:spcBef>
                <a:spcPct val="20000"/>
              </a:spcBef>
              <a:spcAft>
                <a:spcPct val="0"/>
              </a:spcAft>
              <a:buChar char="»"/>
              <a:defRPr>
                <a:solidFill>
                  <a:srgbClr val="404B56"/>
                </a:solidFill>
                <a:latin typeface="+mn-lt"/>
              </a:defRPr>
            </a:lvl6pPr>
            <a:lvl7pPr marL="2971800" indent="-228600" algn="l" rtl="0" fontAlgn="base">
              <a:spcBef>
                <a:spcPct val="20000"/>
              </a:spcBef>
              <a:spcAft>
                <a:spcPct val="0"/>
              </a:spcAft>
              <a:buChar char="»"/>
              <a:defRPr>
                <a:solidFill>
                  <a:srgbClr val="404B56"/>
                </a:solidFill>
                <a:latin typeface="+mn-lt"/>
              </a:defRPr>
            </a:lvl7pPr>
            <a:lvl8pPr marL="3429000" indent="-228600" algn="l" rtl="0" fontAlgn="base">
              <a:spcBef>
                <a:spcPct val="20000"/>
              </a:spcBef>
              <a:spcAft>
                <a:spcPct val="0"/>
              </a:spcAft>
              <a:buChar char="»"/>
              <a:defRPr>
                <a:solidFill>
                  <a:srgbClr val="404B56"/>
                </a:solidFill>
                <a:latin typeface="+mn-lt"/>
              </a:defRPr>
            </a:lvl8pPr>
            <a:lvl9pPr marL="3886200" indent="-228600" algn="l" rtl="0" fontAlgn="base">
              <a:spcBef>
                <a:spcPct val="20000"/>
              </a:spcBef>
              <a:spcAft>
                <a:spcPct val="0"/>
              </a:spcAft>
              <a:buChar char="»"/>
              <a:defRPr>
                <a:solidFill>
                  <a:srgbClr val="404B56"/>
                </a:solidFill>
                <a:latin typeface="+mn-lt"/>
              </a:defRPr>
            </a:lvl9pPr>
          </a:lstStyle>
          <a:p>
            <a:pPr marL="0" indent="0" defTabSz="914400">
              <a:buFontTx/>
              <a:buNone/>
            </a:pPr>
            <a:r>
              <a:rPr lang="en-GB" altLang="en-US" sz="2400" kern="0" dirty="0">
                <a:latin typeface="Arial"/>
              </a:rPr>
              <a:t>Using the table shown on a previous slide, we can </a:t>
            </a:r>
            <a:r>
              <a:rPr lang="en-GB" altLang="en-US" sz="2400" b="1" kern="0" dirty="0">
                <a:latin typeface="Arial"/>
              </a:rPr>
              <a:t>define groups </a:t>
            </a:r>
            <a:br>
              <a:rPr lang="en-GB" altLang="en-US" sz="2400" b="1" kern="0" dirty="0">
                <a:latin typeface="Arial"/>
              </a:rPr>
            </a:br>
            <a:r>
              <a:rPr lang="en-GB" altLang="en-US" sz="2400" kern="0" dirty="0">
                <a:latin typeface="Arial"/>
              </a:rPr>
              <a:t>e.g. </a:t>
            </a:r>
            <a:r>
              <a:rPr lang="en-GB" altLang="en-US" sz="2400" b="1" kern="0" dirty="0">
                <a:latin typeface="Arial"/>
              </a:rPr>
              <a:t>by the ARTIST</a:t>
            </a:r>
            <a:r>
              <a:rPr lang="en-GB" altLang="en-US" sz="2400" kern="0" dirty="0">
                <a:latin typeface="Arial"/>
              </a:rPr>
              <a:t> column:</a:t>
            </a:r>
          </a:p>
          <a:p>
            <a:pPr defTabSz="914400">
              <a:buFontTx/>
              <a:buNone/>
            </a:pPr>
            <a:endParaRPr lang="en-GB" altLang="en-US" sz="2400" kern="0" dirty="0">
              <a:latin typeface="Arial"/>
            </a:endParaRPr>
          </a:p>
        </p:txBody>
      </p:sp>
    </p:spTree>
    <p:extLst>
      <p:ext uri="{BB962C8B-B14F-4D97-AF65-F5344CB8AC3E}">
        <p14:creationId xmlns:p14="http://schemas.microsoft.com/office/powerpoint/2010/main" val="2051638735"/>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FE337A1F-69E0-4722-ACA0-502F6827EFAF}" type="slidenum">
              <a:rPr lang="de-DE" altLang="en-US" sz="1200" smtClean="0">
                <a:solidFill>
                  <a:srgbClr val="4C575F"/>
                </a:solidFill>
              </a:rPr>
              <a:pPr/>
              <a:t>55</a:t>
            </a:fld>
            <a:endParaRPr lang="de-DE" altLang="en-US" sz="1200">
              <a:solidFill>
                <a:srgbClr val="4C575F"/>
              </a:solidFill>
            </a:endParaRPr>
          </a:p>
        </p:txBody>
      </p:sp>
      <p:sp>
        <p:nvSpPr>
          <p:cNvPr id="55299" name="Rectangle 2"/>
          <p:cNvSpPr>
            <a:spLocks noGrp="1" noChangeArrowheads="1"/>
          </p:cNvSpPr>
          <p:nvPr>
            <p:ph type="title"/>
          </p:nvPr>
        </p:nvSpPr>
        <p:spPr>
          <a:xfrm>
            <a:off x="662120" y="404818"/>
            <a:ext cx="8330671" cy="638175"/>
          </a:xfrm>
        </p:spPr>
        <p:txBody>
          <a:bodyPr/>
          <a:lstStyle/>
          <a:p>
            <a:r>
              <a:rPr lang="en-GB" altLang="en-US" sz="3200"/>
              <a:t>GROUP BY clause (1)</a:t>
            </a:r>
          </a:p>
        </p:txBody>
      </p:sp>
      <p:sp>
        <p:nvSpPr>
          <p:cNvPr id="55300" name="Rectangle 3"/>
          <p:cNvSpPr>
            <a:spLocks noChangeArrowheads="1"/>
          </p:cNvSpPr>
          <p:nvPr/>
        </p:nvSpPr>
        <p:spPr bwMode="auto">
          <a:xfrm>
            <a:off x="662123" y="1052515"/>
            <a:ext cx="8972153" cy="172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274638">
              <a:tabLst>
                <a:tab pos="358775" algn="l"/>
                <a:tab pos="809625" algn="l"/>
              </a:tabLst>
              <a:defRPr sz="2000">
                <a:solidFill>
                  <a:srgbClr val="404B56"/>
                </a:solidFill>
                <a:latin typeface="Arial" charset="0"/>
                <a:cs typeface="Arial" charset="0"/>
              </a:defRPr>
            </a:lvl1pPr>
            <a:lvl2pPr marL="742950" indent="-285750" defTabSz="274638">
              <a:tabLst>
                <a:tab pos="358775" algn="l"/>
                <a:tab pos="809625" algn="l"/>
              </a:tabLst>
              <a:defRPr sz="2000">
                <a:solidFill>
                  <a:srgbClr val="404B56"/>
                </a:solidFill>
                <a:latin typeface="Arial" charset="0"/>
                <a:cs typeface="Arial" charset="0"/>
              </a:defRPr>
            </a:lvl2pPr>
            <a:lvl3pPr marL="1143000" indent="-228600" defTabSz="274638">
              <a:tabLst>
                <a:tab pos="358775" algn="l"/>
                <a:tab pos="809625" algn="l"/>
              </a:tabLst>
              <a:defRPr sz="2000">
                <a:solidFill>
                  <a:srgbClr val="404B56"/>
                </a:solidFill>
                <a:latin typeface="Arial" charset="0"/>
                <a:cs typeface="Arial" charset="0"/>
              </a:defRPr>
            </a:lvl3pPr>
            <a:lvl4pPr marL="1600200" indent="-228600" defTabSz="274638">
              <a:tabLst>
                <a:tab pos="358775" algn="l"/>
                <a:tab pos="809625" algn="l"/>
              </a:tabLst>
              <a:defRPr sz="2000">
                <a:solidFill>
                  <a:srgbClr val="404B56"/>
                </a:solidFill>
                <a:latin typeface="Arial" charset="0"/>
                <a:cs typeface="Arial" charset="0"/>
              </a:defRPr>
            </a:lvl4pPr>
            <a:lvl5pPr marL="2057400" indent="-228600" defTabSz="274638">
              <a:tabLst>
                <a:tab pos="358775" algn="l"/>
                <a:tab pos="809625" algn="l"/>
              </a:tabLst>
              <a:defRPr sz="2000">
                <a:solidFill>
                  <a:srgbClr val="404B56"/>
                </a:solidFill>
                <a:latin typeface="Arial" charset="0"/>
                <a:cs typeface="Arial" charset="0"/>
              </a:defRPr>
            </a:lvl5pPr>
            <a:lvl6pPr marL="25146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6pPr>
            <a:lvl7pPr marL="29718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7pPr>
            <a:lvl8pPr marL="34290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8pPr>
            <a:lvl9pPr marL="38862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9pPr>
          </a:lstStyle>
          <a:p>
            <a:pPr eaLnBrk="0" fontAlgn="base" hangingPunct="0">
              <a:spcBef>
                <a:spcPct val="20000"/>
              </a:spcBef>
              <a:spcAft>
                <a:spcPct val="0"/>
              </a:spcAft>
            </a:pPr>
            <a:r>
              <a:rPr lang="en-GB" altLang="en-US" sz="1800" dirty="0">
                <a:solidFill>
                  <a:srgbClr val="4C575F"/>
                </a:solidFill>
              </a:rPr>
              <a:t>SELECT appln_auth, appln_filing_year</a:t>
            </a:r>
          </a:p>
          <a:p>
            <a:pPr eaLnBrk="0" fontAlgn="base" hangingPunct="0">
              <a:spcBef>
                <a:spcPct val="20000"/>
              </a:spcBef>
              <a:spcAft>
                <a:spcPct val="0"/>
              </a:spcAft>
            </a:pPr>
            <a:r>
              <a:rPr lang="en-GB" altLang="en-US" sz="1800" dirty="0">
                <a:solidFill>
                  <a:srgbClr val="4C575F"/>
                </a:solidFill>
              </a:rPr>
              <a:t>FROM tls201_appln</a:t>
            </a:r>
          </a:p>
          <a:p>
            <a:pPr eaLnBrk="0" fontAlgn="base" hangingPunct="0">
              <a:spcBef>
                <a:spcPct val="20000"/>
              </a:spcBef>
              <a:spcAft>
                <a:spcPct val="0"/>
              </a:spcAft>
            </a:pPr>
            <a:r>
              <a:rPr lang="en-GB" altLang="en-US" sz="1800" dirty="0">
                <a:solidFill>
                  <a:srgbClr val="4C575F"/>
                </a:solidFill>
              </a:rPr>
              <a:t>WHERE appln_filing_year BETWEEN 2005 AND 2008</a:t>
            </a:r>
          </a:p>
          <a:p>
            <a:pPr eaLnBrk="0" fontAlgn="base" hangingPunct="0">
              <a:spcBef>
                <a:spcPct val="20000"/>
              </a:spcBef>
              <a:spcAft>
                <a:spcPct val="0"/>
              </a:spcAft>
            </a:pPr>
            <a:r>
              <a:rPr lang="en-GB" altLang="en-US" sz="1800" b="1" dirty="0">
                <a:solidFill>
                  <a:srgbClr val="FF0000"/>
                </a:solidFill>
              </a:rPr>
              <a:t>GROUP BY appln_auth, appln_filing_year</a:t>
            </a:r>
          </a:p>
          <a:p>
            <a:pPr eaLnBrk="0" fontAlgn="base" hangingPunct="0">
              <a:spcBef>
                <a:spcPct val="20000"/>
              </a:spcBef>
              <a:spcAft>
                <a:spcPct val="0"/>
              </a:spcAft>
            </a:pPr>
            <a:r>
              <a:rPr lang="en-GB" altLang="en-US" sz="1800" dirty="0">
                <a:solidFill>
                  <a:srgbClr val="4C575F"/>
                </a:solidFill>
              </a:rPr>
              <a:t>ORDER BY appln_filing_year, appln_auth</a:t>
            </a:r>
          </a:p>
        </p:txBody>
      </p:sp>
      <p:sp>
        <p:nvSpPr>
          <p:cNvPr id="55301" name="Rectangle 4"/>
          <p:cNvSpPr>
            <a:spLocks noChangeArrowheads="1"/>
          </p:cNvSpPr>
          <p:nvPr/>
        </p:nvSpPr>
        <p:spPr bwMode="auto">
          <a:xfrm>
            <a:off x="741233" y="2781303"/>
            <a:ext cx="8659151"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buFontTx/>
              <a:buChar char="•"/>
            </a:pPr>
            <a:r>
              <a:rPr lang="en-GB" altLang="en-US" sz="2400"/>
              <a:t>The GROUP BY is followed by one or more attributes.</a:t>
            </a:r>
          </a:p>
          <a:p>
            <a:pPr defTabSz="914400" eaLnBrk="0" fontAlgn="base" hangingPunct="0">
              <a:spcBef>
                <a:spcPct val="20000"/>
              </a:spcBef>
              <a:spcAft>
                <a:spcPct val="0"/>
              </a:spcAft>
              <a:buFontTx/>
              <a:buChar char="•"/>
            </a:pPr>
            <a:r>
              <a:rPr lang="en-GB" altLang="en-US" sz="2400"/>
              <a:t>All rows which have the same values for these attributes are compressed into 1 row</a:t>
            </a:r>
          </a:p>
          <a:p>
            <a:pPr defTabSz="914400" eaLnBrk="0" fontAlgn="base" hangingPunct="0">
              <a:spcBef>
                <a:spcPct val="20000"/>
              </a:spcBef>
              <a:spcAft>
                <a:spcPct val="0"/>
              </a:spcAft>
              <a:buFontTx/>
              <a:buChar char="•"/>
            </a:pPr>
            <a:endParaRPr lang="en-GB" altLang="en-US" sz="2400"/>
          </a:p>
        </p:txBody>
      </p:sp>
      <p:sp>
        <p:nvSpPr>
          <p:cNvPr id="55302" name="Rectangle 6"/>
          <p:cNvSpPr>
            <a:spLocks noChangeArrowheads="1"/>
          </p:cNvSpPr>
          <p:nvPr/>
        </p:nvSpPr>
        <p:spPr bwMode="auto">
          <a:xfrm>
            <a:off x="584729" y="1052515"/>
            <a:ext cx="8970433" cy="1728787"/>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buFontTx/>
              <a:buChar char="•"/>
            </a:pPr>
            <a:endParaRPr lang="de-AT" altLang="en-US"/>
          </a:p>
        </p:txBody>
      </p:sp>
      <p:pic>
        <p:nvPicPr>
          <p:cNvPr id="55303"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09017" y="4005263"/>
            <a:ext cx="3510094" cy="273526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75362657-2142-480E-B0F6-0C2F6E7A3A07}" type="slidenum">
              <a:rPr lang="de-DE" altLang="en-US" sz="1200" smtClean="0">
                <a:solidFill>
                  <a:srgbClr val="4C575F"/>
                </a:solidFill>
              </a:rPr>
              <a:pPr/>
              <a:t>56</a:t>
            </a:fld>
            <a:endParaRPr lang="de-DE" altLang="en-US" sz="1200">
              <a:solidFill>
                <a:srgbClr val="4C575F"/>
              </a:solidFill>
            </a:endParaRPr>
          </a:p>
        </p:txBody>
      </p:sp>
      <p:sp>
        <p:nvSpPr>
          <p:cNvPr id="56323" name="Rectangle 2"/>
          <p:cNvSpPr>
            <a:spLocks noGrp="1" noChangeArrowheads="1"/>
          </p:cNvSpPr>
          <p:nvPr>
            <p:ph type="title"/>
          </p:nvPr>
        </p:nvSpPr>
        <p:spPr>
          <a:xfrm>
            <a:off x="662120" y="404818"/>
            <a:ext cx="8330671" cy="638175"/>
          </a:xfrm>
        </p:spPr>
        <p:txBody>
          <a:bodyPr/>
          <a:lstStyle/>
          <a:p>
            <a:r>
              <a:rPr lang="en-GB" altLang="en-US" sz="3200"/>
              <a:t>GROUP BY clause (2)</a:t>
            </a:r>
          </a:p>
        </p:txBody>
      </p:sp>
      <p:sp>
        <p:nvSpPr>
          <p:cNvPr id="56324" name="Rectangle 3"/>
          <p:cNvSpPr>
            <a:spLocks noChangeArrowheads="1"/>
          </p:cNvSpPr>
          <p:nvPr/>
        </p:nvSpPr>
        <p:spPr bwMode="auto">
          <a:xfrm>
            <a:off x="662123" y="1052515"/>
            <a:ext cx="8972153" cy="172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274638">
              <a:tabLst>
                <a:tab pos="358775" algn="l"/>
                <a:tab pos="809625" algn="l"/>
              </a:tabLst>
              <a:defRPr sz="2000">
                <a:solidFill>
                  <a:srgbClr val="404B56"/>
                </a:solidFill>
                <a:latin typeface="Arial" charset="0"/>
                <a:cs typeface="Arial" charset="0"/>
              </a:defRPr>
            </a:lvl1pPr>
            <a:lvl2pPr marL="742950" indent="-285750" defTabSz="274638">
              <a:tabLst>
                <a:tab pos="358775" algn="l"/>
                <a:tab pos="809625" algn="l"/>
              </a:tabLst>
              <a:defRPr sz="2000">
                <a:solidFill>
                  <a:srgbClr val="404B56"/>
                </a:solidFill>
                <a:latin typeface="Arial" charset="0"/>
                <a:cs typeface="Arial" charset="0"/>
              </a:defRPr>
            </a:lvl2pPr>
            <a:lvl3pPr marL="1143000" indent="-228600" defTabSz="274638">
              <a:tabLst>
                <a:tab pos="358775" algn="l"/>
                <a:tab pos="809625" algn="l"/>
              </a:tabLst>
              <a:defRPr sz="2000">
                <a:solidFill>
                  <a:srgbClr val="404B56"/>
                </a:solidFill>
                <a:latin typeface="Arial" charset="0"/>
                <a:cs typeface="Arial" charset="0"/>
              </a:defRPr>
            </a:lvl3pPr>
            <a:lvl4pPr marL="1600200" indent="-228600" defTabSz="274638">
              <a:tabLst>
                <a:tab pos="358775" algn="l"/>
                <a:tab pos="809625" algn="l"/>
              </a:tabLst>
              <a:defRPr sz="2000">
                <a:solidFill>
                  <a:srgbClr val="404B56"/>
                </a:solidFill>
                <a:latin typeface="Arial" charset="0"/>
                <a:cs typeface="Arial" charset="0"/>
              </a:defRPr>
            </a:lvl4pPr>
            <a:lvl5pPr marL="2057400" indent="-228600" defTabSz="274638">
              <a:tabLst>
                <a:tab pos="358775" algn="l"/>
                <a:tab pos="809625" algn="l"/>
              </a:tabLst>
              <a:defRPr sz="2000">
                <a:solidFill>
                  <a:srgbClr val="404B56"/>
                </a:solidFill>
                <a:latin typeface="Arial" charset="0"/>
                <a:cs typeface="Arial" charset="0"/>
              </a:defRPr>
            </a:lvl5pPr>
            <a:lvl6pPr marL="25146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6pPr>
            <a:lvl7pPr marL="29718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7pPr>
            <a:lvl8pPr marL="34290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8pPr>
            <a:lvl9pPr marL="38862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9pPr>
          </a:lstStyle>
          <a:p>
            <a:pPr eaLnBrk="0" fontAlgn="base" hangingPunct="0">
              <a:spcBef>
                <a:spcPct val="20000"/>
              </a:spcBef>
              <a:spcAft>
                <a:spcPct val="0"/>
              </a:spcAft>
            </a:pPr>
            <a:r>
              <a:rPr lang="en-GB" altLang="en-US" sz="1800" dirty="0">
                <a:solidFill>
                  <a:srgbClr val="4C575F"/>
                </a:solidFill>
              </a:rPr>
              <a:t>SELECT appln_auth, appln_filing_year</a:t>
            </a:r>
            <a:r>
              <a:rPr lang="en-GB" altLang="en-US" sz="1800" dirty="0">
                <a:solidFill>
                  <a:srgbClr val="FF0000"/>
                </a:solidFill>
              </a:rPr>
              <a:t>, </a:t>
            </a:r>
            <a:r>
              <a:rPr lang="en-GB" altLang="en-US" sz="1800" b="1" dirty="0">
                <a:solidFill>
                  <a:srgbClr val="FF0000"/>
                </a:solidFill>
              </a:rPr>
              <a:t>COUNT(*)</a:t>
            </a:r>
          </a:p>
          <a:p>
            <a:pPr eaLnBrk="0" fontAlgn="base" hangingPunct="0">
              <a:spcBef>
                <a:spcPct val="20000"/>
              </a:spcBef>
              <a:spcAft>
                <a:spcPct val="0"/>
              </a:spcAft>
            </a:pPr>
            <a:r>
              <a:rPr lang="en-GB" altLang="en-US" sz="1800" dirty="0">
                <a:solidFill>
                  <a:srgbClr val="4C575F"/>
                </a:solidFill>
              </a:rPr>
              <a:t>FROM tls201_appln</a:t>
            </a:r>
          </a:p>
          <a:p>
            <a:pPr eaLnBrk="0" fontAlgn="base" hangingPunct="0">
              <a:spcBef>
                <a:spcPct val="20000"/>
              </a:spcBef>
              <a:spcAft>
                <a:spcPct val="0"/>
              </a:spcAft>
            </a:pPr>
            <a:r>
              <a:rPr lang="en-GB" altLang="en-US" sz="1800" dirty="0">
                <a:solidFill>
                  <a:srgbClr val="4C575F"/>
                </a:solidFill>
              </a:rPr>
              <a:t>WHERE appln_filing_year BETWEEN 2005 AND 2008</a:t>
            </a:r>
          </a:p>
          <a:p>
            <a:pPr eaLnBrk="0" fontAlgn="base" hangingPunct="0">
              <a:spcBef>
                <a:spcPct val="20000"/>
              </a:spcBef>
              <a:spcAft>
                <a:spcPct val="0"/>
              </a:spcAft>
            </a:pPr>
            <a:r>
              <a:rPr lang="en-GB" altLang="en-US" sz="1800" b="1" dirty="0">
                <a:solidFill>
                  <a:srgbClr val="FF0000"/>
                </a:solidFill>
              </a:rPr>
              <a:t>GROUP BY appln_auth, appln_filing_year</a:t>
            </a:r>
          </a:p>
          <a:p>
            <a:pPr eaLnBrk="0" fontAlgn="base" hangingPunct="0">
              <a:spcBef>
                <a:spcPct val="20000"/>
              </a:spcBef>
              <a:spcAft>
                <a:spcPct val="0"/>
              </a:spcAft>
            </a:pPr>
            <a:r>
              <a:rPr lang="en-GB" altLang="en-US" sz="1800" dirty="0">
                <a:solidFill>
                  <a:srgbClr val="4C575F"/>
                </a:solidFill>
              </a:rPr>
              <a:t>ORDER BY appln_auth, appln_filing_year</a:t>
            </a:r>
          </a:p>
        </p:txBody>
      </p:sp>
      <p:sp>
        <p:nvSpPr>
          <p:cNvPr id="55301" name="Rectangle 4"/>
          <p:cNvSpPr>
            <a:spLocks noChangeArrowheads="1"/>
          </p:cNvSpPr>
          <p:nvPr/>
        </p:nvSpPr>
        <p:spPr bwMode="auto">
          <a:xfrm>
            <a:off x="741233" y="2781300"/>
            <a:ext cx="8659151"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20000"/>
              </a:spcBef>
              <a:spcAft>
                <a:spcPct val="0"/>
              </a:spcAft>
              <a:defRPr/>
            </a:pPr>
            <a:r>
              <a:rPr lang="en-GB" sz="2400" dirty="0">
                <a:solidFill>
                  <a:srgbClr val="404B56"/>
                </a:solidFill>
                <a:latin typeface="Arial" charset="0"/>
                <a:cs typeface="Arial" charset="0"/>
              </a:rPr>
              <a:t>The count(*) returns the number of rows (here: applications) which are compressed into a single row by the  GROUP BY clause (here: filing year and office)</a:t>
            </a:r>
          </a:p>
          <a:p>
            <a:pPr marL="342900" indent="-342900" defTabSz="914400" eaLnBrk="0" fontAlgn="base" hangingPunct="0">
              <a:spcBef>
                <a:spcPct val="20000"/>
              </a:spcBef>
              <a:spcAft>
                <a:spcPct val="0"/>
              </a:spcAft>
              <a:buFontTx/>
              <a:buChar char="•"/>
              <a:defRPr/>
            </a:pPr>
            <a:endParaRPr lang="en-GB" sz="2400" dirty="0">
              <a:solidFill>
                <a:srgbClr val="404B56"/>
              </a:solidFill>
              <a:latin typeface="Arial" charset="0"/>
              <a:cs typeface="Arial" charset="0"/>
            </a:endParaRPr>
          </a:p>
        </p:txBody>
      </p:sp>
      <p:sp>
        <p:nvSpPr>
          <p:cNvPr id="56326" name="Rectangle 5"/>
          <p:cNvSpPr>
            <a:spLocks noChangeArrowheads="1"/>
          </p:cNvSpPr>
          <p:nvPr/>
        </p:nvSpPr>
        <p:spPr bwMode="auto">
          <a:xfrm>
            <a:off x="584729" y="1052515"/>
            <a:ext cx="8970433" cy="1728787"/>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buFontTx/>
              <a:buChar char="•"/>
            </a:pPr>
            <a:endParaRPr lang="de-AT" altLang="en-US"/>
          </a:p>
        </p:txBody>
      </p:sp>
      <p:pic>
        <p:nvPicPr>
          <p:cNvPr id="56327"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96015" y="4005268"/>
            <a:ext cx="4837773" cy="274637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4"/>
          <p:cNvSpPr>
            <a:spLocks noChangeArrowheads="1"/>
          </p:cNvSpPr>
          <p:nvPr/>
        </p:nvSpPr>
        <p:spPr bwMode="auto">
          <a:xfrm>
            <a:off x="5990035" y="4359275"/>
            <a:ext cx="3547930" cy="194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20000"/>
              </a:spcBef>
              <a:spcAft>
                <a:spcPct val="0"/>
              </a:spcAft>
              <a:defRPr/>
            </a:pPr>
            <a:r>
              <a:rPr lang="en-GB" sz="2400" dirty="0">
                <a:solidFill>
                  <a:srgbClr val="404B56"/>
                </a:solidFill>
                <a:latin typeface="Arial" charset="0"/>
                <a:cs typeface="Arial" charset="0"/>
              </a:rPr>
              <a:t>Put more simply: </a:t>
            </a:r>
            <a:br>
              <a:rPr lang="en-GB" sz="2400" dirty="0">
                <a:solidFill>
                  <a:srgbClr val="404B56"/>
                </a:solidFill>
                <a:latin typeface="Arial" charset="0"/>
                <a:cs typeface="Arial" charset="0"/>
              </a:rPr>
            </a:br>
            <a:r>
              <a:rPr lang="en-GB" sz="2400" dirty="0">
                <a:solidFill>
                  <a:srgbClr val="404B56"/>
                </a:solidFill>
                <a:latin typeface="Arial" charset="0"/>
                <a:cs typeface="Arial" charset="0"/>
              </a:rPr>
              <a:t>This query computes the number of applications per office and filing year.</a:t>
            </a:r>
          </a:p>
          <a:p>
            <a:pPr marL="342900" indent="-342900" defTabSz="914400" eaLnBrk="0" fontAlgn="base" hangingPunct="0">
              <a:spcBef>
                <a:spcPct val="20000"/>
              </a:spcBef>
              <a:spcAft>
                <a:spcPct val="0"/>
              </a:spcAft>
              <a:buFontTx/>
              <a:buChar char="•"/>
              <a:defRPr/>
            </a:pPr>
            <a:endParaRPr lang="en-GB" sz="2400" dirty="0">
              <a:solidFill>
                <a:srgbClr val="404B56"/>
              </a:solidFill>
              <a:latin typeface="Arial" charset="0"/>
              <a:cs typeface="Arial" charset="0"/>
            </a:endParaRP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0C3597F8-1E28-40C5-ACB0-A08F552113A4}" type="slidenum">
              <a:rPr lang="de-DE" altLang="en-US" sz="1200" smtClean="0">
                <a:solidFill>
                  <a:srgbClr val="4C575F"/>
                </a:solidFill>
              </a:rPr>
              <a:pPr/>
              <a:t>57</a:t>
            </a:fld>
            <a:endParaRPr lang="de-DE" altLang="en-US" sz="1200">
              <a:solidFill>
                <a:srgbClr val="4C575F"/>
              </a:solidFill>
            </a:endParaRPr>
          </a:p>
        </p:txBody>
      </p:sp>
      <p:sp>
        <p:nvSpPr>
          <p:cNvPr id="57347" name="Rectangle 2"/>
          <p:cNvSpPr>
            <a:spLocks noGrp="1" noChangeArrowheads="1"/>
          </p:cNvSpPr>
          <p:nvPr>
            <p:ph type="title"/>
          </p:nvPr>
        </p:nvSpPr>
        <p:spPr>
          <a:xfrm>
            <a:off x="662120" y="404818"/>
            <a:ext cx="8330671" cy="638175"/>
          </a:xfrm>
        </p:spPr>
        <p:txBody>
          <a:bodyPr/>
          <a:lstStyle/>
          <a:p>
            <a:r>
              <a:rPr lang="en-GB" altLang="en-US" sz="3200"/>
              <a:t>GROUP BY clause (3)</a:t>
            </a:r>
          </a:p>
        </p:txBody>
      </p:sp>
      <p:sp>
        <p:nvSpPr>
          <p:cNvPr id="56324" name="Rectangle 4"/>
          <p:cNvSpPr>
            <a:spLocks noChangeArrowheads="1"/>
          </p:cNvSpPr>
          <p:nvPr/>
        </p:nvSpPr>
        <p:spPr bwMode="auto">
          <a:xfrm>
            <a:off x="741233" y="1125538"/>
            <a:ext cx="8659151" cy="5327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defTabSz="914400" eaLnBrk="0" fontAlgn="base" hangingPunct="0">
              <a:spcBef>
                <a:spcPct val="20000"/>
              </a:spcBef>
              <a:spcAft>
                <a:spcPct val="0"/>
              </a:spcAft>
              <a:buFontTx/>
              <a:buChar char="•"/>
              <a:defRPr/>
            </a:pPr>
            <a:r>
              <a:rPr lang="en-GB" sz="2400" dirty="0">
                <a:solidFill>
                  <a:srgbClr val="404B56"/>
                </a:solidFill>
                <a:latin typeface="Arial" charset="0"/>
                <a:cs typeface="Arial" charset="0"/>
              </a:rPr>
              <a:t>When using GROUP BY, the SELECT clause may only contain </a:t>
            </a:r>
          </a:p>
          <a:p>
            <a:pPr marL="742950" lvl="1" indent="-285750" defTabSz="914400" eaLnBrk="0" fontAlgn="base" hangingPunct="0">
              <a:spcBef>
                <a:spcPct val="20000"/>
              </a:spcBef>
              <a:spcAft>
                <a:spcPct val="0"/>
              </a:spcAft>
              <a:buFontTx/>
              <a:buChar char="–"/>
              <a:defRPr/>
            </a:pPr>
            <a:r>
              <a:rPr lang="en-GB" sz="2400" dirty="0">
                <a:solidFill>
                  <a:srgbClr val="404B56"/>
                </a:solidFill>
                <a:latin typeface="Arial" charset="0"/>
                <a:cs typeface="Arial" charset="0"/>
              </a:rPr>
              <a:t>attributes listed in the GROUP BY clause or </a:t>
            </a:r>
          </a:p>
          <a:p>
            <a:pPr marL="742950" lvl="1" indent="-285750" defTabSz="914400" eaLnBrk="0" fontAlgn="base" hangingPunct="0">
              <a:spcBef>
                <a:spcPct val="20000"/>
              </a:spcBef>
              <a:spcAft>
                <a:spcPct val="0"/>
              </a:spcAft>
              <a:buFontTx/>
              <a:buChar char="–"/>
              <a:defRPr/>
            </a:pPr>
            <a:r>
              <a:rPr lang="en-GB" sz="2400" dirty="0">
                <a:solidFill>
                  <a:srgbClr val="404B56"/>
                </a:solidFill>
                <a:latin typeface="Arial" charset="0"/>
                <a:cs typeface="Arial" charset="0"/>
              </a:rPr>
              <a:t>aggregated attributes, such as COUNT ()</a:t>
            </a:r>
            <a:br>
              <a:rPr lang="en-GB" sz="2400" dirty="0">
                <a:solidFill>
                  <a:srgbClr val="404B56"/>
                </a:solidFill>
                <a:latin typeface="Arial" charset="0"/>
                <a:cs typeface="Arial" charset="0"/>
              </a:rPr>
            </a:br>
            <a:endParaRPr lang="en-GB" sz="2400" dirty="0">
              <a:solidFill>
                <a:srgbClr val="404B56"/>
              </a:solidFill>
              <a:latin typeface="Arial" charset="0"/>
              <a:cs typeface="Arial" charset="0"/>
            </a:endParaRPr>
          </a:p>
          <a:p>
            <a:pPr marL="342900" indent="-342900" defTabSz="914400" eaLnBrk="0" fontAlgn="base" hangingPunct="0">
              <a:spcBef>
                <a:spcPct val="20000"/>
              </a:spcBef>
              <a:spcAft>
                <a:spcPct val="0"/>
              </a:spcAft>
              <a:buFont typeface="Arial" panose="020B0604020202020204" pitchFamily="34" charset="0"/>
              <a:buChar char="•"/>
              <a:defRPr/>
            </a:pPr>
            <a:r>
              <a:rPr lang="en-GB" sz="2400" dirty="0">
                <a:solidFill>
                  <a:srgbClr val="404B56"/>
                </a:solidFill>
                <a:latin typeface="Arial" charset="0"/>
                <a:cs typeface="Arial" charset="0"/>
              </a:rPr>
              <a:t>Example of an invalid query:</a:t>
            </a:r>
            <a:br>
              <a:rPr lang="en-GB" sz="2400" dirty="0">
                <a:solidFill>
                  <a:srgbClr val="404B56"/>
                </a:solidFill>
                <a:latin typeface="Arial" charset="0"/>
                <a:cs typeface="Arial" charset="0"/>
              </a:rPr>
            </a:br>
            <a:r>
              <a:rPr lang="en-GB" sz="2400" dirty="0">
                <a:solidFill>
                  <a:srgbClr val="404B56"/>
                </a:solidFill>
                <a:latin typeface="Arial" charset="0"/>
                <a:cs typeface="Arial" charset="0"/>
              </a:rPr>
              <a:t>SELECT appln_auth, appln_filing_year, COUNT(*), </a:t>
            </a:r>
            <a:r>
              <a:rPr lang="en-GB" sz="2400" b="1" dirty="0">
                <a:solidFill>
                  <a:srgbClr val="FF0000"/>
                </a:solidFill>
                <a:latin typeface="Arial" charset="0"/>
                <a:cs typeface="Arial" charset="0"/>
              </a:rPr>
              <a:t>appln_id, appln_filing_date</a:t>
            </a:r>
            <a:br>
              <a:rPr lang="en-GB" sz="2400" dirty="0">
                <a:solidFill>
                  <a:srgbClr val="404B56"/>
                </a:solidFill>
                <a:latin typeface="Arial" charset="0"/>
                <a:cs typeface="Arial" charset="0"/>
              </a:rPr>
            </a:br>
            <a:r>
              <a:rPr lang="en-GB" sz="2400" dirty="0">
                <a:solidFill>
                  <a:srgbClr val="404B56"/>
                </a:solidFill>
                <a:latin typeface="Arial" charset="0"/>
                <a:cs typeface="Arial" charset="0"/>
              </a:rPr>
              <a:t>FROM tls201_appln</a:t>
            </a:r>
            <a:br>
              <a:rPr lang="en-GB" sz="2400" dirty="0">
                <a:solidFill>
                  <a:srgbClr val="404B56"/>
                </a:solidFill>
                <a:latin typeface="Arial" charset="0"/>
                <a:cs typeface="Arial" charset="0"/>
              </a:rPr>
            </a:br>
            <a:r>
              <a:rPr lang="en-GB" sz="2400" dirty="0">
                <a:solidFill>
                  <a:srgbClr val="404B56"/>
                </a:solidFill>
                <a:latin typeface="Arial" charset="0"/>
                <a:cs typeface="Arial" charset="0"/>
              </a:rPr>
              <a:t>WHERE appln_filing_year BETWEEN 2005 AND 2008</a:t>
            </a:r>
            <a:br>
              <a:rPr lang="en-GB" sz="2400" dirty="0">
                <a:solidFill>
                  <a:srgbClr val="404B56"/>
                </a:solidFill>
                <a:latin typeface="Arial" charset="0"/>
                <a:cs typeface="Arial" charset="0"/>
              </a:rPr>
            </a:br>
            <a:r>
              <a:rPr lang="en-GB" sz="2400" b="1" dirty="0">
                <a:solidFill>
                  <a:srgbClr val="404B56"/>
                </a:solidFill>
                <a:latin typeface="Arial" charset="0"/>
                <a:cs typeface="Arial" charset="0"/>
              </a:rPr>
              <a:t>GROUP BY appln_auth, appln_filing_year</a:t>
            </a:r>
            <a:br>
              <a:rPr lang="en-GB" sz="2400" b="1" dirty="0">
                <a:solidFill>
                  <a:srgbClr val="404B56"/>
                </a:solidFill>
                <a:latin typeface="Arial" charset="0"/>
                <a:cs typeface="Arial" charset="0"/>
              </a:rPr>
            </a:br>
            <a:r>
              <a:rPr lang="en-GB" sz="2400" dirty="0">
                <a:solidFill>
                  <a:srgbClr val="404B56"/>
                </a:solidFill>
                <a:latin typeface="Arial" charset="0"/>
                <a:cs typeface="Arial" charset="0"/>
              </a:rPr>
              <a:t>ORDER BY appln_auth, appln_filing_year</a:t>
            </a:r>
            <a:br>
              <a:rPr lang="en-GB" sz="2400" dirty="0">
                <a:solidFill>
                  <a:srgbClr val="404B56"/>
                </a:solidFill>
                <a:latin typeface="Arial" charset="0"/>
                <a:cs typeface="Arial" charset="0"/>
              </a:rPr>
            </a:br>
            <a:endParaRPr lang="en-GB" sz="2400" dirty="0">
              <a:solidFill>
                <a:srgbClr val="404B56"/>
              </a:solidFill>
              <a:latin typeface="Arial" charset="0"/>
              <a:cs typeface="Arial" charset="0"/>
            </a:endParaRP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D6DDF517-1DF8-495C-8B32-03DA768EB299}" type="slidenum">
              <a:rPr lang="de-DE" altLang="en-US" sz="1200" smtClean="0">
                <a:solidFill>
                  <a:srgbClr val="4C575F"/>
                </a:solidFill>
              </a:rPr>
              <a:pPr/>
              <a:t>58</a:t>
            </a:fld>
            <a:endParaRPr lang="de-DE" altLang="en-US" sz="1200">
              <a:solidFill>
                <a:srgbClr val="4C575F"/>
              </a:solidFill>
            </a:endParaRPr>
          </a:p>
        </p:txBody>
      </p:sp>
      <p:sp>
        <p:nvSpPr>
          <p:cNvPr id="58371" name="Text Box 2"/>
          <p:cNvSpPr txBox="1">
            <a:spLocks noChangeArrowheads="1"/>
          </p:cNvSpPr>
          <p:nvPr/>
        </p:nvSpPr>
        <p:spPr bwMode="auto">
          <a:xfrm>
            <a:off x="350840" y="765175"/>
            <a:ext cx="9126935" cy="39703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fontAlgn="base">
              <a:spcBef>
                <a:spcPct val="50000"/>
              </a:spcBef>
              <a:spcAft>
                <a:spcPct val="0"/>
              </a:spcAft>
            </a:pPr>
            <a:r>
              <a:rPr lang="en-GB" altLang="zh-CN" sz="2800">
                <a:solidFill>
                  <a:srgbClr val="0000FF"/>
                </a:solidFill>
                <a:ea typeface="SimSun" pitchFamily="2" charset="-122"/>
              </a:rPr>
              <a:t>Exercise:</a:t>
            </a:r>
          </a:p>
          <a:p>
            <a:pPr defTabSz="914400" fontAlgn="base">
              <a:spcBef>
                <a:spcPct val="50000"/>
              </a:spcBef>
              <a:spcAft>
                <a:spcPct val="0"/>
              </a:spcAft>
              <a:buFont typeface="Wingdings" pitchFamily="2" charset="2"/>
              <a:buNone/>
            </a:pPr>
            <a:r>
              <a:rPr lang="en-GB" altLang="zh-CN" sz="2800">
                <a:solidFill>
                  <a:srgbClr val="4C575F"/>
                </a:solidFill>
                <a:ea typeface="SimSun" pitchFamily="2" charset="-122"/>
              </a:rPr>
              <a:t>Write a query which, for Danish (DK) applications, returns the number of applications per publication year of the first publication.</a:t>
            </a:r>
            <a:br>
              <a:rPr lang="en-GB" altLang="zh-CN" sz="2800">
                <a:solidFill>
                  <a:srgbClr val="4C575F"/>
                </a:solidFill>
                <a:ea typeface="SimSun" pitchFamily="2" charset="-122"/>
              </a:rPr>
            </a:br>
            <a:r>
              <a:rPr lang="en-GB" altLang="zh-CN" sz="2800">
                <a:solidFill>
                  <a:srgbClr val="4C575F"/>
                </a:solidFill>
                <a:ea typeface="SimSun" pitchFamily="2" charset="-122"/>
              </a:rPr>
              <a:t>The order should be chronologically reversed (most recent on top).</a:t>
            </a:r>
          </a:p>
          <a:p>
            <a:pPr defTabSz="914400" fontAlgn="base">
              <a:spcBef>
                <a:spcPct val="50000"/>
              </a:spcBef>
              <a:spcAft>
                <a:spcPct val="0"/>
              </a:spcAft>
              <a:buFont typeface="Wingdings" pitchFamily="2" charset="2"/>
              <a:buNone/>
            </a:pPr>
            <a:r>
              <a:rPr lang="en-GB" altLang="zh-CN" sz="2800">
                <a:solidFill>
                  <a:srgbClr val="4C575F"/>
                </a:solidFill>
                <a:ea typeface="SimSun" pitchFamily="2" charset="-122"/>
              </a:rPr>
              <a:t>Hint: Consider attribute </a:t>
            </a:r>
            <a:br>
              <a:rPr lang="en-GB" altLang="zh-CN" sz="2800">
                <a:solidFill>
                  <a:srgbClr val="4C575F"/>
                </a:solidFill>
                <a:ea typeface="SimSun" pitchFamily="2" charset="-122"/>
              </a:rPr>
            </a:br>
            <a:r>
              <a:rPr lang="en-GB" altLang="zh-CN" sz="2800">
                <a:solidFill>
                  <a:srgbClr val="4C575F"/>
                </a:solidFill>
                <a:ea typeface="SimSun" pitchFamily="2" charset="-122"/>
              </a:rPr>
              <a:t>         </a:t>
            </a:r>
            <a:r>
              <a:rPr lang="en-GB" altLang="zh-CN" sz="2800">
                <a:solidFill>
                  <a:srgbClr val="4C575F"/>
                </a:solidFill>
                <a:latin typeface="Courier New" pitchFamily="49" charset="0"/>
                <a:ea typeface="SimSun" pitchFamily="2" charset="-122"/>
                <a:cs typeface="Courier New" pitchFamily="49" charset="0"/>
              </a:rPr>
              <a:t>tls201_appln.publn_earliest_year</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CD6ED7C8-48D3-4705-905F-86E8DEB8D9AF}" type="slidenum">
              <a:rPr lang="de-DE" altLang="en-US" sz="1200" smtClean="0">
                <a:solidFill>
                  <a:srgbClr val="4C575F"/>
                </a:solidFill>
              </a:rPr>
              <a:pPr/>
              <a:t>59</a:t>
            </a:fld>
            <a:endParaRPr lang="de-DE" altLang="en-US" sz="1200">
              <a:solidFill>
                <a:srgbClr val="4C575F"/>
              </a:solidFill>
            </a:endParaRPr>
          </a:p>
        </p:txBody>
      </p:sp>
      <p:sp>
        <p:nvSpPr>
          <p:cNvPr id="59395" name="Rectangle 2"/>
          <p:cNvSpPr>
            <a:spLocks noGrp="1" noChangeArrowheads="1"/>
          </p:cNvSpPr>
          <p:nvPr>
            <p:ph type="title"/>
          </p:nvPr>
        </p:nvSpPr>
        <p:spPr>
          <a:xfrm>
            <a:off x="662120" y="404818"/>
            <a:ext cx="8330671" cy="638175"/>
          </a:xfrm>
        </p:spPr>
        <p:txBody>
          <a:bodyPr/>
          <a:lstStyle/>
          <a:p>
            <a:r>
              <a:rPr lang="en-GB" altLang="en-US" sz="3200"/>
              <a:t>Attribute Aliases</a:t>
            </a:r>
          </a:p>
        </p:txBody>
      </p:sp>
      <p:sp>
        <p:nvSpPr>
          <p:cNvPr id="59396" name="Rectangle 3"/>
          <p:cNvSpPr>
            <a:spLocks noChangeArrowheads="1"/>
          </p:cNvSpPr>
          <p:nvPr/>
        </p:nvSpPr>
        <p:spPr bwMode="auto">
          <a:xfrm>
            <a:off x="662120" y="2997205"/>
            <a:ext cx="8659151" cy="251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buFontTx/>
              <a:buChar char="•"/>
            </a:pPr>
            <a:r>
              <a:rPr lang="en-GB" altLang="en-US" sz="2400" dirty="0"/>
              <a:t>You can rename any column in the SELECT clause by adding </a:t>
            </a:r>
            <a:r>
              <a:rPr lang="en-GB" altLang="en-US" sz="2400" b="1" dirty="0"/>
              <a:t>AS &lt;alias&gt;</a:t>
            </a:r>
            <a:r>
              <a:rPr lang="en-GB" altLang="en-US" sz="2400" dirty="0"/>
              <a:t> after each attribute / aggregated attribute</a:t>
            </a:r>
          </a:p>
          <a:p>
            <a:pPr defTabSz="914400" eaLnBrk="0" fontAlgn="base" hangingPunct="0">
              <a:spcBef>
                <a:spcPct val="20000"/>
              </a:spcBef>
              <a:spcAft>
                <a:spcPct val="0"/>
              </a:spcAft>
              <a:buFontTx/>
              <a:buChar char="•"/>
            </a:pPr>
            <a:r>
              <a:rPr lang="en-GB" altLang="en-US" sz="2400" dirty="0"/>
              <a:t>This is often used to rename </a:t>
            </a:r>
            <a:br>
              <a:rPr lang="en-GB" altLang="en-US" sz="2400" dirty="0"/>
            </a:br>
            <a:r>
              <a:rPr lang="en-GB" altLang="en-US" sz="2400" dirty="0"/>
              <a:t>computed attributes</a:t>
            </a:r>
          </a:p>
          <a:p>
            <a:pPr defTabSz="914400" eaLnBrk="0" fontAlgn="base" hangingPunct="0">
              <a:spcBef>
                <a:spcPct val="20000"/>
              </a:spcBef>
              <a:spcAft>
                <a:spcPct val="0"/>
              </a:spcAft>
              <a:buFontTx/>
              <a:buChar char="•"/>
            </a:pPr>
            <a:r>
              <a:rPr lang="en-GB" altLang="en-US" sz="2400" dirty="0"/>
              <a:t>The alias can be utilised in the </a:t>
            </a:r>
            <a:br>
              <a:rPr lang="en-GB" altLang="en-US" sz="2400" dirty="0"/>
            </a:br>
            <a:r>
              <a:rPr lang="en-GB" altLang="en-US" sz="2400" dirty="0"/>
              <a:t>ORDER BY clause, but not in </a:t>
            </a:r>
            <a:br>
              <a:rPr lang="en-GB" altLang="en-US" sz="2400" dirty="0"/>
            </a:br>
            <a:r>
              <a:rPr lang="en-GB" altLang="en-US" sz="2400" dirty="0"/>
              <a:t>the WHERE clause</a:t>
            </a:r>
          </a:p>
        </p:txBody>
      </p:sp>
      <p:sp>
        <p:nvSpPr>
          <p:cNvPr id="59397" name="Rectangle 3"/>
          <p:cNvSpPr>
            <a:spLocks noChangeArrowheads="1"/>
          </p:cNvSpPr>
          <p:nvPr/>
        </p:nvSpPr>
        <p:spPr bwMode="auto">
          <a:xfrm>
            <a:off x="662123" y="1052515"/>
            <a:ext cx="8972153" cy="172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274638">
              <a:tabLst>
                <a:tab pos="358775" algn="l"/>
                <a:tab pos="809625" algn="l"/>
              </a:tabLst>
              <a:defRPr sz="2000">
                <a:solidFill>
                  <a:srgbClr val="404B56"/>
                </a:solidFill>
                <a:latin typeface="Arial" charset="0"/>
                <a:cs typeface="Arial" charset="0"/>
              </a:defRPr>
            </a:lvl1pPr>
            <a:lvl2pPr marL="742950" indent="-285750" defTabSz="274638">
              <a:tabLst>
                <a:tab pos="358775" algn="l"/>
                <a:tab pos="809625" algn="l"/>
              </a:tabLst>
              <a:defRPr sz="2000">
                <a:solidFill>
                  <a:srgbClr val="404B56"/>
                </a:solidFill>
                <a:latin typeface="Arial" charset="0"/>
                <a:cs typeface="Arial" charset="0"/>
              </a:defRPr>
            </a:lvl2pPr>
            <a:lvl3pPr marL="1143000" indent="-228600" defTabSz="274638">
              <a:tabLst>
                <a:tab pos="358775" algn="l"/>
                <a:tab pos="809625" algn="l"/>
              </a:tabLst>
              <a:defRPr sz="2000">
                <a:solidFill>
                  <a:srgbClr val="404B56"/>
                </a:solidFill>
                <a:latin typeface="Arial" charset="0"/>
                <a:cs typeface="Arial" charset="0"/>
              </a:defRPr>
            </a:lvl3pPr>
            <a:lvl4pPr marL="1600200" indent="-228600" defTabSz="274638">
              <a:tabLst>
                <a:tab pos="358775" algn="l"/>
                <a:tab pos="809625" algn="l"/>
              </a:tabLst>
              <a:defRPr sz="2000">
                <a:solidFill>
                  <a:srgbClr val="404B56"/>
                </a:solidFill>
                <a:latin typeface="Arial" charset="0"/>
                <a:cs typeface="Arial" charset="0"/>
              </a:defRPr>
            </a:lvl4pPr>
            <a:lvl5pPr marL="2057400" indent="-228600" defTabSz="274638">
              <a:tabLst>
                <a:tab pos="358775" algn="l"/>
                <a:tab pos="809625" algn="l"/>
              </a:tabLst>
              <a:defRPr sz="2000">
                <a:solidFill>
                  <a:srgbClr val="404B56"/>
                </a:solidFill>
                <a:latin typeface="Arial" charset="0"/>
                <a:cs typeface="Arial" charset="0"/>
              </a:defRPr>
            </a:lvl5pPr>
            <a:lvl6pPr marL="25146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6pPr>
            <a:lvl7pPr marL="29718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7pPr>
            <a:lvl8pPr marL="34290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8pPr>
            <a:lvl9pPr marL="38862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9pPr>
          </a:lstStyle>
          <a:p>
            <a:pPr eaLnBrk="0" fontAlgn="base" hangingPunct="0">
              <a:spcBef>
                <a:spcPct val="20000"/>
              </a:spcBef>
              <a:spcAft>
                <a:spcPct val="0"/>
              </a:spcAft>
            </a:pPr>
            <a:r>
              <a:rPr lang="en-GB" altLang="en-US" sz="1800" noProof="1"/>
              <a:t>SELECT appln_auth </a:t>
            </a:r>
            <a:r>
              <a:rPr lang="en-GB" altLang="en-US" sz="1800" b="1" noProof="1">
                <a:solidFill>
                  <a:srgbClr val="FF0000"/>
                </a:solidFill>
              </a:rPr>
              <a:t>AS office</a:t>
            </a:r>
            <a:r>
              <a:rPr lang="en-GB" altLang="en-US" sz="1800" noProof="1"/>
              <a:t>, appln_filing_year, COUNT(*) </a:t>
            </a:r>
            <a:r>
              <a:rPr lang="en-GB" altLang="en-US" sz="1800" b="1" noProof="1">
                <a:solidFill>
                  <a:srgbClr val="FF0000"/>
                </a:solidFill>
              </a:rPr>
              <a:t>AS nbOfAppln</a:t>
            </a:r>
          </a:p>
          <a:p>
            <a:pPr eaLnBrk="0" fontAlgn="base" hangingPunct="0">
              <a:spcBef>
                <a:spcPct val="20000"/>
              </a:spcBef>
              <a:spcAft>
                <a:spcPct val="0"/>
              </a:spcAft>
            </a:pPr>
            <a:r>
              <a:rPr lang="en-GB" altLang="en-US" sz="1800" noProof="1"/>
              <a:t>FROM tls201_appln</a:t>
            </a:r>
          </a:p>
          <a:p>
            <a:pPr eaLnBrk="0" fontAlgn="base" hangingPunct="0">
              <a:spcBef>
                <a:spcPct val="20000"/>
              </a:spcBef>
              <a:spcAft>
                <a:spcPct val="0"/>
              </a:spcAft>
            </a:pPr>
            <a:r>
              <a:rPr lang="en-GB" altLang="en-US" sz="1800" noProof="1"/>
              <a:t>WHERE appln_filing_year BETWEEN 2005 AND 2008</a:t>
            </a:r>
          </a:p>
          <a:p>
            <a:pPr eaLnBrk="0" fontAlgn="base" hangingPunct="0">
              <a:spcBef>
                <a:spcPct val="20000"/>
              </a:spcBef>
              <a:spcAft>
                <a:spcPct val="0"/>
              </a:spcAft>
            </a:pPr>
            <a:r>
              <a:rPr lang="en-GB" altLang="en-US" sz="1800" noProof="1"/>
              <a:t>GROUP BY appln_auth, appln_filing_year</a:t>
            </a:r>
          </a:p>
          <a:p>
            <a:pPr eaLnBrk="0" fontAlgn="base" hangingPunct="0">
              <a:spcBef>
                <a:spcPct val="20000"/>
              </a:spcBef>
              <a:spcAft>
                <a:spcPct val="0"/>
              </a:spcAft>
            </a:pPr>
            <a:r>
              <a:rPr lang="en-GB" altLang="en-US" sz="1800" b="1" noProof="1">
                <a:solidFill>
                  <a:srgbClr val="FF0000"/>
                </a:solidFill>
              </a:rPr>
              <a:t>ORDER BY nbOfAppln desc</a:t>
            </a:r>
          </a:p>
        </p:txBody>
      </p:sp>
      <p:sp>
        <p:nvSpPr>
          <p:cNvPr id="59398" name="Rectangle 5"/>
          <p:cNvSpPr>
            <a:spLocks noChangeArrowheads="1"/>
          </p:cNvSpPr>
          <p:nvPr/>
        </p:nvSpPr>
        <p:spPr bwMode="auto">
          <a:xfrm>
            <a:off x="584729" y="1052515"/>
            <a:ext cx="8970433" cy="1728787"/>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buFontTx/>
              <a:buChar char="•"/>
            </a:pPr>
            <a:endParaRPr lang="de-AT" altLang="en-US"/>
          </a:p>
        </p:txBody>
      </p:sp>
      <p:pic>
        <p:nvPicPr>
          <p:cNvPr id="59399"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88567" y="3789363"/>
            <a:ext cx="3745706" cy="266541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F99CA102-B1F1-46BC-A718-60EF3C27C182}" type="slidenum">
              <a:rPr lang="de-DE" altLang="en-US" sz="1200" smtClean="0">
                <a:solidFill>
                  <a:srgbClr val="4C575F"/>
                </a:solidFill>
              </a:rPr>
              <a:pPr/>
              <a:t>6</a:t>
            </a:fld>
            <a:endParaRPr lang="de-DE" altLang="en-US" sz="1200">
              <a:solidFill>
                <a:srgbClr val="4C575F"/>
              </a:solidFill>
            </a:endParaRPr>
          </a:p>
        </p:txBody>
      </p:sp>
      <p:sp>
        <p:nvSpPr>
          <p:cNvPr id="8195" name="Rectangle 2"/>
          <p:cNvSpPr>
            <a:spLocks noChangeArrowheads="1"/>
          </p:cNvSpPr>
          <p:nvPr/>
        </p:nvSpPr>
        <p:spPr bwMode="auto">
          <a:xfrm>
            <a:off x="584729" y="2133605"/>
            <a:ext cx="8330671"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fontAlgn="base">
              <a:spcBef>
                <a:spcPct val="0"/>
              </a:spcBef>
              <a:spcAft>
                <a:spcPct val="0"/>
              </a:spcAft>
            </a:pPr>
            <a:r>
              <a:rPr lang="en-GB" altLang="en-US" sz="3600" b="1"/>
              <a:t>Basics of relational databases</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12"/>
          </p:nvPr>
        </p:nvSpPr>
        <p:spPr>
          <a:xfrm>
            <a:off x="9164773" y="6153150"/>
            <a:ext cx="546894" cy="217488"/>
          </a:xfrm>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76CADA6C-B80F-4C0B-832F-5B7B4B28D83B}" type="slidenum">
              <a:rPr lang="de-DE" altLang="en-US" sz="1200" smtClean="0">
                <a:solidFill>
                  <a:srgbClr val="4C575F"/>
                </a:solidFill>
              </a:rPr>
              <a:pPr/>
              <a:t>60</a:t>
            </a:fld>
            <a:endParaRPr lang="de-DE" altLang="en-US" sz="1200">
              <a:solidFill>
                <a:srgbClr val="4C575F"/>
              </a:solidFill>
            </a:endParaRPr>
          </a:p>
        </p:txBody>
      </p:sp>
      <p:sp>
        <p:nvSpPr>
          <p:cNvPr id="60419" name="Rectangle 2"/>
          <p:cNvSpPr>
            <a:spLocks noGrp="1" noChangeArrowheads="1"/>
          </p:cNvSpPr>
          <p:nvPr>
            <p:ph type="title"/>
          </p:nvPr>
        </p:nvSpPr>
        <p:spPr>
          <a:xfrm>
            <a:off x="662120" y="404818"/>
            <a:ext cx="8330671" cy="638175"/>
          </a:xfrm>
        </p:spPr>
        <p:txBody>
          <a:bodyPr/>
          <a:lstStyle/>
          <a:p>
            <a:r>
              <a:rPr lang="en-GB" altLang="en-US" sz="3200" dirty="0"/>
              <a:t>Aggregate functions: Counting, …</a:t>
            </a:r>
          </a:p>
        </p:txBody>
      </p:sp>
      <p:sp>
        <p:nvSpPr>
          <p:cNvPr id="60420" name="Rectangle 3"/>
          <p:cNvSpPr>
            <a:spLocks noChangeArrowheads="1"/>
          </p:cNvSpPr>
          <p:nvPr/>
        </p:nvSpPr>
        <p:spPr bwMode="auto">
          <a:xfrm>
            <a:off x="662120" y="4149730"/>
            <a:ext cx="4134379" cy="208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buFontTx/>
              <a:buChar char="•"/>
            </a:pPr>
            <a:r>
              <a:rPr lang="en-GB" altLang="en-US" sz="2400" b="1" dirty="0"/>
              <a:t>COUNT()</a:t>
            </a:r>
            <a:r>
              <a:rPr lang="en-GB" altLang="en-US" sz="2400" dirty="0"/>
              <a:t>	Number of</a:t>
            </a:r>
            <a:br>
              <a:rPr lang="en-GB" altLang="en-US" sz="2400" dirty="0"/>
            </a:br>
            <a:r>
              <a:rPr lang="en-GB" altLang="en-US" sz="2400" dirty="0"/>
              <a:t>     rows containing a</a:t>
            </a:r>
            <a:br>
              <a:rPr lang="en-GB" altLang="en-US" sz="2400" dirty="0"/>
            </a:br>
            <a:r>
              <a:rPr lang="en-GB" altLang="en-US" sz="2400" dirty="0"/>
              <a:t>     Non-NULL value</a:t>
            </a:r>
          </a:p>
          <a:p>
            <a:pPr defTabSz="914400" eaLnBrk="0" fontAlgn="base" hangingPunct="0">
              <a:spcBef>
                <a:spcPct val="20000"/>
              </a:spcBef>
              <a:spcAft>
                <a:spcPct val="0"/>
              </a:spcAft>
              <a:buFontTx/>
              <a:buChar char="•"/>
            </a:pPr>
            <a:r>
              <a:rPr lang="en-GB" altLang="en-US" sz="2400" b="1" dirty="0"/>
              <a:t>SUM()</a:t>
            </a:r>
            <a:r>
              <a:rPr lang="en-GB" altLang="en-US" sz="2400" dirty="0"/>
              <a:t>	Sum</a:t>
            </a:r>
          </a:p>
          <a:p>
            <a:pPr defTabSz="914400" eaLnBrk="0" fontAlgn="base" hangingPunct="0">
              <a:spcBef>
                <a:spcPct val="20000"/>
              </a:spcBef>
              <a:spcAft>
                <a:spcPct val="0"/>
              </a:spcAft>
              <a:buFontTx/>
              <a:buChar char="•"/>
            </a:pPr>
            <a:r>
              <a:rPr lang="en-GB" altLang="en-US" sz="2400" b="1" dirty="0"/>
              <a:t>AVG()</a:t>
            </a:r>
            <a:r>
              <a:rPr lang="en-GB" altLang="en-US" sz="2400" dirty="0"/>
              <a:t>	Average</a:t>
            </a:r>
          </a:p>
        </p:txBody>
      </p:sp>
      <p:sp>
        <p:nvSpPr>
          <p:cNvPr id="60421" name="Rectangle 7"/>
          <p:cNvSpPr>
            <a:spLocks noChangeArrowheads="1"/>
          </p:cNvSpPr>
          <p:nvPr/>
        </p:nvSpPr>
        <p:spPr bwMode="auto">
          <a:xfrm>
            <a:off x="662120" y="1125543"/>
            <a:ext cx="8659151"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pPr>
            <a:r>
              <a:rPr lang="en-GB" altLang="en-US" sz="2400" dirty="0"/>
              <a:t>Aggregate functions work on a set of values and return a single value.</a:t>
            </a:r>
          </a:p>
        </p:txBody>
      </p:sp>
      <p:sp>
        <p:nvSpPr>
          <p:cNvPr id="60422" name="Rectangle 8"/>
          <p:cNvSpPr>
            <a:spLocks noChangeArrowheads="1"/>
          </p:cNvSpPr>
          <p:nvPr/>
        </p:nvSpPr>
        <p:spPr bwMode="auto">
          <a:xfrm>
            <a:off x="5109504" y="4149725"/>
            <a:ext cx="4445661"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buFontTx/>
              <a:buChar char="•"/>
            </a:pPr>
            <a:r>
              <a:rPr lang="en-GB" altLang="en-US" sz="2400" b="1"/>
              <a:t>MIN()</a:t>
            </a:r>
            <a:r>
              <a:rPr lang="en-GB" altLang="en-US" sz="2400"/>
              <a:t>	Minimum</a:t>
            </a:r>
          </a:p>
          <a:p>
            <a:pPr defTabSz="914400" eaLnBrk="0" fontAlgn="base" hangingPunct="0">
              <a:spcBef>
                <a:spcPct val="20000"/>
              </a:spcBef>
              <a:spcAft>
                <a:spcPct val="0"/>
              </a:spcAft>
              <a:buFontTx/>
              <a:buChar char="•"/>
            </a:pPr>
            <a:r>
              <a:rPr lang="en-GB" altLang="en-US" sz="2400" b="1"/>
              <a:t>MAX()</a:t>
            </a:r>
            <a:r>
              <a:rPr lang="en-GB" altLang="en-US" sz="2400"/>
              <a:t>	Maximum</a:t>
            </a:r>
          </a:p>
          <a:p>
            <a:pPr defTabSz="914400" eaLnBrk="0" fontAlgn="base" hangingPunct="0">
              <a:spcBef>
                <a:spcPct val="20000"/>
              </a:spcBef>
              <a:spcAft>
                <a:spcPct val="0"/>
              </a:spcAft>
              <a:buFontTx/>
              <a:buChar char="•"/>
            </a:pPr>
            <a:r>
              <a:rPr lang="en-GB" altLang="en-US" sz="2400" b="1"/>
              <a:t>STD()</a:t>
            </a:r>
            <a:r>
              <a:rPr lang="en-GB" altLang="en-US" sz="2400"/>
              <a:t>	Std. deviation </a:t>
            </a:r>
          </a:p>
        </p:txBody>
      </p:sp>
      <p:sp>
        <p:nvSpPr>
          <p:cNvPr id="60423" name="Rectangle 9"/>
          <p:cNvSpPr>
            <a:spLocks noChangeArrowheads="1"/>
          </p:cNvSpPr>
          <p:nvPr/>
        </p:nvSpPr>
        <p:spPr bwMode="auto">
          <a:xfrm>
            <a:off x="662120" y="2205038"/>
            <a:ext cx="8893042" cy="187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55600" indent="-355600">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buFontTx/>
              <a:buChar char="•"/>
            </a:pPr>
            <a:r>
              <a:rPr lang="en-GB" altLang="en-US" sz="2400" dirty="0"/>
              <a:t>When there is no GROUP BY clause, the function works on the complete result table</a:t>
            </a:r>
          </a:p>
          <a:p>
            <a:pPr defTabSz="914400" eaLnBrk="0" fontAlgn="base" hangingPunct="0">
              <a:spcBef>
                <a:spcPct val="20000"/>
              </a:spcBef>
              <a:spcAft>
                <a:spcPct val="0"/>
              </a:spcAft>
              <a:buFontTx/>
              <a:buChar char="•"/>
            </a:pPr>
            <a:r>
              <a:rPr lang="en-GB" altLang="en-US" sz="2400" dirty="0"/>
              <a:t>When there is a GROUP BY clause, the function works on each group separately</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019B6790-0933-41F8-B147-EA73DD05DEC9}" type="slidenum">
              <a:rPr lang="de-DE" altLang="en-US" sz="1200" smtClean="0">
                <a:solidFill>
                  <a:srgbClr val="4C575F"/>
                </a:solidFill>
              </a:rPr>
              <a:pPr/>
              <a:t>61</a:t>
            </a:fld>
            <a:endParaRPr lang="de-DE" altLang="en-US" sz="1200">
              <a:solidFill>
                <a:srgbClr val="4C575F"/>
              </a:solidFill>
            </a:endParaRPr>
          </a:p>
        </p:txBody>
      </p:sp>
      <p:sp>
        <p:nvSpPr>
          <p:cNvPr id="61443" name="Rectangle 2"/>
          <p:cNvSpPr>
            <a:spLocks noGrp="1" noChangeArrowheads="1"/>
          </p:cNvSpPr>
          <p:nvPr>
            <p:ph type="title"/>
          </p:nvPr>
        </p:nvSpPr>
        <p:spPr>
          <a:xfrm>
            <a:off x="662120" y="404818"/>
            <a:ext cx="8330671" cy="638175"/>
          </a:xfrm>
        </p:spPr>
        <p:txBody>
          <a:bodyPr/>
          <a:lstStyle/>
          <a:p>
            <a:r>
              <a:rPr lang="en-GB" altLang="en-US" sz="3200" dirty="0"/>
              <a:t>Arguments of aggregate functions</a:t>
            </a:r>
          </a:p>
        </p:txBody>
      </p:sp>
      <p:sp>
        <p:nvSpPr>
          <p:cNvPr id="61444" name="Rectangle 4"/>
          <p:cNvSpPr>
            <a:spLocks noChangeArrowheads="1"/>
          </p:cNvSpPr>
          <p:nvPr/>
        </p:nvSpPr>
        <p:spPr bwMode="auto">
          <a:xfrm>
            <a:off x="662120" y="1125538"/>
            <a:ext cx="924388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55600" indent="-355600">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pPr>
            <a:r>
              <a:rPr lang="en-GB" altLang="en-US" sz="2400" dirty="0"/>
              <a:t>An aggregate function requires an argument, which can be:</a:t>
            </a:r>
          </a:p>
          <a:p>
            <a:pPr defTabSz="914400" eaLnBrk="0" fontAlgn="base" hangingPunct="0">
              <a:spcBef>
                <a:spcPct val="20000"/>
              </a:spcBef>
              <a:spcAft>
                <a:spcPct val="0"/>
              </a:spcAft>
              <a:buFontTx/>
              <a:buChar char="•"/>
            </a:pPr>
            <a:r>
              <a:rPr lang="en-GB" altLang="en-US" sz="2400" dirty="0"/>
              <a:t>an </a:t>
            </a:r>
            <a:r>
              <a:rPr lang="en-GB" altLang="en-US" sz="2400" b="1" dirty="0"/>
              <a:t>asterisk (*)</a:t>
            </a:r>
            <a:r>
              <a:rPr lang="en-GB" altLang="en-US" sz="2400" dirty="0"/>
              <a:t>:</a:t>
            </a:r>
            <a:br>
              <a:rPr lang="en-GB" altLang="en-US" sz="2400" dirty="0"/>
            </a:br>
            <a:r>
              <a:rPr lang="en-GB" altLang="en-US" sz="2400" dirty="0"/>
              <a:t>This is the most common form, e.g. COUNT(*) </a:t>
            </a:r>
            <a:br>
              <a:rPr lang="en-GB" altLang="en-US" sz="2400" dirty="0"/>
            </a:br>
            <a:r>
              <a:rPr lang="en-GB" altLang="en-US" sz="2400" dirty="0">
                <a:sym typeface="Wingdings" pitchFamily="2" charset="2"/>
              </a:rPr>
              <a:t> the function is applied on all rows (of a group)</a:t>
            </a:r>
          </a:p>
          <a:p>
            <a:pPr defTabSz="914400" eaLnBrk="0" fontAlgn="base" hangingPunct="0">
              <a:spcBef>
                <a:spcPct val="20000"/>
              </a:spcBef>
              <a:spcAft>
                <a:spcPct val="0"/>
              </a:spcAft>
              <a:buFontTx/>
              <a:buChar char="•"/>
            </a:pPr>
            <a:r>
              <a:rPr lang="en-GB" altLang="en-US" sz="2400" dirty="0">
                <a:sym typeface="Wingdings" pitchFamily="2" charset="2"/>
              </a:rPr>
              <a:t>an </a:t>
            </a:r>
            <a:r>
              <a:rPr lang="en-GB" altLang="en-US" sz="2400" b="1" dirty="0">
                <a:sym typeface="Wingdings" pitchFamily="2" charset="2"/>
              </a:rPr>
              <a:t>attribute</a:t>
            </a:r>
            <a:r>
              <a:rPr lang="en-GB" altLang="en-US" sz="2400" dirty="0">
                <a:sym typeface="Wingdings" pitchFamily="2" charset="2"/>
              </a:rPr>
              <a:t>:</a:t>
            </a:r>
            <a:br>
              <a:rPr lang="en-GB" altLang="en-US" sz="2400" dirty="0">
                <a:sym typeface="Wingdings" pitchFamily="2" charset="2"/>
              </a:rPr>
            </a:br>
            <a:r>
              <a:rPr lang="en-GB" altLang="en-US" sz="2400" dirty="0">
                <a:sym typeface="Wingdings" pitchFamily="2" charset="2"/>
              </a:rPr>
              <a:t>E. g. SUM</a:t>
            </a:r>
            <a:r>
              <a:rPr lang="en-GB" altLang="en-US" sz="2400" noProof="1">
                <a:sym typeface="Wingdings" pitchFamily="2" charset="2"/>
              </a:rPr>
              <a:t>(publn_claims</a:t>
            </a:r>
            <a:r>
              <a:rPr lang="en-GB" altLang="en-US" sz="2400" dirty="0">
                <a:sym typeface="Wingdings" pitchFamily="2" charset="2"/>
              </a:rPr>
              <a:t>)</a:t>
            </a:r>
            <a:br>
              <a:rPr lang="en-GB" altLang="en-US" sz="2400" dirty="0">
                <a:sym typeface="Wingdings" pitchFamily="2" charset="2"/>
              </a:rPr>
            </a:br>
            <a:r>
              <a:rPr lang="en-GB" altLang="en-US" sz="2400" dirty="0">
                <a:sym typeface="Wingdings" pitchFamily="2" charset="2"/>
              </a:rPr>
              <a:t> the function is applied on all rows (of a group) which have a value other than NULL</a:t>
            </a:r>
            <a:r>
              <a:rPr lang="en-GB" altLang="en-US" sz="2400" baseline="30000" dirty="0">
                <a:sym typeface="Wingdings" pitchFamily="2" charset="2"/>
              </a:rPr>
              <a:t>1</a:t>
            </a:r>
            <a:r>
              <a:rPr lang="en-GB" altLang="en-US" sz="2400" dirty="0">
                <a:sym typeface="Wingdings" pitchFamily="2" charset="2"/>
              </a:rPr>
              <a:t> in that attribute</a:t>
            </a:r>
          </a:p>
          <a:p>
            <a:pPr defTabSz="914400" eaLnBrk="0" fontAlgn="base" hangingPunct="0">
              <a:spcBef>
                <a:spcPct val="20000"/>
              </a:spcBef>
              <a:spcAft>
                <a:spcPct val="0"/>
              </a:spcAft>
              <a:buFontTx/>
              <a:buChar char="•"/>
            </a:pPr>
            <a:r>
              <a:rPr lang="en-GB" altLang="en-US" sz="2400" b="1" dirty="0">
                <a:sym typeface="Wingdings" pitchFamily="2" charset="2"/>
              </a:rPr>
              <a:t>DISTINCT &lt;attribute&gt;</a:t>
            </a:r>
            <a:br>
              <a:rPr lang="en-GB" altLang="en-US" sz="2400" b="1" dirty="0">
                <a:sym typeface="Wingdings" pitchFamily="2" charset="2"/>
              </a:rPr>
            </a:br>
            <a:r>
              <a:rPr lang="en-GB" altLang="en-US" sz="2400" dirty="0">
                <a:sym typeface="Wingdings" pitchFamily="2" charset="2"/>
              </a:rPr>
              <a:t>E. g. COUNT(DISTINCT appln_auth)</a:t>
            </a:r>
            <a:br>
              <a:rPr lang="en-GB" altLang="en-US" sz="2400" dirty="0">
                <a:sym typeface="Wingdings" pitchFamily="2" charset="2"/>
              </a:rPr>
            </a:br>
            <a:r>
              <a:rPr lang="en-GB" altLang="en-US" sz="2400" dirty="0">
                <a:sym typeface="Wingdings" pitchFamily="2" charset="2"/>
              </a:rPr>
              <a:t> the function is applied on all rows (of a group) but considers each value of the attributes only once</a:t>
            </a:r>
            <a:r>
              <a:rPr lang="en-GB" altLang="en-US" sz="2400" baseline="30000" dirty="0">
                <a:sym typeface="Wingdings" pitchFamily="2" charset="2"/>
              </a:rPr>
              <a:t>2</a:t>
            </a:r>
            <a:endParaRPr lang="en-GB" altLang="en-US" sz="2400" dirty="0"/>
          </a:p>
        </p:txBody>
      </p:sp>
      <p:sp>
        <p:nvSpPr>
          <p:cNvPr id="61445" name="Rectangle 7"/>
          <p:cNvSpPr>
            <a:spLocks noChangeArrowheads="1"/>
          </p:cNvSpPr>
          <p:nvPr/>
        </p:nvSpPr>
        <p:spPr bwMode="auto">
          <a:xfrm>
            <a:off x="662120" y="5849943"/>
            <a:ext cx="8659151" cy="67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pPr>
            <a:r>
              <a:rPr lang="en-GB" altLang="en-US" sz="1200" baseline="30000" dirty="0">
                <a:sym typeface="Wingdings" pitchFamily="2" charset="2"/>
              </a:rPr>
              <a:t>1</a:t>
            </a:r>
            <a:r>
              <a:rPr lang="en-GB" altLang="en-US" sz="1200" dirty="0">
                <a:sym typeface="Wingdings" pitchFamily="2" charset="2"/>
              </a:rPr>
              <a:t> NULL is a special value which is used to express "do not know", "not applicable" or the like, but which is neither</a:t>
            </a:r>
            <a:br>
              <a:rPr lang="en-GB" altLang="en-US" sz="1200" dirty="0">
                <a:sym typeface="Wingdings" pitchFamily="2" charset="2"/>
              </a:rPr>
            </a:br>
            <a:r>
              <a:rPr lang="en-GB" altLang="en-US" sz="1200" dirty="0">
                <a:sym typeface="Wingdings" pitchFamily="2" charset="2"/>
              </a:rPr>
              <a:t>   zero nor empty. See also the section on OUTER JOINs. </a:t>
            </a:r>
            <a:br>
              <a:rPr lang="en-GB" altLang="en-US" sz="1200" dirty="0">
                <a:sym typeface="Wingdings" pitchFamily="2" charset="2"/>
              </a:rPr>
            </a:br>
            <a:r>
              <a:rPr lang="en-GB" altLang="en-US" sz="1200" baseline="30000" dirty="0">
                <a:sym typeface="Wingdings" pitchFamily="2" charset="2"/>
              </a:rPr>
              <a:t>2</a:t>
            </a:r>
            <a:r>
              <a:rPr lang="en-GB" altLang="en-US" sz="1200" dirty="0">
                <a:sym typeface="Wingdings" pitchFamily="2" charset="2"/>
              </a:rPr>
              <a:t> See also the slide on the DISTINCT keyword</a:t>
            </a:r>
            <a:endParaRPr lang="en-GB" altLang="en-US" sz="1200" dirty="0"/>
          </a:p>
          <a:p>
            <a:pPr defTabSz="914400" eaLnBrk="0" fontAlgn="base" hangingPunct="0">
              <a:spcBef>
                <a:spcPct val="20000"/>
              </a:spcBef>
              <a:spcAft>
                <a:spcPct val="0"/>
              </a:spcAft>
            </a:pPr>
            <a:endParaRPr lang="en-GB" altLang="en-US" sz="1200" dirty="0"/>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FC373FD5-DA12-49CD-A392-912EBE87F313}" type="slidenum">
              <a:rPr lang="de-DE" altLang="en-US" sz="1200" smtClean="0">
                <a:solidFill>
                  <a:srgbClr val="4C575F"/>
                </a:solidFill>
              </a:rPr>
              <a:pPr/>
              <a:t>62</a:t>
            </a:fld>
            <a:endParaRPr lang="de-DE" altLang="en-US" sz="1200">
              <a:solidFill>
                <a:srgbClr val="4C575F"/>
              </a:solidFill>
            </a:endParaRPr>
          </a:p>
        </p:txBody>
      </p:sp>
      <p:sp>
        <p:nvSpPr>
          <p:cNvPr id="62467" name="Text Box 2"/>
          <p:cNvSpPr txBox="1">
            <a:spLocks noChangeArrowheads="1"/>
          </p:cNvSpPr>
          <p:nvPr/>
        </p:nvSpPr>
        <p:spPr bwMode="auto">
          <a:xfrm>
            <a:off x="350840" y="765175"/>
            <a:ext cx="9126935" cy="59093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fontAlgn="base">
              <a:spcBef>
                <a:spcPct val="50000"/>
              </a:spcBef>
              <a:spcAft>
                <a:spcPct val="0"/>
              </a:spcAft>
            </a:pPr>
            <a:r>
              <a:rPr lang="en-GB" altLang="zh-CN" sz="2800" dirty="0">
                <a:solidFill>
                  <a:srgbClr val="0000FF"/>
                </a:solidFill>
                <a:ea typeface="SimSun" pitchFamily="2" charset="-122"/>
              </a:rPr>
              <a:t>Exercise:</a:t>
            </a:r>
          </a:p>
          <a:p>
            <a:pPr defTabSz="914400" fontAlgn="base">
              <a:spcBef>
                <a:spcPct val="50000"/>
              </a:spcBef>
              <a:spcAft>
                <a:spcPct val="0"/>
              </a:spcAft>
              <a:buFont typeface="Wingdings" pitchFamily="2" charset="2"/>
              <a:buNone/>
            </a:pPr>
            <a:r>
              <a:rPr lang="en-GB" altLang="zh-CN" sz="2800" dirty="0">
                <a:solidFill>
                  <a:srgbClr val="4C575F"/>
                </a:solidFill>
                <a:ea typeface="SimSun" pitchFamily="2" charset="-122"/>
              </a:rPr>
              <a:t>Write a query which retrieves all Swiss (CH) applications per filing year:</a:t>
            </a:r>
            <a:br>
              <a:rPr lang="en-GB" altLang="zh-CN" sz="2800" dirty="0">
                <a:solidFill>
                  <a:srgbClr val="4C575F"/>
                </a:solidFill>
                <a:ea typeface="SimSun" pitchFamily="2" charset="-122"/>
              </a:rPr>
            </a:br>
            <a:r>
              <a:rPr lang="en-GB" altLang="zh-CN" sz="2800" dirty="0">
                <a:solidFill>
                  <a:srgbClr val="4C575F"/>
                </a:solidFill>
                <a:ea typeface="SimSun" pitchFamily="2" charset="-122"/>
              </a:rPr>
              <a:t>- the number of applications</a:t>
            </a:r>
            <a:br>
              <a:rPr lang="en-GB" altLang="zh-CN" sz="2800" dirty="0">
                <a:solidFill>
                  <a:srgbClr val="4C575F"/>
                </a:solidFill>
                <a:ea typeface="SimSun" pitchFamily="2" charset="-122"/>
              </a:rPr>
            </a:br>
            <a:r>
              <a:rPr lang="en-GB" altLang="zh-CN" sz="2800" dirty="0">
                <a:solidFill>
                  <a:srgbClr val="4C575F"/>
                </a:solidFill>
                <a:ea typeface="SimSun" pitchFamily="2" charset="-122"/>
              </a:rPr>
              <a:t>- the average number of applicants per application</a:t>
            </a:r>
            <a:br>
              <a:rPr lang="en-GB" altLang="zh-CN" sz="2800" dirty="0">
                <a:solidFill>
                  <a:srgbClr val="4C575F"/>
                </a:solidFill>
                <a:ea typeface="SimSun" pitchFamily="2" charset="-122"/>
              </a:rPr>
            </a:br>
            <a:r>
              <a:rPr lang="en-GB" altLang="zh-CN" sz="2800" dirty="0">
                <a:solidFill>
                  <a:srgbClr val="4C575F"/>
                </a:solidFill>
                <a:ea typeface="SimSun" pitchFamily="2" charset="-122"/>
              </a:rPr>
              <a:t>- the maximum number of applicants per application</a:t>
            </a:r>
          </a:p>
          <a:p>
            <a:pPr defTabSz="914400" fontAlgn="base">
              <a:spcBef>
                <a:spcPct val="50000"/>
              </a:spcBef>
              <a:spcAft>
                <a:spcPct val="0"/>
              </a:spcAft>
              <a:buFont typeface="Wingdings" pitchFamily="2" charset="2"/>
              <a:buNone/>
            </a:pPr>
            <a:r>
              <a:rPr lang="en-GB" altLang="zh-CN" sz="2800" dirty="0">
                <a:solidFill>
                  <a:srgbClr val="4C575F"/>
                </a:solidFill>
                <a:ea typeface="SimSun" pitchFamily="2" charset="-122"/>
              </a:rPr>
              <a:t>Give all attributes descriptive aliases.</a:t>
            </a:r>
          </a:p>
          <a:p>
            <a:pPr defTabSz="914400" fontAlgn="base">
              <a:spcBef>
                <a:spcPct val="50000"/>
              </a:spcBef>
              <a:spcAft>
                <a:spcPct val="0"/>
              </a:spcAft>
              <a:buFont typeface="Wingdings" pitchFamily="2" charset="2"/>
              <a:buNone/>
            </a:pPr>
            <a:r>
              <a:rPr lang="en-GB" altLang="zh-CN" sz="2800" dirty="0">
                <a:solidFill>
                  <a:srgbClr val="4C575F"/>
                </a:solidFill>
                <a:ea typeface="SimSun" pitchFamily="2" charset="-122"/>
              </a:rPr>
              <a:t>Hint: Make use of the available pre-computed attributes in PATSTAT.</a:t>
            </a:r>
            <a:br>
              <a:rPr lang="en-GB" altLang="zh-CN" sz="2800" dirty="0">
                <a:solidFill>
                  <a:srgbClr val="4C575F"/>
                </a:solidFill>
                <a:ea typeface="SimSun" pitchFamily="2" charset="-122"/>
              </a:rPr>
            </a:br>
            <a:r>
              <a:rPr lang="en-GB" altLang="zh-CN" sz="2800" dirty="0">
                <a:solidFill>
                  <a:srgbClr val="4C575F"/>
                </a:solidFill>
                <a:ea typeface="SimSun" pitchFamily="2" charset="-122"/>
              </a:rPr>
              <a:t>Hint: Use “</a:t>
            </a:r>
            <a:r>
              <a:rPr lang="en-GB" altLang="en-US" sz="2800" dirty="0"/>
              <a:t>AVG(</a:t>
            </a:r>
            <a:r>
              <a:rPr lang="en-GB" altLang="en-US" sz="2800" noProof="1"/>
              <a:t>nb_applicants </a:t>
            </a:r>
            <a:r>
              <a:rPr lang="en-GB" altLang="en-US" sz="2800" b="1" dirty="0"/>
              <a:t>*1.0</a:t>
            </a:r>
            <a:r>
              <a:rPr lang="en-GB" altLang="en-US" sz="2800" dirty="0"/>
              <a:t> )” in the SELECT clause to return the average as a decimal number (without rounding).</a:t>
            </a:r>
            <a:endParaRPr lang="en-GB" altLang="zh-CN" sz="2800" dirty="0">
              <a:solidFill>
                <a:srgbClr val="4C575F"/>
              </a:solidFill>
              <a:ea typeface="SimSun" pitchFamily="2" charset="-122"/>
            </a:endParaRP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019B6790-0933-41F8-B147-EA73DD05DEC9}" type="slidenum">
              <a:rPr lang="de-DE" altLang="en-US" sz="1200" smtClean="0">
                <a:solidFill>
                  <a:srgbClr val="4C575F"/>
                </a:solidFill>
              </a:rPr>
              <a:pPr/>
              <a:t>63</a:t>
            </a:fld>
            <a:endParaRPr lang="de-DE" altLang="en-US" sz="1200">
              <a:solidFill>
                <a:srgbClr val="4C575F"/>
              </a:solidFill>
            </a:endParaRPr>
          </a:p>
        </p:txBody>
      </p:sp>
      <p:sp>
        <p:nvSpPr>
          <p:cNvPr id="61443" name="Rectangle 2"/>
          <p:cNvSpPr>
            <a:spLocks noGrp="1" noChangeArrowheads="1"/>
          </p:cNvSpPr>
          <p:nvPr>
            <p:ph type="title"/>
          </p:nvPr>
        </p:nvSpPr>
        <p:spPr>
          <a:xfrm>
            <a:off x="662120" y="404818"/>
            <a:ext cx="8330671" cy="638175"/>
          </a:xfrm>
        </p:spPr>
        <p:txBody>
          <a:bodyPr/>
          <a:lstStyle/>
          <a:p>
            <a:r>
              <a:rPr lang="en-GB" altLang="en-US" sz="3200" dirty="0"/>
              <a:t>Aggregate function STRING_AGG()</a:t>
            </a:r>
          </a:p>
        </p:txBody>
      </p:sp>
      <p:sp>
        <p:nvSpPr>
          <p:cNvPr id="61444" name="Rectangle 4"/>
          <p:cNvSpPr>
            <a:spLocks noChangeArrowheads="1"/>
          </p:cNvSpPr>
          <p:nvPr/>
        </p:nvSpPr>
        <p:spPr bwMode="auto">
          <a:xfrm>
            <a:off x="662120" y="1125538"/>
            <a:ext cx="9243880" cy="5225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55600" indent="-355600">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marL="0" indent="0" defTabSz="914400" eaLnBrk="0" fontAlgn="base" hangingPunct="0">
              <a:spcBef>
                <a:spcPct val="20000"/>
              </a:spcBef>
              <a:spcAft>
                <a:spcPct val="0"/>
              </a:spcAft>
            </a:pPr>
            <a:r>
              <a:rPr lang="en-GB" altLang="en-US" sz="2400" dirty="0"/>
              <a:t>This is another, often very handy aggregate function.</a:t>
            </a:r>
          </a:p>
          <a:p>
            <a:pPr defTabSz="914400" eaLnBrk="0" fontAlgn="base" hangingPunct="0">
              <a:spcBef>
                <a:spcPct val="20000"/>
              </a:spcBef>
              <a:spcAft>
                <a:spcPct val="0"/>
              </a:spcAft>
              <a:buFontTx/>
              <a:buChar char="•"/>
            </a:pPr>
            <a:r>
              <a:rPr lang="en-GB" altLang="en-US" sz="2400" dirty="0"/>
              <a:t>It puts all attribute values of a </a:t>
            </a:r>
            <a:r>
              <a:rPr lang="en-GB" altLang="en-US" sz="2400"/>
              <a:t>group into </a:t>
            </a:r>
            <a:r>
              <a:rPr lang="en-GB" altLang="en-US" sz="2400" dirty="0"/>
              <a:t>a single value.</a:t>
            </a:r>
          </a:p>
          <a:p>
            <a:pPr defTabSz="914400" eaLnBrk="0" fontAlgn="base" hangingPunct="0">
              <a:spcBef>
                <a:spcPct val="20000"/>
              </a:spcBef>
              <a:spcAft>
                <a:spcPct val="0"/>
              </a:spcAft>
              <a:buFontTx/>
              <a:buChar char="•"/>
            </a:pPr>
            <a:r>
              <a:rPr lang="en-GB" altLang="en-US" sz="2400" dirty="0"/>
              <a:t>Numbers, dates, etc. are automatically converted to strings.</a:t>
            </a:r>
          </a:p>
          <a:p>
            <a:pPr defTabSz="914400" eaLnBrk="0" fontAlgn="base" hangingPunct="0">
              <a:spcBef>
                <a:spcPct val="20000"/>
              </a:spcBef>
              <a:spcAft>
                <a:spcPct val="0"/>
              </a:spcAft>
              <a:buFontTx/>
              <a:buChar char="•"/>
            </a:pPr>
            <a:r>
              <a:rPr lang="en-GB" altLang="en-US" sz="2400" dirty="0"/>
              <a:t>User-defined separators are put between individual values.</a:t>
            </a:r>
          </a:p>
          <a:p>
            <a:pPr defTabSz="914400" eaLnBrk="0" fontAlgn="base" hangingPunct="0">
              <a:spcBef>
                <a:spcPct val="20000"/>
              </a:spcBef>
              <a:spcAft>
                <a:spcPct val="0"/>
              </a:spcAft>
              <a:buFontTx/>
              <a:buChar char="•"/>
            </a:pPr>
            <a:r>
              <a:rPr lang="en-GB" altLang="en-US" sz="2400" dirty="0"/>
              <a:t>The simplified syntax is:</a:t>
            </a:r>
            <a:br>
              <a:rPr lang="en-GB" altLang="en-US" sz="2400" dirty="0"/>
            </a:br>
            <a:r>
              <a:rPr lang="en-GB" altLang="en-US" sz="2400" dirty="0">
                <a:solidFill>
                  <a:srgbClr val="C00000"/>
                </a:solidFill>
              </a:rPr>
              <a:t>STRING_AGG </a:t>
            </a:r>
            <a:r>
              <a:rPr lang="en-GB" altLang="en-US" sz="2400" dirty="0"/>
              <a:t>(attribute, separator)</a:t>
            </a:r>
          </a:p>
          <a:p>
            <a:pPr defTabSz="914400" eaLnBrk="0" fontAlgn="base" hangingPunct="0">
              <a:spcBef>
                <a:spcPct val="20000"/>
              </a:spcBef>
              <a:spcAft>
                <a:spcPct val="0"/>
              </a:spcAft>
              <a:buFontTx/>
              <a:buChar char="•"/>
            </a:pPr>
            <a:endParaRPr lang="en-GB" altLang="en-US" sz="2400" dirty="0"/>
          </a:p>
          <a:p>
            <a:pPr marL="0" indent="0" defTabSz="914400" eaLnBrk="0" fontAlgn="base" hangingPunct="0">
              <a:spcBef>
                <a:spcPct val="20000"/>
              </a:spcBef>
              <a:spcAft>
                <a:spcPct val="0"/>
              </a:spcAft>
            </a:pPr>
            <a:r>
              <a:rPr lang="en-GB" altLang="en-US" sz="2400" dirty="0"/>
              <a:t>Example:</a:t>
            </a:r>
          </a:p>
          <a:p>
            <a:pPr marL="387350" lvl="1" indent="0" defTabSz="914400" eaLnBrk="0" fontAlgn="base" hangingPunct="0">
              <a:spcBef>
                <a:spcPts val="1200"/>
              </a:spcBef>
              <a:spcAft>
                <a:spcPct val="0"/>
              </a:spcAft>
            </a:pPr>
            <a:r>
              <a:rPr lang="en-GB" sz="2400" dirty="0"/>
              <a:t>SELECT appln_id, </a:t>
            </a:r>
            <a:r>
              <a:rPr lang="en-GB" sz="2400" dirty="0">
                <a:solidFill>
                  <a:srgbClr val="C00000"/>
                </a:solidFill>
              </a:rPr>
              <a:t>STRING_AGG(ipc_class_symbol, ', ‘)</a:t>
            </a:r>
            <a:br>
              <a:rPr lang="en-GB" sz="2400" dirty="0"/>
            </a:br>
            <a:r>
              <a:rPr lang="en-GB" sz="2400" dirty="0"/>
              <a:t>FROM tls209_appln_ipc</a:t>
            </a:r>
            <a:br>
              <a:rPr lang="en-GB" sz="2400" dirty="0"/>
            </a:br>
            <a:r>
              <a:rPr lang="en-GB" sz="2400" dirty="0"/>
              <a:t>WHERE appln_id between 10000200 and 10000202</a:t>
            </a:r>
            <a:br>
              <a:rPr lang="en-GB" sz="2400" dirty="0"/>
            </a:br>
            <a:r>
              <a:rPr lang="en-GB" sz="2400" dirty="0"/>
              <a:t>GROUP BY APPLN_ID</a:t>
            </a:r>
            <a:br>
              <a:rPr lang="en-GB" altLang="en-US" sz="2400" dirty="0"/>
            </a:br>
            <a:endParaRPr lang="en-GB" altLang="en-US" sz="2400" dirty="0"/>
          </a:p>
        </p:txBody>
      </p:sp>
    </p:spTree>
    <p:extLst>
      <p:ext uri="{BB962C8B-B14F-4D97-AF65-F5344CB8AC3E}">
        <p14:creationId xmlns:p14="http://schemas.microsoft.com/office/powerpoint/2010/main" val="1909007282"/>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FC373FD5-DA12-49CD-A392-912EBE87F313}" type="slidenum">
              <a:rPr lang="de-DE" altLang="en-US" sz="1200" smtClean="0">
                <a:solidFill>
                  <a:srgbClr val="4C575F"/>
                </a:solidFill>
              </a:rPr>
              <a:pPr/>
              <a:t>64</a:t>
            </a:fld>
            <a:endParaRPr lang="de-DE" altLang="en-US" sz="1200">
              <a:solidFill>
                <a:srgbClr val="4C575F"/>
              </a:solidFill>
            </a:endParaRPr>
          </a:p>
        </p:txBody>
      </p:sp>
      <p:sp>
        <p:nvSpPr>
          <p:cNvPr id="62467" name="Text Box 2"/>
          <p:cNvSpPr txBox="1">
            <a:spLocks noChangeArrowheads="1"/>
          </p:cNvSpPr>
          <p:nvPr/>
        </p:nvSpPr>
        <p:spPr bwMode="auto">
          <a:xfrm>
            <a:off x="350840" y="765175"/>
            <a:ext cx="9360826" cy="46166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fontAlgn="base">
              <a:spcBef>
                <a:spcPct val="50000"/>
              </a:spcBef>
              <a:spcAft>
                <a:spcPct val="0"/>
              </a:spcAft>
            </a:pPr>
            <a:r>
              <a:rPr lang="en-GB" altLang="zh-CN" sz="2800" dirty="0">
                <a:solidFill>
                  <a:srgbClr val="0000FF"/>
                </a:solidFill>
                <a:ea typeface="SimSun" pitchFamily="2" charset="-122"/>
              </a:rPr>
              <a:t>Exercise:</a:t>
            </a:r>
          </a:p>
          <a:p>
            <a:pPr defTabSz="914400" fontAlgn="base">
              <a:spcBef>
                <a:spcPct val="50000"/>
              </a:spcBef>
              <a:spcAft>
                <a:spcPct val="0"/>
              </a:spcAft>
              <a:buFont typeface="Wingdings" pitchFamily="2" charset="2"/>
              <a:buNone/>
            </a:pPr>
            <a:r>
              <a:rPr lang="en-GB" altLang="zh-CN" sz="2800" dirty="0">
                <a:solidFill>
                  <a:srgbClr val="4C575F"/>
                </a:solidFill>
                <a:ea typeface="SimSun" pitchFamily="2" charset="-122"/>
              </a:rPr>
              <a:t>Write a query which retrieves a list of all countries for each continent.</a:t>
            </a:r>
          </a:p>
          <a:p>
            <a:pPr defTabSz="914400" fontAlgn="base">
              <a:spcBef>
                <a:spcPct val="50000"/>
              </a:spcBef>
              <a:spcAft>
                <a:spcPct val="0"/>
              </a:spcAft>
              <a:buFont typeface="Wingdings" pitchFamily="2" charset="2"/>
              <a:buNone/>
            </a:pPr>
            <a:r>
              <a:rPr lang="en-GB" altLang="zh-CN" sz="2800" dirty="0">
                <a:solidFill>
                  <a:srgbClr val="4C575F"/>
                </a:solidFill>
                <a:ea typeface="SimSun" pitchFamily="2" charset="-122"/>
              </a:rPr>
              <a:t>Hint: </a:t>
            </a:r>
            <a:br>
              <a:rPr lang="en-GB" altLang="zh-CN" sz="2800" dirty="0">
                <a:solidFill>
                  <a:srgbClr val="4C575F"/>
                </a:solidFill>
                <a:ea typeface="SimSun" pitchFamily="2" charset="-122"/>
              </a:rPr>
            </a:br>
            <a:r>
              <a:rPr lang="en-GB" altLang="zh-CN" sz="2800" dirty="0">
                <a:solidFill>
                  <a:srgbClr val="4C575F"/>
                </a:solidFill>
                <a:ea typeface="SimSun" pitchFamily="2" charset="-122"/>
              </a:rPr>
              <a:t>All necessary information is in table TLS801_COUNTRY.</a:t>
            </a:r>
          </a:p>
          <a:p>
            <a:pPr defTabSz="914400" fontAlgn="base">
              <a:spcBef>
                <a:spcPct val="50000"/>
              </a:spcBef>
              <a:spcAft>
                <a:spcPct val="0"/>
              </a:spcAft>
              <a:buFont typeface="Wingdings" pitchFamily="2" charset="2"/>
              <a:buNone/>
            </a:pPr>
            <a:r>
              <a:rPr lang="en-GB" altLang="zh-CN" sz="2800" dirty="0">
                <a:solidFill>
                  <a:srgbClr val="4C575F"/>
                </a:solidFill>
                <a:ea typeface="SimSun" pitchFamily="2" charset="-122"/>
              </a:rPr>
              <a:t>You may use one of these attributes:</a:t>
            </a:r>
            <a:br>
              <a:rPr lang="en-GB" altLang="zh-CN" sz="2800" dirty="0">
                <a:solidFill>
                  <a:srgbClr val="4C575F"/>
                </a:solidFill>
                <a:ea typeface="SimSun" pitchFamily="2" charset="-122"/>
              </a:rPr>
            </a:br>
            <a:r>
              <a:rPr lang="en-GB" altLang="zh-CN" sz="2800" dirty="0">
                <a:solidFill>
                  <a:srgbClr val="4C575F"/>
                </a:solidFill>
                <a:ea typeface="SimSun" pitchFamily="2" charset="-122"/>
              </a:rPr>
              <a:t>- CTRY_CODE		two-character code of WIPO ST.3</a:t>
            </a:r>
            <a:br>
              <a:rPr lang="en-GB" altLang="zh-CN" sz="2800" dirty="0">
                <a:solidFill>
                  <a:srgbClr val="4C575F"/>
                </a:solidFill>
                <a:ea typeface="SimSun" pitchFamily="2" charset="-122"/>
              </a:rPr>
            </a:br>
            <a:r>
              <a:rPr lang="en-GB" altLang="zh-CN" sz="2800" dirty="0">
                <a:solidFill>
                  <a:srgbClr val="4C575F"/>
                </a:solidFill>
                <a:ea typeface="SimSun" pitchFamily="2" charset="-122"/>
              </a:rPr>
              <a:t>- ISO_ALPHA3		three-character code</a:t>
            </a:r>
            <a:br>
              <a:rPr lang="en-GB" altLang="zh-CN" sz="2800" dirty="0">
                <a:solidFill>
                  <a:srgbClr val="4C575F"/>
                </a:solidFill>
                <a:ea typeface="SimSun" pitchFamily="2" charset="-122"/>
              </a:rPr>
            </a:br>
            <a:r>
              <a:rPr lang="en-GB" altLang="zh-CN" sz="2800" dirty="0">
                <a:solidFill>
                  <a:srgbClr val="4C575F"/>
                </a:solidFill>
                <a:ea typeface="SimSun" pitchFamily="2" charset="-122"/>
              </a:rPr>
              <a:t>- ST3_NAME		the short English name</a:t>
            </a:r>
          </a:p>
        </p:txBody>
      </p:sp>
    </p:spTree>
    <p:extLst>
      <p:ext uri="{BB962C8B-B14F-4D97-AF65-F5344CB8AC3E}">
        <p14:creationId xmlns:p14="http://schemas.microsoft.com/office/powerpoint/2010/main" val="58165534"/>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3A7153E7-01BF-4DF1-92CF-DB026F04B804}" type="slidenum">
              <a:rPr lang="de-DE" altLang="en-US" sz="1200" smtClean="0">
                <a:solidFill>
                  <a:srgbClr val="4C575F"/>
                </a:solidFill>
              </a:rPr>
              <a:pPr/>
              <a:t>65</a:t>
            </a:fld>
            <a:endParaRPr lang="de-DE" altLang="en-US" sz="1200">
              <a:solidFill>
                <a:srgbClr val="4C575F"/>
              </a:solidFill>
            </a:endParaRPr>
          </a:p>
        </p:txBody>
      </p:sp>
      <p:sp>
        <p:nvSpPr>
          <p:cNvPr id="36867" name="Rectangle 2"/>
          <p:cNvSpPr>
            <a:spLocks noGrp="1" noChangeArrowheads="1"/>
          </p:cNvSpPr>
          <p:nvPr>
            <p:ph type="title"/>
          </p:nvPr>
        </p:nvSpPr>
        <p:spPr/>
        <p:txBody>
          <a:bodyPr/>
          <a:lstStyle/>
          <a:p>
            <a:r>
              <a:rPr lang="en-GB" altLang="en-US" sz="3200" dirty="0"/>
              <a:t>Filtering on groups</a:t>
            </a:r>
          </a:p>
        </p:txBody>
      </p:sp>
      <p:sp>
        <p:nvSpPr>
          <p:cNvPr id="36868" name="Rectangle 3"/>
          <p:cNvSpPr>
            <a:spLocks noGrp="1" noChangeArrowheads="1"/>
          </p:cNvSpPr>
          <p:nvPr>
            <p:ph type="body" idx="1"/>
          </p:nvPr>
        </p:nvSpPr>
        <p:spPr>
          <a:xfrm>
            <a:off x="350489" y="3933056"/>
            <a:ext cx="9127014" cy="2304256"/>
          </a:xfrm>
        </p:spPr>
        <p:txBody>
          <a:bodyPr/>
          <a:lstStyle/>
          <a:p>
            <a:pPr marL="0" indent="0">
              <a:buNone/>
            </a:pPr>
            <a:r>
              <a:rPr lang="en-GB" altLang="en-US" sz="2400" dirty="0"/>
              <a:t>Besides the data in the group columns, groups have certain characteristics which can be used to filter them. </a:t>
            </a:r>
          </a:p>
          <a:p>
            <a:pPr marL="0" indent="0">
              <a:buNone/>
            </a:pPr>
            <a:r>
              <a:rPr lang="en-GB" altLang="en-US" sz="2400" dirty="0"/>
              <a:t>Examples:</a:t>
            </a:r>
          </a:p>
          <a:p>
            <a:r>
              <a:rPr lang="en-GB" altLang="en-US" sz="2400" dirty="0"/>
              <a:t>size of group</a:t>
            </a:r>
          </a:p>
          <a:p>
            <a:r>
              <a:rPr lang="en-GB" altLang="en-US" sz="2400" u="sng" dirty="0"/>
              <a:t>latest</a:t>
            </a:r>
            <a:r>
              <a:rPr lang="en-GB" altLang="en-US" sz="2400" dirty="0"/>
              <a:t> album release year</a:t>
            </a:r>
          </a:p>
          <a:p>
            <a:pPr>
              <a:buFontTx/>
              <a:buNone/>
            </a:pPr>
            <a:endParaRPr lang="en-GB" altLang="en-US" sz="2400" dirty="0"/>
          </a:p>
        </p:txBody>
      </p:sp>
      <p:graphicFrame>
        <p:nvGraphicFramePr>
          <p:cNvPr id="3" name="Object 2"/>
          <p:cNvGraphicFramePr>
            <a:graphicFrameLocks noChangeAspect="1"/>
          </p:cNvGraphicFramePr>
          <p:nvPr>
            <p:extLst>
              <p:ext uri="{D42A27DB-BD31-4B8C-83A1-F6EECF244321}">
                <p14:modId xmlns:p14="http://schemas.microsoft.com/office/powerpoint/2010/main" val="607973037"/>
              </p:ext>
            </p:extLst>
          </p:nvPr>
        </p:nvGraphicFramePr>
        <p:xfrm>
          <a:off x="507342" y="1628775"/>
          <a:ext cx="8650552" cy="2095500"/>
        </p:xfrm>
        <a:graphic>
          <a:graphicData uri="http://schemas.openxmlformats.org/presentationml/2006/ole">
            <mc:AlternateContent xmlns:mc="http://schemas.openxmlformats.org/markup-compatibility/2006">
              <mc:Choice xmlns:v="urn:schemas-microsoft-com:vml" Requires="v">
                <p:oleObj name="Worksheet" r:id="rId3" imgW="4907188" imgH="1348740" progId="Excel.Sheet.12">
                  <p:embed/>
                </p:oleObj>
              </mc:Choice>
              <mc:Fallback>
                <p:oleObj name="Worksheet" r:id="rId3" imgW="4907188" imgH="1348740" progId="Excel.Sheet.12">
                  <p:embed/>
                  <p:pic>
                    <p:nvPicPr>
                      <p:cNvPr id="3" name="Object 2"/>
                      <p:cNvPicPr/>
                      <p:nvPr/>
                    </p:nvPicPr>
                    <p:blipFill>
                      <a:blip r:embed="rId4"/>
                      <a:stretch>
                        <a:fillRect/>
                      </a:stretch>
                    </p:blipFill>
                    <p:spPr>
                      <a:xfrm>
                        <a:off x="507342" y="1628775"/>
                        <a:ext cx="8650552" cy="2095500"/>
                      </a:xfrm>
                      <a:prstGeom prst="rect">
                        <a:avLst/>
                      </a:prstGeom>
                    </p:spPr>
                  </p:pic>
                </p:oleObj>
              </mc:Fallback>
            </mc:AlternateContent>
          </a:graphicData>
        </a:graphic>
      </p:graphicFrame>
      <p:sp>
        <p:nvSpPr>
          <p:cNvPr id="21" name="Rectangle 3"/>
          <p:cNvSpPr txBox="1">
            <a:spLocks noChangeArrowheads="1"/>
          </p:cNvSpPr>
          <p:nvPr/>
        </p:nvSpPr>
        <p:spPr bwMode="auto">
          <a:xfrm>
            <a:off x="350491" y="1143536"/>
            <a:ext cx="9673075" cy="458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a:solidFill>
                  <a:srgbClr val="404B56"/>
                </a:solidFill>
                <a:latin typeface="+mn-lt"/>
                <a:ea typeface="+mn-ea"/>
                <a:cs typeface="+mn-cs"/>
              </a:defRPr>
            </a:lvl1pPr>
            <a:lvl2pPr marL="742950" indent="-285750" algn="l" rtl="0" eaLnBrk="0" fontAlgn="base" hangingPunct="0">
              <a:spcBef>
                <a:spcPct val="20000"/>
              </a:spcBef>
              <a:spcAft>
                <a:spcPct val="0"/>
              </a:spcAft>
              <a:buChar char="–"/>
              <a:defRPr>
                <a:solidFill>
                  <a:srgbClr val="404B56"/>
                </a:solidFill>
                <a:latin typeface="+mn-lt"/>
              </a:defRPr>
            </a:lvl2pPr>
            <a:lvl3pPr marL="1143000" indent="-228600" algn="l" rtl="0" eaLnBrk="0" fontAlgn="base" hangingPunct="0">
              <a:spcBef>
                <a:spcPct val="20000"/>
              </a:spcBef>
              <a:spcAft>
                <a:spcPct val="0"/>
              </a:spcAft>
              <a:buChar char="•"/>
              <a:defRPr>
                <a:solidFill>
                  <a:srgbClr val="404B56"/>
                </a:solidFill>
                <a:latin typeface="+mn-lt"/>
              </a:defRPr>
            </a:lvl3pPr>
            <a:lvl4pPr marL="1600200" indent="-228600" algn="l" rtl="0" eaLnBrk="0" fontAlgn="base" hangingPunct="0">
              <a:spcBef>
                <a:spcPct val="20000"/>
              </a:spcBef>
              <a:spcAft>
                <a:spcPct val="0"/>
              </a:spcAft>
              <a:buChar char="–"/>
              <a:defRPr>
                <a:solidFill>
                  <a:srgbClr val="404B56"/>
                </a:solidFill>
                <a:latin typeface="+mn-lt"/>
              </a:defRPr>
            </a:lvl4pPr>
            <a:lvl5pPr marL="2057400" indent="-228600" algn="l" rtl="0" eaLnBrk="0" fontAlgn="base" hangingPunct="0">
              <a:spcBef>
                <a:spcPct val="20000"/>
              </a:spcBef>
              <a:spcAft>
                <a:spcPct val="0"/>
              </a:spcAft>
              <a:buChar char="»"/>
              <a:defRPr>
                <a:solidFill>
                  <a:srgbClr val="404B56"/>
                </a:solidFill>
                <a:latin typeface="+mn-lt"/>
              </a:defRPr>
            </a:lvl5pPr>
            <a:lvl6pPr marL="2514600" indent="-228600" algn="l" rtl="0" fontAlgn="base">
              <a:spcBef>
                <a:spcPct val="20000"/>
              </a:spcBef>
              <a:spcAft>
                <a:spcPct val="0"/>
              </a:spcAft>
              <a:buChar char="»"/>
              <a:defRPr>
                <a:solidFill>
                  <a:srgbClr val="404B56"/>
                </a:solidFill>
                <a:latin typeface="+mn-lt"/>
              </a:defRPr>
            </a:lvl6pPr>
            <a:lvl7pPr marL="2971800" indent="-228600" algn="l" rtl="0" fontAlgn="base">
              <a:spcBef>
                <a:spcPct val="20000"/>
              </a:spcBef>
              <a:spcAft>
                <a:spcPct val="0"/>
              </a:spcAft>
              <a:buChar char="»"/>
              <a:defRPr>
                <a:solidFill>
                  <a:srgbClr val="404B56"/>
                </a:solidFill>
                <a:latin typeface="+mn-lt"/>
              </a:defRPr>
            </a:lvl7pPr>
            <a:lvl8pPr marL="3429000" indent="-228600" algn="l" rtl="0" fontAlgn="base">
              <a:spcBef>
                <a:spcPct val="20000"/>
              </a:spcBef>
              <a:spcAft>
                <a:spcPct val="0"/>
              </a:spcAft>
              <a:buChar char="»"/>
              <a:defRPr>
                <a:solidFill>
                  <a:srgbClr val="404B56"/>
                </a:solidFill>
                <a:latin typeface="+mn-lt"/>
              </a:defRPr>
            </a:lvl8pPr>
            <a:lvl9pPr marL="3886200" indent="-228600" algn="l" rtl="0" fontAlgn="base">
              <a:spcBef>
                <a:spcPct val="20000"/>
              </a:spcBef>
              <a:spcAft>
                <a:spcPct val="0"/>
              </a:spcAft>
              <a:buChar char="»"/>
              <a:defRPr>
                <a:solidFill>
                  <a:srgbClr val="404B56"/>
                </a:solidFill>
                <a:latin typeface="+mn-lt"/>
              </a:defRPr>
            </a:lvl9pPr>
          </a:lstStyle>
          <a:p>
            <a:pPr marL="0" indent="0" defTabSz="914400">
              <a:buFontTx/>
              <a:buNone/>
            </a:pPr>
            <a:r>
              <a:rPr lang="en-GB" altLang="en-US" sz="2400" kern="0" dirty="0">
                <a:latin typeface="Arial"/>
              </a:rPr>
              <a:t>Example: Groups defined by artist </a:t>
            </a:r>
          </a:p>
          <a:p>
            <a:pPr defTabSz="914400">
              <a:buFontTx/>
              <a:buNone/>
            </a:pPr>
            <a:endParaRPr lang="en-GB" altLang="en-US" sz="2400" kern="0" dirty="0">
              <a:latin typeface="Arial"/>
            </a:endParaRPr>
          </a:p>
        </p:txBody>
      </p:sp>
    </p:spTree>
    <p:extLst>
      <p:ext uri="{BB962C8B-B14F-4D97-AF65-F5344CB8AC3E}">
        <p14:creationId xmlns:p14="http://schemas.microsoft.com/office/powerpoint/2010/main" val="1509706056"/>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AF9A3A97-D738-4626-A38C-1972774F60FB}" type="slidenum">
              <a:rPr lang="de-DE" altLang="en-US" sz="1200" smtClean="0">
                <a:solidFill>
                  <a:srgbClr val="4C575F"/>
                </a:solidFill>
              </a:rPr>
              <a:pPr/>
              <a:t>66</a:t>
            </a:fld>
            <a:endParaRPr lang="de-DE" altLang="en-US" sz="1200">
              <a:solidFill>
                <a:srgbClr val="4C575F"/>
              </a:solidFill>
            </a:endParaRPr>
          </a:p>
        </p:txBody>
      </p:sp>
      <p:sp>
        <p:nvSpPr>
          <p:cNvPr id="63491" name="Rectangle 2"/>
          <p:cNvSpPr>
            <a:spLocks noGrp="1" noChangeArrowheads="1"/>
          </p:cNvSpPr>
          <p:nvPr>
            <p:ph type="title"/>
          </p:nvPr>
        </p:nvSpPr>
        <p:spPr>
          <a:xfrm>
            <a:off x="662120" y="404818"/>
            <a:ext cx="8330671" cy="638175"/>
          </a:xfrm>
        </p:spPr>
        <p:txBody>
          <a:bodyPr/>
          <a:lstStyle/>
          <a:p>
            <a:r>
              <a:rPr lang="en-GB" altLang="en-US" sz="3200"/>
              <a:t>HAVING clause</a:t>
            </a:r>
          </a:p>
        </p:txBody>
      </p:sp>
      <p:sp>
        <p:nvSpPr>
          <p:cNvPr id="63492" name="Rectangle 3"/>
          <p:cNvSpPr>
            <a:spLocks noChangeArrowheads="1"/>
          </p:cNvSpPr>
          <p:nvPr/>
        </p:nvSpPr>
        <p:spPr bwMode="auto">
          <a:xfrm>
            <a:off x="662120" y="3284538"/>
            <a:ext cx="8659151"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55600" indent="-355600">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buFontTx/>
              <a:buChar char="•"/>
            </a:pPr>
            <a:r>
              <a:rPr lang="en-GB" altLang="en-US" sz="2400" dirty="0"/>
              <a:t>Purpose is to restrict aggregated values of a group</a:t>
            </a:r>
          </a:p>
          <a:p>
            <a:pPr defTabSz="914400" eaLnBrk="0" fontAlgn="base" hangingPunct="0">
              <a:spcBef>
                <a:spcPct val="20000"/>
              </a:spcBef>
              <a:spcAft>
                <a:spcPct val="0"/>
              </a:spcAft>
              <a:buFontTx/>
              <a:buChar char="•"/>
            </a:pPr>
            <a:r>
              <a:rPr lang="en-GB" altLang="en-US" sz="2400" dirty="0"/>
              <a:t>Accepts conditions like in the WHERE clause</a:t>
            </a:r>
          </a:p>
          <a:p>
            <a:pPr defTabSz="914400" eaLnBrk="0" fontAlgn="base" hangingPunct="0">
              <a:spcBef>
                <a:spcPct val="20000"/>
              </a:spcBef>
              <a:spcAft>
                <a:spcPct val="0"/>
              </a:spcAft>
              <a:buFontTx/>
              <a:buChar char="•"/>
            </a:pPr>
            <a:r>
              <a:rPr lang="en-GB" altLang="en-US" sz="2400" dirty="0"/>
              <a:t>To be used together with </a:t>
            </a:r>
            <a:br>
              <a:rPr lang="en-GB" altLang="en-US" sz="2400" dirty="0"/>
            </a:br>
            <a:r>
              <a:rPr lang="en-GB" altLang="en-US" sz="2400" dirty="0"/>
              <a:t>a GROUP BY clause</a:t>
            </a:r>
          </a:p>
          <a:p>
            <a:pPr defTabSz="914400" eaLnBrk="0" fontAlgn="base" hangingPunct="0">
              <a:spcBef>
                <a:spcPct val="20000"/>
              </a:spcBef>
              <a:spcAft>
                <a:spcPct val="0"/>
              </a:spcAft>
              <a:buFontTx/>
              <a:buChar char="•"/>
            </a:pPr>
            <a:r>
              <a:rPr lang="en-GB" altLang="en-US" sz="2400" dirty="0"/>
              <a:t>HAVING clause is positioned </a:t>
            </a:r>
            <a:br>
              <a:rPr lang="en-GB" altLang="en-US" sz="2400" dirty="0"/>
            </a:br>
            <a:r>
              <a:rPr lang="en-GB" altLang="en-US" sz="2400" dirty="0"/>
              <a:t>directly after the </a:t>
            </a:r>
            <a:br>
              <a:rPr lang="en-GB" altLang="en-US" sz="2400" dirty="0"/>
            </a:br>
            <a:r>
              <a:rPr lang="en-GB" altLang="en-US" sz="2400" dirty="0"/>
              <a:t>GROUP BY clause</a:t>
            </a:r>
          </a:p>
          <a:p>
            <a:pPr defTabSz="914400" eaLnBrk="0" fontAlgn="base" hangingPunct="0">
              <a:spcBef>
                <a:spcPct val="20000"/>
              </a:spcBef>
              <a:spcAft>
                <a:spcPct val="0"/>
              </a:spcAft>
              <a:buFontTx/>
              <a:buChar char="•"/>
            </a:pPr>
            <a:endParaRPr lang="en-GB" altLang="en-US" sz="2400" dirty="0"/>
          </a:p>
        </p:txBody>
      </p:sp>
      <p:sp>
        <p:nvSpPr>
          <p:cNvPr id="63493" name="Rectangle 3"/>
          <p:cNvSpPr>
            <a:spLocks noChangeArrowheads="1"/>
          </p:cNvSpPr>
          <p:nvPr/>
        </p:nvSpPr>
        <p:spPr bwMode="auto">
          <a:xfrm>
            <a:off x="662123" y="1052518"/>
            <a:ext cx="8972153"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274638">
              <a:tabLst>
                <a:tab pos="358775" algn="l"/>
                <a:tab pos="809625" algn="l"/>
              </a:tabLst>
              <a:defRPr sz="2000">
                <a:solidFill>
                  <a:srgbClr val="404B56"/>
                </a:solidFill>
                <a:latin typeface="Arial" charset="0"/>
                <a:cs typeface="Arial" charset="0"/>
              </a:defRPr>
            </a:lvl1pPr>
            <a:lvl2pPr marL="742950" indent="-285750" defTabSz="274638">
              <a:tabLst>
                <a:tab pos="358775" algn="l"/>
                <a:tab pos="809625" algn="l"/>
              </a:tabLst>
              <a:defRPr sz="2000">
                <a:solidFill>
                  <a:srgbClr val="404B56"/>
                </a:solidFill>
                <a:latin typeface="Arial" charset="0"/>
                <a:cs typeface="Arial" charset="0"/>
              </a:defRPr>
            </a:lvl2pPr>
            <a:lvl3pPr marL="1143000" indent="-228600" defTabSz="274638">
              <a:tabLst>
                <a:tab pos="358775" algn="l"/>
                <a:tab pos="809625" algn="l"/>
              </a:tabLst>
              <a:defRPr sz="2000">
                <a:solidFill>
                  <a:srgbClr val="404B56"/>
                </a:solidFill>
                <a:latin typeface="Arial" charset="0"/>
                <a:cs typeface="Arial" charset="0"/>
              </a:defRPr>
            </a:lvl3pPr>
            <a:lvl4pPr marL="1600200" indent="-228600" defTabSz="274638">
              <a:tabLst>
                <a:tab pos="358775" algn="l"/>
                <a:tab pos="809625" algn="l"/>
              </a:tabLst>
              <a:defRPr sz="2000">
                <a:solidFill>
                  <a:srgbClr val="404B56"/>
                </a:solidFill>
                <a:latin typeface="Arial" charset="0"/>
                <a:cs typeface="Arial" charset="0"/>
              </a:defRPr>
            </a:lvl4pPr>
            <a:lvl5pPr marL="2057400" indent="-228600" defTabSz="274638">
              <a:tabLst>
                <a:tab pos="358775" algn="l"/>
                <a:tab pos="809625" algn="l"/>
              </a:tabLst>
              <a:defRPr sz="2000">
                <a:solidFill>
                  <a:srgbClr val="404B56"/>
                </a:solidFill>
                <a:latin typeface="Arial" charset="0"/>
                <a:cs typeface="Arial" charset="0"/>
              </a:defRPr>
            </a:lvl5pPr>
            <a:lvl6pPr marL="25146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6pPr>
            <a:lvl7pPr marL="29718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7pPr>
            <a:lvl8pPr marL="34290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8pPr>
            <a:lvl9pPr marL="38862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9pPr>
          </a:lstStyle>
          <a:p>
            <a:pPr eaLnBrk="0" fontAlgn="base" hangingPunct="0">
              <a:spcBef>
                <a:spcPct val="20000"/>
              </a:spcBef>
              <a:spcAft>
                <a:spcPct val="0"/>
              </a:spcAft>
            </a:pPr>
            <a:r>
              <a:rPr lang="en-GB" altLang="en-US" sz="1800" noProof="1">
                <a:solidFill>
                  <a:srgbClr val="4C575F"/>
                </a:solidFill>
              </a:rPr>
              <a:t>SELECT appln_auth, appln_filing_year, </a:t>
            </a:r>
            <a:r>
              <a:rPr lang="en-GB" altLang="en-US" sz="1800" b="1" noProof="1">
                <a:solidFill>
                  <a:srgbClr val="FF0000"/>
                </a:solidFill>
              </a:rPr>
              <a:t>COUNT(*) as NbOfApplns</a:t>
            </a:r>
          </a:p>
          <a:p>
            <a:pPr eaLnBrk="0" fontAlgn="base" hangingPunct="0">
              <a:spcBef>
                <a:spcPct val="20000"/>
              </a:spcBef>
              <a:spcAft>
                <a:spcPct val="0"/>
              </a:spcAft>
            </a:pPr>
            <a:r>
              <a:rPr lang="en-GB" altLang="en-US" sz="1800" noProof="1">
                <a:solidFill>
                  <a:srgbClr val="4C575F"/>
                </a:solidFill>
              </a:rPr>
              <a:t>FROM tls201_appln</a:t>
            </a:r>
          </a:p>
          <a:p>
            <a:pPr eaLnBrk="0" fontAlgn="base" hangingPunct="0">
              <a:spcBef>
                <a:spcPct val="20000"/>
              </a:spcBef>
              <a:spcAft>
                <a:spcPct val="0"/>
              </a:spcAft>
            </a:pPr>
            <a:r>
              <a:rPr lang="en-GB" altLang="en-US" sz="1800" noProof="1">
                <a:solidFill>
                  <a:srgbClr val="4C575F"/>
                </a:solidFill>
              </a:rPr>
              <a:t>WHERE appln_filing_year BETWEEN 2005 AND 2008</a:t>
            </a:r>
          </a:p>
          <a:p>
            <a:pPr eaLnBrk="0" fontAlgn="base" hangingPunct="0">
              <a:spcBef>
                <a:spcPct val="20000"/>
              </a:spcBef>
              <a:spcAft>
                <a:spcPct val="0"/>
              </a:spcAft>
            </a:pPr>
            <a:r>
              <a:rPr lang="en-GB" altLang="en-US" sz="1800" noProof="1">
                <a:solidFill>
                  <a:srgbClr val="4C575F"/>
                </a:solidFill>
              </a:rPr>
              <a:t>GROUP BY appln_auth, appln_filing_year</a:t>
            </a:r>
          </a:p>
          <a:p>
            <a:pPr eaLnBrk="0" fontAlgn="base" hangingPunct="0">
              <a:spcBef>
                <a:spcPct val="20000"/>
              </a:spcBef>
              <a:spcAft>
                <a:spcPct val="0"/>
              </a:spcAft>
            </a:pPr>
            <a:r>
              <a:rPr lang="en-GB" altLang="en-US" sz="1800" b="1" noProof="1">
                <a:solidFill>
                  <a:srgbClr val="FF0000"/>
                </a:solidFill>
              </a:rPr>
              <a:t>HAVING COUNT(*) &gt; 100000</a:t>
            </a:r>
          </a:p>
          <a:p>
            <a:pPr eaLnBrk="0" fontAlgn="base" hangingPunct="0">
              <a:spcBef>
                <a:spcPct val="20000"/>
              </a:spcBef>
              <a:spcAft>
                <a:spcPct val="0"/>
              </a:spcAft>
            </a:pPr>
            <a:r>
              <a:rPr lang="en-GB" altLang="en-US" sz="1800" noProof="1">
                <a:solidFill>
                  <a:srgbClr val="4C575F"/>
                </a:solidFill>
              </a:rPr>
              <a:t>ORDER BY appln_auth, appln_filing_year</a:t>
            </a:r>
          </a:p>
        </p:txBody>
      </p:sp>
      <p:sp>
        <p:nvSpPr>
          <p:cNvPr id="63494" name="Rectangle 6"/>
          <p:cNvSpPr>
            <a:spLocks noChangeArrowheads="1"/>
          </p:cNvSpPr>
          <p:nvPr/>
        </p:nvSpPr>
        <p:spPr bwMode="auto">
          <a:xfrm>
            <a:off x="584729" y="1052516"/>
            <a:ext cx="8970433" cy="20161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buFontTx/>
              <a:buChar char="•"/>
            </a:pPr>
            <a:endParaRPr lang="de-AT" altLang="en-US"/>
          </a:p>
        </p:txBody>
      </p:sp>
      <p:pic>
        <p:nvPicPr>
          <p:cNvPr id="3993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21053" y="4134039"/>
            <a:ext cx="4368485" cy="2489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97157421-B02C-4FDD-BA2A-5EDBA7C4C6AC}" type="slidenum">
              <a:rPr lang="de-DE" altLang="en-US" sz="1200" smtClean="0">
                <a:solidFill>
                  <a:srgbClr val="4C575F"/>
                </a:solidFill>
              </a:rPr>
              <a:pPr/>
              <a:t>67</a:t>
            </a:fld>
            <a:endParaRPr lang="de-DE" altLang="en-US" sz="1200">
              <a:solidFill>
                <a:srgbClr val="4C575F"/>
              </a:solidFill>
            </a:endParaRPr>
          </a:p>
        </p:txBody>
      </p:sp>
      <p:sp>
        <p:nvSpPr>
          <p:cNvPr id="64515" name="Text Box 2"/>
          <p:cNvSpPr txBox="1">
            <a:spLocks noChangeArrowheads="1"/>
          </p:cNvSpPr>
          <p:nvPr/>
        </p:nvSpPr>
        <p:spPr bwMode="auto">
          <a:xfrm>
            <a:off x="350840" y="765175"/>
            <a:ext cx="9126935" cy="35194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fontAlgn="base">
              <a:spcBef>
                <a:spcPct val="50000"/>
              </a:spcBef>
              <a:spcAft>
                <a:spcPct val="0"/>
              </a:spcAft>
            </a:pPr>
            <a:r>
              <a:rPr lang="en-GB" altLang="zh-CN" sz="2800" dirty="0">
                <a:solidFill>
                  <a:srgbClr val="0000FF"/>
                </a:solidFill>
                <a:ea typeface="SimSun" pitchFamily="2" charset="-122"/>
              </a:rPr>
              <a:t>Exercise:</a:t>
            </a:r>
          </a:p>
          <a:p>
            <a:pPr defTabSz="914400" fontAlgn="base">
              <a:spcBef>
                <a:spcPct val="50000"/>
              </a:spcBef>
              <a:spcAft>
                <a:spcPct val="0"/>
              </a:spcAft>
              <a:buFont typeface="Wingdings" pitchFamily="2" charset="2"/>
              <a:buNone/>
            </a:pPr>
            <a:r>
              <a:rPr lang="en-GB" altLang="zh-CN" sz="2800" dirty="0">
                <a:solidFill>
                  <a:srgbClr val="4C575F"/>
                </a:solidFill>
                <a:ea typeface="SimSun" pitchFamily="2" charset="-122"/>
              </a:rPr>
              <a:t>Write a query which retrieves all Austrian (AT) applications filed in the year 2006 which have been published more than twice.</a:t>
            </a:r>
          </a:p>
          <a:p>
            <a:pPr defTabSz="914400" fontAlgn="base">
              <a:spcBef>
                <a:spcPct val="50000"/>
              </a:spcBef>
              <a:spcAft>
                <a:spcPct val="0"/>
              </a:spcAft>
              <a:buFont typeface="Wingdings" pitchFamily="2" charset="2"/>
              <a:buNone/>
            </a:pPr>
            <a:r>
              <a:rPr lang="en-GB" altLang="zh-CN" sz="2800" dirty="0">
                <a:solidFill>
                  <a:srgbClr val="4C575F"/>
                </a:solidFill>
                <a:ea typeface="SimSun" pitchFamily="2" charset="-122"/>
              </a:rPr>
              <a:t>Hints:</a:t>
            </a:r>
            <a:br>
              <a:rPr lang="en-GB" altLang="zh-CN" sz="2800" dirty="0">
                <a:solidFill>
                  <a:srgbClr val="4C575F"/>
                </a:solidFill>
                <a:ea typeface="SimSun" pitchFamily="2" charset="-122"/>
              </a:rPr>
            </a:br>
            <a:r>
              <a:rPr lang="en-GB" altLang="zh-CN" sz="2800" dirty="0">
                <a:solidFill>
                  <a:srgbClr val="4C575F"/>
                </a:solidFill>
                <a:ea typeface="SimSun" pitchFamily="2" charset="-122"/>
              </a:rPr>
              <a:t>- Join the application table with the publication table.</a:t>
            </a:r>
            <a:br>
              <a:rPr lang="en-GB" altLang="zh-CN" sz="2800" dirty="0">
                <a:solidFill>
                  <a:srgbClr val="4C575F"/>
                </a:solidFill>
                <a:ea typeface="SimSun" pitchFamily="2" charset="-122"/>
              </a:rPr>
            </a:br>
            <a:r>
              <a:rPr lang="en-GB" altLang="zh-CN" sz="2800" dirty="0">
                <a:solidFill>
                  <a:srgbClr val="4C575F"/>
                </a:solidFill>
                <a:ea typeface="SimSun" pitchFamily="2" charset="-122"/>
              </a:rPr>
              <a:t>- use GROUP BY and HAVING</a:t>
            </a:r>
            <a:endParaRPr lang="en-GB" altLang="zh-CN" sz="2800" dirty="0">
              <a:solidFill>
                <a:srgbClr val="4C575F"/>
              </a:solidFill>
              <a:latin typeface="Courier New" pitchFamily="49" charset="0"/>
              <a:ea typeface="SimSun" pitchFamily="2" charset="-122"/>
              <a:cs typeface="Courier New" pitchFamily="49" charset="0"/>
            </a:endParaRP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60BAEA95-F984-4C0F-B8BA-255FB1FC1CA3}" type="slidenum">
              <a:rPr lang="de-DE" altLang="en-US" sz="1200" smtClean="0">
                <a:solidFill>
                  <a:srgbClr val="4C575F"/>
                </a:solidFill>
              </a:rPr>
              <a:pPr/>
              <a:t>68</a:t>
            </a:fld>
            <a:endParaRPr lang="de-DE" altLang="en-US" sz="1200">
              <a:solidFill>
                <a:srgbClr val="4C575F"/>
              </a:solidFill>
            </a:endParaRPr>
          </a:p>
        </p:txBody>
      </p:sp>
      <p:sp>
        <p:nvSpPr>
          <p:cNvPr id="65539" name="Rectangle 2"/>
          <p:cNvSpPr>
            <a:spLocks noChangeArrowheads="1"/>
          </p:cNvSpPr>
          <p:nvPr/>
        </p:nvSpPr>
        <p:spPr bwMode="auto">
          <a:xfrm>
            <a:off x="584729" y="2133605"/>
            <a:ext cx="8330671"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fontAlgn="base">
              <a:spcBef>
                <a:spcPct val="0"/>
              </a:spcBef>
              <a:spcAft>
                <a:spcPct val="0"/>
              </a:spcAft>
            </a:pPr>
            <a:r>
              <a:rPr lang="en-GB" altLang="en-US" sz="3600" b="1"/>
              <a:t>Subqueries</a:t>
            </a: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C472F6F7-5631-495B-A3C2-A8F43FEEA7F3}" type="slidenum">
              <a:rPr lang="de-DE" altLang="en-US" sz="1200" smtClean="0">
                <a:solidFill>
                  <a:srgbClr val="4C575F"/>
                </a:solidFill>
              </a:rPr>
              <a:pPr/>
              <a:t>69</a:t>
            </a:fld>
            <a:endParaRPr lang="de-DE" altLang="en-US" sz="1200">
              <a:solidFill>
                <a:srgbClr val="4C575F"/>
              </a:solidFill>
            </a:endParaRPr>
          </a:p>
        </p:txBody>
      </p:sp>
      <p:sp>
        <p:nvSpPr>
          <p:cNvPr id="66563" name="Rectangle 2"/>
          <p:cNvSpPr>
            <a:spLocks noGrp="1" noChangeArrowheads="1"/>
          </p:cNvSpPr>
          <p:nvPr>
            <p:ph type="title"/>
          </p:nvPr>
        </p:nvSpPr>
        <p:spPr>
          <a:xfrm>
            <a:off x="662120" y="404818"/>
            <a:ext cx="8330671" cy="638175"/>
          </a:xfrm>
        </p:spPr>
        <p:txBody>
          <a:bodyPr/>
          <a:lstStyle/>
          <a:p>
            <a:r>
              <a:rPr lang="en-GB" altLang="en-US" sz="3200"/>
              <a:t>Subqueries</a:t>
            </a:r>
          </a:p>
        </p:txBody>
      </p:sp>
      <p:sp>
        <p:nvSpPr>
          <p:cNvPr id="66564" name="Rectangle 3"/>
          <p:cNvSpPr>
            <a:spLocks noChangeArrowheads="1"/>
          </p:cNvSpPr>
          <p:nvPr/>
        </p:nvSpPr>
        <p:spPr bwMode="auto">
          <a:xfrm>
            <a:off x="662120" y="1125538"/>
            <a:ext cx="924388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61950" indent="-361950">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pPr>
            <a:r>
              <a:rPr lang="en-GB" altLang="en-US" sz="2400"/>
              <a:t>A </a:t>
            </a:r>
            <a:r>
              <a:rPr lang="en-GB" altLang="en-US" sz="2400" i="1"/>
              <a:t>subquery</a:t>
            </a:r>
            <a:r>
              <a:rPr lang="en-GB" altLang="en-US" sz="2400"/>
              <a:t> is a query which is </a:t>
            </a:r>
            <a:r>
              <a:rPr lang="en-GB" altLang="en-US" sz="2400" i="1"/>
              <a:t>nested</a:t>
            </a:r>
            <a:r>
              <a:rPr lang="en-GB" altLang="en-US" sz="2400"/>
              <a:t> within an </a:t>
            </a:r>
            <a:r>
              <a:rPr lang="en-GB" altLang="en-US" sz="2400" i="1"/>
              <a:t>outer query</a:t>
            </a:r>
            <a:r>
              <a:rPr lang="en-GB" altLang="en-US" sz="2400"/>
              <a:t>. </a:t>
            </a:r>
          </a:p>
        </p:txBody>
      </p:sp>
      <p:sp>
        <p:nvSpPr>
          <p:cNvPr id="66565" name="Rectangle 3"/>
          <p:cNvSpPr>
            <a:spLocks noChangeArrowheads="1"/>
          </p:cNvSpPr>
          <p:nvPr/>
        </p:nvSpPr>
        <p:spPr bwMode="auto">
          <a:xfrm>
            <a:off x="662123" y="1844675"/>
            <a:ext cx="8972153" cy="194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274638">
              <a:defRPr sz="2000">
                <a:solidFill>
                  <a:srgbClr val="404B56"/>
                </a:solidFill>
                <a:latin typeface="Arial" charset="0"/>
                <a:cs typeface="Arial" charset="0"/>
              </a:defRPr>
            </a:lvl1pPr>
            <a:lvl2pPr marL="742950" indent="-285750" defTabSz="274638">
              <a:defRPr sz="2000">
                <a:solidFill>
                  <a:srgbClr val="404B56"/>
                </a:solidFill>
                <a:latin typeface="Arial" charset="0"/>
                <a:cs typeface="Arial" charset="0"/>
              </a:defRPr>
            </a:lvl2pPr>
            <a:lvl3pPr marL="1143000" indent="-228600" defTabSz="274638">
              <a:defRPr sz="2000">
                <a:solidFill>
                  <a:srgbClr val="404B56"/>
                </a:solidFill>
                <a:latin typeface="Arial" charset="0"/>
                <a:cs typeface="Arial" charset="0"/>
              </a:defRPr>
            </a:lvl3pPr>
            <a:lvl4pPr marL="1600200" indent="-228600" defTabSz="274638">
              <a:defRPr sz="2000">
                <a:solidFill>
                  <a:srgbClr val="404B56"/>
                </a:solidFill>
                <a:latin typeface="Arial" charset="0"/>
                <a:cs typeface="Arial" charset="0"/>
              </a:defRPr>
            </a:lvl4pPr>
            <a:lvl5pPr marL="2057400" indent="-228600" defTabSz="274638">
              <a:defRPr sz="2000">
                <a:solidFill>
                  <a:srgbClr val="404B56"/>
                </a:solidFill>
                <a:latin typeface="Arial" charset="0"/>
                <a:cs typeface="Arial" charset="0"/>
              </a:defRPr>
            </a:lvl5pPr>
            <a:lvl6pPr marL="2514600" indent="-228600" defTabSz="274638" eaLnBrk="0" fontAlgn="base" hangingPunct="0">
              <a:spcBef>
                <a:spcPct val="20000"/>
              </a:spcBef>
              <a:spcAft>
                <a:spcPct val="0"/>
              </a:spcAft>
              <a:buChar char="•"/>
              <a:defRPr sz="2000">
                <a:solidFill>
                  <a:srgbClr val="404B56"/>
                </a:solidFill>
                <a:latin typeface="Arial" charset="0"/>
                <a:cs typeface="Arial" charset="0"/>
              </a:defRPr>
            </a:lvl6pPr>
            <a:lvl7pPr marL="2971800" indent="-228600" defTabSz="274638" eaLnBrk="0" fontAlgn="base" hangingPunct="0">
              <a:spcBef>
                <a:spcPct val="20000"/>
              </a:spcBef>
              <a:spcAft>
                <a:spcPct val="0"/>
              </a:spcAft>
              <a:buChar char="•"/>
              <a:defRPr sz="2000">
                <a:solidFill>
                  <a:srgbClr val="404B56"/>
                </a:solidFill>
                <a:latin typeface="Arial" charset="0"/>
                <a:cs typeface="Arial" charset="0"/>
              </a:defRPr>
            </a:lvl7pPr>
            <a:lvl8pPr marL="3429000" indent="-228600" defTabSz="274638" eaLnBrk="0" fontAlgn="base" hangingPunct="0">
              <a:spcBef>
                <a:spcPct val="20000"/>
              </a:spcBef>
              <a:spcAft>
                <a:spcPct val="0"/>
              </a:spcAft>
              <a:buChar char="•"/>
              <a:defRPr sz="2000">
                <a:solidFill>
                  <a:srgbClr val="404B56"/>
                </a:solidFill>
                <a:latin typeface="Arial" charset="0"/>
                <a:cs typeface="Arial" charset="0"/>
              </a:defRPr>
            </a:lvl8pPr>
            <a:lvl9pPr marL="3886200" indent="-228600" defTabSz="274638" eaLnBrk="0" fontAlgn="base" hangingPunct="0">
              <a:spcBef>
                <a:spcPct val="20000"/>
              </a:spcBef>
              <a:spcAft>
                <a:spcPct val="0"/>
              </a:spcAft>
              <a:buChar char="•"/>
              <a:defRPr sz="2000">
                <a:solidFill>
                  <a:srgbClr val="404B56"/>
                </a:solidFill>
                <a:latin typeface="Arial" charset="0"/>
                <a:cs typeface="Arial" charset="0"/>
              </a:defRPr>
            </a:lvl9pPr>
          </a:lstStyle>
          <a:p>
            <a:pPr eaLnBrk="0" fontAlgn="base" hangingPunct="0">
              <a:spcBef>
                <a:spcPct val="20000"/>
              </a:spcBef>
              <a:spcAft>
                <a:spcPct val="0"/>
              </a:spcAft>
            </a:pPr>
            <a:r>
              <a:rPr lang="en-GB" altLang="en-US" sz="1800" b="1" noProof="1"/>
              <a:t>SELECT *</a:t>
            </a:r>
          </a:p>
          <a:p>
            <a:pPr eaLnBrk="0" fontAlgn="base" hangingPunct="0">
              <a:spcBef>
                <a:spcPct val="20000"/>
              </a:spcBef>
              <a:spcAft>
                <a:spcPct val="0"/>
              </a:spcAft>
            </a:pPr>
            <a:r>
              <a:rPr lang="en-GB" altLang="en-US" sz="1800" b="1" noProof="1"/>
              <a:t>FROM tls211_pat_publn</a:t>
            </a:r>
          </a:p>
          <a:p>
            <a:pPr eaLnBrk="0" fontAlgn="base" hangingPunct="0">
              <a:spcBef>
                <a:spcPct val="20000"/>
              </a:spcBef>
              <a:spcAft>
                <a:spcPct val="0"/>
              </a:spcAft>
            </a:pPr>
            <a:r>
              <a:rPr lang="en-GB" altLang="en-US" sz="1800" b="1" noProof="1"/>
              <a:t>WHERE publn_claims = </a:t>
            </a:r>
          </a:p>
          <a:p>
            <a:pPr eaLnBrk="0" fontAlgn="base" hangingPunct="0">
              <a:spcBef>
                <a:spcPct val="20000"/>
              </a:spcBef>
              <a:spcAft>
                <a:spcPct val="0"/>
              </a:spcAft>
            </a:pPr>
            <a:r>
              <a:rPr lang="en-GB" altLang="en-US" sz="1800" b="1" noProof="1">
                <a:solidFill>
                  <a:srgbClr val="FF3300"/>
                </a:solidFill>
              </a:rPr>
              <a:t>	(SELECT MAX(publn_claims)</a:t>
            </a:r>
          </a:p>
          <a:p>
            <a:pPr eaLnBrk="0" fontAlgn="base" hangingPunct="0">
              <a:spcBef>
                <a:spcPct val="20000"/>
              </a:spcBef>
              <a:spcAft>
                <a:spcPct val="0"/>
              </a:spcAft>
            </a:pPr>
            <a:r>
              <a:rPr lang="en-GB" altLang="en-US" sz="1800" b="1" noProof="1">
                <a:solidFill>
                  <a:srgbClr val="FF3300"/>
                </a:solidFill>
              </a:rPr>
              <a:t>	FROM tls211_pat_publn</a:t>
            </a:r>
            <a:br>
              <a:rPr lang="en-GB" altLang="en-US" sz="1800" b="1" noProof="1">
                <a:solidFill>
                  <a:srgbClr val="FF3300"/>
                </a:solidFill>
              </a:rPr>
            </a:br>
            <a:r>
              <a:rPr lang="en-GB" altLang="en-US" sz="1800" b="1" noProof="1">
                <a:solidFill>
                  <a:srgbClr val="FF3300"/>
                </a:solidFill>
              </a:rPr>
              <a:t>     )</a:t>
            </a:r>
          </a:p>
        </p:txBody>
      </p:sp>
      <p:sp>
        <p:nvSpPr>
          <p:cNvPr id="66566" name="Rectangle 5"/>
          <p:cNvSpPr>
            <a:spLocks noChangeArrowheads="1"/>
          </p:cNvSpPr>
          <p:nvPr/>
        </p:nvSpPr>
        <p:spPr bwMode="auto">
          <a:xfrm>
            <a:off x="584729" y="1844675"/>
            <a:ext cx="8970433" cy="194468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buFontTx/>
              <a:buChar char="•"/>
            </a:pPr>
            <a:endParaRPr lang="de-AT" altLang="en-US"/>
          </a:p>
        </p:txBody>
      </p:sp>
      <p:sp>
        <p:nvSpPr>
          <p:cNvPr id="66567" name="Rectangle 6"/>
          <p:cNvSpPr>
            <a:spLocks noChangeArrowheads="1"/>
          </p:cNvSpPr>
          <p:nvPr/>
        </p:nvSpPr>
        <p:spPr bwMode="auto">
          <a:xfrm>
            <a:off x="584732" y="4076705"/>
            <a:ext cx="8659152"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61950" indent="-361950">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buFontTx/>
              <a:buChar char="•"/>
            </a:pPr>
            <a:r>
              <a:rPr lang="en-GB" altLang="en-US" sz="2400" dirty="0"/>
              <a:t>Subqueries are always put in brackets</a:t>
            </a:r>
          </a:p>
          <a:p>
            <a:pPr defTabSz="914400" eaLnBrk="0" fontAlgn="base" hangingPunct="0">
              <a:spcBef>
                <a:spcPct val="20000"/>
              </a:spcBef>
              <a:spcAft>
                <a:spcPct val="0"/>
              </a:spcAft>
              <a:buFontTx/>
              <a:buChar char="•"/>
            </a:pPr>
            <a:r>
              <a:rPr lang="en-GB" altLang="en-US" sz="2400" dirty="0"/>
              <a:t>Subqueries may or may not be correlated to the outer query</a:t>
            </a:r>
          </a:p>
          <a:p>
            <a:pPr defTabSz="914400" eaLnBrk="0" fontAlgn="base" hangingPunct="0">
              <a:spcBef>
                <a:spcPct val="20000"/>
              </a:spcBef>
              <a:spcAft>
                <a:spcPct val="0"/>
              </a:spcAft>
              <a:buFontTx/>
              <a:buChar char="•"/>
            </a:pPr>
            <a:r>
              <a:rPr lang="en-GB" altLang="en-US" sz="2400" dirty="0"/>
              <a:t>Subqueries are often a simpler alternative way to formulate a query.</a:t>
            </a:r>
          </a:p>
        </p:txBody>
      </p:sp>
      <p:sp>
        <p:nvSpPr>
          <p:cNvPr id="66568" name="Rectangle 7"/>
          <p:cNvSpPr>
            <a:spLocks noChangeArrowheads="1"/>
          </p:cNvSpPr>
          <p:nvPr/>
        </p:nvSpPr>
        <p:spPr bwMode="auto">
          <a:xfrm>
            <a:off x="0" y="-1180"/>
            <a:ext cx="18466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0"/>
              </a:spcBef>
              <a:spcAft>
                <a:spcPct val="0"/>
              </a:spcAft>
            </a:pPr>
            <a:r>
              <a:rPr lang="en-GB" altLang="en-US" sz="1200">
                <a:solidFill>
                  <a:srgbClr val="4C575F"/>
                </a:solidFill>
                <a:cs typeface="Times New Roman" pitchFamily="18" charset="0"/>
              </a:rPr>
              <a:t> </a:t>
            </a:r>
            <a:r>
              <a:rPr lang="en-GB" altLang="en-US" sz="800">
                <a:solidFill>
                  <a:srgbClr val="4C575F"/>
                </a:solidFill>
              </a:rPr>
              <a:t> </a:t>
            </a:r>
            <a:endParaRPr lang="en-GB" altLang="en-US" sz="1800">
              <a:solidFill>
                <a:srgbClr val="4C575F"/>
              </a:solidFill>
            </a:endParaRPr>
          </a:p>
        </p:txBody>
      </p:sp>
      <p:sp>
        <p:nvSpPr>
          <p:cNvPr id="66569" name="Rectangle 8"/>
          <p:cNvSpPr>
            <a:spLocks noChangeArrowheads="1"/>
          </p:cNvSpPr>
          <p:nvPr/>
        </p:nvSpPr>
        <p:spPr bwMode="auto">
          <a:xfrm>
            <a:off x="0" y="-1180"/>
            <a:ext cx="18466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0"/>
              </a:spcBef>
              <a:spcAft>
                <a:spcPct val="0"/>
              </a:spcAft>
            </a:pPr>
            <a:r>
              <a:rPr lang="en-GB" altLang="en-US" sz="1200">
                <a:solidFill>
                  <a:srgbClr val="4C575F"/>
                </a:solidFill>
                <a:cs typeface="Times New Roman" pitchFamily="18" charset="0"/>
              </a:rPr>
              <a:t> </a:t>
            </a:r>
            <a:r>
              <a:rPr lang="en-GB" altLang="en-US" sz="800">
                <a:solidFill>
                  <a:srgbClr val="4C575F"/>
                </a:solidFill>
              </a:rPr>
              <a:t> </a:t>
            </a:r>
            <a:endParaRPr lang="en-GB" altLang="en-US" sz="1800">
              <a:solidFill>
                <a:srgbClr val="4C575F"/>
              </a:solidFill>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12EFE8F0-D26E-4FE3-A6DF-E8C7E57E38F8}" type="slidenum">
              <a:rPr lang="de-DE" altLang="en-US" sz="1200" smtClean="0">
                <a:solidFill>
                  <a:srgbClr val="4C575F"/>
                </a:solidFill>
              </a:rPr>
              <a:pPr/>
              <a:t>7</a:t>
            </a:fld>
            <a:endParaRPr lang="de-DE" altLang="en-US" sz="1200">
              <a:solidFill>
                <a:srgbClr val="4C575F"/>
              </a:solidFill>
            </a:endParaRPr>
          </a:p>
        </p:txBody>
      </p:sp>
      <p:sp>
        <p:nvSpPr>
          <p:cNvPr id="9219" name="Rectangle 2"/>
          <p:cNvSpPr>
            <a:spLocks noGrp="1" noChangeArrowheads="1"/>
          </p:cNvSpPr>
          <p:nvPr>
            <p:ph type="title"/>
          </p:nvPr>
        </p:nvSpPr>
        <p:spPr>
          <a:xfrm>
            <a:off x="741233" y="404818"/>
            <a:ext cx="8330671" cy="638175"/>
          </a:xfrm>
        </p:spPr>
        <p:txBody>
          <a:bodyPr/>
          <a:lstStyle/>
          <a:p>
            <a:r>
              <a:rPr lang="en-GB" altLang="en-US" sz="3200" dirty="0"/>
              <a:t>Data storage</a:t>
            </a:r>
          </a:p>
        </p:txBody>
      </p:sp>
      <p:sp>
        <p:nvSpPr>
          <p:cNvPr id="9220" name="Text Box 5"/>
          <p:cNvSpPr txBox="1">
            <a:spLocks noChangeArrowheads="1"/>
          </p:cNvSpPr>
          <p:nvPr/>
        </p:nvSpPr>
        <p:spPr bwMode="auto">
          <a:xfrm>
            <a:off x="742950" y="1166818"/>
            <a:ext cx="290496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fontAlgn="base">
              <a:spcBef>
                <a:spcPct val="0"/>
              </a:spcBef>
              <a:spcAft>
                <a:spcPct val="0"/>
              </a:spcAft>
            </a:pPr>
            <a:r>
              <a:rPr lang="en-GB" altLang="en-US" sz="2400" b="1" dirty="0">
                <a:solidFill>
                  <a:srgbClr val="4C575F"/>
                </a:solidFill>
              </a:rPr>
              <a:t>Pre-computer-age </a:t>
            </a:r>
          </a:p>
          <a:p>
            <a:pPr defTabSz="914400" fontAlgn="base">
              <a:spcBef>
                <a:spcPct val="0"/>
              </a:spcBef>
              <a:spcAft>
                <a:spcPct val="0"/>
              </a:spcAft>
            </a:pPr>
            <a:r>
              <a:rPr lang="en-GB" altLang="en-US" sz="2400" b="1" dirty="0">
                <a:solidFill>
                  <a:srgbClr val="4C575F"/>
                </a:solidFill>
              </a:rPr>
              <a:t>data storage</a:t>
            </a:r>
          </a:p>
        </p:txBody>
      </p:sp>
      <p:sp>
        <p:nvSpPr>
          <p:cNvPr id="9221" name="Text Box 6"/>
          <p:cNvSpPr txBox="1">
            <a:spLocks noChangeArrowheads="1"/>
          </p:cNvSpPr>
          <p:nvPr/>
        </p:nvSpPr>
        <p:spPr bwMode="auto">
          <a:xfrm>
            <a:off x="5210969" y="1146180"/>
            <a:ext cx="324640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fontAlgn="base">
              <a:spcBef>
                <a:spcPct val="0"/>
              </a:spcBef>
              <a:spcAft>
                <a:spcPct val="0"/>
              </a:spcAft>
            </a:pPr>
            <a:r>
              <a:rPr lang="en-GB" altLang="en-US" sz="2400" b="1" dirty="0">
                <a:solidFill>
                  <a:srgbClr val="4C575F"/>
                </a:solidFill>
              </a:rPr>
              <a:t>Today: </a:t>
            </a:r>
            <a:br>
              <a:rPr lang="en-GB" altLang="en-US" sz="2400" b="1" dirty="0">
                <a:solidFill>
                  <a:srgbClr val="4C575F"/>
                </a:solidFill>
              </a:rPr>
            </a:br>
            <a:r>
              <a:rPr lang="en-GB" altLang="en-US" sz="2400" b="1" dirty="0">
                <a:solidFill>
                  <a:srgbClr val="4C575F"/>
                </a:solidFill>
              </a:rPr>
              <a:t>Relational databases</a:t>
            </a:r>
          </a:p>
        </p:txBody>
      </p:sp>
      <p:pic>
        <p:nvPicPr>
          <p:cNvPr id="9222"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8621" y="2205038"/>
            <a:ext cx="3700992" cy="374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3" name="Rectangle 8"/>
          <p:cNvSpPr>
            <a:spLocks noGrp="1" noChangeArrowheads="1"/>
          </p:cNvSpPr>
          <p:nvPr>
            <p:ph type="body" idx="1"/>
          </p:nvPr>
        </p:nvSpPr>
        <p:spPr>
          <a:xfrm>
            <a:off x="5186894" y="2060575"/>
            <a:ext cx="4134379" cy="1296988"/>
          </a:xfrm>
        </p:spPr>
        <p:txBody>
          <a:bodyPr/>
          <a:lstStyle/>
          <a:p>
            <a:pPr>
              <a:lnSpc>
                <a:spcPct val="90000"/>
              </a:lnSpc>
            </a:pPr>
            <a:r>
              <a:rPr lang="en-GB" altLang="en-US" sz="2400" dirty="0"/>
              <a:t>Ideal for structured data</a:t>
            </a:r>
          </a:p>
          <a:p>
            <a:pPr>
              <a:lnSpc>
                <a:spcPct val="90000"/>
              </a:lnSpc>
            </a:pPr>
            <a:r>
              <a:rPr lang="en-GB" altLang="en-US" sz="2400" dirty="0"/>
              <a:t>It's all in tables</a:t>
            </a:r>
          </a:p>
          <a:p>
            <a:pPr>
              <a:lnSpc>
                <a:spcPct val="90000"/>
              </a:lnSpc>
            </a:pPr>
            <a:r>
              <a:rPr lang="en-GB" altLang="en-US" sz="2400" dirty="0"/>
              <a:t>SQL (T-SQL) query language</a:t>
            </a: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11B97CC2-B49A-4253-B532-E9607E099084}" type="slidenum">
              <a:rPr lang="de-DE" altLang="en-US" sz="1200" smtClean="0">
                <a:solidFill>
                  <a:srgbClr val="4C575F"/>
                </a:solidFill>
              </a:rPr>
              <a:pPr/>
              <a:t>70</a:t>
            </a:fld>
            <a:endParaRPr lang="de-DE" altLang="en-US" sz="1200">
              <a:solidFill>
                <a:srgbClr val="4C575F"/>
              </a:solidFill>
            </a:endParaRPr>
          </a:p>
        </p:txBody>
      </p:sp>
      <p:sp>
        <p:nvSpPr>
          <p:cNvPr id="67587" name="Rectangle 2"/>
          <p:cNvSpPr>
            <a:spLocks noGrp="1" noChangeArrowheads="1"/>
          </p:cNvSpPr>
          <p:nvPr>
            <p:ph type="title"/>
          </p:nvPr>
        </p:nvSpPr>
        <p:spPr>
          <a:xfrm>
            <a:off x="662120" y="404818"/>
            <a:ext cx="8330671" cy="638175"/>
          </a:xfrm>
        </p:spPr>
        <p:txBody>
          <a:bodyPr/>
          <a:lstStyle/>
          <a:p>
            <a:r>
              <a:rPr lang="en-GB" altLang="en-US" sz="3200"/>
              <a:t>Subquery in the SELECT clause</a:t>
            </a:r>
          </a:p>
        </p:txBody>
      </p:sp>
      <p:sp>
        <p:nvSpPr>
          <p:cNvPr id="67588" name="Rectangle 3"/>
          <p:cNvSpPr>
            <a:spLocks noChangeArrowheads="1"/>
          </p:cNvSpPr>
          <p:nvPr/>
        </p:nvSpPr>
        <p:spPr bwMode="auto">
          <a:xfrm>
            <a:off x="662120" y="1125538"/>
            <a:ext cx="924388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pPr>
            <a:r>
              <a:rPr lang="en-GB" altLang="en-US" sz="2400"/>
              <a:t>A </a:t>
            </a:r>
            <a:r>
              <a:rPr lang="en-GB" altLang="en-US" sz="2400" i="1"/>
              <a:t>subquery</a:t>
            </a:r>
            <a:r>
              <a:rPr lang="en-GB" altLang="en-US" sz="2400"/>
              <a:t> in the SELECT clause must always return a single value of a single row.</a:t>
            </a:r>
          </a:p>
        </p:txBody>
      </p:sp>
      <p:sp>
        <p:nvSpPr>
          <p:cNvPr id="67589" name="Rectangle 3"/>
          <p:cNvSpPr>
            <a:spLocks noChangeArrowheads="1"/>
          </p:cNvSpPr>
          <p:nvPr/>
        </p:nvSpPr>
        <p:spPr bwMode="auto">
          <a:xfrm>
            <a:off x="662123" y="2203455"/>
            <a:ext cx="8972153" cy="244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274638">
              <a:defRPr sz="2000">
                <a:solidFill>
                  <a:srgbClr val="404B56"/>
                </a:solidFill>
                <a:latin typeface="Arial" charset="0"/>
                <a:cs typeface="Arial" charset="0"/>
              </a:defRPr>
            </a:lvl1pPr>
            <a:lvl2pPr marL="742950" indent="-285750" defTabSz="274638">
              <a:defRPr sz="2000">
                <a:solidFill>
                  <a:srgbClr val="404B56"/>
                </a:solidFill>
                <a:latin typeface="Arial" charset="0"/>
                <a:cs typeface="Arial" charset="0"/>
              </a:defRPr>
            </a:lvl2pPr>
            <a:lvl3pPr marL="1143000" indent="-228600" defTabSz="274638">
              <a:defRPr sz="2000">
                <a:solidFill>
                  <a:srgbClr val="404B56"/>
                </a:solidFill>
                <a:latin typeface="Arial" charset="0"/>
                <a:cs typeface="Arial" charset="0"/>
              </a:defRPr>
            </a:lvl3pPr>
            <a:lvl4pPr marL="1600200" indent="-228600" defTabSz="274638">
              <a:defRPr sz="2000">
                <a:solidFill>
                  <a:srgbClr val="404B56"/>
                </a:solidFill>
                <a:latin typeface="Arial" charset="0"/>
                <a:cs typeface="Arial" charset="0"/>
              </a:defRPr>
            </a:lvl4pPr>
            <a:lvl5pPr marL="2057400" indent="-228600" defTabSz="274638">
              <a:defRPr sz="2000">
                <a:solidFill>
                  <a:srgbClr val="404B56"/>
                </a:solidFill>
                <a:latin typeface="Arial" charset="0"/>
                <a:cs typeface="Arial" charset="0"/>
              </a:defRPr>
            </a:lvl5pPr>
            <a:lvl6pPr marL="2514600" indent="-228600" defTabSz="274638" eaLnBrk="0" fontAlgn="base" hangingPunct="0">
              <a:spcBef>
                <a:spcPct val="20000"/>
              </a:spcBef>
              <a:spcAft>
                <a:spcPct val="0"/>
              </a:spcAft>
              <a:buChar char="•"/>
              <a:defRPr sz="2000">
                <a:solidFill>
                  <a:srgbClr val="404B56"/>
                </a:solidFill>
                <a:latin typeface="Arial" charset="0"/>
                <a:cs typeface="Arial" charset="0"/>
              </a:defRPr>
            </a:lvl6pPr>
            <a:lvl7pPr marL="2971800" indent="-228600" defTabSz="274638" eaLnBrk="0" fontAlgn="base" hangingPunct="0">
              <a:spcBef>
                <a:spcPct val="20000"/>
              </a:spcBef>
              <a:spcAft>
                <a:spcPct val="0"/>
              </a:spcAft>
              <a:buChar char="•"/>
              <a:defRPr sz="2000">
                <a:solidFill>
                  <a:srgbClr val="404B56"/>
                </a:solidFill>
                <a:latin typeface="Arial" charset="0"/>
                <a:cs typeface="Arial" charset="0"/>
              </a:defRPr>
            </a:lvl7pPr>
            <a:lvl8pPr marL="3429000" indent="-228600" defTabSz="274638" eaLnBrk="0" fontAlgn="base" hangingPunct="0">
              <a:spcBef>
                <a:spcPct val="20000"/>
              </a:spcBef>
              <a:spcAft>
                <a:spcPct val="0"/>
              </a:spcAft>
              <a:buChar char="•"/>
              <a:defRPr sz="2000">
                <a:solidFill>
                  <a:srgbClr val="404B56"/>
                </a:solidFill>
                <a:latin typeface="Arial" charset="0"/>
                <a:cs typeface="Arial" charset="0"/>
              </a:defRPr>
            </a:lvl8pPr>
            <a:lvl9pPr marL="3886200" indent="-228600" defTabSz="274638" eaLnBrk="0" fontAlgn="base" hangingPunct="0">
              <a:spcBef>
                <a:spcPct val="20000"/>
              </a:spcBef>
              <a:spcAft>
                <a:spcPct val="0"/>
              </a:spcAft>
              <a:buChar char="•"/>
              <a:defRPr sz="2000">
                <a:solidFill>
                  <a:srgbClr val="404B56"/>
                </a:solidFill>
                <a:latin typeface="Arial" charset="0"/>
                <a:cs typeface="Arial" charset="0"/>
              </a:defRPr>
            </a:lvl9pPr>
          </a:lstStyle>
          <a:p>
            <a:pPr eaLnBrk="0" fontAlgn="base" hangingPunct="0">
              <a:spcBef>
                <a:spcPct val="20000"/>
              </a:spcBef>
              <a:spcAft>
                <a:spcPct val="0"/>
              </a:spcAft>
            </a:pPr>
            <a:r>
              <a:rPr lang="en-GB" altLang="en-US" sz="1800" b="1" noProof="1"/>
              <a:t>SELECT publn_nr, publn_date,</a:t>
            </a:r>
          </a:p>
          <a:p>
            <a:pPr eaLnBrk="0" fontAlgn="base" hangingPunct="0">
              <a:spcBef>
                <a:spcPct val="20000"/>
              </a:spcBef>
              <a:spcAft>
                <a:spcPct val="0"/>
              </a:spcAft>
            </a:pPr>
            <a:r>
              <a:rPr lang="en-GB" altLang="en-US" sz="1800" b="1" noProof="1">
                <a:solidFill>
                  <a:srgbClr val="FF3300"/>
                </a:solidFill>
              </a:rPr>
              <a:t>	(SELECT appln_filing_date</a:t>
            </a:r>
          </a:p>
          <a:p>
            <a:pPr eaLnBrk="0" fontAlgn="base" hangingPunct="0">
              <a:spcBef>
                <a:spcPct val="20000"/>
              </a:spcBef>
              <a:spcAft>
                <a:spcPct val="0"/>
              </a:spcAft>
            </a:pPr>
            <a:r>
              <a:rPr lang="en-GB" altLang="en-US" sz="1800" b="1" noProof="1">
                <a:solidFill>
                  <a:srgbClr val="FF3300"/>
                </a:solidFill>
              </a:rPr>
              <a:t>	FROM tls201_appln a</a:t>
            </a:r>
          </a:p>
          <a:p>
            <a:pPr eaLnBrk="0" fontAlgn="base" hangingPunct="0">
              <a:spcBef>
                <a:spcPct val="20000"/>
              </a:spcBef>
              <a:spcAft>
                <a:spcPct val="0"/>
              </a:spcAft>
            </a:pPr>
            <a:r>
              <a:rPr lang="en-GB" altLang="en-US" sz="1800" b="1" noProof="1">
                <a:solidFill>
                  <a:srgbClr val="FF3300"/>
                </a:solidFill>
              </a:rPr>
              <a:t>	WHERE p.appln_id = a.appln_id </a:t>
            </a:r>
            <a:r>
              <a:rPr lang="en-GB" altLang="en-US" sz="1800" b="1" noProof="1">
                <a:solidFill>
                  <a:srgbClr val="008000"/>
                </a:solidFill>
              </a:rPr>
              <a:t>-- correlates outer and nested query</a:t>
            </a:r>
          </a:p>
          <a:p>
            <a:pPr eaLnBrk="0" fontAlgn="base" hangingPunct="0">
              <a:spcBef>
                <a:spcPct val="20000"/>
              </a:spcBef>
              <a:spcAft>
                <a:spcPct val="0"/>
              </a:spcAft>
            </a:pPr>
            <a:r>
              <a:rPr lang="en-GB" altLang="en-US" sz="1800" b="1" noProof="1">
                <a:solidFill>
                  <a:srgbClr val="FF3300"/>
                </a:solidFill>
              </a:rPr>
              <a:t>	) as filingDate</a:t>
            </a:r>
            <a:r>
              <a:rPr lang="en-GB" altLang="en-US" sz="1800" b="1" noProof="1"/>
              <a:t>		</a:t>
            </a:r>
          </a:p>
          <a:p>
            <a:pPr eaLnBrk="0" fontAlgn="base" hangingPunct="0">
              <a:spcBef>
                <a:spcPct val="20000"/>
              </a:spcBef>
              <a:spcAft>
                <a:spcPct val="0"/>
              </a:spcAft>
            </a:pPr>
            <a:r>
              <a:rPr lang="en-GB" altLang="en-US" sz="1800" b="1" noProof="1"/>
              <a:t>FROM tls211_pat_publn p</a:t>
            </a:r>
          </a:p>
          <a:p>
            <a:pPr eaLnBrk="0" fontAlgn="base" hangingPunct="0">
              <a:spcBef>
                <a:spcPct val="20000"/>
              </a:spcBef>
              <a:spcAft>
                <a:spcPct val="0"/>
              </a:spcAft>
            </a:pPr>
            <a:r>
              <a:rPr lang="en-GB" altLang="en-US" sz="1800" b="1" noProof="1"/>
              <a:t>WHERE publn_auth = 'NL'</a:t>
            </a:r>
          </a:p>
        </p:txBody>
      </p:sp>
      <p:sp>
        <p:nvSpPr>
          <p:cNvPr id="67590" name="Rectangle 5"/>
          <p:cNvSpPr>
            <a:spLocks noChangeArrowheads="1"/>
          </p:cNvSpPr>
          <p:nvPr/>
        </p:nvSpPr>
        <p:spPr bwMode="auto">
          <a:xfrm>
            <a:off x="584729" y="2203455"/>
            <a:ext cx="8970433" cy="2449513"/>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buFontTx/>
              <a:buChar char="•"/>
            </a:pPr>
            <a:endParaRPr lang="de-AT" altLang="en-US"/>
          </a:p>
        </p:txBody>
      </p:sp>
      <p:sp>
        <p:nvSpPr>
          <p:cNvPr id="67591" name="Rectangle 6"/>
          <p:cNvSpPr>
            <a:spLocks noChangeArrowheads="1"/>
          </p:cNvSpPr>
          <p:nvPr/>
        </p:nvSpPr>
        <p:spPr bwMode="auto">
          <a:xfrm>
            <a:off x="584732" y="4905380"/>
            <a:ext cx="8659152" cy="90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61950" indent="-361950">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buFontTx/>
              <a:buChar char="•"/>
            </a:pPr>
            <a:r>
              <a:rPr lang="en-GB" altLang="en-US" sz="2400" dirty="0"/>
              <a:t>The subquery is correlated with the outer query by "</a:t>
            </a:r>
            <a:r>
              <a:rPr lang="en-GB" altLang="en-US" sz="2400" b="1" noProof="1">
                <a:solidFill>
                  <a:srgbClr val="FF3300"/>
                </a:solidFill>
              </a:rPr>
              <a:t>WHERE p.appln_id = a.appln_id</a:t>
            </a:r>
            <a:r>
              <a:rPr lang="en-GB" altLang="en-US" sz="2400" dirty="0"/>
              <a:t>"</a:t>
            </a:r>
          </a:p>
        </p:txBody>
      </p:sp>
      <p:sp>
        <p:nvSpPr>
          <p:cNvPr id="67592" name="Rectangle 7"/>
          <p:cNvSpPr>
            <a:spLocks noChangeArrowheads="1"/>
          </p:cNvSpPr>
          <p:nvPr/>
        </p:nvSpPr>
        <p:spPr bwMode="auto">
          <a:xfrm>
            <a:off x="0" y="-1180"/>
            <a:ext cx="18466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0"/>
              </a:spcBef>
              <a:spcAft>
                <a:spcPct val="0"/>
              </a:spcAft>
            </a:pPr>
            <a:r>
              <a:rPr lang="en-GB" altLang="en-US" sz="1200">
                <a:solidFill>
                  <a:srgbClr val="4C575F"/>
                </a:solidFill>
                <a:cs typeface="Times New Roman" pitchFamily="18" charset="0"/>
              </a:rPr>
              <a:t> </a:t>
            </a:r>
            <a:r>
              <a:rPr lang="en-GB" altLang="en-US" sz="800">
                <a:solidFill>
                  <a:srgbClr val="4C575F"/>
                </a:solidFill>
              </a:rPr>
              <a:t> </a:t>
            </a:r>
            <a:endParaRPr lang="en-GB" altLang="en-US" sz="1800">
              <a:solidFill>
                <a:srgbClr val="4C575F"/>
              </a:solidFill>
            </a:endParaRPr>
          </a:p>
        </p:txBody>
      </p:sp>
      <p:sp>
        <p:nvSpPr>
          <p:cNvPr id="67593" name="Rectangle 8"/>
          <p:cNvSpPr>
            <a:spLocks noChangeArrowheads="1"/>
          </p:cNvSpPr>
          <p:nvPr/>
        </p:nvSpPr>
        <p:spPr bwMode="auto">
          <a:xfrm>
            <a:off x="0" y="-1180"/>
            <a:ext cx="18466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0"/>
              </a:spcBef>
              <a:spcAft>
                <a:spcPct val="0"/>
              </a:spcAft>
            </a:pPr>
            <a:r>
              <a:rPr lang="en-GB" altLang="en-US" sz="1200">
                <a:solidFill>
                  <a:srgbClr val="4C575F"/>
                </a:solidFill>
                <a:cs typeface="Times New Roman" pitchFamily="18" charset="0"/>
              </a:rPr>
              <a:t> </a:t>
            </a:r>
            <a:r>
              <a:rPr lang="en-GB" altLang="en-US" sz="800">
                <a:solidFill>
                  <a:srgbClr val="4C575F"/>
                </a:solidFill>
              </a:rPr>
              <a:t> </a:t>
            </a:r>
            <a:endParaRPr lang="en-GB" altLang="en-US" sz="1800">
              <a:solidFill>
                <a:srgbClr val="4C575F"/>
              </a:solidFill>
            </a:endParaRP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1CAF62BC-331D-44C7-8650-179D16351A83}" type="slidenum">
              <a:rPr lang="de-DE" altLang="en-US" sz="1200" smtClean="0">
                <a:solidFill>
                  <a:srgbClr val="4C575F"/>
                </a:solidFill>
              </a:rPr>
              <a:pPr/>
              <a:t>71</a:t>
            </a:fld>
            <a:endParaRPr lang="de-DE" altLang="en-US" sz="1200">
              <a:solidFill>
                <a:srgbClr val="4C575F"/>
              </a:solidFill>
            </a:endParaRPr>
          </a:p>
        </p:txBody>
      </p:sp>
      <p:sp>
        <p:nvSpPr>
          <p:cNvPr id="68611" name="Rectangle 2"/>
          <p:cNvSpPr>
            <a:spLocks noGrp="1" noChangeArrowheads="1"/>
          </p:cNvSpPr>
          <p:nvPr>
            <p:ph type="title"/>
          </p:nvPr>
        </p:nvSpPr>
        <p:spPr>
          <a:xfrm>
            <a:off x="662120" y="404818"/>
            <a:ext cx="8330671" cy="638175"/>
          </a:xfrm>
        </p:spPr>
        <p:txBody>
          <a:bodyPr/>
          <a:lstStyle/>
          <a:p>
            <a:r>
              <a:rPr lang="en-GB" altLang="en-US" sz="3200"/>
              <a:t>Subquery in the WHERE ... IN clause</a:t>
            </a:r>
          </a:p>
        </p:txBody>
      </p:sp>
      <p:sp>
        <p:nvSpPr>
          <p:cNvPr id="68612" name="Rectangle 3"/>
          <p:cNvSpPr>
            <a:spLocks noChangeArrowheads="1"/>
          </p:cNvSpPr>
          <p:nvPr/>
        </p:nvSpPr>
        <p:spPr bwMode="auto">
          <a:xfrm>
            <a:off x="662120" y="1125543"/>
            <a:ext cx="8893042"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pPr>
            <a:r>
              <a:rPr lang="en-GB" altLang="en-US" sz="2400"/>
              <a:t>The IN operator checks whether a value falls within the set of values retrieved by the subquery.</a:t>
            </a:r>
          </a:p>
        </p:txBody>
      </p:sp>
      <p:sp>
        <p:nvSpPr>
          <p:cNvPr id="68613" name="Rectangle 3"/>
          <p:cNvSpPr>
            <a:spLocks noChangeArrowheads="1"/>
          </p:cNvSpPr>
          <p:nvPr/>
        </p:nvSpPr>
        <p:spPr bwMode="auto">
          <a:xfrm>
            <a:off x="662123" y="2203455"/>
            <a:ext cx="8972153" cy="244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274638">
              <a:defRPr sz="2000">
                <a:solidFill>
                  <a:srgbClr val="404B56"/>
                </a:solidFill>
                <a:latin typeface="Arial" charset="0"/>
                <a:cs typeface="Arial" charset="0"/>
              </a:defRPr>
            </a:lvl1pPr>
            <a:lvl2pPr marL="742950" indent="-285750" defTabSz="274638">
              <a:defRPr sz="2000">
                <a:solidFill>
                  <a:srgbClr val="404B56"/>
                </a:solidFill>
                <a:latin typeface="Arial" charset="0"/>
                <a:cs typeface="Arial" charset="0"/>
              </a:defRPr>
            </a:lvl2pPr>
            <a:lvl3pPr marL="1143000" indent="-228600" defTabSz="274638">
              <a:defRPr sz="2000">
                <a:solidFill>
                  <a:srgbClr val="404B56"/>
                </a:solidFill>
                <a:latin typeface="Arial" charset="0"/>
                <a:cs typeface="Arial" charset="0"/>
              </a:defRPr>
            </a:lvl3pPr>
            <a:lvl4pPr marL="1600200" indent="-228600" defTabSz="274638">
              <a:defRPr sz="2000">
                <a:solidFill>
                  <a:srgbClr val="404B56"/>
                </a:solidFill>
                <a:latin typeface="Arial" charset="0"/>
                <a:cs typeface="Arial" charset="0"/>
              </a:defRPr>
            </a:lvl4pPr>
            <a:lvl5pPr marL="2057400" indent="-228600" defTabSz="274638">
              <a:defRPr sz="2000">
                <a:solidFill>
                  <a:srgbClr val="404B56"/>
                </a:solidFill>
                <a:latin typeface="Arial" charset="0"/>
                <a:cs typeface="Arial" charset="0"/>
              </a:defRPr>
            </a:lvl5pPr>
            <a:lvl6pPr marL="2514600" indent="-228600" defTabSz="274638" eaLnBrk="0" fontAlgn="base" hangingPunct="0">
              <a:spcBef>
                <a:spcPct val="20000"/>
              </a:spcBef>
              <a:spcAft>
                <a:spcPct val="0"/>
              </a:spcAft>
              <a:buChar char="•"/>
              <a:defRPr sz="2000">
                <a:solidFill>
                  <a:srgbClr val="404B56"/>
                </a:solidFill>
                <a:latin typeface="Arial" charset="0"/>
                <a:cs typeface="Arial" charset="0"/>
              </a:defRPr>
            </a:lvl6pPr>
            <a:lvl7pPr marL="2971800" indent="-228600" defTabSz="274638" eaLnBrk="0" fontAlgn="base" hangingPunct="0">
              <a:spcBef>
                <a:spcPct val="20000"/>
              </a:spcBef>
              <a:spcAft>
                <a:spcPct val="0"/>
              </a:spcAft>
              <a:buChar char="•"/>
              <a:defRPr sz="2000">
                <a:solidFill>
                  <a:srgbClr val="404B56"/>
                </a:solidFill>
                <a:latin typeface="Arial" charset="0"/>
                <a:cs typeface="Arial" charset="0"/>
              </a:defRPr>
            </a:lvl7pPr>
            <a:lvl8pPr marL="3429000" indent="-228600" defTabSz="274638" eaLnBrk="0" fontAlgn="base" hangingPunct="0">
              <a:spcBef>
                <a:spcPct val="20000"/>
              </a:spcBef>
              <a:spcAft>
                <a:spcPct val="0"/>
              </a:spcAft>
              <a:buChar char="•"/>
              <a:defRPr sz="2000">
                <a:solidFill>
                  <a:srgbClr val="404B56"/>
                </a:solidFill>
                <a:latin typeface="Arial" charset="0"/>
                <a:cs typeface="Arial" charset="0"/>
              </a:defRPr>
            </a:lvl8pPr>
            <a:lvl9pPr marL="3886200" indent="-228600" defTabSz="274638" eaLnBrk="0" fontAlgn="base" hangingPunct="0">
              <a:spcBef>
                <a:spcPct val="20000"/>
              </a:spcBef>
              <a:spcAft>
                <a:spcPct val="0"/>
              </a:spcAft>
              <a:buChar char="•"/>
              <a:defRPr sz="2000">
                <a:solidFill>
                  <a:srgbClr val="404B56"/>
                </a:solidFill>
                <a:latin typeface="Arial" charset="0"/>
                <a:cs typeface="Arial" charset="0"/>
              </a:defRPr>
            </a:lvl9pPr>
          </a:lstStyle>
          <a:p>
            <a:pPr eaLnBrk="0" fontAlgn="base" hangingPunct="0">
              <a:spcBef>
                <a:spcPct val="20000"/>
              </a:spcBef>
              <a:spcAft>
                <a:spcPct val="0"/>
              </a:spcAft>
            </a:pPr>
            <a:r>
              <a:rPr lang="en-GB" altLang="en-US" sz="1800" b="1" noProof="1"/>
              <a:t>SELECT appln_auth, appln_nr, appln_kind 		</a:t>
            </a:r>
          </a:p>
          <a:p>
            <a:pPr eaLnBrk="0" fontAlgn="base" hangingPunct="0">
              <a:spcBef>
                <a:spcPct val="20000"/>
              </a:spcBef>
              <a:spcAft>
                <a:spcPct val="0"/>
              </a:spcAft>
            </a:pPr>
            <a:r>
              <a:rPr lang="en-GB" altLang="en-US" sz="1800" b="1" noProof="1"/>
              <a:t>FROM tls201_appln a</a:t>
            </a:r>
          </a:p>
          <a:p>
            <a:pPr eaLnBrk="0" fontAlgn="base" hangingPunct="0">
              <a:spcBef>
                <a:spcPct val="20000"/>
              </a:spcBef>
              <a:spcAft>
                <a:spcPct val="0"/>
              </a:spcAft>
            </a:pPr>
            <a:r>
              <a:rPr lang="en-GB" altLang="en-US" sz="1800" b="1" noProof="1"/>
              <a:t>JOIN tls209_appln_ipc i ON a.appln_id = i.appln_id</a:t>
            </a:r>
          </a:p>
          <a:p>
            <a:pPr eaLnBrk="0" fontAlgn="base" hangingPunct="0">
              <a:spcBef>
                <a:spcPct val="20000"/>
              </a:spcBef>
              <a:spcAft>
                <a:spcPct val="0"/>
              </a:spcAft>
            </a:pPr>
            <a:r>
              <a:rPr lang="en-GB" altLang="en-US" sz="1800" b="1" noProof="1">
                <a:solidFill>
                  <a:srgbClr val="FF3300"/>
                </a:solidFill>
              </a:rPr>
              <a:t>WHERE ipc_class_symbol IN</a:t>
            </a:r>
          </a:p>
          <a:p>
            <a:pPr eaLnBrk="0" fontAlgn="base" hangingPunct="0">
              <a:spcBef>
                <a:spcPct val="20000"/>
              </a:spcBef>
              <a:spcAft>
                <a:spcPct val="0"/>
              </a:spcAft>
            </a:pPr>
            <a:r>
              <a:rPr lang="en-GB" altLang="en-US" sz="1800" b="1" noProof="1">
                <a:solidFill>
                  <a:srgbClr val="FF3300"/>
                </a:solidFill>
              </a:rPr>
              <a:t>	(SELECT ipc_class_symbol</a:t>
            </a:r>
          </a:p>
          <a:p>
            <a:pPr eaLnBrk="0" fontAlgn="base" hangingPunct="0">
              <a:spcBef>
                <a:spcPct val="20000"/>
              </a:spcBef>
              <a:spcAft>
                <a:spcPct val="0"/>
              </a:spcAft>
            </a:pPr>
            <a:r>
              <a:rPr lang="en-GB" altLang="en-US" sz="1800" b="1" noProof="1">
                <a:solidFill>
                  <a:srgbClr val="FF3300"/>
                </a:solidFill>
              </a:rPr>
              <a:t>	FROM tls209_appln_ipc </a:t>
            </a:r>
          </a:p>
          <a:p>
            <a:pPr eaLnBrk="0" fontAlgn="base" hangingPunct="0">
              <a:spcBef>
                <a:spcPct val="20000"/>
              </a:spcBef>
              <a:spcAft>
                <a:spcPct val="0"/>
              </a:spcAft>
            </a:pPr>
            <a:r>
              <a:rPr lang="en-GB" altLang="en-US" sz="1800" b="1" noProof="1">
                <a:solidFill>
                  <a:srgbClr val="FF3300"/>
                </a:solidFill>
              </a:rPr>
              <a:t>	WHERE appln_id = 100072)</a:t>
            </a:r>
          </a:p>
        </p:txBody>
      </p:sp>
      <p:sp>
        <p:nvSpPr>
          <p:cNvPr id="68614" name="Rectangle 5"/>
          <p:cNvSpPr>
            <a:spLocks noChangeArrowheads="1"/>
          </p:cNvSpPr>
          <p:nvPr/>
        </p:nvSpPr>
        <p:spPr bwMode="auto">
          <a:xfrm>
            <a:off x="584729" y="2203455"/>
            <a:ext cx="8970433" cy="2449513"/>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buFontTx/>
              <a:buChar char="•"/>
            </a:pPr>
            <a:endParaRPr lang="de-AT" altLang="en-US"/>
          </a:p>
        </p:txBody>
      </p:sp>
      <p:sp>
        <p:nvSpPr>
          <p:cNvPr id="68615" name="Rectangle 6"/>
          <p:cNvSpPr>
            <a:spLocks noChangeArrowheads="1"/>
          </p:cNvSpPr>
          <p:nvPr/>
        </p:nvSpPr>
        <p:spPr bwMode="auto">
          <a:xfrm>
            <a:off x="584732" y="4797425"/>
            <a:ext cx="8659152"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pPr>
            <a:r>
              <a:rPr lang="en-GB" altLang="en-US" sz="2400"/>
              <a:t>The query above retrieves all applications which have at least one IPC symbol in common with a specific other application.</a:t>
            </a:r>
          </a:p>
        </p:txBody>
      </p:sp>
      <p:sp>
        <p:nvSpPr>
          <p:cNvPr id="68616" name="Rectangle 7"/>
          <p:cNvSpPr>
            <a:spLocks noChangeArrowheads="1"/>
          </p:cNvSpPr>
          <p:nvPr/>
        </p:nvSpPr>
        <p:spPr bwMode="auto">
          <a:xfrm>
            <a:off x="0" y="-1180"/>
            <a:ext cx="18466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0"/>
              </a:spcBef>
              <a:spcAft>
                <a:spcPct val="0"/>
              </a:spcAft>
            </a:pPr>
            <a:r>
              <a:rPr lang="en-GB" altLang="en-US" sz="1200">
                <a:solidFill>
                  <a:srgbClr val="4C575F"/>
                </a:solidFill>
                <a:cs typeface="Times New Roman" pitchFamily="18" charset="0"/>
              </a:rPr>
              <a:t> </a:t>
            </a:r>
            <a:r>
              <a:rPr lang="en-GB" altLang="en-US" sz="800">
                <a:solidFill>
                  <a:srgbClr val="4C575F"/>
                </a:solidFill>
              </a:rPr>
              <a:t> </a:t>
            </a:r>
            <a:endParaRPr lang="en-GB" altLang="en-US" sz="1800">
              <a:solidFill>
                <a:srgbClr val="4C575F"/>
              </a:solidFill>
            </a:endParaRPr>
          </a:p>
        </p:txBody>
      </p:sp>
      <p:sp>
        <p:nvSpPr>
          <p:cNvPr id="68617" name="Rectangle 8"/>
          <p:cNvSpPr>
            <a:spLocks noChangeArrowheads="1"/>
          </p:cNvSpPr>
          <p:nvPr/>
        </p:nvSpPr>
        <p:spPr bwMode="auto">
          <a:xfrm>
            <a:off x="0" y="-1180"/>
            <a:ext cx="18466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0"/>
              </a:spcBef>
              <a:spcAft>
                <a:spcPct val="0"/>
              </a:spcAft>
            </a:pPr>
            <a:r>
              <a:rPr lang="en-GB" altLang="en-US" sz="1200">
                <a:solidFill>
                  <a:srgbClr val="4C575F"/>
                </a:solidFill>
                <a:cs typeface="Times New Roman" pitchFamily="18" charset="0"/>
              </a:rPr>
              <a:t> </a:t>
            </a:r>
            <a:r>
              <a:rPr lang="en-GB" altLang="en-US" sz="800">
                <a:solidFill>
                  <a:srgbClr val="4C575F"/>
                </a:solidFill>
              </a:rPr>
              <a:t> </a:t>
            </a:r>
            <a:endParaRPr lang="en-GB" altLang="en-US" sz="1800">
              <a:solidFill>
                <a:srgbClr val="4C575F"/>
              </a:solidFill>
            </a:endParaRP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AA52ABD9-1583-476E-B7C3-84EEE6C0BD05}" type="slidenum">
              <a:rPr lang="de-DE" altLang="en-US" sz="1200" smtClean="0">
                <a:solidFill>
                  <a:srgbClr val="4C575F"/>
                </a:solidFill>
              </a:rPr>
              <a:pPr/>
              <a:t>72</a:t>
            </a:fld>
            <a:endParaRPr lang="de-DE" altLang="en-US" sz="1200">
              <a:solidFill>
                <a:srgbClr val="4C575F"/>
              </a:solidFill>
            </a:endParaRPr>
          </a:p>
        </p:txBody>
      </p:sp>
      <p:sp>
        <p:nvSpPr>
          <p:cNvPr id="69635" name="Rectangle 2"/>
          <p:cNvSpPr>
            <a:spLocks noGrp="1" noChangeArrowheads="1"/>
          </p:cNvSpPr>
          <p:nvPr>
            <p:ph type="title"/>
          </p:nvPr>
        </p:nvSpPr>
        <p:spPr>
          <a:xfrm>
            <a:off x="662120" y="404818"/>
            <a:ext cx="8893042" cy="638175"/>
          </a:xfrm>
        </p:spPr>
        <p:txBody>
          <a:bodyPr/>
          <a:lstStyle/>
          <a:p>
            <a:r>
              <a:rPr lang="en-GB" altLang="en-US" sz="2800"/>
              <a:t>Subquery in the WHERE ... EXISTS clause</a:t>
            </a:r>
          </a:p>
        </p:txBody>
      </p:sp>
      <p:sp>
        <p:nvSpPr>
          <p:cNvPr id="69636" name="Rectangle 3"/>
          <p:cNvSpPr>
            <a:spLocks noChangeArrowheads="1"/>
          </p:cNvSpPr>
          <p:nvPr/>
        </p:nvSpPr>
        <p:spPr bwMode="auto">
          <a:xfrm>
            <a:off x="662120" y="1125538"/>
            <a:ext cx="8893042"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pPr>
            <a:r>
              <a:rPr lang="en-GB" altLang="en-US" sz="2400" dirty="0"/>
              <a:t>The EXISTS operator checks whether the subquery retrieves any row at all. The subquery can return any number of rows  or values.</a:t>
            </a:r>
          </a:p>
        </p:txBody>
      </p:sp>
      <p:sp>
        <p:nvSpPr>
          <p:cNvPr id="69637" name="Rectangle 3"/>
          <p:cNvSpPr>
            <a:spLocks noChangeArrowheads="1"/>
          </p:cNvSpPr>
          <p:nvPr/>
        </p:nvSpPr>
        <p:spPr bwMode="auto">
          <a:xfrm>
            <a:off x="662123" y="2276475"/>
            <a:ext cx="8972153"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274638">
              <a:defRPr sz="2000">
                <a:solidFill>
                  <a:srgbClr val="404B56"/>
                </a:solidFill>
                <a:latin typeface="Arial" charset="0"/>
                <a:cs typeface="Arial" charset="0"/>
              </a:defRPr>
            </a:lvl1pPr>
            <a:lvl2pPr marL="742950" indent="-285750" defTabSz="274638">
              <a:defRPr sz="2000">
                <a:solidFill>
                  <a:srgbClr val="404B56"/>
                </a:solidFill>
                <a:latin typeface="Arial" charset="0"/>
                <a:cs typeface="Arial" charset="0"/>
              </a:defRPr>
            </a:lvl2pPr>
            <a:lvl3pPr marL="1143000" indent="-228600" defTabSz="274638">
              <a:defRPr sz="2000">
                <a:solidFill>
                  <a:srgbClr val="404B56"/>
                </a:solidFill>
                <a:latin typeface="Arial" charset="0"/>
                <a:cs typeface="Arial" charset="0"/>
              </a:defRPr>
            </a:lvl3pPr>
            <a:lvl4pPr marL="1600200" indent="-228600" defTabSz="274638">
              <a:defRPr sz="2000">
                <a:solidFill>
                  <a:srgbClr val="404B56"/>
                </a:solidFill>
                <a:latin typeface="Arial" charset="0"/>
                <a:cs typeface="Arial" charset="0"/>
              </a:defRPr>
            </a:lvl4pPr>
            <a:lvl5pPr marL="2057400" indent="-228600" defTabSz="274638">
              <a:defRPr sz="2000">
                <a:solidFill>
                  <a:srgbClr val="404B56"/>
                </a:solidFill>
                <a:latin typeface="Arial" charset="0"/>
                <a:cs typeface="Arial" charset="0"/>
              </a:defRPr>
            </a:lvl5pPr>
            <a:lvl6pPr marL="2514600" indent="-228600" defTabSz="274638" eaLnBrk="0" fontAlgn="base" hangingPunct="0">
              <a:spcBef>
                <a:spcPct val="20000"/>
              </a:spcBef>
              <a:spcAft>
                <a:spcPct val="0"/>
              </a:spcAft>
              <a:buChar char="•"/>
              <a:defRPr sz="2000">
                <a:solidFill>
                  <a:srgbClr val="404B56"/>
                </a:solidFill>
                <a:latin typeface="Arial" charset="0"/>
                <a:cs typeface="Arial" charset="0"/>
              </a:defRPr>
            </a:lvl6pPr>
            <a:lvl7pPr marL="2971800" indent="-228600" defTabSz="274638" eaLnBrk="0" fontAlgn="base" hangingPunct="0">
              <a:spcBef>
                <a:spcPct val="20000"/>
              </a:spcBef>
              <a:spcAft>
                <a:spcPct val="0"/>
              </a:spcAft>
              <a:buChar char="•"/>
              <a:defRPr sz="2000">
                <a:solidFill>
                  <a:srgbClr val="404B56"/>
                </a:solidFill>
                <a:latin typeface="Arial" charset="0"/>
                <a:cs typeface="Arial" charset="0"/>
              </a:defRPr>
            </a:lvl7pPr>
            <a:lvl8pPr marL="3429000" indent="-228600" defTabSz="274638" eaLnBrk="0" fontAlgn="base" hangingPunct="0">
              <a:spcBef>
                <a:spcPct val="20000"/>
              </a:spcBef>
              <a:spcAft>
                <a:spcPct val="0"/>
              </a:spcAft>
              <a:buChar char="•"/>
              <a:defRPr sz="2000">
                <a:solidFill>
                  <a:srgbClr val="404B56"/>
                </a:solidFill>
                <a:latin typeface="Arial" charset="0"/>
                <a:cs typeface="Arial" charset="0"/>
              </a:defRPr>
            </a:lvl8pPr>
            <a:lvl9pPr marL="3886200" indent="-228600" defTabSz="274638" eaLnBrk="0" fontAlgn="base" hangingPunct="0">
              <a:spcBef>
                <a:spcPct val="20000"/>
              </a:spcBef>
              <a:spcAft>
                <a:spcPct val="0"/>
              </a:spcAft>
              <a:buChar char="•"/>
              <a:defRPr sz="2000">
                <a:solidFill>
                  <a:srgbClr val="404B56"/>
                </a:solidFill>
                <a:latin typeface="Arial" charset="0"/>
                <a:cs typeface="Arial" charset="0"/>
              </a:defRPr>
            </a:lvl9pPr>
          </a:lstStyle>
          <a:p>
            <a:pPr eaLnBrk="0" fontAlgn="base" hangingPunct="0">
              <a:spcBef>
                <a:spcPct val="20000"/>
              </a:spcBef>
              <a:spcAft>
                <a:spcPct val="0"/>
              </a:spcAft>
            </a:pPr>
            <a:r>
              <a:rPr lang="en-GB" altLang="en-US" sz="1800" b="1" noProof="1"/>
              <a:t>SELECT appln_auth, appln_nr, appln_kind 		</a:t>
            </a:r>
          </a:p>
          <a:p>
            <a:pPr eaLnBrk="0" fontAlgn="base" hangingPunct="0">
              <a:spcBef>
                <a:spcPct val="20000"/>
              </a:spcBef>
              <a:spcAft>
                <a:spcPct val="0"/>
              </a:spcAft>
            </a:pPr>
            <a:r>
              <a:rPr lang="en-GB" altLang="en-US" sz="1800" b="1" noProof="1"/>
              <a:t>FROM tls201_appln a</a:t>
            </a:r>
          </a:p>
          <a:p>
            <a:pPr eaLnBrk="0" fontAlgn="base" hangingPunct="0">
              <a:spcBef>
                <a:spcPct val="20000"/>
              </a:spcBef>
              <a:spcAft>
                <a:spcPct val="0"/>
              </a:spcAft>
            </a:pPr>
            <a:r>
              <a:rPr lang="en-GB" altLang="en-US" sz="1800" b="1" noProof="1">
                <a:solidFill>
                  <a:srgbClr val="FF3300"/>
                </a:solidFill>
              </a:rPr>
              <a:t>WHERE EXISTS </a:t>
            </a:r>
          </a:p>
          <a:p>
            <a:pPr eaLnBrk="0" fontAlgn="base" hangingPunct="0">
              <a:spcBef>
                <a:spcPct val="20000"/>
              </a:spcBef>
              <a:spcAft>
                <a:spcPct val="0"/>
              </a:spcAft>
            </a:pPr>
            <a:r>
              <a:rPr lang="en-GB" altLang="en-US" sz="1800" b="1" noProof="1">
                <a:solidFill>
                  <a:srgbClr val="FF3300"/>
                </a:solidFill>
              </a:rPr>
              <a:t>	(SELECT * FROM tls209_appln_ipc i</a:t>
            </a:r>
          </a:p>
          <a:p>
            <a:pPr eaLnBrk="0" fontAlgn="base" hangingPunct="0">
              <a:spcBef>
                <a:spcPct val="20000"/>
              </a:spcBef>
              <a:spcAft>
                <a:spcPct val="0"/>
              </a:spcAft>
            </a:pPr>
            <a:r>
              <a:rPr lang="en-GB" altLang="en-US" sz="1800" b="1" noProof="1">
                <a:solidFill>
                  <a:srgbClr val="FF3300"/>
                </a:solidFill>
              </a:rPr>
              <a:t>	WHERE a.appln_id = i.appln_id</a:t>
            </a:r>
          </a:p>
          <a:p>
            <a:pPr eaLnBrk="0" fontAlgn="base" hangingPunct="0">
              <a:spcBef>
                <a:spcPct val="20000"/>
              </a:spcBef>
              <a:spcAft>
                <a:spcPct val="0"/>
              </a:spcAft>
            </a:pPr>
            <a:r>
              <a:rPr lang="en-GB" altLang="en-US" sz="1800" b="1" noProof="1">
                <a:solidFill>
                  <a:srgbClr val="FF3300"/>
                </a:solidFill>
              </a:rPr>
              <a:t>	AND ipc_class_symbol = 'B60K   1/00')</a:t>
            </a:r>
          </a:p>
          <a:p>
            <a:pPr eaLnBrk="0" fontAlgn="base" hangingPunct="0">
              <a:spcBef>
                <a:spcPct val="20000"/>
              </a:spcBef>
              <a:spcAft>
                <a:spcPct val="0"/>
              </a:spcAft>
            </a:pPr>
            <a:r>
              <a:rPr lang="en-GB" altLang="en-US" sz="1800" b="1" noProof="1">
                <a:solidFill>
                  <a:srgbClr val="FF3300"/>
                </a:solidFill>
              </a:rPr>
              <a:t>AND EXISTS </a:t>
            </a:r>
          </a:p>
          <a:p>
            <a:pPr eaLnBrk="0" fontAlgn="base" hangingPunct="0">
              <a:spcBef>
                <a:spcPct val="20000"/>
              </a:spcBef>
              <a:spcAft>
                <a:spcPct val="0"/>
              </a:spcAft>
            </a:pPr>
            <a:r>
              <a:rPr lang="en-GB" altLang="en-US" sz="1800" b="1" noProof="1">
                <a:solidFill>
                  <a:srgbClr val="FF3300"/>
                </a:solidFill>
              </a:rPr>
              <a:t>	(SELECT * FROM tls209_appln_ipc i</a:t>
            </a:r>
          </a:p>
          <a:p>
            <a:pPr eaLnBrk="0" fontAlgn="base" hangingPunct="0">
              <a:spcBef>
                <a:spcPct val="20000"/>
              </a:spcBef>
              <a:spcAft>
                <a:spcPct val="0"/>
              </a:spcAft>
            </a:pPr>
            <a:r>
              <a:rPr lang="en-GB" altLang="en-US" sz="1800" b="1" noProof="1">
                <a:solidFill>
                  <a:srgbClr val="FF3300"/>
                </a:solidFill>
              </a:rPr>
              <a:t>	WHERE a.appln_id = i.appln_id</a:t>
            </a:r>
          </a:p>
          <a:p>
            <a:pPr eaLnBrk="0" fontAlgn="base" hangingPunct="0">
              <a:spcBef>
                <a:spcPct val="20000"/>
              </a:spcBef>
              <a:spcAft>
                <a:spcPct val="0"/>
              </a:spcAft>
            </a:pPr>
            <a:r>
              <a:rPr lang="en-GB" altLang="en-US" sz="1800" b="1" noProof="1">
                <a:solidFill>
                  <a:srgbClr val="FF3300"/>
                </a:solidFill>
              </a:rPr>
              <a:t>	AND ipc_class_symbol = 'B60W  30/18')</a:t>
            </a:r>
          </a:p>
        </p:txBody>
      </p:sp>
      <p:sp>
        <p:nvSpPr>
          <p:cNvPr id="69638" name="Rectangle 5"/>
          <p:cNvSpPr>
            <a:spLocks noChangeArrowheads="1"/>
          </p:cNvSpPr>
          <p:nvPr/>
        </p:nvSpPr>
        <p:spPr bwMode="auto">
          <a:xfrm>
            <a:off x="584729" y="2276475"/>
            <a:ext cx="8970433" cy="33845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buFontTx/>
              <a:buChar char="•"/>
            </a:pPr>
            <a:endParaRPr lang="de-AT" altLang="en-US"/>
          </a:p>
        </p:txBody>
      </p:sp>
      <p:sp>
        <p:nvSpPr>
          <p:cNvPr id="69639" name="Rectangle 6"/>
          <p:cNvSpPr>
            <a:spLocks noChangeArrowheads="1"/>
          </p:cNvSpPr>
          <p:nvPr/>
        </p:nvSpPr>
        <p:spPr bwMode="auto">
          <a:xfrm>
            <a:off x="584729" y="4797425"/>
            <a:ext cx="9321271" cy="172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65125" indent="-365125">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buFontTx/>
              <a:buChar char="•"/>
            </a:pPr>
            <a:endParaRPr lang="en-GB" altLang="en-US" sz="2400"/>
          </a:p>
          <a:p>
            <a:pPr defTabSz="914400" eaLnBrk="0" fontAlgn="base" hangingPunct="0">
              <a:spcBef>
                <a:spcPct val="20000"/>
              </a:spcBef>
              <a:spcAft>
                <a:spcPct val="0"/>
              </a:spcAft>
            </a:pPr>
            <a:endParaRPr lang="en-GB" altLang="en-US" sz="2400"/>
          </a:p>
          <a:p>
            <a:pPr defTabSz="914400" eaLnBrk="0" fontAlgn="base" hangingPunct="0">
              <a:spcBef>
                <a:spcPct val="20000"/>
              </a:spcBef>
              <a:spcAft>
                <a:spcPct val="0"/>
              </a:spcAft>
              <a:buFontTx/>
              <a:buChar char="•"/>
            </a:pPr>
            <a:endParaRPr lang="en-GB" altLang="en-US" sz="2400"/>
          </a:p>
        </p:txBody>
      </p:sp>
      <p:sp>
        <p:nvSpPr>
          <p:cNvPr id="69640" name="Rectangle 7"/>
          <p:cNvSpPr>
            <a:spLocks noChangeArrowheads="1"/>
          </p:cNvSpPr>
          <p:nvPr/>
        </p:nvSpPr>
        <p:spPr bwMode="auto">
          <a:xfrm>
            <a:off x="0" y="-1180"/>
            <a:ext cx="18466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0"/>
              </a:spcBef>
              <a:spcAft>
                <a:spcPct val="0"/>
              </a:spcAft>
            </a:pPr>
            <a:r>
              <a:rPr lang="en-GB" altLang="en-US" sz="1200">
                <a:solidFill>
                  <a:srgbClr val="4C575F"/>
                </a:solidFill>
                <a:cs typeface="Times New Roman" pitchFamily="18" charset="0"/>
              </a:rPr>
              <a:t> </a:t>
            </a:r>
            <a:r>
              <a:rPr lang="en-GB" altLang="en-US" sz="800">
                <a:solidFill>
                  <a:srgbClr val="4C575F"/>
                </a:solidFill>
              </a:rPr>
              <a:t> </a:t>
            </a:r>
            <a:endParaRPr lang="en-GB" altLang="en-US" sz="1800">
              <a:solidFill>
                <a:srgbClr val="4C575F"/>
              </a:solidFill>
            </a:endParaRPr>
          </a:p>
        </p:txBody>
      </p:sp>
      <p:sp>
        <p:nvSpPr>
          <p:cNvPr id="69641" name="Rectangle 8"/>
          <p:cNvSpPr>
            <a:spLocks noChangeArrowheads="1"/>
          </p:cNvSpPr>
          <p:nvPr/>
        </p:nvSpPr>
        <p:spPr bwMode="auto">
          <a:xfrm>
            <a:off x="0" y="-1180"/>
            <a:ext cx="18466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0"/>
              </a:spcBef>
              <a:spcAft>
                <a:spcPct val="0"/>
              </a:spcAft>
            </a:pPr>
            <a:r>
              <a:rPr lang="en-GB" altLang="en-US" sz="1200">
                <a:solidFill>
                  <a:srgbClr val="4C575F"/>
                </a:solidFill>
                <a:cs typeface="Times New Roman" pitchFamily="18" charset="0"/>
              </a:rPr>
              <a:t> </a:t>
            </a:r>
            <a:r>
              <a:rPr lang="en-GB" altLang="en-US" sz="800">
                <a:solidFill>
                  <a:srgbClr val="4C575F"/>
                </a:solidFill>
              </a:rPr>
              <a:t> </a:t>
            </a:r>
            <a:endParaRPr lang="en-GB" altLang="en-US" sz="1800">
              <a:solidFill>
                <a:srgbClr val="4C575F"/>
              </a:solidFill>
            </a:endParaRPr>
          </a:p>
        </p:txBody>
      </p:sp>
      <p:sp>
        <p:nvSpPr>
          <p:cNvPr id="69642" name="Rectangle 9"/>
          <p:cNvSpPr>
            <a:spLocks noChangeArrowheads="1"/>
          </p:cNvSpPr>
          <p:nvPr/>
        </p:nvSpPr>
        <p:spPr bwMode="auto">
          <a:xfrm>
            <a:off x="584732" y="5589588"/>
            <a:ext cx="8659152"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pPr>
            <a:r>
              <a:rPr lang="en-GB" altLang="en-US" sz="2400" dirty="0"/>
              <a:t>The query above retrieves all applications which have </a:t>
            </a:r>
            <a:br>
              <a:rPr lang="en-GB" altLang="en-US" sz="2400" dirty="0"/>
            </a:br>
            <a:r>
              <a:rPr lang="en-GB" altLang="en-US" sz="2400" b="1" dirty="0"/>
              <a:t>at least these two </a:t>
            </a:r>
            <a:r>
              <a:rPr lang="en-GB" altLang="en-US" sz="2400" dirty="0"/>
              <a:t>IPC symbols.</a:t>
            </a: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25CB358E-406C-46FC-B914-718CF81F3704}" type="slidenum">
              <a:rPr lang="de-DE" altLang="en-US" sz="1200" smtClean="0">
                <a:solidFill>
                  <a:srgbClr val="4C575F"/>
                </a:solidFill>
              </a:rPr>
              <a:pPr/>
              <a:t>73</a:t>
            </a:fld>
            <a:endParaRPr lang="de-DE" altLang="en-US" sz="1200">
              <a:solidFill>
                <a:srgbClr val="4C575F"/>
              </a:solidFill>
            </a:endParaRPr>
          </a:p>
        </p:txBody>
      </p:sp>
      <p:sp>
        <p:nvSpPr>
          <p:cNvPr id="70659" name="Rectangle 2"/>
          <p:cNvSpPr>
            <a:spLocks noChangeArrowheads="1"/>
          </p:cNvSpPr>
          <p:nvPr/>
        </p:nvSpPr>
        <p:spPr bwMode="auto">
          <a:xfrm>
            <a:off x="584729" y="2133605"/>
            <a:ext cx="8330671"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fontAlgn="base">
              <a:spcBef>
                <a:spcPct val="0"/>
              </a:spcBef>
              <a:spcAft>
                <a:spcPct val="0"/>
              </a:spcAft>
            </a:pPr>
            <a:r>
              <a:rPr lang="en-GB" altLang="en-US" sz="3600" b="1"/>
              <a:t>More useful SQL features</a:t>
            </a: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E90689A3-D67B-4F48-AFC7-42AB98352383}" type="slidenum">
              <a:rPr lang="de-DE" altLang="en-US" sz="1200" smtClean="0">
                <a:solidFill>
                  <a:srgbClr val="4C575F"/>
                </a:solidFill>
              </a:rPr>
              <a:pPr/>
              <a:t>74</a:t>
            </a:fld>
            <a:endParaRPr lang="de-DE" altLang="en-US" sz="1200">
              <a:solidFill>
                <a:srgbClr val="4C575F"/>
              </a:solidFill>
            </a:endParaRPr>
          </a:p>
        </p:txBody>
      </p:sp>
      <p:sp>
        <p:nvSpPr>
          <p:cNvPr id="71683" name="Rectangle 2"/>
          <p:cNvSpPr>
            <a:spLocks noGrp="1" noChangeArrowheads="1"/>
          </p:cNvSpPr>
          <p:nvPr>
            <p:ph type="title"/>
          </p:nvPr>
        </p:nvSpPr>
        <p:spPr>
          <a:xfrm>
            <a:off x="662120" y="404818"/>
            <a:ext cx="8330671" cy="638175"/>
          </a:xfrm>
        </p:spPr>
        <p:txBody>
          <a:bodyPr/>
          <a:lstStyle/>
          <a:p>
            <a:r>
              <a:rPr lang="en-GB" altLang="en-US" sz="3200" dirty="0"/>
              <a:t>Comments</a:t>
            </a:r>
          </a:p>
        </p:txBody>
      </p:sp>
      <p:sp>
        <p:nvSpPr>
          <p:cNvPr id="71684" name="Rectangle 3"/>
          <p:cNvSpPr>
            <a:spLocks noChangeArrowheads="1"/>
          </p:cNvSpPr>
          <p:nvPr/>
        </p:nvSpPr>
        <p:spPr bwMode="auto">
          <a:xfrm>
            <a:off x="662120" y="1125538"/>
            <a:ext cx="8659151"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55600" indent="-355600">
              <a:defRPr sz="2000">
                <a:solidFill>
                  <a:srgbClr val="404B56"/>
                </a:solidFill>
                <a:latin typeface="Arial" charset="0"/>
                <a:cs typeface="Arial" charset="0"/>
              </a:defRPr>
            </a:lvl1pPr>
            <a:lvl2pPr marL="820738"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buFontTx/>
              <a:buChar char="•"/>
            </a:pPr>
            <a:r>
              <a:rPr lang="en-GB" altLang="en-US" sz="2400" dirty="0"/>
              <a:t>A comment is a text which is ignored by the query engine. In other words, you can write anything you find useful.</a:t>
            </a:r>
          </a:p>
          <a:p>
            <a:pPr defTabSz="914400" eaLnBrk="0" fontAlgn="base" hangingPunct="0">
              <a:spcBef>
                <a:spcPct val="20000"/>
              </a:spcBef>
              <a:spcAft>
                <a:spcPct val="0"/>
              </a:spcAft>
              <a:buFontTx/>
              <a:buChar char="•"/>
            </a:pPr>
            <a:r>
              <a:rPr lang="en-GB" altLang="en-US" sz="2400" dirty="0"/>
              <a:t>A comment is ...</a:t>
            </a:r>
          </a:p>
          <a:p>
            <a:pPr lvl="1" defTabSz="914400" eaLnBrk="0" fontAlgn="base" hangingPunct="0">
              <a:spcBef>
                <a:spcPct val="20000"/>
              </a:spcBef>
              <a:spcAft>
                <a:spcPct val="0"/>
              </a:spcAft>
              <a:buFontTx/>
              <a:buChar char="–"/>
            </a:pPr>
            <a:r>
              <a:rPr lang="en-GB" altLang="en-US" sz="2400" dirty="0"/>
              <a:t>everything between </a:t>
            </a:r>
            <a:r>
              <a:rPr lang="en-GB" altLang="en-US" sz="2400" b="1" dirty="0"/>
              <a:t>/* .. */</a:t>
            </a:r>
            <a:endParaRPr lang="en-GB" altLang="en-US" sz="2400" dirty="0"/>
          </a:p>
          <a:p>
            <a:pPr lvl="1" defTabSz="914400" eaLnBrk="0" fontAlgn="base" hangingPunct="0">
              <a:spcBef>
                <a:spcPct val="20000"/>
              </a:spcBef>
              <a:spcAft>
                <a:spcPct val="0"/>
              </a:spcAft>
              <a:buFontTx/>
              <a:buChar char="–"/>
            </a:pPr>
            <a:r>
              <a:rPr lang="en-GB" altLang="en-US" sz="2400" dirty="0"/>
              <a:t>everything coming after two minus signs </a:t>
            </a:r>
            <a:r>
              <a:rPr lang="en-GB" altLang="en-US" sz="2400" b="1" dirty="0"/>
              <a:t>--</a:t>
            </a:r>
            <a:r>
              <a:rPr lang="en-GB" altLang="en-US" sz="2400" dirty="0"/>
              <a:t> until the end of the line</a:t>
            </a:r>
          </a:p>
        </p:txBody>
      </p:sp>
      <p:pic>
        <p:nvPicPr>
          <p:cNvPr id="40963"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18543" y="3577795"/>
            <a:ext cx="8034893" cy="31616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9006ECAC-DDFC-49CD-9924-EDE7070603D5}" type="slidenum">
              <a:rPr lang="de-DE" altLang="en-US" sz="1200" smtClean="0">
                <a:solidFill>
                  <a:srgbClr val="4C575F"/>
                </a:solidFill>
              </a:rPr>
              <a:pPr/>
              <a:t>75</a:t>
            </a:fld>
            <a:endParaRPr lang="de-DE" altLang="en-US" sz="1200">
              <a:solidFill>
                <a:srgbClr val="4C575F"/>
              </a:solidFill>
            </a:endParaRPr>
          </a:p>
        </p:txBody>
      </p:sp>
      <p:sp>
        <p:nvSpPr>
          <p:cNvPr id="72707" name="Rectangle 2"/>
          <p:cNvSpPr>
            <a:spLocks noGrp="1" noChangeArrowheads="1"/>
          </p:cNvSpPr>
          <p:nvPr>
            <p:ph type="title"/>
          </p:nvPr>
        </p:nvSpPr>
        <p:spPr>
          <a:xfrm>
            <a:off x="662120" y="404818"/>
            <a:ext cx="8330671" cy="638175"/>
          </a:xfrm>
        </p:spPr>
        <p:txBody>
          <a:bodyPr/>
          <a:lstStyle/>
          <a:p>
            <a:r>
              <a:rPr lang="en-GB" altLang="en-US" sz="3200" dirty="0"/>
              <a:t>DISTINCT keyword</a:t>
            </a:r>
          </a:p>
        </p:txBody>
      </p:sp>
      <p:sp>
        <p:nvSpPr>
          <p:cNvPr id="72708" name="Rectangle 3"/>
          <p:cNvSpPr>
            <a:spLocks noChangeArrowheads="1"/>
          </p:cNvSpPr>
          <p:nvPr/>
        </p:nvSpPr>
        <p:spPr bwMode="auto">
          <a:xfrm>
            <a:off x="662123" y="3284538"/>
            <a:ext cx="5773340" cy="143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55600" indent="-355600">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buFontTx/>
              <a:buChar char="•"/>
            </a:pPr>
            <a:r>
              <a:rPr lang="en-GB" altLang="en-US" sz="2400"/>
              <a:t>DISTINCT removes duplicate rows</a:t>
            </a:r>
          </a:p>
          <a:p>
            <a:pPr defTabSz="914400" eaLnBrk="0" fontAlgn="base" hangingPunct="0">
              <a:spcBef>
                <a:spcPct val="20000"/>
              </a:spcBef>
              <a:spcAft>
                <a:spcPct val="0"/>
              </a:spcAft>
              <a:buFontTx/>
              <a:buChar char="•"/>
            </a:pPr>
            <a:r>
              <a:rPr lang="en-GB" altLang="en-US" sz="2400"/>
              <a:t>DISTINCT follows directly </a:t>
            </a:r>
            <a:br>
              <a:rPr lang="en-GB" altLang="en-US" sz="2400"/>
            </a:br>
            <a:r>
              <a:rPr lang="en-GB" altLang="en-US" sz="2400"/>
              <a:t>after the SELECT keyword</a:t>
            </a:r>
          </a:p>
          <a:p>
            <a:pPr defTabSz="914400" eaLnBrk="0" fontAlgn="base" hangingPunct="0">
              <a:spcBef>
                <a:spcPct val="20000"/>
              </a:spcBef>
              <a:spcAft>
                <a:spcPct val="0"/>
              </a:spcAft>
              <a:buFontTx/>
              <a:buChar char="•"/>
            </a:pPr>
            <a:endParaRPr lang="en-GB" altLang="en-US" sz="2400"/>
          </a:p>
        </p:txBody>
      </p:sp>
      <p:sp>
        <p:nvSpPr>
          <p:cNvPr id="72709" name="Rectangle 3"/>
          <p:cNvSpPr>
            <a:spLocks noChangeArrowheads="1"/>
          </p:cNvSpPr>
          <p:nvPr/>
        </p:nvSpPr>
        <p:spPr bwMode="auto">
          <a:xfrm>
            <a:off x="662123" y="1268418"/>
            <a:ext cx="8972153" cy="172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274638">
              <a:tabLst>
                <a:tab pos="358775" algn="l"/>
                <a:tab pos="809625" algn="l"/>
              </a:tabLst>
              <a:defRPr sz="2000">
                <a:solidFill>
                  <a:srgbClr val="404B56"/>
                </a:solidFill>
                <a:latin typeface="Arial" charset="0"/>
                <a:cs typeface="Arial" charset="0"/>
              </a:defRPr>
            </a:lvl1pPr>
            <a:lvl2pPr marL="742950" indent="-285750" defTabSz="274638">
              <a:tabLst>
                <a:tab pos="358775" algn="l"/>
                <a:tab pos="809625" algn="l"/>
              </a:tabLst>
              <a:defRPr sz="2000">
                <a:solidFill>
                  <a:srgbClr val="404B56"/>
                </a:solidFill>
                <a:latin typeface="Arial" charset="0"/>
                <a:cs typeface="Arial" charset="0"/>
              </a:defRPr>
            </a:lvl2pPr>
            <a:lvl3pPr marL="1143000" indent="-228600" defTabSz="274638">
              <a:tabLst>
                <a:tab pos="358775" algn="l"/>
                <a:tab pos="809625" algn="l"/>
              </a:tabLst>
              <a:defRPr sz="2000">
                <a:solidFill>
                  <a:srgbClr val="404B56"/>
                </a:solidFill>
                <a:latin typeface="Arial" charset="0"/>
                <a:cs typeface="Arial" charset="0"/>
              </a:defRPr>
            </a:lvl3pPr>
            <a:lvl4pPr marL="1600200" indent="-228600" defTabSz="274638">
              <a:tabLst>
                <a:tab pos="358775" algn="l"/>
                <a:tab pos="809625" algn="l"/>
              </a:tabLst>
              <a:defRPr sz="2000">
                <a:solidFill>
                  <a:srgbClr val="404B56"/>
                </a:solidFill>
                <a:latin typeface="Arial" charset="0"/>
                <a:cs typeface="Arial" charset="0"/>
              </a:defRPr>
            </a:lvl4pPr>
            <a:lvl5pPr marL="2057400" indent="-228600" defTabSz="274638">
              <a:tabLst>
                <a:tab pos="358775" algn="l"/>
                <a:tab pos="809625" algn="l"/>
              </a:tabLst>
              <a:defRPr sz="2000">
                <a:solidFill>
                  <a:srgbClr val="404B56"/>
                </a:solidFill>
                <a:latin typeface="Arial" charset="0"/>
                <a:cs typeface="Arial" charset="0"/>
              </a:defRPr>
            </a:lvl5pPr>
            <a:lvl6pPr marL="25146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6pPr>
            <a:lvl7pPr marL="29718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7pPr>
            <a:lvl8pPr marL="34290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8pPr>
            <a:lvl9pPr marL="38862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9pPr>
          </a:lstStyle>
          <a:p>
            <a:pPr eaLnBrk="0" fontAlgn="base" hangingPunct="0">
              <a:spcBef>
                <a:spcPct val="20000"/>
              </a:spcBef>
              <a:spcAft>
                <a:spcPct val="0"/>
              </a:spcAft>
            </a:pPr>
            <a:r>
              <a:rPr lang="en-GB" altLang="en-US" sz="1800" noProof="1"/>
              <a:t>SELECT </a:t>
            </a:r>
            <a:r>
              <a:rPr lang="en-GB" altLang="en-US" sz="1800" b="1" noProof="1">
                <a:solidFill>
                  <a:srgbClr val="FF0000"/>
                </a:solidFill>
              </a:rPr>
              <a:t>DISTINCT</a:t>
            </a:r>
            <a:r>
              <a:rPr lang="en-GB" altLang="en-US" sz="1800" noProof="1">
                <a:solidFill>
                  <a:srgbClr val="FF0000"/>
                </a:solidFill>
              </a:rPr>
              <a:t> </a:t>
            </a:r>
            <a:r>
              <a:rPr lang="en-GB" altLang="en-US" sz="1800" noProof="1"/>
              <a:t>ipc_class_symbol</a:t>
            </a:r>
          </a:p>
          <a:p>
            <a:pPr eaLnBrk="0" fontAlgn="base" hangingPunct="0">
              <a:spcBef>
                <a:spcPct val="20000"/>
              </a:spcBef>
              <a:spcAft>
                <a:spcPct val="0"/>
              </a:spcAft>
            </a:pPr>
            <a:r>
              <a:rPr lang="en-GB" altLang="en-US" sz="1800" noProof="1"/>
              <a:t>FROM tls202_appln_title t</a:t>
            </a:r>
          </a:p>
          <a:p>
            <a:pPr eaLnBrk="0" fontAlgn="base" hangingPunct="0">
              <a:spcBef>
                <a:spcPct val="20000"/>
              </a:spcBef>
              <a:spcAft>
                <a:spcPct val="0"/>
              </a:spcAft>
            </a:pPr>
            <a:r>
              <a:rPr lang="en-GB" altLang="en-US" sz="1800" noProof="1"/>
              <a:t>JOIN tls209_appln_ipc i  ON t.appln_id = i.appln_id</a:t>
            </a:r>
          </a:p>
          <a:p>
            <a:pPr eaLnBrk="0" fontAlgn="base" hangingPunct="0">
              <a:spcBef>
                <a:spcPct val="20000"/>
              </a:spcBef>
              <a:spcAft>
                <a:spcPct val="0"/>
              </a:spcAft>
            </a:pPr>
            <a:r>
              <a:rPr lang="en-GB" altLang="en-US" sz="1800" noProof="1"/>
              <a:t>WHERE appln_title LIKE 'bicycle transmission%' </a:t>
            </a:r>
          </a:p>
          <a:p>
            <a:pPr eaLnBrk="0" fontAlgn="base" hangingPunct="0">
              <a:spcBef>
                <a:spcPct val="20000"/>
              </a:spcBef>
              <a:spcAft>
                <a:spcPct val="0"/>
              </a:spcAft>
            </a:pPr>
            <a:r>
              <a:rPr lang="en-GB" altLang="en-US" sz="1800" noProof="1"/>
              <a:t>ORDER BY ipc_class_symbol</a:t>
            </a:r>
          </a:p>
        </p:txBody>
      </p:sp>
      <p:sp>
        <p:nvSpPr>
          <p:cNvPr id="72710" name="Rectangle 5"/>
          <p:cNvSpPr>
            <a:spLocks noChangeArrowheads="1"/>
          </p:cNvSpPr>
          <p:nvPr/>
        </p:nvSpPr>
        <p:spPr bwMode="auto">
          <a:xfrm>
            <a:off x="584729" y="1268418"/>
            <a:ext cx="8970433" cy="1728787"/>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buFontTx/>
              <a:buChar char="•"/>
            </a:pPr>
            <a:endParaRPr lang="de-AT" alt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6470" y="3126006"/>
            <a:ext cx="2465015" cy="33052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E71C8616-5EE8-4912-B5D9-989D31061A6A}" type="slidenum">
              <a:rPr lang="de-DE" altLang="en-US" sz="1200" smtClean="0">
                <a:solidFill>
                  <a:srgbClr val="4C575F"/>
                </a:solidFill>
              </a:rPr>
              <a:pPr/>
              <a:t>76</a:t>
            </a:fld>
            <a:endParaRPr lang="de-DE" altLang="en-US" sz="1200">
              <a:solidFill>
                <a:srgbClr val="4C575F"/>
              </a:solidFill>
            </a:endParaRPr>
          </a:p>
        </p:txBody>
      </p:sp>
      <p:sp>
        <p:nvSpPr>
          <p:cNvPr id="73731" name="Rectangle 2"/>
          <p:cNvSpPr>
            <a:spLocks noGrp="1" noChangeArrowheads="1"/>
          </p:cNvSpPr>
          <p:nvPr>
            <p:ph type="title"/>
          </p:nvPr>
        </p:nvSpPr>
        <p:spPr>
          <a:xfrm>
            <a:off x="662120" y="404818"/>
            <a:ext cx="8330671" cy="638175"/>
          </a:xfrm>
        </p:spPr>
        <p:txBody>
          <a:bodyPr/>
          <a:lstStyle/>
          <a:p>
            <a:r>
              <a:rPr lang="en-GB" altLang="en-US" sz="3200"/>
              <a:t>Functions</a:t>
            </a:r>
          </a:p>
        </p:txBody>
      </p:sp>
      <p:sp>
        <p:nvSpPr>
          <p:cNvPr id="73732" name="Rectangle 4"/>
          <p:cNvSpPr>
            <a:spLocks noChangeArrowheads="1"/>
          </p:cNvSpPr>
          <p:nvPr/>
        </p:nvSpPr>
        <p:spPr bwMode="auto">
          <a:xfrm>
            <a:off x="662120" y="1125543"/>
            <a:ext cx="8659151"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61950" indent="-361950">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pPr>
            <a:r>
              <a:rPr lang="en-GB" altLang="en-US" sz="2400" dirty="0"/>
              <a:t>Functions can be extremely useful. </a:t>
            </a:r>
          </a:p>
          <a:p>
            <a:pPr defTabSz="914400" eaLnBrk="0" fontAlgn="base" hangingPunct="0">
              <a:spcBef>
                <a:spcPct val="20000"/>
              </a:spcBef>
              <a:spcAft>
                <a:spcPct val="0"/>
              </a:spcAft>
              <a:buFontTx/>
              <a:buChar char="•"/>
            </a:pPr>
            <a:r>
              <a:rPr lang="en-GB" altLang="en-US" sz="2400" dirty="0"/>
              <a:t>A function takes an attribute (and sometimes a list of attributes) as argument.</a:t>
            </a:r>
          </a:p>
          <a:p>
            <a:pPr defTabSz="914400" eaLnBrk="0" fontAlgn="base" hangingPunct="0">
              <a:spcBef>
                <a:spcPct val="20000"/>
              </a:spcBef>
              <a:spcAft>
                <a:spcPct val="0"/>
              </a:spcAft>
              <a:buFontTx/>
              <a:buChar char="•"/>
            </a:pPr>
            <a:r>
              <a:rPr lang="en-GB" altLang="en-US" sz="2400" dirty="0"/>
              <a:t>A function returns a single value</a:t>
            </a:r>
          </a:p>
          <a:p>
            <a:pPr defTabSz="914400" eaLnBrk="0" fontAlgn="base" hangingPunct="0">
              <a:spcBef>
                <a:spcPct val="20000"/>
              </a:spcBef>
              <a:spcAft>
                <a:spcPct val="0"/>
              </a:spcAft>
              <a:buFontTx/>
              <a:buChar char="•"/>
            </a:pPr>
            <a:r>
              <a:rPr lang="en-GB" altLang="en-US" sz="2400" dirty="0"/>
              <a:t>In a query, you always can replace an attribute with a function</a:t>
            </a:r>
          </a:p>
        </p:txBody>
      </p:sp>
      <p:sp>
        <p:nvSpPr>
          <p:cNvPr id="73733" name="Rectangle 3"/>
          <p:cNvSpPr>
            <a:spLocks noChangeArrowheads="1"/>
          </p:cNvSpPr>
          <p:nvPr/>
        </p:nvSpPr>
        <p:spPr bwMode="auto">
          <a:xfrm>
            <a:off x="428497" y="4005268"/>
            <a:ext cx="9439049" cy="2088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274638">
              <a:tabLst>
                <a:tab pos="358775" algn="l"/>
                <a:tab pos="809625" algn="l"/>
              </a:tabLst>
              <a:defRPr sz="2000">
                <a:solidFill>
                  <a:srgbClr val="404B56"/>
                </a:solidFill>
                <a:latin typeface="Arial" charset="0"/>
                <a:cs typeface="Arial" charset="0"/>
              </a:defRPr>
            </a:lvl1pPr>
            <a:lvl2pPr marL="742950" indent="-285750" defTabSz="274638">
              <a:tabLst>
                <a:tab pos="358775" algn="l"/>
                <a:tab pos="809625" algn="l"/>
              </a:tabLst>
              <a:defRPr sz="2000">
                <a:solidFill>
                  <a:srgbClr val="404B56"/>
                </a:solidFill>
                <a:latin typeface="Arial" charset="0"/>
                <a:cs typeface="Arial" charset="0"/>
              </a:defRPr>
            </a:lvl2pPr>
            <a:lvl3pPr marL="1143000" indent="-228600" defTabSz="274638">
              <a:tabLst>
                <a:tab pos="358775" algn="l"/>
                <a:tab pos="809625" algn="l"/>
              </a:tabLst>
              <a:defRPr sz="2000">
                <a:solidFill>
                  <a:srgbClr val="404B56"/>
                </a:solidFill>
                <a:latin typeface="Arial" charset="0"/>
                <a:cs typeface="Arial" charset="0"/>
              </a:defRPr>
            </a:lvl3pPr>
            <a:lvl4pPr marL="1600200" indent="-228600" defTabSz="274638">
              <a:tabLst>
                <a:tab pos="358775" algn="l"/>
                <a:tab pos="809625" algn="l"/>
              </a:tabLst>
              <a:defRPr sz="2000">
                <a:solidFill>
                  <a:srgbClr val="404B56"/>
                </a:solidFill>
                <a:latin typeface="Arial" charset="0"/>
                <a:cs typeface="Arial" charset="0"/>
              </a:defRPr>
            </a:lvl4pPr>
            <a:lvl5pPr marL="2057400" indent="-228600" defTabSz="274638">
              <a:tabLst>
                <a:tab pos="358775" algn="l"/>
                <a:tab pos="809625" algn="l"/>
              </a:tabLst>
              <a:defRPr sz="2000">
                <a:solidFill>
                  <a:srgbClr val="404B56"/>
                </a:solidFill>
                <a:latin typeface="Arial" charset="0"/>
                <a:cs typeface="Arial" charset="0"/>
              </a:defRPr>
            </a:lvl5pPr>
            <a:lvl6pPr marL="25146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6pPr>
            <a:lvl7pPr marL="29718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7pPr>
            <a:lvl8pPr marL="34290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8pPr>
            <a:lvl9pPr marL="38862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9pPr>
          </a:lstStyle>
          <a:p>
            <a:pPr eaLnBrk="0" fontAlgn="base" hangingPunct="0">
              <a:spcBef>
                <a:spcPct val="20000"/>
              </a:spcBef>
              <a:spcAft>
                <a:spcPct val="0"/>
              </a:spcAft>
            </a:pPr>
            <a:r>
              <a:rPr lang="en-GB" altLang="en-US" sz="1800" dirty="0"/>
              <a:t>SELECT TOP 100  </a:t>
            </a:r>
            <a:r>
              <a:rPr lang="en-GB" altLang="en-US" sz="1800" b="1" dirty="0">
                <a:solidFill>
                  <a:srgbClr val="FF0000"/>
                </a:solidFill>
              </a:rPr>
              <a:t>UPPER(person_name)  +  '; '  +  person_ctry_code</a:t>
            </a:r>
          </a:p>
          <a:p>
            <a:pPr eaLnBrk="0" fontAlgn="base" hangingPunct="0">
              <a:spcBef>
                <a:spcPct val="20000"/>
              </a:spcBef>
              <a:spcAft>
                <a:spcPct val="0"/>
              </a:spcAft>
            </a:pPr>
            <a:r>
              <a:rPr lang="en-GB" altLang="en-US" sz="1800" dirty="0"/>
              <a:t>FROM tls206_person</a:t>
            </a:r>
          </a:p>
          <a:p>
            <a:pPr eaLnBrk="0" fontAlgn="base" hangingPunct="0">
              <a:spcBef>
                <a:spcPct val="20000"/>
              </a:spcBef>
              <a:spcAft>
                <a:spcPct val="0"/>
              </a:spcAft>
            </a:pPr>
            <a:r>
              <a:rPr lang="en-GB" altLang="en-US" sz="1800" dirty="0"/>
              <a:t>WHERE </a:t>
            </a:r>
            <a:r>
              <a:rPr lang="en-GB" altLang="en-US" sz="1800" b="1" dirty="0">
                <a:solidFill>
                  <a:srgbClr val="FF0000"/>
                </a:solidFill>
              </a:rPr>
              <a:t>CHARINDEX('SONY', person_name)</a:t>
            </a:r>
            <a:r>
              <a:rPr lang="en-GB" altLang="en-US" sz="1800" dirty="0">
                <a:solidFill>
                  <a:srgbClr val="FF0000"/>
                </a:solidFill>
              </a:rPr>
              <a:t> </a:t>
            </a:r>
            <a:r>
              <a:rPr lang="en-GB" altLang="en-US" sz="1800" dirty="0"/>
              <a:t>= 0 </a:t>
            </a:r>
          </a:p>
          <a:p>
            <a:pPr eaLnBrk="0" fontAlgn="base" hangingPunct="0">
              <a:spcBef>
                <a:spcPct val="20000"/>
              </a:spcBef>
              <a:spcAft>
                <a:spcPct val="0"/>
              </a:spcAft>
            </a:pPr>
            <a:r>
              <a:rPr lang="en-GB" altLang="en-US" sz="1800" dirty="0"/>
              <a:t>	-- SONY must not be part of the name</a:t>
            </a:r>
          </a:p>
          <a:p>
            <a:pPr eaLnBrk="0" fontAlgn="base" hangingPunct="0">
              <a:spcBef>
                <a:spcPct val="20000"/>
              </a:spcBef>
              <a:spcAft>
                <a:spcPct val="0"/>
              </a:spcAft>
            </a:pPr>
            <a:r>
              <a:rPr lang="en-GB" altLang="en-US" sz="1800" dirty="0">
                <a:solidFill>
                  <a:srgbClr val="4C575F"/>
                </a:solidFill>
              </a:rPr>
              <a:t>AND</a:t>
            </a:r>
            <a:r>
              <a:rPr lang="en-GB" altLang="en-US" sz="1800" dirty="0">
                <a:solidFill>
                  <a:srgbClr val="FF0000"/>
                </a:solidFill>
              </a:rPr>
              <a:t> </a:t>
            </a:r>
            <a:r>
              <a:rPr lang="en-GB" altLang="en-US" sz="1800" b="1" dirty="0">
                <a:solidFill>
                  <a:srgbClr val="FF0000"/>
                </a:solidFill>
              </a:rPr>
              <a:t>LEN(RTRIM(LTRIM(person_address)))</a:t>
            </a:r>
            <a:r>
              <a:rPr lang="en-GB" altLang="en-US" sz="1800" dirty="0">
                <a:solidFill>
                  <a:srgbClr val="FF0000"/>
                </a:solidFill>
              </a:rPr>
              <a:t> </a:t>
            </a:r>
            <a:r>
              <a:rPr lang="en-GB" altLang="en-US" sz="1800" dirty="0"/>
              <a:t>&gt;= 20</a:t>
            </a:r>
          </a:p>
          <a:p>
            <a:pPr eaLnBrk="0" fontAlgn="base" hangingPunct="0">
              <a:spcBef>
                <a:spcPct val="20000"/>
              </a:spcBef>
              <a:spcAft>
                <a:spcPct val="0"/>
              </a:spcAft>
            </a:pPr>
            <a:r>
              <a:rPr lang="en-GB" altLang="en-US" sz="1800" dirty="0"/>
              <a:t>	-- It is assumed that only addresses with more than 20 characters are complete</a:t>
            </a:r>
          </a:p>
          <a:p>
            <a:pPr eaLnBrk="0" fontAlgn="base" hangingPunct="0">
              <a:spcBef>
                <a:spcPct val="20000"/>
              </a:spcBef>
              <a:spcAft>
                <a:spcPct val="0"/>
              </a:spcAft>
            </a:pPr>
            <a:endParaRPr lang="en-GB" altLang="en-US" sz="1800" dirty="0"/>
          </a:p>
        </p:txBody>
      </p:sp>
      <p:sp>
        <p:nvSpPr>
          <p:cNvPr id="73734" name="Rectangle 8"/>
          <p:cNvSpPr>
            <a:spLocks noChangeArrowheads="1"/>
          </p:cNvSpPr>
          <p:nvPr/>
        </p:nvSpPr>
        <p:spPr bwMode="auto">
          <a:xfrm>
            <a:off x="428500" y="4005268"/>
            <a:ext cx="9283031" cy="2088033"/>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buFontTx/>
              <a:buChar char="•"/>
            </a:pPr>
            <a:endParaRPr lang="de-AT" altLang="en-US"/>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82950AF0-4470-41D3-996B-F43B31429DF5}" type="slidenum">
              <a:rPr lang="de-DE" altLang="en-US" sz="1200" smtClean="0">
                <a:solidFill>
                  <a:srgbClr val="4C575F"/>
                </a:solidFill>
              </a:rPr>
              <a:pPr/>
              <a:t>77</a:t>
            </a:fld>
            <a:endParaRPr lang="de-DE" altLang="en-US" sz="1200">
              <a:solidFill>
                <a:srgbClr val="4C575F"/>
              </a:solidFill>
            </a:endParaRPr>
          </a:p>
        </p:txBody>
      </p:sp>
      <p:sp>
        <p:nvSpPr>
          <p:cNvPr id="74755" name="Rectangle 2"/>
          <p:cNvSpPr>
            <a:spLocks noGrp="1" noChangeArrowheads="1"/>
          </p:cNvSpPr>
          <p:nvPr>
            <p:ph type="title"/>
          </p:nvPr>
        </p:nvSpPr>
        <p:spPr>
          <a:xfrm>
            <a:off x="662120" y="404818"/>
            <a:ext cx="8330671" cy="638175"/>
          </a:xfrm>
        </p:spPr>
        <p:txBody>
          <a:bodyPr/>
          <a:lstStyle/>
          <a:p>
            <a:r>
              <a:rPr lang="en-GB" altLang="en-US" sz="3200" dirty="0"/>
              <a:t>String functions (1)</a:t>
            </a:r>
          </a:p>
        </p:txBody>
      </p:sp>
      <p:sp>
        <p:nvSpPr>
          <p:cNvPr id="74756" name="Rectangle 4"/>
          <p:cNvSpPr>
            <a:spLocks noChangeArrowheads="1"/>
          </p:cNvSpPr>
          <p:nvPr/>
        </p:nvSpPr>
        <p:spPr bwMode="auto">
          <a:xfrm>
            <a:off x="662120" y="1125538"/>
            <a:ext cx="8659151" cy="504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61950" indent="-361950">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pPr>
            <a:r>
              <a:rPr lang="en-GB" altLang="en-US" sz="2400" dirty="0"/>
              <a:t>String functions work with string attributes. </a:t>
            </a:r>
            <a:endParaRPr lang="en-GB" altLang="en-US" sz="2400" b="1" dirty="0"/>
          </a:p>
          <a:p>
            <a:pPr defTabSz="914400" eaLnBrk="0" fontAlgn="base" hangingPunct="0">
              <a:spcBef>
                <a:spcPct val="20000"/>
              </a:spcBef>
              <a:spcAft>
                <a:spcPct val="0"/>
              </a:spcAft>
              <a:buFontTx/>
              <a:buChar char="•"/>
            </a:pPr>
            <a:r>
              <a:rPr lang="en-GB" altLang="en-US" sz="2400" dirty="0"/>
              <a:t>person_name </a:t>
            </a:r>
            <a:r>
              <a:rPr lang="en-GB" altLang="en-US" sz="2400" b="1" dirty="0"/>
              <a:t>+</a:t>
            </a:r>
            <a:r>
              <a:rPr lang="en-GB" altLang="en-US" sz="2400" dirty="0"/>
              <a:t> </a:t>
            </a:r>
            <a:r>
              <a:rPr lang="en-GB" altLang="en-US" sz="2400" b="1" dirty="0">
                <a:solidFill>
                  <a:srgbClr val="4C575F"/>
                </a:solidFill>
              </a:rPr>
              <a:t>'; '</a:t>
            </a:r>
            <a:r>
              <a:rPr lang="en-GB" altLang="en-US" sz="2400" dirty="0">
                <a:solidFill>
                  <a:srgbClr val="4C575F"/>
                </a:solidFill>
              </a:rPr>
              <a:t> </a:t>
            </a:r>
            <a:r>
              <a:rPr lang="en-GB" altLang="en-US" sz="2400" b="1" dirty="0"/>
              <a:t>+</a:t>
            </a:r>
            <a:r>
              <a:rPr lang="en-GB" altLang="en-US" sz="2400" dirty="0"/>
              <a:t> person_ctry_code: </a:t>
            </a:r>
            <a:br>
              <a:rPr lang="en-GB" altLang="en-US" sz="2400" dirty="0"/>
            </a:br>
            <a:r>
              <a:rPr lang="en-GB" altLang="en-US" sz="2400" dirty="0"/>
              <a:t>Use the plus sign to concatenate multiple strings into one string</a:t>
            </a:r>
          </a:p>
          <a:p>
            <a:pPr defTabSz="914400" eaLnBrk="0" fontAlgn="base" hangingPunct="0">
              <a:spcBef>
                <a:spcPct val="20000"/>
              </a:spcBef>
              <a:spcAft>
                <a:spcPct val="0"/>
              </a:spcAft>
              <a:buFontTx/>
              <a:buChar char="•"/>
            </a:pPr>
            <a:r>
              <a:rPr lang="en-GB" altLang="en-US" sz="2400" b="1" dirty="0"/>
              <a:t>LEN(</a:t>
            </a:r>
            <a:r>
              <a:rPr lang="en-GB" altLang="en-US" sz="2400" dirty="0"/>
              <a:t>appln_title</a:t>
            </a:r>
            <a:r>
              <a:rPr lang="en-GB" altLang="en-US" sz="2400" b="1" dirty="0"/>
              <a:t>)</a:t>
            </a:r>
            <a:br>
              <a:rPr lang="en-GB" altLang="en-US" sz="2400" dirty="0"/>
            </a:br>
            <a:r>
              <a:rPr lang="en-GB" altLang="en-US" sz="2400" dirty="0"/>
              <a:t>returns length of a string</a:t>
            </a:r>
          </a:p>
          <a:p>
            <a:pPr defTabSz="914400" eaLnBrk="0" fontAlgn="base" hangingPunct="0">
              <a:spcBef>
                <a:spcPct val="20000"/>
              </a:spcBef>
              <a:spcAft>
                <a:spcPct val="0"/>
              </a:spcAft>
              <a:buFontTx/>
              <a:buChar char="•"/>
            </a:pPr>
            <a:r>
              <a:rPr lang="en-GB" altLang="en-US" sz="2400" b="1" dirty="0"/>
              <a:t>UPPER(</a:t>
            </a:r>
            <a:r>
              <a:rPr lang="en-GB" altLang="en-US" sz="2400" dirty="0"/>
              <a:t>person_name</a:t>
            </a:r>
            <a:r>
              <a:rPr lang="en-GB" altLang="en-US" sz="2400" b="1" dirty="0"/>
              <a:t>)</a:t>
            </a:r>
            <a:r>
              <a:rPr lang="en-GB" altLang="en-US" sz="2400" dirty="0"/>
              <a:t> , </a:t>
            </a:r>
            <a:r>
              <a:rPr lang="en-GB" altLang="en-US" sz="2400" b="1" dirty="0"/>
              <a:t>LOWER(</a:t>
            </a:r>
            <a:r>
              <a:rPr lang="en-GB" altLang="en-US" sz="2400" dirty="0"/>
              <a:t>person_name</a:t>
            </a:r>
            <a:r>
              <a:rPr lang="en-GB" altLang="en-US" sz="2400" b="1" dirty="0"/>
              <a:t>)</a:t>
            </a:r>
            <a:br>
              <a:rPr lang="en-GB" altLang="en-US" sz="2400" dirty="0"/>
            </a:br>
            <a:r>
              <a:rPr lang="en-GB" altLang="en-US" sz="2400" dirty="0"/>
              <a:t>returns the string in upper / lower case</a:t>
            </a:r>
          </a:p>
          <a:p>
            <a:pPr defTabSz="914400" eaLnBrk="0" fontAlgn="base" hangingPunct="0">
              <a:spcBef>
                <a:spcPct val="20000"/>
              </a:spcBef>
              <a:spcAft>
                <a:spcPct val="0"/>
              </a:spcAft>
              <a:buFontTx/>
              <a:buChar char="•"/>
            </a:pPr>
            <a:r>
              <a:rPr lang="en-GB" altLang="en-US" sz="2400" b="1" dirty="0"/>
              <a:t>LTRIM(</a:t>
            </a:r>
            <a:r>
              <a:rPr lang="en-GB" altLang="en-US" sz="2400" dirty="0"/>
              <a:t>person_address</a:t>
            </a:r>
            <a:r>
              <a:rPr lang="en-GB" altLang="en-US" sz="2400" b="1" dirty="0"/>
              <a:t>) / RTRIM(</a:t>
            </a:r>
            <a:r>
              <a:rPr lang="en-GB" altLang="en-US" sz="2400" dirty="0"/>
              <a:t>person_address</a:t>
            </a:r>
            <a:r>
              <a:rPr lang="en-GB" altLang="en-US" sz="2400" b="1" dirty="0"/>
              <a:t>)</a:t>
            </a:r>
            <a:br>
              <a:rPr lang="en-GB" altLang="en-US" sz="2400" dirty="0"/>
            </a:br>
            <a:r>
              <a:rPr lang="en-GB" altLang="en-US" sz="2400" dirty="0"/>
              <a:t>returns the string without leading / trailing spaces.</a:t>
            </a:r>
          </a:p>
          <a:p>
            <a:pPr defTabSz="914400" eaLnBrk="0" fontAlgn="base" hangingPunct="0">
              <a:spcBef>
                <a:spcPct val="20000"/>
              </a:spcBef>
              <a:spcAft>
                <a:spcPct val="0"/>
              </a:spcAft>
              <a:buFontTx/>
              <a:buChar char="•"/>
            </a:pPr>
            <a:endParaRPr lang="en-GB" altLang="en-US" sz="2400" dirty="0"/>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11B1C5CA-D426-4850-869D-7E1E91606571}" type="slidenum">
              <a:rPr lang="de-DE" altLang="en-US" sz="1200" smtClean="0">
                <a:solidFill>
                  <a:srgbClr val="4C575F"/>
                </a:solidFill>
              </a:rPr>
              <a:pPr/>
              <a:t>78</a:t>
            </a:fld>
            <a:endParaRPr lang="de-DE" altLang="en-US" sz="1200">
              <a:solidFill>
                <a:srgbClr val="4C575F"/>
              </a:solidFill>
            </a:endParaRPr>
          </a:p>
        </p:txBody>
      </p:sp>
      <p:sp>
        <p:nvSpPr>
          <p:cNvPr id="75779" name="Rectangle 2"/>
          <p:cNvSpPr>
            <a:spLocks noGrp="1" noChangeArrowheads="1"/>
          </p:cNvSpPr>
          <p:nvPr>
            <p:ph type="title"/>
          </p:nvPr>
        </p:nvSpPr>
        <p:spPr>
          <a:xfrm>
            <a:off x="662120" y="404818"/>
            <a:ext cx="8330671" cy="638175"/>
          </a:xfrm>
        </p:spPr>
        <p:txBody>
          <a:bodyPr/>
          <a:lstStyle/>
          <a:p>
            <a:r>
              <a:rPr lang="en-GB" altLang="en-US" sz="3200" dirty="0"/>
              <a:t>String functions (2)</a:t>
            </a:r>
          </a:p>
        </p:txBody>
      </p:sp>
      <p:sp>
        <p:nvSpPr>
          <p:cNvPr id="75780" name="Rectangle 3"/>
          <p:cNvSpPr>
            <a:spLocks noChangeArrowheads="1"/>
          </p:cNvSpPr>
          <p:nvPr/>
        </p:nvSpPr>
        <p:spPr bwMode="auto">
          <a:xfrm>
            <a:off x="662120" y="1125538"/>
            <a:ext cx="8659151" cy="504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61950" indent="-361950">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buFontTx/>
              <a:buChar char="•"/>
            </a:pPr>
            <a:r>
              <a:rPr lang="en-GB" altLang="en-US" sz="2400" b="1" dirty="0"/>
              <a:t>CHARINDEX(</a:t>
            </a:r>
            <a:r>
              <a:rPr lang="en-GB" altLang="en-US" sz="2400" dirty="0"/>
              <a:t>'SONY‘, person_name</a:t>
            </a:r>
            <a:r>
              <a:rPr lang="en-GB" altLang="en-US" sz="2400" b="1" dirty="0"/>
              <a:t>)</a:t>
            </a:r>
            <a:br>
              <a:rPr lang="en-GB" altLang="en-US" sz="2400" dirty="0"/>
            </a:br>
            <a:r>
              <a:rPr lang="en-GB" altLang="en-US" sz="2400" dirty="0"/>
              <a:t>returns the position where the string SONY is located in person_name. Zero is returned if SONY is not found.</a:t>
            </a:r>
          </a:p>
          <a:p>
            <a:pPr defTabSz="914400" eaLnBrk="0" fontAlgn="base" hangingPunct="0">
              <a:spcBef>
                <a:spcPct val="20000"/>
              </a:spcBef>
              <a:spcAft>
                <a:spcPct val="0"/>
              </a:spcAft>
              <a:buFontTx/>
              <a:buChar char="•"/>
            </a:pPr>
            <a:r>
              <a:rPr lang="en-GB" altLang="en-US" sz="2400" b="1" noProof="1"/>
              <a:t>SUBSTRING(</a:t>
            </a:r>
            <a:r>
              <a:rPr lang="en-GB" altLang="en-US" sz="2400" noProof="1"/>
              <a:t>ipc_class_symbol, 5, 4</a:t>
            </a:r>
            <a:r>
              <a:rPr lang="en-GB" altLang="en-US" sz="2400" b="1" noProof="1"/>
              <a:t>)</a:t>
            </a:r>
            <a:br>
              <a:rPr lang="en-GB" altLang="en-US" sz="2400" dirty="0"/>
            </a:br>
            <a:r>
              <a:rPr lang="en-GB" altLang="en-US" sz="2400" dirty="0"/>
              <a:t>returns four characters starting with the 5th (=main group)</a:t>
            </a:r>
          </a:p>
          <a:p>
            <a:pPr defTabSz="914400" eaLnBrk="0" fontAlgn="base" hangingPunct="0">
              <a:spcBef>
                <a:spcPct val="20000"/>
              </a:spcBef>
              <a:spcAft>
                <a:spcPct val="0"/>
              </a:spcAft>
              <a:buFontTx/>
              <a:buChar char="•"/>
            </a:pPr>
            <a:r>
              <a:rPr lang="en-GB" altLang="en-US" sz="2400" b="1" noProof="1"/>
              <a:t>LEFT(</a:t>
            </a:r>
            <a:r>
              <a:rPr lang="en-GB" altLang="en-US" sz="2400" noProof="1"/>
              <a:t>ipc_class_symbol, 4</a:t>
            </a:r>
            <a:r>
              <a:rPr lang="en-GB" altLang="en-US" sz="2400" b="1" noProof="1"/>
              <a:t>)</a:t>
            </a:r>
            <a:br>
              <a:rPr lang="en-GB" altLang="en-US" sz="2400" b="1" dirty="0"/>
            </a:br>
            <a:r>
              <a:rPr lang="en-GB" altLang="en-US" sz="2400" dirty="0"/>
              <a:t>returns the first four characters (= IPC subclass)</a:t>
            </a:r>
          </a:p>
          <a:p>
            <a:pPr defTabSz="914400" eaLnBrk="0" fontAlgn="base" hangingPunct="0">
              <a:spcBef>
                <a:spcPct val="20000"/>
              </a:spcBef>
              <a:spcAft>
                <a:spcPct val="0"/>
              </a:spcAft>
              <a:buFontTx/>
              <a:buChar char="•"/>
            </a:pPr>
            <a:r>
              <a:rPr lang="en-GB" altLang="en-US" sz="2400" b="1" dirty="0"/>
              <a:t>REPLACE(</a:t>
            </a:r>
            <a:r>
              <a:rPr lang="en-GB" altLang="en-US" sz="2400" dirty="0"/>
              <a:t>person_address, 'Wien', 'Vienna'</a:t>
            </a:r>
            <a:r>
              <a:rPr lang="en-GB" altLang="en-US" sz="2400" b="1" dirty="0"/>
              <a:t>)</a:t>
            </a:r>
            <a:br>
              <a:rPr lang="en-GB" altLang="en-US" sz="2400" dirty="0"/>
            </a:br>
            <a:r>
              <a:rPr lang="en-GB" altLang="en-US" sz="2400" dirty="0"/>
              <a:t>returns a string where all occurrences of 'Wien' are replaced by 'Vienna'</a:t>
            </a:r>
          </a:p>
          <a:p>
            <a:pPr defTabSz="914400" eaLnBrk="0" fontAlgn="base" hangingPunct="0">
              <a:spcBef>
                <a:spcPct val="20000"/>
              </a:spcBef>
              <a:spcAft>
                <a:spcPct val="0"/>
              </a:spcAft>
              <a:buFontTx/>
              <a:buChar char="•"/>
            </a:pPr>
            <a:endParaRPr lang="en-GB" altLang="en-US" sz="2400" dirty="0"/>
          </a:p>
          <a:p>
            <a:pPr defTabSz="914400" eaLnBrk="0" fontAlgn="base" hangingPunct="0">
              <a:spcBef>
                <a:spcPct val="20000"/>
              </a:spcBef>
              <a:spcAft>
                <a:spcPct val="0"/>
              </a:spcAft>
              <a:buFontTx/>
              <a:buChar char="•"/>
            </a:pPr>
            <a:endParaRPr lang="en-GB" altLang="en-US" sz="2400" dirty="0"/>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CD800F9B-FCF7-40DD-A780-A0B1E532BFBF}" type="slidenum">
              <a:rPr lang="de-DE" altLang="en-US" sz="1200" smtClean="0">
                <a:solidFill>
                  <a:srgbClr val="4C575F"/>
                </a:solidFill>
              </a:rPr>
              <a:pPr/>
              <a:t>79</a:t>
            </a:fld>
            <a:endParaRPr lang="de-DE" altLang="en-US" sz="1200">
              <a:solidFill>
                <a:srgbClr val="4C575F"/>
              </a:solidFill>
            </a:endParaRPr>
          </a:p>
        </p:txBody>
      </p:sp>
      <p:sp>
        <p:nvSpPr>
          <p:cNvPr id="76803" name="Rectangle 2"/>
          <p:cNvSpPr>
            <a:spLocks noGrp="1" noChangeArrowheads="1"/>
          </p:cNvSpPr>
          <p:nvPr>
            <p:ph type="title"/>
          </p:nvPr>
        </p:nvSpPr>
        <p:spPr>
          <a:xfrm>
            <a:off x="662120" y="404818"/>
            <a:ext cx="8330671" cy="638175"/>
          </a:xfrm>
        </p:spPr>
        <p:txBody>
          <a:bodyPr/>
          <a:lstStyle/>
          <a:p>
            <a:r>
              <a:rPr lang="en-GB" altLang="en-US" sz="3200" dirty="0"/>
              <a:t>Datetime functions</a:t>
            </a:r>
          </a:p>
        </p:txBody>
      </p:sp>
      <p:sp>
        <p:nvSpPr>
          <p:cNvPr id="76804" name="Rectangle 3"/>
          <p:cNvSpPr>
            <a:spLocks noChangeArrowheads="1"/>
          </p:cNvSpPr>
          <p:nvPr/>
        </p:nvSpPr>
        <p:spPr bwMode="auto">
          <a:xfrm>
            <a:off x="662120" y="1125538"/>
            <a:ext cx="8269322" cy="504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61950" indent="-361950">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pPr>
            <a:r>
              <a:rPr lang="en-GB" altLang="en-US" sz="2400" dirty="0"/>
              <a:t>These functions work with date attributes. </a:t>
            </a:r>
          </a:p>
          <a:p>
            <a:pPr defTabSz="914400" eaLnBrk="0" fontAlgn="base" hangingPunct="0">
              <a:spcBef>
                <a:spcPct val="20000"/>
              </a:spcBef>
              <a:spcAft>
                <a:spcPct val="0"/>
              </a:spcAft>
              <a:buFontTx/>
              <a:buChar char="•"/>
            </a:pPr>
            <a:r>
              <a:rPr lang="en-GB" altLang="en-US" sz="2400" b="1" dirty="0"/>
              <a:t>GETDATE</a:t>
            </a:r>
            <a:r>
              <a:rPr lang="en-GB" altLang="en-US" sz="2400" dirty="0"/>
              <a:t>()</a:t>
            </a:r>
            <a:br>
              <a:rPr lang="en-GB" altLang="en-US" sz="2400" dirty="0"/>
            </a:br>
            <a:r>
              <a:rPr lang="en-GB" altLang="en-US" sz="2400" dirty="0"/>
              <a:t>requires no argument and returns the current date</a:t>
            </a:r>
          </a:p>
          <a:p>
            <a:pPr defTabSz="914400" eaLnBrk="0" fontAlgn="base" hangingPunct="0">
              <a:spcBef>
                <a:spcPct val="20000"/>
              </a:spcBef>
              <a:spcAft>
                <a:spcPct val="0"/>
              </a:spcAft>
              <a:buFontTx/>
              <a:buChar char="•"/>
            </a:pPr>
            <a:r>
              <a:rPr lang="en-GB" altLang="en-US" sz="2400" b="1" dirty="0"/>
              <a:t>DATEADD</a:t>
            </a:r>
            <a:r>
              <a:rPr lang="en-GB" altLang="en-US" sz="2400" dirty="0"/>
              <a:t>(month, 18, appln_filing_date</a:t>
            </a:r>
            <a:r>
              <a:rPr lang="en-GB" altLang="en-US" sz="2400" b="1" dirty="0"/>
              <a:t>)</a:t>
            </a:r>
            <a:br>
              <a:rPr lang="en-GB" altLang="en-US" sz="2400" dirty="0"/>
            </a:br>
            <a:r>
              <a:rPr lang="en-GB" altLang="en-US" sz="2400" b="1" dirty="0"/>
              <a:t>DATEADD</a:t>
            </a:r>
            <a:r>
              <a:rPr lang="en-GB" altLang="en-US" sz="2400" dirty="0"/>
              <a:t>(month, -18, appln_filing_date</a:t>
            </a:r>
            <a:r>
              <a:rPr lang="en-GB" altLang="en-US" sz="2400" b="1" dirty="0"/>
              <a:t>) </a:t>
            </a:r>
            <a:br>
              <a:rPr lang="en-GB" altLang="en-US" sz="2400" b="1" dirty="0"/>
            </a:br>
            <a:r>
              <a:rPr lang="en-GB" altLang="en-US" sz="2400" dirty="0"/>
              <a:t>adds / subtracts 18 month to/from the filing date; it can also be used to add years, days, etc.</a:t>
            </a:r>
          </a:p>
          <a:p>
            <a:pPr defTabSz="914400" eaLnBrk="0" fontAlgn="base" hangingPunct="0">
              <a:spcBef>
                <a:spcPct val="20000"/>
              </a:spcBef>
              <a:spcAft>
                <a:spcPct val="0"/>
              </a:spcAft>
              <a:buFontTx/>
              <a:buChar char="•"/>
            </a:pPr>
            <a:r>
              <a:rPr lang="en-GB" altLang="en-US" sz="2400" b="1" dirty="0"/>
              <a:t>YEAR(</a:t>
            </a:r>
            <a:r>
              <a:rPr lang="en-GB" altLang="en-US" sz="2400" dirty="0"/>
              <a:t>appln_filing_date</a:t>
            </a:r>
            <a:r>
              <a:rPr lang="en-GB" altLang="en-US" sz="2400" b="1" dirty="0"/>
              <a:t>)</a:t>
            </a:r>
            <a:br>
              <a:rPr lang="en-GB" altLang="en-US" sz="2400" dirty="0"/>
            </a:br>
            <a:r>
              <a:rPr lang="en-GB" altLang="en-US" sz="2400" b="1" dirty="0"/>
              <a:t>MONTH(</a:t>
            </a:r>
            <a:r>
              <a:rPr lang="en-GB" altLang="en-US" sz="2400" dirty="0"/>
              <a:t>appln_filing_date</a:t>
            </a:r>
            <a:r>
              <a:rPr lang="en-GB" altLang="en-US" sz="2400" b="1" dirty="0"/>
              <a:t>)</a:t>
            </a:r>
            <a:br>
              <a:rPr lang="en-GB" altLang="en-US" sz="2400" dirty="0"/>
            </a:br>
            <a:r>
              <a:rPr lang="en-GB" altLang="en-US" sz="2400" b="1" dirty="0"/>
              <a:t>DAY(</a:t>
            </a:r>
            <a:r>
              <a:rPr lang="en-GB" altLang="en-US" sz="2400" dirty="0"/>
              <a:t>appln_filing_date</a:t>
            </a:r>
            <a:r>
              <a:rPr lang="en-GB" altLang="en-US" sz="2400" b="1" dirty="0"/>
              <a:t>)</a:t>
            </a:r>
            <a:br>
              <a:rPr lang="en-GB" altLang="en-US" sz="2400" dirty="0"/>
            </a:br>
            <a:r>
              <a:rPr lang="en-GB" altLang="en-US" sz="2400" dirty="0"/>
              <a:t>returns the specified part of the date</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12"/>
          </p:nvPr>
        </p:nvSpPr>
        <p:spPr>
          <a:noFill/>
        </p:spPr>
        <p:txBody>
          <a:bodyPr/>
          <a:lstStyle>
            <a:lvl1pPr>
              <a:defRPr>
                <a:solidFill>
                  <a:srgbClr val="404B56"/>
                </a:solidFill>
                <a:latin typeface="Arial" charset="0"/>
              </a:defRPr>
            </a:lvl1pPr>
            <a:lvl2pPr marL="742950" indent="-285750">
              <a:buChar char="–"/>
              <a:defRPr>
                <a:solidFill>
                  <a:srgbClr val="404B56"/>
                </a:solidFill>
                <a:latin typeface="Arial" charset="0"/>
              </a:defRPr>
            </a:lvl2pPr>
            <a:lvl3pPr marL="1143000" indent="-228600">
              <a:defRPr>
                <a:solidFill>
                  <a:srgbClr val="404B56"/>
                </a:solidFill>
                <a:latin typeface="Arial" charset="0"/>
              </a:defRPr>
            </a:lvl3pPr>
            <a:lvl4pPr marL="1600200" indent="-228600">
              <a:buChar char="–"/>
              <a:defRPr>
                <a:solidFill>
                  <a:srgbClr val="404B56"/>
                </a:solidFill>
                <a:latin typeface="Arial" charset="0"/>
              </a:defRPr>
            </a:lvl4pPr>
            <a:lvl5pPr marL="2057400" indent="-228600">
              <a:buChar char="»"/>
              <a:defRPr>
                <a:solidFill>
                  <a:srgbClr val="404B56"/>
                </a:solidFill>
                <a:latin typeface="Arial" charset="0"/>
              </a:defRPr>
            </a:lvl5pPr>
            <a:lvl6pPr marL="2514600" indent="-228600" eaLnBrk="0" fontAlgn="base" hangingPunct="0">
              <a:spcBef>
                <a:spcPct val="20000"/>
              </a:spcBef>
              <a:spcAft>
                <a:spcPct val="0"/>
              </a:spcAft>
              <a:buChar char="»"/>
              <a:defRPr>
                <a:solidFill>
                  <a:srgbClr val="404B56"/>
                </a:solidFill>
                <a:latin typeface="Arial" charset="0"/>
              </a:defRPr>
            </a:lvl6pPr>
            <a:lvl7pPr marL="2971800" indent="-228600" eaLnBrk="0" fontAlgn="base" hangingPunct="0">
              <a:spcBef>
                <a:spcPct val="20000"/>
              </a:spcBef>
              <a:spcAft>
                <a:spcPct val="0"/>
              </a:spcAft>
              <a:buChar char="»"/>
              <a:defRPr>
                <a:solidFill>
                  <a:srgbClr val="404B56"/>
                </a:solidFill>
                <a:latin typeface="Arial" charset="0"/>
              </a:defRPr>
            </a:lvl7pPr>
            <a:lvl8pPr marL="3429000" indent="-228600" eaLnBrk="0" fontAlgn="base" hangingPunct="0">
              <a:spcBef>
                <a:spcPct val="20000"/>
              </a:spcBef>
              <a:spcAft>
                <a:spcPct val="0"/>
              </a:spcAft>
              <a:buChar char="»"/>
              <a:defRPr>
                <a:solidFill>
                  <a:srgbClr val="404B56"/>
                </a:solidFill>
                <a:latin typeface="Arial" charset="0"/>
              </a:defRPr>
            </a:lvl8pPr>
            <a:lvl9pPr marL="3886200" indent="-228600" eaLnBrk="0" fontAlgn="base" hangingPunct="0">
              <a:spcBef>
                <a:spcPct val="20000"/>
              </a:spcBef>
              <a:spcAft>
                <a:spcPct val="0"/>
              </a:spcAft>
              <a:buChar char="»"/>
              <a:defRPr>
                <a:solidFill>
                  <a:srgbClr val="404B56"/>
                </a:solidFill>
                <a:latin typeface="Arial" charset="0"/>
              </a:defRPr>
            </a:lvl9pPr>
          </a:lstStyle>
          <a:p>
            <a:fld id="{AD4DF3AE-ADF9-4246-8505-79B8F5AFB2D2}" type="slidenum">
              <a:rPr lang="de-DE" altLang="en-US" smtClean="0">
                <a:solidFill>
                  <a:schemeClr val="tx1"/>
                </a:solidFill>
              </a:rPr>
              <a:pPr/>
              <a:t>8</a:t>
            </a:fld>
            <a:endParaRPr lang="de-DE" altLang="en-US">
              <a:solidFill>
                <a:schemeClr val="tx1"/>
              </a:solidFill>
            </a:endParaRPr>
          </a:p>
        </p:txBody>
      </p:sp>
      <p:sp>
        <p:nvSpPr>
          <p:cNvPr id="8195" name="Rectangle 2"/>
          <p:cNvSpPr>
            <a:spLocks noGrp="1" noChangeArrowheads="1"/>
          </p:cNvSpPr>
          <p:nvPr>
            <p:ph type="title"/>
          </p:nvPr>
        </p:nvSpPr>
        <p:spPr/>
        <p:txBody>
          <a:bodyPr/>
          <a:lstStyle/>
          <a:p>
            <a:r>
              <a:rPr lang="en-GB" altLang="en-US" sz="3200"/>
              <a:t>Tables, Rows, Columns</a:t>
            </a:r>
          </a:p>
        </p:txBody>
      </p:sp>
      <p:sp>
        <p:nvSpPr>
          <p:cNvPr id="8196" name="Rectangle 3"/>
          <p:cNvSpPr>
            <a:spLocks noGrp="1" noChangeArrowheads="1"/>
          </p:cNvSpPr>
          <p:nvPr>
            <p:ph type="body" idx="1"/>
          </p:nvPr>
        </p:nvSpPr>
        <p:spPr>
          <a:xfrm>
            <a:off x="6591262" y="1196974"/>
            <a:ext cx="3042312" cy="1295400"/>
          </a:xfrm>
        </p:spPr>
        <p:txBody>
          <a:bodyPr/>
          <a:lstStyle/>
          <a:p>
            <a:pPr marL="0" indent="0">
              <a:buFontTx/>
              <a:buNone/>
            </a:pPr>
            <a:r>
              <a:rPr lang="en-GB" altLang="en-US" sz="2000" dirty="0"/>
              <a:t>A relational database is a collection of linked tables.</a:t>
            </a:r>
          </a:p>
        </p:txBody>
      </p:sp>
      <p:sp>
        <p:nvSpPr>
          <p:cNvPr id="8198" name="Rectangle 5"/>
          <p:cNvSpPr>
            <a:spLocks noChangeArrowheads="1"/>
          </p:cNvSpPr>
          <p:nvPr/>
        </p:nvSpPr>
        <p:spPr bwMode="auto">
          <a:xfrm>
            <a:off x="414352" y="1182368"/>
            <a:ext cx="4850682" cy="1886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rgbClr val="404B56"/>
                </a:solidFill>
                <a:latin typeface="Arial" charset="0"/>
              </a:defRPr>
            </a:lvl1pPr>
            <a:lvl2pPr marL="742950" indent="-285750">
              <a:buChar char="–"/>
              <a:defRPr>
                <a:solidFill>
                  <a:srgbClr val="404B56"/>
                </a:solidFill>
                <a:latin typeface="Arial" charset="0"/>
              </a:defRPr>
            </a:lvl2pPr>
            <a:lvl3pPr marL="1143000" indent="-228600">
              <a:defRPr>
                <a:solidFill>
                  <a:srgbClr val="404B56"/>
                </a:solidFill>
                <a:latin typeface="Arial" charset="0"/>
              </a:defRPr>
            </a:lvl3pPr>
            <a:lvl4pPr marL="1600200" indent="-228600">
              <a:buChar char="–"/>
              <a:defRPr>
                <a:solidFill>
                  <a:srgbClr val="404B56"/>
                </a:solidFill>
                <a:latin typeface="Arial" charset="0"/>
              </a:defRPr>
            </a:lvl4pPr>
            <a:lvl5pPr marL="2057400" indent="-228600">
              <a:buChar char="»"/>
              <a:defRPr>
                <a:solidFill>
                  <a:srgbClr val="404B56"/>
                </a:solidFill>
                <a:latin typeface="Arial" charset="0"/>
              </a:defRPr>
            </a:lvl5pPr>
            <a:lvl6pPr marL="2514600" indent="-228600" eaLnBrk="0" fontAlgn="base" hangingPunct="0">
              <a:spcBef>
                <a:spcPct val="20000"/>
              </a:spcBef>
              <a:spcAft>
                <a:spcPct val="0"/>
              </a:spcAft>
              <a:buChar char="»"/>
              <a:defRPr>
                <a:solidFill>
                  <a:srgbClr val="404B56"/>
                </a:solidFill>
                <a:latin typeface="Arial" charset="0"/>
              </a:defRPr>
            </a:lvl6pPr>
            <a:lvl7pPr marL="2971800" indent="-228600" eaLnBrk="0" fontAlgn="base" hangingPunct="0">
              <a:spcBef>
                <a:spcPct val="20000"/>
              </a:spcBef>
              <a:spcAft>
                <a:spcPct val="0"/>
              </a:spcAft>
              <a:buChar char="»"/>
              <a:defRPr>
                <a:solidFill>
                  <a:srgbClr val="404B56"/>
                </a:solidFill>
                <a:latin typeface="Arial" charset="0"/>
              </a:defRPr>
            </a:lvl7pPr>
            <a:lvl8pPr marL="3429000" indent="-228600" eaLnBrk="0" fontAlgn="base" hangingPunct="0">
              <a:spcBef>
                <a:spcPct val="20000"/>
              </a:spcBef>
              <a:spcAft>
                <a:spcPct val="0"/>
              </a:spcAft>
              <a:buChar char="»"/>
              <a:defRPr>
                <a:solidFill>
                  <a:srgbClr val="404B56"/>
                </a:solidFill>
                <a:latin typeface="Arial" charset="0"/>
              </a:defRPr>
            </a:lvl8pPr>
            <a:lvl9pPr marL="3886200" indent="-228600" eaLnBrk="0" fontAlgn="base" hangingPunct="0">
              <a:spcBef>
                <a:spcPct val="20000"/>
              </a:spcBef>
              <a:spcAft>
                <a:spcPct val="0"/>
              </a:spcAft>
              <a:buChar char="»"/>
              <a:defRPr>
                <a:solidFill>
                  <a:srgbClr val="404B56"/>
                </a:solidFill>
                <a:latin typeface="Arial" charset="0"/>
              </a:defRPr>
            </a:lvl9pPr>
          </a:lstStyle>
          <a:p>
            <a:pPr>
              <a:buFontTx/>
              <a:buNone/>
            </a:pPr>
            <a:r>
              <a:rPr lang="en-GB" altLang="en-US" dirty="0"/>
              <a:t>A table consists of </a:t>
            </a:r>
            <a:r>
              <a:rPr lang="en-GB" altLang="en-US" b="1" dirty="0"/>
              <a:t>columns</a:t>
            </a:r>
            <a:r>
              <a:rPr lang="en-GB" altLang="en-US" dirty="0"/>
              <a:t> and </a:t>
            </a:r>
            <a:r>
              <a:rPr lang="en-GB" altLang="en-US" b="1" dirty="0"/>
              <a:t>rows</a:t>
            </a:r>
            <a:r>
              <a:rPr lang="en-GB" altLang="en-US" dirty="0"/>
              <a:t> (also called </a:t>
            </a:r>
            <a:r>
              <a:rPr lang="en-GB" altLang="en-US" b="1" dirty="0"/>
              <a:t>record</a:t>
            </a:r>
            <a:r>
              <a:rPr lang="en-GB" altLang="en-US" dirty="0"/>
              <a:t>).</a:t>
            </a:r>
            <a:br>
              <a:rPr lang="en-GB" altLang="en-US" dirty="0"/>
            </a:br>
            <a:br>
              <a:rPr lang="en-GB" altLang="en-US" dirty="0"/>
            </a:br>
            <a:r>
              <a:rPr lang="en-GB" altLang="en-US" dirty="0"/>
              <a:t>A cell contains 1(!) data item of a certain </a:t>
            </a:r>
            <a:r>
              <a:rPr lang="en-GB" altLang="en-US" b="1" dirty="0"/>
              <a:t>type</a:t>
            </a:r>
            <a:r>
              <a:rPr lang="en-GB" altLang="en-US" dirty="0"/>
              <a:t>, which can be a string, a number or a date.</a:t>
            </a:r>
          </a:p>
        </p:txBody>
      </p:sp>
      <p:pic>
        <p:nvPicPr>
          <p:cNvPr id="819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933" y="3073722"/>
            <a:ext cx="5539450" cy="172402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1262" y="3068960"/>
            <a:ext cx="2027237" cy="32686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10739266"/>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2A0C7538-513D-4183-B4F2-66CF20FE9390}" type="slidenum">
              <a:rPr lang="de-DE" altLang="en-US" sz="1200" smtClean="0">
                <a:solidFill>
                  <a:srgbClr val="4C575F"/>
                </a:solidFill>
              </a:rPr>
              <a:pPr/>
              <a:t>80</a:t>
            </a:fld>
            <a:endParaRPr lang="de-DE" altLang="en-US" sz="1200">
              <a:solidFill>
                <a:srgbClr val="4C575F"/>
              </a:solidFill>
            </a:endParaRPr>
          </a:p>
        </p:txBody>
      </p:sp>
      <p:sp>
        <p:nvSpPr>
          <p:cNvPr id="77827" name="Rectangle 2"/>
          <p:cNvSpPr>
            <a:spLocks noGrp="1" noChangeArrowheads="1"/>
          </p:cNvSpPr>
          <p:nvPr>
            <p:ph type="title"/>
          </p:nvPr>
        </p:nvSpPr>
        <p:spPr>
          <a:xfrm>
            <a:off x="662120" y="404818"/>
            <a:ext cx="8330671" cy="638175"/>
          </a:xfrm>
        </p:spPr>
        <p:txBody>
          <a:bodyPr/>
          <a:lstStyle/>
          <a:p>
            <a:r>
              <a:rPr lang="en-GB" altLang="en-US" sz="3200"/>
              <a:t>Arithmetic operators</a:t>
            </a:r>
          </a:p>
        </p:txBody>
      </p:sp>
      <p:sp>
        <p:nvSpPr>
          <p:cNvPr id="77828" name="Rectangle 3"/>
          <p:cNvSpPr>
            <a:spLocks noChangeArrowheads="1"/>
          </p:cNvSpPr>
          <p:nvPr/>
        </p:nvSpPr>
        <p:spPr bwMode="auto">
          <a:xfrm>
            <a:off x="584732" y="1198290"/>
            <a:ext cx="8659152"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pPr>
            <a:r>
              <a:rPr lang="en-GB" altLang="en-US" sz="2400" dirty="0"/>
              <a:t>You can do the usual maths with number attributes or constants.</a:t>
            </a:r>
          </a:p>
        </p:txBody>
      </p:sp>
      <p:sp>
        <p:nvSpPr>
          <p:cNvPr id="77829" name="Rectangle 3"/>
          <p:cNvSpPr>
            <a:spLocks noChangeArrowheads="1"/>
          </p:cNvSpPr>
          <p:nvPr/>
        </p:nvSpPr>
        <p:spPr bwMode="auto">
          <a:xfrm>
            <a:off x="662123" y="2133326"/>
            <a:ext cx="8972153" cy="2016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274638">
              <a:tabLst>
                <a:tab pos="358775" algn="l"/>
                <a:tab pos="809625" algn="l"/>
              </a:tabLst>
              <a:defRPr sz="2000">
                <a:solidFill>
                  <a:srgbClr val="404B56"/>
                </a:solidFill>
                <a:latin typeface="Arial" charset="0"/>
                <a:cs typeface="Arial" charset="0"/>
              </a:defRPr>
            </a:lvl1pPr>
            <a:lvl2pPr marL="742950" indent="-285750" defTabSz="274638">
              <a:tabLst>
                <a:tab pos="358775" algn="l"/>
                <a:tab pos="809625" algn="l"/>
              </a:tabLst>
              <a:defRPr sz="2000">
                <a:solidFill>
                  <a:srgbClr val="404B56"/>
                </a:solidFill>
                <a:latin typeface="Arial" charset="0"/>
                <a:cs typeface="Arial" charset="0"/>
              </a:defRPr>
            </a:lvl2pPr>
            <a:lvl3pPr marL="1143000" indent="-228600" defTabSz="274638">
              <a:tabLst>
                <a:tab pos="358775" algn="l"/>
                <a:tab pos="809625" algn="l"/>
              </a:tabLst>
              <a:defRPr sz="2000">
                <a:solidFill>
                  <a:srgbClr val="404B56"/>
                </a:solidFill>
                <a:latin typeface="Arial" charset="0"/>
                <a:cs typeface="Arial" charset="0"/>
              </a:defRPr>
            </a:lvl3pPr>
            <a:lvl4pPr marL="1600200" indent="-228600" defTabSz="274638">
              <a:tabLst>
                <a:tab pos="358775" algn="l"/>
                <a:tab pos="809625" algn="l"/>
              </a:tabLst>
              <a:defRPr sz="2000">
                <a:solidFill>
                  <a:srgbClr val="404B56"/>
                </a:solidFill>
                <a:latin typeface="Arial" charset="0"/>
                <a:cs typeface="Arial" charset="0"/>
              </a:defRPr>
            </a:lvl4pPr>
            <a:lvl5pPr marL="2057400" indent="-228600" defTabSz="274638">
              <a:tabLst>
                <a:tab pos="358775" algn="l"/>
                <a:tab pos="809625" algn="l"/>
              </a:tabLst>
              <a:defRPr sz="2000">
                <a:solidFill>
                  <a:srgbClr val="404B56"/>
                </a:solidFill>
                <a:latin typeface="Arial" charset="0"/>
                <a:cs typeface="Arial" charset="0"/>
              </a:defRPr>
            </a:lvl5pPr>
            <a:lvl6pPr marL="25146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6pPr>
            <a:lvl7pPr marL="29718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7pPr>
            <a:lvl8pPr marL="34290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8pPr>
            <a:lvl9pPr marL="38862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9pPr>
          </a:lstStyle>
          <a:p>
            <a:pPr eaLnBrk="0" fontAlgn="base" hangingPunct="0">
              <a:spcBef>
                <a:spcPct val="20000"/>
              </a:spcBef>
              <a:spcAft>
                <a:spcPct val="0"/>
              </a:spcAft>
            </a:pPr>
            <a:r>
              <a:rPr lang="en-GB" altLang="en-US" sz="1800" b="1" noProof="1"/>
              <a:t>SELECT top 100 appln_auth, appln_nr, appln_kind, nb_applicants, nb_inventors, nb_citing_docdb_fam,</a:t>
            </a:r>
          </a:p>
          <a:p>
            <a:pPr eaLnBrk="0" fontAlgn="base" hangingPunct="0">
              <a:spcBef>
                <a:spcPct val="20000"/>
              </a:spcBef>
              <a:spcAft>
                <a:spcPct val="0"/>
              </a:spcAft>
            </a:pPr>
            <a:r>
              <a:rPr lang="en-GB" altLang="en-US" sz="1800" b="1" noProof="1">
                <a:solidFill>
                  <a:srgbClr val="FF3300"/>
                </a:solidFill>
              </a:rPr>
              <a:t>earliest_publn_year - appln_filing_year</a:t>
            </a:r>
            <a:r>
              <a:rPr lang="en-GB" altLang="en-US" sz="1800" b="1" noProof="1"/>
              <a:t> as yearsToPublish,</a:t>
            </a:r>
          </a:p>
          <a:p>
            <a:pPr eaLnBrk="0" fontAlgn="base" hangingPunct="0">
              <a:spcBef>
                <a:spcPct val="20000"/>
              </a:spcBef>
              <a:spcAft>
                <a:spcPct val="0"/>
              </a:spcAft>
            </a:pPr>
            <a:r>
              <a:rPr lang="en-GB" altLang="en-US" sz="1800" b="1" noProof="1">
                <a:solidFill>
                  <a:srgbClr val="FF3300"/>
                </a:solidFill>
              </a:rPr>
              <a:t>(nb_applicants * 10 + nb_inventors) * nb_citing_docdb_fam / 2.0</a:t>
            </a:r>
            <a:r>
              <a:rPr lang="en-GB" altLang="en-US" sz="1800" b="1" noProof="1"/>
              <a:t> </a:t>
            </a:r>
            <a:br>
              <a:rPr lang="en-GB" altLang="en-US" sz="1800" b="1" noProof="1"/>
            </a:br>
            <a:r>
              <a:rPr lang="en-GB" altLang="en-US" sz="1800" b="1" noProof="1"/>
              <a:t>	as myIndicator</a:t>
            </a:r>
          </a:p>
          <a:p>
            <a:pPr eaLnBrk="0" fontAlgn="base" hangingPunct="0">
              <a:spcBef>
                <a:spcPct val="20000"/>
              </a:spcBef>
              <a:spcAft>
                <a:spcPct val="0"/>
              </a:spcAft>
            </a:pPr>
            <a:r>
              <a:rPr lang="en-GB" altLang="en-US" sz="1800" b="1" noProof="1"/>
              <a:t>FROM tls201_appln</a:t>
            </a:r>
          </a:p>
        </p:txBody>
      </p:sp>
      <p:sp>
        <p:nvSpPr>
          <p:cNvPr id="77830" name="Rectangle 5"/>
          <p:cNvSpPr>
            <a:spLocks noChangeArrowheads="1"/>
          </p:cNvSpPr>
          <p:nvPr/>
        </p:nvSpPr>
        <p:spPr bwMode="auto">
          <a:xfrm>
            <a:off x="584729" y="2133328"/>
            <a:ext cx="8970433" cy="1943744"/>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buFontTx/>
              <a:buChar char="•"/>
            </a:pPr>
            <a:endParaRPr lang="de-AT" altLang="en-US"/>
          </a:p>
        </p:txBody>
      </p:sp>
      <p:sp>
        <p:nvSpPr>
          <p:cNvPr id="77831" name="Rectangle 6"/>
          <p:cNvSpPr>
            <a:spLocks noChangeArrowheads="1"/>
          </p:cNvSpPr>
          <p:nvPr/>
        </p:nvSpPr>
        <p:spPr bwMode="auto">
          <a:xfrm>
            <a:off x="662120" y="4149948"/>
            <a:ext cx="3409237"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pPr>
            <a:r>
              <a:rPr lang="en-GB" altLang="en-US" sz="2400" dirty="0"/>
              <a:t>+  add</a:t>
            </a:r>
          </a:p>
          <a:p>
            <a:pPr defTabSz="914400" eaLnBrk="0" fontAlgn="base" hangingPunct="0">
              <a:spcBef>
                <a:spcPct val="20000"/>
              </a:spcBef>
              <a:spcAft>
                <a:spcPct val="0"/>
              </a:spcAft>
            </a:pPr>
            <a:r>
              <a:rPr lang="en-GB" altLang="en-US" sz="2400" dirty="0"/>
              <a:t>-  subtract</a:t>
            </a:r>
          </a:p>
          <a:p>
            <a:pPr defTabSz="914400" eaLnBrk="0" fontAlgn="base" hangingPunct="0">
              <a:spcBef>
                <a:spcPct val="20000"/>
              </a:spcBef>
              <a:spcAft>
                <a:spcPct val="0"/>
              </a:spcAft>
            </a:pPr>
            <a:r>
              <a:rPr lang="en-GB" altLang="en-US" sz="2400" dirty="0"/>
              <a:t>*  multiply</a:t>
            </a:r>
          </a:p>
        </p:txBody>
      </p:sp>
      <p:sp>
        <p:nvSpPr>
          <p:cNvPr id="77832" name="Rectangle 7"/>
          <p:cNvSpPr>
            <a:spLocks noChangeArrowheads="1"/>
          </p:cNvSpPr>
          <p:nvPr/>
        </p:nvSpPr>
        <p:spPr bwMode="auto">
          <a:xfrm>
            <a:off x="4250923" y="4149948"/>
            <a:ext cx="538335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pPr>
            <a:r>
              <a:rPr lang="en-GB" altLang="en-US" sz="2400" dirty="0"/>
              <a:t>/   divide</a:t>
            </a:r>
          </a:p>
          <a:p>
            <a:pPr defTabSz="914400" eaLnBrk="0" fontAlgn="base" hangingPunct="0">
              <a:spcBef>
                <a:spcPct val="20000"/>
              </a:spcBef>
              <a:spcAft>
                <a:spcPct val="0"/>
              </a:spcAft>
            </a:pPr>
            <a:r>
              <a:rPr lang="en-GB" altLang="en-US" sz="2400" dirty="0"/>
              <a:t>% modulo </a:t>
            </a:r>
            <a:br>
              <a:rPr lang="en-GB" altLang="en-US" sz="2400" dirty="0"/>
            </a:br>
            <a:r>
              <a:rPr lang="en-GB" altLang="en-US" sz="2400" dirty="0"/>
              <a:t>    (the remainder of a division)</a:t>
            </a:r>
          </a:p>
        </p:txBody>
      </p:sp>
      <p:sp>
        <p:nvSpPr>
          <p:cNvPr id="9" name="Rectangle 3"/>
          <p:cNvSpPr>
            <a:spLocks noChangeArrowheads="1"/>
          </p:cNvSpPr>
          <p:nvPr/>
        </p:nvSpPr>
        <p:spPr bwMode="auto">
          <a:xfrm>
            <a:off x="584729" y="5589240"/>
            <a:ext cx="9204808"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pPr>
            <a:r>
              <a:rPr lang="en-GB" altLang="en-US" sz="2400" dirty="0"/>
              <a:t>To force a result in decimal format, make sure that at least one argument is in decimal format: e.g. </a:t>
            </a:r>
            <a:r>
              <a:rPr lang="en-GB" altLang="en-US" sz="2400" b="1" dirty="0" err="1">
                <a:solidFill>
                  <a:srgbClr val="4C575F"/>
                </a:solidFill>
              </a:rPr>
              <a:t>nb_citations</a:t>
            </a:r>
            <a:r>
              <a:rPr lang="en-GB" altLang="en-US" sz="2400" b="1" dirty="0">
                <a:solidFill>
                  <a:srgbClr val="4C575F"/>
                </a:solidFill>
              </a:rPr>
              <a:t> /</a:t>
            </a:r>
            <a:r>
              <a:rPr lang="en-GB" altLang="en-US" sz="2400" b="1" dirty="0">
                <a:solidFill>
                  <a:srgbClr val="FF3300"/>
                </a:solidFill>
              </a:rPr>
              <a:t> 2.0</a:t>
            </a:r>
            <a:r>
              <a:rPr lang="en-GB" altLang="en-US" sz="2400" b="1" dirty="0"/>
              <a:t> </a:t>
            </a:r>
            <a:endParaRPr lang="en-GB" altLang="en-US" sz="2400" dirty="0"/>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61B54BEE-8399-4086-9AF2-2582783D7812}" type="slidenum">
              <a:rPr lang="de-DE" altLang="en-US" sz="1200" smtClean="0">
                <a:solidFill>
                  <a:srgbClr val="4C575F"/>
                </a:solidFill>
              </a:rPr>
              <a:pPr/>
              <a:t>81</a:t>
            </a:fld>
            <a:endParaRPr lang="de-DE" altLang="en-US" sz="1200">
              <a:solidFill>
                <a:srgbClr val="4C575F"/>
              </a:solidFill>
            </a:endParaRPr>
          </a:p>
        </p:txBody>
      </p:sp>
      <p:sp>
        <p:nvSpPr>
          <p:cNvPr id="78851" name="Rectangle 2"/>
          <p:cNvSpPr>
            <a:spLocks noChangeArrowheads="1"/>
          </p:cNvSpPr>
          <p:nvPr/>
        </p:nvSpPr>
        <p:spPr bwMode="auto">
          <a:xfrm>
            <a:off x="584729" y="2133605"/>
            <a:ext cx="8330671"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fontAlgn="base">
              <a:spcBef>
                <a:spcPct val="0"/>
              </a:spcBef>
              <a:spcAft>
                <a:spcPct val="0"/>
              </a:spcAft>
            </a:pPr>
            <a:r>
              <a:rPr lang="en-GB" altLang="en-US" sz="3600" b="1"/>
              <a:t>Frequently used JOINs</a:t>
            </a:r>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F3D4B593-D6D6-4956-9885-2C4CC70321AE}" type="slidenum">
              <a:rPr lang="de-DE" altLang="en-US" sz="1200" smtClean="0">
                <a:solidFill>
                  <a:srgbClr val="4C575F"/>
                </a:solidFill>
              </a:rPr>
              <a:pPr/>
              <a:t>82</a:t>
            </a:fld>
            <a:endParaRPr lang="de-DE" altLang="en-US" sz="1200">
              <a:solidFill>
                <a:srgbClr val="4C575F"/>
              </a:solidFill>
            </a:endParaRPr>
          </a:p>
        </p:txBody>
      </p:sp>
      <p:sp>
        <p:nvSpPr>
          <p:cNvPr id="79875" name="Rectangle 2"/>
          <p:cNvSpPr>
            <a:spLocks noGrp="1" noChangeArrowheads="1"/>
          </p:cNvSpPr>
          <p:nvPr>
            <p:ph type="title"/>
          </p:nvPr>
        </p:nvSpPr>
        <p:spPr>
          <a:xfrm>
            <a:off x="662120" y="404818"/>
            <a:ext cx="8330671" cy="638175"/>
          </a:xfrm>
        </p:spPr>
        <p:txBody>
          <a:bodyPr/>
          <a:lstStyle/>
          <a:p>
            <a:r>
              <a:rPr lang="en-GB" altLang="en-US" sz="3200"/>
              <a:t>Titles and abstracts</a:t>
            </a:r>
          </a:p>
        </p:txBody>
      </p:sp>
      <p:sp>
        <p:nvSpPr>
          <p:cNvPr id="79876" name="Rectangle 3"/>
          <p:cNvSpPr>
            <a:spLocks noChangeArrowheads="1"/>
          </p:cNvSpPr>
          <p:nvPr/>
        </p:nvSpPr>
        <p:spPr bwMode="auto">
          <a:xfrm>
            <a:off x="584732" y="1341440"/>
            <a:ext cx="8659152" cy="115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pPr>
            <a:r>
              <a:rPr lang="en-GB" altLang="en-US" sz="2400" dirty="0"/>
              <a:t>Each application has either one or no title / abstract. Sometimes the title/abstract is missing, so OUTER JOIN is used.</a:t>
            </a:r>
          </a:p>
        </p:txBody>
      </p:sp>
      <p:sp>
        <p:nvSpPr>
          <p:cNvPr id="79877" name="Rectangle 3"/>
          <p:cNvSpPr>
            <a:spLocks noChangeArrowheads="1"/>
          </p:cNvSpPr>
          <p:nvPr/>
        </p:nvSpPr>
        <p:spPr bwMode="auto">
          <a:xfrm>
            <a:off x="662123" y="2636843"/>
            <a:ext cx="8972153" cy="151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274638">
              <a:tabLst>
                <a:tab pos="358775" algn="l"/>
                <a:tab pos="809625" algn="l"/>
              </a:tabLst>
              <a:defRPr sz="2000">
                <a:solidFill>
                  <a:srgbClr val="404B56"/>
                </a:solidFill>
                <a:latin typeface="Arial" charset="0"/>
                <a:cs typeface="Arial" charset="0"/>
              </a:defRPr>
            </a:lvl1pPr>
            <a:lvl2pPr marL="742950" indent="-285750" defTabSz="274638">
              <a:tabLst>
                <a:tab pos="358775" algn="l"/>
                <a:tab pos="809625" algn="l"/>
              </a:tabLst>
              <a:defRPr sz="2000">
                <a:solidFill>
                  <a:srgbClr val="404B56"/>
                </a:solidFill>
                <a:latin typeface="Arial" charset="0"/>
                <a:cs typeface="Arial" charset="0"/>
              </a:defRPr>
            </a:lvl2pPr>
            <a:lvl3pPr marL="1143000" indent="-228600" defTabSz="274638">
              <a:tabLst>
                <a:tab pos="358775" algn="l"/>
                <a:tab pos="809625" algn="l"/>
              </a:tabLst>
              <a:defRPr sz="2000">
                <a:solidFill>
                  <a:srgbClr val="404B56"/>
                </a:solidFill>
                <a:latin typeface="Arial" charset="0"/>
                <a:cs typeface="Arial" charset="0"/>
              </a:defRPr>
            </a:lvl3pPr>
            <a:lvl4pPr marL="1600200" indent="-228600" defTabSz="274638">
              <a:tabLst>
                <a:tab pos="358775" algn="l"/>
                <a:tab pos="809625" algn="l"/>
              </a:tabLst>
              <a:defRPr sz="2000">
                <a:solidFill>
                  <a:srgbClr val="404B56"/>
                </a:solidFill>
                <a:latin typeface="Arial" charset="0"/>
                <a:cs typeface="Arial" charset="0"/>
              </a:defRPr>
            </a:lvl4pPr>
            <a:lvl5pPr marL="2057400" indent="-228600" defTabSz="274638">
              <a:tabLst>
                <a:tab pos="358775" algn="l"/>
                <a:tab pos="809625" algn="l"/>
              </a:tabLst>
              <a:defRPr sz="2000">
                <a:solidFill>
                  <a:srgbClr val="404B56"/>
                </a:solidFill>
                <a:latin typeface="Arial" charset="0"/>
                <a:cs typeface="Arial" charset="0"/>
              </a:defRPr>
            </a:lvl5pPr>
            <a:lvl6pPr marL="25146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6pPr>
            <a:lvl7pPr marL="29718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7pPr>
            <a:lvl8pPr marL="34290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8pPr>
            <a:lvl9pPr marL="38862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9pPr>
          </a:lstStyle>
          <a:p>
            <a:pPr eaLnBrk="0" fontAlgn="base" hangingPunct="0">
              <a:spcBef>
                <a:spcPct val="20000"/>
              </a:spcBef>
              <a:spcAft>
                <a:spcPct val="0"/>
              </a:spcAft>
            </a:pPr>
            <a:r>
              <a:rPr lang="en-GB" altLang="en-US" sz="1800" b="1" noProof="1"/>
              <a:t>SELECT a.appln_id, appln_auth, appln_nr, appln_kind, t.appln_title</a:t>
            </a:r>
          </a:p>
          <a:p>
            <a:pPr eaLnBrk="0" fontAlgn="base" hangingPunct="0">
              <a:spcBef>
                <a:spcPct val="20000"/>
              </a:spcBef>
              <a:spcAft>
                <a:spcPct val="0"/>
              </a:spcAft>
            </a:pPr>
            <a:r>
              <a:rPr lang="en-GB" altLang="en-US" sz="1800" b="1" noProof="1">
                <a:solidFill>
                  <a:srgbClr val="FF3300"/>
                </a:solidFill>
              </a:rPr>
              <a:t>FROM tls201_appln a</a:t>
            </a:r>
          </a:p>
          <a:p>
            <a:pPr eaLnBrk="0" fontAlgn="base" hangingPunct="0">
              <a:spcBef>
                <a:spcPct val="20000"/>
              </a:spcBef>
              <a:spcAft>
                <a:spcPct val="0"/>
              </a:spcAft>
            </a:pPr>
            <a:r>
              <a:rPr lang="en-GB" altLang="en-US" sz="1800" b="1" noProof="1">
                <a:solidFill>
                  <a:srgbClr val="FF3300"/>
                </a:solidFill>
              </a:rPr>
              <a:t>LEFT OUTER JOIN tls202_appln_title t ON a.appln_id = t.appln_id</a:t>
            </a:r>
          </a:p>
          <a:p>
            <a:pPr eaLnBrk="0" fontAlgn="base" hangingPunct="0">
              <a:spcBef>
                <a:spcPct val="20000"/>
              </a:spcBef>
              <a:spcAft>
                <a:spcPct val="0"/>
              </a:spcAft>
            </a:pPr>
            <a:r>
              <a:rPr lang="en-GB" altLang="en-US" sz="1800" b="1" noProof="1"/>
              <a:t>WHERE </a:t>
            </a:r>
            <a:r>
              <a:rPr lang="en-GB" altLang="en-US" sz="1800" b="1" noProof="1">
                <a:solidFill>
                  <a:srgbClr val="008000"/>
                </a:solidFill>
              </a:rPr>
              <a:t>-- please complete ....</a:t>
            </a:r>
          </a:p>
        </p:txBody>
      </p:sp>
      <p:sp>
        <p:nvSpPr>
          <p:cNvPr id="79878" name="Rectangle 5"/>
          <p:cNvSpPr>
            <a:spLocks noChangeArrowheads="1"/>
          </p:cNvSpPr>
          <p:nvPr/>
        </p:nvSpPr>
        <p:spPr bwMode="auto">
          <a:xfrm>
            <a:off x="584729" y="2636843"/>
            <a:ext cx="8970433" cy="1512887"/>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buFontTx/>
              <a:buChar char="•"/>
            </a:pPr>
            <a:endParaRPr lang="de-AT" altLang="en-US"/>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728" y="4694357"/>
            <a:ext cx="8840015" cy="15112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5372AB19-B570-405C-9CC4-D4FA8B563A6A}" type="slidenum">
              <a:rPr lang="de-DE" altLang="en-US" sz="1200" smtClean="0">
                <a:solidFill>
                  <a:srgbClr val="4C575F"/>
                </a:solidFill>
              </a:rPr>
              <a:pPr/>
              <a:t>83</a:t>
            </a:fld>
            <a:endParaRPr lang="de-DE" altLang="en-US" sz="1200">
              <a:solidFill>
                <a:srgbClr val="4C575F"/>
              </a:solidFill>
            </a:endParaRPr>
          </a:p>
        </p:txBody>
      </p:sp>
      <p:sp>
        <p:nvSpPr>
          <p:cNvPr id="80899" name="Rectangle 2"/>
          <p:cNvSpPr>
            <a:spLocks noGrp="1" noChangeArrowheads="1"/>
          </p:cNvSpPr>
          <p:nvPr>
            <p:ph type="title"/>
          </p:nvPr>
        </p:nvSpPr>
        <p:spPr>
          <a:xfrm>
            <a:off x="662120" y="404818"/>
            <a:ext cx="8330671" cy="638175"/>
          </a:xfrm>
        </p:spPr>
        <p:txBody>
          <a:bodyPr/>
          <a:lstStyle/>
          <a:p>
            <a:r>
              <a:rPr lang="en-GB" altLang="en-US" sz="3200"/>
              <a:t>Classifications</a:t>
            </a:r>
          </a:p>
        </p:txBody>
      </p:sp>
      <p:sp>
        <p:nvSpPr>
          <p:cNvPr id="80900" name="Rectangle 3"/>
          <p:cNvSpPr>
            <a:spLocks noChangeArrowheads="1"/>
          </p:cNvSpPr>
          <p:nvPr/>
        </p:nvSpPr>
        <p:spPr bwMode="auto">
          <a:xfrm>
            <a:off x="584732" y="1052518"/>
            <a:ext cx="8659152"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pPr>
            <a:r>
              <a:rPr lang="en-GB" altLang="en-US" sz="2400" dirty="0"/>
              <a:t>Each application has no, one or more classifications of a certain type (IPC, CPC, JP, US, etc.). Sometimes classifications are missing, so we use an OUTER JOIN.</a:t>
            </a:r>
          </a:p>
        </p:txBody>
      </p:sp>
      <p:sp>
        <p:nvSpPr>
          <p:cNvPr id="80901" name="Rectangle 3"/>
          <p:cNvSpPr>
            <a:spLocks noChangeArrowheads="1"/>
          </p:cNvSpPr>
          <p:nvPr/>
        </p:nvSpPr>
        <p:spPr bwMode="auto">
          <a:xfrm>
            <a:off x="662123" y="2636843"/>
            <a:ext cx="8972153" cy="151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274638">
              <a:tabLst>
                <a:tab pos="358775" algn="l"/>
                <a:tab pos="809625" algn="l"/>
              </a:tabLst>
              <a:defRPr sz="2000">
                <a:solidFill>
                  <a:srgbClr val="404B56"/>
                </a:solidFill>
                <a:latin typeface="Arial" charset="0"/>
                <a:cs typeface="Arial" charset="0"/>
              </a:defRPr>
            </a:lvl1pPr>
            <a:lvl2pPr marL="742950" indent="-285750" defTabSz="274638">
              <a:tabLst>
                <a:tab pos="358775" algn="l"/>
                <a:tab pos="809625" algn="l"/>
              </a:tabLst>
              <a:defRPr sz="2000">
                <a:solidFill>
                  <a:srgbClr val="404B56"/>
                </a:solidFill>
                <a:latin typeface="Arial" charset="0"/>
                <a:cs typeface="Arial" charset="0"/>
              </a:defRPr>
            </a:lvl2pPr>
            <a:lvl3pPr marL="1143000" indent="-228600" defTabSz="274638">
              <a:tabLst>
                <a:tab pos="358775" algn="l"/>
                <a:tab pos="809625" algn="l"/>
              </a:tabLst>
              <a:defRPr sz="2000">
                <a:solidFill>
                  <a:srgbClr val="404B56"/>
                </a:solidFill>
                <a:latin typeface="Arial" charset="0"/>
                <a:cs typeface="Arial" charset="0"/>
              </a:defRPr>
            </a:lvl3pPr>
            <a:lvl4pPr marL="1600200" indent="-228600" defTabSz="274638">
              <a:tabLst>
                <a:tab pos="358775" algn="l"/>
                <a:tab pos="809625" algn="l"/>
              </a:tabLst>
              <a:defRPr sz="2000">
                <a:solidFill>
                  <a:srgbClr val="404B56"/>
                </a:solidFill>
                <a:latin typeface="Arial" charset="0"/>
                <a:cs typeface="Arial" charset="0"/>
              </a:defRPr>
            </a:lvl4pPr>
            <a:lvl5pPr marL="2057400" indent="-228600" defTabSz="274638">
              <a:tabLst>
                <a:tab pos="358775" algn="l"/>
                <a:tab pos="809625" algn="l"/>
              </a:tabLst>
              <a:defRPr sz="2000">
                <a:solidFill>
                  <a:srgbClr val="404B56"/>
                </a:solidFill>
                <a:latin typeface="Arial" charset="0"/>
                <a:cs typeface="Arial" charset="0"/>
              </a:defRPr>
            </a:lvl5pPr>
            <a:lvl6pPr marL="25146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6pPr>
            <a:lvl7pPr marL="29718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7pPr>
            <a:lvl8pPr marL="34290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8pPr>
            <a:lvl9pPr marL="38862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9pPr>
          </a:lstStyle>
          <a:p>
            <a:pPr eaLnBrk="0" fontAlgn="base" hangingPunct="0">
              <a:spcBef>
                <a:spcPct val="20000"/>
              </a:spcBef>
              <a:spcAft>
                <a:spcPct val="0"/>
              </a:spcAft>
            </a:pPr>
            <a:r>
              <a:rPr lang="en-GB" altLang="en-US" sz="1800" b="1" noProof="1"/>
              <a:t>SELECT a.appln_id, appln_auth, appln_nr, appln_kind, i.ipc_class_symbol</a:t>
            </a:r>
          </a:p>
          <a:p>
            <a:pPr eaLnBrk="0" fontAlgn="base" hangingPunct="0">
              <a:spcBef>
                <a:spcPct val="20000"/>
              </a:spcBef>
              <a:spcAft>
                <a:spcPct val="0"/>
              </a:spcAft>
            </a:pPr>
            <a:r>
              <a:rPr lang="en-GB" altLang="en-US" sz="1800" b="1" noProof="1">
                <a:solidFill>
                  <a:srgbClr val="FF3300"/>
                </a:solidFill>
              </a:rPr>
              <a:t>FROM tls201_appln a</a:t>
            </a:r>
          </a:p>
          <a:p>
            <a:pPr eaLnBrk="0" fontAlgn="base" hangingPunct="0">
              <a:spcBef>
                <a:spcPct val="20000"/>
              </a:spcBef>
              <a:spcAft>
                <a:spcPct val="0"/>
              </a:spcAft>
            </a:pPr>
            <a:r>
              <a:rPr lang="en-GB" altLang="en-US" sz="1800" b="1" noProof="1">
                <a:solidFill>
                  <a:srgbClr val="FF3300"/>
                </a:solidFill>
              </a:rPr>
              <a:t>LEFT OUTER JOIN tls209_appln_ipc i ON a.appln_id = i.appln_id</a:t>
            </a:r>
          </a:p>
          <a:p>
            <a:pPr eaLnBrk="0" fontAlgn="base" hangingPunct="0">
              <a:spcBef>
                <a:spcPct val="20000"/>
              </a:spcBef>
              <a:spcAft>
                <a:spcPct val="0"/>
              </a:spcAft>
            </a:pPr>
            <a:r>
              <a:rPr lang="en-GB" altLang="en-US" sz="1800" b="1" noProof="1"/>
              <a:t>WHERE </a:t>
            </a:r>
            <a:r>
              <a:rPr lang="en-GB" altLang="en-US" sz="1800" b="1" noProof="1">
                <a:solidFill>
                  <a:srgbClr val="008000"/>
                </a:solidFill>
              </a:rPr>
              <a:t>-- please complete ....</a:t>
            </a:r>
          </a:p>
        </p:txBody>
      </p:sp>
      <p:sp>
        <p:nvSpPr>
          <p:cNvPr id="80902" name="Rectangle 5"/>
          <p:cNvSpPr>
            <a:spLocks noChangeArrowheads="1"/>
          </p:cNvSpPr>
          <p:nvPr/>
        </p:nvSpPr>
        <p:spPr bwMode="auto">
          <a:xfrm>
            <a:off x="584729" y="2636843"/>
            <a:ext cx="8970433" cy="1512887"/>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buFontTx/>
              <a:buChar char="•"/>
            </a:pPr>
            <a:endParaRPr lang="de-AT" altLang="en-US"/>
          </a:p>
        </p:txBody>
      </p:sp>
      <p:pic>
        <p:nvPicPr>
          <p:cNvPr id="80903"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7339" y="4471993"/>
            <a:ext cx="8970433" cy="162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09B92B5A-A260-4AEE-BEEE-FF3C2DBBA8FD}" type="slidenum">
              <a:rPr lang="de-DE" altLang="en-US" sz="1200" smtClean="0">
                <a:solidFill>
                  <a:srgbClr val="4C575F"/>
                </a:solidFill>
              </a:rPr>
              <a:pPr/>
              <a:t>84</a:t>
            </a:fld>
            <a:endParaRPr lang="de-DE" altLang="en-US" sz="1200">
              <a:solidFill>
                <a:srgbClr val="4C575F"/>
              </a:solidFill>
            </a:endParaRPr>
          </a:p>
        </p:txBody>
      </p:sp>
      <p:sp>
        <p:nvSpPr>
          <p:cNvPr id="81923" name="Rectangle 2"/>
          <p:cNvSpPr>
            <a:spLocks noGrp="1" noChangeArrowheads="1"/>
          </p:cNvSpPr>
          <p:nvPr>
            <p:ph type="title"/>
          </p:nvPr>
        </p:nvSpPr>
        <p:spPr>
          <a:xfrm>
            <a:off x="662120" y="404818"/>
            <a:ext cx="8330671" cy="638175"/>
          </a:xfrm>
        </p:spPr>
        <p:txBody>
          <a:bodyPr/>
          <a:lstStyle/>
          <a:p>
            <a:r>
              <a:rPr lang="en-GB" altLang="en-US" sz="3200"/>
              <a:t>Applicants and inventors</a:t>
            </a:r>
          </a:p>
        </p:txBody>
      </p:sp>
      <p:sp>
        <p:nvSpPr>
          <p:cNvPr id="81924" name="Rectangle 3"/>
          <p:cNvSpPr>
            <a:spLocks noChangeArrowheads="1"/>
          </p:cNvSpPr>
          <p:nvPr/>
        </p:nvSpPr>
        <p:spPr bwMode="auto">
          <a:xfrm>
            <a:off x="572765" y="1052144"/>
            <a:ext cx="8659152" cy="1584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pPr>
            <a:r>
              <a:rPr lang="en-GB" altLang="en-US" sz="2400" dirty="0"/>
              <a:t>There is an n:m relationship between applications and applicants, which means each application can be related to no, one or more applicants, and each applicant can have no, one or more applications. This query retrieves applicants. </a:t>
            </a:r>
          </a:p>
          <a:p>
            <a:pPr defTabSz="914400" eaLnBrk="0" fontAlgn="base" hangingPunct="0">
              <a:spcBef>
                <a:spcPct val="20000"/>
              </a:spcBef>
              <a:spcAft>
                <a:spcPct val="0"/>
              </a:spcAft>
            </a:pPr>
            <a:endParaRPr lang="en-GB" altLang="en-US" sz="2400" dirty="0"/>
          </a:p>
        </p:txBody>
      </p:sp>
      <p:sp>
        <p:nvSpPr>
          <p:cNvPr id="81925" name="Rectangle 3"/>
          <p:cNvSpPr>
            <a:spLocks noChangeArrowheads="1"/>
          </p:cNvSpPr>
          <p:nvPr/>
        </p:nvSpPr>
        <p:spPr bwMode="auto">
          <a:xfrm>
            <a:off x="662123" y="2706688"/>
            <a:ext cx="8972153"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274638">
              <a:tabLst>
                <a:tab pos="358775" algn="l"/>
                <a:tab pos="809625" algn="l"/>
              </a:tabLst>
              <a:defRPr sz="2000">
                <a:solidFill>
                  <a:srgbClr val="404B56"/>
                </a:solidFill>
                <a:latin typeface="Arial" charset="0"/>
                <a:cs typeface="Arial" charset="0"/>
              </a:defRPr>
            </a:lvl1pPr>
            <a:lvl2pPr marL="742950" indent="-285750" defTabSz="274638">
              <a:tabLst>
                <a:tab pos="358775" algn="l"/>
                <a:tab pos="809625" algn="l"/>
              </a:tabLst>
              <a:defRPr sz="2000">
                <a:solidFill>
                  <a:srgbClr val="404B56"/>
                </a:solidFill>
                <a:latin typeface="Arial" charset="0"/>
                <a:cs typeface="Arial" charset="0"/>
              </a:defRPr>
            </a:lvl2pPr>
            <a:lvl3pPr marL="1143000" indent="-228600" defTabSz="274638">
              <a:tabLst>
                <a:tab pos="358775" algn="l"/>
                <a:tab pos="809625" algn="l"/>
              </a:tabLst>
              <a:defRPr sz="2000">
                <a:solidFill>
                  <a:srgbClr val="404B56"/>
                </a:solidFill>
                <a:latin typeface="Arial" charset="0"/>
                <a:cs typeface="Arial" charset="0"/>
              </a:defRPr>
            </a:lvl3pPr>
            <a:lvl4pPr marL="1600200" indent="-228600" defTabSz="274638">
              <a:tabLst>
                <a:tab pos="358775" algn="l"/>
                <a:tab pos="809625" algn="l"/>
              </a:tabLst>
              <a:defRPr sz="2000">
                <a:solidFill>
                  <a:srgbClr val="404B56"/>
                </a:solidFill>
                <a:latin typeface="Arial" charset="0"/>
                <a:cs typeface="Arial" charset="0"/>
              </a:defRPr>
            </a:lvl4pPr>
            <a:lvl5pPr marL="2057400" indent="-228600" defTabSz="274638">
              <a:tabLst>
                <a:tab pos="358775" algn="l"/>
                <a:tab pos="809625" algn="l"/>
              </a:tabLst>
              <a:defRPr sz="2000">
                <a:solidFill>
                  <a:srgbClr val="404B56"/>
                </a:solidFill>
                <a:latin typeface="Arial" charset="0"/>
                <a:cs typeface="Arial" charset="0"/>
              </a:defRPr>
            </a:lvl5pPr>
            <a:lvl6pPr marL="25146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6pPr>
            <a:lvl7pPr marL="29718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7pPr>
            <a:lvl8pPr marL="34290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8pPr>
            <a:lvl9pPr marL="38862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9pPr>
          </a:lstStyle>
          <a:p>
            <a:pPr eaLnBrk="0" fontAlgn="base" hangingPunct="0">
              <a:spcBef>
                <a:spcPct val="20000"/>
              </a:spcBef>
              <a:spcAft>
                <a:spcPct val="0"/>
              </a:spcAft>
            </a:pPr>
            <a:r>
              <a:rPr lang="en-GB" altLang="en-US" sz="1800" b="1" noProof="1"/>
              <a:t>SELECT a.appln_id, appln_auth, appln_nr, appln_kind, p.person_id, p.person_name</a:t>
            </a:r>
          </a:p>
          <a:p>
            <a:pPr eaLnBrk="0" fontAlgn="base" hangingPunct="0">
              <a:spcBef>
                <a:spcPct val="20000"/>
              </a:spcBef>
              <a:spcAft>
                <a:spcPct val="0"/>
              </a:spcAft>
            </a:pPr>
            <a:r>
              <a:rPr lang="en-GB" altLang="en-US" sz="1800" b="1" noProof="1">
                <a:solidFill>
                  <a:srgbClr val="FF3300"/>
                </a:solidFill>
              </a:rPr>
              <a:t>FROM tls201_appln a</a:t>
            </a:r>
          </a:p>
          <a:p>
            <a:pPr eaLnBrk="0" fontAlgn="base" hangingPunct="0">
              <a:spcBef>
                <a:spcPct val="20000"/>
              </a:spcBef>
              <a:spcAft>
                <a:spcPct val="0"/>
              </a:spcAft>
            </a:pPr>
            <a:r>
              <a:rPr lang="en-GB" altLang="en-US" sz="1800" b="1" noProof="1">
                <a:solidFill>
                  <a:srgbClr val="FF3300"/>
                </a:solidFill>
              </a:rPr>
              <a:t>LEFT OUTER JOIN tls207_pers_appln pa ON a.appln_id = pa.appln_id</a:t>
            </a:r>
          </a:p>
          <a:p>
            <a:pPr eaLnBrk="0" fontAlgn="base" hangingPunct="0">
              <a:spcBef>
                <a:spcPct val="20000"/>
              </a:spcBef>
              <a:spcAft>
                <a:spcPct val="0"/>
              </a:spcAft>
            </a:pPr>
            <a:r>
              <a:rPr lang="en-GB" altLang="en-US" sz="1800" b="1" noProof="1">
                <a:solidFill>
                  <a:srgbClr val="FF3300"/>
                </a:solidFill>
              </a:rPr>
              <a:t>LEFT OUTER JOIN tls206_person p ON pa.person_id = p.person_id</a:t>
            </a:r>
          </a:p>
          <a:p>
            <a:pPr eaLnBrk="0" fontAlgn="base" hangingPunct="0">
              <a:spcBef>
                <a:spcPct val="20000"/>
              </a:spcBef>
              <a:spcAft>
                <a:spcPct val="0"/>
              </a:spcAft>
            </a:pPr>
            <a:r>
              <a:rPr lang="en-GB" altLang="en-US" sz="1800" b="1" noProof="1">
                <a:solidFill>
                  <a:srgbClr val="FF3300"/>
                </a:solidFill>
              </a:rPr>
              <a:t>WHERE applt_seq_nr &gt; 0 </a:t>
            </a:r>
          </a:p>
          <a:p>
            <a:pPr eaLnBrk="0" fontAlgn="base" hangingPunct="0">
              <a:spcBef>
                <a:spcPct val="20000"/>
              </a:spcBef>
              <a:spcAft>
                <a:spcPct val="0"/>
              </a:spcAft>
            </a:pPr>
            <a:r>
              <a:rPr lang="en-GB" altLang="en-US" sz="1800" b="1" noProof="1">
                <a:solidFill>
                  <a:srgbClr val="4C575F"/>
                </a:solidFill>
              </a:rPr>
              <a:t>A</a:t>
            </a:r>
            <a:r>
              <a:rPr lang="en-GB" altLang="en-US" sz="1800" b="1" noProof="1"/>
              <a:t>ND </a:t>
            </a:r>
            <a:r>
              <a:rPr lang="en-GB" altLang="en-US" sz="1800" b="1" noProof="1">
                <a:solidFill>
                  <a:srgbClr val="008000"/>
                </a:solidFill>
              </a:rPr>
              <a:t>-- please complete ....</a:t>
            </a:r>
          </a:p>
        </p:txBody>
      </p:sp>
      <p:sp>
        <p:nvSpPr>
          <p:cNvPr id="81926" name="Rectangle 5"/>
          <p:cNvSpPr>
            <a:spLocks noChangeArrowheads="1"/>
          </p:cNvSpPr>
          <p:nvPr/>
        </p:nvSpPr>
        <p:spPr bwMode="auto">
          <a:xfrm>
            <a:off x="584729" y="2706688"/>
            <a:ext cx="8970433" cy="23050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buFontTx/>
              <a:buChar char="•"/>
            </a:pPr>
            <a:endParaRPr lang="de-AT" altLang="en-US"/>
          </a:p>
        </p:txBody>
      </p:sp>
      <p:pic>
        <p:nvPicPr>
          <p:cNvPr id="81927" name="Picture 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4729" y="5083175"/>
            <a:ext cx="8970433" cy="149383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E5A61085-0238-4D0E-814F-7B279AB70A7E}" type="slidenum">
              <a:rPr lang="de-DE" altLang="en-US" sz="1200" smtClean="0">
                <a:solidFill>
                  <a:srgbClr val="4C575F"/>
                </a:solidFill>
              </a:rPr>
              <a:pPr/>
              <a:t>85</a:t>
            </a:fld>
            <a:endParaRPr lang="de-DE" altLang="en-US" sz="1200">
              <a:solidFill>
                <a:srgbClr val="4C575F"/>
              </a:solidFill>
            </a:endParaRPr>
          </a:p>
        </p:txBody>
      </p:sp>
      <p:sp>
        <p:nvSpPr>
          <p:cNvPr id="82947" name="Rectangle 2"/>
          <p:cNvSpPr>
            <a:spLocks noGrp="1" noChangeArrowheads="1"/>
          </p:cNvSpPr>
          <p:nvPr>
            <p:ph type="title"/>
          </p:nvPr>
        </p:nvSpPr>
        <p:spPr>
          <a:xfrm>
            <a:off x="662120" y="404818"/>
            <a:ext cx="8330671" cy="638175"/>
          </a:xfrm>
        </p:spPr>
        <p:txBody>
          <a:bodyPr/>
          <a:lstStyle/>
          <a:p>
            <a:r>
              <a:rPr lang="en-GB" altLang="en-US" sz="3200"/>
              <a:t>Priorities</a:t>
            </a:r>
          </a:p>
        </p:txBody>
      </p:sp>
      <p:sp>
        <p:nvSpPr>
          <p:cNvPr id="82948" name="Rectangle 3"/>
          <p:cNvSpPr>
            <a:spLocks noChangeArrowheads="1"/>
          </p:cNvSpPr>
          <p:nvPr/>
        </p:nvSpPr>
        <p:spPr bwMode="auto">
          <a:xfrm>
            <a:off x="584732" y="981080"/>
            <a:ext cx="8659152" cy="122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pPr>
            <a:r>
              <a:rPr lang="en-GB" altLang="en-US" sz="2400" dirty="0"/>
              <a:t>Contrary to what you probably expected, the priority table tls204_appln_prior is just a linking table. It links an application with each of its (Paris Convention) priorities</a:t>
            </a:r>
          </a:p>
        </p:txBody>
      </p:sp>
      <p:sp>
        <p:nvSpPr>
          <p:cNvPr id="82949" name="Rectangle 3"/>
          <p:cNvSpPr>
            <a:spLocks noChangeArrowheads="1"/>
          </p:cNvSpPr>
          <p:nvPr/>
        </p:nvSpPr>
        <p:spPr bwMode="auto">
          <a:xfrm>
            <a:off x="662123" y="2349505"/>
            <a:ext cx="8972153"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274638">
              <a:tabLst>
                <a:tab pos="358775" algn="l"/>
                <a:tab pos="809625" algn="l"/>
              </a:tabLst>
              <a:defRPr sz="2000">
                <a:solidFill>
                  <a:srgbClr val="404B56"/>
                </a:solidFill>
                <a:latin typeface="Arial" charset="0"/>
                <a:cs typeface="Arial" charset="0"/>
              </a:defRPr>
            </a:lvl1pPr>
            <a:lvl2pPr marL="742950" indent="-285750" defTabSz="274638">
              <a:tabLst>
                <a:tab pos="358775" algn="l"/>
                <a:tab pos="809625" algn="l"/>
              </a:tabLst>
              <a:defRPr sz="2000">
                <a:solidFill>
                  <a:srgbClr val="404B56"/>
                </a:solidFill>
                <a:latin typeface="Arial" charset="0"/>
                <a:cs typeface="Arial" charset="0"/>
              </a:defRPr>
            </a:lvl2pPr>
            <a:lvl3pPr marL="1143000" indent="-228600" defTabSz="274638">
              <a:tabLst>
                <a:tab pos="358775" algn="l"/>
                <a:tab pos="809625" algn="l"/>
              </a:tabLst>
              <a:defRPr sz="2000">
                <a:solidFill>
                  <a:srgbClr val="404B56"/>
                </a:solidFill>
                <a:latin typeface="Arial" charset="0"/>
                <a:cs typeface="Arial" charset="0"/>
              </a:defRPr>
            </a:lvl3pPr>
            <a:lvl4pPr marL="1600200" indent="-228600" defTabSz="274638">
              <a:tabLst>
                <a:tab pos="358775" algn="l"/>
                <a:tab pos="809625" algn="l"/>
              </a:tabLst>
              <a:defRPr sz="2000">
                <a:solidFill>
                  <a:srgbClr val="404B56"/>
                </a:solidFill>
                <a:latin typeface="Arial" charset="0"/>
                <a:cs typeface="Arial" charset="0"/>
              </a:defRPr>
            </a:lvl4pPr>
            <a:lvl5pPr marL="2057400" indent="-228600" defTabSz="274638">
              <a:tabLst>
                <a:tab pos="358775" algn="l"/>
                <a:tab pos="809625" algn="l"/>
              </a:tabLst>
              <a:defRPr sz="2000">
                <a:solidFill>
                  <a:srgbClr val="404B56"/>
                </a:solidFill>
                <a:latin typeface="Arial" charset="0"/>
                <a:cs typeface="Arial" charset="0"/>
              </a:defRPr>
            </a:lvl5pPr>
            <a:lvl6pPr marL="25146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6pPr>
            <a:lvl7pPr marL="29718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7pPr>
            <a:lvl8pPr marL="34290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8pPr>
            <a:lvl9pPr marL="38862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9pPr>
          </a:lstStyle>
          <a:p>
            <a:pPr eaLnBrk="0" fontAlgn="base" hangingPunct="0">
              <a:spcBef>
                <a:spcPct val="20000"/>
              </a:spcBef>
              <a:spcAft>
                <a:spcPct val="0"/>
              </a:spcAft>
            </a:pPr>
            <a:r>
              <a:rPr lang="en-GB" altLang="en-US" sz="1800" b="1" noProof="1"/>
              <a:t>SELECT a1.appln_id, a1.appln_auth, a1.appln_nr, a1.appln_kind, </a:t>
            </a:r>
            <a:br>
              <a:rPr lang="en-GB" altLang="en-US" sz="1800" b="1" noProof="1"/>
            </a:br>
            <a:r>
              <a:rPr lang="en-GB" altLang="en-US" sz="1800" b="1" noProof="1"/>
              <a:t>a2.appln_id as prio_id, a2.appln_auth as prio_auth, a2.appln_nr as prio_nr, a2.appln_kind as prio_kind</a:t>
            </a:r>
          </a:p>
          <a:p>
            <a:pPr eaLnBrk="0" fontAlgn="base" hangingPunct="0">
              <a:spcBef>
                <a:spcPct val="20000"/>
              </a:spcBef>
              <a:spcAft>
                <a:spcPct val="0"/>
              </a:spcAft>
            </a:pPr>
            <a:r>
              <a:rPr lang="en-GB" altLang="en-US" sz="1800" b="1" noProof="1">
                <a:solidFill>
                  <a:srgbClr val="FF3300"/>
                </a:solidFill>
              </a:rPr>
              <a:t>FROM tls201_appln a1</a:t>
            </a:r>
          </a:p>
          <a:p>
            <a:pPr eaLnBrk="0" fontAlgn="base" hangingPunct="0">
              <a:spcBef>
                <a:spcPct val="20000"/>
              </a:spcBef>
              <a:spcAft>
                <a:spcPct val="0"/>
              </a:spcAft>
            </a:pPr>
            <a:r>
              <a:rPr lang="en-GB" altLang="en-US" sz="1800" b="1" noProof="1">
                <a:solidFill>
                  <a:srgbClr val="FF3300"/>
                </a:solidFill>
              </a:rPr>
              <a:t>LEFT OUTER JOIN tls204_appln_prior pr ON a1.appln_id = pr.appln_id</a:t>
            </a:r>
          </a:p>
          <a:p>
            <a:pPr eaLnBrk="0" fontAlgn="base" hangingPunct="0">
              <a:spcBef>
                <a:spcPct val="20000"/>
              </a:spcBef>
              <a:spcAft>
                <a:spcPct val="0"/>
              </a:spcAft>
            </a:pPr>
            <a:r>
              <a:rPr lang="en-GB" altLang="en-US" sz="1800" b="1" noProof="1">
                <a:solidFill>
                  <a:srgbClr val="FF3300"/>
                </a:solidFill>
              </a:rPr>
              <a:t>LEFT OUTER JOIN tls201_appln a2 ON pr.prior_appln_id = a2.appln_id</a:t>
            </a:r>
          </a:p>
          <a:p>
            <a:pPr eaLnBrk="0" fontAlgn="base" hangingPunct="0">
              <a:spcBef>
                <a:spcPct val="20000"/>
              </a:spcBef>
              <a:spcAft>
                <a:spcPct val="0"/>
              </a:spcAft>
            </a:pPr>
            <a:r>
              <a:rPr lang="en-GB" altLang="en-US" sz="1800" b="1" noProof="1"/>
              <a:t>WHERE </a:t>
            </a:r>
            <a:r>
              <a:rPr lang="en-GB" altLang="en-US" sz="1800" b="1" noProof="1">
                <a:solidFill>
                  <a:srgbClr val="008000"/>
                </a:solidFill>
              </a:rPr>
              <a:t>-- please complete ....</a:t>
            </a:r>
          </a:p>
        </p:txBody>
      </p:sp>
      <p:sp>
        <p:nvSpPr>
          <p:cNvPr id="82950" name="Rectangle 5"/>
          <p:cNvSpPr>
            <a:spLocks noChangeArrowheads="1"/>
          </p:cNvSpPr>
          <p:nvPr/>
        </p:nvSpPr>
        <p:spPr bwMode="auto">
          <a:xfrm>
            <a:off x="584729" y="2349505"/>
            <a:ext cx="8970433" cy="22320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buFontTx/>
              <a:buChar char="•"/>
            </a:pPr>
            <a:endParaRPr lang="de-AT" altLang="en-US"/>
          </a:p>
        </p:txBody>
      </p:sp>
      <p:pic>
        <p:nvPicPr>
          <p:cNvPr id="1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732" y="4958942"/>
            <a:ext cx="8970430" cy="124196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24C48ABF-7663-4196-850C-1F0252B29731}" type="slidenum">
              <a:rPr lang="de-DE" altLang="en-US" sz="1200" smtClean="0">
                <a:solidFill>
                  <a:srgbClr val="4C575F"/>
                </a:solidFill>
              </a:rPr>
              <a:pPr/>
              <a:t>86</a:t>
            </a:fld>
            <a:endParaRPr lang="de-DE" altLang="en-US" sz="1200">
              <a:solidFill>
                <a:srgbClr val="4C575F"/>
              </a:solidFill>
            </a:endParaRPr>
          </a:p>
        </p:txBody>
      </p:sp>
      <p:sp>
        <p:nvSpPr>
          <p:cNvPr id="83971" name="Rectangle 2"/>
          <p:cNvSpPr>
            <a:spLocks noGrp="1" noChangeArrowheads="1"/>
          </p:cNvSpPr>
          <p:nvPr>
            <p:ph type="title"/>
          </p:nvPr>
        </p:nvSpPr>
        <p:spPr>
          <a:xfrm>
            <a:off x="584730" y="404818"/>
            <a:ext cx="8408062" cy="638175"/>
          </a:xfrm>
        </p:spPr>
        <p:txBody>
          <a:bodyPr/>
          <a:lstStyle/>
          <a:p>
            <a:r>
              <a:rPr lang="en-GB" altLang="en-US" sz="3200" dirty="0"/>
              <a:t>Families</a:t>
            </a:r>
          </a:p>
        </p:txBody>
      </p:sp>
      <p:sp>
        <p:nvSpPr>
          <p:cNvPr id="83972" name="Rectangle 3"/>
          <p:cNvSpPr>
            <a:spLocks noChangeArrowheads="1"/>
          </p:cNvSpPr>
          <p:nvPr/>
        </p:nvSpPr>
        <p:spPr bwMode="auto">
          <a:xfrm>
            <a:off x="584732" y="981075"/>
            <a:ext cx="8659152"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pPr>
            <a:r>
              <a:rPr lang="en-GB" altLang="en-US" sz="2400" dirty="0"/>
              <a:t>Each application belongs to exactly one DOCDB and exactly one INPADOC family.</a:t>
            </a:r>
            <a:r>
              <a:rPr lang="en-GB" altLang="en-US" sz="2400" baseline="30000" dirty="0"/>
              <a:t>1</a:t>
            </a:r>
            <a:br>
              <a:rPr lang="en-GB" altLang="en-US" sz="2400" dirty="0"/>
            </a:br>
            <a:r>
              <a:rPr lang="en-GB" altLang="en-US" sz="2400" dirty="0"/>
              <a:t>The query below retrieves all INPADOC family members of the application with ID 21000000.</a:t>
            </a:r>
          </a:p>
        </p:txBody>
      </p:sp>
      <p:sp>
        <p:nvSpPr>
          <p:cNvPr id="83973" name="Rectangle 3"/>
          <p:cNvSpPr>
            <a:spLocks noChangeArrowheads="1"/>
          </p:cNvSpPr>
          <p:nvPr/>
        </p:nvSpPr>
        <p:spPr bwMode="auto">
          <a:xfrm>
            <a:off x="662123" y="2565400"/>
            <a:ext cx="8972153" cy="170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274638">
              <a:tabLst>
                <a:tab pos="358775" algn="l"/>
                <a:tab pos="809625" algn="l"/>
              </a:tabLst>
              <a:defRPr sz="2000">
                <a:solidFill>
                  <a:srgbClr val="404B56"/>
                </a:solidFill>
                <a:latin typeface="Arial" charset="0"/>
                <a:cs typeface="Arial" charset="0"/>
              </a:defRPr>
            </a:lvl1pPr>
            <a:lvl2pPr marL="742950" indent="-285750" defTabSz="274638">
              <a:tabLst>
                <a:tab pos="358775" algn="l"/>
                <a:tab pos="809625" algn="l"/>
              </a:tabLst>
              <a:defRPr sz="2000">
                <a:solidFill>
                  <a:srgbClr val="404B56"/>
                </a:solidFill>
                <a:latin typeface="Arial" charset="0"/>
                <a:cs typeface="Arial" charset="0"/>
              </a:defRPr>
            </a:lvl2pPr>
            <a:lvl3pPr marL="1143000" indent="-228600" defTabSz="274638">
              <a:tabLst>
                <a:tab pos="358775" algn="l"/>
                <a:tab pos="809625" algn="l"/>
              </a:tabLst>
              <a:defRPr sz="2000">
                <a:solidFill>
                  <a:srgbClr val="404B56"/>
                </a:solidFill>
                <a:latin typeface="Arial" charset="0"/>
                <a:cs typeface="Arial" charset="0"/>
              </a:defRPr>
            </a:lvl3pPr>
            <a:lvl4pPr marL="1600200" indent="-228600" defTabSz="274638">
              <a:tabLst>
                <a:tab pos="358775" algn="l"/>
                <a:tab pos="809625" algn="l"/>
              </a:tabLst>
              <a:defRPr sz="2000">
                <a:solidFill>
                  <a:srgbClr val="404B56"/>
                </a:solidFill>
                <a:latin typeface="Arial" charset="0"/>
                <a:cs typeface="Arial" charset="0"/>
              </a:defRPr>
            </a:lvl4pPr>
            <a:lvl5pPr marL="2057400" indent="-228600" defTabSz="274638">
              <a:tabLst>
                <a:tab pos="358775" algn="l"/>
                <a:tab pos="809625" algn="l"/>
              </a:tabLst>
              <a:defRPr sz="2000">
                <a:solidFill>
                  <a:srgbClr val="404B56"/>
                </a:solidFill>
                <a:latin typeface="Arial" charset="0"/>
                <a:cs typeface="Arial" charset="0"/>
              </a:defRPr>
            </a:lvl5pPr>
            <a:lvl6pPr marL="25146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6pPr>
            <a:lvl7pPr marL="29718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7pPr>
            <a:lvl8pPr marL="34290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8pPr>
            <a:lvl9pPr marL="38862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9pPr>
          </a:lstStyle>
          <a:p>
            <a:pPr eaLnBrk="0" fontAlgn="base" hangingPunct="0">
              <a:spcBef>
                <a:spcPct val="20000"/>
              </a:spcBef>
              <a:spcAft>
                <a:spcPct val="0"/>
              </a:spcAft>
            </a:pPr>
            <a:r>
              <a:rPr lang="en-GB" altLang="en-US" sz="1800" b="1" noProof="1"/>
              <a:t>SELECT a2.appln_id, a2.inpadoc_family_id, a2.appln_auth, a2.appln_nr, a2.appln_kind, a2.appln_filing_date</a:t>
            </a:r>
          </a:p>
          <a:p>
            <a:pPr eaLnBrk="0" fontAlgn="base" hangingPunct="0">
              <a:spcBef>
                <a:spcPct val="20000"/>
              </a:spcBef>
              <a:spcAft>
                <a:spcPct val="0"/>
              </a:spcAft>
            </a:pPr>
            <a:r>
              <a:rPr lang="en-GB" altLang="en-US" sz="1800" b="1" noProof="1">
                <a:solidFill>
                  <a:srgbClr val="FF3300"/>
                </a:solidFill>
              </a:rPr>
              <a:t>FROM tls201_appln a1</a:t>
            </a:r>
          </a:p>
          <a:p>
            <a:pPr eaLnBrk="0" fontAlgn="base" hangingPunct="0">
              <a:spcBef>
                <a:spcPct val="20000"/>
              </a:spcBef>
              <a:spcAft>
                <a:spcPct val="0"/>
              </a:spcAft>
            </a:pPr>
            <a:r>
              <a:rPr lang="en-GB" altLang="en-US" sz="1800" b="1" noProof="1">
                <a:solidFill>
                  <a:srgbClr val="FF3300"/>
                </a:solidFill>
              </a:rPr>
              <a:t>JOIN tls201_appln a2 ON a1.inpadoc_family_id = a2.inpadoc_family_id</a:t>
            </a:r>
          </a:p>
          <a:p>
            <a:pPr eaLnBrk="0" fontAlgn="base" hangingPunct="0">
              <a:spcBef>
                <a:spcPct val="20000"/>
              </a:spcBef>
              <a:spcAft>
                <a:spcPct val="0"/>
              </a:spcAft>
            </a:pPr>
            <a:r>
              <a:rPr lang="en-GB" altLang="en-US" sz="1800" b="1" noProof="1"/>
              <a:t>WHERE a1.appln_id = 21000000  </a:t>
            </a:r>
            <a:r>
              <a:rPr lang="en-GB" altLang="en-US" sz="1800" b="1" noProof="1">
                <a:solidFill>
                  <a:srgbClr val="008000"/>
                </a:solidFill>
              </a:rPr>
              <a:t>-- as an example</a:t>
            </a:r>
          </a:p>
        </p:txBody>
      </p:sp>
      <p:sp>
        <p:nvSpPr>
          <p:cNvPr id="83974" name="Rectangle 5"/>
          <p:cNvSpPr>
            <a:spLocks noChangeArrowheads="1"/>
          </p:cNvSpPr>
          <p:nvPr/>
        </p:nvSpPr>
        <p:spPr bwMode="auto">
          <a:xfrm>
            <a:off x="584729" y="2565400"/>
            <a:ext cx="8970433" cy="19431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buFontTx/>
              <a:buChar char="•"/>
            </a:pPr>
            <a:endParaRPr lang="de-AT" altLang="en-US"/>
          </a:p>
        </p:txBody>
      </p:sp>
      <p:sp>
        <p:nvSpPr>
          <p:cNvPr id="83975" name="Rectangle 7"/>
          <p:cNvSpPr>
            <a:spLocks noChangeArrowheads="1"/>
          </p:cNvSpPr>
          <p:nvPr/>
        </p:nvSpPr>
        <p:spPr bwMode="auto">
          <a:xfrm>
            <a:off x="7408862" y="5373688"/>
            <a:ext cx="24971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pPr>
            <a:r>
              <a:rPr lang="en-GB" altLang="en-US" sz="1400" baseline="30000" dirty="0"/>
              <a:t>1</a:t>
            </a:r>
            <a:r>
              <a:rPr lang="en-GB" altLang="en-US" sz="1400" dirty="0"/>
              <a:t> Exception: Artificial applications (appln_id &gt;= 900 000 000) do not belong to any DOCDB simple family.</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729" y="4696777"/>
            <a:ext cx="6699991" cy="168521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0226C9FA-E16F-4586-AEBA-D9F633433239}" type="slidenum">
              <a:rPr lang="de-DE" altLang="en-US" sz="1200" smtClean="0">
                <a:solidFill>
                  <a:srgbClr val="4C575F"/>
                </a:solidFill>
              </a:rPr>
              <a:pPr/>
              <a:t>87</a:t>
            </a:fld>
            <a:endParaRPr lang="de-DE" altLang="en-US" sz="1200">
              <a:solidFill>
                <a:srgbClr val="4C575F"/>
              </a:solidFill>
            </a:endParaRPr>
          </a:p>
        </p:txBody>
      </p:sp>
      <p:sp>
        <p:nvSpPr>
          <p:cNvPr id="84995" name="Rectangle 2"/>
          <p:cNvSpPr>
            <a:spLocks noGrp="1" noChangeArrowheads="1"/>
          </p:cNvSpPr>
          <p:nvPr>
            <p:ph type="title"/>
          </p:nvPr>
        </p:nvSpPr>
        <p:spPr>
          <a:xfrm>
            <a:off x="662120" y="404818"/>
            <a:ext cx="8330671" cy="638175"/>
          </a:xfrm>
        </p:spPr>
        <p:txBody>
          <a:bodyPr/>
          <a:lstStyle/>
          <a:p>
            <a:r>
              <a:rPr lang="en-GB" altLang="en-US" sz="3200"/>
              <a:t>Publications</a:t>
            </a:r>
          </a:p>
        </p:txBody>
      </p:sp>
      <p:sp>
        <p:nvSpPr>
          <p:cNvPr id="84996" name="Rectangle 3"/>
          <p:cNvSpPr>
            <a:spLocks noChangeArrowheads="1"/>
          </p:cNvSpPr>
          <p:nvPr/>
        </p:nvSpPr>
        <p:spPr bwMode="auto">
          <a:xfrm>
            <a:off x="584732" y="1196975"/>
            <a:ext cx="8659152"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pPr>
            <a:r>
              <a:rPr lang="en-GB" altLang="en-US" sz="2400" dirty="0"/>
              <a:t>Publications are all in table tls211_pat_publ. </a:t>
            </a:r>
            <a:br>
              <a:rPr lang="en-GB" altLang="en-US" sz="2400" dirty="0"/>
            </a:br>
            <a:r>
              <a:rPr lang="en-GB" altLang="en-US" sz="2400" dirty="0"/>
              <a:t>In many case you would combine the publication with application data. Because every publication belongs to an application, a (INNER) JOIN is sufficient.</a:t>
            </a:r>
          </a:p>
        </p:txBody>
      </p:sp>
      <p:sp>
        <p:nvSpPr>
          <p:cNvPr id="84997" name="Rectangle 3"/>
          <p:cNvSpPr>
            <a:spLocks noChangeArrowheads="1"/>
          </p:cNvSpPr>
          <p:nvPr/>
        </p:nvSpPr>
        <p:spPr bwMode="auto">
          <a:xfrm>
            <a:off x="662123" y="3070225"/>
            <a:ext cx="8972153" cy="151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274638">
              <a:tabLst>
                <a:tab pos="358775" algn="l"/>
                <a:tab pos="809625" algn="l"/>
              </a:tabLst>
              <a:defRPr sz="2000">
                <a:solidFill>
                  <a:srgbClr val="404B56"/>
                </a:solidFill>
                <a:latin typeface="Arial" charset="0"/>
                <a:cs typeface="Arial" charset="0"/>
              </a:defRPr>
            </a:lvl1pPr>
            <a:lvl2pPr marL="742950" indent="-285750" defTabSz="274638">
              <a:tabLst>
                <a:tab pos="358775" algn="l"/>
                <a:tab pos="809625" algn="l"/>
              </a:tabLst>
              <a:defRPr sz="2000">
                <a:solidFill>
                  <a:srgbClr val="404B56"/>
                </a:solidFill>
                <a:latin typeface="Arial" charset="0"/>
                <a:cs typeface="Arial" charset="0"/>
              </a:defRPr>
            </a:lvl2pPr>
            <a:lvl3pPr marL="1143000" indent="-228600" defTabSz="274638">
              <a:tabLst>
                <a:tab pos="358775" algn="l"/>
                <a:tab pos="809625" algn="l"/>
              </a:tabLst>
              <a:defRPr sz="2000">
                <a:solidFill>
                  <a:srgbClr val="404B56"/>
                </a:solidFill>
                <a:latin typeface="Arial" charset="0"/>
                <a:cs typeface="Arial" charset="0"/>
              </a:defRPr>
            </a:lvl3pPr>
            <a:lvl4pPr marL="1600200" indent="-228600" defTabSz="274638">
              <a:tabLst>
                <a:tab pos="358775" algn="l"/>
                <a:tab pos="809625" algn="l"/>
              </a:tabLst>
              <a:defRPr sz="2000">
                <a:solidFill>
                  <a:srgbClr val="404B56"/>
                </a:solidFill>
                <a:latin typeface="Arial" charset="0"/>
                <a:cs typeface="Arial" charset="0"/>
              </a:defRPr>
            </a:lvl4pPr>
            <a:lvl5pPr marL="2057400" indent="-228600" defTabSz="274638">
              <a:tabLst>
                <a:tab pos="358775" algn="l"/>
                <a:tab pos="809625" algn="l"/>
              </a:tabLst>
              <a:defRPr sz="2000">
                <a:solidFill>
                  <a:srgbClr val="404B56"/>
                </a:solidFill>
                <a:latin typeface="Arial" charset="0"/>
                <a:cs typeface="Arial" charset="0"/>
              </a:defRPr>
            </a:lvl5pPr>
            <a:lvl6pPr marL="25146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6pPr>
            <a:lvl7pPr marL="29718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7pPr>
            <a:lvl8pPr marL="34290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8pPr>
            <a:lvl9pPr marL="38862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9pPr>
          </a:lstStyle>
          <a:p>
            <a:pPr eaLnBrk="0" fontAlgn="base" hangingPunct="0">
              <a:spcBef>
                <a:spcPct val="20000"/>
              </a:spcBef>
              <a:spcAft>
                <a:spcPct val="0"/>
              </a:spcAft>
            </a:pPr>
            <a:r>
              <a:rPr lang="en-GB" altLang="en-US" sz="1800" b="1" noProof="1"/>
              <a:t>SELECT publn_nr, publn_kind, publn_date</a:t>
            </a:r>
          </a:p>
          <a:p>
            <a:pPr eaLnBrk="0" fontAlgn="base" hangingPunct="0">
              <a:spcBef>
                <a:spcPct val="20000"/>
              </a:spcBef>
              <a:spcAft>
                <a:spcPct val="0"/>
              </a:spcAft>
            </a:pPr>
            <a:r>
              <a:rPr lang="en-GB" altLang="en-US" sz="1800" b="1" noProof="1">
                <a:solidFill>
                  <a:srgbClr val="FF3300"/>
                </a:solidFill>
              </a:rPr>
              <a:t>FROM  tls211_pat_publn p </a:t>
            </a:r>
          </a:p>
          <a:p>
            <a:pPr eaLnBrk="0" fontAlgn="base" hangingPunct="0">
              <a:spcBef>
                <a:spcPct val="20000"/>
              </a:spcBef>
              <a:spcAft>
                <a:spcPct val="0"/>
              </a:spcAft>
            </a:pPr>
            <a:r>
              <a:rPr lang="en-GB" altLang="en-US" sz="1800" b="1" noProof="1">
                <a:solidFill>
                  <a:srgbClr val="FF3300"/>
                </a:solidFill>
              </a:rPr>
              <a:t>JOIN tls201_appln a ON p.appln_id = a.appln_id</a:t>
            </a:r>
          </a:p>
          <a:p>
            <a:pPr eaLnBrk="0" fontAlgn="base" hangingPunct="0">
              <a:spcBef>
                <a:spcPct val="20000"/>
              </a:spcBef>
              <a:spcAft>
                <a:spcPct val="0"/>
              </a:spcAft>
            </a:pPr>
            <a:r>
              <a:rPr lang="en-GB" altLang="en-US" sz="1800" b="1" noProof="1"/>
              <a:t>WHERE appln_filing_date = '2007-07-07'    </a:t>
            </a:r>
            <a:r>
              <a:rPr lang="en-GB" altLang="en-US" sz="1800" b="1" noProof="1">
                <a:solidFill>
                  <a:srgbClr val="008000"/>
                </a:solidFill>
              </a:rPr>
              <a:t>-- for example</a:t>
            </a:r>
          </a:p>
        </p:txBody>
      </p:sp>
      <p:sp>
        <p:nvSpPr>
          <p:cNvPr id="84998" name="Rectangle 5"/>
          <p:cNvSpPr>
            <a:spLocks noChangeArrowheads="1"/>
          </p:cNvSpPr>
          <p:nvPr/>
        </p:nvSpPr>
        <p:spPr bwMode="auto">
          <a:xfrm>
            <a:off x="584729" y="3070225"/>
            <a:ext cx="8970433" cy="143827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buFontTx/>
              <a:buChar char="•"/>
            </a:pPr>
            <a:endParaRPr lang="de-AT" altLang="en-US"/>
          </a:p>
        </p:txBody>
      </p:sp>
      <p:pic>
        <p:nvPicPr>
          <p:cNvPr id="84999"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4729" y="4724405"/>
            <a:ext cx="3984758" cy="179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31DF1AAE-E85D-40CD-A1FD-367498C896E5}" type="slidenum">
              <a:rPr lang="de-DE" altLang="en-US" sz="1200" smtClean="0">
                <a:solidFill>
                  <a:srgbClr val="4C575F"/>
                </a:solidFill>
              </a:rPr>
              <a:pPr/>
              <a:t>88</a:t>
            </a:fld>
            <a:endParaRPr lang="de-DE" altLang="en-US" sz="1200">
              <a:solidFill>
                <a:srgbClr val="4C575F"/>
              </a:solidFill>
            </a:endParaRPr>
          </a:p>
        </p:txBody>
      </p:sp>
      <p:sp>
        <p:nvSpPr>
          <p:cNvPr id="86019" name="Rectangle 2"/>
          <p:cNvSpPr>
            <a:spLocks noGrp="1" noChangeArrowheads="1"/>
          </p:cNvSpPr>
          <p:nvPr>
            <p:ph type="title"/>
          </p:nvPr>
        </p:nvSpPr>
        <p:spPr>
          <a:xfrm>
            <a:off x="662120" y="404818"/>
            <a:ext cx="8330671" cy="638175"/>
          </a:xfrm>
        </p:spPr>
        <p:txBody>
          <a:bodyPr/>
          <a:lstStyle/>
          <a:p>
            <a:r>
              <a:rPr lang="en-GB" altLang="en-US" sz="3200"/>
              <a:t>Citations to patent publications (1)</a:t>
            </a:r>
          </a:p>
        </p:txBody>
      </p:sp>
      <p:sp>
        <p:nvSpPr>
          <p:cNvPr id="86020" name="Rectangle 3"/>
          <p:cNvSpPr>
            <a:spLocks noChangeArrowheads="1"/>
          </p:cNvSpPr>
          <p:nvPr/>
        </p:nvSpPr>
        <p:spPr bwMode="auto">
          <a:xfrm>
            <a:off x="584732" y="1125538"/>
            <a:ext cx="8659152"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pPr>
            <a:r>
              <a:rPr lang="en-GB" altLang="en-US" sz="2400" dirty="0"/>
              <a:t>Publications may contain citations (tls212_citation). Citations can refer to other </a:t>
            </a:r>
            <a:r>
              <a:rPr lang="en-GB" altLang="en-US" sz="2400" b="1" dirty="0"/>
              <a:t>publications</a:t>
            </a:r>
            <a:r>
              <a:rPr lang="en-GB" altLang="en-US" sz="2400" dirty="0"/>
              <a:t>, </a:t>
            </a:r>
            <a:r>
              <a:rPr lang="en-GB" altLang="en-US" sz="2400" b="1" dirty="0"/>
              <a:t>NPL</a:t>
            </a:r>
            <a:r>
              <a:rPr lang="en-GB" altLang="en-US" sz="2400" dirty="0"/>
              <a:t> or </a:t>
            </a:r>
            <a:r>
              <a:rPr lang="en-GB" altLang="en-US" sz="2400" b="1" dirty="0"/>
              <a:t>applications</a:t>
            </a:r>
            <a:r>
              <a:rPr lang="en-GB" altLang="en-US" sz="2400" dirty="0"/>
              <a:t>. </a:t>
            </a:r>
          </a:p>
          <a:p>
            <a:pPr defTabSz="914400" eaLnBrk="0" fontAlgn="base" hangingPunct="0">
              <a:spcBef>
                <a:spcPct val="20000"/>
              </a:spcBef>
              <a:spcAft>
                <a:spcPct val="0"/>
              </a:spcAft>
            </a:pPr>
            <a:r>
              <a:rPr lang="en-GB" altLang="en-US" sz="2400" dirty="0"/>
              <a:t>This query retrieves citations of patent publications only.</a:t>
            </a:r>
          </a:p>
        </p:txBody>
      </p:sp>
      <p:sp>
        <p:nvSpPr>
          <p:cNvPr id="86021" name="Rectangle 3"/>
          <p:cNvSpPr>
            <a:spLocks noChangeArrowheads="1"/>
          </p:cNvSpPr>
          <p:nvPr/>
        </p:nvSpPr>
        <p:spPr bwMode="auto">
          <a:xfrm>
            <a:off x="662123" y="2709863"/>
            <a:ext cx="8972153"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274638">
              <a:tabLst>
                <a:tab pos="358775" algn="l"/>
                <a:tab pos="809625" algn="l"/>
              </a:tabLst>
              <a:defRPr sz="2000">
                <a:solidFill>
                  <a:srgbClr val="404B56"/>
                </a:solidFill>
                <a:latin typeface="Arial" charset="0"/>
                <a:cs typeface="Arial" charset="0"/>
              </a:defRPr>
            </a:lvl1pPr>
            <a:lvl2pPr marL="742950" indent="-285750" defTabSz="274638">
              <a:tabLst>
                <a:tab pos="358775" algn="l"/>
                <a:tab pos="809625" algn="l"/>
              </a:tabLst>
              <a:defRPr sz="2000">
                <a:solidFill>
                  <a:srgbClr val="404B56"/>
                </a:solidFill>
                <a:latin typeface="Arial" charset="0"/>
                <a:cs typeface="Arial" charset="0"/>
              </a:defRPr>
            </a:lvl2pPr>
            <a:lvl3pPr marL="1143000" indent="-228600" defTabSz="274638">
              <a:tabLst>
                <a:tab pos="358775" algn="l"/>
                <a:tab pos="809625" algn="l"/>
              </a:tabLst>
              <a:defRPr sz="2000">
                <a:solidFill>
                  <a:srgbClr val="404B56"/>
                </a:solidFill>
                <a:latin typeface="Arial" charset="0"/>
                <a:cs typeface="Arial" charset="0"/>
              </a:defRPr>
            </a:lvl3pPr>
            <a:lvl4pPr marL="1600200" indent="-228600" defTabSz="274638">
              <a:tabLst>
                <a:tab pos="358775" algn="l"/>
                <a:tab pos="809625" algn="l"/>
              </a:tabLst>
              <a:defRPr sz="2000">
                <a:solidFill>
                  <a:srgbClr val="404B56"/>
                </a:solidFill>
                <a:latin typeface="Arial" charset="0"/>
                <a:cs typeface="Arial" charset="0"/>
              </a:defRPr>
            </a:lvl4pPr>
            <a:lvl5pPr marL="2057400" indent="-228600" defTabSz="274638">
              <a:tabLst>
                <a:tab pos="358775" algn="l"/>
                <a:tab pos="809625" algn="l"/>
              </a:tabLst>
              <a:defRPr sz="2000">
                <a:solidFill>
                  <a:srgbClr val="404B56"/>
                </a:solidFill>
                <a:latin typeface="Arial" charset="0"/>
                <a:cs typeface="Arial" charset="0"/>
              </a:defRPr>
            </a:lvl5pPr>
            <a:lvl6pPr marL="25146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6pPr>
            <a:lvl7pPr marL="29718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7pPr>
            <a:lvl8pPr marL="34290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8pPr>
            <a:lvl9pPr marL="38862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9pPr>
          </a:lstStyle>
          <a:p>
            <a:pPr eaLnBrk="0" fontAlgn="base" hangingPunct="0">
              <a:spcBef>
                <a:spcPct val="20000"/>
              </a:spcBef>
              <a:spcAft>
                <a:spcPct val="0"/>
              </a:spcAft>
            </a:pPr>
            <a:r>
              <a:rPr lang="en-GB" altLang="en-US" sz="1800" b="1" noProof="1"/>
              <a:t>SELECT c.citn_origin, c.pat_citn_seq_nr , p2.publn_auth, p2.publn_nr, p2.publn_kind</a:t>
            </a:r>
          </a:p>
          <a:p>
            <a:pPr eaLnBrk="0" fontAlgn="base" hangingPunct="0">
              <a:spcBef>
                <a:spcPct val="20000"/>
              </a:spcBef>
              <a:spcAft>
                <a:spcPct val="0"/>
              </a:spcAft>
            </a:pPr>
            <a:r>
              <a:rPr lang="en-GB" altLang="en-US" sz="1800" b="1" noProof="1">
                <a:solidFill>
                  <a:srgbClr val="FF3300"/>
                </a:solidFill>
              </a:rPr>
              <a:t>FROM tls211_pat_publn p1</a:t>
            </a:r>
          </a:p>
          <a:p>
            <a:pPr eaLnBrk="0" fontAlgn="base" hangingPunct="0">
              <a:spcBef>
                <a:spcPct val="20000"/>
              </a:spcBef>
              <a:spcAft>
                <a:spcPct val="0"/>
              </a:spcAft>
            </a:pPr>
            <a:r>
              <a:rPr lang="en-GB" altLang="en-US" sz="1800" b="1" noProof="1">
                <a:solidFill>
                  <a:srgbClr val="FF3300"/>
                </a:solidFill>
              </a:rPr>
              <a:t>LEFT JOIN tls212_citation c ON p1.pat_publn_id = c.pat_publn_id  </a:t>
            </a:r>
          </a:p>
          <a:p>
            <a:pPr eaLnBrk="0" fontAlgn="base" hangingPunct="0">
              <a:spcBef>
                <a:spcPct val="20000"/>
              </a:spcBef>
              <a:spcAft>
                <a:spcPct val="0"/>
              </a:spcAft>
            </a:pPr>
            <a:r>
              <a:rPr lang="en-GB" altLang="en-US" sz="1800" b="1" noProof="1">
                <a:solidFill>
                  <a:srgbClr val="FF3300"/>
                </a:solidFill>
              </a:rPr>
              <a:t>JOIN tls211_pat_publn p2 ON c.cited_pat_publn_id =  p2.pat_publn_id    </a:t>
            </a:r>
            <a:br>
              <a:rPr lang="en-GB" altLang="en-US" sz="1800" b="1" noProof="1">
                <a:solidFill>
                  <a:srgbClr val="FF3300"/>
                </a:solidFill>
              </a:rPr>
            </a:br>
            <a:r>
              <a:rPr lang="en-GB" altLang="en-US" sz="1800" b="1" noProof="1">
                <a:solidFill>
                  <a:srgbClr val="FF3300"/>
                </a:solidFill>
              </a:rPr>
              <a:t>          </a:t>
            </a:r>
            <a:r>
              <a:rPr lang="en-GB" altLang="en-US" sz="1800" b="1" noProof="1">
                <a:solidFill>
                  <a:srgbClr val="008000"/>
                </a:solidFill>
              </a:rPr>
              <a:t>-- citations</a:t>
            </a:r>
          </a:p>
          <a:p>
            <a:pPr eaLnBrk="0" fontAlgn="base" hangingPunct="0">
              <a:spcBef>
                <a:spcPct val="20000"/>
              </a:spcBef>
              <a:spcAft>
                <a:spcPct val="0"/>
              </a:spcAft>
            </a:pPr>
            <a:r>
              <a:rPr lang="en-GB" altLang="en-US" sz="1800" b="1" noProof="1">
                <a:solidFill>
                  <a:srgbClr val="FF3300"/>
                </a:solidFill>
              </a:rPr>
              <a:t>WHERE c.pat_citn_seq_nr &gt; 0</a:t>
            </a:r>
            <a:r>
              <a:rPr lang="en-GB" altLang="en-US" sz="1800" b="1" noProof="1"/>
              <a:t>    </a:t>
            </a:r>
            <a:r>
              <a:rPr lang="en-GB" altLang="en-US" sz="1800" b="1" noProof="1">
                <a:solidFill>
                  <a:srgbClr val="008000"/>
                </a:solidFill>
              </a:rPr>
              <a:t>-- retrieve only citations to publications</a:t>
            </a:r>
          </a:p>
          <a:p>
            <a:pPr eaLnBrk="0" fontAlgn="base" hangingPunct="0">
              <a:spcBef>
                <a:spcPct val="20000"/>
              </a:spcBef>
              <a:spcAft>
                <a:spcPct val="0"/>
              </a:spcAft>
            </a:pPr>
            <a:r>
              <a:rPr lang="en-GB" altLang="en-US" sz="1800" b="1" noProof="1"/>
              <a:t>AND p1.publn_auth = 'EP'      </a:t>
            </a:r>
            <a:r>
              <a:rPr lang="en-GB" altLang="en-US" sz="1800" b="1" noProof="1">
                <a:solidFill>
                  <a:srgbClr val="008000"/>
                </a:solidFill>
              </a:rPr>
              <a:t>-- for example</a:t>
            </a:r>
            <a:r>
              <a:rPr lang="en-GB" altLang="en-US" sz="1800" b="1" noProof="1"/>
              <a:t> </a:t>
            </a:r>
          </a:p>
          <a:p>
            <a:pPr eaLnBrk="0" fontAlgn="base" hangingPunct="0">
              <a:spcBef>
                <a:spcPct val="20000"/>
              </a:spcBef>
              <a:spcAft>
                <a:spcPct val="0"/>
              </a:spcAft>
            </a:pPr>
            <a:r>
              <a:rPr lang="en-GB" altLang="en-US" sz="1800" b="1" noProof="1"/>
              <a:t>AND p1.publn_nr = '1674117'</a:t>
            </a:r>
          </a:p>
          <a:p>
            <a:pPr eaLnBrk="0" fontAlgn="base" hangingPunct="0">
              <a:spcBef>
                <a:spcPct val="20000"/>
              </a:spcBef>
              <a:spcAft>
                <a:spcPct val="0"/>
              </a:spcAft>
            </a:pPr>
            <a:r>
              <a:rPr lang="en-GB" altLang="en-US" sz="1800" b="1" noProof="1"/>
              <a:t>AND p1.publn_kind = 'A1'</a:t>
            </a:r>
          </a:p>
          <a:p>
            <a:pPr eaLnBrk="0" fontAlgn="base" hangingPunct="0">
              <a:spcBef>
                <a:spcPct val="20000"/>
              </a:spcBef>
              <a:spcAft>
                <a:spcPct val="0"/>
              </a:spcAft>
            </a:pPr>
            <a:r>
              <a:rPr lang="en-GB" altLang="en-US" sz="1800" b="1" noProof="1"/>
              <a:t>ORDER BY citn_origin</a:t>
            </a:r>
          </a:p>
        </p:txBody>
      </p:sp>
      <p:sp>
        <p:nvSpPr>
          <p:cNvPr id="86022" name="Rectangle 5"/>
          <p:cNvSpPr>
            <a:spLocks noChangeArrowheads="1"/>
          </p:cNvSpPr>
          <p:nvPr/>
        </p:nvSpPr>
        <p:spPr bwMode="auto">
          <a:xfrm>
            <a:off x="584729" y="2709863"/>
            <a:ext cx="8970433" cy="381476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buFontTx/>
              <a:buChar char="•"/>
            </a:pPr>
            <a:endParaRPr lang="de-AT" altLang="en-US"/>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94C71D0F-D6C3-4265-8069-27FDE0732043}" type="slidenum">
              <a:rPr lang="de-DE" altLang="en-US" sz="1200" smtClean="0">
                <a:solidFill>
                  <a:srgbClr val="4C575F"/>
                </a:solidFill>
              </a:rPr>
              <a:pPr/>
              <a:t>89</a:t>
            </a:fld>
            <a:endParaRPr lang="de-DE" altLang="en-US" sz="1200">
              <a:solidFill>
                <a:srgbClr val="4C575F"/>
              </a:solidFill>
            </a:endParaRPr>
          </a:p>
        </p:txBody>
      </p:sp>
      <p:sp>
        <p:nvSpPr>
          <p:cNvPr id="87043" name="Rectangle 2"/>
          <p:cNvSpPr>
            <a:spLocks noGrp="1" noChangeArrowheads="1"/>
          </p:cNvSpPr>
          <p:nvPr>
            <p:ph type="title"/>
          </p:nvPr>
        </p:nvSpPr>
        <p:spPr>
          <a:xfrm>
            <a:off x="662120" y="404818"/>
            <a:ext cx="8330671" cy="638175"/>
          </a:xfrm>
        </p:spPr>
        <p:txBody>
          <a:bodyPr/>
          <a:lstStyle/>
          <a:p>
            <a:r>
              <a:rPr lang="en-GB" altLang="en-US" sz="3200" dirty="0"/>
              <a:t>Citations of patent publications (2)</a:t>
            </a:r>
          </a:p>
        </p:txBody>
      </p:sp>
      <p:sp>
        <p:nvSpPr>
          <p:cNvPr id="87044" name="Rectangle 3"/>
          <p:cNvSpPr>
            <a:spLocks noChangeArrowheads="1"/>
          </p:cNvSpPr>
          <p:nvPr/>
        </p:nvSpPr>
        <p:spPr bwMode="auto">
          <a:xfrm>
            <a:off x="584732" y="1125538"/>
            <a:ext cx="8659152"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4638" indent="-274638">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buFontTx/>
              <a:buChar char="•"/>
            </a:pPr>
            <a:r>
              <a:rPr lang="en-GB" altLang="en-US" sz="2400" dirty="0"/>
              <a:t>One publication may cite several other publications</a:t>
            </a:r>
          </a:p>
          <a:p>
            <a:pPr defTabSz="914400" eaLnBrk="0" fontAlgn="base" hangingPunct="0">
              <a:spcBef>
                <a:spcPct val="20000"/>
              </a:spcBef>
              <a:spcAft>
                <a:spcPct val="0"/>
              </a:spcAft>
              <a:buFontTx/>
              <a:buChar char="•"/>
            </a:pPr>
            <a:r>
              <a:rPr lang="en-GB" altLang="en-US" sz="2400" dirty="0"/>
              <a:t>One cited publication may be cited several times by different publications</a:t>
            </a:r>
          </a:p>
        </p:txBody>
      </p:sp>
      <p:pic>
        <p:nvPicPr>
          <p:cNvPr id="4198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7157" y="2402612"/>
            <a:ext cx="8469973" cy="412273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24B48B54-951D-46DB-9CF8-9154893BF971}" type="slidenum">
              <a:rPr lang="de-DE" altLang="en-US" sz="1200" smtClean="0">
                <a:solidFill>
                  <a:srgbClr val="4C575F"/>
                </a:solidFill>
              </a:rPr>
              <a:pPr/>
              <a:t>9</a:t>
            </a:fld>
            <a:endParaRPr lang="de-DE" altLang="en-US" sz="1200">
              <a:solidFill>
                <a:srgbClr val="4C575F"/>
              </a:solidFill>
            </a:endParaRPr>
          </a:p>
        </p:txBody>
      </p:sp>
      <p:sp>
        <p:nvSpPr>
          <p:cNvPr id="11267" name="Rectangle 2"/>
          <p:cNvSpPr>
            <a:spLocks noGrp="1" noChangeArrowheads="1"/>
          </p:cNvSpPr>
          <p:nvPr>
            <p:ph type="title" idx="4294967295"/>
          </p:nvPr>
        </p:nvSpPr>
        <p:spPr>
          <a:xfrm>
            <a:off x="662120" y="476255"/>
            <a:ext cx="8330671" cy="638175"/>
          </a:xfrm>
        </p:spPr>
        <p:txBody>
          <a:bodyPr/>
          <a:lstStyle/>
          <a:p>
            <a:pPr eaLnBrk="1" hangingPunct="1"/>
            <a:r>
              <a:rPr lang="en-GB" altLang="en-US" sz="3200" dirty="0"/>
              <a:t>Relational database concepts</a:t>
            </a:r>
          </a:p>
        </p:txBody>
      </p:sp>
      <p:sp>
        <p:nvSpPr>
          <p:cNvPr id="11268" name="Line 4"/>
          <p:cNvSpPr>
            <a:spLocks noChangeShapeType="1"/>
          </p:cNvSpPr>
          <p:nvPr/>
        </p:nvSpPr>
        <p:spPr bwMode="auto">
          <a:xfrm>
            <a:off x="1508258" y="2520950"/>
            <a:ext cx="741230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20000"/>
              </a:spcBef>
              <a:spcAft>
                <a:spcPct val="0"/>
              </a:spcAft>
              <a:buFontTx/>
              <a:buChar char="•"/>
            </a:pPr>
            <a:endParaRPr lang="en-GB" sz="2000">
              <a:solidFill>
                <a:srgbClr val="404B56"/>
              </a:solidFill>
              <a:latin typeface="Arial" charset="0"/>
              <a:cs typeface="Arial" charset="0"/>
            </a:endParaRPr>
          </a:p>
        </p:txBody>
      </p:sp>
      <p:sp>
        <p:nvSpPr>
          <p:cNvPr id="11269" name="Line 5"/>
          <p:cNvSpPr>
            <a:spLocks noChangeShapeType="1"/>
          </p:cNvSpPr>
          <p:nvPr/>
        </p:nvSpPr>
        <p:spPr bwMode="auto">
          <a:xfrm>
            <a:off x="2756827" y="2160588"/>
            <a:ext cx="0" cy="2520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20000"/>
              </a:spcBef>
              <a:spcAft>
                <a:spcPct val="0"/>
              </a:spcAft>
              <a:buFontTx/>
              <a:buChar char="•"/>
            </a:pPr>
            <a:endParaRPr lang="en-GB" sz="2000">
              <a:solidFill>
                <a:srgbClr val="404B56"/>
              </a:solidFill>
              <a:latin typeface="Arial" charset="0"/>
              <a:cs typeface="Arial" charset="0"/>
            </a:endParaRPr>
          </a:p>
        </p:txBody>
      </p:sp>
      <p:sp>
        <p:nvSpPr>
          <p:cNvPr id="11270" name="Text Box 6"/>
          <p:cNvSpPr txBox="1">
            <a:spLocks noChangeArrowheads="1"/>
          </p:cNvSpPr>
          <p:nvPr/>
        </p:nvSpPr>
        <p:spPr bwMode="auto">
          <a:xfrm>
            <a:off x="1587368" y="2017713"/>
            <a:ext cx="113369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fontAlgn="base">
              <a:spcBef>
                <a:spcPct val="0"/>
              </a:spcBef>
              <a:spcAft>
                <a:spcPct val="0"/>
              </a:spcAft>
            </a:pPr>
            <a:r>
              <a:rPr lang="en-GB" altLang="en-US" sz="1800" b="1">
                <a:solidFill>
                  <a:srgbClr val="4C575F"/>
                </a:solidFill>
              </a:rPr>
              <a:t>appln_id</a:t>
            </a:r>
          </a:p>
        </p:txBody>
      </p:sp>
      <p:sp>
        <p:nvSpPr>
          <p:cNvPr id="11271" name="Text Box 7"/>
          <p:cNvSpPr txBox="1">
            <a:spLocks noChangeArrowheads="1"/>
          </p:cNvSpPr>
          <p:nvPr/>
        </p:nvSpPr>
        <p:spPr bwMode="auto">
          <a:xfrm>
            <a:off x="803145" y="1412879"/>
            <a:ext cx="204920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fontAlgn="base">
              <a:spcBef>
                <a:spcPct val="0"/>
              </a:spcBef>
              <a:spcAft>
                <a:spcPct val="0"/>
              </a:spcAft>
            </a:pPr>
            <a:r>
              <a:rPr lang="en-GB" altLang="en-US" sz="2400" b="1">
                <a:solidFill>
                  <a:srgbClr val="4C575F"/>
                </a:solidFill>
              </a:rPr>
              <a:t>tls201_appln</a:t>
            </a:r>
          </a:p>
        </p:txBody>
      </p:sp>
      <p:sp>
        <p:nvSpPr>
          <p:cNvPr id="11272" name="Text Box 8"/>
          <p:cNvSpPr txBox="1">
            <a:spLocks noChangeArrowheads="1"/>
          </p:cNvSpPr>
          <p:nvPr/>
        </p:nvSpPr>
        <p:spPr bwMode="auto">
          <a:xfrm>
            <a:off x="2990718" y="2017713"/>
            <a:ext cx="141581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fontAlgn="base">
              <a:spcBef>
                <a:spcPct val="0"/>
              </a:spcBef>
              <a:spcAft>
                <a:spcPct val="0"/>
              </a:spcAft>
            </a:pPr>
            <a:r>
              <a:rPr lang="en-GB" altLang="en-US" sz="1800" b="1">
                <a:solidFill>
                  <a:srgbClr val="4C575F"/>
                </a:solidFill>
              </a:rPr>
              <a:t>appln_auth</a:t>
            </a:r>
          </a:p>
        </p:txBody>
      </p:sp>
      <p:sp>
        <p:nvSpPr>
          <p:cNvPr id="11273" name="Line 9"/>
          <p:cNvSpPr>
            <a:spLocks noChangeShapeType="1"/>
          </p:cNvSpPr>
          <p:nvPr/>
        </p:nvSpPr>
        <p:spPr bwMode="auto">
          <a:xfrm>
            <a:off x="4629679" y="2160588"/>
            <a:ext cx="0" cy="2520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20000"/>
              </a:spcBef>
              <a:spcAft>
                <a:spcPct val="0"/>
              </a:spcAft>
              <a:buFontTx/>
              <a:buChar char="•"/>
            </a:pPr>
            <a:endParaRPr lang="en-GB" sz="2000">
              <a:solidFill>
                <a:srgbClr val="404B56"/>
              </a:solidFill>
              <a:latin typeface="Arial" charset="0"/>
              <a:cs typeface="Arial" charset="0"/>
            </a:endParaRPr>
          </a:p>
        </p:txBody>
      </p:sp>
      <p:sp>
        <p:nvSpPr>
          <p:cNvPr id="11274" name="Text Box 10"/>
          <p:cNvSpPr txBox="1">
            <a:spLocks noChangeArrowheads="1"/>
          </p:cNvSpPr>
          <p:nvPr/>
        </p:nvSpPr>
        <p:spPr bwMode="auto">
          <a:xfrm>
            <a:off x="4784460" y="2017713"/>
            <a:ext cx="11593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fontAlgn="base">
              <a:spcBef>
                <a:spcPct val="0"/>
              </a:spcBef>
              <a:spcAft>
                <a:spcPct val="0"/>
              </a:spcAft>
            </a:pPr>
            <a:r>
              <a:rPr lang="en-GB" altLang="en-US" sz="1800" b="1">
                <a:solidFill>
                  <a:srgbClr val="4C575F"/>
                </a:solidFill>
              </a:rPr>
              <a:t>appln_nr</a:t>
            </a:r>
          </a:p>
        </p:txBody>
      </p:sp>
      <p:sp>
        <p:nvSpPr>
          <p:cNvPr id="11275" name="Text Box 11"/>
          <p:cNvSpPr txBox="1">
            <a:spLocks noChangeArrowheads="1"/>
          </p:cNvSpPr>
          <p:nvPr/>
        </p:nvSpPr>
        <p:spPr bwMode="auto">
          <a:xfrm>
            <a:off x="6500814" y="2017713"/>
            <a:ext cx="13391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fontAlgn="base">
              <a:spcBef>
                <a:spcPct val="0"/>
              </a:spcBef>
              <a:spcAft>
                <a:spcPct val="0"/>
              </a:spcAft>
            </a:pPr>
            <a:r>
              <a:rPr lang="en-GB" altLang="en-US" sz="1800" b="1">
                <a:solidFill>
                  <a:srgbClr val="4C575F"/>
                </a:solidFill>
              </a:rPr>
              <a:t>ipr_type ...</a:t>
            </a:r>
          </a:p>
        </p:txBody>
      </p:sp>
      <p:sp>
        <p:nvSpPr>
          <p:cNvPr id="11276" name="Line 12"/>
          <p:cNvSpPr>
            <a:spLocks noChangeShapeType="1"/>
          </p:cNvSpPr>
          <p:nvPr/>
        </p:nvSpPr>
        <p:spPr bwMode="auto">
          <a:xfrm>
            <a:off x="6189531" y="2089150"/>
            <a:ext cx="0" cy="2520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20000"/>
              </a:spcBef>
              <a:spcAft>
                <a:spcPct val="0"/>
              </a:spcAft>
              <a:buFontTx/>
              <a:buChar char="•"/>
            </a:pPr>
            <a:endParaRPr lang="en-GB" sz="2000">
              <a:solidFill>
                <a:srgbClr val="404B56"/>
              </a:solidFill>
              <a:latin typeface="Arial" charset="0"/>
              <a:cs typeface="Arial" charset="0"/>
            </a:endParaRPr>
          </a:p>
        </p:txBody>
      </p:sp>
      <p:sp>
        <p:nvSpPr>
          <p:cNvPr id="11277" name="Text Box 13"/>
          <p:cNvSpPr txBox="1">
            <a:spLocks noChangeArrowheads="1"/>
          </p:cNvSpPr>
          <p:nvPr/>
        </p:nvSpPr>
        <p:spPr bwMode="auto">
          <a:xfrm>
            <a:off x="2331997" y="2593976"/>
            <a:ext cx="3130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algn="r" defTabSz="914400" fontAlgn="base">
              <a:spcBef>
                <a:spcPct val="0"/>
              </a:spcBef>
              <a:spcAft>
                <a:spcPct val="0"/>
              </a:spcAft>
            </a:pPr>
            <a:r>
              <a:rPr lang="en-GB" altLang="en-US" sz="1800">
                <a:solidFill>
                  <a:srgbClr val="4C575F"/>
                </a:solidFill>
              </a:rPr>
              <a:t>1</a:t>
            </a:r>
          </a:p>
        </p:txBody>
      </p:sp>
      <p:sp>
        <p:nvSpPr>
          <p:cNvPr id="11278" name="Text Box 14"/>
          <p:cNvSpPr txBox="1">
            <a:spLocks noChangeArrowheads="1"/>
          </p:cNvSpPr>
          <p:nvPr/>
        </p:nvSpPr>
        <p:spPr bwMode="auto">
          <a:xfrm>
            <a:off x="3819164" y="2593976"/>
            <a:ext cx="5181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algn="r" defTabSz="914400" fontAlgn="base">
              <a:spcBef>
                <a:spcPct val="0"/>
              </a:spcBef>
              <a:spcAft>
                <a:spcPct val="0"/>
              </a:spcAft>
            </a:pPr>
            <a:r>
              <a:rPr lang="en-GB" altLang="en-US" sz="1800">
                <a:solidFill>
                  <a:srgbClr val="4C575F"/>
                </a:solidFill>
              </a:rPr>
              <a:t>AU</a:t>
            </a:r>
          </a:p>
        </p:txBody>
      </p:sp>
      <p:sp>
        <p:nvSpPr>
          <p:cNvPr id="11279" name="Text Box 15"/>
          <p:cNvSpPr txBox="1">
            <a:spLocks noChangeArrowheads="1"/>
          </p:cNvSpPr>
          <p:nvPr/>
        </p:nvSpPr>
        <p:spPr bwMode="auto">
          <a:xfrm>
            <a:off x="5092459" y="2593976"/>
            <a:ext cx="10833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algn="r" defTabSz="914400" fontAlgn="base">
              <a:spcBef>
                <a:spcPct val="0"/>
              </a:spcBef>
              <a:spcAft>
                <a:spcPct val="0"/>
              </a:spcAft>
            </a:pPr>
            <a:r>
              <a:rPr lang="en-GB" altLang="en-US" sz="1800">
                <a:solidFill>
                  <a:srgbClr val="4C575F"/>
                </a:solidFill>
              </a:rPr>
              <a:t>2080061</a:t>
            </a:r>
          </a:p>
        </p:txBody>
      </p:sp>
      <p:sp>
        <p:nvSpPr>
          <p:cNvPr id="11280" name="Text Box 16"/>
          <p:cNvSpPr txBox="1">
            <a:spLocks noChangeArrowheads="1"/>
          </p:cNvSpPr>
          <p:nvPr/>
        </p:nvSpPr>
        <p:spPr bwMode="auto">
          <a:xfrm>
            <a:off x="7078332" y="2593976"/>
            <a:ext cx="4027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algn="r" defTabSz="914400" fontAlgn="base">
              <a:spcBef>
                <a:spcPct val="0"/>
              </a:spcBef>
              <a:spcAft>
                <a:spcPct val="0"/>
              </a:spcAft>
            </a:pPr>
            <a:r>
              <a:rPr lang="en-GB" altLang="en-US" sz="1800">
                <a:solidFill>
                  <a:srgbClr val="4C575F"/>
                </a:solidFill>
              </a:rPr>
              <a:t>PI</a:t>
            </a:r>
          </a:p>
        </p:txBody>
      </p:sp>
      <p:sp>
        <p:nvSpPr>
          <p:cNvPr id="11281" name="Text Box 25"/>
          <p:cNvSpPr txBox="1">
            <a:spLocks noChangeArrowheads="1"/>
          </p:cNvSpPr>
          <p:nvPr/>
        </p:nvSpPr>
        <p:spPr bwMode="auto">
          <a:xfrm>
            <a:off x="2331997" y="3168651"/>
            <a:ext cx="3130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algn="r" defTabSz="914400" fontAlgn="base">
              <a:spcBef>
                <a:spcPct val="0"/>
              </a:spcBef>
              <a:spcAft>
                <a:spcPct val="0"/>
              </a:spcAft>
            </a:pPr>
            <a:r>
              <a:rPr lang="en-GB" altLang="en-US" sz="1800">
                <a:solidFill>
                  <a:srgbClr val="4C575F"/>
                </a:solidFill>
              </a:rPr>
              <a:t>3</a:t>
            </a:r>
          </a:p>
        </p:txBody>
      </p:sp>
      <p:sp>
        <p:nvSpPr>
          <p:cNvPr id="11282" name="Text Box 26"/>
          <p:cNvSpPr txBox="1">
            <a:spLocks noChangeArrowheads="1"/>
          </p:cNvSpPr>
          <p:nvPr/>
        </p:nvSpPr>
        <p:spPr bwMode="auto">
          <a:xfrm>
            <a:off x="3857697" y="3168651"/>
            <a:ext cx="4796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algn="r" defTabSz="914400" fontAlgn="base">
              <a:spcBef>
                <a:spcPct val="0"/>
              </a:spcBef>
              <a:spcAft>
                <a:spcPct val="0"/>
              </a:spcAft>
            </a:pPr>
            <a:r>
              <a:rPr lang="en-GB" altLang="en-US" sz="1800">
                <a:solidFill>
                  <a:srgbClr val="4C575F"/>
                </a:solidFill>
              </a:rPr>
              <a:t>AT</a:t>
            </a:r>
          </a:p>
        </p:txBody>
      </p:sp>
      <p:sp>
        <p:nvSpPr>
          <p:cNvPr id="11283" name="Text Box 27"/>
          <p:cNvSpPr txBox="1">
            <a:spLocks noChangeArrowheads="1"/>
          </p:cNvSpPr>
          <p:nvPr/>
        </p:nvSpPr>
        <p:spPr bwMode="auto">
          <a:xfrm>
            <a:off x="4964083" y="3168651"/>
            <a:ext cx="121169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algn="r" defTabSz="914400" fontAlgn="base">
              <a:spcBef>
                <a:spcPct val="0"/>
              </a:spcBef>
              <a:spcAft>
                <a:spcPct val="0"/>
              </a:spcAft>
            </a:pPr>
            <a:r>
              <a:rPr lang="en-GB" altLang="en-US" sz="1800">
                <a:solidFill>
                  <a:srgbClr val="4C575F"/>
                </a:solidFill>
              </a:rPr>
              <a:t>20070035</a:t>
            </a:r>
          </a:p>
        </p:txBody>
      </p:sp>
      <p:sp>
        <p:nvSpPr>
          <p:cNvPr id="11284" name="Text Box 28"/>
          <p:cNvSpPr txBox="1">
            <a:spLocks noChangeArrowheads="1"/>
          </p:cNvSpPr>
          <p:nvPr/>
        </p:nvSpPr>
        <p:spPr bwMode="auto">
          <a:xfrm>
            <a:off x="7078332" y="3168651"/>
            <a:ext cx="4027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algn="r" defTabSz="914400" fontAlgn="base">
              <a:spcBef>
                <a:spcPct val="0"/>
              </a:spcBef>
              <a:spcAft>
                <a:spcPct val="0"/>
              </a:spcAft>
            </a:pPr>
            <a:r>
              <a:rPr lang="en-GB" altLang="en-US" sz="1800">
                <a:solidFill>
                  <a:srgbClr val="4C575F"/>
                </a:solidFill>
              </a:rPr>
              <a:t>PI</a:t>
            </a:r>
          </a:p>
        </p:txBody>
      </p:sp>
      <p:sp>
        <p:nvSpPr>
          <p:cNvPr id="11285" name="Text Box 29"/>
          <p:cNvSpPr txBox="1">
            <a:spLocks noChangeArrowheads="1"/>
          </p:cNvSpPr>
          <p:nvPr/>
        </p:nvSpPr>
        <p:spPr bwMode="auto">
          <a:xfrm>
            <a:off x="2331997" y="3463925"/>
            <a:ext cx="3130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algn="r" defTabSz="914400" fontAlgn="base">
              <a:spcBef>
                <a:spcPct val="0"/>
              </a:spcBef>
              <a:spcAft>
                <a:spcPct val="0"/>
              </a:spcAft>
            </a:pPr>
            <a:r>
              <a:rPr lang="en-GB" altLang="en-US" sz="1800">
                <a:solidFill>
                  <a:srgbClr val="4C575F"/>
                </a:solidFill>
              </a:rPr>
              <a:t>4</a:t>
            </a:r>
          </a:p>
        </p:txBody>
      </p:sp>
      <p:sp>
        <p:nvSpPr>
          <p:cNvPr id="11286" name="Text Box 30"/>
          <p:cNvSpPr txBox="1">
            <a:spLocks noChangeArrowheads="1"/>
          </p:cNvSpPr>
          <p:nvPr/>
        </p:nvSpPr>
        <p:spPr bwMode="auto">
          <a:xfrm>
            <a:off x="3857697" y="3463925"/>
            <a:ext cx="4796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algn="r" defTabSz="914400" fontAlgn="base">
              <a:spcBef>
                <a:spcPct val="0"/>
              </a:spcBef>
              <a:spcAft>
                <a:spcPct val="0"/>
              </a:spcAft>
            </a:pPr>
            <a:r>
              <a:rPr lang="en-GB" altLang="en-US" sz="1800">
                <a:solidFill>
                  <a:srgbClr val="4C575F"/>
                </a:solidFill>
              </a:rPr>
              <a:t>AT</a:t>
            </a:r>
          </a:p>
        </p:txBody>
      </p:sp>
      <p:sp>
        <p:nvSpPr>
          <p:cNvPr id="11287" name="Text Box 31"/>
          <p:cNvSpPr txBox="1">
            <a:spLocks noChangeArrowheads="1"/>
          </p:cNvSpPr>
          <p:nvPr/>
        </p:nvSpPr>
        <p:spPr bwMode="auto">
          <a:xfrm>
            <a:off x="4964083" y="3463925"/>
            <a:ext cx="121169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algn="r" defTabSz="914400" fontAlgn="base">
              <a:spcBef>
                <a:spcPct val="0"/>
              </a:spcBef>
              <a:spcAft>
                <a:spcPct val="0"/>
              </a:spcAft>
            </a:pPr>
            <a:r>
              <a:rPr lang="en-GB" altLang="en-US" sz="1800">
                <a:solidFill>
                  <a:srgbClr val="4C575F"/>
                </a:solidFill>
              </a:rPr>
              <a:t>20070256</a:t>
            </a:r>
          </a:p>
        </p:txBody>
      </p:sp>
      <p:sp>
        <p:nvSpPr>
          <p:cNvPr id="11288" name="Text Box 32"/>
          <p:cNvSpPr txBox="1">
            <a:spLocks noChangeArrowheads="1"/>
          </p:cNvSpPr>
          <p:nvPr/>
        </p:nvSpPr>
        <p:spPr bwMode="auto">
          <a:xfrm>
            <a:off x="6937445" y="3463925"/>
            <a:ext cx="54365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algn="r" defTabSz="914400" fontAlgn="base">
              <a:spcBef>
                <a:spcPct val="0"/>
              </a:spcBef>
              <a:spcAft>
                <a:spcPct val="0"/>
              </a:spcAft>
            </a:pPr>
            <a:r>
              <a:rPr lang="en-GB" altLang="en-US" sz="1800">
                <a:solidFill>
                  <a:srgbClr val="4C575F"/>
                </a:solidFill>
              </a:rPr>
              <a:t>UM</a:t>
            </a:r>
          </a:p>
        </p:txBody>
      </p:sp>
      <p:sp>
        <p:nvSpPr>
          <p:cNvPr id="11289" name="Text Box 33"/>
          <p:cNvSpPr txBox="1">
            <a:spLocks noChangeArrowheads="1"/>
          </p:cNvSpPr>
          <p:nvPr/>
        </p:nvSpPr>
        <p:spPr bwMode="auto">
          <a:xfrm>
            <a:off x="2331997" y="2881313"/>
            <a:ext cx="3130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algn="r" defTabSz="914400" fontAlgn="base">
              <a:spcBef>
                <a:spcPct val="0"/>
              </a:spcBef>
              <a:spcAft>
                <a:spcPct val="0"/>
              </a:spcAft>
            </a:pPr>
            <a:r>
              <a:rPr lang="en-GB" altLang="en-US" sz="1800">
                <a:solidFill>
                  <a:srgbClr val="4C575F"/>
                </a:solidFill>
              </a:rPr>
              <a:t>2</a:t>
            </a:r>
          </a:p>
        </p:txBody>
      </p:sp>
      <p:sp>
        <p:nvSpPr>
          <p:cNvPr id="11290" name="Text Box 34"/>
          <p:cNvSpPr txBox="1">
            <a:spLocks noChangeArrowheads="1"/>
          </p:cNvSpPr>
          <p:nvPr/>
        </p:nvSpPr>
        <p:spPr bwMode="auto">
          <a:xfrm>
            <a:off x="3819164" y="2881313"/>
            <a:ext cx="5181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algn="r" defTabSz="914400" fontAlgn="base">
              <a:spcBef>
                <a:spcPct val="0"/>
              </a:spcBef>
              <a:spcAft>
                <a:spcPct val="0"/>
              </a:spcAft>
            </a:pPr>
            <a:r>
              <a:rPr lang="en-GB" altLang="en-US" sz="1800">
                <a:solidFill>
                  <a:srgbClr val="4C575F"/>
                </a:solidFill>
              </a:rPr>
              <a:t>AU</a:t>
            </a:r>
          </a:p>
        </p:txBody>
      </p:sp>
      <p:sp>
        <p:nvSpPr>
          <p:cNvPr id="11291" name="Text Box 35"/>
          <p:cNvSpPr txBox="1">
            <a:spLocks noChangeArrowheads="1"/>
          </p:cNvSpPr>
          <p:nvPr/>
        </p:nvSpPr>
        <p:spPr bwMode="auto">
          <a:xfrm>
            <a:off x="5092459" y="2881313"/>
            <a:ext cx="10833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algn="r" defTabSz="914400" fontAlgn="base">
              <a:spcBef>
                <a:spcPct val="0"/>
              </a:spcBef>
              <a:spcAft>
                <a:spcPct val="0"/>
              </a:spcAft>
            </a:pPr>
            <a:r>
              <a:rPr lang="en-GB" altLang="en-US" sz="1800">
                <a:solidFill>
                  <a:srgbClr val="4C575F"/>
                </a:solidFill>
              </a:rPr>
              <a:t>8763663</a:t>
            </a:r>
          </a:p>
        </p:txBody>
      </p:sp>
      <p:sp>
        <p:nvSpPr>
          <p:cNvPr id="11292" name="Text Box 36"/>
          <p:cNvSpPr txBox="1">
            <a:spLocks noChangeArrowheads="1"/>
          </p:cNvSpPr>
          <p:nvPr/>
        </p:nvSpPr>
        <p:spPr bwMode="auto">
          <a:xfrm>
            <a:off x="7078332" y="2881313"/>
            <a:ext cx="4027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algn="r" defTabSz="914400" fontAlgn="base">
              <a:spcBef>
                <a:spcPct val="0"/>
              </a:spcBef>
              <a:spcAft>
                <a:spcPct val="0"/>
              </a:spcAft>
            </a:pPr>
            <a:r>
              <a:rPr lang="en-GB" altLang="en-US" sz="1800">
                <a:solidFill>
                  <a:srgbClr val="4C575F"/>
                </a:solidFill>
              </a:rPr>
              <a:t>PI</a:t>
            </a:r>
          </a:p>
        </p:txBody>
      </p:sp>
      <p:grpSp>
        <p:nvGrpSpPr>
          <p:cNvPr id="65592" name="Group 56"/>
          <p:cNvGrpSpPr>
            <a:grpSpLocks/>
          </p:cNvGrpSpPr>
          <p:nvPr/>
        </p:nvGrpSpPr>
        <p:grpSpPr bwMode="auto">
          <a:xfrm>
            <a:off x="2756830" y="1657350"/>
            <a:ext cx="2184135" cy="431800"/>
            <a:chOff x="1603" y="1044"/>
            <a:chExt cx="1270" cy="272"/>
          </a:xfrm>
        </p:grpSpPr>
        <p:sp>
          <p:nvSpPr>
            <p:cNvPr id="11312" name="Line 37"/>
            <p:cNvSpPr>
              <a:spLocks noChangeShapeType="1"/>
            </p:cNvSpPr>
            <p:nvPr/>
          </p:nvSpPr>
          <p:spPr bwMode="auto">
            <a:xfrm flipV="1">
              <a:off x="1603" y="1225"/>
              <a:ext cx="136" cy="45"/>
            </a:xfrm>
            <a:prstGeom prst="line">
              <a:avLst/>
            </a:prstGeom>
            <a:noFill/>
            <a:ln w="9525">
              <a:solidFill>
                <a:srgbClr val="FF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20000"/>
                </a:spcBef>
                <a:spcAft>
                  <a:spcPct val="0"/>
                </a:spcAft>
                <a:buFontTx/>
                <a:buChar char="•"/>
              </a:pPr>
              <a:endParaRPr lang="en-GB" sz="2000">
                <a:solidFill>
                  <a:srgbClr val="404B56"/>
                </a:solidFill>
                <a:latin typeface="Arial" charset="0"/>
                <a:cs typeface="Arial" charset="0"/>
              </a:endParaRPr>
            </a:p>
          </p:txBody>
        </p:sp>
        <p:sp>
          <p:nvSpPr>
            <p:cNvPr id="11313" name="Text Box 40"/>
            <p:cNvSpPr txBox="1">
              <a:spLocks noChangeArrowheads="1"/>
            </p:cNvSpPr>
            <p:nvPr/>
          </p:nvSpPr>
          <p:spPr bwMode="auto">
            <a:xfrm>
              <a:off x="1785" y="1044"/>
              <a:ext cx="91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fontAlgn="base">
                <a:spcBef>
                  <a:spcPct val="0"/>
                </a:spcBef>
                <a:spcAft>
                  <a:spcPct val="0"/>
                </a:spcAft>
              </a:pPr>
              <a:r>
                <a:rPr lang="en-GB" altLang="en-US" sz="1800">
                  <a:solidFill>
                    <a:srgbClr val="FF3300"/>
                  </a:solidFill>
                </a:rPr>
                <a:t>column name</a:t>
              </a:r>
            </a:p>
          </p:txBody>
        </p:sp>
        <p:sp>
          <p:nvSpPr>
            <p:cNvPr id="11314" name="Line 41"/>
            <p:cNvSpPr>
              <a:spLocks noChangeShapeType="1"/>
            </p:cNvSpPr>
            <p:nvPr/>
          </p:nvSpPr>
          <p:spPr bwMode="auto">
            <a:xfrm flipV="1">
              <a:off x="2011" y="1271"/>
              <a:ext cx="136" cy="45"/>
            </a:xfrm>
            <a:prstGeom prst="line">
              <a:avLst/>
            </a:prstGeom>
            <a:noFill/>
            <a:ln w="9525">
              <a:solidFill>
                <a:srgbClr val="FF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20000"/>
                </a:spcBef>
                <a:spcAft>
                  <a:spcPct val="0"/>
                </a:spcAft>
                <a:buFontTx/>
                <a:buChar char="•"/>
              </a:pPr>
              <a:endParaRPr lang="en-GB" sz="2000">
                <a:solidFill>
                  <a:srgbClr val="404B56"/>
                </a:solidFill>
                <a:latin typeface="Arial" charset="0"/>
                <a:cs typeface="Arial" charset="0"/>
              </a:endParaRPr>
            </a:p>
          </p:txBody>
        </p:sp>
        <p:sp>
          <p:nvSpPr>
            <p:cNvPr id="11315" name="Line 42"/>
            <p:cNvSpPr>
              <a:spLocks noChangeShapeType="1"/>
            </p:cNvSpPr>
            <p:nvPr/>
          </p:nvSpPr>
          <p:spPr bwMode="auto">
            <a:xfrm flipH="1" flipV="1">
              <a:off x="2737" y="1225"/>
              <a:ext cx="136" cy="91"/>
            </a:xfrm>
            <a:prstGeom prst="line">
              <a:avLst/>
            </a:prstGeom>
            <a:noFill/>
            <a:ln w="9525">
              <a:solidFill>
                <a:srgbClr val="FF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20000"/>
                </a:spcBef>
                <a:spcAft>
                  <a:spcPct val="0"/>
                </a:spcAft>
                <a:buFontTx/>
                <a:buChar char="•"/>
              </a:pPr>
              <a:endParaRPr lang="en-GB" sz="2000">
                <a:solidFill>
                  <a:srgbClr val="404B56"/>
                </a:solidFill>
                <a:latin typeface="Arial" charset="0"/>
                <a:cs typeface="Arial" charset="0"/>
              </a:endParaRPr>
            </a:p>
          </p:txBody>
        </p:sp>
      </p:grpSp>
      <p:grpSp>
        <p:nvGrpSpPr>
          <p:cNvPr id="65591" name="Group 55"/>
          <p:cNvGrpSpPr>
            <a:grpSpLocks/>
          </p:cNvGrpSpPr>
          <p:nvPr/>
        </p:nvGrpSpPr>
        <p:grpSpPr bwMode="auto">
          <a:xfrm>
            <a:off x="-15478" y="1196980"/>
            <a:ext cx="1325961" cy="504825"/>
            <a:chOff x="220" y="817"/>
            <a:chExt cx="771" cy="318"/>
          </a:xfrm>
        </p:grpSpPr>
        <p:sp>
          <p:nvSpPr>
            <p:cNvPr id="11310" name="Text Box 39"/>
            <p:cNvSpPr txBox="1">
              <a:spLocks noChangeArrowheads="1"/>
            </p:cNvSpPr>
            <p:nvPr/>
          </p:nvSpPr>
          <p:spPr bwMode="auto">
            <a:xfrm>
              <a:off x="220" y="817"/>
              <a:ext cx="77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fontAlgn="base">
                <a:spcBef>
                  <a:spcPct val="0"/>
                </a:spcBef>
                <a:spcAft>
                  <a:spcPct val="0"/>
                </a:spcAft>
              </a:pPr>
              <a:r>
                <a:rPr lang="en-GB" altLang="en-US" sz="1800">
                  <a:solidFill>
                    <a:srgbClr val="FF3300"/>
                  </a:solidFill>
                </a:rPr>
                <a:t>table name</a:t>
              </a:r>
            </a:p>
          </p:txBody>
        </p:sp>
        <p:sp>
          <p:nvSpPr>
            <p:cNvPr id="11311" name="Line 43"/>
            <p:cNvSpPr>
              <a:spLocks noChangeShapeType="1"/>
            </p:cNvSpPr>
            <p:nvPr/>
          </p:nvSpPr>
          <p:spPr bwMode="auto">
            <a:xfrm flipH="1" flipV="1">
              <a:off x="560" y="1044"/>
              <a:ext cx="136" cy="91"/>
            </a:xfrm>
            <a:prstGeom prst="line">
              <a:avLst/>
            </a:prstGeom>
            <a:noFill/>
            <a:ln w="9525">
              <a:solidFill>
                <a:srgbClr val="FF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20000"/>
                </a:spcBef>
                <a:spcAft>
                  <a:spcPct val="0"/>
                </a:spcAft>
                <a:buFontTx/>
                <a:buChar char="•"/>
              </a:pPr>
              <a:endParaRPr lang="en-GB" sz="2000">
                <a:solidFill>
                  <a:srgbClr val="404B56"/>
                </a:solidFill>
                <a:latin typeface="Arial" charset="0"/>
                <a:cs typeface="Arial" charset="0"/>
              </a:endParaRPr>
            </a:p>
          </p:txBody>
        </p:sp>
      </p:grpSp>
      <p:grpSp>
        <p:nvGrpSpPr>
          <p:cNvPr id="65594" name="Group 58"/>
          <p:cNvGrpSpPr>
            <a:grpSpLocks/>
          </p:cNvGrpSpPr>
          <p:nvPr/>
        </p:nvGrpSpPr>
        <p:grpSpPr bwMode="auto">
          <a:xfrm>
            <a:off x="7371025" y="1873250"/>
            <a:ext cx="1675077" cy="908050"/>
            <a:chOff x="4286" y="1180"/>
            <a:chExt cx="974" cy="572"/>
          </a:xfrm>
        </p:grpSpPr>
        <p:sp>
          <p:nvSpPr>
            <p:cNvPr id="11308" name="Text Box 44"/>
            <p:cNvSpPr txBox="1">
              <a:spLocks noChangeArrowheads="1"/>
            </p:cNvSpPr>
            <p:nvPr/>
          </p:nvSpPr>
          <p:spPr bwMode="auto">
            <a:xfrm>
              <a:off x="4824" y="1180"/>
              <a:ext cx="43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fontAlgn="base">
                <a:spcBef>
                  <a:spcPct val="0"/>
                </a:spcBef>
                <a:spcAft>
                  <a:spcPct val="0"/>
                </a:spcAft>
              </a:pPr>
              <a:r>
                <a:rPr lang="en-GB" altLang="en-US" sz="1800">
                  <a:solidFill>
                    <a:srgbClr val="FF3300"/>
                  </a:solidFill>
                </a:rPr>
                <a:t>value</a:t>
              </a:r>
            </a:p>
          </p:txBody>
        </p:sp>
        <p:sp>
          <p:nvSpPr>
            <p:cNvPr id="11309" name="Line 45"/>
            <p:cNvSpPr>
              <a:spLocks noChangeShapeType="1"/>
            </p:cNvSpPr>
            <p:nvPr/>
          </p:nvSpPr>
          <p:spPr bwMode="auto">
            <a:xfrm flipV="1">
              <a:off x="4286" y="1407"/>
              <a:ext cx="719" cy="345"/>
            </a:xfrm>
            <a:prstGeom prst="line">
              <a:avLst/>
            </a:prstGeom>
            <a:noFill/>
            <a:ln w="9525">
              <a:solidFill>
                <a:srgbClr val="FF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20000"/>
                </a:spcBef>
                <a:spcAft>
                  <a:spcPct val="0"/>
                </a:spcAft>
                <a:buFontTx/>
                <a:buChar char="•"/>
              </a:pPr>
              <a:endParaRPr lang="en-GB" sz="2000">
                <a:solidFill>
                  <a:srgbClr val="404B56"/>
                </a:solidFill>
                <a:latin typeface="Arial" charset="0"/>
                <a:cs typeface="Arial" charset="0"/>
              </a:endParaRPr>
            </a:p>
          </p:txBody>
        </p:sp>
      </p:grpSp>
      <p:grpSp>
        <p:nvGrpSpPr>
          <p:cNvPr id="65596" name="Group 60"/>
          <p:cNvGrpSpPr>
            <a:grpSpLocks/>
          </p:cNvGrpSpPr>
          <p:nvPr/>
        </p:nvGrpSpPr>
        <p:grpSpPr bwMode="auto">
          <a:xfrm>
            <a:off x="1430869" y="2017713"/>
            <a:ext cx="1315643" cy="3227388"/>
            <a:chOff x="832" y="1271"/>
            <a:chExt cx="765" cy="2033"/>
          </a:xfrm>
        </p:grpSpPr>
        <p:sp>
          <p:nvSpPr>
            <p:cNvPr id="11306" name="AutoShape 46"/>
            <p:cNvSpPr>
              <a:spLocks noChangeArrowheads="1"/>
            </p:cNvSpPr>
            <p:nvPr/>
          </p:nvSpPr>
          <p:spPr bwMode="auto">
            <a:xfrm>
              <a:off x="832" y="1271"/>
              <a:ext cx="726" cy="1451"/>
            </a:xfrm>
            <a:prstGeom prst="roundRect">
              <a:avLst>
                <a:gd name="adj" fmla="val 16667"/>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buFontTx/>
                <a:buChar char="•"/>
              </a:pPr>
              <a:endParaRPr lang="de-AT" altLang="en-US"/>
            </a:p>
          </p:txBody>
        </p:sp>
        <p:sp>
          <p:nvSpPr>
            <p:cNvPr id="11307" name="Text Box 47"/>
            <p:cNvSpPr txBox="1">
              <a:spLocks noChangeArrowheads="1"/>
            </p:cNvSpPr>
            <p:nvPr/>
          </p:nvSpPr>
          <p:spPr bwMode="auto">
            <a:xfrm>
              <a:off x="923" y="2722"/>
              <a:ext cx="674" cy="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fontAlgn="base">
                <a:spcBef>
                  <a:spcPct val="0"/>
                </a:spcBef>
                <a:spcAft>
                  <a:spcPct val="0"/>
                </a:spcAft>
              </a:pPr>
              <a:r>
                <a:rPr lang="en-GB" altLang="en-US" sz="1800">
                  <a:solidFill>
                    <a:srgbClr val="FF3300"/>
                  </a:solidFill>
                </a:rPr>
                <a:t>column /</a:t>
              </a:r>
              <a:br>
                <a:rPr lang="en-GB" altLang="en-US" sz="1800">
                  <a:solidFill>
                    <a:srgbClr val="FF3300"/>
                  </a:solidFill>
                </a:rPr>
              </a:br>
              <a:r>
                <a:rPr lang="en-GB" altLang="en-US" sz="1800">
                  <a:solidFill>
                    <a:srgbClr val="FF3300"/>
                  </a:solidFill>
                </a:rPr>
                <a:t>attribute / </a:t>
              </a:r>
            </a:p>
            <a:p>
              <a:pPr defTabSz="914400" fontAlgn="base">
                <a:spcBef>
                  <a:spcPct val="0"/>
                </a:spcBef>
                <a:spcAft>
                  <a:spcPct val="0"/>
                </a:spcAft>
              </a:pPr>
              <a:r>
                <a:rPr lang="en-GB" altLang="en-US" sz="1800">
                  <a:solidFill>
                    <a:srgbClr val="FF3300"/>
                  </a:solidFill>
                </a:rPr>
                <a:t>field</a:t>
              </a:r>
            </a:p>
          </p:txBody>
        </p:sp>
      </p:grpSp>
      <p:grpSp>
        <p:nvGrpSpPr>
          <p:cNvPr id="65595" name="Group 59"/>
          <p:cNvGrpSpPr>
            <a:grpSpLocks/>
          </p:cNvGrpSpPr>
          <p:nvPr/>
        </p:nvGrpSpPr>
        <p:grpSpPr bwMode="auto">
          <a:xfrm>
            <a:off x="619125" y="3422650"/>
            <a:ext cx="6973756" cy="395288"/>
            <a:chOff x="360" y="2156"/>
            <a:chExt cx="4055" cy="249"/>
          </a:xfrm>
        </p:grpSpPr>
        <p:sp>
          <p:nvSpPr>
            <p:cNvPr id="11304" name="AutoShape 48"/>
            <p:cNvSpPr>
              <a:spLocks noChangeArrowheads="1"/>
            </p:cNvSpPr>
            <p:nvPr/>
          </p:nvSpPr>
          <p:spPr bwMode="auto">
            <a:xfrm>
              <a:off x="696" y="2178"/>
              <a:ext cx="3719" cy="227"/>
            </a:xfrm>
            <a:prstGeom prst="roundRect">
              <a:avLst>
                <a:gd name="adj" fmla="val 16667"/>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buFontTx/>
                <a:buChar char="•"/>
              </a:pPr>
              <a:endParaRPr lang="de-AT" altLang="en-US"/>
            </a:p>
          </p:txBody>
        </p:sp>
        <p:sp>
          <p:nvSpPr>
            <p:cNvPr id="11305" name="Text Box 50"/>
            <p:cNvSpPr txBox="1">
              <a:spLocks noChangeArrowheads="1"/>
            </p:cNvSpPr>
            <p:nvPr/>
          </p:nvSpPr>
          <p:spPr bwMode="auto">
            <a:xfrm>
              <a:off x="360" y="2156"/>
              <a:ext cx="33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fontAlgn="base">
                <a:spcBef>
                  <a:spcPct val="0"/>
                </a:spcBef>
                <a:spcAft>
                  <a:spcPct val="0"/>
                </a:spcAft>
              </a:pPr>
              <a:r>
                <a:rPr lang="en-GB" altLang="en-US" sz="1800">
                  <a:solidFill>
                    <a:srgbClr val="FF3300"/>
                  </a:solidFill>
                </a:rPr>
                <a:t>row </a:t>
              </a:r>
            </a:p>
          </p:txBody>
        </p:sp>
      </p:grpSp>
      <p:grpSp>
        <p:nvGrpSpPr>
          <p:cNvPr id="65597" name="Group 61"/>
          <p:cNvGrpSpPr>
            <a:grpSpLocks/>
          </p:cNvGrpSpPr>
          <p:nvPr/>
        </p:nvGrpSpPr>
        <p:grpSpPr bwMode="auto">
          <a:xfrm>
            <a:off x="3315761" y="2571751"/>
            <a:ext cx="5327914" cy="3576638"/>
            <a:chOff x="1928" y="1620"/>
            <a:chExt cx="3098" cy="2253"/>
          </a:xfrm>
        </p:grpSpPr>
        <p:sp>
          <p:nvSpPr>
            <p:cNvPr id="11302" name="AutoShape 51"/>
            <p:cNvSpPr>
              <a:spLocks noChangeArrowheads="1"/>
            </p:cNvSpPr>
            <p:nvPr/>
          </p:nvSpPr>
          <p:spPr bwMode="auto">
            <a:xfrm>
              <a:off x="1928" y="1620"/>
              <a:ext cx="726" cy="1451"/>
            </a:xfrm>
            <a:prstGeom prst="roundRect">
              <a:avLst>
                <a:gd name="adj" fmla="val 16667"/>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buFontTx/>
                <a:buChar char="•"/>
              </a:pPr>
              <a:endParaRPr lang="de-AT" altLang="en-US"/>
            </a:p>
          </p:txBody>
        </p:sp>
        <p:sp>
          <p:nvSpPr>
            <p:cNvPr id="11303" name="Text Box 52"/>
            <p:cNvSpPr txBox="1">
              <a:spLocks noChangeArrowheads="1"/>
            </p:cNvSpPr>
            <p:nvPr/>
          </p:nvSpPr>
          <p:spPr bwMode="auto">
            <a:xfrm>
              <a:off x="2018" y="3117"/>
              <a:ext cx="3008"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fontAlgn="base">
                <a:spcBef>
                  <a:spcPct val="0"/>
                </a:spcBef>
                <a:spcAft>
                  <a:spcPct val="0"/>
                </a:spcAft>
              </a:pPr>
              <a:r>
                <a:rPr lang="en-GB" altLang="en-US" sz="1800" dirty="0">
                  <a:solidFill>
                    <a:srgbClr val="FF3300"/>
                  </a:solidFill>
                </a:rPr>
                <a:t>domain / </a:t>
              </a:r>
              <a:br>
                <a:rPr lang="en-GB" altLang="en-US" sz="1800" dirty="0">
                  <a:solidFill>
                    <a:srgbClr val="FF3300"/>
                  </a:solidFill>
                </a:rPr>
              </a:br>
              <a:r>
                <a:rPr lang="en-GB" altLang="en-US" sz="1800" dirty="0">
                  <a:solidFill>
                    <a:srgbClr val="FF3300"/>
                  </a:solidFill>
                </a:rPr>
                <a:t>data type /</a:t>
              </a:r>
            </a:p>
            <a:p>
              <a:pPr defTabSz="914400" fontAlgn="base">
                <a:spcBef>
                  <a:spcPct val="0"/>
                </a:spcBef>
                <a:spcAft>
                  <a:spcPct val="0"/>
                </a:spcAft>
              </a:pPr>
              <a:r>
                <a:rPr lang="en-GB" altLang="en-US" sz="1800" dirty="0">
                  <a:solidFill>
                    <a:srgbClr val="FF3300"/>
                  </a:solidFill>
                </a:rPr>
                <a:t>allowed values:</a:t>
              </a:r>
              <a:br>
                <a:rPr lang="en-GB" altLang="en-US" sz="1800" dirty="0">
                  <a:solidFill>
                    <a:srgbClr val="FF3300"/>
                  </a:solidFill>
                </a:rPr>
              </a:br>
              <a:r>
                <a:rPr lang="en-GB" altLang="en-US" sz="1800" dirty="0">
                  <a:solidFill>
                    <a:srgbClr val="FF3300"/>
                  </a:solidFill>
                </a:rPr>
                <a:t>e.g. numbers, strings, predefined lists (like ST.3)</a:t>
              </a:r>
            </a:p>
          </p:txBody>
        </p:sp>
      </p:grpSp>
      <p:grpSp>
        <p:nvGrpSpPr>
          <p:cNvPr id="65593" name="Group 57"/>
          <p:cNvGrpSpPr>
            <a:grpSpLocks/>
          </p:cNvGrpSpPr>
          <p:nvPr/>
        </p:nvGrpSpPr>
        <p:grpSpPr bwMode="auto">
          <a:xfrm>
            <a:off x="7684029" y="1052518"/>
            <a:ext cx="1635524" cy="504825"/>
            <a:chOff x="4604" y="482"/>
            <a:chExt cx="951" cy="318"/>
          </a:xfrm>
        </p:grpSpPr>
        <p:sp>
          <p:nvSpPr>
            <p:cNvPr id="11300" name="Text Box 53"/>
            <p:cNvSpPr txBox="1">
              <a:spLocks noChangeArrowheads="1"/>
            </p:cNvSpPr>
            <p:nvPr/>
          </p:nvSpPr>
          <p:spPr bwMode="auto">
            <a:xfrm>
              <a:off x="4604" y="482"/>
              <a:ext cx="95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fontAlgn="base">
                <a:spcBef>
                  <a:spcPct val="0"/>
                </a:spcBef>
                <a:spcAft>
                  <a:spcPct val="0"/>
                </a:spcAft>
              </a:pPr>
              <a:r>
                <a:rPr lang="en-GB" altLang="en-US" sz="1800">
                  <a:solidFill>
                    <a:srgbClr val="FF3300"/>
                  </a:solidFill>
                </a:rPr>
                <a:t>table / relation</a:t>
              </a:r>
            </a:p>
          </p:txBody>
        </p:sp>
        <p:sp>
          <p:nvSpPr>
            <p:cNvPr id="11301" name="Line 54"/>
            <p:cNvSpPr>
              <a:spLocks noChangeShapeType="1"/>
            </p:cNvSpPr>
            <p:nvPr/>
          </p:nvSpPr>
          <p:spPr bwMode="auto">
            <a:xfrm flipV="1">
              <a:off x="4694" y="709"/>
              <a:ext cx="91" cy="91"/>
            </a:xfrm>
            <a:prstGeom prst="line">
              <a:avLst/>
            </a:prstGeom>
            <a:noFill/>
            <a:ln w="9525">
              <a:solidFill>
                <a:srgbClr val="FF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20000"/>
                </a:spcBef>
                <a:spcAft>
                  <a:spcPct val="0"/>
                </a:spcAft>
                <a:buFontTx/>
                <a:buChar char="•"/>
              </a:pPr>
              <a:endParaRPr lang="en-GB" sz="2000">
                <a:solidFill>
                  <a:srgbClr val="404B56"/>
                </a:solidFill>
                <a:latin typeface="Arial" charset="0"/>
                <a:cs typeface="Arial"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5593"/>
                                        </p:tgtEl>
                                        <p:attrNameLst>
                                          <p:attrName>style.visibility</p:attrName>
                                        </p:attrNameLst>
                                      </p:cBhvr>
                                      <p:to>
                                        <p:strVal val="visible"/>
                                      </p:to>
                                    </p:set>
                                    <p:anim calcmode="lin" valueType="num">
                                      <p:cBhvr additive="base">
                                        <p:cTn id="7" dur="500" fill="hold"/>
                                        <p:tgtEl>
                                          <p:spTgt spid="65593"/>
                                        </p:tgtEl>
                                        <p:attrNameLst>
                                          <p:attrName>ppt_x</p:attrName>
                                        </p:attrNameLst>
                                      </p:cBhvr>
                                      <p:tavLst>
                                        <p:tav tm="0">
                                          <p:val>
                                            <p:strVal val="#ppt_x"/>
                                          </p:val>
                                        </p:tav>
                                        <p:tav tm="100000">
                                          <p:val>
                                            <p:strVal val="#ppt_x"/>
                                          </p:val>
                                        </p:tav>
                                      </p:tavLst>
                                    </p:anim>
                                    <p:anim calcmode="lin" valueType="num">
                                      <p:cBhvr additive="base">
                                        <p:cTn id="8" dur="500" fill="hold"/>
                                        <p:tgtEl>
                                          <p:spTgt spid="6559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5591"/>
                                        </p:tgtEl>
                                        <p:attrNameLst>
                                          <p:attrName>style.visibility</p:attrName>
                                        </p:attrNameLst>
                                      </p:cBhvr>
                                      <p:to>
                                        <p:strVal val="visible"/>
                                      </p:to>
                                    </p:set>
                                    <p:anim calcmode="lin" valueType="num">
                                      <p:cBhvr additive="base">
                                        <p:cTn id="13" dur="500" fill="hold"/>
                                        <p:tgtEl>
                                          <p:spTgt spid="65591"/>
                                        </p:tgtEl>
                                        <p:attrNameLst>
                                          <p:attrName>ppt_x</p:attrName>
                                        </p:attrNameLst>
                                      </p:cBhvr>
                                      <p:tavLst>
                                        <p:tav tm="0">
                                          <p:val>
                                            <p:strVal val="#ppt_x"/>
                                          </p:val>
                                        </p:tav>
                                        <p:tav tm="100000">
                                          <p:val>
                                            <p:strVal val="#ppt_x"/>
                                          </p:val>
                                        </p:tav>
                                      </p:tavLst>
                                    </p:anim>
                                    <p:anim calcmode="lin" valueType="num">
                                      <p:cBhvr additive="base">
                                        <p:cTn id="14" dur="500" fill="hold"/>
                                        <p:tgtEl>
                                          <p:spTgt spid="6559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5596"/>
                                        </p:tgtEl>
                                        <p:attrNameLst>
                                          <p:attrName>style.visibility</p:attrName>
                                        </p:attrNameLst>
                                      </p:cBhvr>
                                      <p:to>
                                        <p:strVal val="visible"/>
                                      </p:to>
                                    </p:set>
                                    <p:anim calcmode="lin" valueType="num">
                                      <p:cBhvr additive="base">
                                        <p:cTn id="19" dur="500" fill="hold"/>
                                        <p:tgtEl>
                                          <p:spTgt spid="65596"/>
                                        </p:tgtEl>
                                        <p:attrNameLst>
                                          <p:attrName>ppt_x</p:attrName>
                                        </p:attrNameLst>
                                      </p:cBhvr>
                                      <p:tavLst>
                                        <p:tav tm="0">
                                          <p:val>
                                            <p:strVal val="#ppt_x"/>
                                          </p:val>
                                        </p:tav>
                                        <p:tav tm="100000">
                                          <p:val>
                                            <p:strVal val="#ppt_x"/>
                                          </p:val>
                                        </p:tav>
                                      </p:tavLst>
                                    </p:anim>
                                    <p:anim calcmode="lin" valueType="num">
                                      <p:cBhvr additive="base">
                                        <p:cTn id="20" dur="500" fill="hold"/>
                                        <p:tgtEl>
                                          <p:spTgt spid="6559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5592"/>
                                        </p:tgtEl>
                                        <p:attrNameLst>
                                          <p:attrName>style.visibility</p:attrName>
                                        </p:attrNameLst>
                                      </p:cBhvr>
                                      <p:to>
                                        <p:strVal val="visible"/>
                                      </p:to>
                                    </p:set>
                                    <p:anim calcmode="lin" valueType="num">
                                      <p:cBhvr additive="base">
                                        <p:cTn id="25" dur="500" fill="hold"/>
                                        <p:tgtEl>
                                          <p:spTgt spid="65592"/>
                                        </p:tgtEl>
                                        <p:attrNameLst>
                                          <p:attrName>ppt_x</p:attrName>
                                        </p:attrNameLst>
                                      </p:cBhvr>
                                      <p:tavLst>
                                        <p:tav tm="0">
                                          <p:val>
                                            <p:strVal val="#ppt_x"/>
                                          </p:val>
                                        </p:tav>
                                        <p:tav tm="100000">
                                          <p:val>
                                            <p:strVal val="#ppt_x"/>
                                          </p:val>
                                        </p:tav>
                                      </p:tavLst>
                                    </p:anim>
                                    <p:anim calcmode="lin" valueType="num">
                                      <p:cBhvr additive="base">
                                        <p:cTn id="26" dur="500" fill="hold"/>
                                        <p:tgtEl>
                                          <p:spTgt spid="65592"/>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5595"/>
                                        </p:tgtEl>
                                        <p:attrNameLst>
                                          <p:attrName>style.visibility</p:attrName>
                                        </p:attrNameLst>
                                      </p:cBhvr>
                                      <p:to>
                                        <p:strVal val="visible"/>
                                      </p:to>
                                    </p:set>
                                    <p:anim calcmode="lin" valueType="num">
                                      <p:cBhvr additive="base">
                                        <p:cTn id="31" dur="500" fill="hold"/>
                                        <p:tgtEl>
                                          <p:spTgt spid="65595"/>
                                        </p:tgtEl>
                                        <p:attrNameLst>
                                          <p:attrName>ppt_x</p:attrName>
                                        </p:attrNameLst>
                                      </p:cBhvr>
                                      <p:tavLst>
                                        <p:tav tm="0">
                                          <p:val>
                                            <p:strVal val="#ppt_x"/>
                                          </p:val>
                                        </p:tav>
                                        <p:tav tm="100000">
                                          <p:val>
                                            <p:strVal val="#ppt_x"/>
                                          </p:val>
                                        </p:tav>
                                      </p:tavLst>
                                    </p:anim>
                                    <p:anim calcmode="lin" valueType="num">
                                      <p:cBhvr additive="base">
                                        <p:cTn id="32" dur="500" fill="hold"/>
                                        <p:tgtEl>
                                          <p:spTgt spid="65595"/>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65594"/>
                                        </p:tgtEl>
                                        <p:attrNameLst>
                                          <p:attrName>style.visibility</p:attrName>
                                        </p:attrNameLst>
                                      </p:cBhvr>
                                      <p:to>
                                        <p:strVal val="visible"/>
                                      </p:to>
                                    </p:set>
                                    <p:anim calcmode="lin" valueType="num">
                                      <p:cBhvr additive="base">
                                        <p:cTn id="37" dur="500" fill="hold"/>
                                        <p:tgtEl>
                                          <p:spTgt spid="65594"/>
                                        </p:tgtEl>
                                        <p:attrNameLst>
                                          <p:attrName>ppt_x</p:attrName>
                                        </p:attrNameLst>
                                      </p:cBhvr>
                                      <p:tavLst>
                                        <p:tav tm="0">
                                          <p:val>
                                            <p:strVal val="#ppt_x"/>
                                          </p:val>
                                        </p:tav>
                                        <p:tav tm="100000">
                                          <p:val>
                                            <p:strVal val="#ppt_x"/>
                                          </p:val>
                                        </p:tav>
                                      </p:tavLst>
                                    </p:anim>
                                    <p:anim calcmode="lin" valueType="num">
                                      <p:cBhvr additive="base">
                                        <p:cTn id="38" dur="500" fill="hold"/>
                                        <p:tgtEl>
                                          <p:spTgt spid="65594"/>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65597"/>
                                        </p:tgtEl>
                                        <p:attrNameLst>
                                          <p:attrName>style.visibility</p:attrName>
                                        </p:attrNameLst>
                                      </p:cBhvr>
                                      <p:to>
                                        <p:strVal val="visible"/>
                                      </p:to>
                                    </p:set>
                                    <p:anim calcmode="lin" valueType="num">
                                      <p:cBhvr additive="base">
                                        <p:cTn id="43" dur="500" fill="hold"/>
                                        <p:tgtEl>
                                          <p:spTgt spid="65597"/>
                                        </p:tgtEl>
                                        <p:attrNameLst>
                                          <p:attrName>ppt_x</p:attrName>
                                        </p:attrNameLst>
                                      </p:cBhvr>
                                      <p:tavLst>
                                        <p:tav tm="0">
                                          <p:val>
                                            <p:strVal val="#ppt_x"/>
                                          </p:val>
                                        </p:tav>
                                        <p:tav tm="100000">
                                          <p:val>
                                            <p:strVal val="#ppt_x"/>
                                          </p:val>
                                        </p:tav>
                                      </p:tavLst>
                                    </p:anim>
                                    <p:anim calcmode="lin" valueType="num">
                                      <p:cBhvr additive="base">
                                        <p:cTn id="44" dur="500" fill="hold"/>
                                        <p:tgtEl>
                                          <p:spTgt spid="655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5F7836B9-F188-451C-941D-0904D92919A2}" type="slidenum">
              <a:rPr lang="de-DE" altLang="en-US" sz="1200" smtClean="0">
                <a:solidFill>
                  <a:srgbClr val="4C575F"/>
                </a:solidFill>
              </a:rPr>
              <a:pPr/>
              <a:t>90</a:t>
            </a:fld>
            <a:endParaRPr lang="de-DE" altLang="en-US" sz="1200">
              <a:solidFill>
                <a:srgbClr val="4C575F"/>
              </a:solidFill>
            </a:endParaRPr>
          </a:p>
        </p:txBody>
      </p:sp>
      <p:sp>
        <p:nvSpPr>
          <p:cNvPr id="88067" name="Rectangle 2"/>
          <p:cNvSpPr>
            <a:spLocks noGrp="1" noChangeArrowheads="1"/>
          </p:cNvSpPr>
          <p:nvPr>
            <p:ph type="title"/>
          </p:nvPr>
        </p:nvSpPr>
        <p:spPr>
          <a:xfrm>
            <a:off x="662120" y="404818"/>
            <a:ext cx="8330671" cy="638175"/>
          </a:xfrm>
        </p:spPr>
        <p:txBody>
          <a:bodyPr/>
          <a:lstStyle/>
          <a:p>
            <a:r>
              <a:rPr lang="en-GB" altLang="en-US" sz="3200" dirty="0"/>
              <a:t>Non-patent literature (NPL)</a:t>
            </a:r>
          </a:p>
        </p:txBody>
      </p:sp>
      <p:sp>
        <p:nvSpPr>
          <p:cNvPr id="88068" name="Rectangle 3"/>
          <p:cNvSpPr>
            <a:spLocks noChangeArrowheads="1"/>
          </p:cNvSpPr>
          <p:nvPr/>
        </p:nvSpPr>
        <p:spPr bwMode="auto">
          <a:xfrm>
            <a:off x="584732" y="1125543"/>
            <a:ext cx="8659152"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pPr>
            <a:r>
              <a:rPr lang="en-GB" altLang="en-US" sz="2400"/>
              <a:t>This query retrieves cited NPL. </a:t>
            </a:r>
          </a:p>
        </p:txBody>
      </p:sp>
      <p:sp>
        <p:nvSpPr>
          <p:cNvPr id="88069" name="Rectangle 3"/>
          <p:cNvSpPr>
            <a:spLocks noChangeArrowheads="1"/>
          </p:cNvSpPr>
          <p:nvPr/>
        </p:nvSpPr>
        <p:spPr bwMode="auto">
          <a:xfrm>
            <a:off x="662123" y="1628775"/>
            <a:ext cx="8972153"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274638">
              <a:tabLst>
                <a:tab pos="358775" algn="l"/>
                <a:tab pos="809625" algn="l"/>
              </a:tabLst>
              <a:defRPr sz="2000">
                <a:solidFill>
                  <a:srgbClr val="404B56"/>
                </a:solidFill>
                <a:latin typeface="Arial" charset="0"/>
                <a:cs typeface="Arial" charset="0"/>
              </a:defRPr>
            </a:lvl1pPr>
            <a:lvl2pPr marL="742950" indent="-285750" defTabSz="274638">
              <a:tabLst>
                <a:tab pos="358775" algn="l"/>
                <a:tab pos="809625" algn="l"/>
              </a:tabLst>
              <a:defRPr sz="2000">
                <a:solidFill>
                  <a:srgbClr val="404B56"/>
                </a:solidFill>
                <a:latin typeface="Arial" charset="0"/>
                <a:cs typeface="Arial" charset="0"/>
              </a:defRPr>
            </a:lvl2pPr>
            <a:lvl3pPr marL="1143000" indent="-228600" defTabSz="274638">
              <a:tabLst>
                <a:tab pos="358775" algn="l"/>
                <a:tab pos="809625" algn="l"/>
              </a:tabLst>
              <a:defRPr sz="2000">
                <a:solidFill>
                  <a:srgbClr val="404B56"/>
                </a:solidFill>
                <a:latin typeface="Arial" charset="0"/>
                <a:cs typeface="Arial" charset="0"/>
              </a:defRPr>
            </a:lvl3pPr>
            <a:lvl4pPr marL="1600200" indent="-228600" defTabSz="274638">
              <a:tabLst>
                <a:tab pos="358775" algn="l"/>
                <a:tab pos="809625" algn="l"/>
              </a:tabLst>
              <a:defRPr sz="2000">
                <a:solidFill>
                  <a:srgbClr val="404B56"/>
                </a:solidFill>
                <a:latin typeface="Arial" charset="0"/>
                <a:cs typeface="Arial" charset="0"/>
              </a:defRPr>
            </a:lvl4pPr>
            <a:lvl5pPr marL="2057400" indent="-228600" defTabSz="274638">
              <a:tabLst>
                <a:tab pos="358775" algn="l"/>
                <a:tab pos="809625" algn="l"/>
              </a:tabLst>
              <a:defRPr sz="2000">
                <a:solidFill>
                  <a:srgbClr val="404B56"/>
                </a:solidFill>
                <a:latin typeface="Arial" charset="0"/>
                <a:cs typeface="Arial" charset="0"/>
              </a:defRPr>
            </a:lvl5pPr>
            <a:lvl6pPr marL="25146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6pPr>
            <a:lvl7pPr marL="29718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7pPr>
            <a:lvl8pPr marL="34290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8pPr>
            <a:lvl9pPr marL="38862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9pPr>
          </a:lstStyle>
          <a:p>
            <a:pPr eaLnBrk="0" fontAlgn="base" hangingPunct="0">
              <a:spcBef>
                <a:spcPct val="20000"/>
              </a:spcBef>
              <a:spcAft>
                <a:spcPct val="0"/>
              </a:spcAft>
            </a:pPr>
            <a:endParaRPr lang="de-DE" altLang="en-US" sz="1800" b="1"/>
          </a:p>
        </p:txBody>
      </p:sp>
      <p:sp>
        <p:nvSpPr>
          <p:cNvPr id="88070" name="Rectangle 3"/>
          <p:cNvSpPr>
            <a:spLocks noChangeArrowheads="1"/>
          </p:cNvSpPr>
          <p:nvPr/>
        </p:nvSpPr>
        <p:spPr bwMode="auto">
          <a:xfrm>
            <a:off x="662123" y="1628775"/>
            <a:ext cx="8972153" cy="32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274638">
              <a:tabLst>
                <a:tab pos="358775" algn="l"/>
                <a:tab pos="809625" algn="l"/>
              </a:tabLst>
              <a:defRPr sz="2000">
                <a:solidFill>
                  <a:srgbClr val="404B56"/>
                </a:solidFill>
                <a:latin typeface="Arial" charset="0"/>
                <a:cs typeface="Arial" charset="0"/>
              </a:defRPr>
            </a:lvl1pPr>
            <a:lvl2pPr marL="742950" indent="-285750" defTabSz="274638">
              <a:tabLst>
                <a:tab pos="358775" algn="l"/>
                <a:tab pos="809625" algn="l"/>
              </a:tabLst>
              <a:defRPr sz="2000">
                <a:solidFill>
                  <a:srgbClr val="404B56"/>
                </a:solidFill>
                <a:latin typeface="Arial" charset="0"/>
                <a:cs typeface="Arial" charset="0"/>
              </a:defRPr>
            </a:lvl2pPr>
            <a:lvl3pPr marL="1143000" indent="-228600" defTabSz="274638">
              <a:tabLst>
                <a:tab pos="358775" algn="l"/>
                <a:tab pos="809625" algn="l"/>
              </a:tabLst>
              <a:defRPr sz="2000">
                <a:solidFill>
                  <a:srgbClr val="404B56"/>
                </a:solidFill>
                <a:latin typeface="Arial" charset="0"/>
                <a:cs typeface="Arial" charset="0"/>
              </a:defRPr>
            </a:lvl3pPr>
            <a:lvl4pPr marL="1600200" indent="-228600" defTabSz="274638">
              <a:tabLst>
                <a:tab pos="358775" algn="l"/>
                <a:tab pos="809625" algn="l"/>
              </a:tabLst>
              <a:defRPr sz="2000">
                <a:solidFill>
                  <a:srgbClr val="404B56"/>
                </a:solidFill>
                <a:latin typeface="Arial" charset="0"/>
                <a:cs typeface="Arial" charset="0"/>
              </a:defRPr>
            </a:lvl4pPr>
            <a:lvl5pPr marL="2057400" indent="-228600" defTabSz="274638">
              <a:tabLst>
                <a:tab pos="358775" algn="l"/>
                <a:tab pos="809625" algn="l"/>
              </a:tabLst>
              <a:defRPr sz="2000">
                <a:solidFill>
                  <a:srgbClr val="404B56"/>
                </a:solidFill>
                <a:latin typeface="Arial" charset="0"/>
                <a:cs typeface="Arial" charset="0"/>
              </a:defRPr>
            </a:lvl5pPr>
            <a:lvl6pPr marL="25146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6pPr>
            <a:lvl7pPr marL="29718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7pPr>
            <a:lvl8pPr marL="34290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8pPr>
            <a:lvl9pPr marL="38862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9pPr>
          </a:lstStyle>
          <a:p>
            <a:pPr eaLnBrk="0" fontAlgn="base" hangingPunct="0">
              <a:spcBef>
                <a:spcPct val="20000"/>
              </a:spcBef>
              <a:spcAft>
                <a:spcPct val="0"/>
              </a:spcAft>
            </a:pPr>
            <a:r>
              <a:rPr lang="en-GB" altLang="en-US" sz="1800" b="1" noProof="1"/>
              <a:t>SELECT c.citn_origin, c.npl_citn_seq_nr , n.npl_biblio</a:t>
            </a:r>
          </a:p>
          <a:p>
            <a:pPr eaLnBrk="0" fontAlgn="base" hangingPunct="0">
              <a:spcBef>
                <a:spcPct val="20000"/>
              </a:spcBef>
              <a:spcAft>
                <a:spcPct val="0"/>
              </a:spcAft>
            </a:pPr>
            <a:r>
              <a:rPr lang="en-GB" altLang="en-US" sz="1800" b="1" noProof="1">
                <a:solidFill>
                  <a:srgbClr val="FF3300"/>
                </a:solidFill>
              </a:rPr>
              <a:t>FROM tls211_pat_publn p1</a:t>
            </a:r>
          </a:p>
          <a:p>
            <a:pPr eaLnBrk="0" fontAlgn="base" hangingPunct="0">
              <a:spcBef>
                <a:spcPct val="20000"/>
              </a:spcBef>
              <a:spcAft>
                <a:spcPct val="0"/>
              </a:spcAft>
            </a:pPr>
            <a:r>
              <a:rPr lang="en-GB" altLang="en-US" sz="1800" b="1" noProof="1">
                <a:solidFill>
                  <a:srgbClr val="FF3300"/>
                </a:solidFill>
              </a:rPr>
              <a:t>LEFT JOIN tls212_citation c ON p1.pat_publn_id = c.pat_publn_id  </a:t>
            </a:r>
          </a:p>
          <a:p>
            <a:pPr eaLnBrk="0" fontAlgn="base" hangingPunct="0">
              <a:spcBef>
                <a:spcPct val="20000"/>
              </a:spcBef>
              <a:spcAft>
                <a:spcPct val="0"/>
              </a:spcAft>
            </a:pPr>
            <a:r>
              <a:rPr lang="en-GB" altLang="en-US" sz="1800" b="1" noProof="1">
                <a:solidFill>
                  <a:srgbClr val="FF3300"/>
                </a:solidFill>
              </a:rPr>
              <a:t>JOIN tls214_npl_publn n ON c.npl_publn_id =  n.npl_publn_id </a:t>
            </a:r>
            <a:br>
              <a:rPr lang="en-GB" altLang="en-US" sz="1800" b="1" noProof="1">
                <a:solidFill>
                  <a:srgbClr val="FF3300"/>
                </a:solidFill>
              </a:rPr>
            </a:br>
            <a:r>
              <a:rPr lang="en-GB" altLang="en-US" sz="1800" b="1" noProof="1">
                <a:solidFill>
                  <a:srgbClr val="FF3300"/>
                </a:solidFill>
              </a:rPr>
              <a:t>          </a:t>
            </a:r>
            <a:r>
              <a:rPr lang="en-GB" altLang="en-US" sz="1800" b="1" noProof="1">
                <a:solidFill>
                  <a:srgbClr val="008000"/>
                </a:solidFill>
              </a:rPr>
              <a:t>-- citations</a:t>
            </a:r>
          </a:p>
          <a:p>
            <a:pPr eaLnBrk="0" fontAlgn="base" hangingPunct="0">
              <a:spcBef>
                <a:spcPct val="20000"/>
              </a:spcBef>
              <a:spcAft>
                <a:spcPct val="0"/>
              </a:spcAft>
            </a:pPr>
            <a:r>
              <a:rPr lang="en-GB" altLang="en-US" sz="1800" b="1" noProof="1">
                <a:solidFill>
                  <a:srgbClr val="FF3300"/>
                </a:solidFill>
              </a:rPr>
              <a:t>WHERE c.npl_citn_seq_nr &gt;</a:t>
            </a:r>
            <a:r>
              <a:rPr lang="en-GB" altLang="en-US" sz="1800" b="1" noProof="1"/>
              <a:t> </a:t>
            </a:r>
            <a:r>
              <a:rPr lang="en-GB" altLang="en-US" sz="1800" b="1" noProof="1">
                <a:solidFill>
                  <a:srgbClr val="FF3300"/>
                </a:solidFill>
              </a:rPr>
              <a:t>0</a:t>
            </a:r>
            <a:r>
              <a:rPr lang="en-GB" altLang="en-US" sz="1800" b="1" noProof="1"/>
              <a:t>    </a:t>
            </a:r>
            <a:r>
              <a:rPr lang="en-GB" altLang="en-US" sz="1800" b="1" noProof="1">
                <a:solidFill>
                  <a:srgbClr val="008000"/>
                </a:solidFill>
              </a:rPr>
              <a:t>-- retrieve only citations to NPL</a:t>
            </a:r>
          </a:p>
          <a:p>
            <a:pPr eaLnBrk="0" fontAlgn="base" hangingPunct="0">
              <a:spcBef>
                <a:spcPct val="20000"/>
              </a:spcBef>
              <a:spcAft>
                <a:spcPct val="0"/>
              </a:spcAft>
            </a:pPr>
            <a:r>
              <a:rPr lang="en-GB" altLang="en-US" sz="1800" b="1" noProof="1"/>
              <a:t>AND p1.publn_auth = 'EP'      </a:t>
            </a:r>
            <a:r>
              <a:rPr lang="en-GB" altLang="en-US" sz="1800" b="1" noProof="1">
                <a:solidFill>
                  <a:srgbClr val="008000"/>
                </a:solidFill>
              </a:rPr>
              <a:t>-- for example</a:t>
            </a:r>
          </a:p>
          <a:p>
            <a:pPr eaLnBrk="0" fontAlgn="base" hangingPunct="0">
              <a:spcBef>
                <a:spcPct val="20000"/>
              </a:spcBef>
              <a:spcAft>
                <a:spcPct val="0"/>
              </a:spcAft>
            </a:pPr>
            <a:r>
              <a:rPr lang="en-GB" altLang="en-US" sz="1800" b="1" noProof="1"/>
              <a:t>AND p1.publn_nr = '1674117'</a:t>
            </a:r>
          </a:p>
          <a:p>
            <a:pPr eaLnBrk="0" fontAlgn="base" hangingPunct="0">
              <a:spcBef>
                <a:spcPct val="20000"/>
              </a:spcBef>
              <a:spcAft>
                <a:spcPct val="0"/>
              </a:spcAft>
            </a:pPr>
            <a:r>
              <a:rPr lang="en-GB" altLang="en-US" sz="1800" b="1" noProof="1"/>
              <a:t>AND p1.publn_kind = 'A1'</a:t>
            </a:r>
          </a:p>
          <a:p>
            <a:pPr eaLnBrk="0" fontAlgn="base" hangingPunct="0">
              <a:spcBef>
                <a:spcPct val="20000"/>
              </a:spcBef>
              <a:spcAft>
                <a:spcPct val="0"/>
              </a:spcAft>
            </a:pPr>
            <a:r>
              <a:rPr lang="en-GB" altLang="en-US" sz="1800" b="1" noProof="1"/>
              <a:t>ORDER BY citn_origin</a:t>
            </a:r>
          </a:p>
        </p:txBody>
      </p:sp>
      <p:sp>
        <p:nvSpPr>
          <p:cNvPr id="88071" name="Rectangle 7"/>
          <p:cNvSpPr>
            <a:spLocks noChangeArrowheads="1"/>
          </p:cNvSpPr>
          <p:nvPr/>
        </p:nvSpPr>
        <p:spPr bwMode="auto">
          <a:xfrm>
            <a:off x="584729" y="1628780"/>
            <a:ext cx="8970433" cy="33115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buFontTx/>
              <a:buChar char="•"/>
            </a:pPr>
            <a:endParaRPr lang="de-AT" altLang="en-US"/>
          </a:p>
        </p:txBody>
      </p:sp>
      <p:pic>
        <p:nvPicPr>
          <p:cNvPr id="4301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9125" y="5217120"/>
            <a:ext cx="8667750" cy="1092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12"/>
          </p:nvPr>
        </p:nvSpPr>
        <p:spPr>
          <a:xfrm>
            <a:off x="9164773" y="6811968"/>
            <a:ext cx="546894" cy="217487"/>
          </a:xfrm>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0DBA6CEA-9D40-4EFA-B39C-0F547DFF8061}" type="slidenum">
              <a:rPr lang="de-DE" altLang="en-US" sz="1200" smtClean="0">
                <a:solidFill>
                  <a:srgbClr val="4C575F"/>
                </a:solidFill>
              </a:rPr>
              <a:pPr/>
              <a:t>91</a:t>
            </a:fld>
            <a:endParaRPr lang="de-DE" altLang="en-US" sz="1200">
              <a:solidFill>
                <a:srgbClr val="4C575F"/>
              </a:solidFill>
            </a:endParaRPr>
          </a:p>
        </p:txBody>
      </p:sp>
      <p:sp>
        <p:nvSpPr>
          <p:cNvPr id="89091" name="Rectangle 2"/>
          <p:cNvSpPr>
            <a:spLocks noGrp="1" noChangeArrowheads="1"/>
          </p:cNvSpPr>
          <p:nvPr>
            <p:ph type="title"/>
          </p:nvPr>
        </p:nvSpPr>
        <p:spPr>
          <a:xfrm>
            <a:off x="662120" y="404818"/>
            <a:ext cx="8330671" cy="638175"/>
          </a:xfrm>
        </p:spPr>
        <p:txBody>
          <a:bodyPr/>
          <a:lstStyle/>
          <a:p>
            <a:r>
              <a:rPr lang="en-GB" altLang="en-US" sz="3200"/>
              <a:t>Citation categories (1)</a:t>
            </a:r>
          </a:p>
        </p:txBody>
      </p:sp>
      <p:sp>
        <p:nvSpPr>
          <p:cNvPr id="89092" name="Rectangle 3"/>
          <p:cNvSpPr>
            <a:spLocks noChangeArrowheads="1"/>
          </p:cNvSpPr>
          <p:nvPr/>
        </p:nvSpPr>
        <p:spPr bwMode="auto">
          <a:xfrm>
            <a:off x="584732" y="1125538"/>
            <a:ext cx="8659152"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pPr>
            <a:r>
              <a:rPr lang="en-GB" altLang="en-US" sz="2400" dirty="0"/>
              <a:t>All citations may be categorised (X, Y, A, D, ...) and have 0, 1 or more rows in table tls215_citn_categ.</a:t>
            </a:r>
          </a:p>
          <a:p>
            <a:pPr defTabSz="914400" eaLnBrk="0" fontAlgn="base" hangingPunct="0">
              <a:spcBef>
                <a:spcPct val="20000"/>
              </a:spcBef>
              <a:spcAft>
                <a:spcPct val="0"/>
              </a:spcAft>
            </a:pPr>
            <a:r>
              <a:rPr lang="en-GB" altLang="en-US" sz="2400" dirty="0"/>
              <a:t>This query retrieves all categories of all citations of a certain publication.</a:t>
            </a:r>
          </a:p>
        </p:txBody>
      </p:sp>
      <p:sp>
        <p:nvSpPr>
          <p:cNvPr id="89093" name="Rectangle 3"/>
          <p:cNvSpPr>
            <a:spLocks noChangeArrowheads="1"/>
          </p:cNvSpPr>
          <p:nvPr/>
        </p:nvSpPr>
        <p:spPr bwMode="auto">
          <a:xfrm>
            <a:off x="662123" y="2936875"/>
            <a:ext cx="8972153"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274638">
              <a:tabLst>
                <a:tab pos="358775" algn="l"/>
                <a:tab pos="809625" algn="l"/>
              </a:tabLst>
              <a:defRPr sz="2000">
                <a:solidFill>
                  <a:srgbClr val="404B56"/>
                </a:solidFill>
                <a:latin typeface="Arial" charset="0"/>
                <a:cs typeface="Arial" charset="0"/>
              </a:defRPr>
            </a:lvl1pPr>
            <a:lvl2pPr marL="742950" indent="-285750" defTabSz="274638">
              <a:tabLst>
                <a:tab pos="358775" algn="l"/>
                <a:tab pos="809625" algn="l"/>
              </a:tabLst>
              <a:defRPr sz="2000">
                <a:solidFill>
                  <a:srgbClr val="404B56"/>
                </a:solidFill>
                <a:latin typeface="Arial" charset="0"/>
                <a:cs typeface="Arial" charset="0"/>
              </a:defRPr>
            </a:lvl2pPr>
            <a:lvl3pPr marL="1143000" indent="-228600" defTabSz="274638">
              <a:tabLst>
                <a:tab pos="358775" algn="l"/>
                <a:tab pos="809625" algn="l"/>
              </a:tabLst>
              <a:defRPr sz="2000">
                <a:solidFill>
                  <a:srgbClr val="404B56"/>
                </a:solidFill>
                <a:latin typeface="Arial" charset="0"/>
                <a:cs typeface="Arial" charset="0"/>
              </a:defRPr>
            </a:lvl3pPr>
            <a:lvl4pPr marL="1600200" indent="-228600" defTabSz="274638">
              <a:tabLst>
                <a:tab pos="358775" algn="l"/>
                <a:tab pos="809625" algn="l"/>
              </a:tabLst>
              <a:defRPr sz="2000">
                <a:solidFill>
                  <a:srgbClr val="404B56"/>
                </a:solidFill>
                <a:latin typeface="Arial" charset="0"/>
                <a:cs typeface="Arial" charset="0"/>
              </a:defRPr>
            </a:lvl4pPr>
            <a:lvl5pPr marL="2057400" indent="-228600" defTabSz="274638">
              <a:tabLst>
                <a:tab pos="358775" algn="l"/>
                <a:tab pos="809625" algn="l"/>
              </a:tabLst>
              <a:defRPr sz="2000">
                <a:solidFill>
                  <a:srgbClr val="404B56"/>
                </a:solidFill>
                <a:latin typeface="Arial" charset="0"/>
                <a:cs typeface="Arial" charset="0"/>
              </a:defRPr>
            </a:lvl5pPr>
            <a:lvl6pPr marL="25146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6pPr>
            <a:lvl7pPr marL="29718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7pPr>
            <a:lvl8pPr marL="34290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8pPr>
            <a:lvl9pPr marL="3886200" indent="-228600" defTabSz="274638" eaLnBrk="0" fontAlgn="base" hangingPunct="0">
              <a:spcBef>
                <a:spcPct val="20000"/>
              </a:spcBef>
              <a:spcAft>
                <a:spcPct val="0"/>
              </a:spcAft>
              <a:buChar char="•"/>
              <a:tabLst>
                <a:tab pos="358775" algn="l"/>
                <a:tab pos="809625" algn="l"/>
              </a:tabLst>
              <a:defRPr sz="2000">
                <a:solidFill>
                  <a:srgbClr val="404B56"/>
                </a:solidFill>
                <a:latin typeface="Arial" charset="0"/>
                <a:cs typeface="Arial" charset="0"/>
              </a:defRPr>
            </a:lvl9pPr>
          </a:lstStyle>
          <a:p>
            <a:pPr eaLnBrk="0" fontAlgn="base" hangingPunct="0">
              <a:spcBef>
                <a:spcPct val="20000"/>
              </a:spcBef>
              <a:spcAft>
                <a:spcPct val="0"/>
              </a:spcAft>
            </a:pPr>
            <a:r>
              <a:rPr lang="en-GB" altLang="en-US" sz="1800" b="1" noProof="1"/>
              <a:t>SELECT c.citn_id, c.pat_citn_seq_nr, c.npl_citn_seq_nr, c.citn_origin, ccat.citn_categ</a:t>
            </a:r>
          </a:p>
          <a:p>
            <a:pPr eaLnBrk="0" fontAlgn="base" hangingPunct="0">
              <a:spcBef>
                <a:spcPct val="20000"/>
              </a:spcBef>
              <a:spcAft>
                <a:spcPct val="0"/>
              </a:spcAft>
            </a:pPr>
            <a:r>
              <a:rPr lang="en-GB" altLang="en-US" sz="1800" b="1" noProof="1">
                <a:solidFill>
                  <a:srgbClr val="FF3300"/>
                </a:solidFill>
              </a:rPr>
              <a:t>FROM tls211_pat_publn p</a:t>
            </a:r>
          </a:p>
          <a:p>
            <a:pPr eaLnBrk="0" fontAlgn="base" hangingPunct="0">
              <a:spcBef>
                <a:spcPct val="20000"/>
              </a:spcBef>
              <a:spcAft>
                <a:spcPct val="0"/>
              </a:spcAft>
            </a:pPr>
            <a:r>
              <a:rPr lang="en-GB" altLang="en-US" sz="1800" b="1" noProof="1">
                <a:solidFill>
                  <a:srgbClr val="FF3300"/>
                </a:solidFill>
              </a:rPr>
              <a:t>JOIN tls212_citation c ON p.pat_publn_id = c.pat_publn_id  </a:t>
            </a:r>
          </a:p>
          <a:p>
            <a:pPr eaLnBrk="0" fontAlgn="base" hangingPunct="0">
              <a:spcBef>
                <a:spcPct val="20000"/>
              </a:spcBef>
              <a:spcAft>
                <a:spcPct val="0"/>
              </a:spcAft>
            </a:pPr>
            <a:r>
              <a:rPr lang="en-GB" altLang="en-US" sz="1800" b="1" noProof="1">
                <a:solidFill>
                  <a:srgbClr val="FF3300"/>
                </a:solidFill>
              </a:rPr>
              <a:t>LEFT JOIN tls215_citn_categ ccat ON c.pat_publn_id = ccat.pat_publn_id  </a:t>
            </a:r>
          </a:p>
          <a:p>
            <a:pPr eaLnBrk="0" fontAlgn="base" hangingPunct="0">
              <a:spcBef>
                <a:spcPct val="20000"/>
              </a:spcBef>
              <a:spcAft>
                <a:spcPct val="0"/>
              </a:spcAft>
            </a:pPr>
            <a:r>
              <a:rPr lang="en-GB" altLang="en-US" sz="1800" b="1" noProof="1">
                <a:solidFill>
                  <a:srgbClr val="FF3300"/>
                </a:solidFill>
              </a:rPr>
              <a:t>                                  AND c.citn_id = ccat.citn_id</a:t>
            </a:r>
            <a:r>
              <a:rPr lang="en-GB" altLang="en-US" sz="1800" b="1" noProof="1"/>
              <a:t>  </a:t>
            </a:r>
            <a:r>
              <a:rPr lang="en-GB" altLang="en-US" sz="1800" b="1" noProof="1">
                <a:solidFill>
                  <a:srgbClr val="008000"/>
                </a:solidFill>
              </a:rPr>
              <a:t>-- category of citations</a:t>
            </a:r>
          </a:p>
          <a:p>
            <a:pPr eaLnBrk="0" fontAlgn="base" hangingPunct="0">
              <a:spcBef>
                <a:spcPct val="20000"/>
              </a:spcBef>
              <a:spcAft>
                <a:spcPct val="0"/>
              </a:spcAft>
            </a:pPr>
            <a:r>
              <a:rPr lang="en-GB" altLang="en-US" sz="1800" b="1" noProof="1"/>
              <a:t>WHERE p.publn_auth = 'EP'   </a:t>
            </a:r>
            <a:r>
              <a:rPr lang="en-GB" altLang="en-US" sz="1800" b="1" noProof="1">
                <a:solidFill>
                  <a:srgbClr val="008000"/>
                </a:solidFill>
              </a:rPr>
              <a:t>-- for example</a:t>
            </a:r>
          </a:p>
          <a:p>
            <a:pPr eaLnBrk="0" fontAlgn="base" hangingPunct="0">
              <a:spcBef>
                <a:spcPct val="20000"/>
              </a:spcBef>
              <a:spcAft>
                <a:spcPct val="0"/>
              </a:spcAft>
            </a:pPr>
            <a:r>
              <a:rPr lang="en-GB" altLang="en-US" sz="1800" b="1" noProof="1"/>
              <a:t>AND p.publn_nr = '1674117'</a:t>
            </a:r>
          </a:p>
          <a:p>
            <a:pPr eaLnBrk="0" fontAlgn="base" hangingPunct="0">
              <a:spcBef>
                <a:spcPct val="20000"/>
              </a:spcBef>
              <a:spcAft>
                <a:spcPct val="0"/>
              </a:spcAft>
            </a:pPr>
            <a:r>
              <a:rPr lang="en-GB" altLang="en-US" sz="1800" b="1" noProof="1"/>
              <a:t>AND p.publn_kind = 'A1'</a:t>
            </a:r>
          </a:p>
          <a:p>
            <a:pPr eaLnBrk="0" fontAlgn="base" hangingPunct="0">
              <a:spcBef>
                <a:spcPct val="20000"/>
              </a:spcBef>
              <a:spcAft>
                <a:spcPct val="0"/>
              </a:spcAft>
            </a:pPr>
            <a:r>
              <a:rPr lang="en-GB" altLang="en-US" sz="1800" b="1" noProof="1"/>
              <a:t>ORDER BY c.citn_id</a:t>
            </a:r>
          </a:p>
        </p:txBody>
      </p:sp>
      <p:sp>
        <p:nvSpPr>
          <p:cNvPr id="89094" name="Rectangle 5"/>
          <p:cNvSpPr>
            <a:spLocks noChangeArrowheads="1"/>
          </p:cNvSpPr>
          <p:nvPr/>
        </p:nvSpPr>
        <p:spPr bwMode="auto">
          <a:xfrm>
            <a:off x="584729" y="2936880"/>
            <a:ext cx="8970433" cy="33115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buFontTx/>
              <a:buChar char="•"/>
            </a:pPr>
            <a:endParaRPr lang="de-AT" altLang="en-US"/>
          </a:p>
        </p:txBody>
      </p:sp>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E3D56AE4-71D9-465D-B868-3CFB01E327C7}" type="slidenum">
              <a:rPr lang="de-DE" altLang="en-US" sz="1200" smtClean="0">
                <a:solidFill>
                  <a:srgbClr val="4C575F"/>
                </a:solidFill>
              </a:rPr>
              <a:pPr/>
              <a:t>92</a:t>
            </a:fld>
            <a:endParaRPr lang="de-DE" altLang="en-US" sz="1200">
              <a:solidFill>
                <a:srgbClr val="4C575F"/>
              </a:solidFill>
            </a:endParaRPr>
          </a:p>
        </p:txBody>
      </p:sp>
      <p:sp>
        <p:nvSpPr>
          <p:cNvPr id="90115" name="Rectangle 2"/>
          <p:cNvSpPr>
            <a:spLocks noGrp="1" noChangeArrowheads="1"/>
          </p:cNvSpPr>
          <p:nvPr>
            <p:ph type="title"/>
          </p:nvPr>
        </p:nvSpPr>
        <p:spPr>
          <a:xfrm>
            <a:off x="662120" y="404818"/>
            <a:ext cx="8330671" cy="638175"/>
          </a:xfrm>
        </p:spPr>
        <p:txBody>
          <a:bodyPr/>
          <a:lstStyle/>
          <a:p>
            <a:r>
              <a:rPr lang="en-GB" altLang="en-US" sz="3200"/>
              <a:t>Citation categories (2)</a:t>
            </a:r>
          </a:p>
        </p:txBody>
      </p:sp>
      <p:sp>
        <p:nvSpPr>
          <p:cNvPr id="90116" name="Rectangle 3"/>
          <p:cNvSpPr>
            <a:spLocks noChangeArrowheads="1"/>
          </p:cNvSpPr>
          <p:nvPr/>
        </p:nvSpPr>
        <p:spPr bwMode="auto">
          <a:xfrm>
            <a:off x="584732" y="1125543"/>
            <a:ext cx="8659152"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4638" indent="-274638">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pPr>
            <a:r>
              <a:rPr lang="en-GB" altLang="en-US" sz="2400"/>
              <a:t>The query retrieved:</a:t>
            </a:r>
          </a:p>
        </p:txBody>
      </p:sp>
      <p:pic>
        <p:nvPicPr>
          <p:cNvPr id="4403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3717" y="1628801"/>
            <a:ext cx="8478573" cy="474821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37C00B66-DAE2-4855-8752-B8FCA9FC0901}" type="slidenum">
              <a:rPr lang="de-DE" altLang="en-US" sz="1200" smtClean="0">
                <a:solidFill>
                  <a:srgbClr val="4C575F"/>
                </a:solidFill>
              </a:rPr>
              <a:pPr/>
              <a:t>93</a:t>
            </a:fld>
            <a:endParaRPr lang="de-DE" altLang="en-US" sz="1200">
              <a:solidFill>
                <a:srgbClr val="4C575F"/>
              </a:solidFill>
            </a:endParaRPr>
          </a:p>
        </p:txBody>
      </p:sp>
      <p:sp>
        <p:nvSpPr>
          <p:cNvPr id="91139" name="Rectangle 2"/>
          <p:cNvSpPr>
            <a:spLocks noChangeArrowheads="1"/>
          </p:cNvSpPr>
          <p:nvPr/>
        </p:nvSpPr>
        <p:spPr bwMode="auto">
          <a:xfrm>
            <a:off x="584729" y="2133605"/>
            <a:ext cx="8330671"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fontAlgn="base">
              <a:spcBef>
                <a:spcPct val="0"/>
              </a:spcBef>
              <a:spcAft>
                <a:spcPct val="0"/>
              </a:spcAft>
            </a:pPr>
            <a:r>
              <a:rPr lang="en-GB" altLang="en-US" sz="3600" b="1" dirty="0"/>
              <a:t>Tips for </a:t>
            </a:r>
            <a:r>
              <a:rPr lang="en-GB" altLang="en-US" sz="3600" b="1"/>
              <a:t>writing queries</a:t>
            </a:r>
            <a:endParaRPr lang="en-GB" altLang="en-US" sz="3600" b="1" dirty="0"/>
          </a:p>
        </p:txBody>
      </p:sp>
    </p:spTree>
    <p:extLst>
      <p:ext uri="{BB962C8B-B14F-4D97-AF65-F5344CB8AC3E}">
        <p14:creationId xmlns:p14="http://schemas.microsoft.com/office/powerpoint/2010/main" val="997865654"/>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E3D56AE4-71D9-465D-B868-3CFB01E327C7}" type="slidenum">
              <a:rPr lang="de-DE" altLang="en-US" sz="1200" smtClean="0">
                <a:solidFill>
                  <a:srgbClr val="4C575F"/>
                </a:solidFill>
              </a:rPr>
              <a:pPr/>
              <a:t>94</a:t>
            </a:fld>
            <a:endParaRPr lang="de-DE" altLang="en-US" sz="1200">
              <a:solidFill>
                <a:srgbClr val="4C575F"/>
              </a:solidFill>
            </a:endParaRPr>
          </a:p>
        </p:txBody>
      </p:sp>
      <p:sp>
        <p:nvSpPr>
          <p:cNvPr id="90115" name="Rectangle 2"/>
          <p:cNvSpPr>
            <a:spLocks noGrp="1" noChangeArrowheads="1"/>
          </p:cNvSpPr>
          <p:nvPr>
            <p:ph type="title"/>
          </p:nvPr>
        </p:nvSpPr>
        <p:spPr>
          <a:xfrm>
            <a:off x="662120" y="404818"/>
            <a:ext cx="8330671" cy="638175"/>
          </a:xfrm>
        </p:spPr>
        <p:txBody>
          <a:bodyPr/>
          <a:lstStyle/>
          <a:p>
            <a:r>
              <a:rPr lang="en-GB" altLang="en-US" sz="3200" dirty="0"/>
              <a:t>1. Clarify the information needed</a:t>
            </a:r>
          </a:p>
        </p:txBody>
      </p:sp>
      <p:sp>
        <p:nvSpPr>
          <p:cNvPr id="5" name="Rectangle 4"/>
          <p:cNvSpPr>
            <a:spLocks noChangeArrowheads="1"/>
          </p:cNvSpPr>
          <p:nvPr/>
        </p:nvSpPr>
        <p:spPr bwMode="auto">
          <a:xfrm>
            <a:off x="509719" y="1125009"/>
            <a:ext cx="9108413" cy="504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61950" indent="-361950">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buFontTx/>
              <a:buChar char="•"/>
            </a:pPr>
            <a:r>
              <a:rPr lang="en-GB" altLang="en-US" sz="2400" dirty="0"/>
              <a:t>Write down what information you need</a:t>
            </a:r>
          </a:p>
          <a:p>
            <a:pPr marL="800100" lvl="1" indent="-342900" defTabSz="914400" eaLnBrk="0" fontAlgn="base" hangingPunct="0">
              <a:spcBef>
                <a:spcPct val="20000"/>
              </a:spcBef>
              <a:spcAft>
                <a:spcPct val="0"/>
              </a:spcAft>
              <a:buFont typeface="Courier New" panose="02070309020205020404" pitchFamily="49" charset="0"/>
              <a:buChar char="o"/>
            </a:pPr>
            <a:r>
              <a:rPr lang="en-GB" altLang="en-US" sz="2400" dirty="0"/>
              <a:t>Choose the right aggregation level: Are you interested in families, applications, publications or any other "units"?</a:t>
            </a:r>
          </a:p>
          <a:p>
            <a:pPr marL="800100" lvl="1" indent="-342900" defTabSz="914400" eaLnBrk="0" fontAlgn="base" hangingPunct="0">
              <a:spcBef>
                <a:spcPct val="20000"/>
              </a:spcBef>
              <a:spcAft>
                <a:spcPct val="0"/>
              </a:spcAft>
              <a:buFont typeface="Courier New" panose="02070309020205020404" pitchFamily="49" charset="0"/>
              <a:buChar char="o"/>
            </a:pPr>
            <a:r>
              <a:rPr lang="en-GB" altLang="en-US" sz="2400" dirty="0"/>
              <a:t>What filter conditions have to be applied to limit the data?</a:t>
            </a:r>
          </a:p>
          <a:p>
            <a:pPr marL="800100" lvl="1" indent="-342900" defTabSz="914400" eaLnBrk="0" fontAlgn="base" hangingPunct="0">
              <a:spcBef>
                <a:spcPct val="20000"/>
              </a:spcBef>
              <a:spcAft>
                <a:spcPct val="0"/>
              </a:spcAft>
              <a:buFont typeface="Courier New" panose="02070309020205020404" pitchFamily="49" charset="0"/>
              <a:buChar char="o"/>
            </a:pPr>
            <a:r>
              <a:rPr lang="en-GB" altLang="en-US" sz="2400" dirty="0"/>
              <a:t>What information should the output contain?</a:t>
            </a:r>
          </a:p>
          <a:p>
            <a:pPr marL="76200" indent="0" defTabSz="914400" eaLnBrk="0" fontAlgn="base" hangingPunct="0">
              <a:spcBef>
                <a:spcPct val="20000"/>
              </a:spcBef>
              <a:spcAft>
                <a:spcPct val="0"/>
              </a:spcAft>
            </a:pPr>
            <a:endParaRPr lang="en-GB" altLang="en-US" sz="2400" dirty="0"/>
          </a:p>
          <a:p>
            <a:pPr defTabSz="914400" eaLnBrk="0" fontAlgn="base" hangingPunct="0">
              <a:spcBef>
                <a:spcPct val="20000"/>
              </a:spcBef>
              <a:spcAft>
                <a:spcPct val="0"/>
              </a:spcAft>
              <a:buFontTx/>
              <a:buChar char="•"/>
            </a:pPr>
            <a:r>
              <a:rPr lang="en-GB" altLang="en-US" sz="2400" dirty="0"/>
              <a:t>Identify the tables and attributes you need in your query to create the output or define the conditions</a:t>
            </a:r>
          </a:p>
          <a:p>
            <a:pPr marL="800100" lvl="1" indent="-342900" defTabSz="914400" eaLnBrk="0" fontAlgn="base" hangingPunct="0">
              <a:spcBef>
                <a:spcPct val="20000"/>
              </a:spcBef>
              <a:spcAft>
                <a:spcPct val="0"/>
              </a:spcAft>
              <a:buFont typeface="Courier New" panose="02070309020205020404" pitchFamily="49" charset="0"/>
              <a:buChar char="o"/>
            </a:pPr>
            <a:r>
              <a:rPr lang="en-GB" altLang="en-US" sz="2400" dirty="0"/>
              <a:t>Consult the Data Catalog on the meaning of tables and content</a:t>
            </a:r>
          </a:p>
          <a:p>
            <a:pPr marL="800100" lvl="1" indent="-342900" defTabSz="914400" eaLnBrk="0" fontAlgn="base" hangingPunct="0">
              <a:spcBef>
                <a:spcPct val="20000"/>
              </a:spcBef>
              <a:spcAft>
                <a:spcPct val="0"/>
              </a:spcAft>
              <a:buFont typeface="Courier New" panose="02070309020205020404" pitchFamily="49" charset="0"/>
              <a:buChar char="o"/>
            </a:pPr>
            <a:r>
              <a:rPr lang="en-GB" altLang="en-US" sz="2400" dirty="0"/>
              <a:t>Choose the appropriate date for your analysis: priority date, filing date, publication date, date of grant ...</a:t>
            </a:r>
          </a:p>
          <a:p>
            <a:pPr marL="800100" lvl="1" indent="-342900" defTabSz="914400" eaLnBrk="0" fontAlgn="base" hangingPunct="0">
              <a:spcBef>
                <a:spcPct val="20000"/>
              </a:spcBef>
              <a:spcAft>
                <a:spcPct val="0"/>
              </a:spcAft>
              <a:buFont typeface="Courier New" panose="02070309020205020404" pitchFamily="49" charset="0"/>
              <a:buChar char="o"/>
            </a:pPr>
            <a:r>
              <a:rPr lang="en-GB" altLang="en-US" sz="2400" dirty="0"/>
              <a:t>Choose the right classification, family, IP right, etc.</a:t>
            </a:r>
          </a:p>
          <a:p>
            <a:pPr defTabSz="914400" eaLnBrk="0" fontAlgn="base" hangingPunct="0">
              <a:spcBef>
                <a:spcPct val="20000"/>
              </a:spcBef>
              <a:spcAft>
                <a:spcPct val="0"/>
              </a:spcAft>
              <a:buFontTx/>
              <a:buChar char="•"/>
            </a:pPr>
            <a:endParaRPr lang="en-GB" altLang="en-US" sz="2400" dirty="0"/>
          </a:p>
          <a:p>
            <a:pPr defTabSz="914400" eaLnBrk="0" fontAlgn="base" hangingPunct="0">
              <a:spcBef>
                <a:spcPct val="20000"/>
              </a:spcBef>
              <a:spcAft>
                <a:spcPct val="0"/>
              </a:spcAft>
              <a:buFontTx/>
              <a:buChar char="•"/>
            </a:pPr>
            <a:endParaRPr lang="en-GB" altLang="en-US" sz="2400" dirty="0"/>
          </a:p>
        </p:txBody>
      </p:sp>
    </p:spTree>
    <p:extLst>
      <p:ext uri="{BB962C8B-B14F-4D97-AF65-F5344CB8AC3E}">
        <p14:creationId xmlns:p14="http://schemas.microsoft.com/office/powerpoint/2010/main" val="4101157327"/>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E3D56AE4-71D9-465D-B868-3CFB01E327C7}" type="slidenum">
              <a:rPr lang="de-DE" altLang="en-US" sz="1200" smtClean="0">
                <a:solidFill>
                  <a:srgbClr val="4C575F"/>
                </a:solidFill>
              </a:rPr>
              <a:pPr/>
              <a:t>95</a:t>
            </a:fld>
            <a:endParaRPr lang="de-DE" altLang="en-US" sz="1200">
              <a:solidFill>
                <a:srgbClr val="4C575F"/>
              </a:solidFill>
            </a:endParaRPr>
          </a:p>
        </p:txBody>
      </p:sp>
      <p:sp>
        <p:nvSpPr>
          <p:cNvPr id="90115" name="Rectangle 2"/>
          <p:cNvSpPr>
            <a:spLocks noGrp="1" noChangeArrowheads="1"/>
          </p:cNvSpPr>
          <p:nvPr>
            <p:ph type="title"/>
          </p:nvPr>
        </p:nvSpPr>
        <p:spPr>
          <a:xfrm>
            <a:off x="662120" y="487363"/>
            <a:ext cx="8330671" cy="638175"/>
          </a:xfrm>
        </p:spPr>
        <p:txBody>
          <a:bodyPr/>
          <a:lstStyle/>
          <a:p>
            <a:r>
              <a:rPr lang="en-GB" altLang="en-US" sz="3200" dirty="0"/>
              <a:t>2. Check coverage and quality</a:t>
            </a:r>
          </a:p>
        </p:txBody>
      </p:sp>
      <p:sp>
        <p:nvSpPr>
          <p:cNvPr id="5" name="Rectangle 4"/>
          <p:cNvSpPr>
            <a:spLocks noChangeArrowheads="1"/>
          </p:cNvSpPr>
          <p:nvPr/>
        </p:nvSpPr>
        <p:spPr bwMode="auto">
          <a:xfrm>
            <a:off x="662120" y="1361440"/>
            <a:ext cx="8659151" cy="4804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61950" indent="-361950">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marL="419100" indent="-342900" defTabSz="914400" eaLnBrk="0" fontAlgn="base" hangingPunct="0">
              <a:spcBef>
                <a:spcPct val="20000"/>
              </a:spcBef>
              <a:spcAft>
                <a:spcPct val="0"/>
              </a:spcAft>
              <a:buFont typeface="Arial" panose="020B0604020202020204" pitchFamily="34" charset="0"/>
              <a:buChar char="•"/>
            </a:pPr>
            <a:r>
              <a:rPr lang="en-GB" altLang="en-US" sz="2400" dirty="0"/>
              <a:t>Is the information needed available in PATSTAT (e.g. the publications of a certain country and period)?</a:t>
            </a:r>
            <a:br>
              <a:rPr lang="en-GB" altLang="en-US" sz="2400" dirty="0"/>
            </a:br>
            <a:endParaRPr lang="en-GB" altLang="en-US" sz="2400" dirty="0"/>
          </a:p>
          <a:p>
            <a:pPr marL="419100" indent="-342900" defTabSz="914400" eaLnBrk="0" fontAlgn="base" hangingPunct="0">
              <a:spcBef>
                <a:spcPct val="20000"/>
              </a:spcBef>
              <a:spcAft>
                <a:spcPct val="0"/>
              </a:spcAft>
              <a:buFont typeface="Arial" panose="020B0604020202020204" pitchFamily="34" charset="0"/>
              <a:buChar char="•"/>
            </a:pPr>
            <a:r>
              <a:rPr lang="en-GB" altLang="en-US" sz="2400" dirty="0"/>
              <a:t>See </a:t>
            </a:r>
            <a:r>
              <a:rPr lang="en-GB" altLang="en-US" sz="1100" dirty="0">
                <a:hlinkClick r:id="rId3"/>
              </a:rPr>
              <a:t>http://www.epo.org/searching-for-patents/helpful-resources/raw-data/data/tables/weekly.html</a:t>
            </a:r>
            <a:r>
              <a:rPr lang="en-GB" altLang="en-US" sz="1100" dirty="0"/>
              <a:t> </a:t>
            </a:r>
            <a:r>
              <a:rPr lang="en-GB" altLang="en-US" sz="2400" dirty="0"/>
              <a:t>and </a:t>
            </a:r>
            <a:br>
              <a:rPr lang="en-GB" altLang="en-US" sz="2400" dirty="0"/>
            </a:br>
            <a:r>
              <a:rPr lang="en-GB" altLang="en-US" sz="1100" dirty="0">
                <a:hlinkClick r:id="rId4"/>
              </a:rPr>
              <a:t>https://public.tableau.com/profile/patstat.support#!/vizhome/CoverageofPATSTAT2018AutumnEdition/CoveragePATSTATGlobal</a:t>
            </a:r>
            <a:endParaRPr lang="en-GB" altLang="en-US" sz="1100" dirty="0"/>
          </a:p>
          <a:p>
            <a:pPr marL="419100" indent="-342900" defTabSz="914400" eaLnBrk="0" fontAlgn="base" hangingPunct="0">
              <a:spcBef>
                <a:spcPct val="20000"/>
              </a:spcBef>
              <a:spcAft>
                <a:spcPct val="0"/>
              </a:spcAft>
              <a:buFont typeface="Arial" panose="020B0604020202020204" pitchFamily="34" charset="0"/>
              <a:buChar char="•"/>
            </a:pPr>
            <a:r>
              <a:rPr lang="en-GB" altLang="en-US" sz="2400" dirty="0"/>
              <a:t>Run test queries to check the actual data content</a:t>
            </a:r>
          </a:p>
          <a:p>
            <a:pPr marL="800100" lvl="1" indent="-342900" defTabSz="914400" eaLnBrk="0" fontAlgn="base" hangingPunct="0">
              <a:spcBef>
                <a:spcPct val="20000"/>
              </a:spcBef>
              <a:spcAft>
                <a:spcPct val="0"/>
              </a:spcAft>
              <a:buFont typeface="Courier New" panose="02070309020205020404" pitchFamily="49" charset="0"/>
              <a:buChar char="o"/>
            </a:pPr>
            <a:r>
              <a:rPr lang="en-GB" altLang="en-US" sz="2400" dirty="0"/>
              <a:t>Use TOP clause to limit the output to a sensible amount</a:t>
            </a:r>
          </a:p>
          <a:p>
            <a:pPr marL="800100" lvl="1" indent="-342900" defTabSz="914400" eaLnBrk="0" fontAlgn="base" hangingPunct="0">
              <a:spcBef>
                <a:spcPct val="20000"/>
              </a:spcBef>
              <a:spcAft>
                <a:spcPct val="0"/>
              </a:spcAft>
              <a:buFont typeface="Courier New" panose="02070309020205020404" pitchFamily="49" charset="0"/>
              <a:buChar char="o"/>
            </a:pPr>
            <a:r>
              <a:rPr lang="en-GB" altLang="en-US" sz="2400" dirty="0"/>
              <a:t>Use GROUP BY to count the number of rows of certain countries, types, kind codes, number ranges, time periods, etc.</a:t>
            </a:r>
          </a:p>
          <a:p>
            <a:pPr marL="800100" lvl="1" indent="-342900" defTabSz="914400" eaLnBrk="0" fontAlgn="base" hangingPunct="0">
              <a:spcBef>
                <a:spcPct val="20000"/>
              </a:spcBef>
              <a:spcAft>
                <a:spcPct val="0"/>
              </a:spcAft>
              <a:buFont typeface="Courier New" panose="02070309020205020404" pitchFamily="49" charset="0"/>
              <a:buChar char="o"/>
            </a:pPr>
            <a:r>
              <a:rPr lang="en-GB" altLang="en-US" sz="2400" dirty="0"/>
              <a:t>Is the outcome as expected? If not, consult the Data Catalog and re-check.</a:t>
            </a:r>
          </a:p>
          <a:p>
            <a:pPr defTabSz="914400" eaLnBrk="0" fontAlgn="base" hangingPunct="0">
              <a:spcBef>
                <a:spcPct val="20000"/>
              </a:spcBef>
              <a:spcAft>
                <a:spcPct val="0"/>
              </a:spcAft>
              <a:buFontTx/>
              <a:buChar char="•"/>
            </a:pPr>
            <a:endParaRPr lang="en-GB" altLang="en-US" sz="2400" dirty="0"/>
          </a:p>
          <a:p>
            <a:pPr defTabSz="914400" eaLnBrk="0" fontAlgn="base" hangingPunct="0">
              <a:spcBef>
                <a:spcPct val="20000"/>
              </a:spcBef>
              <a:spcAft>
                <a:spcPct val="0"/>
              </a:spcAft>
              <a:buFontTx/>
              <a:buChar char="•"/>
            </a:pPr>
            <a:endParaRPr lang="en-GB" altLang="en-US" sz="2400" dirty="0"/>
          </a:p>
        </p:txBody>
      </p:sp>
    </p:spTree>
    <p:extLst>
      <p:ext uri="{BB962C8B-B14F-4D97-AF65-F5344CB8AC3E}">
        <p14:creationId xmlns:p14="http://schemas.microsoft.com/office/powerpoint/2010/main" val="3913943813"/>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E3D56AE4-71D9-465D-B868-3CFB01E327C7}" type="slidenum">
              <a:rPr lang="de-DE" altLang="en-US" sz="1200" smtClean="0">
                <a:solidFill>
                  <a:srgbClr val="4C575F"/>
                </a:solidFill>
              </a:rPr>
              <a:pPr/>
              <a:t>96</a:t>
            </a:fld>
            <a:endParaRPr lang="de-DE" altLang="en-US" sz="1200">
              <a:solidFill>
                <a:srgbClr val="4C575F"/>
              </a:solidFill>
            </a:endParaRPr>
          </a:p>
        </p:txBody>
      </p:sp>
      <p:sp>
        <p:nvSpPr>
          <p:cNvPr id="90115" name="Rectangle 2"/>
          <p:cNvSpPr>
            <a:spLocks noGrp="1" noChangeArrowheads="1"/>
          </p:cNvSpPr>
          <p:nvPr>
            <p:ph type="title"/>
          </p:nvPr>
        </p:nvSpPr>
        <p:spPr>
          <a:xfrm>
            <a:off x="662120" y="404818"/>
            <a:ext cx="8330671" cy="638175"/>
          </a:xfrm>
        </p:spPr>
        <p:txBody>
          <a:bodyPr/>
          <a:lstStyle/>
          <a:p>
            <a:r>
              <a:rPr lang="en-GB" altLang="en-US" sz="3200" dirty="0"/>
              <a:t>3. Query formulation</a:t>
            </a:r>
          </a:p>
        </p:txBody>
      </p:sp>
      <p:sp>
        <p:nvSpPr>
          <p:cNvPr id="5" name="Rectangle 4"/>
          <p:cNvSpPr>
            <a:spLocks noChangeArrowheads="1"/>
          </p:cNvSpPr>
          <p:nvPr/>
        </p:nvSpPr>
        <p:spPr bwMode="auto">
          <a:xfrm>
            <a:off x="662120" y="944880"/>
            <a:ext cx="9132120" cy="5797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61950" indent="-361950">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defTabSz="914400" eaLnBrk="0" fontAlgn="base" hangingPunct="0">
              <a:spcBef>
                <a:spcPct val="20000"/>
              </a:spcBef>
              <a:spcAft>
                <a:spcPct val="0"/>
              </a:spcAft>
              <a:buFontTx/>
              <a:buChar char="•"/>
            </a:pPr>
            <a:r>
              <a:rPr lang="en-GB" altLang="en-US" sz="2400" dirty="0"/>
              <a:t>Start with a simple query and incrementally extend it with</a:t>
            </a:r>
            <a:br>
              <a:rPr lang="en-GB" altLang="en-US" sz="2400" dirty="0"/>
            </a:br>
            <a:r>
              <a:rPr lang="en-GB" altLang="en-US" sz="2400" dirty="0"/>
              <a:t>more JOINs and conditions as required.</a:t>
            </a:r>
            <a:br>
              <a:rPr lang="en-GB" altLang="en-US" sz="2400" dirty="0"/>
            </a:br>
            <a:endParaRPr lang="en-GB" altLang="en-US" sz="2400" dirty="0"/>
          </a:p>
          <a:p>
            <a:pPr defTabSz="914400" eaLnBrk="0" fontAlgn="base" hangingPunct="0">
              <a:spcBef>
                <a:spcPct val="20000"/>
              </a:spcBef>
              <a:spcAft>
                <a:spcPct val="0"/>
              </a:spcAft>
              <a:buFontTx/>
              <a:buChar char="•"/>
            </a:pPr>
            <a:r>
              <a:rPr lang="en-GB" altLang="en-US" sz="2400" dirty="0"/>
              <a:t>Between steps: verify that you are actually retrieving the data you want. You can check applications in detail:</a:t>
            </a:r>
          </a:p>
          <a:p>
            <a:pPr marL="800100" lvl="1" indent="-342900" defTabSz="914400" eaLnBrk="0" fontAlgn="base" hangingPunct="0">
              <a:spcBef>
                <a:spcPct val="20000"/>
              </a:spcBef>
              <a:spcAft>
                <a:spcPct val="0"/>
              </a:spcAft>
              <a:buFont typeface="Courier New" panose="02070309020205020404" pitchFamily="49" charset="0"/>
              <a:buChar char="o"/>
            </a:pPr>
            <a:r>
              <a:rPr lang="en-GB" altLang="en-US" sz="2400" dirty="0"/>
              <a:t>In </a:t>
            </a:r>
            <a:r>
              <a:rPr lang="en-GB" altLang="en-US" sz="2400" dirty="0" err="1"/>
              <a:t>Espacenet</a:t>
            </a:r>
            <a:r>
              <a:rPr lang="en-GB" altLang="en-US" sz="2400" dirty="0"/>
              <a:t> by searching with APPLN_NR_EPODOC or PUBLN_AUTH &amp; PUBLN_NR</a:t>
            </a:r>
          </a:p>
          <a:p>
            <a:pPr marL="800100" lvl="1" indent="-342900" defTabSz="914400" eaLnBrk="0" fontAlgn="base" hangingPunct="0">
              <a:spcBef>
                <a:spcPct val="20000"/>
              </a:spcBef>
              <a:spcAft>
                <a:spcPct val="0"/>
              </a:spcAft>
              <a:buFont typeface="Courier New" panose="02070309020205020404" pitchFamily="49" charset="0"/>
              <a:buChar char="o"/>
            </a:pPr>
            <a:r>
              <a:rPr lang="en-GB" altLang="en-US" sz="2400" dirty="0"/>
              <a:t>In PATSTAT Online, in the </a:t>
            </a:r>
            <a:r>
              <a:rPr lang="en-GB" altLang="en-US" sz="2400" b="1" dirty="0"/>
              <a:t>Result</a:t>
            </a:r>
            <a:r>
              <a:rPr lang="en-GB" altLang="en-US" sz="2400" dirty="0"/>
              <a:t> window</a:t>
            </a:r>
            <a:br>
              <a:rPr lang="en-GB" altLang="en-US" sz="2400" dirty="0"/>
            </a:br>
            <a:endParaRPr lang="en-GB" altLang="en-US" sz="2400" dirty="0"/>
          </a:p>
          <a:p>
            <a:pPr defTabSz="914400" eaLnBrk="0" fontAlgn="base" hangingPunct="0">
              <a:spcBef>
                <a:spcPct val="20000"/>
              </a:spcBef>
              <a:spcAft>
                <a:spcPct val="0"/>
              </a:spcAft>
              <a:buFontTx/>
              <a:buChar char="•"/>
            </a:pPr>
            <a:r>
              <a:rPr lang="en-GB" altLang="en-US" sz="2400" dirty="0"/>
              <a:t>Repeat the cycle: </a:t>
            </a:r>
            <a:br>
              <a:rPr lang="en-GB" altLang="en-US" sz="2400" dirty="0"/>
            </a:br>
            <a:r>
              <a:rPr lang="en-GB" altLang="en-US" sz="2400" dirty="0"/>
              <a:t>Run – Check – Enhance query – Run – ....</a:t>
            </a:r>
            <a:br>
              <a:rPr lang="en-GB" altLang="en-US" sz="2400" dirty="0"/>
            </a:br>
            <a:endParaRPr lang="en-GB" altLang="en-US" sz="2400" dirty="0"/>
          </a:p>
          <a:p>
            <a:pPr defTabSz="914400" eaLnBrk="0" fontAlgn="base" hangingPunct="0">
              <a:spcBef>
                <a:spcPct val="20000"/>
              </a:spcBef>
              <a:spcAft>
                <a:spcPct val="0"/>
              </a:spcAft>
              <a:buFontTx/>
              <a:buChar char="•"/>
            </a:pPr>
            <a:r>
              <a:rPr lang="en-GB" altLang="en-US" sz="2400" dirty="0"/>
              <a:t>When using a locally installed PATSTAT database, avoid complex queries. Create intermediate tables and check.</a:t>
            </a:r>
          </a:p>
        </p:txBody>
      </p:sp>
    </p:spTree>
    <p:extLst>
      <p:ext uri="{BB962C8B-B14F-4D97-AF65-F5344CB8AC3E}">
        <p14:creationId xmlns:p14="http://schemas.microsoft.com/office/powerpoint/2010/main" val="468762701"/>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E3D56AE4-71D9-465D-B868-3CFB01E327C7}" type="slidenum">
              <a:rPr lang="de-DE" altLang="en-US" sz="1200" smtClean="0">
                <a:solidFill>
                  <a:srgbClr val="4C575F"/>
                </a:solidFill>
              </a:rPr>
              <a:pPr/>
              <a:t>97</a:t>
            </a:fld>
            <a:endParaRPr lang="de-DE" altLang="en-US" sz="1200">
              <a:solidFill>
                <a:srgbClr val="4C575F"/>
              </a:solidFill>
            </a:endParaRPr>
          </a:p>
        </p:txBody>
      </p:sp>
      <p:sp>
        <p:nvSpPr>
          <p:cNvPr id="90115" name="Rectangle 2"/>
          <p:cNvSpPr>
            <a:spLocks noGrp="1" noChangeArrowheads="1"/>
          </p:cNvSpPr>
          <p:nvPr>
            <p:ph type="title"/>
          </p:nvPr>
        </p:nvSpPr>
        <p:spPr>
          <a:xfrm>
            <a:off x="662120" y="404818"/>
            <a:ext cx="8330671" cy="638175"/>
          </a:xfrm>
        </p:spPr>
        <p:txBody>
          <a:bodyPr/>
          <a:lstStyle/>
          <a:p>
            <a:r>
              <a:rPr lang="en-GB" altLang="en-US" sz="3200" dirty="0"/>
              <a:t>4. Empower your queries</a:t>
            </a:r>
          </a:p>
        </p:txBody>
      </p:sp>
      <p:sp>
        <p:nvSpPr>
          <p:cNvPr id="5" name="Rectangle 4"/>
          <p:cNvSpPr>
            <a:spLocks noChangeArrowheads="1"/>
          </p:cNvSpPr>
          <p:nvPr/>
        </p:nvSpPr>
        <p:spPr bwMode="auto">
          <a:xfrm>
            <a:off x="662120" y="1125538"/>
            <a:ext cx="8878120" cy="504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61950" indent="-361950">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marL="0" indent="0" defTabSz="914400" eaLnBrk="0" fontAlgn="base" hangingPunct="0">
              <a:spcBef>
                <a:spcPct val="20000"/>
              </a:spcBef>
              <a:spcAft>
                <a:spcPct val="0"/>
              </a:spcAft>
            </a:pPr>
            <a:r>
              <a:rPr lang="en-GB" altLang="en-US" sz="2400" dirty="0"/>
              <a:t>Avoid using repetitive queries where only the year, the office, the classification, etc. is manually changed. Use the power of SQL to get your results in a single query, using e.g.</a:t>
            </a:r>
          </a:p>
          <a:p>
            <a:pPr marL="419100" indent="-342900" defTabSz="914400" eaLnBrk="0" fontAlgn="base" hangingPunct="0">
              <a:spcBef>
                <a:spcPct val="20000"/>
              </a:spcBef>
              <a:spcAft>
                <a:spcPct val="0"/>
              </a:spcAft>
              <a:buFont typeface="Arial" panose="020B0604020202020204" pitchFamily="34" charset="0"/>
              <a:buChar char="•"/>
            </a:pPr>
            <a:r>
              <a:rPr lang="en-GB" altLang="en-US" sz="2400" dirty="0"/>
              <a:t>the IN operator to compare a list of values</a:t>
            </a:r>
          </a:p>
          <a:p>
            <a:pPr marL="419100" indent="-342900" defTabSz="914400" eaLnBrk="0" fontAlgn="base" hangingPunct="0">
              <a:spcBef>
                <a:spcPct val="20000"/>
              </a:spcBef>
              <a:spcAft>
                <a:spcPct val="0"/>
              </a:spcAft>
              <a:buFont typeface="Arial" panose="020B0604020202020204" pitchFamily="34" charset="0"/>
              <a:buChar char="•"/>
            </a:pPr>
            <a:r>
              <a:rPr lang="en-GB" altLang="en-US" sz="2400" dirty="0"/>
              <a:t>the OR operator, e.g. with a LIKE operator and wildcards</a:t>
            </a:r>
          </a:p>
          <a:p>
            <a:pPr marL="419100" indent="-342900" defTabSz="914400" eaLnBrk="0" fontAlgn="base" hangingPunct="0">
              <a:spcBef>
                <a:spcPct val="20000"/>
              </a:spcBef>
              <a:spcAft>
                <a:spcPct val="0"/>
              </a:spcAft>
              <a:buFont typeface="Arial" panose="020B0604020202020204" pitchFamily="34" charset="0"/>
              <a:buChar char="•"/>
            </a:pPr>
            <a:r>
              <a:rPr lang="en-GB" altLang="en-US" sz="2400" dirty="0"/>
              <a:t>the GROUP BY when counting rows grouped by some criteria</a:t>
            </a:r>
          </a:p>
          <a:p>
            <a:pPr marL="419100" indent="-342900" defTabSz="914400" eaLnBrk="0" fontAlgn="base" hangingPunct="0">
              <a:spcBef>
                <a:spcPct val="20000"/>
              </a:spcBef>
              <a:spcAft>
                <a:spcPct val="0"/>
              </a:spcAft>
              <a:buFont typeface="Arial" panose="020B0604020202020204" pitchFamily="34" charset="0"/>
              <a:buChar char="•"/>
            </a:pPr>
            <a:r>
              <a:rPr lang="en-GB" altLang="en-US" sz="2400" dirty="0"/>
              <a:t>Subqueries or the EXISTS operator are often useful too</a:t>
            </a:r>
          </a:p>
          <a:p>
            <a:pPr defTabSz="914400" eaLnBrk="0" fontAlgn="base" hangingPunct="0">
              <a:spcBef>
                <a:spcPct val="20000"/>
              </a:spcBef>
              <a:spcAft>
                <a:spcPct val="0"/>
              </a:spcAft>
              <a:buFontTx/>
              <a:buChar char="•"/>
            </a:pPr>
            <a:endParaRPr lang="en-GB" altLang="en-US" sz="2400" dirty="0"/>
          </a:p>
          <a:p>
            <a:pPr defTabSz="914400" eaLnBrk="0" fontAlgn="base" hangingPunct="0">
              <a:spcBef>
                <a:spcPct val="20000"/>
              </a:spcBef>
              <a:spcAft>
                <a:spcPct val="0"/>
              </a:spcAft>
              <a:buFontTx/>
              <a:buChar char="•"/>
            </a:pPr>
            <a:endParaRPr lang="en-GB" altLang="en-US" sz="2400" dirty="0"/>
          </a:p>
        </p:txBody>
      </p:sp>
    </p:spTree>
    <p:extLst>
      <p:ext uri="{BB962C8B-B14F-4D97-AF65-F5344CB8AC3E}">
        <p14:creationId xmlns:p14="http://schemas.microsoft.com/office/powerpoint/2010/main" val="2382385816"/>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E3D56AE4-71D9-465D-B868-3CFB01E327C7}" type="slidenum">
              <a:rPr lang="de-DE" altLang="en-US" sz="1200" smtClean="0">
                <a:solidFill>
                  <a:srgbClr val="4C575F"/>
                </a:solidFill>
              </a:rPr>
              <a:pPr/>
              <a:t>98</a:t>
            </a:fld>
            <a:endParaRPr lang="de-DE" altLang="en-US" sz="1200">
              <a:solidFill>
                <a:srgbClr val="4C575F"/>
              </a:solidFill>
            </a:endParaRPr>
          </a:p>
        </p:txBody>
      </p:sp>
      <p:sp>
        <p:nvSpPr>
          <p:cNvPr id="90115" name="Rectangle 2"/>
          <p:cNvSpPr>
            <a:spLocks noGrp="1" noChangeArrowheads="1"/>
          </p:cNvSpPr>
          <p:nvPr>
            <p:ph type="title"/>
          </p:nvPr>
        </p:nvSpPr>
        <p:spPr>
          <a:xfrm>
            <a:off x="662120" y="404818"/>
            <a:ext cx="8330671" cy="638175"/>
          </a:xfrm>
        </p:spPr>
        <p:txBody>
          <a:bodyPr/>
          <a:lstStyle/>
          <a:p>
            <a:r>
              <a:rPr lang="en-GB" altLang="en-US" sz="3200" dirty="0"/>
              <a:t>5. Improve performance</a:t>
            </a:r>
          </a:p>
        </p:txBody>
      </p:sp>
      <p:sp>
        <p:nvSpPr>
          <p:cNvPr id="5" name="Rectangle 4"/>
          <p:cNvSpPr>
            <a:spLocks noChangeArrowheads="1"/>
          </p:cNvSpPr>
          <p:nvPr/>
        </p:nvSpPr>
        <p:spPr bwMode="auto">
          <a:xfrm>
            <a:off x="662120" y="1125538"/>
            <a:ext cx="8878120" cy="504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61950" indent="-361950">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marL="0" indent="0" defTabSz="914400" eaLnBrk="0" fontAlgn="base" hangingPunct="0">
              <a:spcBef>
                <a:spcPct val="20000"/>
              </a:spcBef>
              <a:spcAft>
                <a:spcPct val="0"/>
              </a:spcAft>
            </a:pPr>
            <a:r>
              <a:rPr lang="en-GB" altLang="en-US" sz="2400" dirty="0"/>
              <a:t>Speed up your query when execution time is too long.</a:t>
            </a:r>
          </a:p>
          <a:p>
            <a:pPr defTabSz="914400" eaLnBrk="0" fontAlgn="base" hangingPunct="0">
              <a:spcBef>
                <a:spcPct val="20000"/>
              </a:spcBef>
              <a:spcAft>
                <a:spcPct val="0"/>
              </a:spcAft>
              <a:buFontTx/>
              <a:buChar char="•"/>
            </a:pPr>
            <a:r>
              <a:rPr lang="en-GB" altLang="en-US" sz="2400" dirty="0"/>
              <a:t>If you use your own database:</a:t>
            </a:r>
            <a:br>
              <a:rPr lang="en-GB" altLang="en-US" sz="2400" dirty="0"/>
            </a:br>
            <a:r>
              <a:rPr lang="en-GB" altLang="en-US" sz="2400" dirty="0"/>
              <a:t>Make sure you have defined indexes for attributes used in JOIN and WHERE clauses. </a:t>
            </a:r>
            <a:r>
              <a:rPr lang="en-GB" altLang="en-US" sz="2400" dirty="0" err="1"/>
              <a:t>Overindexing</a:t>
            </a:r>
            <a:r>
              <a:rPr lang="en-GB" altLang="en-US" sz="2400" dirty="0"/>
              <a:t> decreases query time and does no harm if you do not change the source data.</a:t>
            </a:r>
            <a:br>
              <a:rPr lang="en-GB" altLang="en-US" sz="2400" dirty="0"/>
            </a:br>
            <a:br>
              <a:rPr lang="en-GB" altLang="en-US" sz="2400" dirty="0"/>
            </a:br>
            <a:r>
              <a:rPr lang="en-GB" altLang="en-US" sz="2400" dirty="0"/>
              <a:t>In addition, you can precompute and store values which you require frequently and which are costly to compute on the fly.</a:t>
            </a:r>
            <a:br>
              <a:rPr lang="en-GB" altLang="en-US" sz="2400" dirty="0"/>
            </a:br>
            <a:endParaRPr lang="en-GB" altLang="en-US" sz="2400" dirty="0"/>
          </a:p>
          <a:p>
            <a:pPr defTabSz="914400" eaLnBrk="0" fontAlgn="base" hangingPunct="0">
              <a:spcBef>
                <a:spcPct val="20000"/>
              </a:spcBef>
              <a:spcAft>
                <a:spcPct val="0"/>
              </a:spcAft>
              <a:buFontTx/>
              <a:buChar char="•"/>
            </a:pPr>
            <a:r>
              <a:rPr lang="en-GB" altLang="en-US" sz="2400" dirty="0"/>
              <a:t>In PATSTAT Online all sensible indexes have already been defined. If still necessary, you can have a look at the costs shown in the Estimated Query Plan to finetune your query:</a:t>
            </a:r>
            <a:br>
              <a:rPr lang="en-GB" altLang="en-US" sz="2400" dirty="0"/>
            </a:br>
            <a:r>
              <a:rPr lang="en-GB" altLang="en-US" sz="2400" dirty="0"/>
              <a:t>Press &lt;Ctrl&gt;&lt;lower case L&gt; in the query editor and check the result table.</a:t>
            </a:r>
          </a:p>
        </p:txBody>
      </p:sp>
    </p:spTree>
    <p:extLst>
      <p:ext uri="{BB962C8B-B14F-4D97-AF65-F5344CB8AC3E}">
        <p14:creationId xmlns:p14="http://schemas.microsoft.com/office/powerpoint/2010/main" val="1394548389"/>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12"/>
          </p:nvPr>
        </p:nvSpPr>
        <p:spPr>
          <a:noFill/>
        </p:spPr>
        <p:txBody>
          <a:bodyPr/>
          <a:lstStyle>
            <a:lvl1pPr>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fld id="{E3D56AE4-71D9-465D-B868-3CFB01E327C7}" type="slidenum">
              <a:rPr lang="de-DE" altLang="en-US" sz="1200" smtClean="0">
                <a:solidFill>
                  <a:srgbClr val="4C575F"/>
                </a:solidFill>
              </a:rPr>
              <a:pPr/>
              <a:t>99</a:t>
            </a:fld>
            <a:endParaRPr lang="de-DE" altLang="en-US" sz="1200">
              <a:solidFill>
                <a:srgbClr val="4C575F"/>
              </a:solidFill>
            </a:endParaRPr>
          </a:p>
        </p:txBody>
      </p:sp>
      <p:sp>
        <p:nvSpPr>
          <p:cNvPr id="90115" name="Rectangle 2"/>
          <p:cNvSpPr>
            <a:spLocks noGrp="1" noChangeArrowheads="1"/>
          </p:cNvSpPr>
          <p:nvPr>
            <p:ph type="title"/>
          </p:nvPr>
        </p:nvSpPr>
        <p:spPr>
          <a:xfrm>
            <a:off x="662120" y="404818"/>
            <a:ext cx="8330671" cy="638175"/>
          </a:xfrm>
        </p:spPr>
        <p:txBody>
          <a:bodyPr/>
          <a:lstStyle/>
          <a:p>
            <a:r>
              <a:rPr lang="en-GB" altLang="en-US" sz="3200" dirty="0"/>
              <a:t>6. Downloading and post-processing</a:t>
            </a:r>
          </a:p>
        </p:txBody>
      </p:sp>
      <p:sp>
        <p:nvSpPr>
          <p:cNvPr id="5" name="Rectangle 4"/>
          <p:cNvSpPr>
            <a:spLocks noChangeArrowheads="1"/>
          </p:cNvSpPr>
          <p:nvPr/>
        </p:nvSpPr>
        <p:spPr bwMode="auto">
          <a:xfrm>
            <a:off x="662120" y="1239520"/>
            <a:ext cx="8878120" cy="4926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61950" indent="-361950">
              <a:defRPr sz="2000">
                <a:solidFill>
                  <a:srgbClr val="404B56"/>
                </a:solidFill>
                <a:latin typeface="Arial" charset="0"/>
                <a:cs typeface="Arial" charset="0"/>
              </a:defRPr>
            </a:lvl1pPr>
            <a:lvl2pPr marL="742950" indent="-285750">
              <a:defRPr sz="2000">
                <a:solidFill>
                  <a:srgbClr val="404B56"/>
                </a:solidFill>
                <a:latin typeface="Arial" charset="0"/>
                <a:cs typeface="Arial" charset="0"/>
              </a:defRPr>
            </a:lvl2pPr>
            <a:lvl3pPr marL="1143000" indent="-228600">
              <a:defRPr sz="2000">
                <a:solidFill>
                  <a:srgbClr val="404B56"/>
                </a:solidFill>
                <a:latin typeface="Arial" charset="0"/>
                <a:cs typeface="Arial" charset="0"/>
              </a:defRPr>
            </a:lvl3pPr>
            <a:lvl4pPr marL="1600200" indent="-228600">
              <a:defRPr sz="2000">
                <a:solidFill>
                  <a:srgbClr val="404B56"/>
                </a:solidFill>
                <a:latin typeface="Arial" charset="0"/>
                <a:cs typeface="Arial" charset="0"/>
              </a:defRPr>
            </a:lvl4pPr>
            <a:lvl5pPr marL="2057400" indent="-228600">
              <a:defRPr sz="2000">
                <a:solidFill>
                  <a:srgbClr val="404B56"/>
                </a:solidFill>
                <a:latin typeface="Arial" charset="0"/>
                <a:cs typeface="Arial" charset="0"/>
              </a:defRPr>
            </a:lvl5pPr>
            <a:lvl6pPr marL="2514600" indent="-228600" eaLnBrk="0" fontAlgn="base" hangingPunct="0">
              <a:spcBef>
                <a:spcPct val="20000"/>
              </a:spcBef>
              <a:spcAft>
                <a:spcPct val="0"/>
              </a:spcAft>
              <a:buChar char="•"/>
              <a:defRPr sz="2000">
                <a:solidFill>
                  <a:srgbClr val="404B56"/>
                </a:solidFill>
                <a:latin typeface="Arial" charset="0"/>
                <a:cs typeface="Arial" charset="0"/>
              </a:defRPr>
            </a:lvl6pPr>
            <a:lvl7pPr marL="2971800" indent="-228600" eaLnBrk="0" fontAlgn="base" hangingPunct="0">
              <a:spcBef>
                <a:spcPct val="20000"/>
              </a:spcBef>
              <a:spcAft>
                <a:spcPct val="0"/>
              </a:spcAft>
              <a:buChar char="•"/>
              <a:defRPr sz="2000">
                <a:solidFill>
                  <a:srgbClr val="404B56"/>
                </a:solidFill>
                <a:latin typeface="Arial" charset="0"/>
                <a:cs typeface="Arial" charset="0"/>
              </a:defRPr>
            </a:lvl7pPr>
            <a:lvl8pPr marL="3429000" indent="-228600" eaLnBrk="0" fontAlgn="base" hangingPunct="0">
              <a:spcBef>
                <a:spcPct val="20000"/>
              </a:spcBef>
              <a:spcAft>
                <a:spcPct val="0"/>
              </a:spcAft>
              <a:buChar char="•"/>
              <a:defRPr sz="2000">
                <a:solidFill>
                  <a:srgbClr val="404B56"/>
                </a:solidFill>
                <a:latin typeface="Arial" charset="0"/>
                <a:cs typeface="Arial" charset="0"/>
              </a:defRPr>
            </a:lvl8pPr>
            <a:lvl9pPr marL="3886200" indent="-228600" eaLnBrk="0" fontAlgn="base" hangingPunct="0">
              <a:spcBef>
                <a:spcPct val="20000"/>
              </a:spcBef>
              <a:spcAft>
                <a:spcPct val="0"/>
              </a:spcAft>
              <a:buChar char="•"/>
              <a:defRPr sz="2000">
                <a:solidFill>
                  <a:srgbClr val="404B56"/>
                </a:solidFill>
                <a:latin typeface="Arial" charset="0"/>
                <a:cs typeface="Arial" charset="0"/>
              </a:defRPr>
            </a:lvl9pPr>
          </a:lstStyle>
          <a:p>
            <a:pPr marL="0" indent="0" defTabSz="914400" eaLnBrk="0" fontAlgn="base" hangingPunct="0">
              <a:spcBef>
                <a:spcPct val="20000"/>
              </a:spcBef>
              <a:spcAft>
                <a:spcPct val="0"/>
              </a:spcAft>
            </a:pPr>
            <a:r>
              <a:rPr lang="en-GB" altLang="en-US" sz="2400" dirty="0"/>
              <a:t>PATSTAT Online allows you to retrieve large sets of data. This is ideally for further "offline" analysis or visualisation in your own favourite tools. See the PATSTAT Online user manual for details.</a:t>
            </a:r>
          </a:p>
          <a:p>
            <a:pPr defTabSz="914400" eaLnBrk="0" fontAlgn="base" hangingPunct="0">
              <a:spcBef>
                <a:spcPct val="20000"/>
              </a:spcBef>
              <a:spcAft>
                <a:spcPct val="0"/>
              </a:spcAft>
              <a:buFontTx/>
              <a:buChar char="•"/>
            </a:pPr>
            <a:r>
              <a:rPr lang="en-GB" altLang="en-US" sz="2400" dirty="0"/>
              <a:t>Download the result table, as returned by your query</a:t>
            </a:r>
            <a:br>
              <a:rPr lang="en-GB" altLang="en-US" sz="2400" dirty="0"/>
            </a:br>
            <a:endParaRPr lang="en-GB" altLang="en-US" sz="2400" dirty="0"/>
          </a:p>
          <a:p>
            <a:pPr defTabSz="914400" eaLnBrk="0" fontAlgn="base" hangingPunct="0">
              <a:spcBef>
                <a:spcPct val="20000"/>
              </a:spcBef>
              <a:spcAft>
                <a:spcPct val="0"/>
              </a:spcAft>
              <a:buFontTx/>
              <a:buChar char="•"/>
            </a:pPr>
            <a:r>
              <a:rPr lang="en-GB" altLang="en-US" sz="2400" dirty="0"/>
              <a:t>Download a consistent database (e.g. in MS Access format), as defined by your query with the </a:t>
            </a:r>
            <a:r>
              <a:rPr lang="en-GB" altLang="en-US" sz="2400" b="1" dirty="0"/>
              <a:t>Subset Download</a:t>
            </a:r>
            <a:r>
              <a:rPr lang="en-GB" altLang="en-US" sz="2400" dirty="0"/>
              <a:t> feature.</a:t>
            </a:r>
          </a:p>
          <a:p>
            <a:pPr defTabSz="914400" eaLnBrk="0" fontAlgn="base" hangingPunct="0">
              <a:spcBef>
                <a:spcPct val="20000"/>
              </a:spcBef>
              <a:spcAft>
                <a:spcPct val="0"/>
              </a:spcAft>
              <a:buFontTx/>
              <a:buChar char="•"/>
            </a:pPr>
            <a:endParaRPr lang="en-GB" altLang="en-US" sz="2400" dirty="0"/>
          </a:p>
          <a:p>
            <a:pPr defTabSz="914400" eaLnBrk="0" fontAlgn="base" hangingPunct="0">
              <a:spcBef>
                <a:spcPct val="20000"/>
              </a:spcBef>
              <a:spcAft>
                <a:spcPct val="0"/>
              </a:spcAft>
              <a:buFontTx/>
              <a:buChar char="•"/>
            </a:pPr>
            <a:endParaRPr lang="en-GB" altLang="en-US" sz="2400" dirty="0"/>
          </a:p>
        </p:txBody>
      </p:sp>
    </p:spTree>
    <p:extLst>
      <p:ext uri="{BB962C8B-B14F-4D97-AF65-F5344CB8AC3E}">
        <p14:creationId xmlns:p14="http://schemas.microsoft.com/office/powerpoint/2010/main" val="3220324030"/>
      </p:ext>
    </p:extLst>
  </p:cSld>
  <p:clrMapOvr>
    <a:masterClrMapping/>
  </p:clrMapOvr>
  <p:transition/>
</p:sld>
</file>

<file path=ppt/theme/theme1.xml><?xml version="1.0" encoding="utf-8"?>
<a:theme xmlns:a="http://schemas.openxmlformats.org/drawingml/2006/main" name="EPOTest">
  <a:themeElements>
    <a:clrScheme name="EPOTest 1">
      <a:dk1>
        <a:srgbClr val="4C575F"/>
      </a:dk1>
      <a:lt1>
        <a:srgbClr val="FFFFFF"/>
      </a:lt1>
      <a:dk2>
        <a:srgbClr val="4C575F"/>
      </a:dk2>
      <a:lt2>
        <a:srgbClr val="697B8D"/>
      </a:lt2>
      <a:accent1>
        <a:srgbClr val="C0362B"/>
      </a:accent1>
      <a:accent2>
        <a:srgbClr val="4C575F"/>
      </a:accent2>
      <a:accent3>
        <a:srgbClr val="FFFFFF"/>
      </a:accent3>
      <a:accent4>
        <a:srgbClr val="404950"/>
      </a:accent4>
      <a:accent5>
        <a:srgbClr val="DCAEAC"/>
      </a:accent5>
      <a:accent6>
        <a:srgbClr val="444E55"/>
      </a:accent6>
      <a:hlink>
        <a:srgbClr val="6D90A6"/>
      </a:hlink>
      <a:folHlink>
        <a:srgbClr val="B3C5D2"/>
      </a:folHlink>
    </a:clrScheme>
    <a:fontScheme name="EPOTes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POTest 1">
        <a:dk1>
          <a:srgbClr val="4C575F"/>
        </a:dk1>
        <a:lt1>
          <a:srgbClr val="FFFFFF"/>
        </a:lt1>
        <a:dk2>
          <a:srgbClr val="4C575F"/>
        </a:dk2>
        <a:lt2>
          <a:srgbClr val="697B8D"/>
        </a:lt2>
        <a:accent1>
          <a:srgbClr val="C0362B"/>
        </a:accent1>
        <a:accent2>
          <a:srgbClr val="4C575F"/>
        </a:accent2>
        <a:accent3>
          <a:srgbClr val="FFFFFF"/>
        </a:accent3>
        <a:accent4>
          <a:srgbClr val="404950"/>
        </a:accent4>
        <a:accent5>
          <a:srgbClr val="DCAEAC"/>
        </a:accent5>
        <a:accent6>
          <a:srgbClr val="444E55"/>
        </a:accent6>
        <a:hlink>
          <a:srgbClr val="6D90A6"/>
        </a:hlink>
        <a:folHlink>
          <a:srgbClr val="B3C5D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EPO Document" ma:contentTypeID="0x0101004B4BAD3DDDE0F84A8E56A09DD9B2FAD700589673E0CE02EC4FA69E3DADD58EC854" ma:contentTypeVersion="11" ma:contentTypeDescription="The standard content type for document management documents." ma:contentTypeScope="" ma:versionID="f196b99661b1f7adc4bd7fe4b4d4449f">
  <xsd:schema xmlns:xsd="http://www.w3.org/2001/XMLSchema" xmlns:xs="http://www.w3.org/2001/XMLSchema" xmlns:p="http://schemas.microsoft.com/office/2006/metadata/properties" xmlns:ns2="f2e99cb4-f4f9-415e-b3d9-1292be195fdc" xmlns:ns3="http://schemas.microsoft.com/sharepoint/v3/fields" targetNamespace="http://schemas.microsoft.com/office/2006/metadata/properties" ma:root="true" ma:fieldsID="1edcc6e531164567c059411d7bfaeb23" ns2:_="" ns3:_="">
    <xsd:import namespace="f2e99cb4-f4f9-415e-b3d9-1292be195fdc"/>
    <xsd:import namespace="http://schemas.microsoft.com/sharepoint/v3/fields"/>
    <xsd:element name="properties">
      <xsd:complexType>
        <xsd:sequence>
          <xsd:element name="documentManagement">
            <xsd:complexType>
              <xsd:all>
                <xsd:element ref="ns2:_dlc_DocId" minOccurs="0"/>
                <xsd:element ref="ns2:_dlc_DocIdUrl" minOccurs="0"/>
                <xsd:element ref="ns2:_dlc_DocIdPersistId" minOccurs="0"/>
                <xsd:element ref="ns2:EpoDescription" minOccurs="0"/>
                <xsd:element ref="ns3:_Contributor" minOccurs="0"/>
                <xsd:element ref="ns2:l37acc09589144f2848d5d1ad3c39eb7" minOccurs="0"/>
                <xsd:element ref="ns2:TaxCatchAll" minOccurs="0"/>
                <xsd:element ref="ns2:TaxCatchAllLabel" minOccurs="0"/>
                <xsd:element ref="ns2:ib411f8be5b84d12836196854ec78c3f" minOccurs="0"/>
                <xsd:element ref="ns2:EpoDate" minOccurs="0"/>
                <xsd:element ref="ns2:ke237a5d03bb47ebaf448dcabb309882" minOccurs="0"/>
                <xsd:element ref="ns2:EpoSource" minOccurs="0"/>
                <xsd:element ref="ns2:EpoRelation" minOccurs="0"/>
                <xsd:element ref="ns2:a641881c17b74053ba819cacede073f8" minOccurs="0"/>
                <xsd:element ref="ns2:EpoRigh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e99cb4-f4f9-415e-b3d9-1292be195fd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EpoDescription" ma:index="11" nillable="true" ma:displayName="Description" ma:description="An account of the resource." ma:internalName="EpoDescription">
      <xsd:simpleType>
        <xsd:restriction base="dms:Note">
          <xsd:maxLength value="255"/>
        </xsd:restriction>
      </xsd:simpleType>
    </xsd:element>
    <xsd:element name="l37acc09589144f2848d5d1ad3c39eb7" ma:index="14" nillable="true" ma:taxonomy="true" ma:internalName="l37acc09589144f2848d5d1ad3c39eb7" ma:taxonomyFieldName="EpoCategory" ma:displayName="Category" ma:readOnly="false" ma:fieldId="{537acc09-5891-44f2-848d-5d1ad3c39eb7}" ma:taxonomyMulti="true" ma:sspId="9fe85f9d-14b9-4f9c-9861-ae262a00135d" ma:termSetId="0ef5c57c-2d31-4973-9f4d-cb094dd97f39" ma:anchorId="00000000-0000-0000-0000-000000000000" ma:open="false" ma:isKeyword="false">
      <xsd:complexType>
        <xsd:sequence>
          <xsd:element ref="pc:Terms" minOccurs="0" maxOccurs="1"/>
        </xsd:sequence>
      </xsd:complexType>
    </xsd:element>
    <xsd:element name="TaxCatchAll" ma:index="15" nillable="true" ma:displayName="Taxonomy Catch All Column" ma:hidden="true" ma:list="{79119f2e-4511-441c-bc81-7caab33b0617}" ma:internalName="TaxCatchAll" ma:showField="CatchAllData" ma:web="c19017b9-b632-4fd7-b272-8e1706ce9985">
      <xsd:complexType>
        <xsd:complexContent>
          <xsd:extension base="dms:MultiChoiceLookup">
            <xsd:sequence>
              <xsd:element name="Value" type="dms:Lookup" maxOccurs="unbounded" minOccurs="0" nillable="true"/>
            </xsd:sequence>
          </xsd:extension>
        </xsd:complexContent>
      </xsd:complexType>
    </xsd:element>
    <xsd:element name="TaxCatchAllLabel" ma:index="16" nillable="true" ma:displayName="Taxonomy Catch All Column1" ma:hidden="true" ma:list="{79119f2e-4511-441c-bc81-7caab33b0617}" ma:internalName="TaxCatchAllLabel" ma:readOnly="true" ma:showField="CatchAllDataLabel" ma:web="c19017b9-b632-4fd7-b272-8e1706ce9985">
      <xsd:complexType>
        <xsd:complexContent>
          <xsd:extension base="dms:MultiChoiceLookup">
            <xsd:sequence>
              <xsd:element name="Value" type="dms:Lookup" maxOccurs="unbounded" minOccurs="0" nillable="true"/>
            </xsd:sequence>
          </xsd:extension>
        </xsd:complexContent>
      </xsd:complexType>
    </xsd:element>
    <xsd:element name="ib411f8be5b84d12836196854ec78c3f" ma:index="18" nillable="true" ma:taxonomy="true" ma:internalName="ib411f8be5b84d12836196854ec78c3f" ma:taxonomyFieldName="EpoLanguage" ma:displayName="Language" ma:readOnly="false" ma:fieldId="{2b411f8b-e5b8-4d12-8361-96854ec78c3f}" ma:taxonomyMulti="true" ma:sspId="9fe85f9d-14b9-4f9c-9861-ae262a00135d" ma:termSetId="d10454e8-2f9a-4a28-a30e-da0140bdcf23" ma:anchorId="00000000-0000-0000-0000-000000000000" ma:open="false" ma:isKeyword="false">
      <xsd:complexType>
        <xsd:sequence>
          <xsd:element ref="pc:Terms" minOccurs="0" maxOccurs="1"/>
        </xsd:sequence>
      </xsd:complexType>
    </xsd:element>
    <xsd:element name="EpoDate" ma:index="20" nillable="true" ma:displayName="Date" ma:description="A point in time associated with an event in the lifecycle of the resource" ma:format="DateOnly" ma:internalName="EpoDate">
      <xsd:simpleType>
        <xsd:restriction base="dms:DateTime"/>
      </xsd:simpleType>
    </xsd:element>
    <xsd:element name="ke237a5d03bb47ebaf448dcabb309882" ma:index="21" nillable="true" ma:taxonomy="true" ma:internalName="ke237a5d03bb47ebaf448dcabb309882" ma:taxonomyFieldName="EpoCoverage" ma:displayName="Coverage" ma:fieldId="{4e237a5d-03bb-47eb-af44-8dcabb309882}" ma:taxonomyMulti="true" ma:sspId="9fe85f9d-14b9-4f9c-9861-ae262a00135d" ma:termSetId="b49f64b3-4722-4336-9a5c-56c326b344d4" ma:anchorId="00000000-0000-0000-0000-000000000000" ma:open="false" ma:isKeyword="false">
      <xsd:complexType>
        <xsd:sequence>
          <xsd:element ref="pc:Terms" minOccurs="0" maxOccurs="1"/>
        </xsd:sequence>
      </xsd:complexType>
    </xsd:element>
    <xsd:element name="EpoSource" ma:index="23" nillable="true" ma:displayName="Source" ma:description="References to resources from which this resource was derived" ma:internalName="EpoSource">
      <xsd:simpleType>
        <xsd:restriction base="dms:Text"/>
      </xsd:simpleType>
    </xsd:element>
    <xsd:element name="EpoRelation" ma:index="24" nillable="true" ma:displayName="Relation" ma:description="References to related resources" ma:internalName="EpoRelation">
      <xsd:simpleType>
        <xsd:restriction base="dms:Text"/>
      </xsd:simpleType>
    </xsd:element>
    <xsd:element name="a641881c17b74053ba819cacede073f8" ma:index="25" nillable="true" ma:taxonomy="true" ma:internalName="a641881c17b74053ba819cacede073f8" ma:taxonomyFieldName="EpoPublisher" ma:displayName="Publisher" ma:readOnly="false" ma:fieldId="{a641881c-17b7-4053-ba81-9cacede073f8}" ma:taxonomyMulti="true" ma:sspId="9fe85f9d-14b9-4f9c-9861-ae262a00135d" ma:termSetId="8ed8c9ea-7052-4c1d-a4d7-b9c10bffea6f" ma:anchorId="00000000-0000-0000-0000-000000000000" ma:open="false" ma:isKeyword="false">
      <xsd:complexType>
        <xsd:sequence>
          <xsd:element ref="pc:Terms" minOccurs="0" maxOccurs="1"/>
        </xsd:sequence>
      </xsd:complexType>
    </xsd:element>
    <xsd:element name="EpoRights" ma:index="27" nillable="true" ma:displayName="Rights" ma:description="Information about rights held in and over the resource" ma:internalName="EpoRight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ntributor" ma:index="13" nillable="true" ma:displayName="Contributor" ma:description="One or more people or organizations that contributed to this resource" ma:internalName="_Contributor">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12"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9fe85f9d-14b9-4f9c-9861-ae262a00135d" ContentTypeId="0x0101004B4BAD3DDDE0F84A8E56A09DD9B2FAD7" PreviousValue="false"/>
</file>

<file path=customXml/item3.xml><?xml version="1.0" encoding="utf-8"?>
<p:properties xmlns:p="http://schemas.microsoft.com/office/2006/metadata/properties" xmlns:xsi="http://www.w3.org/2001/XMLSchema-instance" xmlns:pc="http://schemas.microsoft.com/office/infopath/2007/PartnerControls">
  <documentManagement>
    <_dlc_DocId xmlns="f2e99cb4-f4f9-415e-b3d9-1292be195fdc">TAS0-850928080-34596</_dlc_DocId>
    <_dlc_DocIdUrl xmlns="f2e99cb4-f4f9-415e-b3d9-1292be195fdc">
      <Url>https://byblos2019.internal.epo.org/sites/TAS/_layouts/15/DocIdRedir.aspx?ID=TAS0-850928080-34596</Url>
      <Description>TAS0-850928080-34596</Description>
    </_dlc_DocIdUrl>
    <EpoSource xmlns="f2e99cb4-f4f9-415e-b3d9-1292be195fdc" xsi:nil="true"/>
    <a641881c17b74053ba819cacede073f8 xmlns="f2e99cb4-f4f9-415e-b3d9-1292be195fdc">
      <Terms xmlns="http://schemas.microsoft.com/office/infopath/2007/PartnerControls"/>
    </a641881c17b74053ba819cacede073f8>
    <TaxCatchAll xmlns="f2e99cb4-f4f9-415e-b3d9-1292be195fdc"/>
    <ke237a5d03bb47ebaf448dcabb309882 xmlns="f2e99cb4-f4f9-415e-b3d9-1292be195fdc">
      <Terms xmlns="http://schemas.microsoft.com/office/infopath/2007/PartnerControls"/>
    </ke237a5d03bb47ebaf448dcabb309882>
    <l37acc09589144f2848d5d1ad3c39eb7 xmlns="f2e99cb4-f4f9-415e-b3d9-1292be195fdc">
      <Terms xmlns="http://schemas.microsoft.com/office/infopath/2007/PartnerControls"/>
    </l37acc09589144f2848d5d1ad3c39eb7>
    <_Contributor xmlns="http://schemas.microsoft.com/sharepoint/v3/fields" xsi:nil="true"/>
    <EpoRelation xmlns="f2e99cb4-f4f9-415e-b3d9-1292be195fdc" xsi:nil="true"/>
    <EpoDescription xmlns="f2e99cb4-f4f9-415e-b3d9-1292be195fdc" xsi:nil="true"/>
    <ib411f8be5b84d12836196854ec78c3f xmlns="f2e99cb4-f4f9-415e-b3d9-1292be195fdc">
      <Terms xmlns="http://schemas.microsoft.com/office/infopath/2007/PartnerControls"/>
    </ib411f8be5b84d12836196854ec78c3f>
    <EpoRights xmlns="f2e99cb4-f4f9-415e-b3d9-1292be195fdc" xsi:nil="true"/>
    <EpoDate xmlns="f2e99cb4-f4f9-415e-b3d9-1292be195fdc" xsi:nil="tru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13BBB00-082B-424A-98F7-0BFF02AC8D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e99cb4-f4f9-415e-b3d9-1292be195fdc"/>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F3FBE56-A45F-4643-B91E-AF72D87CBE1D}">
  <ds:schemaRefs>
    <ds:schemaRef ds:uri="Microsoft.SharePoint.Taxonomy.ContentTypeSync"/>
  </ds:schemaRefs>
</ds:datastoreItem>
</file>

<file path=customXml/itemProps3.xml><?xml version="1.0" encoding="utf-8"?>
<ds:datastoreItem xmlns:ds="http://schemas.openxmlformats.org/officeDocument/2006/customXml" ds:itemID="{141E43AC-36F8-4F19-918B-847834449F70}">
  <ds:schemaRefs>
    <ds:schemaRef ds:uri="http://schemas.microsoft.com/office/2006/metadata/properties"/>
    <ds:schemaRef ds:uri="http://schemas.microsoft.com/office/infopath/2007/PartnerControls"/>
    <ds:schemaRef ds:uri="f2e99cb4-f4f9-415e-b3d9-1292be195fdc"/>
    <ds:schemaRef ds:uri="http://schemas.microsoft.com/sharepoint/v3/fields"/>
  </ds:schemaRefs>
</ds:datastoreItem>
</file>

<file path=customXml/itemProps4.xml><?xml version="1.0" encoding="utf-8"?>
<ds:datastoreItem xmlns:ds="http://schemas.openxmlformats.org/officeDocument/2006/customXml" ds:itemID="{051B07E4-E5F0-4CD4-B9F0-EB3B495F8A9B}">
  <ds:schemaRefs>
    <ds:schemaRef ds:uri="http://schemas.microsoft.com/sharepoint/events"/>
  </ds:schemaRefs>
</ds:datastoreItem>
</file>

<file path=customXml/itemProps5.xml><?xml version="1.0" encoding="utf-8"?>
<ds:datastoreItem xmlns:ds="http://schemas.openxmlformats.org/officeDocument/2006/customXml" ds:itemID="{D5660F91-07F3-4AED-8F00-1AD1E0A55D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17170</Words>
  <Application>Microsoft Office PowerPoint</Application>
  <PresentationFormat>A4 Paper (210x297 mm)</PresentationFormat>
  <Paragraphs>1353</Paragraphs>
  <Slides>102</Slides>
  <Notes>102</Notes>
  <HiddenSlides>0</HiddenSlides>
  <MMClips>0</MMClips>
  <ScaleCrop>false</ScaleCrop>
  <HeadingPairs>
    <vt:vector size="4" baseType="variant">
      <vt:variant>
        <vt:lpstr>Theme</vt:lpstr>
      </vt:variant>
      <vt:variant>
        <vt:i4>1</vt:i4>
      </vt:variant>
      <vt:variant>
        <vt:lpstr>Slide Titles</vt:lpstr>
      </vt:variant>
      <vt:variant>
        <vt:i4>102</vt:i4>
      </vt:variant>
    </vt:vector>
  </HeadingPairs>
  <TitlesOfParts>
    <vt:vector size="103" baseType="lpstr">
      <vt:lpstr>EPOTest</vt:lpstr>
      <vt:lpstr>PowerPoint Presentation</vt:lpstr>
      <vt:lpstr>Purpose of this document</vt:lpstr>
      <vt:lpstr>Additional resources</vt:lpstr>
      <vt:lpstr>Prerequisites</vt:lpstr>
      <vt:lpstr>Content</vt:lpstr>
      <vt:lpstr>PowerPoint Presentation</vt:lpstr>
      <vt:lpstr>Data storage</vt:lpstr>
      <vt:lpstr>Tables, Rows, Columns</vt:lpstr>
      <vt:lpstr>Relational database concepts</vt:lpstr>
      <vt:lpstr>A relational database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do we need more than one table? (1)</vt:lpstr>
      <vt:lpstr>Why do we need more than one table? (2)</vt:lpstr>
      <vt:lpstr>Why do we need more than one table? (3)</vt:lpstr>
      <vt:lpstr>Why do we need more than one table? (4)</vt:lpstr>
      <vt:lpstr>Links between tables (1)</vt:lpstr>
      <vt:lpstr>PATSTAT  data model</vt:lpstr>
      <vt:lpstr>Links between tables (2)</vt:lpstr>
      <vt:lpstr>Links between tables (3): person tables</vt:lpstr>
      <vt:lpstr>JOIN clause (1)</vt:lpstr>
      <vt:lpstr>Table alias - Giving tables a short name</vt:lpstr>
      <vt:lpstr>PowerPoint Presentation</vt:lpstr>
      <vt:lpstr>PowerPoint Presentation</vt:lpstr>
      <vt:lpstr>JOIN clause (2)</vt:lpstr>
      <vt:lpstr>PowerPoint Presentation</vt:lpstr>
      <vt:lpstr>PowerPoint Presentation</vt:lpstr>
      <vt:lpstr>PowerPoint Presentation</vt:lpstr>
      <vt:lpstr>INNER JOIN vs. OUTER JOIN</vt:lpstr>
      <vt:lpstr>OUTER JOIN</vt:lpstr>
      <vt:lpstr>SELECT clause revisited</vt:lpstr>
      <vt:lpstr>PowerPoint Presentation</vt:lpstr>
      <vt:lpstr>What is a grouping? (1)</vt:lpstr>
      <vt:lpstr>GROUP BY clause (1)</vt:lpstr>
      <vt:lpstr>GROUP BY clause (2)</vt:lpstr>
      <vt:lpstr>GROUP BY clause (3)</vt:lpstr>
      <vt:lpstr>PowerPoint Presentation</vt:lpstr>
      <vt:lpstr>Attribute Aliases</vt:lpstr>
      <vt:lpstr>Aggregate functions: Counting, …</vt:lpstr>
      <vt:lpstr>Arguments of aggregate functions</vt:lpstr>
      <vt:lpstr>PowerPoint Presentation</vt:lpstr>
      <vt:lpstr>Aggregate function STRING_AGG()</vt:lpstr>
      <vt:lpstr>PowerPoint Presentation</vt:lpstr>
      <vt:lpstr>Filtering on groups</vt:lpstr>
      <vt:lpstr>HAVING clause</vt:lpstr>
      <vt:lpstr>PowerPoint Presentation</vt:lpstr>
      <vt:lpstr>PowerPoint Presentation</vt:lpstr>
      <vt:lpstr>Subqueries</vt:lpstr>
      <vt:lpstr>Subquery in the SELECT clause</vt:lpstr>
      <vt:lpstr>Subquery in the WHERE ... IN clause</vt:lpstr>
      <vt:lpstr>Subquery in the WHERE ... EXISTS clause</vt:lpstr>
      <vt:lpstr>PowerPoint Presentation</vt:lpstr>
      <vt:lpstr>Comments</vt:lpstr>
      <vt:lpstr>DISTINCT keyword</vt:lpstr>
      <vt:lpstr>Functions</vt:lpstr>
      <vt:lpstr>String functions (1)</vt:lpstr>
      <vt:lpstr>String functions (2)</vt:lpstr>
      <vt:lpstr>Datetime functions</vt:lpstr>
      <vt:lpstr>Arithmetic operators</vt:lpstr>
      <vt:lpstr>PowerPoint Presentation</vt:lpstr>
      <vt:lpstr>Titles and abstracts</vt:lpstr>
      <vt:lpstr>Classifications</vt:lpstr>
      <vt:lpstr>Applicants and inventors</vt:lpstr>
      <vt:lpstr>Priorities</vt:lpstr>
      <vt:lpstr>Families</vt:lpstr>
      <vt:lpstr>Publications</vt:lpstr>
      <vt:lpstr>Citations to patent publications (1)</vt:lpstr>
      <vt:lpstr>Citations of patent publications (2)</vt:lpstr>
      <vt:lpstr>Non-patent literature (NPL)</vt:lpstr>
      <vt:lpstr>Citation categories (1)</vt:lpstr>
      <vt:lpstr>Citation categories (2)</vt:lpstr>
      <vt:lpstr>PowerPoint Presentation</vt:lpstr>
      <vt:lpstr>1. Clarify the information needed</vt:lpstr>
      <vt:lpstr>2. Check coverage and quality</vt:lpstr>
      <vt:lpstr>3. Query formulation</vt:lpstr>
      <vt:lpstr>4. Empower your queries</vt:lpstr>
      <vt:lpstr>5. Improve performance</vt:lpstr>
      <vt:lpstr>6. Downloading and post-processing</vt:lpstr>
      <vt:lpstr>PowerPoint Presentation</vt:lpstr>
      <vt:lpstr>General structure of SELECT</vt:lpstr>
      <vt:lpstr>Resources</vt:lpstr>
    </vt:vector>
  </TitlesOfParts>
  <Company>EPO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GDV EPO</dc:creator>
  <cp:lastModifiedBy>Patrick Le Gonidec</cp:lastModifiedBy>
  <cp:revision>141</cp:revision>
  <cp:lastPrinted>2016-10-28T06:14:14Z</cp:lastPrinted>
  <dcterms:created xsi:type="dcterms:W3CDTF">2015-07-13T09:30:16Z</dcterms:created>
  <dcterms:modified xsi:type="dcterms:W3CDTF">2025-05-12T13:38:21Z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0x0101004B4BAD3DDDE0F84A8E56A09DD9B2FAD700589673E0CE02EC4FA69E3DADD58EC854</vt:lpwstr>
  </property>
  <property fmtid="{D5CDD505-2E9C-101B-9397-08002B2CF9AE}" pid="3" name="_dlc_DocIdItemGuid">
    <vt:lpwstr>f72dbd05-d1bc-4692-ade5-1435cf89f5b9</vt:lpwstr>
  </property>
  <property fmtid="{D5CDD505-2E9C-101B-9397-08002B2CF9AE}" pid="4" name="EpoCoverage">
    <vt:lpwstr/>
  </property>
  <property fmtid="{D5CDD505-2E9C-101B-9397-08002B2CF9AE}" pid="5" name="EpoCategory">
    <vt:lpwstr/>
  </property>
  <property fmtid="{D5CDD505-2E9C-101B-9397-08002B2CF9AE}" pid="6" name="EpoLanguage">
    <vt:lpwstr/>
  </property>
  <property fmtid="{D5CDD505-2E9C-101B-9397-08002B2CF9AE}" pid="7" name="EpoPublisher">
    <vt:lpwstr/>
  </property>
  <property fmtid="{D5CDD505-2E9C-101B-9397-08002B2CF9AE}" pid="8" name="OtcsNodeId">
    <vt:lpwstr>4719214</vt:lpwstr>
  </property>
  <property fmtid="{D5CDD505-2E9C-101B-9397-08002B2CF9AE}" pid="9" name="OtcsNodeVersionID">
    <vt:lpwstr>2</vt:lpwstr>
  </property>
</Properties>
</file>