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tags/tag17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tags/tag18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tags/tag19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tags/tag20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tags/tag21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tags/tag22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15.xml" ContentType="application/vnd.openxmlformats-officedocument.drawingml.chart+xml"/>
  <Override PartName="/ppt/tags/tag23.xml" ContentType="application/vnd.openxmlformats-officedocument.presentationml.tags+xml"/>
  <Override PartName="/ppt/notesSlides/notesSlide16.xml" ContentType="application/vnd.openxmlformats-officedocument.presentationml.notesSlide+xml"/>
  <Override PartName="/ppt/charts/chart16.xml" ContentType="application/vnd.openxmlformats-officedocument.drawingml.chart+xml"/>
  <Override PartName="/ppt/tags/tag24.xml" ContentType="application/vnd.openxmlformats-officedocument.presentationml.tags+xml"/>
  <Override PartName="/ppt/notesSlides/notesSlide17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tags/tag25.xml" ContentType="application/vnd.openxmlformats-officedocument.presentationml.tags+xml"/>
  <Override PartName="/ppt/notesSlides/notesSlide18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tags/tag26.xml" ContentType="application/vnd.openxmlformats-officedocument.presentationml.tags+xml"/>
  <Override PartName="/ppt/notesSlides/notesSlide19.xml" ContentType="application/vnd.openxmlformats-officedocument.presentationml.notesSlide+xml"/>
  <Override PartName="/ppt/charts/chart21.xml" ContentType="application/vnd.openxmlformats-officedocument.drawingml.chart+xml"/>
  <Override PartName="/ppt/tags/tag27.xml" ContentType="application/vnd.openxmlformats-officedocument.presentationml.tags+xml"/>
  <Override PartName="/ppt/notesSlides/notesSlide20.xml" ContentType="application/vnd.openxmlformats-officedocument.presentationml.notesSlide+xml"/>
  <Override PartName="/ppt/charts/chart22.xml" ContentType="application/vnd.openxmlformats-officedocument.drawingml.chart+xml"/>
  <Override PartName="/ppt/tags/tag28.xml" ContentType="application/vnd.openxmlformats-officedocument.presentationml.tags+xml"/>
  <Override PartName="/ppt/notesSlides/notesSlide21.xml" ContentType="application/vnd.openxmlformats-officedocument.presentationml.notesSlide+xml"/>
  <Override PartName="/ppt/charts/chart23.xml" ContentType="application/vnd.openxmlformats-officedocument.drawingml.chart+xml"/>
  <Override PartName="/ppt/tags/tag29.xml" ContentType="application/vnd.openxmlformats-officedocument.presentationml.tags+xml"/>
  <Override PartName="/ppt/notesSlides/notesSlide22.xml" ContentType="application/vnd.openxmlformats-officedocument.presentationml.notesSlide+xml"/>
  <Override PartName="/ppt/charts/chart24.xml" ContentType="application/vnd.openxmlformats-officedocument.drawingml.chart+xml"/>
  <Override PartName="/ppt/tags/tag30.xml" ContentType="application/vnd.openxmlformats-officedocument.presentationml.tags+xml"/>
  <Override PartName="/ppt/notesSlides/notesSlide23.xml" ContentType="application/vnd.openxmlformats-officedocument.presentationml.notesSlide+xml"/>
  <Override PartName="/ppt/charts/chart25.xml" ContentType="application/vnd.openxmlformats-officedocument.drawingml.chart+xml"/>
  <Override PartName="/ppt/tags/tag31.xml" ContentType="application/vnd.openxmlformats-officedocument.presentationml.tags+xml"/>
  <Override PartName="/ppt/notesSlides/notesSlide24.xml" ContentType="application/vnd.openxmlformats-officedocument.presentationml.notesSlide+xml"/>
  <Override PartName="/ppt/charts/chart26.xml" ContentType="application/vnd.openxmlformats-officedocument.drawingml.chart+xml"/>
  <Override PartName="/ppt/tags/tag32.xml" ContentType="application/vnd.openxmlformats-officedocument.presentationml.tags+xml"/>
  <Override PartName="/ppt/notesSlides/notesSlide25.xml" ContentType="application/vnd.openxmlformats-officedocument.presentationml.notesSlide+xml"/>
  <Override PartName="/ppt/tags/tag33.xml" ContentType="application/vnd.openxmlformats-officedocument.presentationml.tags+xml"/>
  <Override PartName="/ppt/notesSlides/notesSlide26.xml" ContentType="application/vnd.openxmlformats-officedocument.presentationml.notesSlid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1"/>
  </p:notesMasterIdLst>
  <p:handoutMasterIdLst>
    <p:handoutMasterId r:id="rId32"/>
  </p:handoutMasterIdLst>
  <p:sldIdLst>
    <p:sldId id="301" r:id="rId5"/>
    <p:sldId id="838" r:id="rId6"/>
    <p:sldId id="841" r:id="rId7"/>
    <p:sldId id="842" r:id="rId8"/>
    <p:sldId id="864" r:id="rId9"/>
    <p:sldId id="865" r:id="rId10"/>
    <p:sldId id="891" r:id="rId11"/>
    <p:sldId id="840" r:id="rId12"/>
    <p:sldId id="847" r:id="rId13"/>
    <p:sldId id="848" r:id="rId14"/>
    <p:sldId id="849" r:id="rId15"/>
    <p:sldId id="886" r:id="rId16"/>
    <p:sldId id="877" r:id="rId17"/>
    <p:sldId id="887" r:id="rId18"/>
    <p:sldId id="879" r:id="rId19"/>
    <p:sldId id="854" r:id="rId20"/>
    <p:sldId id="894" r:id="rId21"/>
    <p:sldId id="893" r:id="rId22"/>
    <p:sldId id="895" r:id="rId23"/>
    <p:sldId id="858" r:id="rId24"/>
    <p:sldId id="859" r:id="rId25"/>
    <p:sldId id="860" r:id="rId26"/>
    <p:sldId id="861" r:id="rId27"/>
    <p:sldId id="862" r:id="rId28"/>
    <p:sldId id="277" r:id="rId29"/>
    <p:sldId id="837" r:id="rId30"/>
  </p:sldIdLst>
  <p:sldSz cx="9144000" cy="5143500" type="screen16x9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2" userDrawn="1">
          <p15:clr>
            <a:srgbClr val="A4A3A4"/>
          </p15:clr>
        </p15:guide>
        <p15:guide id="2" pos="431" userDrawn="1">
          <p15:clr>
            <a:srgbClr val="A4A3A4"/>
          </p15:clr>
        </p15:guide>
        <p15:guide id="3" pos="5375" userDrawn="1">
          <p15:clr>
            <a:srgbClr val="A4A3A4"/>
          </p15:clr>
        </p15:guide>
        <p15:guide id="5" orient="horz" pos="577" userDrawn="1">
          <p15:clr>
            <a:srgbClr val="A4A3A4"/>
          </p15:clr>
        </p15:guide>
        <p15:guide id="6" orient="horz" pos="2981" userDrawn="1">
          <p15:clr>
            <a:srgbClr val="A4A3A4"/>
          </p15:clr>
        </p15:guide>
        <p15:guide id="7" userDrawn="1">
          <p15:clr>
            <a:srgbClr val="A4A3A4"/>
          </p15:clr>
        </p15:guide>
        <p15:guide id="8" orient="horz" pos="554" userDrawn="1">
          <p15:clr>
            <a:srgbClr val="A4A3A4"/>
          </p15:clr>
        </p15:guide>
        <p15:guide id="9" orient="horz" pos="8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nn Ménière" initials="YM" lastIdx="25" clrIdx="0">
    <p:extLst>
      <p:ext uri="{19B8F6BF-5375-455C-9EA6-DF929625EA0E}">
        <p15:presenceInfo xmlns:p15="http://schemas.microsoft.com/office/powerpoint/2012/main" userId="S::ymeniere@epo.org::b417ebb5-c671-40e4-8e1f-341d6f5400e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A3B1"/>
    <a:srgbClr val="D25750"/>
    <a:srgbClr val="000000"/>
    <a:srgbClr val="8A1002"/>
    <a:srgbClr val="3CC8E1"/>
    <a:srgbClr val="B9D246"/>
    <a:srgbClr val="EEF2F5"/>
    <a:srgbClr val="7FB19B"/>
    <a:srgbClr val="D0D19F"/>
    <a:srgbClr val="C4EE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2F1A9B-918D-4F0B-8DE2-25EDB4691BA1}" v="16" dt="2021-06-11T06:21:10.9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115" y="912"/>
      </p:cViewPr>
      <p:guideLst>
        <p:guide orient="horz" pos="622"/>
        <p:guide pos="431"/>
        <p:guide pos="5375"/>
        <p:guide orient="horz" pos="577"/>
        <p:guide orient="horz" pos="2981"/>
        <p:guide/>
        <p:guide orient="horz" pos="554"/>
        <p:guide orient="horz" pos="83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460754332314E-2"/>
          <c:y val="2.8631239935587752E-2"/>
          <c:w val="0.95275395005096841"/>
          <c:h val="0.832388083735909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AsianOriginPatentCitations!$B$1</c:f>
              <c:strCache>
                <c:ptCount val="1"/>
                <c:pt idx="0">
                  <c:v>Number of launches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</c:spPr>
          <c:invertIfNegative val="0"/>
          <c:cat>
            <c:numRef>
              <c:f>AsianOriginPatentCitations!$A$2:$A$21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AsianOriginPatentCitations!$B$2:$B$21</c:f>
              <c:numCache>
                <c:formatCode>General</c:formatCode>
                <c:ptCount val="20"/>
                <c:pt idx="0">
                  <c:v>85</c:v>
                </c:pt>
                <c:pt idx="1">
                  <c:v>59</c:v>
                </c:pt>
                <c:pt idx="2">
                  <c:v>65</c:v>
                </c:pt>
                <c:pt idx="3">
                  <c:v>64</c:v>
                </c:pt>
                <c:pt idx="4">
                  <c:v>55</c:v>
                </c:pt>
                <c:pt idx="5">
                  <c:v>55</c:v>
                </c:pt>
                <c:pt idx="6">
                  <c:v>66</c:v>
                </c:pt>
                <c:pt idx="7">
                  <c:v>68</c:v>
                </c:pt>
                <c:pt idx="8">
                  <c:v>69</c:v>
                </c:pt>
                <c:pt idx="9">
                  <c:v>78</c:v>
                </c:pt>
                <c:pt idx="10">
                  <c:v>74</c:v>
                </c:pt>
                <c:pt idx="11">
                  <c:v>84</c:v>
                </c:pt>
                <c:pt idx="12">
                  <c:v>77</c:v>
                </c:pt>
                <c:pt idx="13">
                  <c:v>81</c:v>
                </c:pt>
                <c:pt idx="14">
                  <c:v>92</c:v>
                </c:pt>
                <c:pt idx="15">
                  <c:v>87</c:v>
                </c:pt>
                <c:pt idx="16">
                  <c:v>86</c:v>
                </c:pt>
                <c:pt idx="17">
                  <c:v>90</c:v>
                </c:pt>
                <c:pt idx="18">
                  <c:v>114</c:v>
                </c:pt>
                <c:pt idx="19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69-4223-B9A1-D65FF69EBBBF}"/>
            </c:ext>
          </c:extLst>
        </c:ser>
        <c:ser>
          <c:idx val="1"/>
          <c:order val="1"/>
          <c:tx>
            <c:strRef>
              <c:f>AsianOriginPatentCitations!$C$1</c:f>
              <c:strCache>
                <c:ptCount val="1"/>
                <c:pt idx="0">
                  <c:v>Number of spacecraft launched</c:v>
                </c:pt>
              </c:strCache>
            </c:strRef>
          </c:tx>
          <c:spPr>
            <a:solidFill>
              <a:schemeClr val="accent3"/>
            </a:solidFill>
            <a:ln w="28575" cap="flat" cmpd="sng" algn="ctr">
              <a:noFill/>
              <a:prstDash val="solid"/>
            </a:ln>
            <a:effectLst/>
          </c:spPr>
          <c:invertIfNegative val="0"/>
          <c:cat>
            <c:numRef>
              <c:f>AsianOriginPatentCitations!$A$2:$A$21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AsianOriginPatentCitations!$C$2:$C$21</c:f>
              <c:numCache>
                <c:formatCode>General</c:formatCode>
                <c:ptCount val="20"/>
                <c:pt idx="0">
                  <c:v>134</c:v>
                </c:pt>
                <c:pt idx="1">
                  <c:v>94</c:v>
                </c:pt>
                <c:pt idx="2">
                  <c:v>102</c:v>
                </c:pt>
                <c:pt idx="3">
                  <c:v>96</c:v>
                </c:pt>
                <c:pt idx="4">
                  <c:v>77</c:v>
                </c:pt>
                <c:pt idx="5">
                  <c:v>79</c:v>
                </c:pt>
                <c:pt idx="6">
                  <c:v>118</c:v>
                </c:pt>
                <c:pt idx="7">
                  <c:v>120</c:v>
                </c:pt>
                <c:pt idx="8">
                  <c:v>112</c:v>
                </c:pt>
                <c:pt idx="9">
                  <c:v>134</c:v>
                </c:pt>
                <c:pt idx="10">
                  <c:v>133</c:v>
                </c:pt>
                <c:pt idx="11">
                  <c:v>142</c:v>
                </c:pt>
                <c:pt idx="12">
                  <c:v>138</c:v>
                </c:pt>
                <c:pt idx="13">
                  <c:v>213</c:v>
                </c:pt>
                <c:pt idx="14">
                  <c:v>298</c:v>
                </c:pt>
                <c:pt idx="15">
                  <c:v>266</c:v>
                </c:pt>
                <c:pt idx="16">
                  <c:v>223</c:v>
                </c:pt>
                <c:pt idx="17">
                  <c:v>471</c:v>
                </c:pt>
                <c:pt idx="18">
                  <c:v>477</c:v>
                </c:pt>
                <c:pt idx="19">
                  <c:v>489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69-4223-B9A1-D65FF69EBB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6182272"/>
        <c:axId val="76184576"/>
      </c:barChart>
      <c:lineChart>
        <c:grouping val="standard"/>
        <c:varyColors val="0"/>
        <c:ser>
          <c:idx val="2"/>
          <c:order val="2"/>
          <c:tx>
            <c:strRef>
              <c:f>AsianOriginPatentCitations!$D$1</c:f>
              <c:strCache>
                <c:ptCount val="1"/>
                <c:pt idx="0">
                  <c:v>Total mass launched (tons)</c:v>
                </c:pt>
              </c:strCache>
            </c:strRef>
          </c:tx>
          <c:spPr>
            <a:ln w="28575" cap="flat" cmpd="sng" algn="ctr">
              <a:solidFill>
                <a:schemeClr val="accent2"/>
              </a:solidFill>
              <a:prstDash val="solid"/>
            </a:ln>
            <a:effectLst/>
          </c:spPr>
          <c:marker>
            <c:symbol val="none"/>
          </c:marker>
          <c:cat>
            <c:numRef>
              <c:f>AsianOriginPatentCitations!$A$2:$A$21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AsianOriginPatentCitations!$D$2:$D$21</c:f>
              <c:numCache>
                <c:formatCode>General</c:formatCode>
                <c:ptCount val="20"/>
                <c:pt idx="0">
                  <c:v>363.76679999999999</c:v>
                </c:pt>
                <c:pt idx="1">
                  <c:v>327.32100000000003</c:v>
                </c:pt>
                <c:pt idx="2">
                  <c:v>329.62099999999998</c:v>
                </c:pt>
                <c:pt idx="3">
                  <c:v>187.95230000000001</c:v>
                </c:pt>
                <c:pt idx="4">
                  <c:v>181.34</c:v>
                </c:pt>
                <c:pt idx="5">
                  <c:v>242.91849999999999</c:v>
                </c:pt>
                <c:pt idx="6">
                  <c:v>277.11950000000002</c:v>
                </c:pt>
                <c:pt idx="7">
                  <c:v>282.27571</c:v>
                </c:pt>
                <c:pt idx="8">
                  <c:v>337.27269999999999</c:v>
                </c:pt>
                <c:pt idx="9">
                  <c:v>372.36353000000003</c:v>
                </c:pt>
                <c:pt idx="10">
                  <c:v>349.84719999999999</c:v>
                </c:pt>
                <c:pt idx="11">
                  <c:v>420.3657</c:v>
                </c:pt>
                <c:pt idx="12">
                  <c:v>359.76190000000003</c:v>
                </c:pt>
                <c:pt idx="13">
                  <c:v>348.27932700000002</c:v>
                </c:pt>
                <c:pt idx="14">
                  <c:v>362.64926000000003</c:v>
                </c:pt>
                <c:pt idx="15">
                  <c:v>360.057907</c:v>
                </c:pt>
                <c:pt idx="16">
                  <c:v>359.15163999999999</c:v>
                </c:pt>
                <c:pt idx="17">
                  <c:v>398.98059999999998</c:v>
                </c:pt>
                <c:pt idx="18">
                  <c:v>389.36200000000002</c:v>
                </c:pt>
                <c:pt idx="19">
                  <c:v>391.55464999999998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469-4223-B9A1-D65FF69EBB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182272"/>
        <c:axId val="76184576"/>
      </c:lineChart>
      <c:catAx>
        <c:axId val="7618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100"/>
            </a:pPr>
            <a:endParaRPr lang="en-US"/>
          </a:p>
        </c:txPr>
        <c:crossAx val="76184576"/>
        <c:crosses val="autoZero"/>
        <c:auto val="1"/>
        <c:lblAlgn val="ctr"/>
        <c:lblOffset val="100"/>
        <c:noMultiLvlLbl val="0"/>
      </c:catAx>
      <c:valAx>
        <c:axId val="76184576"/>
        <c:scaling>
          <c:orientation val="minMax"/>
          <c:max val="50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/>
            </a:pPr>
            <a:endParaRPr lang="en-US"/>
          </a:p>
        </c:txPr>
        <c:crossAx val="761822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889283893985729E-2"/>
          <c:y val="0.94184027011076621"/>
          <c:w val="0.74315711009174301"/>
          <c:h val="5.8000211442236792E-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6248748748749"/>
          <c:y val="0"/>
          <c:w val="0.85822710210210207"/>
          <c:h val="1"/>
        </c:manualLayout>
      </c:layout>
      <c:bubbleChart>
        <c:varyColors val="0"/>
        <c:ser>
          <c:idx val="0"/>
          <c:order val="0"/>
          <c:tx>
            <c:strRef>
              <c:f>LegendData!$B$1:$B$1</c:f>
              <c:strCache>
                <c:ptCount val="1"/>
                <c:pt idx="0">
                  <c:v>0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2EA-42C7-A569-25DD42D61D27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1-D2EA-42C7-A569-25DD42D61D27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2-D2EA-42C7-A569-25DD42D61D27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3-D2EA-42C7-A569-25DD42D61D27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4-D2EA-42C7-A569-25DD42D61D27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5-D2EA-42C7-A569-25DD42D61D27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6-D2EA-42C7-A569-25DD42D61D27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7-D2EA-42C7-A569-25DD42D61D27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8-D2EA-42C7-A569-25DD42D61D27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9-D2EA-42C7-A569-25DD42D61D27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A-D2EA-42C7-A569-25DD42D61D27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B-D2EA-42C7-A569-25DD42D61D27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C-D2EA-42C7-A569-25DD42D61D27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D-D2EA-42C7-A569-25DD42D61D27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E-D2EA-42C7-A569-25DD42D61D27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F-D2EA-42C7-A569-25DD42D61D27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0-D2EA-42C7-A569-25DD42D61D27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1-D2EA-42C7-A569-25DD42D61D27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2-D2EA-42C7-A569-25DD42D61D27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3-D2EA-42C7-A569-25DD42D61D27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4-D2EA-42C7-A569-25DD42D61D27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5-D2EA-42C7-A569-25DD42D61D27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6-D2EA-42C7-A569-25DD42D61D27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7-D2EA-42C7-A569-25DD42D61D27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8-D2EA-42C7-A569-25DD42D61D27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9-D2EA-42C7-A569-25DD42D61D27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A-D2EA-42C7-A569-25DD42D61D27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B-D2EA-42C7-A569-25DD42D61D27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C-D2EA-42C7-A569-25DD42D61D27}"/>
              </c:ext>
            </c:extLst>
          </c:dPt>
          <c:dPt>
            <c:idx val="2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D-D2EA-42C7-A569-25DD42D61D27}"/>
              </c:ext>
            </c:extLst>
          </c:dPt>
          <c:xVal>
            <c:numRef>
              <c:f>ChartData!$A$2:$A$31</c:f>
              <c:numCache>
                <c:formatCode>0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ChartData!$B$2:$B$31</c:f>
              <c:numCache>
                <c:formatCode>0</c:formatCode>
                <c:ptCount val="30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15</c:v>
                </c:pt>
                <c:pt idx="5">
                  <c:v>15</c:v>
                </c:pt>
                <c:pt idx="6">
                  <c:v>15</c:v>
                </c:pt>
                <c:pt idx="7">
                  <c:v>15</c:v>
                </c:pt>
                <c:pt idx="8">
                  <c:v>15</c:v>
                </c:pt>
                <c:pt idx="9">
                  <c:v>15</c:v>
                </c:pt>
                <c:pt idx="10">
                  <c:v>15</c:v>
                </c:pt>
                <c:pt idx="11">
                  <c:v>15</c:v>
                </c:pt>
                <c:pt idx="12">
                  <c:v>15</c:v>
                </c:pt>
                <c:pt idx="13">
                  <c:v>15</c:v>
                </c:pt>
                <c:pt idx="14">
                  <c:v>15</c:v>
                </c:pt>
                <c:pt idx="15">
                  <c:v>15</c:v>
                </c:pt>
                <c:pt idx="16">
                  <c:v>15</c:v>
                </c:pt>
                <c:pt idx="17">
                  <c:v>15</c:v>
                </c:pt>
                <c:pt idx="18">
                  <c:v>15</c:v>
                </c:pt>
                <c:pt idx="19">
                  <c:v>15</c:v>
                </c:pt>
                <c:pt idx="20">
                  <c:v>15</c:v>
                </c:pt>
                <c:pt idx="21">
                  <c:v>15</c:v>
                </c:pt>
                <c:pt idx="22">
                  <c:v>15</c:v>
                </c:pt>
                <c:pt idx="23">
                  <c:v>15</c:v>
                </c:pt>
                <c:pt idx="24">
                  <c:v>15</c:v>
                </c:pt>
                <c:pt idx="25">
                  <c:v>15</c:v>
                </c:pt>
                <c:pt idx="26">
                  <c:v>15</c:v>
                </c:pt>
                <c:pt idx="27">
                  <c:v>15</c:v>
                </c:pt>
                <c:pt idx="28">
                  <c:v>15</c:v>
                </c:pt>
                <c:pt idx="29">
                  <c:v>15</c:v>
                </c:pt>
              </c:numCache>
            </c:numRef>
          </c:yVal>
          <c:bubbleSize>
            <c:numRef>
              <c:f>ChartData!$C$2:$C$31</c:f>
              <c:numCache>
                <c:formatCode>0.00</c:formatCode>
                <c:ptCount val="3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1E-D2EA-42C7-A569-25DD42D61D27}"/>
            </c:ext>
          </c:extLst>
        </c:ser>
        <c:ser>
          <c:idx val="1"/>
          <c:order val="1"/>
          <c:tx>
            <c:strRef>
              <c:f>LegendData!$D$1:$D$1</c:f>
              <c:strCache>
                <c:ptCount val="1"/>
                <c:pt idx="0">
                  <c:v>0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F-D2EA-42C7-A569-25DD42D61D27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0-D2EA-42C7-A569-25DD42D61D27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1-D2EA-42C7-A569-25DD42D61D27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2-D2EA-42C7-A569-25DD42D61D27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3-D2EA-42C7-A569-25DD42D61D27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4-D2EA-42C7-A569-25DD42D61D27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5-D2EA-42C7-A569-25DD42D61D27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6-D2EA-42C7-A569-25DD42D61D27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7-D2EA-42C7-A569-25DD42D61D27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8-D2EA-42C7-A569-25DD42D61D27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9-D2EA-42C7-A569-25DD42D61D27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A-D2EA-42C7-A569-25DD42D61D27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B-D2EA-42C7-A569-25DD42D61D27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C-D2EA-42C7-A569-25DD42D61D27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D-D2EA-42C7-A569-25DD42D61D27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E-D2EA-42C7-A569-25DD42D61D27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F-D2EA-42C7-A569-25DD42D61D27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0-D2EA-42C7-A569-25DD42D61D27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1-D2EA-42C7-A569-25DD42D61D27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2-D2EA-42C7-A569-25DD42D61D27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3-D2EA-42C7-A569-25DD42D61D27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4-D2EA-42C7-A569-25DD42D61D27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5-D2EA-42C7-A569-25DD42D61D27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6-D2EA-42C7-A569-25DD42D61D27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7-D2EA-42C7-A569-25DD42D61D27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8-D2EA-42C7-A569-25DD42D61D27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9-D2EA-42C7-A569-25DD42D61D27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A-D2EA-42C7-A569-25DD42D61D27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B-D2EA-42C7-A569-25DD42D61D27}"/>
              </c:ext>
            </c:extLst>
          </c:dPt>
          <c:dPt>
            <c:idx val="2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C-D2EA-42C7-A569-25DD42D61D27}"/>
              </c:ext>
            </c:extLst>
          </c:dPt>
          <c:xVal>
            <c:numRef>
              <c:f>ChartData!$A$32:$A$61</c:f>
              <c:numCache>
                <c:formatCode>0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ChartData!$D$32:$D$61</c:f>
              <c:numCache>
                <c:formatCode>0</c:formatCode>
                <c:ptCount val="30"/>
                <c:pt idx="0">
                  <c:v>14</c:v>
                </c:pt>
                <c:pt idx="1">
                  <c:v>14</c:v>
                </c:pt>
                <c:pt idx="2">
                  <c:v>14</c:v>
                </c:pt>
                <c:pt idx="3">
                  <c:v>14</c:v>
                </c:pt>
                <c:pt idx="4">
                  <c:v>14</c:v>
                </c:pt>
                <c:pt idx="5">
                  <c:v>14</c:v>
                </c:pt>
                <c:pt idx="6">
                  <c:v>14</c:v>
                </c:pt>
                <c:pt idx="7">
                  <c:v>14</c:v>
                </c:pt>
                <c:pt idx="8">
                  <c:v>14</c:v>
                </c:pt>
                <c:pt idx="9">
                  <c:v>14</c:v>
                </c:pt>
                <c:pt idx="10">
                  <c:v>14</c:v>
                </c:pt>
                <c:pt idx="11">
                  <c:v>14</c:v>
                </c:pt>
                <c:pt idx="12">
                  <c:v>14</c:v>
                </c:pt>
                <c:pt idx="13">
                  <c:v>14</c:v>
                </c:pt>
                <c:pt idx="14">
                  <c:v>14</c:v>
                </c:pt>
                <c:pt idx="15">
                  <c:v>14</c:v>
                </c:pt>
                <c:pt idx="16">
                  <c:v>14</c:v>
                </c:pt>
                <c:pt idx="17">
                  <c:v>14</c:v>
                </c:pt>
                <c:pt idx="18">
                  <c:v>14</c:v>
                </c:pt>
                <c:pt idx="19">
                  <c:v>14</c:v>
                </c:pt>
                <c:pt idx="20">
                  <c:v>14</c:v>
                </c:pt>
                <c:pt idx="21">
                  <c:v>14</c:v>
                </c:pt>
                <c:pt idx="22">
                  <c:v>14</c:v>
                </c:pt>
                <c:pt idx="23">
                  <c:v>14</c:v>
                </c:pt>
                <c:pt idx="24">
                  <c:v>14</c:v>
                </c:pt>
                <c:pt idx="25">
                  <c:v>14</c:v>
                </c:pt>
                <c:pt idx="26">
                  <c:v>14</c:v>
                </c:pt>
                <c:pt idx="27">
                  <c:v>14</c:v>
                </c:pt>
                <c:pt idx="28">
                  <c:v>14</c:v>
                </c:pt>
                <c:pt idx="29">
                  <c:v>14</c:v>
                </c:pt>
              </c:numCache>
            </c:numRef>
          </c:yVal>
          <c:bubbleSize>
            <c:numRef>
              <c:f>ChartData!$E$32:$E$61</c:f>
              <c:numCache>
                <c:formatCode>0.00</c:formatCode>
                <c:ptCount val="3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3D-D2EA-42C7-A569-25DD42D61D27}"/>
            </c:ext>
          </c:extLst>
        </c:ser>
        <c:ser>
          <c:idx val="2"/>
          <c:order val="2"/>
          <c:tx>
            <c:strRef>
              <c:f>LegendData!$F$1:$F$1</c:f>
              <c:strCache>
                <c:ptCount val="1"/>
                <c:pt idx="0">
                  <c:v>0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E-D2EA-42C7-A569-25DD42D61D27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F-D2EA-42C7-A569-25DD42D61D27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0-D2EA-42C7-A569-25DD42D61D27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1-D2EA-42C7-A569-25DD42D61D27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2-D2EA-42C7-A569-25DD42D61D27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3-D2EA-42C7-A569-25DD42D61D27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4-D2EA-42C7-A569-25DD42D61D27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5-D2EA-42C7-A569-25DD42D61D27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6-D2EA-42C7-A569-25DD42D61D27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7-D2EA-42C7-A569-25DD42D61D27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8-D2EA-42C7-A569-25DD42D61D27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9-D2EA-42C7-A569-25DD42D61D27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A-D2EA-42C7-A569-25DD42D61D27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B-D2EA-42C7-A569-25DD42D61D27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C-D2EA-42C7-A569-25DD42D61D27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D-D2EA-42C7-A569-25DD42D61D27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E-D2EA-42C7-A569-25DD42D61D27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F-D2EA-42C7-A569-25DD42D61D27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0-D2EA-42C7-A569-25DD42D61D27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1-D2EA-42C7-A569-25DD42D61D27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2-D2EA-42C7-A569-25DD42D61D27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3-D2EA-42C7-A569-25DD42D61D27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4-D2EA-42C7-A569-25DD42D61D27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5-D2EA-42C7-A569-25DD42D61D27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6-D2EA-42C7-A569-25DD42D61D27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7-D2EA-42C7-A569-25DD42D61D27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8-D2EA-42C7-A569-25DD42D61D27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9-D2EA-42C7-A569-25DD42D61D27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A-D2EA-42C7-A569-25DD42D61D27}"/>
              </c:ext>
            </c:extLst>
          </c:dPt>
          <c:dPt>
            <c:idx val="2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B-D2EA-42C7-A569-25DD42D61D27}"/>
              </c:ext>
            </c:extLst>
          </c:dPt>
          <c:xVal>
            <c:numRef>
              <c:f>ChartData!$A$62:$A$91</c:f>
              <c:numCache>
                <c:formatCode>0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ChartData!$F$62:$F$91</c:f>
              <c:numCache>
                <c:formatCode>0</c:formatCode>
                <c:ptCount val="30"/>
                <c:pt idx="0">
                  <c:v>13</c:v>
                </c:pt>
                <c:pt idx="1">
                  <c:v>13</c:v>
                </c:pt>
                <c:pt idx="2">
                  <c:v>13</c:v>
                </c:pt>
                <c:pt idx="3">
                  <c:v>13</c:v>
                </c:pt>
                <c:pt idx="4">
                  <c:v>13</c:v>
                </c:pt>
                <c:pt idx="5">
                  <c:v>13</c:v>
                </c:pt>
                <c:pt idx="6">
                  <c:v>13</c:v>
                </c:pt>
                <c:pt idx="7">
                  <c:v>13</c:v>
                </c:pt>
                <c:pt idx="8">
                  <c:v>13</c:v>
                </c:pt>
                <c:pt idx="9">
                  <c:v>13</c:v>
                </c:pt>
                <c:pt idx="10">
                  <c:v>13</c:v>
                </c:pt>
                <c:pt idx="11">
                  <c:v>13</c:v>
                </c:pt>
                <c:pt idx="12">
                  <c:v>13</c:v>
                </c:pt>
                <c:pt idx="13">
                  <c:v>13</c:v>
                </c:pt>
                <c:pt idx="14">
                  <c:v>13</c:v>
                </c:pt>
                <c:pt idx="15">
                  <c:v>13</c:v>
                </c:pt>
                <c:pt idx="16">
                  <c:v>13</c:v>
                </c:pt>
                <c:pt idx="17">
                  <c:v>13</c:v>
                </c:pt>
                <c:pt idx="18">
                  <c:v>13</c:v>
                </c:pt>
                <c:pt idx="19">
                  <c:v>13</c:v>
                </c:pt>
                <c:pt idx="20">
                  <c:v>13</c:v>
                </c:pt>
                <c:pt idx="21">
                  <c:v>13</c:v>
                </c:pt>
                <c:pt idx="22">
                  <c:v>13</c:v>
                </c:pt>
                <c:pt idx="23">
                  <c:v>13</c:v>
                </c:pt>
                <c:pt idx="24">
                  <c:v>13</c:v>
                </c:pt>
                <c:pt idx="25">
                  <c:v>13</c:v>
                </c:pt>
                <c:pt idx="26">
                  <c:v>13</c:v>
                </c:pt>
                <c:pt idx="27">
                  <c:v>13</c:v>
                </c:pt>
                <c:pt idx="28">
                  <c:v>13</c:v>
                </c:pt>
                <c:pt idx="29">
                  <c:v>13</c:v>
                </c:pt>
              </c:numCache>
            </c:numRef>
          </c:yVal>
          <c:bubbleSize>
            <c:numRef>
              <c:f>ChartData!$G$62:$G$91</c:f>
              <c:numCache>
                <c:formatCode>0.00</c:formatCode>
                <c:ptCount val="3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5C-D2EA-42C7-A569-25DD42D61D27}"/>
            </c:ext>
          </c:extLst>
        </c:ser>
        <c:ser>
          <c:idx val="3"/>
          <c:order val="3"/>
          <c:tx>
            <c:strRef>
              <c:f>LegendData!$H$1:$H$1</c:f>
              <c:strCache>
                <c:ptCount val="1"/>
                <c:pt idx="0">
                  <c:v>0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5D-D2EA-42C7-A569-25DD42D61D27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E-D2EA-42C7-A569-25DD42D61D27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F-D2EA-42C7-A569-25DD42D61D27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0-D2EA-42C7-A569-25DD42D61D27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1-D2EA-42C7-A569-25DD42D61D27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2-D2EA-42C7-A569-25DD42D61D27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3-D2EA-42C7-A569-25DD42D61D27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4-D2EA-42C7-A569-25DD42D61D27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5-D2EA-42C7-A569-25DD42D61D27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6-D2EA-42C7-A569-25DD42D61D27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7-D2EA-42C7-A569-25DD42D61D27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8-D2EA-42C7-A569-25DD42D61D27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9-D2EA-42C7-A569-25DD42D61D27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A-D2EA-42C7-A569-25DD42D61D27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B-D2EA-42C7-A569-25DD42D61D27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C-D2EA-42C7-A569-25DD42D61D27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D-D2EA-42C7-A569-25DD42D61D27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E-D2EA-42C7-A569-25DD42D61D27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F-D2EA-42C7-A569-25DD42D61D27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0-D2EA-42C7-A569-25DD42D61D27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1-D2EA-42C7-A569-25DD42D61D27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2-D2EA-42C7-A569-25DD42D61D27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3-D2EA-42C7-A569-25DD42D61D27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4-D2EA-42C7-A569-25DD42D61D27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5-D2EA-42C7-A569-25DD42D61D27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6-D2EA-42C7-A569-25DD42D61D27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7-D2EA-42C7-A569-25DD42D61D27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8-D2EA-42C7-A569-25DD42D61D27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9-D2EA-42C7-A569-25DD42D61D27}"/>
              </c:ext>
            </c:extLst>
          </c:dPt>
          <c:dPt>
            <c:idx val="2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A-D2EA-42C7-A569-25DD42D61D27}"/>
              </c:ext>
            </c:extLst>
          </c:dPt>
          <c:dLbls>
            <c:dLbl>
              <c:idx val="0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BFFF685D-62DC-3F5B-2AB4-447864D3DE2E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D-D2EA-42C7-A569-25DD42D61D27}"/>
                </c:ext>
              </c:extLst>
            </c:dLbl>
            <c:dLbl>
              <c:idx val="1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8825EB50-F525-F4DF-D83C-FBA56571C2F8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E-D2EA-42C7-A569-25DD42D61D27}"/>
                </c:ext>
              </c:extLst>
            </c:dLbl>
            <c:dLbl>
              <c:idx val="2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FE3BDFC7-4B5E-21A2-6E64-B5FDECF8233C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F-D2EA-42C7-A569-25DD42D61D27}"/>
                </c:ext>
              </c:extLst>
            </c:dLbl>
            <c:dLbl>
              <c:idx val="3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6860121D-DB74-5B34-B4BE-BAEAF5C00240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0-D2EA-42C7-A569-25DD42D61D27}"/>
                </c:ext>
              </c:extLst>
            </c:dLbl>
            <c:dLbl>
              <c:idx val="4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687AB814-C87F-EB72-8ADD-851CAC1B51CA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1-D2EA-42C7-A569-25DD42D61D27}"/>
                </c:ext>
              </c:extLst>
            </c:dLbl>
            <c:dLbl>
              <c:idx val="5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56DD3AA1-3622-2EC3-EA76-56717BFE75EA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2-D2EA-42C7-A569-25DD42D61D27}"/>
                </c:ext>
              </c:extLst>
            </c:dLbl>
            <c:dLbl>
              <c:idx val="6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CDA6DAFF-FBA2-2EAC-0DDC-A54EFC58ABAE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3-D2EA-42C7-A569-25DD42D61D27}"/>
                </c:ext>
              </c:extLst>
            </c:dLbl>
            <c:dLbl>
              <c:idx val="7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77544563-A76A-D4E8-03EB-81068B604544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4-D2EA-42C7-A569-25DD42D61D27}"/>
                </c:ext>
              </c:extLst>
            </c:dLbl>
            <c:dLbl>
              <c:idx val="8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1CAB756B-6811-EB1B-ED76-CF567FBAE5F4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5-D2EA-42C7-A569-25DD42D61D27}"/>
                </c:ext>
              </c:extLst>
            </c:dLbl>
            <c:dLbl>
              <c:idx val="9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3271B30B-D34F-FF8E-AC27-DE725338ACC0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6-D2EA-42C7-A569-25DD42D61D27}"/>
                </c:ext>
              </c:extLst>
            </c:dLbl>
            <c:dLbl>
              <c:idx val="10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ADDC2FFB-CDA8-B567-6D02-3765A5B6F710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7-D2EA-42C7-A569-25DD42D61D27}"/>
                </c:ext>
              </c:extLst>
            </c:dLbl>
            <c:dLbl>
              <c:idx val="11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63411DBA-C7B0-3E7F-CB1C-B8D2671D47B3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8-D2EA-42C7-A569-25DD42D61D27}"/>
                </c:ext>
              </c:extLst>
            </c:dLbl>
            <c:dLbl>
              <c:idx val="12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B816146A-166B-C61B-DBB4-544E62BABE53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9-D2EA-42C7-A569-25DD42D61D27}"/>
                </c:ext>
              </c:extLst>
            </c:dLbl>
            <c:dLbl>
              <c:idx val="13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C74BC0E6-47A4-115F-55F8-D5E6430E8CE3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A-D2EA-42C7-A569-25DD42D61D27}"/>
                </c:ext>
              </c:extLst>
            </c:dLbl>
            <c:dLbl>
              <c:idx val="14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13F416ED-C40E-BFC4-CB35-FC55AE6800D7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B-D2EA-42C7-A569-25DD42D61D27}"/>
                </c:ext>
              </c:extLst>
            </c:dLbl>
            <c:dLbl>
              <c:idx val="15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863E21EF-62C8-5FB4-7B1D-8844D8B305CC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C-D2EA-42C7-A569-25DD42D61D27}"/>
                </c:ext>
              </c:extLst>
            </c:dLbl>
            <c:dLbl>
              <c:idx val="16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6744CD1A-D3ED-FD0A-2204-EFE02E1A6BF0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D-D2EA-42C7-A569-25DD42D61D27}"/>
                </c:ext>
              </c:extLst>
            </c:dLbl>
            <c:dLbl>
              <c:idx val="17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501DB67A-A605-A75F-700E-46E7A41DC732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E-D2EA-42C7-A569-25DD42D61D27}"/>
                </c:ext>
              </c:extLst>
            </c:dLbl>
            <c:dLbl>
              <c:idx val="18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4D6FC2FC-A6B6-F85B-8116-B1CE1A364AE1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F-D2EA-42C7-A569-25DD42D61D27}"/>
                </c:ext>
              </c:extLst>
            </c:dLbl>
            <c:dLbl>
              <c:idx val="19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3E0C0634-143E-C770-E64B-5D7317D1F76F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0-D2EA-42C7-A569-25DD42D61D27}"/>
                </c:ext>
              </c:extLst>
            </c:dLbl>
            <c:dLbl>
              <c:idx val="20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7A2178A2-DC45-DD2A-127D-52B66DB88158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1-D2EA-42C7-A569-25DD42D61D27}"/>
                </c:ext>
              </c:extLst>
            </c:dLbl>
            <c:dLbl>
              <c:idx val="21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D4525684-D2DA-7163-430D-F8A5EBABE08C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2-D2EA-42C7-A569-25DD42D61D27}"/>
                </c:ext>
              </c:extLst>
            </c:dLbl>
            <c:dLbl>
              <c:idx val="22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6B88704A-8302-51E4-6634-1783A03ACE6C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3-D2EA-42C7-A569-25DD42D61D27}"/>
                </c:ext>
              </c:extLst>
            </c:dLbl>
            <c:dLbl>
              <c:idx val="23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803C8DC4-F53C-86FD-C537-D4BE14E6CADB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4-D2EA-42C7-A569-25DD42D61D27}"/>
                </c:ext>
              </c:extLst>
            </c:dLbl>
            <c:dLbl>
              <c:idx val="24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D3A4D2C8-AE5B-4DB3-16D6-AEF454B4F584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5-D2EA-42C7-A569-25DD42D61D27}"/>
                </c:ext>
              </c:extLst>
            </c:dLbl>
            <c:dLbl>
              <c:idx val="25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77F5DAFA-8BDE-EFA4-8A54-D60E44F86784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6-D2EA-42C7-A569-25DD42D61D27}"/>
                </c:ext>
              </c:extLst>
            </c:dLbl>
            <c:dLbl>
              <c:idx val="26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402CD566-62DF-1055-B5B5-F3717107B621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7-D2EA-42C7-A569-25DD42D61D27}"/>
                </c:ext>
              </c:extLst>
            </c:dLbl>
            <c:dLbl>
              <c:idx val="27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188EDD73-3EDA-81C4-F8D1-D341704C4FB0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8-D2EA-42C7-A569-25DD42D61D27}"/>
                </c:ext>
              </c:extLst>
            </c:dLbl>
            <c:dLbl>
              <c:idx val="28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0CE8678D-E611-5E85-4C82-814D476C8BE4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9-D2EA-42C7-A569-25DD42D61D27}"/>
                </c:ext>
              </c:extLst>
            </c:dLbl>
            <c:dLbl>
              <c:idx val="29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2DAC33D6-FF35-13B8-6E78-587F704E0C42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A-D2EA-42C7-A569-25DD42D61D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 baseline="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ChartData!$A$92:$A$121</c:f>
              <c:numCache>
                <c:formatCode>0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ChartData!$H$92:$H$121</c:f>
              <c:numCache>
                <c:formatCode>0</c:formatCode>
                <c:ptCount val="30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12</c:v>
                </c:pt>
                <c:pt idx="6">
                  <c:v>12</c:v>
                </c:pt>
                <c:pt idx="7">
                  <c:v>12</c:v>
                </c:pt>
                <c:pt idx="8">
                  <c:v>12</c:v>
                </c:pt>
                <c:pt idx="9">
                  <c:v>12</c:v>
                </c:pt>
                <c:pt idx="10">
                  <c:v>12</c:v>
                </c:pt>
                <c:pt idx="11">
                  <c:v>12</c:v>
                </c:pt>
                <c:pt idx="12">
                  <c:v>12</c:v>
                </c:pt>
                <c:pt idx="13">
                  <c:v>12</c:v>
                </c:pt>
                <c:pt idx="14">
                  <c:v>12</c:v>
                </c:pt>
                <c:pt idx="15">
                  <c:v>12</c:v>
                </c:pt>
                <c:pt idx="16">
                  <c:v>12</c:v>
                </c:pt>
                <c:pt idx="17">
                  <c:v>12</c:v>
                </c:pt>
                <c:pt idx="18">
                  <c:v>12</c:v>
                </c:pt>
                <c:pt idx="19">
                  <c:v>12</c:v>
                </c:pt>
                <c:pt idx="20">
                  <c:v>12</c:v>
                </c:pt>
                <c:pt idx="21">
                  <c:v>12</c:v>
                </c:pt>
                <c:pt idx="22">
                  <c:v>12</c:v>
                </c:pt>
                <c:pt idx="23">
                  <c:v>12</c:v>
                </c:pt>
                <c:pt idx="24">
                  <c:v>12</c:v>
                </c:pt>
                <c:pt idx="25">
                  <c:v>12</c:v>
                </c:pt>
                <c:pt idx="26">
                  <c:v>12</c:v>
                </c:pt>
                <c:pt idx="27">
                  <c:v>12</c:v>
                </c:pt>
                <c:pt idx="28">
                  <c:v>12</c:v>
                </c:pt>
                <c:pt idx="29">
                  <c:v>12</c:v>
                </c:pt>
              </c:numCache>
            </c:numRef>
          </c:yVal>
          <c:bubbleSize>
            <c:numRef>
              <c:f>ChartData!$I$92:$I$121</c:f>
              <c:numCache>
                <c:formatCode>0.00</c:formatCode>
                <c:ptCount val="3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5="http://schemas.microsoft.com/office/drawing/2012/chart" uri="{02D57815-91ED-43cb-92C2-25804820EDAC}">
              <c15:datalabelsRange>
                <c15:f>LegendData!$AE$435:$AE$464</c15:f>
                <c15:dlblRangeCache>
                  <c:ptCount val="30"/>
                  <c:pt idx="0">
                    <c:v>1990</c:v>
                  </c:pt>
                  <c:pt idx="1">
                    <c:v>1991</c:v>
                  </c:pt>
                  <c:pt idx="2">
                    <c:v>1992</c:v>
                  </c:pt>
                  <c:pt idx="3">
                    <c:v>1993</c:v>
                  </c:pt>
                  <c:pt idx="4">
                    <c:v>1994</c:v>
                  </c:pt>
                  <c:pt idx="5">
                    <c:v>1995</c:v>
                  </c:pt>
                  <c:pt idx="6">
                    <c:v>1996</c:v>
                  </c:pt>
                  <c:pt idx="7">
                    <c:v>1997</c:v>
                  </c:pt>
                  <c:pt idx="8">
                    <c:v>1998</c:v>
                  </c:pt>
                  <c:pt idx="9">
                    <c:v>1999</c:v>
                  </c:pt>
                  <c:pt idx="10">
                    <c:v>2000</c:v>
                  </c:pt>
                  <c:pt idx="11">
                    <c:v>2001</c:v>
                  </c:pt>
                  <c:pt idx="12">
                    <c:v>2002</c:v>
                  </c:pt>
                  <c:pt idx="13">
                    <c:v>2003</c:v>
                  </c:pt>
                  <c:pt idx="14">
                    <c:v>2004</c:v>
                  </c:pt>
                  <c:pt idx="15">
                    <c:v>2005</c:v>
                  </c:pt>
                  <c:pt idx="16">
                    <c:v>2006</c:v>
                  </c:pt>
                  <c:pt idx="17">
                    <c:v>2007</c:v>
                  </c:pt>
                  <c:pt idx="18">
                    <c:v>2008</c:v>
                  </c:pt>
                  <c:pt idx="19">
                    <c:v>2009</c:v>
                  </c:pt>
                  <c:pt idx="20">
                    <c:v>2010</c:v>
                  </c:pt>
                  <c:pt idx="21">
                    <c:v>2011</c:v>
                  </c:pt>
                  <c:pt idx="22">
                    <c:v>2012</c:v>
                  </c:pt>
                  <c:pt idx="23">
                    <c:v>2013</c:v>
                  </c:pt>
                  <c:pt idx="24">
                    <c:v>2014</c:v>
                  </c:pt>
                  <c:pt idx="25">
                    <c:v>2015</c:v>
                  </c:pt>
                  <c:pt idx="26">
                    <c:v>2016</c:v>
                  </c:pt>
                  <c:pt idx="27">
                    <c:v>2017</c:v>
                  </c:pt>
                  <c:pt idx="28">
                    <c:v>2018</c:v>
                  </c:pt>
                  <c:pt idx="29">
                    <c:v>2019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7B-D2EA-42C7-A569-25DD42D61D27}"/>
            </c:ext>
          </c:extLst>
        </c:ser>
        <c:ser>
          <c:idx val="4"/>
          <c:order val="4"/>
          <c:tx>
            <c:strRef>
              <c:f>LegendData!$J$1:$J$1</c:f>
              <c:strCache>
                <c:ptCount val="1"/>
                <c:pt idx="0">
                  <c:v>0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7C-D2EA-42C7-A569-25DD42D61D27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D-D2EA-42C7-A569-25DD42D61D27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E-D2EA-42C7-A569-25DD42D61D27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F-D2EA-42C7-A569-25DD42D61D27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0-D2EA-42C7-A569-25DD42D61D27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1-D2EA-42C7-A569-25DD42D61D27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2-D2EA-42C7-A569-25DD42D61D27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3-D2EA-42C7-A569-25DD42D61D27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4-D2EA-42C7-A569-25DD42D61D27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5-D2EA-42C7-A569-25DD42D61D27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6-D2EA-42C7-A569-25DD42D61D27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7-D2EA-42C7-A569-25DD42D61D27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8-D2EA-42C7-A569-25DD42D61D27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9-D2EA-42C7-A569-25DD42D61D27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A-D2EA-42C7-A569-25DD42D61D27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B-D2EA-42C7-A569-25DD42D61D27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C-D2EA-42C7-A569-25DD42D61D27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D-D2EA-42C7-A569-25DD42D61D27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E-D2EA-42C7-A569-25DD42D61D27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F-D2EA-42C7-A569-25DD42D61D27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0-D2EA-42C7-A569-25DD42D61D27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1-D2EA-42C7-A569-25DD42D61D27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2-D2EA-42C7-A569-25DD42D61D27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3-D2EA-42C7-A569-25DD42D61D27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4-D2EA-42C7-A569-25DD42D61D27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5-D2EA-42C7-A569-25DD42D61D27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6-D2EA-42C7-A569-25DD42D61D27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7-D2EA-42C7-A569-25DD42D61D27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8-D2EA-42C7-A569-25DD42D61D27}"/>
              </c:ext>
            </c:extLst>
          </c:dPt>
          <c:dPt>
            <c:idx val="2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9-D2EA-42C7-A569-25DD42D61D27}"/>
              </c:ext>
            </c:extLst>
          </c:dPt>
          <c:xVal>
            <c:numRef>
              <c:f>ChartData!$A$122:$A$151</c:f>
              <c:numCache>
                <c:formatCode>0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ChartData!$J$122:$J$151</c:f>
              <c:numCache>
                <c:formatCode>0</c:formatCode>
                <c:ptCount val="30"/>
                <c:pt idx="0">
                  <c:v>11</c:v>
                </c:pt>
                <c:pt idx="1">
                  <c:v>11</c:v>
                </c:pt>
                <c:pt idx="2">
                  <c:v>11</c:v>
                </c:pt>
                <c:pt idx="3">
                  <c:v>11</c:v>
                </c:pt>
                <c:pt idx="4">
                  <c:v>11</c:v>
                </c:pt>
                <c:pt idx="5">
                  <c:v>11</c:v>
                </c:pt>
                <c:pt idx="6">
                  <c:v>11</c:v>
                </c:pt>
                <c:pt idx="7">
                  <c:v>11</c:v>
                </c:pt>
                <c:pt idx="8">
                  <c:v>11</c:v>
                </c:pt>
                <c:pt idx="9">
                  <c:v>11</c:v>
                </c:pt>
                <c:pt idx="10">
                  <c:v>11</c:v>
                </c:pt>
                <c:pt idx="11">
                  <c:v>11</c:v>
                </c:pt>
                <c:pt idx="12">
                  <c:v>11</c:v>
                </c:pt>
                <c:pt idx="13">
                  <c:v>11</c:v>
                </c:pt>
                <c:pt idx="14">
                  <c:v>11</c:v>
                </c:pt>
                <c:pt idx="15">
                  <c:v>11</c:v>
                </c:pt>
                <c:pt idx="16">
                  <c:v>11</c:v>
                </c:pt>
                <c:pt idx="17">
                  <c:v>11</c:v>
                </c:pt>
                <c:pt idx="18">
                  <c:v>11</c:v>
                </c:pt>
                <c:pt idx="19">
                  <c:v>11</c:v>
                </c:pt>
                <c:pt idx="20">
                  <c:v>11</c:v>
                </c:pt>
                <c:pt idx="21">
                  <c:v>11</c:v>
                </c:pt>
                <c:pt idx="22">
                  <c:v>11</c:v>
                </c:pt>
                <c:pt idx="23">
                  <c:v>11</c:v>
                </c:pt>
                <c:pt idx="24">
                  <c:v>11</c:v>
                </c:pt>
                <c:pt idx="25">
                  <c:v>11</c:v>
                </c:pt>
                <c:pt idx="26">
                  <c:v>11</c:v>
                </c:pt>
                <c:pt idx="27">
                  <c:v>11</c:v>
                </c:pt>
                <c:pt idx="28">
                  <c:v>11</c:v>
                </c:pt>
                <c:pt idx="29">
                  <c:v>11</c:v>
                </c:pt>
              </c:numCache>
            </c:numRef>
          </c:yVal>
          <c:bubbleSize>
            <c:numRef>
              <c:f>ChartData!$K$122:$K$151</c:f>
              <c:numCache>
                <c:formatCode>0.00</c:formatCode>
                <c:ptCount val="3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9A-D2EA-42C7-A569-25DD42D61D27}"/>
            </c:ext>
          </c:extLst>
        </c:ser>
        <c:ser>
          <c:idx val="5"/>
          <c:order val="5"/>
          <c:tx>
            <c:strRef>
              <c:f>LegendData!$L$1:$L$1</c:f>
              <c:strCache>
                <c:ptCount val="1"/>
                <c:pt idx="0">
                  <c:v>EPO - European Pa...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9C-D2EA-42C7-A569-25DD42D61D27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E-D2EA-42C7-A569-25DD42D61D27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0-D2EA-42C7-A569-25DD42D61D27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2-D2EA-42C7-A569-25DD42D61D27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4-D2EA-42C7-A569-25DD42D61D27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6-D2EA-42C7-A569-25DD42D61D27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8-D2EA-42C7-A569-25DD42D61D27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A-D2EA-42C7-A569-25DD42D61D27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C-D2EA-42C7-A569-25DD42D61D27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E-D2EA-42C7-A569-25DD42D61D27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0-D2EA-42C7-A569-25DD42D61D27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2-D2EA-42C7-A569-25DD42D61D27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4-D2EA-42C7-A569-25DD42D61D27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6-D2EA-42C7-A569-25DD42D61D27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8-D2EA-42C7-A569-25DD42D61D27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A-D2EA-42C7-A569-25DD42D61D27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C-D2EA-42C7-A569-25DD42D61D27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E-D2EA-42C7-A569-25DD42D61D27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0-D2EA-42C7-A569-25DD42D61D27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2-D2EA-42C7-A569-25DD42D61D27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4-D2EA-42C7-A569-25DD42D61D27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6-D2EA-42C7-A569-25DD42D61D27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8-D2EA-42C7-A569-25DD42D61D27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A-D2EA-42C7-A569-25DD42D61D27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C-D2EA-42C7-A569-25DD42D61D27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E-D2EA-42C7-A569-25DD42D61D27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0-D2EA-42C7-A569-25DD42D61D27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2-D2EA-42C7-A569-25DD42D61D27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4-D2EA-42C7-A569-25DD42D61D27}"/>
              </c:ext>
            </c:extLst>
          </c:dPt>
          <c:xVal>
            <c:numRef>
              <c:f>ChartData!$A$152:$A$180</c:f>
              <c:numCache>
                <c:formatCode>0</c:formatCode>
                <c:ptCount val="2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</c:numCache>
            </c:numRef>
          </c:xVal>
          <c:yVal>
            <c:numRef>
              <c:f>ChartData!$L$152:$L$180</c:f>
              <c:numCache>
                <c:formatCode>0</c:formatCode>
                <c:ptCount val="29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  <c:pt idx="24">
                  <c:v>10</c:v>
                </c:pt>
                <c:pt idx="25">
                  <c:v>10</c:v>
                </c:pt>
                <c:pt idx="26">
                  <c:v>10</c:v>
                </c:pt>
                <c:pt idx="27">
                  <c:v>10</c:v>
                </c:pt>
                <c:pt idx="28">
                  <c:v>10</c:v>
                </c:pt>
              </c:numCache>
            </c:numRef>
          </c:yVal>
          <c:bubbleSize>
            <c:numRef>
              <c:f>ChartData!$M$152:$M$180</c:f>
              <c:numCache>
                <c:formatCode>0.00</c:formatCode>
                <c:ptCount val="29"/>
                <c:pt idx="0">
                  <c:v>44</c:v>
                </c:pt>
                <c:pt idx="1">
                  <c:v>58</c:v>
                </c:pt>
                <c:pt idx="2">
                  <c:v>60</c:v>
                </c:pt>
                <c:pt idx="3">
                  <c:v>37</c:v>
                </c:pt>
                <c:pt idx="4">
                  <c:v>46</c:v>
                </c:pt>
                <c:pt idx="5">
                  <c:v>65</c:v>
                </c:pt>
                <c:pt idx="6">
                  <c:v>61</c:v>
                </c:pt>
                <c:pt idx="7">
                  <c:v>84</c:v>
                </c:pt>
                <c:pt idx="8">
                  <c:v>89</c:v>
                </c:pt>
                <c:pt idx="9">
                  <c:v>93</c:v>
                </c:pt>
                <c:pt idx="10">
                  <c:v>94</c:v>
                </c:pt>
                <c:pt idx="11">
                  <c:v>68</c:v>
                </c:pt>
                <c:pt idx="12">
                  <c:v>81</c:v>
                </c:pt>
                <c:pt idx="13">
                  <c:v>71</c:v>
                </c:pt>
                <c:pt idx="14">
                  <c:v>58</c:v>
                </c:pt>
                <c:pt idx="15">
                  <c:v>61</c:v>
                </c:pt>
                <c:pt idx="16">
                  <c:v>81</c:v>
                </c:pt>
                <c:pt idx="17">
                  <c:v>99</c:v>
                </c:pt>
                <c:pt idx="18">
                  <c:v>96</c:v>
                </c:pt>
                <c:pt idx="19">
                  <c:v>77</c:v>
                </c:pt>
                <c:pt idx="20">
                  <c:v>101</c:v>
                </c:pt>
                <c:pt idx="21">
                  <c:v>137</c:v>
                </c:pt>
                <c:pt idx="22">
                  <c:v>154</c:v>
                </c:pt>
                <c:pt idx="23">
                  <c:v>183</c:v>
                </c:pt>
                <c:pt idx="24">
                  <c:v>177</c:v>
                </c:pt>
                <c:pt idx="25">
                  <c:v>220</c:v>
                </c:pt>
                <c:pt idx="26">
                  <c:v>237</c:v>
                </c:pt>
                <c:pt idx="27">
                  <c:v>188</c:v>
                </c:pt>
                <c:pt idx="28">
                  <c:v>41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D5-D2EA-42C7-A569-25DD42D61D27}"/>
            </c:ext>
          </c:extLst>
        </c:ser>
        <c:ser>
          <c:idx val="6"/>
          <c:order val="6"/>
          <c:tx>
            <c:strRef>
              <c:f>LegendData!$N$1:$N$1</c:f>
              <c:strCache>
                <c:ptCount val="1"/>
                <c:pt idx="0">
                  <c:v>Germany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D7-D2EA-42C7-A569-25DD42D61D27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9-D2EA-42C7-A569-25DD42D61D27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B-D2EA-42C7-A569-25DD42D61D27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D-D2EA-42C7-A569-25DD42D61D27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F-D2EA-42C7-A569-25DD42D61D27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E1-D2EA-42C7-A569-25DD42D61D27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E3-D2EA-42C7-A569-25DD42D61D27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E5-D2EA-42C7-A569-25DD42D61D27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E7-D2EA-42C7-A569-25DD42D61D27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E9-D2EA-42C7-A569-25DD42D61D27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EB-D2EA-42C7-A569-25DD42D61D27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ED-D2EA-42C7-A569-25DD42D61D27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EF-D2EA-42C7-A569-25DD42D61D27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F1-D2EA-42C7-A569-25DD42D61D27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F3-D2EA-42C7-A569-25DD42D61D27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F5-D2EA-42C7-A569-25DD42D61D27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F7-D2EA-42C7-A569-25DD42D61D27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F9-D2EA-42C7-A569-25DD42D61D27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FB-D2EA-42C7-A569-25DD42D61D27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FD-D2EA-42C7-A569-25DD42D61D27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FF-D2EA-42C7-A569-25DD42D61D27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01-D2EA-42C7-A569-25DD42D61D27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03-D2EA-42C7-A569-25DD42D61D27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05-D2EA-42C7-A569-25DD42D61D27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07-D2EA-42C7-A569-25DD42D61D27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09-D2EA-42C7-A569-25DD42D61D27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0B-D2EA-42C7-A569-25DD42D61D27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0D-D2EA-42C7-A569-25DD42D61D27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0F-D2EA-42C7-A569-25DD42D61D27}"/>
              </c:ext>
            </c:extLst>
          </c:dPt>
          <c:xVal>
            <c:numRef>
              <c:f>ChartData!$A$181:$A$209</c:f>
              <c:numCache>
                <c:formatCode>0</c:formatCode>
                <c:ptCount val="2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</c:numCache>
            </c:numRef>
          </c:xVal>
          <c:yVal>
            <c:numRef>
              <c:f>ChartData!$N$181:$N$209</c:f>
              <c:numCache>
                <c:formatCode>0</c:formatCode>
                <c:ptCount val="29"/>
                <c:pt idx="0">
                  <c:v>9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  <c:pt idx="7">
                  <c:v>9</c:v>
                </c:pt>
                <c:pt idx="8">
                  <c:v>9</c:v>
                </c:pt>
                <c:pt idx="9">
                  <c:v>9</c:v>
                </c:pt>
                <c:pt idx="10">
                  <c:v>9</c:v>
                </c:pt>
                <c:pt idx="11">
                  <c:v>9</c:v>
                </c:pt>
                <c:pt idx="12">
                  <c:v>9</c:v>
                </c:pt>
                <c:pt idx="13">
                  <c:v>9</c:v>
                </c:pt>
                <c:pt idx="14">
                  <c:v>9</c:v>
                </c:pt>
                <c:pt idx="15">
                  <c:v>9</c:v>
                </c:pt>
                <c:pt idx="16">
                  <c:v>9</c:v>
                </c:pt>
                <c:pt idx="17">
                  <c:v>9</c:v>
                </c:pt>
                <c:pt idx="18">
                  <c:v>9</c:v>
                </c:pt>
                <c:pt idx="19">
                  <c:v>9</c:v>
                </c:pt>
                <c:pt idx="20">
                  <c:v>9</c:v>
                </c:pt>
                <c:pt idx="21">
                  <c:v>9</c:v>
                </c:pt>
                <c:pt idx="22">
                  <c:v>9</c:v>
                </c:pt>
                <c:pt idx="23">
                  <c:v>9</c:v>
                </c:pt>
                <c:pt idx="24">
                  <c:v>9</c:v>
                </c:pt>
                <c:pt idx="25">
                  <c:v>9</c:v>
                </c:pt>
                <c:pt idx="26">
                  <c:v>9</c:v>
                </c:pt>
                <c:pt idx="27">
                  <c:v>9</c:v>
                </c:pt>
                <c:pt idx="28">
                  <c:v>9</c:v>
                </c:pt>
              </c:numCache>
            </c:numRef>
          </c:yVal>
          <c:bubbleSize>
            <c:numRef>
              <c:f>ChartData!$O$181:$O$209</c:f>
              <c:numCache>
                <c:formatCode>0.00</c:formatCode>
                <c:ptCount val="29"/>
                <c:pt idx="0">
                  <c:v>70</c:v>
                </c:pt>
                <c:pt idx="1">
                  <c:v>69</c:v>
                </c:pt>
                <c:pt idx="2">
                  <c:v>70</c:v>
                </c:pt>
                <c:pt idx="3">
                  <c:v>60</c:v>
                </c:pt>
                <c:pt idx="4">
                  <c:v>60</c:v>
                </c:pt>
                <c:pt idx="5">
                  <c:v>76</c:v>
                </c:pt>
                <c:pt idx="6">
                  <c:v>64</c:v>
                </c:pt>
                <c:pt idx="7">
                  <c:v>62</c:v>
                </c:pt>
                <c:pt idx="8">
                  <c:v>82</c:v>
                </c:pt>
                <c:pt idx="9">
                  <c:v>87</c:v>
                </c:pt>
                <c:pt idx="10">
                  <c:v>88</c:v>
                </c:pt>
                <c:pt idx="11">
                  <c:v>70</c:v>
                </c:pt>
                <c:pt idx="12">
                  <c:v>76</c:v>
                </c:pt>
                <c:pt idx="13">
                  <c:v>74</c:v>
                </c:pt>
                <c:pt idx="14">
                  <c:v>57</c:v>
                </c:pt>
                <c:pt idx="15">
                  <c:v>57</c:v>
                </c:pt>
                <c:pt idx="16">
                  <c:v>75</c:v>
                </c:pt>
                <c:pt idx="17">
                  <c:v>101</c:v>
                </c:pt>
                <c:pt idx="18">
                  <c:v>114</c:v>
                </c:pt>
                <c:pt idx="19">
                  <c:v>82</c:v>
                </c:pt>
                <c:pt idx="20">
                  <c:v>109</c:v>
                </c:pt>
                <c:pt idx="21">
                  <c:v>130</c:v>
                </c:pt>
                <c:pt idx="22">
                  <c:v>145</c:v>
                </c:pt>
                <c:pt idx="23">
                  <c:v>190</c:v>
                </c:pt>
                <c:pt idx="24">
                  <c:v>220</c:v>
                </c:pt>
                <c:pt idx="25">
                  <c:v>186</c:v>
                </c:pt>
                <c:pt idx="26">
                  <c:v>153</c:v>
                </c:pt>
                <c:pt idx="27">
                  <c:v>92</c:v>
                </c:pt>
                <c:pt idx="28">
                  <c:v>26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110-D2EA-42C7-A569-25DD42D61D27}"/>
            </c:ext>
          </c:extLst>
        </c:ser>
        <c:ser>
          <c:idx val="7"/>
          <c:order val="7"/>
          <c:tx>
            <c:strRef>
              <c:f>LegendData!$P$1:$P$1</c:f>
              <c:strCache>
                <c:ptCount val="1"/>
                <c:pt idx="0">
                  <c:v>France</c:v>
                </c:pt>
              </c:strCache>
            </c:strRef>
          </c:tx>
          <c:spPr>
            <a:solidFill>
              <a:srgbClr val="B9D24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112-D2EA-42C7-A569-25DD42D61D27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14-D2EA-42C7-A569-25DD42D61D27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16-D2EA-42C7-A569-25DD42D61D27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18-D2EA-42C7-A569-25DD42D61D27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1A-D2EA-42C7-A569-25DD42D61D27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1C-D2EA-42C7-A569-25DD42D61D27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1E-D2EA-42C7-A569-25DD42D61D27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20-D2EA-42C7-A569-25DD42D61D27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22-D2EA-42C7-A569-25DD42D61D27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24-D2EA-42C7-A569-25DD42D61D27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26-D2EA-42C7-A569-25DD42D61D27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28-D2EA-42C7-A569-25DD42D61D27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2A-D2EA-42C7-A569-25DD42D61D27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2C-D2EA-42C7-A569-25DD42D61D27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2E-D2EA-42C7-A569-25DD42D61D27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30-D2EA-42C7-A569-25DD42D61D27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32-D2EA-42C7-A569-25DD42D61D27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34-D2EA-42C7-A569-25DD42D61D27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36-D2EA-42C7-A569-25DD42D61D27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38-D2EA-42C7-A569-25DD42D61D27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3A-D2EA-42C7-A569-25DD42D61D27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3C-D2EA-42C7-A569-25DD42D61D27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3E-D2EA-42C7-A569-25DD42D61D27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40-D2EA-42C7-A569-25DD42D61D27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42-D2EA-42C7-A569-25DD42D61D27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44-D2EA-42C7-A569-25DD42D61D27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46-D2EA-42C7-A569-25DD42D61D27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48-D2EA-42C7-A569-25DD42D61D27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4A-D2EA-42C7-A569-25DD42D61D27}"/>
              </c:ext>
            </c:extLst>
          </c:dPt>
          <c:xVal>
            <c:numRef>
              <c:f>ChartData!$A$210:$A$238</c:f>
              <c:numCache>
                <c:formatCode>0</c:formatCode>
                <c:ptCount val="2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</c:numCache>
            </c:numRef>
          </c:xVal>
          <c:yVal>
            <c:numRef>
              <c:f>ChartData!$P$210:$P$238</c:f>
              <c:numCache>
                <c:formatCode>0</c:formatCode>
                <c:ptCount val="29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  <c:pt idx="8">
                  <c:v>8</c:v>
                </c:pt>
                <c:pt idx="9">
                  <c:v>8</c:v>
                </c:pt>
                <c:pt idx="10">
                  <c:v>8</c:v>
                </c:pt>
                <c:pt idx="11">
                  <c:v>8</c:v>
                </c:pt>
                <c:pt idx="12">
                  <c:v>8</c:v>
                </c:pt>
                <c:pt idx="13">
                  <c:v>8</c:v>
                </c:pt>
                <c:pt idx="14">
                  <c:v>8</c:v>
                </c:pt>
                <c:pt idx="15">
                  <c:v>8</c:v>
                </c:pt>
                <c:pt idx="16">
                  <c:v>8</c:v>
                </c:pt>
                <c:pt idx="17">
                  <c:v>8</c:v>
                </c:pt>
                <c:pt idx="18">
                  <c:v>8</c:v>
                </c:pt>
                <c:pt idx="19">
                  <c:v>8</c:v>
                </c:pt>
                <c:pt idx="20">
                  <c:v>8</c:v>
                </c:pt>
                <c:pt idx="21">
                  <c:v>8</c:v>
                </c:pt>
                <c:pt idx="22">
                  <c:v>8</c:v>
                </c:pt>
                <c:pt idx="23">
                  <c:v>8</c:v>
                </c:pt>
                <c:pt idx="24">
                  <c:v>8</c:v>
                </c:pt>
                <c:pt idx="25">
                  <c:v>8</c:v>
                </c:pt>
                <c:pt idx="26">
                  <c:v>8</c:v>
                </c:pt>
                <c:pt idx="27">
                  <c:v>8</c:v>
                </c:pt>
                <c:pt idx="28">
                  <c:v>8</c:v>
                </c:pt>
              </c:numCache>
            </c:numRef>
          </c:yVal>
          <c:bubbleSize>
            <c:numRef>
              <c:f>ChartData!$Q$210:$Q$238</c:f>
              <c:numCache>
                <c:formatCode>0.00</c:formatCode>
                <c:ptCount val="29"/>
                <c:pt idx="0">
                  <c:v>53</c:v>
                </c:pt>
                <c:pt idx="1">
                  <c:v>61</c:v>
                </c:pt>
                <c:pt idx="2">
                  <c:v>69</c:v>
                </c:pt>
                <c:pt idx="3">
                  <c:v>60</c:v>
                </c:pt>
                <c:pt idx="4">
                  <c:v>48</c:v>
                </c:pt>
                <c:pt idx="5">
                  <c:v>75</c:v>
                </c:pt>
                <c:pt idx="6">
                  <c:v>59</c:v>
                </c:pt>
                <c:pt idx="7">
                  <c:v>67</c:v>
                </c:pt>
                <c:pt idx="8">
                  <c:v>67</c:v>
                </c:pt>
                <c:pt idx="9">
                  <c:v>71</c:v>
                </c:pt>
                <c:pt idx="10">
                  <c:v>80</c:v>
                </c:pt>
                <c:pt idx="11">
                  <c:v>61</c:v>
                </c:pt>
                <c:pt idx="12">
                  <c:v>63</c:v>
                </c:pt>
                <c:pt idx="13">
                  <c:v>59</c:v>
                </c:pt>
                <c:pt idx="14">
                  <c:v>49</c:v>
                </c:pt>
                <c:pt idx="15">
                  <c:v>40</c:v>
                </c:pt>
                <c:pt idx="16">
                  <c:v>57</c:v>
                </c:pt>
                <c:pt idx="17">
                  <c:v>75</c:v>
                </c:pt>
                <c:pt idx="18">
                  <c:v>90</c:v>
                </c:pt>
                <c:pt idx="19">
                  <c:v>76</c:v>
                </c:pt>
                <c:pt idx="20">
                  <c:v>81</c:v>
                </c:pt>
                <c:pt idx="21">
                  <c:v>108</c:v>
                </c:pt>
                <c:pt idx="22">
                  <c:v>116</c:v>
                </c:pt>
                <c:pt idx="23">
                  <c:v>148</c:v>
                </c:pt>
                <c:pt idx="24">
                  <c:v>122</c:v>
                </c:pt>
                <c:pt idx="25">
                  <c:v>123</c:v>
                </c:pt>
                <c:pt idx="26">
                  <c:v>98</c:v>
                </c:pt>
                <c:pt idx="27">
                  <c:v>56</c:v>
                </c:pt>
                <c:pt idx="28">
                  <c:v>13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14B-D2EA-42C7-A569-25DD42D61D27}"/>
            </c:ext>
          </c:extLst>
        </c:ser>
        <c:ser>
          <c:idx val="8"/>
          <c:order val="8"/>
          <c:tx>
            <c:strRef>
              <c:f>LegendData!$R$1:$R$1</c:f>
              <c:strCache>
                <c:ptCount val="1"/>
                <c:pt idx="0">
                  <c:v>United Kingdom</c:v>
                </c:pt>
              </c:strCache>
            </c:strRef>
          </c:tx>
          <c:spPr>
            <a:solidFill>
              <a:srgbClr val="8A100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14D-D2EA-42C7-A569-25DD42D61D27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4F-D2EA-42C7-A569-25DD42D61D27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51-D2EA-42C7-A569-25DD42D61D27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53-D2EA-42C7-A569-25DD42D61D27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55-D2EA-42C7-A569-25DD42D61D27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57-D2EA-42C7-A569-25DD42D61D27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59-D2EA-42C7-A569-25DD42D61D27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5B-D2EA-42C7-A569-25DD42D61D27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5D-D2EA-42C7-A569-25DD42D61D27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5F-D2EA-42C7-A569-25DD42D61D27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61-D2EA-42C7-A569-25DD42D61D27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63-D2EA-42C7-A569-25DD42D61D27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65-D2EA-42C7-A569-25DD42D61D27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67-D2EA-42C7-A569-25DD42D61D27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69-D2EA-42C7-A569-25DD42D61D27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6B-D2EA-42C7-A569-25DD42D61D27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6D-D2EA-42C7-A569-25DD42D61D27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6F-D2EA-42C7-A569-25DD42D61D27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71-D2EA-42C7-A569-25DD42D61D27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73-D2EA-42C7-A569-25DD42D61D27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75-D2EA-42C7-A569-25DD42D61D27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77-D2EA-42C7-A569-25DD42D61D27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79-D2EA-42C7-A569-25DD42D61D27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7B-D2EA-42C7-A569-25DD42D61D27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7D-D2EA-42C7-A569-25DD42D61D27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7F-D2EA-42C7-A569-25DD42D61D27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81-D2EA-42C7-A569-25DD42D61D27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83-D2EA-42C7-A569-25DD42D61D27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85-D2EA-42C7-A569-25DD42D61D27}"/>
              </c:ext>
            </c:extLst>
          </c:dPt>
          <c:xVal>
            <c:numRef>
              <c:f>ChartData!$A$239:$A$267</c:f>
              <c:numCache>
                <c:formatCode>0</c:formatCode>
                <c:ptCount val="2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</c:numCache>
            </c:numRef>
          </c:xVal>
          <c:yVal>
            <c:numRef>
              <c:f>ChartData!$R$239:$R$267</c:f>
              <c:numCache>
                <c:formatCode>0</c:formatCode>
                <c:ptCount val="29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7</c:v>
                </c:pt>
                <c:pt idx="10">
                  <c:v>7</c:v>
                </c:pt>
                <c:pt idx="11">
                  <c:v>7</c:v>
                </c:pt>
                <c:pt idx="12">
                  <c:v>7</c:v>
                </c:pt>
                <c:pt idx="13">
                  <c:v>7</c:v>
                </c:pt>
                <c:pt idx="14">
                  <c:v>7</c:v>
                </c:pt>
                <c:pt idx="15">
                  <c:v>7</c:v>
                </c:pt>
                <c:pt idx="16">
                  <c:v>7</c:v>
                </c:pt>
                <c:pt idx="17">
                  <c:v>7</c:v>
                </c:pt>
                <c:pt idx="18">
                  <c:v>7</c:v>
                </c:pt>
                <c:pt idx="19">
                  <c:v>7</c:v>
                </c:pt>
                <c:pt idx="20">
                  <c:v>7</c:v>
                </c:pt>
                <c:pt idx="21">
                  <c:v>7</c:v>
                </c:pt>
                <c:pt idx="22">
                  <c:v>7</c:v>
                </c:pt>
                <c:pt idx="23">
                  <c:v>7</c:v>
                </c:pt>
                <c:pt idx="24">
                  <c:v>7</c:v>
                </c:pt>
                <c:pt idx="25">
                  <c:v>7</c:v>
                </c:pt>
                <c:pt idx="26">
                  <c:v>7</c:v>
                </c:pt>
                <c:pt idx="27">
                  <c:v>7</c:v>
                </c:pt>
                <c:pt idx="28">
                  <c:v>7</c:v>
                </c:pt>
              </c:numCache>
            </c:numRef>
          </c:yVal>
          <c:bubbleSize>
            <c:numRef>
              <c:f>ChartData!$S$239:$S$267</c:f>
              <c:numCache>
                <c:formatCode>0.00</c:formatCode>
                <c:ptCount val="29"/>
                <c:pt idx="0">
                  <c:v>42</c:v>
                </c:pt>
                <c:pt idx="1">
                  <c:v>49</c:v>
                </c:pt>
                <c:pt idx="2">
                  <c:v>49</c:v>
                </c:pt>
                <c:pt idx="3">
                  <c:v>34</c:v>
                </c:pt>
                <c:pt idx="4">
                  <c:v>34</c:v>
                </c:pt>
                <c:pt idx="5">
                  <c:v>52</c:v>
                </c:pt>
                <c:pt idx="6">
                  <c:v>52</c:v>
                </c:pt>
                <c:pt idx="7">
                  <c:v>48</c:v>
                </c:pt>
                <c:pt idx="8">
                  <c:v>46</c:v>
                </c:pt>
                <c:pt idx="9">
                  <c:v>51</c:v>
                </c:pt>
                <c:pt idx="10">
                  <c:v>62</c:v>
                </c:pt>
                <c:pt idx="11">
                  <c:v>43</c:v>
                </c:pt>
                <c:pt idx="12">
                  <c:v>49</c:v>
                </c:pt>
                <c:pt idx="13">
                  <c:v>51</c:v>
                </c:pt>
                <c:pt idx="14">
                  <c:v>44</c:v>
                </c:pt>
                <c:pt idx="15">
                  <c:v>33</c:v>
                </c:pt>
                <c:pt idx="16">
                  <c:v>56</c:v>
                </c:pt>
                <c:pt idx="17">
                  <c:v>70</c:v>
                </c:pt>
                <c:pt idx="18">
                  <c:v>84</c:v>
                </c:pt>
                <c:pt idx="19">
                  <c:v>67</c:v>
                </c:pt>
                <c:pt idx="20">
                  <c:v>87</c:v>
                </c:pt>
                <c:pt idx="21">
                  <c:v>101</c:v>
                </c:pt>
                <c:pt idx="22">
                  <c:v>117</c:v>
                </c:pt>
                <c:pt idx="23">
                  <c:v>151</c:v>
                </c:pt>
                <c:pt idx="24">
                  <c:v>123</c:v>
                </c:pt>
                <c:pt idx="25">
                  <c:v>122</c:v>
                </c:pt>
                <c:pt idx="26">
                  <c:v>99</c:v>
                </c:pt>
                <c:pt idx="27">
                  <c:v>33</c:v>
                </c:pt>
                <c:pt idx="28">
                  <c:v>10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186-D2EA-42C7-A569-25DD42D61D27}"/>
            </c:ext>
          </c:extLst>
        </c:ser>
        <c:ser>
          <c:idx val="9"/>
          <c:order val="9"/>
          <c:tx>
            <c:strRef>
              <c:f>LegendData!$T$1:$T$1</c:f>
              <c:strCache>
                <c:ptCount val="1"/>
                <c:pt idx="0">
                  <c:v>Switzerland</c:v>
                </c:pt>
              </c:strCache>
            </c:strRef>
          </c:tx>
          <c:spPr>
            <a:solidFill>
              <a:srgbClr val="3470B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188-D2EA-42C7-A569-25DD42D61D27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8A-D2EA-42C7-A569-25DD42D61D27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8C-D2EA-42C7-A569-25DD42D61D27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8E-D2EA-42C7-A569-25DD42D61D27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90-D2EA-42C7-A569-25DD42D61D27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92-D2EA-42C7-A569-25DD42D61D27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94-D2EA-42C7-A569-25DD42D61D27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96-D2EA-42C7-A569-25DD42D61D27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98-D2EA-42C7-A569-25DD42D61D27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9A-D2EA-42C7-A569-25DD42D61D27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9C-D2EA-42C7-A569-25DD42D61D27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9E-D2EA-42C7-A569-25DD42D61D27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A0-D2EA-42C7-A569-25DD42D61D27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A2-D2EA-42C7-A569-25DD42D61D27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A4-D2EA-42C7-A569-25DD42D61D27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A6-D2EA-42C7-A569-25DD42D61D27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A8-D2EA-42C7-A569-25DD42D61D27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AA-D2EA-42C7-A569-25DD42D61D27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AC-D2EA-42C7-A569-25DD42D61D27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AE-D2EA-42C7-A569-25DD42D61D27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B0-D2EA-42C7-A569-25DD42D61D27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B2-D2EA-42C7-A569-25DD42D61D27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B4-D2EA-42C7-A569-25DD42D61D27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B6-D2EA-42C7-A569-25DD42D61D27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B8-D2EA-42C7-A569-25DD42D61D27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BA-D2EA-42C7-A569-25DD42D61D27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BC-D2EA-42C7-A569-25DD42D61D27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BE-D2EA-42C7-A569-25DD42D61D27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C0-D2EA-42C7-A569-25DD42D61D27}"/>
              </c:ext>
            </c:extLst>
          </c:dPt>
          <c:xVal>
            <c:numRef>
              <c:f>ChartData!$A$268:$A$296</c:f>
              <c:numCache>
                <c:formatCode>0</c:formatCode>
                <c:ptCount val="2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</c:numCache>
            </c:numRef>
          </c:xVal>
          <c:yVal>
            <c:numRef>
              <c:f>ChartData!$T$268:$T$296</c:f>
              <c:numCache>
                <c:formatCode>0</c:formatCode>
                <c:ptCount val="29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6</c:v>
                </c:pt>
                <c:pt idx="16">
                  <c:v>6</c:v>
                </c:pt>
                <c:pt idx="17">
                  <c:v>6</c:v>
                </c:pt>
                <c:pt idx="18">
                  <c:v>6</c:v>
                </c:pt>
                <c:pt idx="19">
                  <c:v>6</c:v>
                </c:pt>
                <c:pt idx="20">
                  <c:v>6</c:v>
                </c:pt>
                <c:pt idx="21">
                  <c:v>6</c:v>
                </c:pt>
                <c:pt idx="22">
                  <c:v>6</c:v>
                </c:pt>
                <c:pt idx="23">
                  <c:v>6</c:v>
                </c:pt>
                <c:pt idx="24">
                  <c:v>6</c:v>
                </c:pt>
                <c:pt idx="25">
                  <c:v>6</c:v>
                </c:pt>
                <c:pt idx="26">
                  <c:v>6</c:v>
                </c:pt>
                <c:pt idx="27">
                  <c:v>6</c:v>
                </c:pt>
                <c:pt idx="28">
                  <c:v>6</c:v>
                </c:pt>
              </c:numCache>
            </c:numRef>
          </c:yVal>
          <c:bubbleSize>
            <c:numRef>
              <c:f>ChartData!$U$268:$U$296</c:f>
              <c:numCache>
                <c:formatCode>0.00</c:formatCode>
                <c:ptCount val="29"/>
                <c:pt idx="0">
                  <c:v>4</c:v>
                </c:pt>
                <c:pt idx="1">
                  <c:v>3</c:v>
                </c:pt>
                <c:pt idx="2">
                  <c:v>5</c:v>
                </c:pt>
                <c:pt idx="3">
                  <c:v>6</c:v>
                </c:pt>
                <c:pt idx="4">
                  <c:v>3</c:v>
                </c:pt>
                <c:pt idx="5">
                  <c:v>5</c:v>
                </c:pt>
                <c:pt idx="6">
                  <c:v>7</c:v>
                </c:pt>
                <c:pt idx="7">
                  <c:v>5</c:v>
                </c:pt>
                <c:pt idx="8">
                  <c:v>6</c:v>
                </c:pt>
                <c:pt idx="9">
                  <c:v>9</c:v>
                </c:pt>
                <c:pt idx="10">
                  <c:v>28</c:v>
                </c:pt>
                <c:pt idx="11">
                  <c:v>24</c:v>
                </c:pt>
                <c:pt idx="12">
                  <c:v>22</c:v>
                </c:pt>
                <c:pt idx="13">
                  <c:v>26</c:v>
                </c:pt>
                <c:pt idx="14">
                  <c:v>26</c:v>
                </c:pt>
                <c:pt idx="15">
                  <c:v>19</c:v>
                </c:pt>
                <c:pt idx="16">
                  <c:v>41</c:v>
                </c:pt>
                <c:pt idx="17">
                  <c:v>57</c:v>
                </c:pt>
                <c:pt idx="18">
                  <c:v>68</c:v>
                </c:pt>
                <c:pt idx="19">
                  <c:v>60</c:v>
                </c:pt>
                <c:pt idx="20">
                  <c:v>75</c:v>
                </c:pt>
                <c:pt idx="21">
                  <c:v>92</c:v>
                </c:pt>
                <c:pt idx="22">
                  <c:v>106</c:v>
                </c:pt>
                <c:pt idx="23">
                  <c:v>136</c:v>
                </c:pt>
                <c:pt idx="24">
                  <c:v>120</c:v>
                </c:pt>
                <c:pt idx="25">
                  <c:v>125</c:v>
                </c:pt>
                <c:pt idx="26">
                  <c:v>98</c:v>
                </c:pt>
                <c:pt idx="27">
                  <c:v>22</c:v>
                </c:pt>
                <c:pt idx="28">
                  <c:v>4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1C1-D2EA-42C7-A569-25DD42D61D27}"/>
            </c:ext>
          </c:extLst>
        </c:ser>
        <c:ser>
          <c:idx val="10"/>
          <c:order val="10"/>
          <c:tx>
            <c:strRef>
              <c:f>LegendData!$V$1:$V$1</c:f>
              <c:strCache>
                <c:ptCount val="1"/>
                <c:pt idx="0">
                  <c:v>Ireland</c:v>
                </c:pt>
              </c:strCache>
            </c:strRef>
          </c:tx>
          <c:spPr>
            <a:solidFill>
              <a:srgbClr val="00643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1C3-D2EA-42C7-A569-25DD42D61D27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C5-D2EA-42C7-A569-25DD42D61D27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C7-D2EA-42C7-A569-25DD42D61D27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C9-D2EA-42C7-A569-25DD42D61D27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CB-D2EA-42C7-A569-25DD42D61D27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CD-D2EA-42C7-A569-25DD42D61D27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CF-D2EA-42C7-A569-25DD42D61D27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D1-D2EA-42C7-A569-25DD42D61D27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D3-D2EA-42C7-A569-25DD42D61D27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D5-D2EA-42C7-A569-25DD42D61D27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D7-D2EA-42C7-A569-25DD42D61D27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D9-D2EA-42C7-A569-25DD42D61D27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DB-D2EA-42C7-A569-25DD42D61D27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DD-D2EA-42C7-A569-25DD42D61D27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DF-D2EA-42C7-A569-25DD42D61D27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E1-D2EA-42C7-A569-25DD42D61D27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E3-D2EA-42C7-A569-25DD42D61D27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E5-D2EA-42C7-A569-25DD42D61D27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E7-D2EA-42C7-A569-25DD42D61D27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E9-D2EA-42C7-A569-25DD42D61D27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EB-D2EA-42C7-A569-25DD42D61D27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ED-D2EA-42C7-A569-25DD42D61D27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EF-D2EA-42C7-A569-25DD42D61D27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F1-D2EA-42C7-A569-25DD42D61D27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F3-D2EA-42C7-A569-25DD42D61D27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F5-D2EA-42C7-A569-25DD42D61D27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F7-D2EA-42C7-A569-25DD42D61D27}"/>
              </c:ext>
            </c:extLst>
          </c:dPt>
          <c:xVal>
            <c:numRef>
              <c:f>ChartData!$A$297:$A$323</c:f>
              <c:numCache>
                <c:formatCode>0</c:formatCode>
                <c:ptCount val="27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</c:v>
                </c:pt>
                <c:pt idx="19">
                  <c:v>22</c:v>
                </c:pt>
                <c:pt idx="20">
                  <c:v>23</c:v>
                </c:pt>
                <c:pt idx="21">
                  <c:v>24</c:v>
                </c:pt>
                <c:pt idx="22">
                  <c:v>25</c:v>
                </c:pt>
                <c:pt idx="23">
                  <c:v>26</c:v>
                </c:pt>
                <c:pt idx="24">
                  <c:v>27</c:v>
                </c:pt>
                <c:pt idx="25">
                  <c:v>28</c:v>
                </c:pt>
                <c:pt idx="26">
                  <c:v>29</c:v>
                </c:pt>
              </c:numCache>
            </c:numRef>
          </c:xVal>
          <c:yVal>
            <c:numRef>
              <c:f>ChartData!$V$297:$V$323</c:f>
              <c:numCache>
                <c:formatCode>0</c:formatCode>
                <c:ptCount val="27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5</c:v>
                </c:pt>
              </c:numCache>
            </c:numRef>
          </c:yVal>
          <c:bubbleSize>
            <c:numRef>
              <c:f>ChartData!$W$297:$W$323</c:f>
              <c:numCache>
                <c:formatCode>0.00</c:formatCode>
                <c:ptCount val="2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5</c:v>
                </c:pt>
                <c:pt idx="5">
                  <c:v>3</c:v>
                </c:pt>
                <c:pt idx="6">
                  <c:v>8</c:v>
                </c:pt>
                <c:pt idx="7">
                  <c:v>23</c:v>
                </c:pt>
                <c:pt idx="8">
                  <c:v>40</c:v>
                </c:pt>
                <c:pt idx="9">
                  <c:v>31</c:v>
                </c:pt>
                <c:pt idx="10">
                  <c:v>21</c:v>
                </c:pt>
                <c:pt idx="11">
                  <c:v>26</c:v>
                </c:pt>
                <c:pt idx="12">
                  <c:v>24</c:v>
                </c:pt>
                <c:pt idx="13">
                  <c:v>17</c:v>
                </c:pt>
                <c:pt idx="14">
                  <c:v>39</c:v>
                </c:pt>
                <c:pt idx="15">
                  <c:v>57</c:v>
                </c:pt>
                <c:pt idx="16">
                  <c:v>67</c:v>
                </c:pt>
                <c:pt idx="17">
                  <c:v>60</c:v>
                </c:pt>
                <c:pt idx="18">
                  <c:v>74</c:v>
                </c:pt>
                <c:pt idx="19">
                  <c:v>93</c:v>
                </c:pt>
                <c:pt idx="20">
                  <c:v>106</c:v>
                </c:pt>
                <c:pt idx="21">
                  <c:v>131</c:v>
                </c:pt>
                <c:pt idx="22">
                  <c:v>116</c:v>
                </c:pt>
                <c:pt idx="23">
                  <c:v>117</c:v>
                </c:pt>
                <c:pt idx="24">
                  <c:v>92</c:v>
                </c:pt>
                <c:pt idx="25">
                  <c:v>15</c:v>
                </c:pt>
                <c:pt idx="26">
                  <c:v>2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1F8-D2EA-42C7-A569-25DD42D61D27}"/>
            </c:ext>
          </c:extLst>
        </c:ser>
        <c:ser>
          <c:idx val="11"/>
          <c:order val="11"/>
          <c:tx>
            <c:strRef>
              <c:f>LegendData!$X$1:$X$1</c:f>
              <c:strCache>
                <c:ptCount val="1"/>
                <c:pt idx="0">
                  <c:v>Italy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1FA-D2EA-42C7-A569-25DD42D61D27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FC-D2EA-42C7-A569-25DD42D61D27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FE-D2EA-42C7-A569-25DD42D61D27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00-D2EA-42C7-A569-25DD42D61D27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02-D2EA-42C7-A569-25DD42D61D27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04-D2EA-42C7-A569-25DD42D61D27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06-D2EA-42C7-A569-25DD42D61D27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08-D2EA-42C7-A569-25DD42D61D27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20A-D2EA-42C7-A569-25DD42D61D27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20C-D2EA-42C7-A569-25DD42D61D27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20E-D2EA-42C7-A569-25DD42D61D27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10-D2EA-42C7-A569-25DD42D61D27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12-D2EA-42C7-A569-25DD42D61D27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14-D2EA-42C7-A569-25DD42D61D27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16-D2EA-42C7-A569-25DD42D61D27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18-D2EA-42C7-A569-25DD42D61D27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1A-D2EA-42C7-A569-25DD42D61D27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1C-D2EA-42C7-A569-25DD42D61D27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21E-D2EA-42C7-A569-25DD42D61D27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220-D2EA-42C7-A569-25DD42D61D27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222-D2EA-42C7-A569-25DD42D61D27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24-D2EA-42C7-A569-25DD42D61D27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26-D2EA-42C7-A569-25DD42D61D27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28-D2EA-42C7-A569-25DD42D61D27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2A-D2EA-42C7-A569-25DD42D61D27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2C-D2EA-42C7-A569-25DD42D61D27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2E-D2EA-42C7-A569-25DD42D61D27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30-D2EA-42C7-A569-25DD42D61D27}"/>
              </c:ext>
            </c:extLst>
          </c:dPt>
          <c:xVal>
            <c:numRef>
              <c:f>ChartData!$A$324:$A$351</c:f>
              <c:numCache>
                <c:formatCode>0</c:formatCode>
                <c:ptCount val="2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</c:numCache>
            </c:numRef>
          </c:xVal>
          <c:yVal>
            <c:numRef>
              <c:f>ChartData!$X$324:$X$351</c:f>
              <c:numCache>
                <c:formatCode>0</c:formatCode>
                <c:ptCount val="28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4</c:v>
                </c:pt>
                <c:pt idx="20">
                  <c:v>4</c:v>
                </c:pt>
                <c:pt idx="21">
                  <c:v>4</c:v>
                </c:pt>
                <c:pt idx="22">
                  <c:v>4</c:v>
                </c:pt>
                <c:pt idx="23">
                  <c:v>4</c:v>
                </c:pt>
                <c:pt idx="24">
                  <c:v>4</c:v>
                </c:pt>
                <c:pt idx="25">
                  <c:v>4</c:v>
                </c:pt>
                <c:pt idx="26">
                  <c:v>4</c:v>
                </c:pt>
                <c:pt idx="27">
                  <c:v>4</c:v>
                </c:pt>
              </c:numCache>
            </c:numRef>
          </c:yVal>
          <c:bubbleSize>
            <c:numRef>
              <c:f>ChartData!$Y$324:$Y$351</c:f>
              <c:numCache>
                <c:formatCode>0.00</c:formatCode>
                <c:ptCount val="28"/>
                <c:pt idx="0">
                  <c:v>31</c:v>
                </c:pt>
                <c:pt idx="1">
                  <c:v>32</c:v>
                </c:pt>
                <c:pt idx="2">
                  <c:v>32</c:v>
                </c:pt>
                <c:pt idx="3">
                  <c:v>24</c:v>
                </c:pt>
                <c:pt idx="4">
                  <c:v>16</c:v>
                </c:pt>
                <c:pt idx="5">
                  <c:v>24</c:v>
                </c:pt>
                <c:pt idx="6">
                  <c:v>18</c:v>
                </c:pt>
                <c:pt idx="7">
                  <c:v>22</c:v>
                </c:pt>
                <c:pt idx="8">
                  <c:v>32</c:v>
                </c:pt>
                <c:pt idx="9">
                  <c:v>34</c:v>
                </c:pt>
                <c:pt idx="10">
                  <c:v>32</c:v>
                </c:pt>
                <c:pt idx="11">
                  <c:v>27</c:v>
                </c:pt>
                <c:pt idx="12">
                  <c:v>27</c:v>
                </c:pt>
                <c:pt idx="13">
                  <c:v>29</c:v>
                </c:pt>
                <c:pt idx="14">
                  <c:v>25</c:v>
                </c:pt>
                <c:pt idx="15">
                  <c:v>21</c:v>
                </c:pt>
                <c:pt idx="16">
                  <c:v>25</c:v>
                </c:pt>
                <c:pt idx="17">
                  <c:v>42</c:v>
                </c:pt>
                <c:pt idx="18">
                  <c:v>50</c:v>
                </c:pt>
                <c:pt idx="19">
                  <c:v>32</c:v>
                </c:pt>
                <c:pt idx="20">
                  <c:v>40</c:v>
                </c:pt>
                <c:pt idx="21">
                  <c:v>40</c:v>
                </c:pt>
                <c:pt idx="22">
                  <c:v>44</c:v>
                </c:pt>
                <c:pt idx="23">
                  <c:v>60</c:v>
                </c:pt>
                <c:pt idx="24">
                  <c:v>35</c:v>
                </c:pt>
                <c:pt idx="25">
                  <c:v>46</c:v>
                </c:pt>
                <c:pt idx="26">
                  <c:v>26</c:v>
                </c:pt>
                <c:pt idx="27">
                  <c:v>8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231-D2EA-42C7-A569-25DD42D61D27}"/>
            </c:ext>
          </c:extLst>
        </c:ser>
        <c:ser>
          <c:idx val="12"/>
          <c:order val="12"/>
          <c:tx>
            <c:strRef>
              <c:f>LegendData!$Z$1:$Z$1</c:f>
              <c:strCache>
                <c:ptCount val="1"/>
                <c:pt idx="0">
                  <c:v>Spain</c:v>
                </c:pt>
              </c:strCache>
            </c:strRef>
          </c:tx>
          <c:spPr>
            <a:solidFill>
              <a:srgbClr val="7A808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33-D2EA-42C7-A569-25DD42D61D27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35-D2EA-42C7-A569-25DD42D61D27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37-D2EA-42C7-A569-25DD42D61D27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39-D2EA-42C7-A569-25DD42D61D27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3B-D2EA-42C7-A569-25DD42D61D27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3D-D2EA-42C7-A569-25DD42D61D27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3F-D2EA-42C7-A569-25DD42D61D27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41-D2EA-42C7-A569-25DD42D61D27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243-D2EA-42C7-A569-25DD42D61D27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245-D2EA-42C7-A569-25DD42D61D27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247-D2EA-42C7-A569-25DD42D61D27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49-D2EA-42C7-A569-25DD42D61D27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4B-D2EA-42C7-A569-25DD42D61D27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4D-D2EA-42C7-A569-25DD42D61D27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4F-D2EA-42C7-A569-25DD42D61D27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51-D2EA-42C7-A569-25DD42D61D27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53-D2EA-42C7-A569-25DD42D61D27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55-D2EA-42C7-A569-25DD42D61D27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257-D2EA-42C7-A569-25DD42D61D27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259-D2EA-42C7-A569-25DD42D61D27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25B-D2EA-42C7-A569-25DD42D61D27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5D-D2EA-42C7-A569-25DD42D61D27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5F-D2EA-42C7-A569-25DD42D61D27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61-D2EA-42C7-A569-25DD42D61D27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63-D2EA-42C7-A569-25DD42D61D27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65-D2EA-42C7-A569-25DD42D61D27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67-D2EA-42C7-A569-25DD42D61D27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69-D2EA-42C7-A569-25DD42D61D27}"/>
              </c:ext>
            </c:extLst>
          </c:dPt>
          <c:xVal>
            <c:numRef>
              <c:f>ChartData!$A$352:$A$379</c:f>
              <c:numCache>
                <c:formatCode>0</c:formatCode>
                <c:ptCount val="2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</c:numCache>
            </c:numRef>
          </c:xVal>
          <c:yVal>
            <c:numRef>
              <c:f>ChartData!$Z$352:$Z$379</c:f>
              <c:numCache>
                <c:formatCode>0</c:formatCode>
                <c:ptCount val="28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</c:numCache>
            </c:numRef>
          </c:yVal>
          <c:bubbleSize>
            <c:numRef>
              <c:f>ChartData!$AA$352:$AA$379</c:f>
              <c:numCache>
                <c:formatCode>0.00</c:formatCode>
                <c:ptCount val="28"/>
                <c:pt idx="0">
                  <c:v>9</c:v>
                </c:pt>
                <c:pt idx="1">
                  <c:v>5</c:v>
                </c:pt>
                <c:pt idx="2">
                  <c:v>7</c:v>
                </c:pt>
                <c:pt idx="3">
                  <c:v>5</c:v>
                </c:pt>
                <c:pt idx="4">
                  <c:v>8</c:v>
                </c:pt>
                <c:pt idx="5">
                  <c:v>9</c:v>
                </c:pt>
                <c:pt idx="6">
                  <c:v>2</c:v>
                </c:pt>
                <c:pt idx="7">
                  <c:v>3</c:v>
                </c:pt>
                <c:pt idx="8">
                  <c:v>7</c:v>
                </c:pt>
                <c:pt idx="9">
                  <c:v>7</c:v>
                </c:pt>
                <c:pt idx="10">
                  <c:v>15</c:v>
                </c:pt>
                <c:pt idx="11">
                  <c:v>13</c:v>
                </c:pt>
                <c:pt idx="12">
                  <c:v>16</c:v>
                </c:pt>
                <c:pt idx="13">
                  <c:v>14</c:v>
                </c:pt>
                <c:pt idx="14">
                  <c:v>8</c:v>
                </c:pt>
                <c:pt idx="15">
                  <c:v>9</c:v>
                </c:pt>
                <c:pt idx="16">
                  <c:v>24</c:v>
                </c:pt>
                <c:pt idx="17">
                  <c:v>14</c:v>
                </c:pt>
                <c:pt idx="18">
                  <c:v>28</c:v>
                </c:pt>
                <c:pt idx="19">
                  <c:v>13</c:v>
                </c:pt>
                <c:pt idx="20">
                  <c:v>28</c:v>
                </c:pt>
                <c:pt idx="21">
                  <c:v>19</c:v>
                </c:pt>
                <c:pt idx="22">
                  <c:v>31</c:v>
                </c:pt>
                <c:pt idx="23">
                  <c:v>26</c:v>
                </c:pt>
                <c:pt idx="24">
                  <c:v>22</c:v>
                </c:pt>
                <c:pt idx="25">
                  <c:v>29</c:v>
                </c:pt>
                <c:pt idx="26">
                  <c:v>14</c:v>
                </c:pt>
                <c:pt idx="27">
                  <c:v>2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26A-D2EA-42C7-A569-25DD42D61D27}"/>
            </c:ext>
          </c:extLst>
        </c:ser>
        <c:ser>
          <c:idx val="13"/>
          <c:order val="13"/>
          <c:tx>
            <c:strRef>
              <c:f>LegendData!$AB$1:$AB$1</c:f>
              <c:strCache>
                <c:ptCount val="1"/>
                <c:pt idx="0">
                  <c:v>Austria</c:v>
                </c:pt>
              </c:strCache>
            </c:strRef>
          </c:tx>
          <c:spPr>
            <a:solidFill>
              <a:srgbClr val="BCBD8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6C-D2EA-42C7-A569-25DD42D61D27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6E-D2EA-42C7-A569-25DD42D61D27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70-D2EA-42C7-A569-25DD42D61D27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72-D2EA-42C7-A569-25DD42D61D27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74-D2EA-42C7-A569-25DD42D61D27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76-D2EA-42C7-A569-25DD42D61D27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78-D2EA-42C7-A569-25DD42D61D27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7A-D2EA-42C7-A569-25DD42D61D27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27C-D2EA-42C7-A569-25DD42D61D27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27E-D2EA-42C7-A569-25DD42D61D27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280-D2EA-42C7-A569-25DD42D61D27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82-D2EA-42C7-A569-25DD42D61D27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84-D2EA-42C7-A569-25DD42D61D27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86-D2EA-42C7-A569-25DD42D61D27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88-D2EA-42C7-A569-25DD42D61D27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8A-D2EA-42C7-A569-25DD42D61D27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8C-D2EA-42C7-A569-25DD42D61D27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8E-D2EA-42C7-A569-25DD42D61D27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290-D2EA-42C7-A569-25DD42D61D27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292-D2EA-42C7-A569-25DD42D61D27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294-D2EA-42C7-A569-25DD42D61D27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96-D2EA-42C7-A569-25DD42D61D27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98-D2EA-42C7-A569-25DD42D61D27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9A-D2EA-42C7-A569-25DD42D61D27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9C-D2EA-42C7-A569-25DD42D61D27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9E-D2EA-42C7-A569-25DD42D61D27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A0-D2EA-42C7-A569-25DD42D61D27}"/>
              </c:ext>
            </c:extLst>
          </c:dPt>
          <c:xVal>
            <c:numRef>
              <c:f>ChartData!$A$380:$A$406</c:f>
              <c:numCache>
                <c:formatCode>0</c:formatCode>
                <c:ptCount val="2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28</c:v>
                </c:pt>
                <c:pt idx="26">
                  <c:v>29</c:v>
                </c:pt>
              </c:numCache>
            </c:numRef>
          </c:xVal>
          <c:yVal>
            <c:numRef>
              <c:f>ChartData!$AB$380:$AB$406</c:f>
              <c:numCache>
                <c:formatCode>0</c:formatCode>
                <c:ptCount val="27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</c:numCache>
            </c:numRef>
          </c:yVal>
          <c:bubbleSize>
            <c:numRef>
              <c:f>ChartData!$AC$380:$AC$406</c:f>
              <c:numCache>
                <c:formatCode>0.00</c:formatCode>
                <c:ptCount val="27"/>
                <c:pt idx="0">
                  <c:v>4</c:v>
                </c:pt>
                <c:pt idx="1">
                  <c:v>7</c:v>
                </c:pt>
                <c:pt idx="2">
                  <c:v>5</c:v>
                </c:pt>
                <c:pt idx="3">
                  <c:v>1</c:v>
                </c:pt>
                <c:pt idx="4">
                  <c:v>3</c:v>
                </c:pt>
                <c:pt idx="5">
                  <c:v>1</c:v>
                </c:pt>
                <c:pt idx="6">
                  <c:v>5</c:v>
                </c:pt>
                <c:pt idx="7">
                  <c:v>4</c:v>
                </c:pt>
                <c:pt idx="8">
                  <c:v>7</c:v>
                </c:pt>
                <c:pt idx="9">
                  <c:v>9</c:v>
                </c:pt>
                <c:pt idx="10">
                  <c:v>26</c:v>
                </c:pt>
                <c:pt idx="11">
                  <c:v>25</c:v>
                </c:pt>
                <c:pt idx="12">
                  <c:v>21</c:v>
                </c:pt>
                <c:pt idx="13">
                  <c:v>27</c:v>
                </c:pt>
                <c:pt idx="14">
                  <c:v>15</c:v>
                </c:pt>
                <c:pt idx="15">
                  <c:v>9</c:v>
                </c:pt>
                <c:pt idx="16">
                  <c:v>22</c:v>
                </c:pt>
                <c:pt idx="17">
                  <c:v>19</c:v>
                </c:pt>
                <c:pt idx="18">
                  <c:v>22</c:v>
                </c:pt>
                <c:pt idx="19">
                  <c:v>5</c:v>
                </c:pt>
                <c:pt idx="20">
                  <c:v>15</c:v>
                </c:pt>
                <c:pt idx="21">
                  <c:v>7</c:v>
                </c:pt>
                <c:pt idx="22">
                  <c:v>6</c:v>
                </c:pt>
                <c:pt idx="23">
                  <c:v>8</c:v>
                </c:pt>
                <c:pt idx="24">
                  <c:v>4</c:v>
                </c:pt>
                <c:pt idx="25">
                  <c:v>2</c:v>
                </c:pt>
                <c:pt idx="26">
                  <c:v>1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2A1-D2EA-42C7-A569-25DD42D61D27}"/>
            </c:ext>
          </c:extLst>
        </c:ser>
        <c:ser>
          <c:idx val="14"/>
          <c:order val="14"/>
          <c:tx>
            <c:strRef>
              <c:f>LegendData!$AD$1:$AD$1</c:f>
              <c:strCache>
                <c:ptCount val="1"/>
                <c:pt idx="0">
                  <c:v>Sweden</c:v>
                </c:pt>
              </c:strCache>
            </c:strRef>
          </c:tx>
          <c:spPr>
            <a:solidFill>
              <a:srgbClr val="D257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A3-D2EA-42C7-A569-25DD42D61D27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A5-D2EA-42C7-A569-25DD42D61D27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A7-D2EA-42C7-A569-25DD42D61D27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A9-D2EA-42C7-A569-25DD42D61D27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AB-D2EA-42C7-A569-25DD42D61D27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AD-D2EA-42C7-A569-25DD42D61D27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AF-D2EA-42C7-A569-25DD42D61D27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B1-D2EA-42C7-A569-25DD42D61D27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2B3-D2EA-42C7-A569-25DD42D61D27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2B5-D2EA-42C7-A569-25DD42D61D27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2B7-D2EA-42C7-A569-25DD42D61D27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B9-D2EA-42C7-A569-25DD42D61D27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BB-D2EA-42C7-A569-25DD42D61D27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BD-D2EA-42C7-A569-25DD42D61D27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BF-D2EA-42C7-A569-25DD42D61D27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C1-D2EA-42C7-A569-25DD42D61D27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C3-D2EA-42C7-A569-25DD42D61D27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C5-D2EA-42C7-A569-25DD42D61D27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2C7-D2EA-42C7-A569-25DD42D61D27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2C9-D2EA-42C7-A569-25DD42D61D27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2CB-D2EA-42C7-A569-25DD42D61D27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CD-D2EA-42C7-A569-25DD42D61D27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CF-D2EA-42C7-A569-25DD42D61D27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D1-D2EA-42C7-A569-25DD42D61D27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D3-D2EA-42C7-A569-25DD42D61D27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D5-D2EA-42C7-A569-25DD42D61D27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D7-D2EA-42C7-A569-25DD42D61D27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D9-D2EA-42C7-A569-25DD42D61D27}"/>
              </c:ext>
            </c:extLst>
          </c:dPt>
          <c:xVal>
            <c:numRef>
              <c:f>ChartData!$A$407:$A$434</c:f>
              <c:numCache>
                <c:formatCode>0</c:formatCode>
                <c:ptCount val="2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</c:numCache>
            </c:numRef>
          </c:xVal>
          <c:yVal>
            <c:numRef>
              <c:f>ChartData!$AD$407:$AD$434</c:f>
              <c:numCache>
                <c:formatCode>0</c:formatCode>
                <c:ptCount val="2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</c:numCache>
            </c:numRef>
          </c:yVal>
          <c:bubbleSize>
            <c:numRef>
              <c:f>ChartData!$AE$407:$AE$434</c:f>
              <c:numCache>
                <c:formatCode>0.00</c:formatCode>
                <c:ptCount val="28"/>
                <c:pt idx="0">
                  <c:v>8</c:v>
                </c:pt>
                <c:pt idx="1">
                  <c:v>6</c:v>
                </c:pt>
                <c:pt idx="2">
                  <c:v>8</c:v>
                </c:pt>
                <c:pt idx="3">
                  <c:v>3</c:v>
                </c:pt>
                <c:pt idx="4">
                  <c:v>9</c:v>
                </c:pt>
                <c:pt idx="5">
                  <c:v>5</c:v>
                </c:pt>
                <c:pt idx="6">
                  <c:v>4</c:v>
                </c:pt>
                <c:pt idx="7">
                  <c:v>5</c:v>
                </c:pt>
                <c:pt idx="8">
                  <c:v>9</c:v>
                </c:pt>
                <c:pt idx="9">
                  <c:v>12</c:v>
                </c:pt>
                <c:pt idx="10">
                  <c:v>10</c:v>
                </c:pt>
                <c:pt idx="11">
                  <c:v>15</c:v>
                </c:pt>
                <c:pt idx="12">
                  <c:v>10</c:v>
                </c:pt>
                <c:pt idx="13">
                  <c:v>9</c:v>
                </c:pt>
                <c:pt idx="14">
                  <c:v>10</c:v>
                </c:pt>
                <c:pt idx="15">
                  <c:v>7</c:v>
                </c:pt>
                <c:pt idx="16">
                  <c:v>10</c:v>
                </c:pt>
                <c:pt idx="17">
                  <c:v>12</c:v>
                </c:pt>
                <c:pt idx="18">
                  <c:v>17</c:v>
                </c:pt>
                <c:pt idx="19">
                  <c:v>6</c:v>
                </c:pt>
                <c:pt idx="20">
                  <c:v>15</c:v>
                </c:pt>
                <c:pt idx="21">
                  <c:v>17</c:v>
                </c:pt>
                <c:pt idx="22">
                  <c:v>12</c:v>
                </c:pt>
                <c:pt idx="23">
                  <c:v>19</c:v>
                </c:pt>
                <c:pt idx="24">
                  <c:v>17</c:v>
                </c:pt>
                <c:pt idx="25">
                  <c:v>6</c:v>
                </c:pt>
                <c:pt idx="26">
                  <c:v>13</c:v>
                </c:pt>
                <c:pt idx="27">
                  <c:v>2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2DA-D2EA-42C7-A569-25DD42D61D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7"/>
        <c:showNegBubbles val="0"/>
        <c:axId val="660644552"/>
        <c:axId val="660639064"/>
      </c:bubbleChart>
      <c:valAx>
        <c:axId val="660644552"/>
        <c:scaling>
          <c:orientation val="minMax"/>
          <c:min val="0"/>
        </c:scaling>
        <c:delete val="1"/>
        <c:axPos val="b"/>
        <c:numFmt formatCode="General" sourceLinked="0"/>
        <c:majorTickMark val="out"/>
        <c:minorTickMark val="none"/>
        <c:tickLblPos val="nextTo"/>
        <c:crossAx val="660639064"/>
        <c:crossesAt val="0"/>
        <c:crossBetween val="midCat"/>
        <c:majorUnit val="1"/>
      </c:valAx>
      <c:valAx>
        <c:axId val="660639064"/>
        <c:scaling>
          <c:orientation val="minMax"/>
          <c:max val="13.5"/>
          <c:min val="0"/>
        </c:scaling>
        <c:delete val="1"/>
        <c:axPos val="l"/>
        <c:numFmt formatCode="0" sourceLinked="1"/>
        <c:majorTickMark val="out"/>
        <c:minorTickMark val="none"/>
        <c:tickLblPos val="nextTo"/>
        <c:crossAx val="660644552"/>
        <c:crossesAt val="0"/>
        <c:crossBetween val="midCat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6248748748749"/>
          <c:y val="5.3249475890985325E-2"/>
          <c:w val="0.85822710210210207"/>
          <c:h val="0.94675052410901472"/>
        </c:manualLayout>
      </c:layout>
      <c:bubbleChart>
        <c:varyColors val="0"/>
        <c:ser>
          <c:idx val="0"/>
          <c:order val="0"/>
          <c:tx>
            <c:strRef>
              <c:f>LegendData!$B$1:$B$1</c:f>
              <c:strCache>
                <c:ptCount val="1"/>
                <c:pt idx="0">
                  <c:v>0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C1D-4B96-9467-266399BD9630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1-AC1D-4B96-9467-266399BD9630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2-AC1D-4B96-9467-266399BD9630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3-AC1D-4B96-9467-266399BD9630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4-AC1D-4B96-9467-266399BD9630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5-AC1D-4B96-9467-266399BD9630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6-AC1D-4B96-9467-266399BD9630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7-AC1D-4B96-9467-266399BD9630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8-AC1D-4B96-9467-266399BD9630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9-AC1D-4B96-9467-266399BD9630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A-AC1D-4B96-9467-266399BD9630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B-AC1D-4B96-9467-266399BD9630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C-AC1D-4B96-9467-266399BD9630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D-AC1D-4B96-9467-266399BD9630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E-AC1D-4B96-9467-266399BD9630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F-AC1D-4B96-9467-266399BD9630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0-AC1D-4B96-9467-266399BD9630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1-AC1D-4B96-9467-266399BD9630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2-AC1D-4B96-9467-266399BD9630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3-AC1D-4B96-9467-266399BD9630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4-AC1D-4B96-9467-266399BD9630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5-AC1D-4B96-9467-266399BD9630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6-AC1D-4B96-9467-266399BD9630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7-AC1D-4B96-9467-266399BD9630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8-AC1D-4B96-9467-266399BD9630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9-AC1D-4B96-9467-266399BD9630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A-AC1D-4B96-9467-266399BD9630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B-AC1D-4B96-9467-266399BD9630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C-AC1D-4B96-9467-266399BD9630}"/>
              </c:ext>
            </c:extLst>
          </c:dPt>
          <c:dPt>
            <c:idx val="2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D-AC1D-4B96-9467-266399BD9630}"/>
              </c:ext>
            </c:extLst>
          </c:dPt>
          <c:xVal>
            <c:numRef>
              <c:f>ChartData!$A$2:$A$31</c:f>
              <c:numCache>
                <c:formatCode>0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ChartData!$B$2:$B$31</c:f>
              <c:numCache>
                <c:formatCode>0</c:formatCode>
                <c:ptCount val="30"/>
                <c:pt idx="0">
                  <c:v>33</c:v>
                </c:pt>
                <c:pt idx="1">
                  <c:v>33</c:v>
                </c:pt>
                <c:pt idx="2">
                  <c:v>33</c:v>
                </c:pt>
                <c:pt idx="3">
                  <c:v>33</c:v>
                </c:pt>
                <c:pt idx="4">
                  <c:v>33</c:v>
                </c:pt>
                <c:pt idx="5">
                  <c:v>33</c:v>
                </c:pt>
                <c:pt idx="6">
                  <c:v>33</c:v>
                </c:pt>
                <c:pt idx="7">
                  <c:v>33</c:v>
                </c:pt>
                <c:pt idx="8">
                  <c:v>33</c:v>
                </c:pt>
                <c:pt idx="9">
                  <c:v>33</c:v>
                </c:pt>
                <c:pt idx="10">
                  <c:v>33</c:v>
                </c:pt>
                <c:pt idx="11">
                  <c:v>33</c:v>
                </c:pt>
                <c:pt idx="12">
                  <c:v>33</c:v>
                </c:pt>
                <c:pt idx="13">
                  <c:v>33</c:v>
                </c:pt>
                <c:pt idx="14">
                  <c:v>33</c:v>
                </c:pt>
                <c:pt idx="15">
                  <c:v>33</c:v>
                </c:pt>
                <c:pt idx="16">
                  <c:v>33</c:v>
                </c:pt>
                <c:pt idx="17">
                  <c:v>33</c:v>
                </c:pt>
                <c:pt idx="18">
                  <c:v>33</c:v>
                </c:pt>
                <c:pt idx="19">
                  <c:v>33</c:v>
                </c:pt>
                <c:pt idx="20">
                  <c:v>33</c:v>
                </c:pt>
                <c:pt idx="21">
                  <c:v>33</c:v>
                </c:pt>
                <c:pt idx="22">
                  <c:v>33</c:v>
                </c:pt>
                <c:pt idx="23">
                  <c:v>33</c:v>
                </c:pt>
                <c:pt idx="24">
                  <c:v>33</c:v>
                </c:pt>
                <c:pt idx="25">
                  <c:v>33</c:v>
                </c:pt>
                <c:pt idx="26">
                  <c:v>33</c:v>
                </c:pt>
                <c:pt idx="27">
                  <c:v>33</c:v>
                </c:pt>
                <c:pt idx="28">
                  <c:v>33</c:v>
                </c:pt>
                <c:pt idx="29">
                  <c:v>33</c:v>
                </c:pt>
              </c:numCache>
            </c:numRef>
          </c:yVal>
          <c:bubbleSize>
            <c:numRef>
              <c:f>ChartData!$C$2:$C$31</c:f>
              <c:numCache>
                <c:formatCode>0.00</c:formatCode>
                <c:ptCount val="3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1E-AC1D-4B96-9467-266399BD9630}"/>
            </c:ext>
          </c:extLst>
        </c:ser>
        <c:ser>
          <c:idx val="1"/>
          <c:order val="1"/>
          <c:tx>
            <c:strRef>
              <c:f>LegendData!$D$1:$D$1</c:f>
              <c:strCache>
                <c:ptCount val="1"/>
                <c:pt idx="0">
                  <c:v>0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F-AC1D-4B96-9467-266399BD9630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0-AC1D-4B96-9467-266399BD9630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1-AC1D-4B96-9467-266399BD9630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2-AC1D-4B96-9467-266399BD9630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3-AC1D-4B96-9467-266399BD9630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4-AC1D-4B96-9467-266399BD9630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5-AC1D-4B96-9467-266399BD9630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6-AC1D-4B96-9467-266399BD9630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7-AC1D-4B96-9467-266399BD9630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8-AC1D-4B96-9467-266399BD9630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9-AC1D-4B96-9467-266399BD9630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A-AC1D-4B96-9467-266399BD9630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B-AC1D-4B96-9467-266399BD9630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C-AC1D-4B96-9467-266399BD9630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D-AC1D-4B96-9467-266399BD9630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E-AC1D-4B96-9467-266399BD9630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F-AC1D-4B96-9467-266399BD9630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0-AC1D-4B96-9467-266399BD9630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1-AC1D-4B96-9467-266399BD9630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2-AC1D-4B96-9467-266399BD9630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3-AC1D-4B96-9467-266399BD9630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4-AC1D-4B96-9467-266399BD9630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5-AC1D-4B96-9467-266399BD9630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6-AC1D-4B96-9467-266399BD9630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7-AC1D-4B96-9467-266399BD9630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8-AC1D-4B96-9467-266399BD9630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9-AC1D-4B96-9467-266399BD9630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A-AC1D-4B96-9467-266399BD9630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B-AC1D-4B96-9467-266399BD9630}"/>
              </c:ext>
            </c:extLst>
          </c:dPt>
          <c:dPt>
            <c:idx val="2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C-AC1D-4B96-9467-266399BD9630}"/>
              </c:ext>
            </c:extLst>
          </c:dPt>
          <c:xVal>
            <c:numRef>
              <c:f>ChartData!$A$32:$A$61</c:f>
              <c:numCache>
                <c:formatCode>0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ChartData!$D$32:$D$61</c:f>
              <c:numCache>
                <c:formatCode>0</c:formatCode>
                <c:ptCount val="30"/>
                <c:pt idx="0">
                  <c:v>32</c:v>
                </c:pt>
                <c:pt idx="1">
                  <c:v>32</c:v>
                </c:pt>
                <c:pt idx="2">
                  <c:v>32</c:v>
                </c:pt>
                <c:pt idx="3">
                  <c:v>32</c:v>
                </c:pt>
                <c:pt idx="4">
                  <c:v>32</c:v>
                </c:pt>
                <c:pt idx="5">
                  <c:v>32</c:v>
                </c:pt>
                <c:pt idx="6">
                  <c:v>32</c:v>
                </c:pt>
                <c:pt idx="7">
                  <c:v>32</c:v>
                </c:pt>
                <c:pt idx="8">
                  <c:v>32</c:v>
                </c:pt>
                <c:pt idx="9">
                  <c:v>32</c:v>
                </c:pt>
                <c:pt idx="10">
                  <c:v>32</c:v>
                </c:pt>
                <c:pt idx="11">
                  <c:v>32</c:v>
                </c:pt>
                <c:pt idx="12">
                  <c:v>32</c:v>
                </c:pt>
                <c:pt idx="13">
                  <c:v>32</c:v>
                </c:pt>
                <c:pt idx="14">
                  <c:v>32</c:v>
                </c:pt>
                <c:pt idx="15">
                  <c:v>32</c:v>
                </c:pt>
                <c:pt idx="16">
                  <c:v>32</c:v>
                </c:pt>
                <c:pt idx="17">
                  <c:v>32</c:v>
                </c:pt>
                <c:pt idx="18">
                  <c:v>32</c:v>
                </c:pt>
                <c:pt idx="19">
                  <c:v>32</c:v>
                </c:pt>
                <c:pt idx="20">
                  <c:v>32</c:v>
                </c:pt>
                <c:pt idx="21">
                  <c:v>32</c:v>
                </c:pt>
                <c:pt idx="22">
                  <c:v>32</c:v>
                </c:pt>
                <c:pt idx="23">
                  <c:v>32</c:v>
                </c:pt>
                <c:pt idx="24">
                  <c:v>32</c:v>
                </c:pt>
                <c:pt idx="25">
                  <c:v>32</c:v>
                </c:pt>
                <c:pt idx="26">
                  <c:v>32</c:v>
                </c:pt>
                <c:pt idx="27">
                  <c:v>32</c:v>
                </c:pt>
                <c:pt idx="28">
                  <c:v>32</c:v>
                </c:pt>
                <c:pt idx="29">
                  <c:v>32</c:v>
                </c:pt>
              </c:numCache>
            </c:numRef>
          </c:yVal>
          <c:bubbleSize>
            <c:numRef>
              <c:f>ChartData!$E$32:$E$61</c:f>
              <c:numCache>
                <c:formatCode>0.00</c:formatCode>
                <c:ptCount val="3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3D-AC1D-4B96-9467-266399BD9630}"/>
            </c:ext>
          </c:extLst>
        </c:ser>
        <c:ser>
          <c:idx val="2"/>
          <c:order val="2"/>
          <c:tx>
            <c:strRef>
              <c:f>LegendData!$F$1:$F$1</c:f>
              <c:strCache>
                <c:ptCount val="1"/>
                <c:pt idx="0">
                  <c:v>0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E-AC1D-4B96-9467-266399BD9630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F-AC1D-4B96-9467-266399BD9630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0-AC1D-4B96-9467-266399BD9630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1-AC1D-4B96-9467-266399BD9630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2-AC1D-4B96-9467-266399BD9630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3-AC1D-4B96-9467-266399BD9630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4-AC1D-4B96-9467-266399BD9630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5-AC1D-4B96-9467-266399BD9630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6-AC1D-4B96-9467-266399BD9630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7-AC1D-4B96-9467-266399BD9630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8-AC1D-4B96-9467-266399BD9630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9-AC1D-4B96-9467-266399BD9630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A-AC1D-4B96-9467-266399BD9630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B-AC1D-4B96-9467-266399BD9630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C-AC1D-4B96-9467-266399BD9630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D-AC1D-4B96-9467-266399BD9630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E-AC1D-4B96-9467-266399BD9630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F-AC1D-4B96-9467-266399BD9630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0-AC1D-4B96-9467-266399BD9630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1-AC1D-4B96-9467-266399BD9630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2-AC1D-4B96-9467-266399BD9630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3-AC1D-4B96-9467-266399BD9630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4-AC1D-4B96-9467-266399BD9630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5-AC1D-4B96-9467-266399BD9630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6-AC1D-4B96-9467-266399BD9630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7-AC1D-4B96-9467-266399BD9630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8-AC1D-4B96-9467-266399BD9630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9-AC1D-4B96-9467-266399BD9630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A-AC1D-4B96-9467-266399BD9630}"/>
              </c:ext>
            </c:extLst>
          </c:dPt>
          <c:dPt>
            <c:idx val="2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B-AC1D-4B96-9467-266399BD9630}"/>
              </c:ext>
            </c:extLst>
          </c:dPt>
          <c:xVal>
            <c:numRef>
              <c:f>ChartData!$A$62:$A$91</c:f>
              <c:numCache>
                <c:formatCode>0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ChartData!$F$62:$F$91</c:f>
              <c:numCache>
                <c:formatCode>0</c:formatCode>
                <c:ptCount val="30"/>
                <c:pt idx="0">
                  <c:v>31</c:v>
                </c:pt>
                <c:pt idx="1">
                  <c:v>31</c:v>
                </c:pt>
                <c:pt idx="2">
                  <c:v>31</c:v>
                </c:pt>
                <c:pt idx="3">
                  <c:v>31</c:v>
                </c:pt>
                <c:pt idx="4">
                  <c:v>31</c:v>
                </c:pt>
                <c:pt idx="5">
                  <c:v>31</c:v>
                </c:pt>
                <c:pt idx="6">
                  <c:v>31</c:v>
                </c:pt>
                <c:pt idx="7">
                  <c:v>31</c:v>
                </c:pt>
                <c:pt idx="8">
                  <c:v>31</c:v>
                </c:pt>
                <c:pt idx="9">
                  <c:v>31</c:v>
                </c:pt>
                <c:pt idx="10">
                  <c:v>31</c:v>
                </c:pt>
                <c:pt idx="11">
                  <c:v>31</c:v>
                </c:pt>
                <c:pt idx="12">
                  <c:v>31</c:v>
                </c:pt>
                <c:pt idx="13">
                  <c:v>31</c:v>
                </c:pt>
                <c:pt idx="14">
                  <c:v>31</c:v>
                </c:pt>
                <c:pt idx="15">
                  <c:v>31</c:v>
                </c:pt>
                <c:pt idx="16">
                  <c:v>31</c:v>
                </c:pt>
                <c:pt idx="17">
                  <c:v>31</c:v>
                </c:pt>
                <c:pt idx="18">
                  <c:v>31</c:v>
                </c:pt>
                <c:pt idx="19">
                  <c:v>31</c:v>
                </c:pt>
                <c:pt idx="20">
                  <c:v>31</c:v>
                </c:pt>
                <c:pt idx="21">
                  <c:v>31</c:v>
                </c:pt>
                <c:pt idx="22">
                  <c:v>31</c:v>
                </c:pt>
                <c:pt idx="23">
                  <c:v>31</c:v>
                </c:pt>
                <c:pt idx="24">
                  <c:v>31</c:v>
                </c:pt>
                <c:pt idx="25">
                  <c:v>31</c:v>
                </c:pt>
                <c:pt idx="26">
                  <c:v>31</c:v>
                </c:pt>
                <c:pt idx="27">
                  <c:v>31</c:v>
                </c:pt>
                <c:pt idx="28">
                  <c:v>31</c:v>
                </c:pt>
                <c:pt idx="29">
                  <c:v>31</c:v>
                </c:pt>
              </c:numCache>
            </c:numRef>
          </c:yVal>
          <c:bubbleSize>
            <c:numRef>
              <c:f>ChartData!$G$62:$G$91</c:f>
              <c:numCache>
                <c:formatCode>0.00</c:formatCode>
                <c:ptCount val="3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5C-AC1D-4B96-9467-266399BD9630}"/>
            </c:ext>
          </c:extLst>
        </c:ser>
        <c:ser>
          <c:idx val="3"/>
          <c:order val="3"/>
          <c:tx>
            <c:strRef>
              <c:f>LegendData!$H$1:$H$1</c:f>
              <c:strCache>
                <c:ptCount val="1"/>
                <c:pt idx="0">
                  <c:v>0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5D-AC1D-4B96-9467-266399BD9630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E-AC1D-4B96-9467-266399BD9630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F-AC1D-4B96-9467-266399BD9630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0-AC1D-4B96-9467-266399BD9630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1-AC1D-4B96-9467-266399BD9630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2-AC1D-4B96-9467-266399BD9630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3-AC1D-4B96-9467-266399BD9630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4-AC1D-4B96-9467-266399BD9630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5-AC1D-4B96-9467-266399BD9630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6-AC1D-4B96-9467-266399BD9630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7-AC1D-4B96-9467-266399BD9630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8-AC1D-4B96-9467-266399BD9630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9-AC1D-4B96-9467-266399BD9630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A-AC1D-4B96-9467-266399BD9630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B-AC1D-4B96-9467-266399BD9630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C-AC1D-4B96-9467-266399BD9630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D-AC1D-4B96-9467-266399BD9630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E-AC1D-4B96-9467-266399BD9630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F-AC1D-4B96-9467-266399BD9630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0-AC1D-4B96-9467-266399BD9630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1-AC1D-4B96-9467-266399BD9630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2-AC1D-4B96-9467-266399BD9630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3-AC1D-4B96-9467-266399BD9630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4-AC1D-4B96-9467-266399BD9630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5-AC1D-4B96-9467-266399BD9630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6-AC1D-4B96-9467-266399BD9630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7-AC1D-4B96-9467-266399BD9630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8-AC1D-4B96-9467-266399BD9630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9-AC1D-4B96-9467-266399BD9630}"/>
              </c:ext>
            </c:extLst>
          </c:dPt>
          <c:dPt>
            <c:idx val="2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A-AC1D-4B96-9467-266399BD9630}"/>
              </c:ext>
            </c:extLst>
          </c:dPt>
          <c:dLbls>
            <c:dLbl>
              <c:idx val="0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A8F7E531-3072-3788-2C66-B731B7147A14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D-AC1D-4B96-9467-266399BD9630}"/>
                </c:ext>
              </c:extLst>
            </c:dLbl>
            <c:dLbl>
              <c:idx val="1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5FA0BA7F-04D4-C4CB-0DA1-E8E25ED53FAA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E-AC1D-4B96-9467-266399BD9630}"/>
                </c:ext>
              </c:extLst>
            </c:dLbl>
            <c:dLbl>
              <c:idx val="2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E3D4E8E8-3756-AF46-C63A-F06C16BDD1B1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F-AC1D-4B96-9467-266399BD9630}"/>
                </c:ext>
              </c:extLst>
            </c:dLbl>
            <c:dLbl>
              <c:idx val="3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A35767C7-F1D5-2775-85AD-BFAED126E0B2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0-AC1D-4B96-9467-266399BD9630}"/>
                </c:ext>
              </c:extLst>
            </c:dLbl>
            <c:dLbl>
              <c:idx val="4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D4C68CF4-ACBD-208A-F436-7E6B87B5448E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1-AC1D-4B96-9467-266399BD9630}"/>
                </c:ext>
              </c:extLst>
            </c:dLbl>
            <c:dLbl>
              <c:idx val="5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5B8EB1DC-642E-4CBC-787A-D4AFD1D01A05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2-AC1D-4B96-9467-266399BD9630}"/>
                </c:ext>
              </c:extLst>
            </c:dLbl>
            <c:dLbl>
              <c:idx val="6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3D777AEE-6702-B86D-CFDB-DF101A1A3DBC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3-AC1D-4B96-9467-266399BD9630}"/>
                </c:ext>
              </c:extLst>
            </c:dLbl>
            <c:dLbl>
              <c:idx val="7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4DB6433D-BA34-4634-B031-C473B65E83AA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4-AC1D-4B96-9467-266399BD9630}"/>
                </c:ext>
              </c:extLst>
            </c:dLbl>
            <c:dLbl>
              <c:idx val="8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C3EDEF88-CFF2-CCCA-5CF3-880F46CDD447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5-AC1D-4B96-9467-266399BD9630}"/>
                </c:ext>
              </c:extLst>
            </c:dLbl>
            <c:dLbl>
              <c:idx val="9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F870856B-7B5C-447F-AC8C-36122E863BB6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6-AC1D-4B96-9467-266399BD9630}"/>
                </c:ext>
              </c:extLst>
            </c:dLbl>
            <c:dLbl>
              <c:idx val="10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B7323B0F-53CD-34AF-EC30-C83874EBDF7C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7-AC1D-4B96-9467-266399BD9630}"/>
                </c:ext>
              </c:extLst>
            </c:dLbl>
            <c:dLbl>
              <c:idx val="11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0E1D14BE-C85F-B3FE-3876-7AA24AAED426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8-AC1D-4B96-9467-266399BD9630}"/>
                </c:ext>
              </c:extLst>
            </c:dLbl>
            <c:dLbl>
              <c:idx val="12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CFD53DEA-1443-23E4-5F74-61453F86BC06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9-AC1D-4B96-9467-266399BD9630}"/>
                </c:ext>
              </c:extLst>
            </c:dLbl>
            <c:dLbl>
              <c:idx val="13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6F3C68B5-BE52-56F0-C57E-DEFBA61446E4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A-AC1D-4B96-9467-266399BD9630}"/>
                </c:ext>
              </c:extLst>
            </c:dLbl>
            <c:dLbl>
              <c:idx val="14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3DD301DC-42A7-B20D-F7A4-42A7F7107613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B-AC1D-4B96-9467-266399BD9630}"/>
                </c:ext>
              </c:extLst>
            </c:dLbl>
            <c:dLbl>
              <c:idx val="15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F1E7ACFA-7BAB-46F7-534C-DA0134370D4D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C-AC1D-4B96-9467-266399BD9630}"/>
                </c:ext>
              </c:extLst>
            </c:dLbl>
            <c:dLbl>
              <c:idx val="16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057A3823-8FC8-8F38-8AA3-14651D4587AB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D-AC1D-4B96-9467-266399BD9630}"/>
                </c:ext>
              </c:extLst>
            </c:dLbl>
            <c:dLbl>
              <c:idx val="17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6CAEF53C-013D-D683-0BF5-20CCF2854DB1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E-AC1D-4B96-9467-266399BD9630}"/>
                </c:ext>
              </c:extLst>
            </c:dLbl>
            <c:dLbl>
              <c:idx val="18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401C5582-5D20-187A-404E-74860EEDDE73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F-AC1D-4B96-9467-266399BD9630}"/>
                </c:ext>
              </c:extLst>
            </c:dLbl>
            <c:dLbl>
              <c:idx val="19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527C5CEB-1DF4-DBA5-AF13-8D807AC76C57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0-AC1D-4B96-9467-266399BD9630}"/>
                </c:ext>
              </c:extLst>
            </c:dLbl>
            <c:dLbl>
              <c:idx val="20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5FAF1B37-2ACB-43A4-382E-C3A8864BF534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1-AC1D-4B96-9467-266399BD9630}"/>
                </c:ext>
              </c:extLst>
            </c:dLbl>
            <c:dLbl>
              <c:idx val="21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66FD1B3F-B81E-0EC4-074E-87B1415B678C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2-AC1D-4B96-9467-266399BD9630}"/>
                </c:ext>
              </c:extLst>
            </c:dLbl>
            <c:dLbl>
              <c:idx val="22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563D4C37-4323-2B8A-BFB7-15BFBE7F4872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3-AC1D-4B96-9467-266399BD9630}"/>
                </c:ext>
              </c:extLst>
            </c:dLbl>
            <c:dLbl>
              <c:idx val="23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0488AE03-3C85-47E8-7B06-D0B0B415433B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4-AC1D-4B96-9467-266399BD9630}"/>
                </c:ext>
              </c:extLst>
            </c:dLbl>
            <c:dLbl>
              <c:idx val="24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C03E2F0C-F645-D5A3-FE68-804FA8D5DAF0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5-AC1D-4B96-9467-266399BD9630}"/>
                </c:ext>
              </c:extLst>
            </c:dLbl>
            <c:dLbl>
              <c:idx val="25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8DA43068-B375-C435-AD65-CA2BB33A1AF4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6-AC1D-4B96-9467-266399BD9630}"/>
                </c:ext>
              </c:extLst>
            </c:dLbl>
            <c:dLbl>
              <c:idx val="26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73DFC50F-7ED4-7F34-57BF-383EBE8FCC71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7-AC1D-4B96-9467-266399BD9630}"/>
                </c:ext>
              </c:extLst>
            </c:dLbl>
            <c:dLbl>
              <c:idx val="27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43D77384-D6EE-CD3C-FF48-EF1F0E4DC03B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8-AC1D-4B96-9467-266399BD9630}"/>
                </c:ext>
              </c:extLst>
            </c:dLbl>
            <c:dLbl>
              <c:idx val="28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6CF41CD1-E61C-A52D-BC0D-7E242E7AFC7D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9-AC1D-4B96-9467-266399BD9630}"/>
                </c:ext>
              </c:extLst>
            </c:dLbl>
            <c:dLbl>
              <c:idx val="29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3370DEB3-12B7-E44A-C620-06278B134322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A-AC1D-4B96-9467-266399BD96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 baseline="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ChartData!$A$92:$A$121</c:f>
              <c:numCache>
                <c:formatCode>0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ChartData!$H$92:$H$121</c:f>
              <c:numCache>
                <c:formatCode>0</c:formatCode>
                <c:ptCount val="30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  <c:pt idx="6">
                  <c:v>30</c:v>
                </c:pt>
                <c:pt idx="7">
                  <c:v>30</c:v>
                </c:pt>
                <c:pt idx="8">
                  <c:v>30</c:v>
                </c:pt>
                <c:pt idx="9">
                  <c:v>30</c:v>
                </c:pt>
                <c:pt idx="10">
                  <c:v>30</c:v>
                </c:pt>
                <c:pt idx="11">
                  <c:v>30</c:v>
                </c:pt>
                <c:pt idx="12">
                  <c:v>30</c:v>
                </c:pt>
                <c:pt idx="13">
                  <c:v>30</c:v>
                </c:pt>
                <c:pt idx="14">
                  <c:v>30</c:v>
                </c:pt>
                <c:pt idx="15">
                  <c:v>30</c:v>
                </c:pt>
                <c:pt idx="16">
                  <c:v>30</c:v>
                </c:pt>
                <c:pt idx="17">
                  <c:v>30</c:v>
                </c:pt>
                <c:pt idx="18">
                  <c:v>30</c:v>
                </c:pt>
                <c:pt idx="19">
                  <c:v>30</c:v>
                </c:pt>
                <c:pt idx="20">
                  <c:v>30</c:v>
                </c:pt>
                <c:pt idx="21">
                  <c:v>30</c:v>
                </c:pt>
                <c:pt idx="22">
                  <c:v>30</c:v>
                </c:pt>
                <c:pt idx="23">
                  <c:v>30</c:v>
                </c:pt>
                <c:pt idx="24">
                  <c:v>30</c:v>
                </c:pt>
                <c:pt idx="25">
                  <c:v>30</c:v>
                </c:pt>
                <c:pt idx="26">
                  <c:v>30</c:v>
                </c:pt>
                <c:pt idx="27">
                  <c:v>30</c:v>
                </c:pt>
                <c:pt idx="28">
                  <c:v>30</c:v>
                </c:pt>
                <c:pt idx="29">
                  <c:v>30</c:v>
                </c:pt>
              </c:numCache>
            </c:numRef>
          </c:yVal>
          <c:bubbleSize>
            <c:numRef>
              <c:f>ChartData!$I$92:$I$121</c:f>
              <c:numCache>
                <c:formatCode>0.00</c:formatCode>
                <c:ptCount val="3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5="http://schemas.microsoft.com/office/drawing/2012/chart" uri="{02D57815-91ED-43cb-92C2-25804820EDAC}">
              <c15:datalabelsRange>
                <c15:f>LegendData!$BO$511:$BO$540</c15:f>
                <c15:dlblRangeCache>
                  <c:ptCount val="30"/>
                  <c:pt idx="0">
                    <c:v>1990</c:v>
                  </c:pt>
                  <c:pt idx="1">
                    <c:v>1991</c:v>
                  </c:pt>
                  <c:pt idx="2">
                    <c:v>1992</c:v>
                  </c:pt>
                  <c:pt idx="3">
                    <c:v>1993</c:v>
                  </c:pt>
                  <c:pt idx="4">
                    <c:v>1994</c:v>
                  </c:pt>
                  <c:pt idx="5">
                    <c:v>1995</c:v>
                  </c:pt>
                  <c:pt idx="6">
                    <c:v>1996</c:v>
                  </c:pt>
                  <c:pt idx="7">
                    <c:v>1997</c:v>
                  </c:pt>
                  <c:pt idx="8">
                    <c:v>1998</c:v>
                  </c:pt>
                  <c:pt idx="9">
                    <c:v>1999</c:v>
                  </c:pt>
                  <c:pt idx="10">
                    <c:v>2000</c:v>
                  </c:pt>
                  <c:pt idx="11">
                    <c:v>2001</c:v>
                  </c:pt>
                  <c:pt idx="12">
                    <c:v>2002</c:v>
                  </c:pt>
                  <c:pt idx="13">
                    <c:v>2003</c:v>
                  </c:pt>
                  <c:pt idx="14">
                    <c:v>2004</c:v>
                  </c:pt>
                  <c:pt idx="15">
                    <c:v>2005</c:v>
                  </c:pt>
                  <c:pt idx="16">
                    <c:v>2006</c:v>
                  </c:pt>
                  <c:pt idx="17">
                    <c:v>2007</c:v>
                  </c:pt>
                  <c:pt idx="18">
                    <c:v>2008</c:v>
                  </c:pt>
                  <c:pt idx="19">
                    <c:v>2009</c:v>
                  </c:pt>
                  <c:pt idx="20">
                    <c:v>2010</c:v>
                  </c:pt>
                  <c:pt idx="21">
                    <c:v>2011</c:v>
                  </c:pt>
                  <c:pt idx="22">
                    <c:v>2012</c:v>
                  </c:pt>
                  <c:pt idx="23">
                    <c:v>2013</c:v>
                  </c:pt>
                  <c:pt idx="24">
                    <c:v>2014</c:v>
                  </c:pt>
                  <c:pt idx="25">
                    <c:v>2015</c:v>
                  </c:pt>
                  <c:pt idx="26">
                    <c:v>2016</c:v>
                  </c:pt>
                  <c:pt idx="27">
                    <c:v>2017</c:v>
                  </c:pt>
                  <c:pt idx="28">
                    <c:v>2018</c:v>
                  </c:pt>
                  <c:pt idx="29">
                    <c:v>2019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7B-AC1D-4B96-9467-266399BD9630}"/>
            </c:ext>
          </c:extLst>
        </c:ser>
        <c:ser>
          <c:idx val="4"/>
          <c:order val="4"/>
          <c:tx>
            <c:strRef>
              <c:f>LegendData!$J$1:$J$1</c:f>
              <c:strCache>
                <c:ptCount val="1"/>
                <c:pt idx="0">
                  <c:v>0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7C-AC1D-4B96-9467-266399BD9630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D-AC1D-4B96-9467-266399BD9630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E-AC1D-4B96-9467-266399BD9630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F-AC1D-4B96-9467-266399BD9630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0-AC1D-4B96-9467-266399BD9630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1-AC1D-4B96-9467-266399BD9630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2-AC1D-4B96-9467-266399BD9630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3-AC1D-4B96-9467-266399BD9630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4-AC1D-4B96-9467-266399BD9630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5-AC1D-4B96-9467-266399BD9630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6-AC1D-4B96-9467-266399BD9630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7-AC1D-4B96-9467-266399BD9630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8-AC1D-4B96-9467-266399BD9630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9-AC1D-4B96-9467-266399BD9630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A-AC1D-4B96-9467-266399BD9630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B-AC1D-4B96-9467-266399BD9630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C-AC1D-4B96-9467-266399BD9630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D-AC1D-4B96-9467-266399BD9630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E-AC1D-4B96-9467-266399BD9630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F-AC1D-4B96-9467-266399BD9630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0-AC1D-4B96-9467-266399BD9630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1-AC1D-4B96-9467-266399BD9630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2-AC1D-4B96-9467-266399BD9630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3-AC1D-4B96-9467-266399BD9630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4-AC1D-4B96-9467-266399BD9630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5-AC1D-4B96-9467-266399BD9630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6-AC1D-4B96-9467-266399BD9630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7-AC1D-4B96-9467-266399BD9630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8-AC1D-4B96-9467-266399BD9630}"/>
              </c:ext>
            </c:extLst>
          </c:dPt>
          <c:dPt>
            <c:idx val="2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9-AC1D-4B96-9467-266399BD9630}"/>
              </c:ext>
            </c:extLst>
          </c:dPt>
          <c:xVal>
            <c:numRef>
              <c:f>ChartData!$A$122:$A$151</c:f>
              <c:numCache>
                <c:formatCode>0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ChartData!$J$122:$J$151</c:f>
              <c:numCache>
                <c:formatCode>0</c:formatCode>
                <c:ptCount val="30"/>
                <c:pt idx="0">
                  <c:v>29</c:v>
                </c:pt>
                <c:pt idx="1">
                  <c:v>29</c:v>
                </c:pt>
                <c:pt idx="2">
                  <c:v>29</c:v>
                </c:pt>
                <c:pt idx="3">
                  <c:v>29</c:v>
                </c:pt>
                <c:pt idx="4">
                  <c:v>29</c:v>
                </c:pt>
                <c:pt idx="5">
                  <c:v>29</c:v>
                </c:pt>
                <c:pt idx="6">
                  <c:v>29</c:v>
                </c:pt>
                <c:pt idx="7">
                  <c:v>29</c:v>
                </c:pt>
                <c:pt idx="8">
                  <c:v>29</c:v>
                </c:pt>
                <c:pt idx="9">
                  <c:v>29</c:v>
                </c:pt>
                <c:pt idx="10">
                  <c:v>29</c:v>
                </c:pt>
                <c:pt idx="11">
                  <c:v>29</c:v>
                </c:pt>
                <c:pt idx="12">
                  <c:v>29</c:v>
                </c:pt>
                <c:pt idx="13">
                  <c:v>29</c:v>
                </c:pt>
                <c:pt idx="14">
                  <c:v>29</c:v>
                </c:pt>
                <c:pt idx="15">
                  <c:v>29</c:v>
                </c:pt>
                <c:pt idx="16">
                  <c:v>29</c:v>
                </c:pt>
                <c:pt idx="17">
                  <c:v>29</c:v>
                </c:pt>
                <c:pt idx="18">
                  <c:v>29</c:v>
                </c:pt>
                <c:pt idx="19">
                  <c:v>29</c:v>
                </c:pt>
                <c:pt idx="20">
                  <c:v>29</c:v>
                </c:pt>
                <c:pt idx="21">
                  <c:v>29</c:v>
                </c:pt>
                <c:pt idx="22">
                  <c:v>29</c:v>
                </c:pt>
                <c:pt idx="23">
                  <c:v>29</c:v>
                </c:pt>
                <c:pt idx="24">
                  <c:v>29</c:v>
                </c:pt>
                <c:pt idx="25">
                  <c:v>29</c:v>
                </c:pt>
                <c:pt idx="26">
                  <c:v>29</c:v>
                </c:pt>
                <c:pt idx="27">
                  <c:v>29</c:v>
                </c:pt>
                <c:pt idx="28">
                  <c:v>29</c:v>
                </c:pt>
                <c:pt idx="29">
                  <c:v>29</c:v>
                </c:pt>
              </c:numCache>
            </c:numRef>
          </c:yVal>
          <c:bubbleSize>
            <c:numRef>
              <c:f>ChartData!$K$122:$K$151</c:f>
              <c:numCache>
                <c:formatCode>0.00</c:formatCode>
                <c:ptCount val="3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9A-AC1D-4B96-9467-266399BD9630}"/>
            </c:ext>
          </c:extLst>
        </c:ser>
        <c:ser>
          <c:idx val="5"/>
          <c:order val="5"/>
          <c:tx>
            <c:strRef>
              <c:f>LegendData!$L$1:$L$1</c:f>
              <c:strCache>
                <c:ptCount val="1"/>
                <c:pt idx="0">
                  <c:v>0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9B-AC1D-4B96-9467-266399BD9630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C-AC1D-4B96-9467-266399BD9630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D-AC1D-4B96-9467-266399BD9630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E-AC1D-4B96-9467-266399BD9630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F-AC1D-4B96-9467-266399BD9630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0-AC1D-4B96-9467-266399BD9630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1-AC1D-4B96-9467-266399BD9630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2-AC1D-4B96-9467-266399BD9630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3-AC1D-4B96-9467-266399BD9630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4-AC1D-4B96-9467-266399BD9630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5-AC1D-4B96-9467-266399BD9630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6-AC1D-4B96-9467-266399BD9630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7-AC1D-4B96-9467-266399BD9630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8-AC1D-4B96-9467-266399BD9630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9-AC1D-4B96-9467-266399BD9630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A-AC1D-4B96-9467-266399BD9630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B-AC1D-4B96-9467-266399BD9630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C-AC1D-4B96-9467-266399BD9630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D-AC1D-4B96-9467-266399BD9630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E-AC1D-4B96-9467-266399BD9630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F-AC1D-4B96-9467-266399BD9630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0-AC1D-4B96-9467-266399BD9630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1-AC1D-4B96-9467-266399BD9630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2-AC1D-4B96-9467-266399BD9630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3-AC1D-4B96-9467-266399BD9630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4-AC1D-4B96-9467-266399BD9630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5-AC1D-4B96-9467-266399BD9630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6-AC1D-4B96-9467-266399BD9630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7-AC1D-4B96-9467-266399BD9630}"/>
              </c:ext>
            </c:extLst>
          </c:dPt>
          <c:dPt>
            <c:idx val="2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8-AC1D-4B96-9467-266399BD9630}"/>
              </c:ext>
            </c:extLst>
          </c:dPt>
          <c:xVal>
            <c:numRef>
              <c:f>ChartData!$A$152:$A$181</c:f>
              <c:numCache>
                <c:formatCode>0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ChartData!$L$152:$L$181</c:f>
              <c:numCache>
                <c:formatCode>0</c:formatCode>
                <c:ptCount val="30"/>
                <c:pt idx="0">
                  <c:v>28</c:v>
                </c:pt>
                <c:pt idx="1">
                  <c:v>28</c:v>
                </c:pt>
                <c:pt idx="2">
                  <c:v>28</c:v>
                </c:pt>
                <c:pt idx="3">
                  <c:v>28</c:v>
                </c:pt>
                <c:pt idx="4">
                  <c:v>28</c:v>
                </c:pt>
                <c:pt idx="5">
                  <c:v>28</c:v>
                </c:pt>
                <c:pt idx="6">
                  <c:v>28</c:v>
                </c:pt>
                <c:pt idx="7">
                  <c:v>28</c:v>
                </c:pt>
                <c:pt idx="8">
                  <c:v>28</c:v>
                </c:pt>
                <c:pt idx="9">
                  <c:v>28</c:v>
                </c:pt>
                <c:pt idx="10">
                  <c:v>28</c:v>
                </c:pt>
                <c:pt idx="11">
                  <c:v>28</c:v>
                </c:pt>
                <c:pt idx="12">
                  <c:v>28</c:v>
                </c:pt>
                <c:pt idx="13">
                  <c:v>28</c:v>
                </c:pt>
                <c:pt idx="14">
                  <c:v>28</c:v>
                </c:pt>
                <c:pt idx="15">
                  <c:v>28</c:v>
                </c:pt>
                <c:pt idx="16">
                  <c:v>28</c:v>
                </c:pt>
                <c:pt idx="17">
                  <c:v>28</c:v>
                </c:pt>
                <c:pt idx="18">
                  <c:v>28</c:v>
                </c:pt>
                <c:pt idx="19">
                  <c:v>28</c:v>
                </c:pt>
                <c:pt idx="20">
                  <c:v>28</c:v>
                </c:pt>
                <c:pt idx="21">
                  <c:v>28</c:v>
                </c:pt>
                <c:pt idx="22">
                  <c:v>28</c:v>
                </c:pt>
                <c:pt idx="23">
                  <c:v>28</c:v>
                </c:pt>
                <c:pt idx="24">
                  <c:v>28</c:v>
                </c:pt>
                <c:pt idx="25">
                  <c:v>28</c:v>
                </c:pt>
                <c:pt idx="26">
                  <c:v>28</c:v>
                </c:pt>
                <c:pt idx="27">
                  <c:v>28</c:v>
                </c:pt>
                <c:pt idx="28">
                  <c:v>28</c:v>
                </c:pt>
                <c:pt idx="29">
                  <c:v>28</c:v>
                </c:pt>
              </c:numCache>
            </c:numRef>
          </c:yVal>
          <c:bubbleSize>
            <c:numRef>
              <c:f>ChartData!$M$152:$M$181</c:f>
              <c:numCache>
                <c:formatCode>0.00</c:formatCode>
                <c:ptCount val="3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B9-AC1D-4B96-9467-266399BD9630}"/>
            </c:ext>
          </c:extLst>
        </c:ser>
        <c:ser>
          <c:idx val="6"/>
          <c:order val="6"/>
          <c:tx>
            <c:strRef>
              <c:f>LegendData!$N$1:$N$1</c:f>
              <c:strCache>
                <c:ptCount val="1"/>
                <c:pt idx="0">
                  <c:v>0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BA-AC1D-4B96-9467-266399BD9630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B-AC1D-4B96-9467-266399BD9630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C-AC1D-4B96-9467-266399BD9630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D-AC1D-4B96-9467-266399BD9630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E-AC1D-4B96-9467-266399BD9630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F-AC1D-4B96-9467-266399BD9630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0-AC1D-4B96-9467-266399BD9630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1-AC1D-4B96-9467-266399BD9630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2-AC1D-4B96-9467-266399BD9630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3-AC1D-4B96-9467-266399BD9630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4-AC1D-4B96-9467-266399BD9630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5-AC1D-4B96-9467-266399BD9630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6-AC1D-4B96-9467-266399BD9630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7-AC1D-4B96-9467-266399BD9630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8-AC1D-4B96-9467-266399BD9630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9-AC1D-4B96-9467-266399BD9630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A-AC1D-4B96-9467-266399BD9630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B-AC1D-4B96-9467-266399BD9630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C-AC1D-4B96-9467-266399BD9630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D-AC1D-4B96-9467-266399BD9630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E-AC1D-4B96-9467-266399BD9630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F-AC1D-4B96-9467-266399BD9630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0-AC1D-4B96-9467-266399BD9630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1-AC1D-4B96-9467-266399BD9630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2-AC1D-4B96-9467-266399BD9630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3-AC1D-4B96-9467-266399BD9630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4-AC1D-4B96-9467-266399BD9630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5-AC1D-4B96-9467-266399BD9630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6-AC1D-4B96-9467-266399BD9630}"/>
              </c:ext>
            </c:extLst>
          </c:dPt>
          <c:dPt>
            <c:idx val="2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7-AC1D-4B96-9467-266399BD9630}"/>
              </c:ext>
            </c:extLst>
          </c:dPt>
          <c:xVal>
            <c:numRef>
              <c:f>ChartData!$A$182:$A$211</c:f>
              <c:numCache>
                <c:formatCode>0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ChartData!$N$182:$N$211</c:f>
              <c:numCache>
                <c:formatCode>0</c:formatCode>
                <c:ptCount val="30"/>
                <c:pt idx="0">
                  <c:v>27</c:v>
                </c:pt>
                <c:pt idx="1">
                  <c:v>27</c:v>
                </c:pt>
                <c:pt idx="2">
                  <c:v>27</c:v>
                </c:pt>
                <c:pt idx="3">
                  <c:v>27</c:v>
                </c:pt>
                <c:pt idx="4">
                  <c:v>27</c:v>
                </c:pt>
                <c:pt idx="5">
                  <c:v>27</c:v>
                </c:pt>
                <c:pt idx="6">
                  <c:v>27</c:v>
                </c:pt>
                <c:pt idx="7">
                  <c:v>27</c:v>
                </c:pt>
                <c:pt idx="8">
                  <c:v>27</c:v>
                </c:pt>
                <c:pt idx="9">
                  <c:v>27</c:v>
                </c:pt>
                <c:pt idx="10">
                  <c:v>27</c:v>
                </c:pt>
                <c:pt idx="11">
                  <c:v>27</c:v>
                </c:pt>
                <c:pt idx="12">
                  <c:v>27</c:v>
                </c:pt>
                <c:pt idx="13">
                  <c:v>27</c:v>
                </c:pt>
                <c:pt idx="14">
                  <c:v>27</c:v>
                </c:pt>
                <c:pt idx="15">
                  <c:v>27</c:v>
                </c:pt>
                <c:pt idx="16">
                  <c:v>27</c:v>
                </c:pt>
                <c:pt idx="17">
                  <c:v>27</c:v>
                </c:pt>
                <c:pt idx="18">
                  <c:v>27</c:v>
                </c:pt>
                <c:pt idx="19">
                  <c:v>27</c:v>
                </c:pt>
                <c:pt idx="20">
                  <c:v>27</c:v>
                </c:pt>
                <c:pt idx="21">
                  <c:v>27</c:v>
                </c:pt>
                <c:pt idx="22">
                  <c:v>27</c:v>
                </c:pt>
                <c:pt idx="23">
                  <c:v>27</c:v>
                </c:pt>
                <c:pt idx="24">
                  <c:v>27</c:v>
                </c:pt>
                <c:pt idx="25">
                  <c:v>27</c:v>
                </c:pt>
                <c:pt idx="26">
                  <c:v>27</c:v>
                </c:pt>
                <c:pt idx="27">
                  <c:v>27</c:v>
                </c:pt>
                <c:pt idx="28">
                  <c:v>27</c:v>
                </c:pt>
                <c:pt idx="29">
                  <c:v>27</c:v>
                </c:pt>
              </c:numCache>
            </c:numRef>
          </c:yVal>
          <c:bubbleSize>
            <c:numRef>
              <c:f>ChartData!$O$182:$O$211</c:f>
              <c:numCache>
                <c:formatCode>0.00</c:formatCode>
                <c:ptCount val="3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D8-AC1D-4B96-9467-266399BD9630}"/>
            </c:ext>
          </c:extLst>
        </c:ser>
        <c:ser>
          <c:idx val="7"/>
          <c:order val="7"/>
          <c:tx>
            <c:strRef>
              <c:f>LegendData!$P$1:$P$1</c:f>
              <c:strCache>
                <c:ptCount val="1"/>
                <c:pt idx="0">
                  <c:v>Germany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DA-AC1D-4B96-9467-266399BD9630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C-AC1D-4B96-9467-266399BD9630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E-AC1D-4B96-9467-266399BD9630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E0-AC1D-4B96-9467-266399BD9630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E2-AC1D-4B96-9467-266399BD9630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E4-AC1D-4B96-9467-266399BD9630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E6-AC1D-4B96-9467-266399BD9630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E8-AC1D-4B96-9467-266399BD9630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EA-AC1D-4B96-9467-266399BD9630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EC-AC1D-4B96-9467-266399BD9630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EE-AC1D-4B96-9467-266399BD9630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F0-AC1D-4B96-9467-266399BD9630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F2-AC1D-4B96-9467-266399BD9630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F4-AC1D-4B96-9467-266399BD9630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F6-AC1D-4B96-9467-266399BD9630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F8-AC1D-4B96-9467-266399BD9630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FA-AC1D-4B96-9467-266399BD9630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FC-AC1D-4B96-9467-266399BD9630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FE-AC1D-4B96-9467-266399BD9630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00-AC1D-4B96-9467-266399BD9630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02-AC1D-4B96-9467-266399BD9630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04-AC1D-4B96-9467-266399BD9630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06-AC1D-4B96-9467-266399BD9630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08-AC1D-4B96-9467-266399BD9630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0A-AC1D-4B96-9467-266399BD9630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0C-AC1D-4B96-9467-266399BD9630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0E-AC1D-4B96-9467-266399BD9630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10-AC1D-4B96-9467-266399BD9630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12-AC1D-4B96-9467-266399BD9630}"/>
              </c:ext>
            </c:extLst>
          </c:dPt>
          <c:xVal>
            <c:numRef>
              <c:f>ChartData!$A$212:$A$240</c:f>
              <c:numCache>
                <c:formatCode>0</c:formatCode>
                <c:ptCount val="2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</c:numCache>
            </c:numRef>
          </c:xVal>
          <c:yVal>
            <c:numRef>
              <c:f>ChartData!$P$212:$P$240</c:f>
              <c:numCache>
                <c:formatCode>0</c:formatCode>
                <c:ptCount val="29"/>
                <c:pt idx="0">
                  <c:v>26</c:v>
                </c:pt>
                <c:pt idx="1">
                  <c:v>26</c:v>
                </c:pt>
                <c:pt idx="2">
                  <c:v>26</c:v>
                </c:pt>
                <c:pt idx="3">
                  <c:v>26</c:v>
                </c:pt>
                <c:pt idx="4">
                  <c:v>26</c:v>
                </c:pt>
                <c:pt idx="5">
                  <c:v>26</c:v>
                </c:pt>
                <c:pt idx="6">
                  <c:v>26</c:v>
                </c:pt>
                <c:pt idx="7">
                  <c:v>26</c:v>
                </c:pt>
                <c:pt idx="8">
                  <c:v>26</c:v>
                </c:pt>
                <c:pt idx="9">
                  <c:v>26</c:v>
                </c:pt>
                <c:pt idx="10">
                  <c:v>26</c:v>
                </c:pt>
                <c:pt idx="11">
                  <c:v>26</c:v>
                </c:pt>
                <c:pt idx="12">
                  <c:v>26</c:v>
                </c:pt>
                <c:pt idx="13">
                  <c:v>26</c:v>
                </c:pt>
                <c:pt idx="14">
                  <c:v>26</c:v>
                </c:pt>
                <c:pt idx="15">
                  <c:v>26</c:v>
                </c:pt>
                <c:pt idx="16">
                  <c:v>26</c:v>
                </c:pt>
                <c:pt idx="17">
                  <c:v>26</c:v>
                </c:pt>
                <c:pt idx="18">
                  <c:v>26</c:v>
                </c:pt>
                <c:pt idx="19">
                  <c:v>26</c:v>
                </c:pt>
                <c:pt idx="20">
                  <c:v>26</c:v>
                </c:pt>
                <c:pt idx="21">
                  <c:v>26</c:v>
                </c:pt>
                <c:pt idx="22">
                  <c:v>26</c:v>
                </c:pt>
                <c:pt idx="23">
                  <c:v>26</c:v>
                </c:pt>
                <c:pt idx="24">
                  <c:v>26</c:v>
                </c:pt>
                <c:pt idx="25">
                  <c:v>26</c:v>
                </c:pt>
                <c:pt idx="26">
                  <c:v>26</c:v>
                </c:pt>
                <c:pt idx="27">
                  <c:v>26</c:v>
                </c:pt>
                <c:pt idx="28">
                  <c:v>26</c:v>
                </c:pt>
              </c:numCache>
            </c:numRef>
          </c:yVal>
          <c:bubbleSize>
            <c:numRef>
              <c:f>ChartData!$Q$212:$Q$240</c:f>
              <c:numCache>
                <c:formatCode>0.00</c:formatCode>
                <c:ptCount val="29"/>
                <c:pt idx="0">
                  <c:v>23</c:v>
                </c:pt>
                <c:pt idx="1">
                  <c:v>37</c:v>
                </c:pt>
                <c:pt idx="2">
                  <c:v>26</c:v>
                </c:pt>
                <c:pt idx="3">
                  <c:v>25</c:v>
                </c:pt>
                <c:pt idx="4">
                  <c:v>26</c:v>
                </c:pt>
                <c:pt idx="5">
                  <c:v>25</c:v>
                </c:pt>
                <c:pt idx="6">
                  <c:v>19</c:v>
                </c:pt>
                <c:pt idx="7">
                  <c:v>23</c:v>
                </c:pt>
                <c:pt idx="8">
                  <c:v>42</c:v>
                </c:pt>
                <c:pt idx="9">
                  <c:v>40</c:v>
                </c:pt>
                <c:pt idx="10">
                  <c:v>33</c:v>
                </c:pt>
                <c:pt idx="11">
                  <c:v>27</c:v>
                </c:pt>
                <c:pt idx="12">
                  <c:v>29</c:v>
                </c:pt>
                <c:pt idx="13">
                  <c:v>37</c:v>
                </c:pt>
                <c:pt idx="14">
                  <c:v>19</c:v>
                </c:pt>
                <c:pt idx="15">
                  <c:v>24</c:v>
                </c:pt>
                <c:pt idx="16">
                  <c:v>21</c:v>
                </c:pt>
                <c:pt idx="17">
                  <c:v>42</c:v>
                </c:pt>
                <c:pt idx="18">
                  <c:v>40</c:v>
                </c:pt>
                <c:pt idx="19">
                  <c:v>24</c:v>
                </c:pt>
                <c:pt idx="20">
                  <c:v>28</c:v>
                </c:pt>
                <c:pt idx="21">
                  <c:v>37</c:v>
                </c:pt>
                <c:pt idx="22">
                  <c:v>31</c:v>
                </c:pt>
                <c:pt idx="23">
                  <c:v>51</c:v>
                </c:pt>
                <c:pt idx="24">
                  <c:v>70</c:v>
                </c:pt>
                <c:pt idx="25">
                  <c:v>56</c:v>
                </c:pt>
                <c:pt idx="26">
                  <c:v>55</c:v>
                </c:pt>
                <c:pt idx="27">
                  <c:v>46</c:v>
                </c:pt>
                <c:pt idx="28">
                  <c:v>19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113-AC1D-4B96-9467-266399BD9630}"/>
            </c:ext>
          </c:extLst>
        </c:ser>
        <c:ser>
          <c:idx val="8"/>
          <c:order val="8"/>
          <c:tx>
            <c:strRef>
              <c:f>LegendData!$R$1:$R$1</c:f>
              <c:strCache>
                <c:ptCount val="1"/>
                <c:pt idx="0">
                  <c:v>France</c:v>
                </c:pt>
              </c:strCache>
            </c:strRef>
          </c:tx>
          <c:spPr>
            <a:solidFill>
              <a:srgbClr val="B9D24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115-AC1D-4B96-9467-266399BD9630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17-AC1D-4B96-9467-266399BD9630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19-AC1D-4B96-9467-266399BD9630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1B-AC1D-4B96-9467-266399BD9630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1D-AC1D-4B96-9467-266399BD9630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1F-AC1D-4B96-9467-266399BD9630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21-AC1D-4B96-9467-266399BD9630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23-AC1D-4B96-9467-266399BD9630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25-AC1D-4B96-9467-266399BD9630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27-AC1D-4B96-9467-266399BD9630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29-AC1D-4B96-9467-266399BD9630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2B-AC1D-4B96-9467-266399BD9630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2D-AC1D-4B96-9467-266399BD9630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2F-AC1D-4B96-9467-266399BD9630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31-AC1D-4B96-9467-266399BD9630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33-AC1D-4B96-9467-266399BD9630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35-AC1D-4B96-9467-266399BD9630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37-AC1D-4B96-9467-266399BD9630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39-AC1D-4B96-9467-266399BD9630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3B-AC1D-4B96-9467-266399BD9630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3D-AC1D-4B96-9467-266399BD9630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3F-AC1D-4B96-9467-266399BD9630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41-AC1D-4B96-9467-266399BD9630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43-AC1D-4B96-9467-266399BD9630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45-AC1D-4B96-9467-266399BD9630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47-AC1D-4B96-9467-266399BD9630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49-AC1D-4B96-9467-266399BD9630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4B-AC1D-4B96-9467-266399BD9630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4D-AC1D-4B96-9467-266399BD9630}"/>
              </c:ext>
            </c:extLst>
          </c:dPt>
          <c:xVal>
            <c:numRef>
              <c:f>ChartData!$A$241:$A$269</c:f>
              <c:numCache>
                <c:formatCode>0</c:formatCode>
                <c:ptCount val="2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</c:numCache>
            </c:numRef>
          </c:xVal>
          <c:yVal>
            <c:numRef>
              <c:f>ChartData!$R$241:$R$269</c:f>
              <c:numCache>
                <c:formatCode>0</c:formatCode>
                <c:ptCount val="29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  <c:pt idx="4">
                  <c:v>25</c:v>
                </c:pt>
                <c:pt idx="5">
                  <c:v>25</c:v>
                </c:pt>
                <c:pt idx="6">
                  <c:v>25</c:v>
                </c:pt>
                <c:pt idx="7">
                  <c:v>25</c:v>
                </c:pt>
                <c:pt idx="8">
                  <c:v>25</c:v>
                </c:pt>
                <c:pt idx="9">
                  <c:v>25</c:v>
                </c:pt>
                <c:pt idx="10">
                  <c:v>25</c:v>
                </c:pt>
                <c:pt idx="11">
                  <c:v>25</c:v>
                </c:pt>
                <c:pt idx="12">
                  <c:v>25</c:v>
                </c:pt>
                <c:pt idx="13">
                  <c:v>25</c:v>
                </c:pt>
                <c:pt idx="14">
                  <c:v>25</c:v>
                </c:pt>
                <c:pt idx="15">
                  <c:v>25</c:v>
                </c:pt>
                <c:pt idx="16">
                  <c:v>25</c:v>
                </c:pt>
                <c:pt idx="17">
                  <c:v>25</c:v>
                </c:pt>
                <c:pt idx="18">
                  <c:v>25</c:v>
                </c:pt>
                <c:pt idx="19">
                  <c:v>25</c:v>
                </c:pt>
                <c:pt idx="20">
                  <c:v>25</c:v>
                </c:pt>
                <c:pt idx="21">
                  <c:v>25</c:v>
                </c:pt>
                <c:pt idx="22">
                  <c:v>25</c:v>
                </c:pt>
                <c:pt idx="23">
                  <c:v>25</c:v>
                </c:pt>
                <c:pt idx="24">
                  <c:v>25</c:v>
                </c:pt>
                <c:pt idx="25">
                  <c:v>25</c:v>
                </c:pt>
                <c:pt idx="26">
                  <c:v>25</c:v>
                </c:pt>
                <c:pt idx="27">
                  <c:v>25</c:v>
                </c:pt>
                <c:pt idx="28">
                  <c:v>25</c:v>
                </c:pt>
              </c:numCache>
            </c:numRef>
          </c:yVal>
          <c:bubbleSize>
            <c:numRef>
              <c:f>ChartData!$S$241:$S$269</c:f>
              <c:numCache>
                <c:formatCode>0.00</c:formatCode>
                <c:ptCount val="29"/>
                <c:pt idx="0">
                  <c:v>29</c:v>
                </c:pt>
                <c:pt idx="1">
                  <c:v>18</c:v>
                </c:pt>
                <c:pt idx="2">
                  <c:v>28</c:v>
                </c:pt>
                <c:pt idx="3">
                  <c:v>25</c:v>
                </c:pt>
                <c:pt idx="4">
                  <c:v>18</c:v>
                </c:pt>
                <c:pt idx="5">
                  <c:v>30</c:v>
                </c:pt>
                <c:pt idx="6">
                  <c:v>14</c:v>
                </c:pt>
                <c:pt idx="7">
                  <c:v>16</c:v>
                </c:pt>
                <c:pt idx="8">
                  <c:v>16</c:v>
                </c:pt>
                <c:pt idx="9">
                  <c:v>12</c:v>
                </c:pt>
                <c:pt idx="10">
                  <c:v>20</c:v>
                </c:pt>
                <c:pt idx="11">
                  <c:v>17</c:v>
                </c:pt>
                <c:pt idx="12">
                  <c:v>35</c:v>
                </c:pt>
                <c:pt idx="13">
                  <c:v>24</c:v>
                </c:pt>
                <c:pt idx="14">
                  <c:v>23</c:v>
                </c:pt>
                <c:pt idx="15">
                  <c:v>9</c:v>
                </c:pt>
                <c:pt idx="16">
                  <c:v>32</c:v>
                </c:pt>
                <c:pt idx="17">
                  <c:v>30</c:v>
                </c:pt>
                <c:pt idx="18">
                  <c:v>42</c:v>
                </c:pt>
                <c:pt idx="19">
                  <c:v>39</c:v>
                </c:pt>
                <c:pt idx="20">
                  <c:v>45</c:v>
                </c:pt>
                <c:pt idx="21">
                  <c:v>59</c:v>
                </c:pt>
                <c:pt idx="22">
                  <c:v>57</c:v>
                </c:pt>
                <c:pt idx="23">
                  <c:v>73</c:v>
                </c:pt>
                <c:pt idx="24">
                  <c:v>53</c:v>
                </c:pt>
                <c:pt idx="25">
                  <c:v>65</c:v>
                </c:pt>
                <c:pt idx="26">
                  <c:v>51</c:v>
                </c:pt>
                <c:pt idx="27">
                  <c:v>46</c:v>
                </c:pt>
                <c:pt idx="28">
                  <c:v>10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14E-AC1D-4B96-9467-266399BD9630}"/>
            </c:ext>
          </c:extLst>
        </c:ser>
        <c:ser>
          <c:idx val="9"/>
          <c:order val="9"/>
          <c:tx>
            <c:strRef>
              <c:f>LegendData!$T$1:$T$1</c:f>
              <c:strCache>
                <c:ptCount val="1"/>
                <c:pt idx="0">
                  <c:v>United Kingdom</c:v>
                </c:pt>
              </c:strCache>
            </c:strRef>
          </c:tx>
          <c:spPr>
            <a:solidFill>
              <a:srgbClr val="8A100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150-AC1D-4B96-9467-266399BD9630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52-AC1D-4B96-9467-266399BD9630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54-AC1D-4B96-9467-266399BD9630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56-AC1D-4B96-9467-266399BD9630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58-AC1D-4B96-9467-266399BD9630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5A-AC1D-4B96-9467-266399BD9630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5C-AC1D-4B96-9467-266399BD9630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5E-AC1D-4B96-9467-266399BD9630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60-AC1D-4B96-9467-266399BD9630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62-AC1D-4B96-9467-266399BD9630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64-AC1D-4B96-9467-266399BD9630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66-AC1D-4B96-9467-266399BD9630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68-AC1D-4B96-9467-266399BD9630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6A-AC1D-4B96-9467-266399BD9630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6C-AC1D-4B96-9467-266399BD9630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6E-AC1D-4B96-9467-266399BD9630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70-AC1D-4B96-9467-266399BD9630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72-AC1D-4B96-9467-266399BD9630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74-AC1D-4B96-9467-266399BD9630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76-AC1D-4B96-9467-266399BD9630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78-AC1D-4B96-9467-266399BD9630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7A-AC1D-4B96-9467-266399BD9630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7C-AC1D-4B96-9467-266399BD9630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7E-AC1D-4B96-9467-266399BD9630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80-AC1D-4B96-9467-266399BD9630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82-AC1D-4B96-9467-266399BD9630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84-AC1D-4B96-9467-266399BD9630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86-AC1D-4B96-9467-266399BD9630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88-AC1D-4B96-9467-266399BD9630}"/>
              </c:ext>
            </c:extLst>
          </c:dPt>
          <c:xVal>
            <c:numRef>
              <c:f>ChartData!$A$270:$A$298</c:f>
              <c:numCache>
                <c:formatCode>0</c:formatCode>
                <c:ptCount val="2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</c:numCache>
            </c:numRef>
          </c:xVal>
          <c:yVal>
            <c:numRef>
              <c:f>ChartData!$T$270:$T$298</c:f>
              <c:numCache>
                <c:formatCode>0</c:formatCode>
                <c:ptCount val="29"/>
                <c:pt idx="0">
                  <c:v>24</c:v>
                </c:pt>
                <c:pt idx="1">
                  <c:v>24</c:v>
                </c:pt>
                <c:pt idx="2">
                  <c:v>24</c:v>
                </c:pt>
                <c:pt idx="3">
                  <c:v>24</c:v>
                </c:pt>
                <c:pt idx="4">
                  <c:v>24</c:v>
                </c:pt>
                <c:pt idx="5">
                  <c:v>24</c:v>
                </c:pt>
                <c:pt idx="6">
                  <c:v>24</c:v>
                </c:pt>
                <c:pt idx="7">
                  <c:v>24</c:v>
                </c:pt>
                <c:pt idx="8">
                  <c:v>24</c:v>
                </c:pt>
                <c:pt idx="9">
                  <c:v>24</c:v>
                </c:pt>
                <c:pt idx="10">
                  <c:v>24</c:v>
                </c:pt>
                <c:pt idx="11">
                  <c:v>24</c:v>
                </c:pt>
                <c:pt idx="12">
                  <c:v>24</c:v>
                </c:pt>
                <c:pt idx="13">
                  <c:v>24</c:v>
                </c:pt>
                <c:pt idx="14">
                  <c:v>24</c:v>
                </c:pt>
                <c:pt idx="15">
                  <c:v>24</c:v>
                </c:pt>
                <c:pt idx="16">
                  <c:v>24</c:v>
                </c:pt>
                <c:pt idx="17">
                  <c:v>24</c:v>
                </c:pt>
                <c:pt idx="18">
                  <c:v>24</c:v>
                </c:pt>
                <c:pt idx="19">
                  <c:v>24</c:v>
                </c:pt>
                <c:pt idx="20">
                  <c:v>24</c:v>
                </c:pt>
                <c:pt idx="21">
                  <c:v>24</c:v>
                </c:pt>
                <c:pt idx="22">
                  <c:v>24</c:v>
                </c:pt>
                <c:pt idx="23">
                  <c:v>24</c:v>
                </c:pt>
                <c:pt idx="24">
                  <c:v>24</c:v>
                </c:pt>
                <c:pt idx="25">
                  <c:v>24</c:v>
                </c:pt>
                <c:pt idx="26">
                  <c:v>24</c:v>
                </c:pt>
                <c:pt idx="27">
                  <c:v>24</c:v>
                </c:pt>
                <c:pt idx="28">
                  <c:v>24</c:v>
                </c:pt>
              </c:numCache>
            </c:numRef>
          </c:yVal>
          <c:bubbleSize>
            <c:numRef>
              <c:f>ChartData!$U$270:$U$298</c:f>
              <c:numCache>
                <c:formatCode>0.00</c:formatCode>
                <c:ptCount val="29"/>
                <c:pt idx="0">
                  <c:v>5</c:v>
                </c:pt>
                <c:pt idx="1">
                  <c:v>4</c:v>
                </c:pt>
                <c:pt idx="2">
                  <c:v>5</c:v>
                </c:pt>
                <c:pt idx="3">
                  <c:v>4</c:v>
                </c:pt>
                <c:pt idx="4">
                  <c:v>3</c:v>
                </c:pt>
                <c:pt idx="5">
                  <c:v>2</c:v>
                </c:pt>
                <c:pt idx="6">
                  <c:v>8</c:v>
                </c:pt>
                <c:pt idx="7">
                  <c:v>5</c:v>
                </c:pt>
                <c:pt idx="8">
                  <c:v>3</c:v>
                </c:pt>
                <c:pt idx="9">
                  <c:v>7</c:v>
                </c:pt>
                <c:pt idx="10">
                  <c:v>4</c:v>
                </c:pt>
                <c:pt idx="11">
                  <c:v>1</c:v>
                </c:pt>
                <c:pt idx="12">
                  <c:v>4</c:v>
                </c:pt>
                <c:pt idx="13">
                  <c:v>9</c:v>
                </c:pt>
                <c:pt idx="14">
                  <c:v>6</c:v>
                </c:pt>
                <c:pt idx="15">
                  <c:v>2</c:v>
                </c:pt>
                <c:pt idx="16">
                  <c:v>2</c:v>
                </c:pt>
                <c:pt idx="17">
                  <c:v>10</c:v>
                </c:pt>
                <c:pt idx="18">
                  <c:v>5</c:v>
                </c:pt>
                <c:pt idx="19">
                  <c:v>7</c:v>
                </c:pt>
                <c:pt idx="20">
                  <c:v>10</c:v>
                </c:pt>
                <c:pt idx="21">
                  <c:v>9</c:v>
                </c:pt>
                <c:pt idx="22">
                  <c:v>8</c:v>
                </c:pt>
                <c:pt idx="23">
                  <c:v>18</c:v>
                </c:pt>
                <c:pt idx="24">
                  <c:v>6</c:v>
                </c:pt>
                <c:pt idx="25">
                  <c:v>19</c:v>
                </c:pt>
                <c:pt idx="26">
                  <c:v>11</c:v>
                </c:pt>
                <c:pt idx="27">
                  <c:v>15</c:v>
                </c:pt>
                <c:pt idx="28">
                  <c:v>7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189-AC1D-4B96-9467-266399BD9630}"/>
            </c:ext>
          </c:extLst>
        </c:ser>
        <c:ser>
          <c:idx val="10"/>
          <c:order val="10"/>
          <c:tx>
            <c:strRef>
              <c:f>LegendData!$V$1:$V$1</c:f>
              <c:strCache>
                <c:ptCount val="1"/>
                <c:pt idx="0">
                  <c:v>Italy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18B-AC1D-4B96-9467-266399BD9630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8D-AC1D-4B96-9467-266399BD9630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8F-AC1D-4B96-9467-266399BD9630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91-AC1D-4B96-9467-266399BD9630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93-AC1D-4B96-9467-266399BD9630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95-AC1D-4B96-9467-266399BD9630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97-AC1D-4B96-9467-266399BD9630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99-AC1D-4B96-9467-266399BD9630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9B-AC1D-4B96-9467-266399BD9630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9D-AC1D-4B96-9467-266399BD9630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9F-AC1D-4B96-9467-266399BD9630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A1-AC1D-4B96-9467-266399BD9630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A3-AC1D-4B96-9467-266399BD9630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A5-AC1D-4B96-9467-266399BD9630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A7-AC1D-4B96-9467-266399BD9630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A9-AC1D-4B96-9467-266399BD9630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AB-AC1D-4B96-9467-266399BD9630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AD-AC1D-4B96-9467-266399BD9630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AF-AC1D-4B96-9467-266399BD9630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B1-AC1D-4B96-9467-266399BD9630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B3-AC1D-4B96-9467-266399BD9630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B5-AC1D-4B96-9467-266399BD9630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B7-AC1D-4B96-9467-266399BD9630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B9-AC1D-4B96-9467-266399BD9630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BB-AC1D-4B96-9467-266399BD9630}"/>
              </c:ext>
            </c:extLst>
          </c:dPt>
          <c:xVal>
            <c:numRef>
              <c:f>ChartData!$A$299:$A$323</c:f>
              <c:numCache>
                <c:formatCode>0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22</c:v>
                </c:pt>
                <c:pt idx="19">
                  <c:v>23</c:v>
                </c:pt>
                <c:pt idx="20">
                  <c:v>24</c:v>
                </c:pt>
                <c:pt idx="21">
                  <c:v>26</c:v>
                </c:pt>
                <c:pt idx="22">
                  <c:v>27</c:v>
                </c:pt>
                <c:pt idx="23">
                  <c:v>28</c:v>
                </c:pt>
                <c:pt idx="24">
                  <c:v>29</c:v>
                </c:pt>
              </c:numCache>
            </c:numRef>
          </c:xVal>
          <c:yVal>
            <c:numRef>
              <c:f>ChartData!$V$299:$V$323</c:f>
              <c:numCache>
                <c:formatCode>0</c:formatCode>
                <c:ptCount val="25"/>
                <c:pt idx="0">
                  <c:v>23</c:v>
                </c:pt>
                <c:pt idx="1">
                  <c:v>23</c:v>
                </c:pt>
                <c:pt idx="2">
                  <c:v>23</c:v>
                </c:pt>
                <c:pt idx="3">
                  <c:v>23</c:v>
                </c:pt>
                <c:pt idx="4">
                  <c:v>23</c:v>
                </c:pt>
                <c:pt idx="5">
                  <c:v>23</c:v>
                </c:pt>
                <c:pt idx="6">
                  <c:v>23</c:v>
                </c:pt>
                <c:pt idx="7">
                  <c:v>23</c:v>
                </c:pt>
                <c:pt idx="8">
                  <c:v>23</c:v>
                </c:pt>
                <c:pt idx="9">
                  <c:v>23</c:v>
                </c:pt>
                <c:pt idx="10">
                  <c:v>23</c:v>
                </c:pt>
                <c:pt idx="11">
                  <c:v>23</c:v>
                </c:pt>
                <c:pt idx="12">
                  <c:v>23</c:v>
                </c:pt>
                <c:pt idx="13">
                  <c:v>23</c:v>
                </c:pt>
                <c:pt idx="14">
                  <c:v>23</c:v>
                </c:pt>
                <c:pt idx="15">
                  <c:v>23</c:v>
                </c:pt>
                <c:pt idx="16">
                  <c:v>23</c:v>
                </c:pt>
                <c:pt idx="17">
                  <c:v>23</c:v>
                </c:pt>
                <c:pt idx="18">
                  <c:v>23</c:v>
                </c:pt>
                <c:pt idx="19">
                  <c:v>23</c:v>
                </c:pt>
                <c:pt idx="20">
                  <c:v>23</c:v>
                </c:pt>
                <c:pt idx="21">
                  <c:v>23</c:v>
                </c:pt>
                <c:pt idx="22">
                  <c:v>23</c:v>
                </c:pt>
                <c:pt idx="23">
                  <c:v>23</c:v>
                </c:pt>
                <c:pt idx="24">
                  <c:v>23</c:v>
                </c:pt>
              </c:numCache>
            </c:numRef>
          </c:yVal>
          <c:bubbleSize>
            <c:numRef>
              <c:f>ChartData!$W$299:$W$323</c:f>
              <c:numCache>
                <c:formatCode>0.00</c:formatCode>
                <c:ptCount val="25"/>
                <c:pt idx="0">
                  <c:v>2</c:v>
                </c:pt>
                <c:pt idx="1">
                  <c:v>5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  <c:pt idx="11">
                  <c:v>2</c:v>
                </c:pt>
                <c:pt idx="12">
                  <c:v>4</c:v>
                </c:pt>
                <c:pt idx="13">
                  <c:v>6</c:v>
                </c:pt>
                <c:pt idx="14">
                  <c:v>2</c:v>
                </c:pt>
                <c:pt idx="15">
                  <c:v>3</c:v>
                </c:pt>
                <c:pt idx="16">
                  <c:v>5</c:v>
                </c:pt>
                <c:pt idx="17">
                  <c:v>3</c:v>
                </c:pt>
                <c:pt idx="18">
                  <c:v>5</c:v>
                </c:pt>
                <c:pt idx="19">
                  <c:v>5</c:v>
                </c:pt>
                <c:pt idx="20">
                  <c:v>4</c:v>
                </c:pt>
                <c:pt idx="21">
                  <c:v>10</c:v>
                </c:pt>
                <c:pt idx="22">
                  <c:v>11</c:v>
                </c:pt>
                <c:pt idx="23">
                  <c:v>5</c:v>
                </c:pt>
                <c:pt idx="24">
                  <c:v>4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1BC-AC1D-4B96-9467-266399BD9630}"/>
            </c:ext>
          </c:extLst>
        </c:ser>
        <c:ser>
          <c:idx val="11"/>
          <c:order val="11"/>
          <c:tx>
            <c:strRef>
              <c:f>LegendData!$X$1:$X$1</c:f>
              <c:strCache>
                <c:ptCount val="1"/>
                <c:pt idx="0">
                  <c:v>Sweden</c:v>
                </c:pt>
              </c:strCache>
            </c:strRef>
          </c:tx>
          <c:spPr>
            <a:solidFill>
              <a:srgbClr val="D257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1BE-AC1D-4B96-9467-266399BD9630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C0-AC1D-4B96-9467-266399BD9630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C2-AC1D-4B96-9467-266399BD9630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C4-AC1D-4B96-9467-266399BD9630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C6-AC1D-4B96-9467-266399BD9630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C8-AC1D-4B96-9467-266399BD9630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CA-AC1D-4B96-9467-266399BD9630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CC-AC1D-4B96-9467-266399BD9630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CE-AC1D-4B96-9467-266399BD9630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D0-AC1D-4B96-9467-266399BD9630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D2-AC1D-4B96-9467-266399BD9630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D4-AC1D-4B96-9467-266399BD9630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D6-AC1D-4B96-9467-266399BD9630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D8-AC1D-4B96-9467-266399BD9630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DA-AC1D-4B96-9467-266399BD9630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DC-AC1D-4B96-9467-266399BD9630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DE-AC1D-4B96-9467-266399BD9630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E0-AC1D-4B96-9467-266399BD9630}"/>
              </c:ext>
            </c:extLst>
          </c:dPt>
          <c:xVal>
            <c:numRef>
              <c:f>ChartData!$A$324:$A$341</c:f>
              <c:numCache>
                <c:formatCode>0</c:formatCode>
                <c:ptCount val="18"/>
                <c:pt idx="0">
                  <c:v>2</c:v>
                </c:pt>
                <c:pt idx="1">
                  <c:v>5</c:v>
                </c:pt>
                <c:pt idx="2">
                  <c:v>7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16</c:v>
                </c:pt>
                <c:pt idx="9">
                  <c:v>17</c:v>
                </c:pt>
                <c:pt idx="10">
                  <c:v>18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27</c:v>
                </c:pt>
                <c:pt idx="17">
                  <c:v>28</c:v>
                </c:pt>
              </c:numCache>
            </c:numRef>
          </c:xVal>
          <c:yVal>
            <c:numRef>
              <c:f>ChartData!$X$324:$X$341</c:f>
              <c:numCache>
                <c:formatCode>0</c:formatCode>
                <c:ptCount val="18"/>
                <c:pt idx="0">
                  <c:v>22</c:v>
                </c:pt>
                <c:pt idx="1">
                  <c:v>22</c:v>
                </c:pt>
                <c:pt idx="2">
                  <c:v>22</c:v>
                </c:pt>
                <c:pt idx="3">
                  <c:v>22</c:v>
                </c:pt>
                <c:pt idx="4">
                  <c:v>22</c:v>
                </c:pt>
                <c:pt idx="5">
                  <c:v>22</c:v>
                </c:pt>
                <c:pt idx="6">
                  <c:v>22</c:v>
                </c:pt>
                <c:pt idx="7">
                  <c:v>22</c:v>
                </c:pt>
                <c:pt idx="8">
                  <c:v>22</c:v>
                </c:pt>
                <c:pt idx="9">
                  <c:v>22</c:v>
                </c:pt>
                <c:pt idx="10">
                  <c:v>22</c:v>
                </c:pt>
                <c:pt idx="11">
                  <c:v>22</c:v>
                </c:pt>
                <c:pt idx="12">
                  <c:v>22</c:v>
                </c:pt>
                <c:pt idx="13">
                  <c:v>22</c:v>
                </c:pt>
                <c:pt idx="14">
                  <c:v>22</c:v>
                </c:pt>
                <c:pt idx="15">
                  <c:v>22</c:v>
                </c:pt>
                <c:pt idx="16">
                  <c:v>22</c:v>
                </c:pt>
                <c:pt idx="17">
                  <c:v>22</c:v>
                </c:pt>
              </c:numCache>
            </c:numRef>
          </c:yVal>
          <c:bubbleSize>
            <c:numRef>
              <c:f>ChartData!$Y$324:$Y$341</c:f>
              <c:numCache>
                <c:formatCode>0.00</c:formatCode>
                <c:ptCount val="18"/>
                <c:pt idx="0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  <c:pt idx="4">
                  <c:v>4</c:v>
                </c:pt>
                <c:pt idx="5">
                  <c:v>7</c:v>
                </c:pt>
                <c:pt idx="6">
                  <c:v>4</c:v>
                </c:pt>
                <c:pt idx="7">
                  <c:v>1</c:v>
                </c:pt>
                <c:pt idx="8">
                  <c:v>3</c:v>
                </c:pt>
                <c:pt idx="9">
                  <c:v>6</c:v>
                </c:pt>
                <c:pt idx="10">
                  <c:v>3</c:v>
                </c:pt>
                <c:pt idx="11">
                  <c:v>1</c:v>
                </c:pt>
                <c:pt idx="12">
                  <c:v>3</c:v>
                </c:pt>
                <c:pt idx="13">
                  <c:v>5</c:v>
                </c:pt>
                <c:pt idx="14">
                  <c:v>3</c:v>
                </c:pt>
                <c:pt idx="15">
                  <c:v>5</c:v>
                </c:pt>
                <c:pt idx="16">
                  <c:v>7</c:v>
                </c:pt>
                <c:pt idx="17">
                  <c:v>1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1E1-AC1D-4B96-9467-266399BD9630}"/>
            </c:ext>
          </c:extLst>
        </c:ser>
        <c:ser>
          <c:idx val="12"/>
          <c:order val="12"/>
          <c:tx>
            <c:strRef>
              <c:f>LegendData!$Z$1:$Z$1</c:f>
              <c:strCache>
                <c:ptCount val="1"/>
                <c:pt idx="0">
                  <c:v>Spain</c:v>
                </c:pt>
              </c:strCache>
            </c:strRef>
          </c:tx>
          <c:spPr>
            <a:solidFill>
              <a:srgbClr val="7A808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1E3-AC1D-4B96-9467-266399BD9630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E5-AC1D-4B96-9467-266399BD9630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E7-AC1D-4B96-9467-266399BD9630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E9-AC1D-4B96-9467-266399BD9630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EB-AC1D-4B96-9467-266399BD9630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ED-AC1D-4B96-9467-266399BD9630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EF-AC1D-4B96-9467-266399BD9630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F1-AC1D-4B96-9467-266399BD9630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F3-AC1D-4B96-9467-266399BD9630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F5-AC1D-4B96-9467-266399BD9630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F7-AC1D-4B96-9467-266399BD9630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F9-AC1D-4B96-9467-266399BD9630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FB-AC1D-4B96-9467-266399BD9630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FD-AC1D-4B96-9467-266399BD9630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FF-AC1D-4B96-9467-266399BD9630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01-AC1D-4B96-9467-266399BD9630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03-AC1D-4B96-9467-266399BD9630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05-AC1D-4B96-9467-266399BD9630}"/>
              </c:ext>
            </c:extLst>
          </c:dPt>
          <c:xVal>
            <c:numRef>
              <c:f>ChartData!$A$342:$A$359</c:f>
              <c:numCache>
                <c:formatCode>0</c:formatCode>
                <c:ptCount val="18"/>
                <c:pt idx="0">
                  <c:v>7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16</c:v>
                </c:pt>
                <c:pt idx="7">
                  <c:v>17</c:v>
                </c:pt>
                <c:pt idx="8">
                  <c:v>19</c:v>
                </c:pt>
                <c:pt idx="9">
                  <c:v>20</c:v>
                </c:pt>
                <c:pt idx="10">
                  <c:v>21</c:v>
                </c:pt>
                <c:pt idx="11">
                  <c:v>22</c:v>
                </c:pt>
                <c:pt idx="12">
                  <c:v>23</c:v>
                </c:pt>
                <c:pt idx="13">
                  <c:v>24</c:v>
                </c:pt>
                <c:pt idx="14">
                  <c:v>25</c:v>
                </c:pt>
                <c:pt idx="15">
                  <c:v>26</c:v>
                </c:pt>
                <c:pt idx="16">
                  <c:v>27</c:v>
                </c:pt>
                <c:pt idx="17">
                  <c:v>28</c:v>
                </c:pt>
              </c:numCache>
            </c:numRef>
          </c:xVal>
          <c:yVal>
            <c:numRef>
              <c:f>ChartData!$Z$342:$Z$359</c:f>
              <c:numCache>
                <c:formatCode>0</c:formatCode>
                <c:ptCount val="18"/>
                <c:pt idx="0">
                  <c:v>21</c:v>
                </c:pt>
                <c:pt idx="1">
                  <c:v>21</c:v>
                </c:pt>
                <c:pt idx="2">
                  <c:v>21</c:v>
                </c:pt>
                <c:pt idx="3">
                  <c:v>21</c:v>
                </c:pt>
                <c:pt idx="4">
                  <c:v>21</c:v>
                </c:pt>
                <c:pt idx="5">
                  <c:v>21</c:v>
                </c:pt>
                <c:pt idx="6">
                  <c:v>21</c:v>
                </c:pt>
                <c:pt idx="7">
                  <c:v>21</c:v>
                </c:pt>
                <c:pt idx="8">
                  <c:v>21</c:v>
                </c:pt>
                <c:pt idx="9">
                  <c:v>21</c:v>
                </c:pt>
                <c:pt idx="10">
                  <c:v>21</c:v>
                </c:pt>
                <c:pt idx="11">
                  <c:v>21</c:v>
                </c:pt>
                <c:pt idx="12">
                  <c:v>21</c:v>
                </c:pt>
                <c:pt idx="13">
                  <c:v>21</c:v>
                </c:pt>
                <c:pt idx="14">
                  <c:v>21</c:v>
                </c:pt>
                <c:pt idx="15">
                  <c:v>21</c:v>
                </c:pt>
                <c:pt idx="16">
                  <c:v>21</c:v>
                </c:pt>
                <c:pt idx="17">
                  <c:v>21</c:v>
                </c:pt>
              </c:numCache>
            </c:numRef>
          </c:yVal>
          <c:bubbleSize>
            <c:numRef>
              <c:f>ChartData!$AA$342:$AA$359</c:f>
              <c:numCache>
                <c:formatCode>0.00</c:formatCode>
                <c:ptCount val="18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  <c:pt idx="10">
                  <c:v>5</c:v>
                </c:pt>
                <c:pt idx="11">
                  <c:v>4</c:v>
                </c:pt>
                <c:pt idx="12">
                  <c:v>6</c:v>
                </c:pt>
                <c:pt idx="13">
                  <c:v>1</c:v>
                </c:pt>
                <c:pt idx="14">
                  <c:v>3</c:v>
                </c:pt>
                <c:pt idx="15">
                  <c:v>9</c:v>
                </c:pt>
                <c:pt idx="16">
                  <c:v>2</c:v>
                </c:pt>
                <c:pt idx="17">
                  <c:v>3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206-AC1D-4B96-9467-266399BD9630}"/>
            </c:ext>
          </c:extLst>
        </c:ser>
        <c:ser>
          <c:idx val="13"/>
          <c:order val="13"/>
          <c:tx>
            <c:strRef>
              <c:f>LegendData!$AB$1:$AB$1</c:f>
              <c:strCache>
                <c:ptCount val="1"/>
                <c:pt idx="0">
                  <c:v>Netherlands</c:v>
                </c:pt>
              </c:strCache>
            </c:strRef>
          </c:tx>
          <c:spPr>
            <a:solidFill>
              <a:srgbClr val="8FA3B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08-AC1D-4B96-9467-266399BD9630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0A-AC1D-4B96-9467-266399BD9630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0C-AC1D-4B96-9467-266399BD9630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0E-AC1D-4B96-9467-266399BD9630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10-AC1D-4B96-9467-266399BD9630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12-AC1D-4B96-9467-266399BD9630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14-AC1D-4B96-9467-266399BD9630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16-AC1D-4B96-9467-266399BD9630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218-AC1D-4B96-9467-266399BD9630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21A-AC1D-4B96-9467-266399BD9630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21C-AC1D-4B96-9467-266399BD9630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1E-AC1D-4B96-9467-266399BD9630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20-AC1D-4B96-9467-266399BD9630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22-AC1D-4B96-9467-266399BD9630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24-AC1D-4B96-9467-266399BD9630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26-AC1D-4B96-9467-266399BD9630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28-AC1D-4B96-9467-266399BD9630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2A-AC1D-4B96-9467-266399BD9630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22C-AC1D-4B96-9467-266399BD9630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22E-AC1D-4B96-9467-266399BD9630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230-AC1D-4B96-9467-266399BD9630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32-AC1D-4B96-9467-266399BD9630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34-AC1D-4B96-9467-266399BD9630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36-AC1D-4B96-9467-266399BD9630}"/>
              </c:ext>
            </c:extLst>
          </c:dPt>
          <c:xVal>
            <c:numRef>
              <c:f>ChartData!$A$360:$A$383</c:f>
              <c:numCache>
                <c:formatCode>0</c:formatCode>
                <c:ptCount val="2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15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23</c:v>
                </c:pt>
                <c:pt idx="18">
                  <c:v>24</c:v>
                </c:pt>
                <c:pt idx="19">
                  <c:v>25</c:v>
                </c:pt>
                <c:pt idx="20">
                  <c:v>26</c:v>
                </c:pt>
                <c:pt idx="21">
                  <c:v>27</c:v>
                </c:pt>
                <c:pt idx="22">
                  <c:v>28</c:v>
                </c:pt>
                <c:pt idx="23">
                  <c:v>29</c:v>
                </c:pt>
              </c:numCache>
            </c:numRef>
          </c:xVal>
          <c:yVal>
            <c:numRef>
              <c:f>ChartData!$AB$360:$AB$383</c:f>
              <c:numCache>
                <c:formatCode>0</c:formatCode>
                <c:ptCount val="2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20</c:v>
                </c:pt>
                <c:pt idx="8">
                  <c:v>20</c:v>
                </c:pt>
                <c:pt idx="9">
                  <c:v>20</c:v>
                </c:pt>
                <c:pt idx="10">
                  <c:v>20</c:v>
                </c:pt>
                <c:pt idx="11">
                  <c:v>20</c:v>
                </c:pt>
                <c:pt idx="12">
                  <c:v>20</c:v>
                </c:pt>
                <c:pt idx="13">
                  <c:v>20</c:v>
                </c:pt>
                <c:pt idx="14">
                  <c:v>20</c:v>
                </c:pt>
                <c:pt idx="15">
                  <c:v>20</c:v>
                </c:pt>
                <c:pt idx="16">
                  <c:v>20</c:v>
                </c:pt>
                <c:pt idx="17">
                  <c:v>20</c:v>
                </c:pt>
                <c:pt idx="18">
                  <c:v>20</c:v>
                </c:pt>
                <c:pt idx="19">
                  <c:v>20</c:v>
                </c:pt>
                <c:pt idx="20">
                  <c:v>20</c:v>
                </c:pt>
                <c:pt idx="21">
                  <c:v>20</c:v>
                </c:pt>
                <c:pt idx="22">
                  <c:v>20</c:v>
                </c:pt>
                <c:pt idx="23">
                  <c:v>20</c:v>
                </c:pt>
              </c:numCache>
            </c:numRef>
          </c:yVal>
          <c:bubbleSize>
            <c:numRef>
              <c:f>ChartData!$AC$360:$AC$383</c:f>
              <c:numCache>
                <c:formatCode>0.00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  <c:pt idx="9">
                  <c:v>4</c:v>
                </c:pt>
                <c:pt idx="10">
                  <c:v>2</c:v>
                </c:pt>
                <c:pt idx="11">
                  <c:v>2</c:v>
                </c:pt>
                <c:pt idx="12">
                  <c:v>1</c:v>
                </c:pt>
                <c:pt idx="13">
                  <c:v>2</c:v>
                </c:pt>
                <c:pt idx="14">
                  <c:v>2</c:v>
                </c:pt>
                <c:pt idx="15">
                  <c:v>1</c:v>
                </c:pt>
                <c:pt idx="16">
                  <c:v>3</c:v>
                </c:pt>
                <c:pt idx="17">
                  <c:v>2</c:v>
                </c:pt>
                <c:pt idx="18">
                  <c:v>1</c:v>
                </c:pt>
                <c:pt idx="19">
                  <c:v>1</c:v>
                </c:pt>
                <c:pt idx="20">
                  <c:v>2</c:v>
                </c:pt>
                <c:pt idx="21">
                  <c:v>1</c:v>
                </c:pt>
                <c:pt idx="22">
                  <c:v>2</c:v>
                </c:pt>
                <c:pt idx="23">
                  <c:v>2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237-AC1D-4B96-9467-266399BD9630}"/>
            </c:ext>
          </c:extLst>
        </c:ser>
        <c:ser>
          <c:idx val="14"/>
          <c:order val="14"/>
          <c:tx>
            <c:strRef>
              <c:f>LegendData!$AD$1:$AD$1</c:f>
              <c:strCache>
                <c:ptCount val="1"/>
                <c:pt idx="0">
                  <c:v>Switzerland</c:v>
                </c:pt>
              </c:strCache>
            </c:strRef>
          </c:tx>
          <c:spPr>
            <a:solidFill>
              <a:srgbClr val="3470B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39-AC1D-4B96-9467-266399BD9630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3B-AC1D-4B96-9467-266399BD9630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3D-AC1D-4B96-9467-266399BD9630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3F-AC1D-4B96-9467-266399BD9630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41-AC1D-4B96-9467-266399BD9630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43-AC1D-4B96-9467-266399BD9630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45-AC1D-4B96-9467-266399BD9630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47-AC1D-4B96-9467-266399BD9630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249-AC1D-4B96-9467-266399BD9630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24B-AC1D-4B96-9467-266399BD9630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24D-AC1D-4B96-9467-266399BD9630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4F-AC1D-4B96-9467-266399BD9630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51-AC1D-4B96-9467-266399BD9630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53-AC1D-4B96-9467-266399BD9630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55-AC1D-4B96-9467-266399BD9630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57-AC1D-4B96-9467-266399BD9630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59-AC1D-4B96-9467-266399BD9630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5B-AC1D-4B96-9467-266399BD9630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25D-AC1D-4B96-9467-266399BD9630}"/>
              </c:ext>
            </c:extLst>
          </c:dPt>
          <c:xVal>
            <c:numRef>
              <c:f>ChartData!$A$384:$A$402</c:f>
              <c:numCache>
                <c:formatCode>0</c:formatCode>
                <c:ptCount val="19"/>
                <c:pt idx="0">
                  <c:v>1</c:v>
                </c:pt>
                <c:pt idx="1">
                  <c:v>4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17</c:v>
                </c:pt>
                <c:pt idx="10">
                  <c:v>18</c:v>
                </c:pt>
                <c:pt idx="11">
                  <c:v>19</c:v>
                </c:pt>
                <c:pt idx="12">
                  <c:v>21</c:v>
                </c:pt>
                <c:pt idx="13">
                  <c:v>22</c:v>
                </c:pt>
                <c:pt idx="14">
                  <c:v>23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</c:numCache>
            </c:numRef>
          </c:xVal>
          <c:yVal>
            <c:numRef>
              <c:f>ChartData!$AD$384:$AD$402</c:f>
              <c:numCache>
                <c:formatCode>0</c:formatCode>
                <c:ptCount val="19"/>
                <c:pt idx="0">
                  <c:v>19</c:v>
                </c:pt>
                <c:pt idx="1">
                  <c:v>19</c:v>
                </c:pt>
                <c:pt idx="2">
                  <c:v>19</c:v>
                </c:pt>
                <c:pt idx="3">
                  <c:v>19</c:v>
                </c:pt>
                <c:pt idx="4">
                  <c:v>19</c:v>
                </c:pt>
                <c:pt idx="5">
                  <c:v>19</c:v>
                </c:pt>
                <c:pt idx="6">
                  <c:v>19</c:v>
                </c:pt>
                <c:pt idx="7">
                  <c:v>19</c:v>
                </c:pt>
                <c:pt idx="8">
                  <c:v>19</c:v>
                </c:pt>
                <c:pt idx="9">
                  <c:v>19</c:v>
                </c:pt>
                <c:pt idx="10">
                  <c:v>19</c:v>
                </c:pt>
                <c:pt idx="11">
                  <c:v>19</c:v>
                </c:pt>
                <c:pt idx="12">
                  <c:v>19</c:v>
                </c:pt>
                <c:pt idx="13">
                  <c:v>19</c:v>
                </c:pt>
                <c:pt idx="14">
                  <c:v>19</c:v>
                </c:pt>
                <c:pt idx="15">
                  <c:v>19</c:v>
                </c:pt>
                <c:pt idx="16">
                  <c:v>19</c:v>
                </c:pt>
                <c:pt idx="17">
                  <c:v>19</c:v>
                </c:pt>
                <c:pt idx="18">
                  <c:v>19</c:v>
                </c:pt>
              </c:numCache>
            </c:numRef>
          </c:yVal>
          <c:bubbleSize>
            <c:numRef>
              <c:f>ChartData!$AE$384:$AE$402</c:f>
              <c:numCache>
                <c:formatCode>0.00</c:formatCode>
                <c:ptCount val="19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1</c:v>
                </c:pt>
                <c:pt idx="10">
                  <c:v>3</c:v>
                </c:pt>
                <c:pt idx="11">
                  <c:v>1</c:v>
                </c:pt>
                <c:pt idx="12">
                  <c:v>1</c:v>
                </c:pt>
                <c:pt idx="13">
                  <c:v>2</c:v>
                </c:pt>
                <c:pt idx="14">
                  <c:v>1</c:v>
                </c:pt>
                <c:pt idx="15">
                  <c:v>5</c:v>
                </c:pt>
                <c:pt idx="16">
                  <c:v>6</c:v>
                </c:pt>
                <c:pt idx="17">
                  <c:v>1</c:v>
                </c:pt>
                <c:pt idx="18">
                  <c:v>1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25E-AC1D-4B96-9467-266399BD9630}"/>
            </c:ext>
          </c:extLst>
        </c:ser>
        <c:ser>
          <c:idx val="15"/>
          <c:order val="15"/>
          <c:tx>
            <c:strRef>
              <c:f>LegendData!$AF$1:$AF$1</c:f>
              <c:strCache>
                <c:ptCount val="1"/>
                <c:pt idx="0">
                  <c:v>Austria</c:v>
                </c:pt>
              </c:strCache>
            </c:strRef>
          </c:tx>
          <c:spPr>
            <a:solidFill>
              <a:srgbClr val="BCBD8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60-AC1D-4B96-9467-266399BD9630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62-AC1D-4B96-9467-266399BD9630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64-AC1D-4B96-9467-266399BD9630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66-AC1D-4B96-9467-266399BD9630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68-AC1D-4B96-9467-266399BD9630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6A-AC1D-4B96-9467-266399BD9630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6C-AC1D-4B96-9467-266399BD9630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6E-AC1D-4B96-9467-266399BD9630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270-AC1D-4B96-9467-266399BD9630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272-AC1D-4B96-9467-266399BD9630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274-AC1D-4B96-9467-266399BD9630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76-AC1D-4B96-9467-266399BD9630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78-AC1D-4B96-9467-266399BD9630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7A-AC1D-4B96-9467-266399BD9630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7C-AC1D-4B96-9467-266399BD9630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7E-AC1D-4B96-9467-266399BD9630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80-AC1D-4B96-9467-266399BD9630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82-AC1D-4B96-9467-266399BD9630}"/>
              </c:ext>
            </c:extLst>
          </c:dPt>
          <c:xVal>
            <c:numRef>
              <c:f>ChartData!$A$403:$A$420</c:f>
              <c:numCache>
                <c:formatCode>0</c:formatCode>
                <c:ptCount val="18"/>
                <c:pt idx="0">
                  <c:v>3</c:v>
                </c:pt>
                <c:pt idx="1">
                  <c:v>7</c:v>
                </c:pt>
                <c:pt idx="2">
                  <c:v>9</c:v>
                </c:pt>
                <c:pt idx="3">
                  <c:v>13</c:v>
                </c:pt>
                <c:pt idx="4">
                  <c:v>14</c:v>
                </c:pt>
                <c:pt idx="5">
                  <c:v>16</c:v>
                </c:pt>
                <c:pt idx="6">
                  <c:v>17</c:v>
                </c:pt>
                <c:pt idx="7">
                  <c:v>18</c:v>
                </c:pt>
                <c:pt idx="8">
                  <c:v>19</c:v>
                </c:pt>
                <c:pt idx="9">
                  <c:v>20</c:v>
                </c:pt>
                <c:pt idx="10">
                  <c:v>21</c:v>
                </c:pt>
                <c:pt idx="11">
                  <c:v>22</c:v>
                </c:pt>
                <c:pt idx="12">
                  <c:v>23</c:v>
                </c:pt>
                <c:pt idx="13">
                  <c:v>24</c:v>
                </c:pt>
                <c:pt idx="14">
                  <c:v>26</c:v>
                </c:pt>
                <c:pt idx="15">
                  <c:v>27</c:v>
                </c:pt>
                <c:pt idx="16">
                  <c:v>28</c:v>
                </c:pt>
                <c:pt idx="17">
                  <c:v>29</c:v>
                </c:pt>
              </c:numCache>
            </c:numRef>
          </c:xVal>
          <c:yVal>
            <c:numRef>
              <c:f>ChartData!$AF$403:$AF$420</c:f>
              <c:numCache>
                <c:formatCode>0</c:formatCode>
                <c:ptCount val="18"/>
                <c:pt idx="0">
                  <c:v>18</c:v>
                </c:pt>
                <c:pt idx="1">
                  <c:v>18</c:v>
                </c:pt>
                <c:pt idx="2">
                  <c:v>18</c:v>
                </c:pt>
                <c:pt idx="3">
                  <c:v>18</c:v>
                </c:pt>
                <c:pt idx="4">
                  <c:v>18</c:v>
                </c:pt>
                <c:pt idx="5">
                  <c:v>18</c:v>
                </c:pt>
                <c:pt idx="6">
                  <c:v>18</c:v>
                </c:pt>
                <c:pt idx="7">
                  <c:v>18</c:v>
                </c:pt>
                <c:pt idx="8">
                  <c:v>18</c:v>
                </c:pt>
                <c:pt idx="9">
                  <c:v>18</c:v>
                </c:pt>
                <c:pt idx="10">
                  <c:v>18</c:v>
                </c:pt>
                <c:pt idx="11">
                  <c:v>18</c:v>
                </c:pt>
                <c:pt idx="12">
                  <c:v>18</c:v>
                </c:pt>
                <c:pt idx="13">
                  <c:v>18</c:v>
                </c:pt>
                <c:pt idx="14">
                  <c:v>18</c:v>
                </c:pt>
                <c:pt idx="15">
                  <c:v>18</c:v>
                </c:pt>
                <c:pt idx="16">
                  <c:v>18</c:v>
                </c:pt>
                <c:pt idx="17">
                  <c:v>18</c:v>
                </c:pt>
              </c:numCache>
            </c:numRef>
          </c:yVal>
          <c:bubbleSize>
            <c:numRef>
              <c:f>ChartData!$AG$403:$AG$420</c:f>
              <c:numCache>
                <c:formatCode>0.00</c:formatCode>
                <c:ptCount val="1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1</c:v>
                </c:pt>
                <c:pt idx="10">
                  <c:v>5</c:v>
                </c:pt>
                <c:pt idx="11">
                  <c:v>3</c:v>
                </c:pt>
                <c:pt idx="12">
                  <c:v>2</c:v>
                </c:pt>
                <c:pt idx="13">
                  <c:v>1</c:v>
                </c:pt>
                <c:pt idx="14">
                  <c:v>2</c:v>
                </c:pt>
                <c:pt idx="15">
                  <c:v>1</c:v>
                </c:pt>
                <c:pt idx="16">
                  <c:v>3</c:v>
                </c:pt>
                <c:pt idx="17">
                  <c:v>1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283-AC1D-4B96-9467-266399BD9630}"/>
            </c:ext>
          </c:extLst>
        </c:ser>
        <c:ser>
          <c:idx val="16"/>
          <c:order val="16"/>
          <c:tx>
            <c:strRef>
              <c:f>LegendData!$AH$1:$AH$1</c:f>
              <c:strCache>
                <c:ptCount val="1"/>
                <c:pt idx="0">
                  <c:v>Belgium</c:v>
                </c:pt>
              </c:strCache>
            </c:strRef>
          </c:tx>
          <c:spPr>
            <a:solidFill>
              <a:srgbClr val="ED98AD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85-AC1D-4B96-9467-266399BD9630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87-AC1D-4B96-9467-266399BD9630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89-AC1D-4B96-9467-266399BD9630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8B-AC1D-4B96-9467-266399BD9630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8D-AC1D-4B96-9467-266399BD9630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8F-AC1D-4B96-9467-266399BD9630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91-AC1D-4B96-9467-266399BD9630}"/>
              </c:ext>
            </c:extLst>
          </c:dPt>
          <c:xVal>
            <c:numRef>
              <c:f>ChartData!$A$421:$A$427</c:f>
              <c:numCache>
                <c:formatCode>0</c:formatCode>
                <c:ptCount val="7"/>
                <c:pt idx="0">
                  <c:v>5</c:v>
                </c:pt>
                <c:pt idx="1">
                  <c:v>11</c:v>
                </c:pt>
                <c:pt idx="2">
                  <c:v>14</c:v>
                </c:pt>
                <c:pt idx="3">
                  <c:v>15</c:v>
                </c:pt>
                <c:pt idx="4">
                  <c:v>21</c:v>
                </c:pt>
                <c:pt idx="5">
                  <c:v>26</c:v>
                </c:pt>
                <c:pt idx="6">
                  <c:v>27</c:v>
                </c:pt>
              </c:numCache>
            </c:numRef>
          </c:xVal>
          <c:yVal>
            <c:numRef>
              <c:f>ChartData!$AH$421:$AH$427</c:f>
              <c:numCache>
                <c:formatCode>0</c:formatCode>
                <c:ptCount val="7"/>
                <c:pt idx="0">
                  <c:v>17</c:v>
                </c:pt>
                <c:pt idx="1">
                  <c:v>17</c:v>
                </c:pt>
                <c:pt idx="2">
                  <c:v>17</c:v>
                </c:pt>
                <c:pt idx="3">
                  <c:v>17</c:v>
                </c:pt>
                <c:pt idx="4">
                  <c:v>17</c:v>
                </c:pt>
                <c:pt idx="5">
                  <c:v>17</c:v>
                </c:pt>
                <c:pt idx="6">
                  <c:v>17</c:v>
                </c:pt>
              </c:numCache>
            </c:numRef>
          </c:yVal>
          <c:bubbleSize>
            <c:numRef>
              <c:f>ChartData!$AI$421:$AI$427</c:f>
              <c:numCache>
                <c:formatCode>0.00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292-AC1D-4B96-9467-266399BD9630}"/>
            </c:ext>
          </c:extLst>
        </c:ser>
        <c:ser>
          <c:idx val="17"/>
          <c:order val="17"/>
          <c:tx>
            <c:strRef>
              <c:f>LegendData!$AJ$1:$AJ$1</c:f>
              <c:strCache>
                <c:ptCount val="1"/>
                <c:pt idx="0">
                  <c:v>Norway</c:v>
                </c:pt>
              </c:strCache>
            </c:strRef>
          </c:tx>
          <c:spPr>
            <a:solidFill>
              <a:srgbClr val="77D9E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94-AC1D-4B96-9467-266399BD9630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96-AC1D-4B96-9467-266399BD9630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98-AC1D-4B96-9467-266399BD9630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9A-AC1D-4B96-9467-266399BD9630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9C-AC1D-4B96-9467-266399BD9630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9E-AC1D-4B96-9467-266399BD9630}"/>
              </c:ext>
            </c:extLst>
          </c:dPt>
          <c:xVal>
            <c:numRef>
              <c:f>ChartData!$A$428:$A$433</c:f>
              <c:numCache>
                <c:formatCode>0</c:formatCode>
                <c:ptCount val="6"/>
                <c:pt idx="0">
                  <c:v>7</c:v>
                </c:pt>
                <c:pt idx="1">
                  <c:v>9</c:v>
                </c:pt>
                <c:pt idx="2">
                  <c:v>11</c:v>
                </c:pt>
                <c:pt idx="3">
                  <c:v>12</c:v>
                </c:pt>
                <c:pt idx="4">
                  <c:v>21</c:v>
                </c:pt>
                <c:pt idx="5">
                  <c:v>30</c:v>
                </c:pt>
              </c:numCache>
            </c:numRef>
          </c:xVal>
          <c:yVal>
            <c:numRef>
              <c:f>ChartData!$AJ$428:$AJ$433</c:f>
              <c:numCache>
                <c:formatCode>0</c:formatCode>
                <c:ptCount val="6"/>
                <c:pt idx="0">
                  <c:v>16</c:v>
                </c:pt>
                <c:pt idx="1">
                  <c:v>16</c:v>
                </c:pt>
                <c:pt idx="2">
                  <c:v>16</c:v>
                </c:pt>
                <c:pt idx="3">
                  <c:v>16</c:v>
                </c:pt>
                <c:pt idx="4">
                  <c:v>16</c:v>
                </c:pt>
                <c:pt idx="5">
                  <c:v>16</c:v>
                </c:pt>
              </c:numCache>
            </c:numRef>
          </c:yVal>
          <c:bubbleSize>
            <c:numRef>
              <c:f>ChartData!$AK$428:$AK$433</c:f>
              <c:numCache>
                <c:formatCode>0.00</c:formatCode>
                <c:ptCount val="6"/>
                <c:pt idx="0">
                  <c:v>4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29F-AC1D-4B96-9467-266399BD9630}"/>
            </c:ext>
          </c:extLst>
        </c:ser>
        <c:ser>
          <c:idx val="18"/>
          <c:order val="18"/>
          <c:tx>
            <c:strRef>
              <c:f>LegendData!$AL$1:$AL$1</c:f>
              <c:strCache>
                <c:ptCount val="1"/>
                <c:pt idx="0">
                  <c:v>Luxembourg</c:v>
                </c:pt>
              </c:strCache>
            </c:strRef>
          </c:tx>
          <c:spPr>
            <a:solidFill>
              <a:srgbClr val="CEE07E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A1-AC1D-4B96-9467-266399BD9630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A3-AC1D-4B96-9467-266399BD9630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A5-AC1D-4B96-9467-266399BD9630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A7-AC1D-4B96-9467-266399BD9630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A9-AC1D-4B96-9467-266399BD9630}"/>
              </c:ext>
            </c:extLst>
          </c:dPt>
          <c:xVal>
            <c:numRef>
              <c:f>ChartData!$A$434:$A$438</c:f>
              <c:numCache>
                <c:formatCode>0</c:formatCode>
                <c:ptCount val="5"/>
                <c:pt idx="0">
                  <c:v>9</c:v>
                </c:pt>
                <c:pt idx="1">
                  <c:v>23</c:v>
                </c:pt>
                <c:pt idx="2">
                  <c:v>25</c:v>
                </c:pt>
                <c:pt idx="3">
                  <c:v>27</c:v>
                </c:pt>
                <c:pt idx="4">
                  <c:v>29</c:v>
                </c:pt>
              </c:numCache>
            </c:numRef>
          </c:xVal>
          <c:yVal>
            <c:numRef>
              <c:f>ChartData!$AL$434:$AL$438</c:f>
              <c:numCache>
                <c:formatCode>0</c:formatCode>
                <c:ptCount val="5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15</c:v>
                </c:pt>
              </c:numCache>
            </c:numRef>
          </c:yVal>
          <c:bubbleSize>
            <c:numRef>
              <c:f>ChartData!$AM$434:$AM$438</c:f>
              <c:numCache>
                <c:formatCode>0.00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2AA-AC1D-4B96-9467-266399BD9630}"/>
            </c:ext>
          </c:extLst>
        </c:ser>
        <c:ser>
          <c:idx val="19"/>
          <c:order val="19"/>
          <c:tx>
            <c:strRef>
              <c:f>LegendData!$AN$1:$AN$1</c:f>
              <c:strCache>
                <c:ptCount val="1"/>
                <c:pt idx="0">
                  <c:v>Finland</c:v>
                </c:pt>
              </c:strCache>
            </c:strRef>
          </c:tx>
          <c:spPr>
            <a:solidFill>
              <a:srgbClr val="B9706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AC-AC1D-4B96-9467-266399BD9630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AE-AC1D-4B96-9467-266399BD9630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B0-AC1D-4B96-9467-266399BD9630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B2-AC1D-4B96-9467-266399BD9630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B4-AC1D-4B96-9467-266399BD9630}"/>
              </c:ext>
            </c:extLst>
          </c:dPt>
          <c:xVal>
            <c:numRef>
              <c:f>ChartData!$A$439:$A$443</c:f>
              <c:numCache>
                <c:formatCode>0</c:formatCode>
                <c:ptCount val="5"/>
                <c:pt idx="0">
                  <c:v>11</c:v>
                </c:pt>
                <c:pt idx="1">
                  <c:v>17</c:v>
                </c:pt>
                <c:pt idx="2">
                  <c:v>18</c:v>
                </c:pt>
                <c:pt idx="3">
                  <c:v>21</c:v>
                </c:pt>
                <c:pt idx="4">
                  <c:v>25</c:v>
                </c:pt>
              </c:numCache>
            </c:numRef>
          </c:xVal>
          <c:yVal>
            <c:numRef>
              <c:f>ChartData!$AN$439:$AN$443</c:f>
              <c:numCache>
                <c:formatCode>0</c:formatCode>
                <c:ptCount val="5"/>
                <c:pt idx="0">
                  <c:v>14</c:v>
                </c:pt>
                <c:pt idx="1">
                  <c:v>14</c:v>
                </c:pt>
                <c:pt idx="2">
                  <c:v>14</c:v>
                </c:pt>
                <c:pt idx="3">
                  <c:v>14</c:v>
                </c:pt>
                <c:pt idx="4">
                  <c:v>14</c:v>
                </c:pt>
              </c:numCache>
            </c:numRef>
          </c:yVal>
          <c:bubbleSize>
            <c:numRef>
              <c:f>ChartData!$AO$439:$AO$443</c:f>
              <c:numCache>
                <c:formatCode>0.00</c:formatCode>
                <c:ptCount val="5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2B5-AC1D-4B96-9467-266399BD9630}"/>
            </c:ext>
          </c:extLst>
        </c:ser>
        <c:ser>
          <c:idx val="20"/>
          <c:order val="20"/>
          <c:tx>
            <c:strRef>
              <c:f>LegendData!$AP$1:$AP$1</c:f>
              <c:strCache>
                <c:ptCount val="1"/>
                <c:pt idx="0">
                  <c:v>Greece</c:v>
                </c:pt>
              </c:strCache>
            </c:strRef>
          </c:tx>
          <c:spPr>
            <a:solidFill>
              <a:srgbClr val="85A9D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B7-AC1D-4B96-9467-266399BD9630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B9-AC1D-4B96-9467-266399BD9630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BB-AC1D-4B96-9467-266399BD9630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BD-AC1D-4B96-9467-266399BD9630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BF-AC1D-4B96-9467-266399BD9630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C1-AC1D-4B96-9467-266399BD9630}"/>
              </c:ext>
            </c:extLst>
          </c:dPt>
          <c:xVal>
            <c:numRef>
              <c:f>ChartData!$A$444:$A$449</c:f>
              <c:numCache>
                <c:formatCode>0</c:formatCode>
                <c:ptCount val="6"/>
                <c:pt idx="0">
                  <c:v>13</c:v>
                </c:pt>
                <c:pt idx="1">
                  <c:v>16</c:v>
                </c:pt>
                <c:pt idx="2">
                  <c:v>17</c:v>
                </c:pt>
                <c:pt idx="3">
                  <c:v>19</c:v>
                </c:pt>
                <c:pt idx="4">
                  <c:v>25</c:v>
                </c:pt>
                <c:pt idx="5">
                  <c:v>27</c:v>
                </c:pt>
              </c:numCache>
            </c:numRef>
          </c:xVal>
          <c:yVal>
            <c:numRef>
              <c:f>ChartData!$AP$444:$AP$449</c:f>
              <c:numCache>
                <c:formatCode>0</c:formatCode>
                <c:ptCount val="6"/>
                <c:pt idx="0">
                  <c:v>13</c:v>
                </c:pt>
                <c:pt idx="1">
                  <c:v>13</c:v>
                </c:pt>
                <c:pt idx="2">
                  <c:v>13</c:v>
                </c:pt>
                <c:pt idx="3">
                  <c:v>13</c:v>
                </c:pt>
                <c:pt idx="4">
                  <c:v>13</c:v>
                </c:pt>
                <c:pt idx="5">
                  <c:v>13</c:v>
                </c:pt>
              </c:numCache>
            </c:numRef>
          </c:yVal>
          <c:bubbleSize>
            <c:numRef>
              <c:f>ChartData!$AQ$444:$AQ$449</c:f>
              <c:numCache>
                <c:formatCode>0.00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2C2-AC1D-4B96-9467-266399BD9630}"/>
            </c:ext>
          </c:extLst>
        </c:ser>
        <c:ser>
          <c:idx val="21"/>
          <c:order val="21"/>
          <c:tx>
            <c:strRef>
              <c:f>LegendData!$AR$1:$AR$1</c:f>
              <c:strCache>
                <c:ptCount val="1"/>
                <c:pt idx="0">
                  <c:v>Turkey</c:v>
                </c:pt>
              </c:strCache>
            </c:strRef>
          </c:tx>
          <c:spPr>
            <a:solidFill>
              <a:srgbClr val="66A28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C4-AC1D-4B96-9467-266399BD9630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C6-AC1D-4B96-9467-266399BD9630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C8-AC1D-4B96-9467-266399BD9630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CA-AC1D-4B96-9467-266399BD9630}"/>
              </c:ext>
            </c:extLst>
          </c:dPt>
          <c:xVal>
            <c:numRef>
              <c:f>ChartData!$A$450:$A$453</c:f>
              <c:numCache>
                <c:formatCode>0</c:formatCode>
                <c:ptCount val="4"/>
                <c:pt idx="0">
                  <c:v>18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</c:numCache>
            </c:numRef>
          </c:xVal>
          <c:yVal>
            <c:numRef>
              <c:f>ChartData!$AR$450:$AR$453</c:f>
              <c:numCache>
                <c:formatCode>0</c:formatCode>
                <c:ptCount val="4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</c:numCache>
            </c:numRef>
          </c:yVal>
          <c:bubbleSize>
            <c:numRef>
              <c:f>ChartData!$AS$450:$AS$453</c:f>
              <c:numCache>
                <c:formatCode>0.00</c:formatCode>
                <c:ptCount val="4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2CB-AC1D-4B96-9467-266399BD9630}"/>
            </c:ext>
          </c:extLst>
        </c:ser>
        <c:ser>
          <c:idx val="22"/>
          <c:order val="22"/>
          <c:tx>
            <c:strRef>
              <c:f>LegendData!$AT$1:$AT$1</c:f>
              <c:strCache>
                <c:ptCount val="1"/>
                <c:pt idx="0">
                  <c:v>Romania</c:v>
                </c:pt>
              </c:strCache>
            </c:strRef>
          </c:tx>
          <c:spPr>
            <a:solidFill>
              <a:srgbClr val="FFCF4D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CD-AC1D-4B96-9467-266399BD9630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CF-AC1D-4B96-9467-266399BD9630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D1-AC1D-4B96-9467-266399BD9630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D3-AC1D-4B96-9467-266399BD9630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D5-AC1D-4B96-9467-266399BD9630}"/>
              </c:ext>
            </c:extLst>
          </c:dPt>
          <c:xVal>
            <c:numRef>
              <c:f>ChartData!$A$454:$A$458</c:f>
              <c:numCache>
                <c:formatCode>0</c:formatCode>
                <c:ptCount val="5"/>
                <c:pt idx="0">
                  <c:v>12</c:v>
                </c:pt>
                <c:pt idx="1">
                  <c:v>18</c:v>
                </c:pt>
                <c:pt idx="2">
                  <c:v>19</c:v>
                </c:pt>
                <c:pt idx="3">
                  <c:v>22</c:v>
                </c:pt>
                <c:pt idx="4">
                  <c:v>29</c:v>
                </c:pt>
              </c:numCache>
            </c:numRef>
          </c:xVal>
          <c:yVal>
            <c:numRef>
              <c:f>ChartData!$AT$454:$AT$458</c:f>
              <c:numCache>
                <c:formatCode>0</c:formatCode>
                <c:ptCount val="5"/>
                <c:pt idx="0">
                  <c:v>11</c:v>
                </c:pt>
                <c:pt idx="1">
                  <c:v>11</c:v>
                </c:pt>
                <c:pt idx="2">
                  <c:v>11</c:v>
                </c:pt>
                <c:pt idx="3">
                  <c:v>11</c:v>
                </c:pt>
                <c:pt idx="4">
                  <c:v>11</c:v>
                </c:pt>
              </c:numCache>
            </c:numRef>
          </c:yVal>
          <c:bubbleSize>
            <c:numRef>
              <c:f>ChartData!$AU$454:$AU$458</c:f>
              <c:numCache>
                <c:formatCode>0.00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2D6-AC1D-4B96-9467-266399BD9630}"/>
            </c:ext>
          </c:extLst>
        </c:ser>
        <c:ser>
          <c:idx val="23"/>
          <c:order val="23"/>
          <c:tx>
            <c:strRef>
              <c:f>LegendData!$AV$1:$AV$1</c:f>
              <c:strCache>
                <c:ptCount val="1"/>
                <c:pt idx="0">
                  <c:v>Ireland</c:v>
                </c:pt>
              </c:strCache>
            </c:strRef>
          </c:tx>
          <c:spPr>
            <a:solidFill>
              <a:srgbClr val="98DF8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8DF8A">
                  <a:alpha val="10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D8-AC1D-4B96-9467-266399BD9630}"/>
              </c:ext>
            </c:extLst>
          </c:dPt>
          <c:dPt>
            <c:idx val="1"/>
            <c:invertIfNegative val="1"/>
            <c:bubble3D val="0"/>
            <c:spPr>
              <a:solidFill>
                <a:srgbClr val="98DF8A">
                  <a:alpha val="10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DA-AC1D-4B96-9467-266399BD9630}"/>
              </c:ext>
            </c:extLst>
          </c:dPt>
          <c:dPt>
            <c:idx val="2"/>
            <c:invertIfNegative val="1"/>
            <c:bubble3D val="0"/>
            <c:spPr>
              <a:solidFill>
                <a:srgbClr val="98DF8A">
                  <a:alpha val="10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DC-AC1D-4B96-9467-266399BD9630}"/>
              </c:ext>
            </c:extLst>
          </c:dPt>
          <c:dPt>
            <c:idx val="3"/>
            <c:invertIfNegative val="1"/>
            <c:bubble3D val="0"/>
            <c:spPr>
              <a:solidFill>
                <a:srgbClr val="98DF8A">
                  <a:alpha val="10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DE-AC1D-4B96-9467-266399BD9630}"/>
              </c:ext>
            </c:extLst>
          </c:dPt>
          <c:xVal>
            <c:numRef>
              <c:f>ChartData!$A$459:$A$462</c:f>
              <c:numCache>
                <c:formatCode>0</c:formatCode>
                <c:ptCount val="4"/>
                <c:pt idx="0">
                  <c:v>19</c:v>
                </c:pt>
                <c:pt idx="1">
                  <c:v>26</c:v>
                </c:pt>
                <c:pt idx="2">
                  <c:v>28</c:v>
                </c:pt>
                <c:pt idx="3">
                  <c:v>29</c:v>
                </c:pt>
              </c:numCache>
            </c:numRef>
          </c:xVal>
          <c:yVal>
            <c:numRef>
              <c:f>ChartData!$AV$459:$AV$462</c:f>
              <c:numCache>
                <c:formatCode>0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yVal>
          <c:bubbleSize>
            <c:numRef>
              <c:f>ChartData!$AW$459:$AW$462</c:f>
              <c:numCache>
                <c:formatCode>0.00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2DF-AC1D-4B96-9467-266399BD9630}"/>
            </c:ext>
          </c:extLst>
        </c:ser>
        <c:ser>
          <c:idx val="24"/>
          <c:order val="24"/>
          <c:tx>
            <c:strRef>
              <c:f>LegendData!$AX$1:$AX$1</c:f>
              <c:strCache>
                <c:ptCount val="1"/>
                <c:pt idx="0">
                  <c:v>Portugal</c:v>
                </c:pt>
              </c:strCache>
            </c:strRef>
          </c:tx>
          <c:spPr>
            <a:solidFill>
              <a:srgbClr val="F7B6D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7B6D2">
                  <a:alpha val="10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E1-AC1D-4B96-9467-266399BD9630}"/>
              </c:ext>
            </c:extLst>
          </c:dPt>
          <c:dPt>
            <c:idx val="1"/>
            <c:invertIfNegative val="1"/>
            <c:bubble3D val="0"/>
            <c:spPr>
              <a:solidFill>
                <a:srgbClr val="F7B6D2">
                  <a:alpha val="10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E3-AC1D-4B96-9467-266399BD9630}"/>
              </c:ext>
            </c:extLst>
          </c:dPt>
          <c:dPt>
            <c:idx val="2"/>
            <c:invertIfNegative val="1"/>
            <c:bubble3D val="0"/>
            <c:spPr>
              <a:solidFill>
                <a:srgbClr val="F7B6D2">
                  <a:alpha val="10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E5-AC1D-4B96-9467-266399BD9630}"/>
              </c:ext>
            </c:extLst>
          </c:dPt>
          <c:dPt>
            <c:idx val="3"/>
            <c:invertIfNegative val="1"/>
            <c:bubble3D val="0"/>
            <c:spPr>
              <a:solidFill>
                <a:srgbClr val="F7B6D2">
                  <a:alpha val="10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E7-AC1D-4B96-9467-266399BD9630}"/>
              </c:ext>
            </c:extLst>
          </c:dPt>
          <c:xVal>
            <c:numRef>
              <c:f>ChartData!$A$463:$A$466</c:f>
              <c:numCache>
                <c:formatCode>0</c:formatCode>
                <c:ptCount val="4"/>
                <c:pt idx="0">
                  <c:v>6</c:v>
                </c:pt>
                <c:pt idx="1">
                  <c:v>12</c:v>
                </c:pt>
                <c:pt idx="2">
                  <c:v>13</c:v>
                </c:pt>
                <c:pt idx="3">
                  <c:v>23</c:v>
                </c:pt>
              </c:numCache>
            </c:numRef>
          </c:xVal>
          <c:yVal>
            <c:numRef>
              <c:f>ChartData!$AX$463:$AX$466</c:f>
              <c:numCache>
                <c:formatCode>0</c:formatCode>
                <c:ptCount val="4"/>
                <c:pt idx="0">
                  <c:v>9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</c:numCache>
            </c:numRef>
          </c:yVal>
          <c:bubbleSize>
            <c:numRef>
              <c:f>ChartData!$AY$463:$AY$466</c:f>
              <c:numCache>
                <c:formatCode>0.00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2E8-AC1D-4B96-9467-266399BD9630}"/>
            </c:ext>
          </c:extLst>
        </c:ser>
        <c:ser>
          <c:idx val="25"/>
          <c:order val="25"/>
          <c:tx>
            <c:strRef>
              <c:f>LegendData!$AZ$1:$AZ$1</c:f>
              <c:strCache>
                <c:ptCount val="1"/>
                <c:pt idx="0">
                  <c:v>Cyprus</c:v>
                </c:pt>
              </c:strCache>
            </c:strRef>
          </c:tx>
          <c:spPr>
            <a:solidFill>
              <a:srgbClr val="E2E2C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EA-AC1D-4B96-9467-266399BD9630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EC-AC1D-4B96-9467-266399BD9630}"/>
              </c:ext>
            </c:extLst>
          </c:dPt>
          <c:xVal>
            <c:numRef>
              <c:f>ChartData!$A$467:$A$468</c:f>
              <c:numCache>
                <c:formatCode>0</c:formatCode>
                <c:ptCount val="2"/>
                <c:pt idx="0">
                  <c:v>13</c:v>
                </c:pt>
                <c:pt idx="1">
                  <c:v>16</c:v>
                </c:pt>
              </c:numCache>
            </c:numRef>
          </c:xVal>
          <c:yVal>
            <c:numRef>
              <c:f>ChartData!$AZ$467:$AZ$468</c:f>
              <c:numCache>
                <c:formatCode>0</c:formatCode>
                <c:ptCount val="2"/>
                <c:pt idx="0">
                  <c:v>8</c:v>
                </c:pt>
                <c:pt idx="1">
                  <c:v>8</c:v>
                </c:pt>
              </c:numCache>
            </c:numRef>
          </c:yVal>
          <c:bubbleSize>
            <c:numRef>
              <c:f>ChartData!$BA$467:$BA$468</c:f>
              <c:numCache>
                <c:formatCode>0.00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2ED-AC1D-4B96-9467-266399BD9630}"/>
            </c:ext>
          </c:extLst>
        </c:ser>
        <c:ser>
          <c:idx val="26"/>
          <c:order val="26"/>
          <c:tx>
            <c:strRef>
              <c:f>LegendData!$BB$1:$BB$1</c:f>
              <c:strCache>
                <c:ptCount val="1"/>
                <c:pt idx="0">
                  <c:v>Denmark</c:v>
                </c:pt>
              </c:strCache>
            </c:strRef>
          </c:tx>
          <c:spPr>
            <a:solidFill>
              <a:srgbClr val="EBB6B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EF-AC1D-4B96-9467-266399BD9630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F1-AC1D-4B96-9467-266399BD9630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F3-AC1D-4B96-9467-266399BD9630}"/>
              </c:ext>
            </c:extLst>
          </c:dPt>
          <c:xVal>
            <c:numRef>
              <c:f>ChartData!$A$469:$A$471</c:f>
              <c:numCache>
                <c:formatCode>0</c:formatCode>
                <c:ptCount val="3"/>
                <c:pt idx="0">
                  <c:v>20</c:v>
                </c:pt>
                <c:pt idx="1">
                  <c:v>21</c:v>
                </c:pt>
                <c:pt idx="2">
                  <c:v>23</c:v>
                </c:pt>
              </c:numCache>
            </c:numRef>
          </c:xVal>
          <c:yVal>
            <c:numRef>
              <c:f>ChartData!$BB$469:$BB$471</c:f>
              <c:numCache>
                <c:formatCode>0</c:formatCode>
                <c:ptCount val="3"/>
                <c:pt idx="0">
                  <c:v>7</c:v>
                </c:pt>
                <c:pt idx="1">
                  <c:v>7</c:v>
                </c:pt>
                <c:pt idx="2">
                  <c:v>7</c:v>
                </c:pt>
              </c:numCache>
            </c:numRef>
          </c:yVal>
          <c:bubbleSize>
            <c:numRef>
              <c:f>ChartData!$BC$469:$BC$471</c:f>
              <c:numCache>
                <c:formatCode>0.00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2F4-AC1D-4B96-9467-266399BD9630}"/>
            </c:ext>
          </c:extLst>
        </c:ser>
        <c:ser>
          <c:idx val="27"/>
          <c:order val="27"/>
          <c:tx>
            <c:strRef>
              <c:f>LegendData!$BD$1:$BD$1</c:f>
              <c:strCache>
                <c:ptCount val="1"/>
                <c:pt idx="0">
                  <c:v>Poland</c:v>
                </c:pt>
              </c:strCache>
            </c:strRef>
          </c:tx>
          <c:spPr>
            <a:solidFill>
              <a:srgbClr val="CFD7DD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F6-AC1D-4B96-9467-266399BD9630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F8-AC1D-4B96-9467-266399BD9630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FA-AC1D-4B96-9467-266399BD9630}"/>
              </c:ext>
            </c:extLst>
          </c:dPt>
          <c:xVal>
            <c:numRef>
              <c:f>ChartData!$A$472:$A$474</c:f>
              <c:numCache>
                <c:formatCode>0</c:formatCode>
                <c:ptCount val="3"/>
                <c:pt idx="0">
                  <c:v>20</c:v>
                </c:pt>
                <c:pt idx="1">
                  <c:v>23</c:v>
                </c:pt>
                <c:pt idx="2">
                  <c:v>28</c:v>
                </c:pt>
              </c:numCache>
            </c:numRef>
          </c:xVal>
          <c:yVal>
            <c:numRef>
              <c:f>ChartData!$BD$472:$BD$474</c:f>
              <c:numCache>
                <c:formatCode>0</c:formatCode>
                <c:ptCount val="3"/>
                <c:pt idx="0">
                  <c:v>6</c:v>
                </c:pt>
                <c:pt idx="1">
                  <c:v>6</c:v>
                </c:pt>
                <c:pt idx="2">
                  <c:v>6</c:v>
                </c:pt>
              </c:numCache>
            </c:numRef>
          </c:yVal>
          <c:bubbleSize>
            <c:numRef>
              <c:f>ChartData!$BE$472:$BE$474</c:f>
              <c:numCache>
                <c:formatCode>0.00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2FB-AC1D-4B96-9467-266399BD9630}"/>
            </c:ext>
          </c:extLst>
        </c:ser>
        <c:ser>
          <c:idx val="28"/>
          <c:order val="28"/>
          <c:tx>
            <c:strRef>
              <c:f>LegendData!$BF$1:$BF$1</c:f>
              <c:strCache>
                <c:ptCount val="1"/>
                <c:pt idx="0">
                  <c:v>Czech Republic</c:v>
                </c:pt>
              </c:strCache>
            </c:strRef>
          </c:tx>
          <c:spPr>
            <a:solidFill>
              <a:srgbClr val="F7D3D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FD-AC1D-4B96-9467-266399BD9630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FF-AC1D-4B96-9467-266399BD9630}"/>
              </c:ext>
            </c:extLst>
          </c:dPt>
          <c:xVal>
            <c:numRef>
              <c:f>ChartData!$A$475:$A$476</c:f>
              <c:numCache>
                <c:formatCode>0</c:formatCode>
                <c:ptCount val="2"/>
                <c:pt idx="0">
                  <c:v>14</c:v>
                </c:pt>
                <c:pt idx="1">
                  <c:v>28</c:v>
                </c:pt>
              </c:numCache>
            </c:numRef>
          </c:xVal>
          <c:yVal>
            <c:numRef>
              <c:f>ChartData!$BF$475:$BF$476</c:f>
              <c:numCache>
                <c:formatCode>0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yVal>
          <c:bubbleSize>
            <c:numRef>
              <c:f>ChartData!$BG$475:$BG$476</c:f>
              <c:numCache>
                <c:formatCode>0.00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300-AC1D-4B96-9467-266399BD9630}"/>
            </c:ext>
          </c:extLst>
        </c:ser>
        <c:ser>
          <c:idx val="29"/>
          <c:order val="29"/>
          <c:tx>
            <c:strRef>
              <c:f>LegendData!$BH$1:$BH$1</c:f>
              <c:strCache>
                <c:ptCount val="1"/>
                <c:pt idx="0">
                  <c:v>Lithuania</c:v>
                </c:pt>
              </c:strCache>
            </c:strRef>
          </c:tx>
          <c:spPr>
            <a:solidFill>
              <a:srgbClr val="C4EEF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302-AC1D-4B96-9467-266399BD9630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304-AC1D-4B96-9467-266399BD9630}"/>
              </c:ext>
            </c:extLst>
          </c:dPt>
          <c:xVal>
            <c:numRef>
              <c:f>ChartData!$A$477:$A$478</c:f>
              <c:numCache>
                <c:formatCode>0</c:formatCode>
                <c:ptCount val="2"/>
                <c:pt idx="0">
                  <c:v>26</c:v>
                </c:pt>
                <c:pt idx="1">
                  <c:v>27</c:v>
                </c:pt>
              </c:numCache>
            </c:numRef>
          </c:xVal>
          <c:yVal>
            <c:numRef>
              <c:f>ChartData!$BH$477:$BH$478</c:f>
              <c:numCache>
                <c:formatCode>0</c:formatCode>
                <c:ptCount val="2"/>
                <c:pt idx="0">
                  <c:v>4</c:v>
                </c:pt>
                <c:pt idx="1">
                  <c:v>4</c:v>
                </c:pt>
              </c:numCache>
            </c:numRef>
          </c:yVal>
          <c:bubbleSize>
            <c:numRef>
              <c:f>ChartData!$BI$477:$BI$478</c:f>
              <c:numCache>
                <c:formatCode>0.00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305-AC1D-4B96-9467-266399BD9630}"/>
            </c:ext>
          </c:extLst>
        </c:ser>
        <c:ser>
          <c:idx val="30"/>
          <c:order val="30"/>
          <c:tx>
            <c:strRef>
              <c:f>LegendData!$BJ$1:$BJ$1</c:f>
              <c:strCache>
                <c:ptCount val="1"/>
                <c:pt idx="0">
                  <c:v>Former Serbia and...</c:v>
                </c:pt>
              </c:strCache>
            </c:strRef>
          </c:tx>
          <c:spPr>
            <a:solidFill>
              <a:srgbClr val="EAF1C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307-AC1D-4B96-9467-266399BD9630}"/>
              </c:ext>
            </c:extLst>
          </c:dPt>
          <c:xVal>
            <c:numRef>
              <c:f>ChartData!$A$479:$A$479</c:f>
              <c:numCache>
                <c:formatCode>0</c:formatCode>
                <c:ptCount val="1"/>
                <c:pt idx="0">
                  <c:v>14</c:v>
                </c:pt>
              </c:numCache>
            </c:numRef>
          </c:xVal>
          <c:yVal>
            <c:numRef>
              <c:f>ChartData!$BJ$479:$BJ$479</c:f>
              <c:numCache>
                <c:formatCode>0</c:formatCode>
                <c:ptCount val="1"/>
                <c:pt idx="0">
                  <c:v>3</c:v>
                </c:pt>
              </c:numCache>
            </c:numRef>
          </c:yVal>
          <c:bubbleSize>
            <c:numRef>
              <c:f>ChartData!$BK$479:$BK$479</c:f>
              <c:numCache>
                <c:formatCode>0.00</c:formatCode>
                <c:ptCount val="1"/>
                <c:pt idx="0">
                  <c:v>1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308-AC1D-4B96-9467-266399BD9630}"/>
            </c:ext>
          </c:extLst>
        </c:ser>
        <c:ser>
          <c:idx val="31"/>
          <c:order val="31"/>
          <c:tx>
            <c:strRef>
              <c:f>LegendData!$BL$1:$BL$1</c:f>
              <c:strCache>
                <c:ptCount val="1"/>
                <c:pt idx="0">
                  <c:v>Hungary</c:v>
                </c:pt>
              </c:strCache>
            </c:strRef>
          </c:tx>
          <c:spPr>
            <a:solidFill>
              <a:srgbClr val="DCB7B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30A-AC1D-4B96-9467-266399BD9630}"/>
              </c:ext>
            </c:extLst>
          </c:dPt>
          <c:xVal>
            <c:numRef>
              <c:f>ChartData!$A$480:$A$480</c:f>
              <c:numCache>
                <c:formatCode>0</c:formatCode>
                <c:ptCount val="1"/>
                <c:pt idx="0">
                  <c:v>4</c:v>
                </c:pt>
              </c:numCache>
            </c:numRef>
          </c:xVal>
          <c:yVal>
            <c:numRef>
              <c:f>ChartData!$BL$480:$BL$480</c:f>
              <c:numCache>
                <c:formatCode>0</c:formatCode>
                <c:ptCount val="1"/>
                <c:pt idx="0">
                  <c:v>2</c:v>
                </c:pt>
              </c:numCache>
            </c:numRef>
          </c:yVal>
          <c:bubbleSize>
            <c:numRef>
              <c:f>ChartData!$BM$480:$BM$480</c:f>
              <c:numCache>
                <c:formatCode>0.00</c:formatCode>
                <c:ptCount val="1"/>
                <c:pt idx="0">
                  <c:v>1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30B-AC1D-4B96-9467-266399BD9630}"/>
            </c:ext>
          </c:extLst>
        </c:ser>
        <c:ser>
          <c:idx val="32"/>
          <c:order val="32"/>
          <c:tx>
            <c:strRef>
              <c:f>LegendData!$BN$1:$BN$1</c:f>
              <c:strCache>
                <c:ptCount val="1"/>
                <c:pt idx="0">
                  <c:v>0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30C-AC1D-4B96-9467-266399BD9630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30D-AC1D-4B96-9467-266399BD9630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30E-AC1D-4B96-9467-266399BD9630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30F-AC1D-4B96-9467-266399BD9630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310-AC1D-4B96-9467-266399BD9630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311-AC1D-4B96-9467-266399BD9630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312-AC1D-4B96-9467-266399BD9630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313-AC1D-4B96-9467-266399BD9630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314-AC1D-4B96-9467-266399BD9630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315-AC1D-4B96-9467-266399BD9630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316-AC1D-4B96-9467-266399BD9630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317-AC1D-4B96-9467-266399BD9630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318-AC1D-4B96-9467-266399BD9630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319-AC1D-4B96-9467-266399BD9630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31A-AC1D-4B96-9467-266399BD9630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31B-AC1D-4B96-9467-266399BD9630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31C-AC1D-4B96-9467-266399BD9630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31D-AC1D-4B96-9467-266399BD9630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31E-AC1D-4B96-9467-266399BD9630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31F-AC1D-4B96-9467-266399BD9630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320-AC1D-4B96-9467-266399BD9630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321-AC1D-4B96-9467-266399BD9630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322-AC1D-4B96-9467-266399BD9630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323-AC1D-4B96-9467-266399BD9630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324-AC1D-4B96-9467-266399BD9630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325-AC1D-4B96-9467-266399BD9630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326-AC1D-4B96-9467-266399BD9630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327-AC1D-4B96-9467-266399BD9630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328-AC1D-4B96-9467-266399BD9630}"/>
              </c:ext>
            </c:extLst>
          </c:dPt>
          <c:dPt>
            <c:idx val="29"/>
            <c:invertIfNegative val="1"/>
            <c:bubble3D val="0"/>
            <c:extLst>
              <c:ext xmlns:c16="http://schemas.microsoft.com/office/drawing/2014/chart" uri="{C3380CC4-5D6E-409C-BE32-E72D297353CC}">
                <c16:uniqueId val="{00000329-AC1D-4B96-9467-266399BD9630}"/>
              </c:ext>
            </c:extLst>
          </c:dPt>
          <c:xVal>
            <c:numRef>
              <c:f>ChartData!$A$481:$A$510</c:f>
              <c:numCache>
                <c:formatCode>0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ChartData!$BN$481:$BN$510</c:f>
              <c:numCache>
                <c:formatCode>0</c:formatCode>
                <c:ptCount val="3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yVal>
          <c:bubbleSize>
            <c:numRef>
              <c:f>ChartData!$BO$481:$BO$510</c:f>
              <c:numCache>
                <c:formatCode>0.00</c:formatCode>
                <c:ptCount val="3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32A-AC1D-4B96-9467-266399BD96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6"/>
        <c:showNegBubbles val="0"/>
        <c:axId val="660644552"/>
        <c:axId val="660639064"/>
      </c:bubbleChart>
      <c:valAx>
        <c:axId val="660644552"/>
        <c:scaling>
          <c:orientation val="minMax"/>
          <c:min val="0"/>
        </c:scaling>
        <c:delete val="1"/>
        <c:axPos val="b"/>
        <c:numFmt formatCode="General" sourceLinked="0"/>
        <c:majorTickMark val="out"/>
        <c:minorTickMark val="none"/>
        <c:tickLblPos val="nextTo"/>
        <c:crossAx val="660639064"/>
        <c:crossesAt val="0"/>
        <c:crossBetween val="midCat"/>
        <c:majorUnit val="1"/>
      </c:valAx>
      <c:valAx>
        <c:axId val="660639064"/>
        <c:scaling>
          <c:orientation val="minMax"/>
          <c:max val="32"/>
          <c:min val="0"/>
        </c:scaling>
        <c:delete val="1"/>
        <c:axPos val="l"/>
        <c:numFmt formatCode="0" sourceLinked="1"/>
        <c:majorTickMark val="out"/>
        <c:minorTickMark val="none"/>
        <c:tickLblPos val="nextTo"/>
        <c:crossAx val="660644552"/>
        <c:crossesAt val="0"/>
        <c:crossBetween val="midCat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742864424057081E-2"/>
          <c:y val="2.6581351606299805E-2"/>
          <c:w val="0.94028656982670744"/>
          <c:h val="0.7420683506652663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AsianOriginPatentCitations!$B$1</c:f>
              <c:strCache>
                <c:ptCount val="1"/>
                <c:pt idx="0">
                  <c:v>All Others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</c:spPr>
          <c:invertIfNegative val="0"/>
          <c:cat>
            <c:numRef>
              <c:f>AsianOriginPatentCitations!$A$2:$A$31</c:f>
              <c:numCache>
                <c:formatCode>General</c:formatCode>
                <c:ptCount val="30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</c:numCache>
            </c:numRef>
          </c:cat>
          <c:val>
            <c:numRef>
              <c:f>AsianOriginPatentCitations!$B$2:$B$31</c:f>
              <c:numCache>
                <c:formatCode>General</c:formatCode>
                <c:ptCount val="30"/>
              </c:numCache>
            </c:numRef>
          </c:val>
          <c:extLst>
            <c:ext xmlns:c16="http://schemas.microsoft.com/office/drawing/2014/chart" uri="{C3380CC4-5D6E-409C-BE32-E72D297353CC}">
              <c16:uniqueId val="{00000000-4ECA-4AE7-8489-28D855BEAD77}"/>
            </c:ext>
          </c:extLst>
        </c:ser>
        <c:ser>
          <c:idx val="1"/>
          <c:order val="1"/>
          <c:tx>
            <c:strRef>
              <c:f>AsianOriginPatentCitations!$C$1</c:f>
              <c:strCache>
                <c:ptCount val="1"/>
                <c:pt idx="0">
                  <c:v>11 Space Debris</c:v>
                </c:pt>
              </c:strCache>
            </c:strRef>
          </c:tx>
          <c:spPr>
            <a:solidFill>
              <a:srgbClr val="3CC8E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AsianOriginPatentCitations!$A$2:$A$31</c:f>
              <c:numCache>
                <c:formatCode>General</c:formatCode>
                <c:ptCount val="30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</c:numCache>
            </c:numRef>
          </c:cat>
          <c:val>
            <c:numRef>
              <c:f>AsianOriginPatentCitations!$C$2:$C$31</c:f>
              <c:numCache>
                <c:formatCode>General</c:formatCode>
                <c:ptCount val="30"/>
                <c:pt idx="4">
                  <c:v>2</c:v>
                </c:pt>
                <c:pt idx="7">
                  <c:v>1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2</c:v>
                </c:pt>
                <c:pt idx="16">
                  <c:v>2</c:v>
                </c:pt>
                <c:pt idx="17">
                  <c:v>1</c:v>
                </c:pt>
                <c:pt idx="19">
                  <c:v>2</c:v>
                </c:pt>
                <c:pt idx="20">
                  <c:v>11</c:v>
                </c:pt>
                <c:pt idx="21">
                  <c:v>1</c:v>
                </c:pt>
                <c:pt idx="22">
                  <c:v>13</c:v>
                </c:pt>
                <c:pt idx="23">
                  <c:v>4</c:v>
                </c:pt>
                <c:pt idx="24">
                  <c:v>5</c:v>
                </c:pt>
                <c:pt idx="25">
                  <c:v>3</c:v>
                </c:pt>
                <c:pt idx="26">
                  <c:v>7</c:v>
                </c:pt>
                <c:pt idx="27">
                  <c:v>8</c:v>
                </c:pt>
                <c:pt idx="2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CA-4AE7-8489-28D855BEAD77}"/>
            </c:ext>
          </c:extLst>
        </c:ser>
        <c:ser>
          <c:idx val="2"/>
          <c:order val="2"/>
          <c:tx>
            <c:strRef>
              <c:f>AsianOriginPatentCitations!$D$1</c:f>
              <c:strCache>
                <c:ptCount val="1"/>
                <c:pt idx="0">
                  <c:v>21 Thermal</c:v>
                </c:pt>
              </c:strCache>
            </c:strRef>
          </c:tx>
          <c:spPr>
            <a:solidFill>
              <a:srgbClr val="B9D24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AsianOriginPatentCitations!$A$2:$A$31</c:f>
              <c:numCache>
                <c:formatCode>General</c:formatCode>
                <c:ptCount val="30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</c:numCache>
            </c:numRef>
          </c:cat>
          <c:val>
            <c:numRef>
              <c:f>AsianOriginPatentCitations!$D$2:$D$31</c:f>
              <c:numCache>
                <c:formatCode>General</c:formatCode>
                <c:ptCount val="30"/>
                <c:pt idx="0">
                  <c:v>13</c:v>
                </c:pt>
                <c:pt idx="1">
                  <c:v>25</c:v>
                </c:pt>
                <c:pt idx="2">
                  <c:v>24</c:v>
                </c:pt>
                <c:pt idx="3">
                  <c:v>18</c:v>
                </c:pt>
                <c:pt idx="4">
                  <c:v>21</c:v>
                </c:pt>
                <c:pt idx="5">
                  <c:v>27</c:v>
                </c:pt>
                <c:pt idx="6">
                  <c:v>17</c:v>
                </c:pt>
                <c:pt idx="7">
                  <c:v>25</c:v>
                </c:pt>
                <c:pt idx="8">
                  <c:v>21</c:v>
                </c:pt>
                <c:pt idx="9">
                  <c:v>21</c:v>
                </c:pt>
                <c:pt idx="10">
                  <c:v>26</c:v>
                </c:pt>
                <c:pt idx="11">
                  <c:v>28</c:v>
                </c:pt>
                <c:pt idx="12">
                  <c:v>25</c:v>
                </c:pt>
                <c:pt idx="13">
                  <c:v>22</c:v>
                </c:pt>
                <c:pt idx="14">
                  <c:v>20</c:v>
                </c:pt>
                <c:pt idx="15">
                  <c:v>14</c:v>
                </c:pt>
                <c:pt idx="16">
                  <c:v>13</c:v>
                </c:pt>
                <c:pt idx="17">
                  <c:v>16</c:v>
                </c:pt>
                <c:pt idx="18">
                  <c:v>28</c:v>
                </c:pt>
                <c:pt idx="19">
                  <c:v>31</c:v>
                </c:pt>
                <c:pt idx="20">
                  <c:v>38</c:v>
                </c:pt>
                <c:pt idx="21">
                  <c:v>28</c:v>
                </c:pt>
                <c:pt idx="22">
                  <c:v>32</c:v>
                </c:pt>
                <c:pt idx="23">
                  <c:v>30</c:v>
                </c:pt>
                <c:pt idx="24">
                  <c:v>35</c:v>
                </c:pt>
                <c:pt idx="25">
                  <c:v>64</c:v>
                </c:pt>
                <c:pt idx="26">
                  <c:v>74</c:v>
                </c:pt>
                <c:pt idx="27">
                  <c:v>55</c:v>
                </c:pt>
                <c:pt idx="28">
                  <c:v>47</c:v>
                </c:pt>
                <c:pt idx="29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65-46ED-B76E-0BACBBCF9B4B}"/>
            </c:ext>
          </c:extLst>
        </c:ser>
        <c:ser>
          <c:idx val="3"/>
          <c:order val="3"/>
          <c:tx>
            <c:strRef>
              <c:f>AsianOriginPatentCitations!$E$1</c:f>
              <c:strCache>
                <c:ptCount val="1"/>
                <c:pt idx="0">
                  <c:v>15 Mechanisms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AsianOriginPatentCitations!$A$2:$A$31</c:f>
              <c:numCache>
                <c:formatCode>General</c:formatCode>
                <c:ptCount val="30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</c:numCache>
            </c:numRef>
          </c:cat>
          <c:val>
            <c:numRef>
              <c:f>AsianOriginPatentCitations!$E$2:$E$31</c:f>
              <c:numCache>
                <c:formatCode>General</c:formatCode>
                <c:ptCount val="30"/>
                <c:pt idx="0">
                  <c:v>24</c:v>
                </c:pt>
                <c:pt idx="1">
                  <c:v>26</c:v>
                </c:pt>
                <c:pt idx="2">
                  <c:v>35</c:v>
                </c:pt>
                <c:pt idx="3">
                  <c:v>18</c:v>
                </c:pt>
                <c:pt idx="4">
                  <c:v>21</c:v>
                </c:pt>
                <c:pt idx="5">
                  <c:v>17</c:v>
                </c:pt>
                <c:pt idx="6">
                  <c:v>22</c:v>
                </c:pt>
                <c:pt idx="7">
                  <c:v>18</c:v>
                </c:pt>
                <c:pt idx="8">
                  <c:v>27</c:v>
                </c:pt>
                <c:pt idx="9">
                  <c:v>26</c:v>
                </c:pt>
                <c:pt idx="10">
                  <c:v>42</c:v>
                </c:pt>
                <c:pt idx="11">
                  <c:v>29</c:v>
                </c:pt>
                <c:pt idx="12">
                  <c:v>39</c:v>
                </c:pt>
                <c:pt idx="13">
                  <c:v>22</c:v>
                </c:pt>
                <c:pt idx="14">
                  <c:v>22</c:v>
                </c:pt>
                <c:pt idx="15">
                  <c:v>10</c:v>
                </c:pt>
                <c:pt idx="16">
                  <c:v>27</c:v>
                </c:pt>
                <c:pt idx="17">
                  <c:v>16</c:v>
                </c:pt>
                <c:pt idx="18">
                  <c:v>23</c:v>
                </c:pt>
                <c:pt idx="19">
                  <c:v>13</c:v>
                </c:pt>
                <c:pt idx="20">
                  <c:v>24</c:v>
                </c:pt>
                <c:pt idx="21">
                  <c:v>34</c:v>
                </c:pt>
                <c:pt idx="22">
                  <c:v>38</c:v>
                </c:pt>
                <c:pt idx="23">
                  <c:v>43</c:v>
                </c:pt>
                <c:pt idx="24">
                  <c:v>40</c:v>
                </c:pt>
                <c:pt idx="25">
                  <c:v>59</c:v>
                </c:pt>
                <c:pt idx="26">
                  <c:v>96</c:v>
                </c:pt>
                <c:pt idx="27">
                  <c:v>95</c:v>
                </c:pt>
                <c:pt idx="28">
                  <c:v>80</c:v>
                </c:pt>
                <c:pt idx="2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65-46ED-B76E-0BACBBCF9B4B}"/>
            </c:ext>
          </c:extLst>
        </c:ser>
        <c:ser>
          <c:idx val="4"/>
          <c:order val="4"/>
          <c:tx>
            <c:strRef>
              <c:f>AsianOriginPatentCitations!$F$1</c:f>
              <c:strCache>
                <c:ptCount val="1"/>
                <c:pt idx="0">
                  <c:v>20 Structures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AsianOriginPatentCitations!$A$2:$A$31</c:f>
              <c:numCache>
                <c:formatCode>General</c:formatCode>
                <c:ptCount val="30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</c:numCache>
            </c:numRef>
          </c:cat>
          <c:val>
            <c:numRef>
              <c:f>AsianOriginPatentCitations!$F$2:$F$31</c:f>
              <c:numCache>
                <c:formatCode>General</c:formatCode>
                <c:ptCount val="30"/>
                <c:pt idx="0">
                  <c:v>36</c:v>
                </c:pt>
                <c:pt idx="1">
                  <c:v>39</c:v>
                </c:pt>
                <c:pt idx="2">
                  <c:v>43</c:v>
                </c:pt>
                <c:pt idx="3">
                  <c:v>40</c:v>
                </c:pt>
                <c:pt idx="4">
                  <c:v>27</c:v>
                </c:pt>
                <c:pt idx="5">
                  <c:v>31</c:v>
                </c:pt>
                <c:pt idx="6">
                  <c:v>31</c:v>
                </c:pt>
                <c:pt idx="7">
                  <c:v>24</c:v>
                </c:pt>
                <c:pt idx="8">
                  <c:v>34</c:v>
                </c:pt>
                <c:pt idx="9">
                  <c:v>34</c:v>
                </c:pt>
                <c:pt idx="10">
                  <c:v>24</c:v>
                </c:pt>
                <c:pt idx="11">
                  <c:v>37</c:v>
                </c:pt>
                <c:pt idx="12">
                  <c:v>26</c:v>
                </c:pt>
                <c:pt idx="13">
                  <c:v>29</c:v>
                </c:pt>
                <c:pt idx="14">
                  <c:v>30</c:v>
                </c:pt>
                <c:pt idx="15">
                  <c:v>30</c:v>
                </c:pt>
                <c:pt idx="16">
                  <c:v>27</c:v>
                </c:pt>
                <c:pt idx="17">
                  <c:v>31</c:v>
                </c:pt>
                <c:pt idx="18">
                  <c:v>36</c:v>
                </c:pt>
                <c:pt idx="19">
                  <c:v>39</c:v>
                </c:pt>
                <c:pt idx="20">
                  <c:v>40</c:v>
                </c:pt>
                <c:pt idx="21">
                  <c:v>48</c:v>
                </c:pt>
                <c:pt idx="22">
                  <c:v>54</c:v>
                </c:pt>
                <c:pt idx="23">
                  <c:v>47</c:v>
                </c:pt>
                <c:pt idx="24">
                  <c:v>74</c:v>
                </c:pt>
                <c:pt idx="25">
                  <c:v>68</c:v>
                </c:pt>
                <c:pt idx="26">
                  <c:v>137</c:v>
                </c:pt>
                <c:pt idx="27">
                  <c:v>127</c:v>
                </c:pt>
                <c:pt idx="28">
                  <c:v>88</c:v>
                </c:pt>
                <c:pt idx="29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C65-46ED-B76E-0BACBBCF9B4B}"/>
            </c:ext>
          </c:extLst>
        </c:ser>
        <c:ser>
          <c:idx val="5"/>
          <c:order val="5"/>
          <c:tx>
            <c:strRef>
              <c:f>AsianOriginPatentCitations!$G$1</c:f>
              <c:strCache>
                <c:ptCount val="1"/>
                <c:pt idx="0">
                  <c:v>13 Automation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AsianOriginPatentCitations!$A$2:$A$31</c:f>
              <c:numCache>
                <c:formatCode>General</c:formatCode>
                <c:ptCount val="30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</c:numCache>
            </c:numRef>
          </c:cat>
          <c:val>
            <c:numRef>
              <c:f>AsianOriginPatentCitations!$G$2:$G$31</c:f>
              <c:numCache>
                <c:formatCode>General</c:formatCode>
                <c:ptCount val="30"/>
                <c:pt idx="0">
                  <c:v>49</c:v>
                </c:pt>
                <c:pt idx="1">
                  <c:v>48</c:v>
                </c:pt>
                <c:pt idx="2">
                  <c:v>68</c:v>
                </c:pt>
                <c:pt idx="3">
                  <c:v>51</c:v>
                </c:pt>
                <c:pt idx="4">
                  <c:v>32</c:v>
                </c:pt>
                <c:pt idx="5">
                  <c:v>26</c:v>
                </c:pt>
                <c:pt idx="6">
                  <c:v>28</c:v>
                </c:pt>
                <c:pt idx="7">
                  <c:v>26</c:v>
                </c:pt>
                <c:pt idx="8">
                  <c:v>31</c:v>
                </c:pt>
                <c:pt idx="9">
                  <c:v>21</c:v>
                </c:pt>
                <c:pt idx="10">
                  <c:v>48</c:v>
                </c:pt>
                <c:pt idx="11">
                  <c:v>35</c:v>
                </c:pt>
                <c:pt idx="12">
                  <c:v>33</c:v>
                </c:pt>
                <c:pt idx="13">
                  <c:v>30</c:v>
                </c:pt>
                <c:pt idx="14">
                  <c:v>26</c:v>
                </c:pt>
                <c:pt idx="15">
                  <c:v>28</c:v>
                </c:pt>
                <c:pt idx="16">
                  <c:v>22</c:v>
                </c:pt>
                <c:pt idx="17">
                  <c:v>20</c:v>
                </c:pt>
                <c:pt idx="18">
                  <c:v>26</c:v>
                </c:pt>
                <c:pt idx="19">
                  <c:v>34</c:v>
                </c:pt>
                <c:pt idx="20">
                  <c:v>37</c:v>
                </c:pt>
                <c:pt idx="21">
                  <c:v>31</c:v>
                </c:pt>
                <c:pt idx="22">
                  <c:v>39</c:v>
                </c:pt>
                <c:pt idx="23">
                  <c:v>37</c:v>
                </c:pt>
                <c:pt idx="24">
                  <c:v>56</c:v>
                </c:pt>
                <c:pt idx="25">
                  <c:v>74</c:v>
                </c:pt>
                <c:pt idx="26">
                  <c:v>136</c:v>
                </c:pt>
                <c:pt idx="27">
                  <c:v>157</c:v>
                </c:pt>
                <c:pt idx="28">
                  <c:v>165</c:v>
                </c:pt>
                <c:pt idx="29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65-46ED-B76E-0BACBBCF9B4B}"/>
            </c:ext>
          </c:extLst>
        </c:ser>
        <c:ser>
          <c:idx val="6"/>
          <c:order val="6"/>
          <c:tx>
            <c:strRef>
              <c:f>AsianOriginPatentCitations!$H$1</c:f>
              <c:strCache>
                <c:ptCount val="1"/>
                <c:pt idx="0">
                  <c:v>3 Spacecraft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AsianOriginPatentCitations!$A$2:$A$31</c:f>
              <c:numCache>
                <c:formatCode>General</c:formatCode>
                <c:ptCount val="30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</c:numCache>
            </c:numRef>
          </c:cat>
          <c:val>
            <c:numRef>
              <c:f>AsianOriginPatentCitations!$H$2:$H$31</c:f>
              <c:numCache>
                <c:formatCode>General</c:formatCode>
                <c:ptCount val="30"/>
                <c:pt idx="0">
                  <c:v>15</c:v>
                </c:pt>
                <c:pt idx="1">
                  <c:v>16</c:v>
                </c:pt>
                <c:pt idx="2">
                  <c:v>26</c:v>
                </c:pt>
                <c:pt idx="3">
                  <c:v>23</c:v>
                </c:pt>
                <c:pt idx="4">
                  <c:v>17</c:v>
                </c:pt>
                <c:pt idx="5">
                  <c:v>25</c:v>
                </c:pt>
                <c:pt idx="6">
                  <c:v>28</c:v>
                </c:pt>
                <c:pt idx="7">
                  <c:v>37</c:v>
                </c:pt>
                <c:pt idx="8">
                  <c:v>53</c:v>
                </c:pt>
                <c:pt idx="9">
                  <c:v>55</c:v>
                </c:pt>
                <c:pt idx="10">
                  <c:v>47</c:v>
                </c:pt>
                <c:pt idx="11">
                  <c:v>49</c:v>
                </c:pt>
                <c:pt idx="12">
                  <c:v>55</c:v>
                </c:pt>
                <c:pt idx="13">
                  <c:v>57</c:v>
                </c:pt>
                <c:pt idx="14">
                  <c:v>61</c:v>
                </c:pt>
                <c:pt idx="15">
                  <c:v>52</c:v>
                </c:pt>
                <c:pt idx="16">
                  <c:v>64</c:v>
                </c:pt>
                <c:pt idx="17">
                  <c:v>79</c:v>
                </c:pt>
                <c:pt idx="18">
                  <c:v>91</c:v>
                </c:pt>
                <c:pt idx="19">
                  <c:v>63</c:v>
                </c:pt>
                <c:pt idx="20">
                  <c:v>71</c:v>
                </c:pt>
                <c:pt idx="21">
                  <c:v>119</c:v>
                </c:pt>
                <c:pt idx="22">
                  <c:v>158</c:v>
                </c:pt>
                <c:pt idx="23">
                  <c:v>185</c:v>
                </c:pt>
                <c:pt idx="24">
                  <c:v>228</c:v>
                </c:pt>
                <c:pt idx="25">
                  <c:v>204</c:v>
                </c:pt>
                <c:pt idx="26">
                  <c:v>266</c:v>
                </c:pt>
                <c:pt idx="27">
                  <c:v>307</c:v>
                </c:pt>
                <c:pt idx="28">
                  <c:v>222</c:v>
                </c:pt>
                <c:pt idx="29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C65-46ED-B76E-0BACBBCF9B4B}"/>
            </c:ext>
          </c:extLst>
        </c:ser>
        <c:ser>
          <c:idx val="7"/>
          <c:order val="7"/>
          <c:tx>
            <c:strRef>
              <c:f>AsianOriginPatentCitations!$I$1</c:f>
              <c:strCache>
                <c:ptCount val="1"/>
                <c:pt idx="0">
                  <c:v>5 Space Systems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AsianOriginPatentCitations!$A$2:$A$31</c:f>
              <c:numCache>
                <c:formatCode>General</c:formatCode>
                <c:ptCount val="30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</c:numCache>
            </c:numRef>
          </c:cat>
          <c:val>
            <c:numRef>
              <c:f>AsianOriginPatentCitations!$I$2:$I$31</c:f>
              <c:numCache>
                <c:formatCode>0</c:formatCode>
                <c:ptCount val="30"/>
                <c:pt idx="0">
                  <c:v>64</c:v>
                </c:pt>
                <c:pt idx="1">
                  <c:v>59</c:v>
                </c:pt>
                <c:pt idx="2">
                  <c:v>76</c:v>
                </c:pt>
                <c:pt idx="3">
                  <c:v>66</c:v>
                </c:pt>
                <c:pt idx="4">
                  <c:v>59</c:v>
                </c:pt>
                <c:pt idx="5">
                  <c:v>68</c:v>
                </c:pt>
                <c:pt idx="6">
                  <c:v>76</c:v>
                </c:pt>
                <c:pt idx="7">
                  <c:v>89</c:v>
                </c:pt>
                <c:pt idx="8">
                  <c:v>86</c:v>
                </c:pt>
                <c:pt idx="9">
                  <c:v>83</c:v>
                </c:pt>
                <c:pt idx="10">
                  <c:v>106</c:v>
                </c:pt>
                <c:pt idx="11">
                  <c:v>75</c:v>
                </c:pt>
                <c:pt idx="12">
                  <c:v>80</c:v>
                </c:pt>
                <c:pt idx="13">
                  <c:v>80</c:v>
                </c:pt>
                <c:pt idx="14">
                  <c:v>74</c:v>
                </c:pt>
                <c:pt idx="15">
                  <c:v>61</c:v>
                </c:pt>
                <c:pt idx="16">
                  <c:v>74</c:v>
                </c:pt>
                <c:pt idx="17">
                  <c:v>83</c:v>
                </c:pt>
                <c:pt idx="18">
                  <c:v>86</c:v>
                </c:pt>
                <c:pt idx="19">
                  <c:v>70</c:v>
                </c:pt>
                <c:pt idx="20">
                  <c:v>79</c:v>
                </c:pt>
                <c:pt idx="21">
                  <c:v>83</c:v>
                </c:pt>
                <c:pt idx="22">
                  <c:v>100</c:v>
                </c:pt>
                <c:pt idx="23">
                  <c:v>108</c:v>
                </c:pt>
                <c:pt idx="24">
                  <c:v>165</c:v>
                </c:pt>
                <c:pt idx="25">
                  <c:v>210</c:v>
                </c:pt>
                <c:pt idx="26">
                  <c:v>311</c:v>
                </c:pt>
                <c:pt idx="27">
                  <c:v>326</c:v>
                </c:pt>
                <c:pt idx="28">
                  <c:v>286</c:v>
                </c:pt>
                <c:pt idx="29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C65-46ED-B76E-0BACBBCF9B4B}"/>
            </c:ext>
          </c:extLst>
        </c:ser>
        <c:ser>
          <c:idx val="8"/>
          <c:order val="8"/>
          <c:tx>
            <c:strRef>
              <c:f>AsianOriginPatentCitations!$J$1</c:f>
              <c:strCache>
                <c:ptCount val="1"/>
                <c:pt idx="0">
                  <c:v>19 Propulsion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AsianOriginPatentCitations!$A$2:$A$31</c:f>
              <c:numCache>
                <c:formatCode>General</c:formatCode>
                <c:ptCount val="30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</c:numCache>
            </c:numRef>
          </c:cat>
          <c:val>
            <c:numRef>
              <c:f>AsianOriginPatentCitations!$J$2:$J$31</c:f>
              <c:numCache>
                <c:formatCode>General</c:formatCode>
                <c:ptCount val="30"/>
                <c:pt idx="0">
                  <c:v>76</c:v>
                </c:pt>
                <c:pt idx="1">
                  <c:v>77</c:v>
                </c:pt>
                <c:pt idx="2">
                  <c:v>78</c:v>
                </c:pt>
                <c:pt idx="3">
                  <c:v>76</c:v>
                </c:pt>
                <c:pt idx="4">
                  <c:v>70</c:v>
                </c:pt>
                <c:pt idx="5">
                  <c:v>84</c:v>
                </c:pt>
                <c:pt idx="6">
                  <c:v>65</c:v>
                </c:pt>
                <c:pt idx="7">
                  <c:v>72</c:v>
                </c:pt>
                <c:pt idx="8">
                  <c:v>83</c:v>
                </c:pt>
                <c:pt idx="9">
                  <c:v>113</c:v>
                </c:pt>
                <c:pt idx="10">
                  <c:v>110</c:v>
                </c:pt>
                <c:pt idx="11">
                  <c:v>111</c:v>
                </c:pt>
                <c:pt idx="12">
                  <c:v>113</c:v>
                </c:pt>
                <c:pt idx="13">
                  <c:v>125</c:v>
                </c:pt>
                <c:pt idx="14">
                  <c:v>100</c:v>
                </c:pt>
                <c:pt idx="15">
                  <c:v>107</c:v>
                </c:pt>
                <c:pt idx="16">
                  <c:v>88</c:v>
                </c:pt>
                <c:pt idx="17">
                  <c:v>122</c:v>
                </c:pt>
                <c:pt idx="18">
                  <c:v>127</c:v>
                </c:pt>
                <c:pt idx="19">
                  <c:v>103</c:v>
                </c:pt>
                <c:pt idx="20">
                  <c:v>104</c:v>
                </c:pt>
                <c:pt idx="21">
                  <c:v>144</c:v>
                </c:pt>
                <c:pt idx="22">
                  <c:v>144</c:v>
                </c:pt>
                <c:pt idx="23">
                  <c:v>160</c:v>
                </c:pt>
                <c:pt idx="24">
                  <c:v>194</c:v>
                </c:pt>
                <c:pt idx="25">
                  <c:v>227</c:v>
                </c:pt>
                <c:pt idx="26">
                  <c:v>463</c:v>
                </c:pt>
                <c:pt idx="27">
                  <c:v>431</c:v>
                </c:pt>
                <c:pt idx="28">
                  <c:v>330</c:v>
                </c:pt>
                <c:pt idx="29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C65-46ED-B76E-0BACBBCF9B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76182272"/>
        <c:axId val="76184576"/>
      </c:barChart>
      <c:catAx>
        <c:axId val="7618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 rot="-5400000" vert="horz"/>
          <a:lstStyle/>
          <a:p>
            <a:pPr>
              <a:defRPr sz="1200"/>
            </a:pPr>
            <a:endParaRPr lang="en-US"/>
          </a:p>
        </c:txPr>
        <c:crossAx val="76184576"/>
        <c:crosses val="autoZero"/>
        <c:auto val="1"/>
        <c:lblAlgn val="ctr"/>
        <c:lblOffset val="100"/>
        <c:noMultiLvlLbl val="0"/>
      </c:catAx>
      <c:valAx>
        <c:axId val="76184576"/>
        <c:scaling>
          <c:orientation val="minMax"/>
          <c:max val="160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\ ##0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76182272"/>
        <c:crosses val="autoZero"/>
        <c:crossBetween val="between"/>
        <c:majorUnit val="20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460754332314E-2"/>
          <c:y val="2.6581233297066974E-2"/>
          <c:w val="0.95275395005096841"/>
          <c:h val="0.75278658406802068"/>
        </c:manualLayout>
      </c:layout>
      <c:lineChart>
        <c:grouping val="standard"/>
        <c:varyColors val="0"/>
        <c:ser>
          <c:idx val="0"/>
          <c:order val="0"/>
          <c:tx>
            <c:strRef>
              <c:f>AsianOriginPatentCitations!$B$1</c:f>
              <c:strCache>
                <c:ptCount val="1"/>
                <c:pt idx="0">
                  <c:v>19 Propulsion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AsianOriginPatentCitations!$A$2:$A$29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cat>
          <c:val>
            <c:numRef>
              <c:f>AsianOriginPatentCitations!$B$2:$B$29</c:f>
              <c:numCache>
                <c:formatCode>General</c:formatCode>
                <c:ptCount val="28"/>
                <c:pt idx="0">
                  <c:v>76</c:v>
                </c:pt>
                <c:pt idx="1">
                  <c:v>153</c:v>
                </c:pt>
                <c:pt idx="2">
                  <c:v>231</c:v>
                </c:pt>
                <c:pt idx="3">
                  <c:v>307</c:v>
                </c:pt>
                <c:pt idx="4">
                  <c:v>377</c:v>
                </c:pt>
                <c:pt idx="5">
                  <c:v>461</c:v>
                </c:pt>
                <c:pt idx="6">
                  <c:v>526</c:v>
                </c:pt>
                <c:pt idx="7">
                  <c:v>598</c:v>
                </c:pt>
                <c:pt idx="8">
                  <c:v>681</c:v>
                </c:pt>
                <c:pt idx="9">
                  <c:v>794</c:v>
                </c:pt>
                <c:pt idx="10">
                  <c:v>904</c:v>
                </c:pt>
                <c:pt idx="11">
                  <c:v>1015</c:v>
                </c:pt>
                <c:pt idx="12">
                  <c:v>1128</c:v>
                </c:pt>
                <c:pt idx="13">
                  <c:v>1253</c:v>
                </c:pt>
                <c:pt idx="14">
                  <c:v>1353</c:v>
                </c:pt>
                <c:pt idx="15">
                  <c:v>1460</c:v>
                </c:pt>
                <c:pt idx="16">
                  <c:v>1548</c:v>
                </c:pt>
                <c:pt idx="17">
                  <c:v>1670</c:v>
                </c:pt>
                <c:pt idx="18">
                  <c:v>1797</c:v>
                </c:pt>
                <c:pt idx="19">
                  <c:v>1900</c:v>
                </c:pt>
                <c:pt idx="20">
                  <c:v>2004</c:v>
                </c:pt>
                <c:pt idx="21">
                  <c:v>2148</c:v>
                </c:pt>
                <c:pt idx="22">
                  <c:v>2292</c:v>
                </c:pt>
                <c:pt idx="23">
                  <c:v>2452</c:v>
                </c:pt>
                <c:pt idx="24">
                  <c:v>2646</c:v>
                </c:pt>
                <c:pt idx="25">
                  <c:v>2873</c:v>
                </c:pt>
                <c:pt idx="26">
                  <c:v>3336</c:v>
                </c:pt>
                <c:pt idx="27">
                  <c:v>3767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5A0-4837-9E22-6101FEDB4D9E}"/>
            </c:ext>
          </c:extLst>
        </c:ser>
        <c:ser>
          <c:idx val="1"/>
          <c:order val="1"/>
          <c:tx>
            <c:strRef>
              <c:f>AsianOriginPatentCitations!$C$1</c:f>
              <c:strCache>
                <c:ptCount val="1"/>
                <c:pt idx="0">
                  <c:v>5 Space Systems</c:v>
                </c:pt>
              </c:strCache>
            </c:strRef>
          </c:tx>
          <c:spPr>
            <a:ln>
              <a:solidFill>
                <a:schemeClr val="bg2"/>
              </a:solidFill>
            </a:ln>
            <a:effectLst/>
          </c:spPr>
          <c:marker>
            <c:symbol val="none"/>
          </c:marker>
          <c:dPt>
            <c:idx val="13"/>
            <c:bubble3D val="0"/>
            <c:spPr>
              <a:ln>
                <a:solidFill>
                  <a:schemeClr val="bg2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2-45A0-4837-9E22-6101FEDB4D9E}"/>
              </c:ext>
            </c:extLst>
          </c:dPt>
          <c:cat>
            <c:numRef>
              <c:f>AsianOriginPatentCitations!$A$2:$A$29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cat>
          <c:val>
            <c:numRef>
              <c:f>AsianOriginPatentCitations!$C$2:$C$29</c:f>
              <c:numCache>
                <c:formatCode>General</c:formatCode>
                <c:ptCount val="28"/>
                <c:pt idx="0">
                  <c:v>64</c:v>
                </c:pt>
                <c:pt idx="1">
                  <c:v>123</c:v>
                </c:pt>
                <c:pt idx="2">
                  <c:v>199</c:v>
                </c:pt>
                <c:pt idx="3">
                  <c:v>265</c:v>
                </c:pt>
                <c:pt idx="4">
                  <c:v>324</c:v>
                </c:pt>
                <c:pt idx="5">
                  <c:v>392</c:v>
                </c:pt>
                <c:pt idx="6">
                  <c:v>468</c:v>
                </c:pt>
                <c:pt idx="7">
                  <c:v>557</c:v>
                </c:pt>
                <c:pt idx="8">
                  <c:v>643</c:v>
                </c:pt>
                <c:pt idx="9">
                  <c:v>726</c:v>
                </c:pt>
                <c:pt idx="10">
                  <c:v>832</c:v>
                </c:pt>
                <c:pt idx="11">
                  <c:v>907</c:v>
                </c:pt>
                <c:pt idx="12">
                  <c:v>987</c:v>
                </c:pt>
                <c:pt idx="13">
                  <c:v>1067</c:v>
                </c:pt>
                <c:pt idx="14">
                  <c:v>1141</c:v>
                </c:pt>
                <c:pt idx="15">
                  <c:v>1202</c:v>
                </c:pt>
                <c:pt idx="16">
                  <c:v>1276</c:v>
                </c:pt>
                <c:pt idx="17">
                  <c:v>1359</c:v>
                </c:pt>
                <c:pt idx="18">
                  <c:v>1445</c:v>
                </c:pt>
                <c:pt idx="19">
                  <c:v>1515</c:v>
                </c:pt>
                <c:pt idx="20">
                  <c:v>1594</c:v>
                </c:pt>
                <c:pt idx="21">
                  <c:v>1677</c:v>
                </c:pt>
                <c:pt idx="22">
                  <c:v>1777</c:v>
                </c:pt>
                <c:pt idx="23">
                  <c:v>1885</c:v>
                </c:pt>
                <c:pt idx="24">
                  <c:v>2050</c:v>
                </c:pt>
                <c:pt idx="25">
                  <c:v>2260</c:v>
                </c:pt>
                <c:pt idx="26">
                  <c:v>2571</c:v>
                </c:pt>
                <c:pt idx="27">
                  <c:v>2897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45A0-4837-9E22-6101FEDB4D9E}"/>
            </c:ext>
          </c:extLst>
        </c:ser>
        <c:ser>
          <c:idx val="2"/>
          <c:order val="2"/>
          <c:tx>
            <c:strRef>
              <c:f>AsianOriginPatentCitations!$D$1</c:f>
              <c:strCache>
                <c:ptCount val="1"/>
                <c:pt idx="0">
                  <c:v>3 Spacecraft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cat>
            <c:numRef>
              <c:f>AsianOriginPatentCitations!$A$2:$A$29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cat>
          <c:val>
            <c:numRef>
              <c:f>AsianOriginPatentCitations!$D$2:$D$29</c:f>
              <c:numCache>
                <c:formatCode>General</c:formatCode>
                <c:ptCount val="28"/>
                <c:pt idx="0">
                  <c:v>15</c:v>
                </c:pt>
                <c:pt idx="1">
                  <c:v>31</c:v>
                </c:pt>
                <c:pt idx="2">
                  <c:v>57</c:v>
                </c:pt>
                <c:pt idx="3">
                  <c:v>80</c:v>
                </c:pt>
                <c:pt idx="4">
                  <c:v>97</c:v>
                </c:pt>
                <c:pt idx="5">
                  <c:v>122</c:v>
                </c:pt>
                <c:pt idx="6">
                  <c:v>150</c:v>
                </c:pt>
                <c:pt idx="7">
                  <c:v>187</c:v>
                </c:pt>
                <c:pt idx="8">
                  <c:v>240</c:v>
                </c:pt>
                <c:pt idx="9">
                  <c:v>295</c:v>
                </c:pt>
                <c:pt idx="10">
                  <c:v>342</c:v>
                </c:pt>
                <c:pt idx="11">
                  <c:v>391</c:v>
                </c:pt>
                <c:pt idx="12">
                  <c:v>446</c:v>
                </c:pt>
                <c:pt idx="13">
                  <c:v>503</c:v>
                </c:pt>
                <c:pt idx="14">
                  <c:v>564</c:v>
                </c:pt>
                <c:pt idx="15">
                  <c:v>616</c:v>
                </c:pt>
                <c:pt idx="16">
                  <c:v>680</c:v>
                </c:pt>
                <c:pt idx="17">
                  <c:v>759</c:v>
                </c:pt>
                <c:pt idx="18">
                  <c:v>850</c:v>
                </c:pt>
                <c:pt idx="19">
                  <c:v>913</c:v>
                </c:pt>
                <c:pt idx="20">
                  <c:v>984</c:v>
                </c:pt>
                <c:pt idx="21">
                  <c:v>1103</c:v>
                </c:pt>
                <c:pt idx="22">
                  <c:v>1261</c:v>
                </c:pt>
                <c:pt idx="23">
                  <c:v>1446</c:v>
                </c:pt>
                <c:pt idx="24">
                  <c:v>1674</c:v>
                </c:pt>
                <c:pt idx="25">
                  <c:v>1878</c:v>
                </c:pt>
                <c:pt idx="26">
                  <c:v>2144</c:v>
                </c:pt>
                <c:pt idx="27">
                  <c:v>2451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83C-4FA6-9DA4-093B0C036200}"/>
            </c:ext>
          </c:extLst>
        </c:ser>
        <c:ser>
          <c:idx val="3"/>
          <c:order val="3"/>
          <c:tx>
            <c:strRef>
              <c:f>AsianOriginPatentCitations!$E$1</c:f>
              <c:strCache>
                <c:ptCount val="1"/>
                <c:pt idx="0">
                  <c:v>13 Automation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AsianOriginPatentCitations!$A$2:$A$29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cat>
          <c:val>
            <c:numRef>
              <c:f>AsianOriginPatentCitations!$E$2:$E$29</c:f>
              <c:numCache>
                <c:formatCode>General</c:formatCode>
                <c:ptCount val="28"/>
                <c:pt idx="0">
                  <c:v>49</c:v>
                </c:pt>
                <c:pt idx="1">
                  <c:v>97</c:v>
                </c:pt>
                <c:pt idx="2">
                  <c:v>165</c:v>
                </c:pt>
                <c:pt idx="3">
                  <c:v>216</c:v>
                </c:pt>
                <c:pt idx="4">
                  <c:v>248</c:v>
                </c:pt>
                <c:pt idx="5">
                  <c:v>274</c:v>
                </c:pt>
                <c:pt idx="6">
                  <c:v>302</c:v>
                </c:pt>
                <c:pt idx="7">
                  <c:v>328</c:v>
                </c:pt>
                <c:pt idx="8">
                  <c:v>359</c:v>
                </c:pt>
                <c:pt idx="9">
                  <c:v>380</c:v>
                </c:pt>
                <c:pt idx="10">
                  <c:v>428</c:v>
                </c:pt>
                <c:pt idx="11">
                  <c:v>463</c:v>
                </c:pt>
                <c:pt idx="12">
                  <c:v>496</c:v>
                </c:pt>
                <c:pt idx="13">
                  <c:v>526</c:v>
                </c:pt>
                <c:pt idx="14">
                  <c:v>552</c:v>
                </c:pt>
                <c:pt idx="15">
                  <c:v>580</c:v>
                </c:pt>
                <c:pt idx="16">
                  <c:v>602</c:v>
                </c:pt>
                <c:pt idx="17">
                  <c:v>622</c:v>
                </c:pt>
                <c:pt idx="18">
                  <c:v>648</c:v>
                </c:pt>
                <c:pt idx="19">
                  <c:v>682</c:v>
                </c:pt>
                <c:pt idx="20">
                  <c:v>719</c:v>
                </c:pt>
                <c:pt idx="21">
                  <c:v>750</c:v>
                </c:pt>
                <c:pt idx="22">
                  <c:v>789</c:v>
                </c:pt>
                <c:pt idx="23">
                  <c:v>826</c:v>
                </c:pt>
                <c:pt idx="24">
                  <c:v>882</c:v>
                </c:pt>
                <c:pt idx="25">
                  <c:v>956</c:v>
                </c:pt>
                <c:pt idx="26">
                  <c:v>1092</c:v>
                </c:pt>
                <c:pt idx="27">
                  <c:v>1249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483C-4FA6-9DA4-093B0C036200}"/>
            </c:ext>
          </c:extLst>
        </c:ser>
        <c:ser>
          <c:idx val="4"/>
          <c:order val="4"/>
          <c:tx>
            <c:strRef>
              <c:f>AsianOriginPatentCitations!$F$1</c:f>
              <c:strCache>
                <c:ptCount val="1"/>
                <c:pt idx="0">
                  <c:v>20 Structures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AsianOriginPatentCitations!$A$2:$A$29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cat>
          <c:val>
            <c:numRef>
              <c:f>AsianOriginPatentCitations!$F$2:$F$29</c:f>
              <c:numCache>
                <c:formatCode>General</c:formatCode>
                <c:ptCount val="28"/>
                <c:pt idx="0">
                  <c:v>36</c:v>
                </c:pt>
                <c:pt idx="1">
                  <c:v>75</c:v>
                </c:pt>
                <c:pt idx="2">
                  <c:v>118</c:v>
                </c:pt>
                <c:pt idx="3">
                  <c:v>158</c:v>
                </c:pt>
                <c:pt idx="4">
                  <c:v>185</c:v>
                </c:pt>
                <c:pt idx="5">
                  <c:v>216</c:v>
                </c:pt>
                <c:pt idx="6">
                  <c:v>247</c:v>
                </c:pt>
                <c:pt idx="7">
                  <c:v>271</c:v>
                </c:pt>
                <c:pt idx="8">
                  <c:v>305</c:v>
                </c:pt>
                <c:pt idx="9">
                  <c:v>339</c:v>
                </c:pt>
                <c:pt idx="10">
                  <c:v>363</c:v>
                </c:pt>
                <c:pt idx="11">
                  <c:v>400</c:v>
                </c:pt>
                <c:pt idx="12">
                  <c:v>426</c:v>
                </c:pt>
                <c:pt idx="13">
                  <c:v>455</c:v>
                </c:pt>
                <c:pt idx="14">
                  <c:v>485</c:v>
                </c:pt>
                <c:pt idx="15">
                  <c:v>515</c:v>
                </c:pt>
                <c:pt idx="16">
                  <c:v>542</c:v>
                </c:pt>
                <c:pt idx="17">
                  <c:v>573</c:v>
                </c:pt>
                <c:pt idx="18">
                  <c:v>609</c:v>
                </c:pt>
                <c:pt idx="19">
                  <c:v>648</c:v>
                </c:pt>
                <c:pt idx="20">
                  <c:v>688</c:v>
                </c:pt>
                <c:pt idx="21">
                  <c:v>736</c:v>
                </c:pt>
                <c:pt idx="22">
                  <c:v>790</c:v>
                </c:pt>
                <c:pt idx="23">
                  <c:v>837</c:v>
                </c:pt>
                <c:pt idx="24">
                  <c:v>911</c:v>
                </c:pt>
                <c:pt idx="25">
                  <c:v>979</c:v>
                </c:pt>
                <c:pt idx="26">
                  <c:v>1116</c:v>
                </c:pt>
                <c:pt idx="27">
                  <c:v>1243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483C-4FA6-9DA4-093B0C036200}"/>
            </c:ext>
          </c:extLst>
        </c:ser>
        <c:ser>
          <c:idx val="5"/>
          <c:order val="5"/>
          <c:tx>
            <c:strRef>
              <c:f>AsianOriginPatentCitations!$G$1</c:f>
              <c:strCache>
                <c:ptCount val="1"/>
                <c:pt idx="0">
                  <c:v>15 Mechanisms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AsianOriginPatentCitations!$A$2:$A$29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cat>
          <c:val>
            <c:numRef>
              <c:f>AsianOriginPatentCitations!$G$2:$G$29</c:f>
              <c:numCache>
                <c:formatCode>General</c:formatCode>
                <c:ptCount val="28"/>
                <c:pt idx="0">
                  <c:v>24</c:v>
                </c:pt>
                <c:pt idx="1">
                  <c:v>50</c:v>
                </c:pt>
                <c:pt idx="2">
                  <c:v>85</c:v>
                </c:pt>
                <c:pt idx="3">
                  <c:v>103</c:v>
                </c:pt>
                <c:pt idx="4">
                  <c:v>124</c:v>
                </c:pt>
                <c:pt idx="5">
                  <c:v>141</c:v>
                </c:pt>
                <c:pt idx="6">
                  <c:v>163</c:v>
                </c:pt>
                <c:pt idx="7">
                  <c:v>181</c:v>
                </c:pt>
                <c:pt idx="8">
                  <c:v>208</c:v>
                </c:pt>
                <c:pt idx="9">
                  <c:v>234</c:v>
                </c:pt>
                <c:pt idx="10">
                  <c:v>276</c:v>
                </c:pt>
                <c:pt idx="11">
                  <c:v>305</c:v>
                </c:pt>
                <c:pt idx="12">
                  <c:v>344</c:v>
                </c:pt>
                <c:pt idx="13">
                  <c:v>366</c:v>
                </c:pt>
                <c:pt idx="14">
                  <c:v>388</c:v>
                </c:pt>
                <c:pt idx="15">
                  <c:v>398</c:v>
                </c:pt>
                <c:pt idx="16">
                  <c:v>425</c:v>
                </c:pt>
                <c:pt idx="17">
                  <c:v>441</c:v>
                </c:pt>
                <c:pt idx="18">
                  <c:v>464</c:v>
                </c:pt>
                <c:pt idx="19">
                  <c:v>477</c:v>
                </c:pt>
                <c:pt idx="20">
                  <c:v>501</c:v>
                </c:pt>
                <c:pt idx="21">
                  <c:v>535</c:v>
                </c:pt>
                <c:pt idx="22">
                  <c:v>573</c:v>
                </c:pt>
                <c:pt idx="23">
                  <c:v>616</c:v>
                </c:pt>
                <c:pt idx="24">
                  <c:v>656</c:v>
                </c:pt>
                <c:pt idx="25">
                  <c:v>715</c:v>
                </c:pt>
                <c:pt idx="26">
                  <c:v>811</c:v>
                </c:pt>
                <c:pt idx="27">
                  <c:v>906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483C-4FA6-9DA4-093B0C036200}"/>
            </c:ext>
          </c:extLst>
        </c:ser>
        <c:ser>
          <c:idx val="6"/>
          <c:order val="6"/>
          <c:tx>
            <c:strRef>
              <c:f>AsianOriginPatentCitations!$H$1</c:f>
              <c:strCache>
                <c:ptCount val="1"/>
                <c:pt idx="0">
                  <c:v>21 Thermal</c:v>
                </c:pt>
              </c:strCache>
            </c:strRef>
          </c:tx>
          <c:spPr>
            <a:ln>
              <a:solidFill>
                <a:srgbClr val="B9D246"/>
              </a:solidFill>
            </a:ln>
          </c:spPr>
          <c:marker>
            <c:symbol val="none"/>
          </c:marker>
          <c:cat>
            <c:numRef>
              <c:f>AsianOriginPatentCitations!$A$2:$A$29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cat>
          <c:val>
            <c:numRef>
              <c:f>AsianOriginPatentCitations!$H$2:$H$29</c:f>
              <c:numCache>
                <c:formatCode>General</c:formatCode>
                <c:ptCount val="28"/>
                <c:pt idx="0">
                  <c:v>13</c:v>
                </c:pt>
                <c:pt idx="1">
                  <c:v>38</c:v>
                </c:pt>
                <c:pt idx="2">
                  <c:v>62</c:v>
                </c:pt>
                <c:pt idx="3">
                  <c:v>80</c:v>
                </c:pt>
                <c:pt idx="4">
                  <c:v>101</c:v>
                </c:pt>
                <c:pt idx="5">
                  <c:v>128</c:v>
                </c:pt>
                <c:pt idx="6">
                  <c:v>145</c:v>
                </c:pt>
                <c:pt idx="7">
                  <c:v>170</c:v>
                </c:pt>
                <c:pt idx="8">
                  <c:v>191</c:v>
                </c:pt>
                <c:pt idx="9">
                  <c:v>212</c:v>
                </c:pt>
                <c:pt idx="10">
                  <c:v>238</c:v>
                </c:pt>
                <c:pt idx="11">
                  <c:v>266</c:v>
                </c:pt>
                <c:pt idx="12">
                  <c:v>291</c:v>
                </c:pt>
                <c:pt idx="13">
                  <c:v>313</c:v>
                </c:pt>
                <c:pt idx="14">
                  <c:v>333</c:v>
                </c:pt>
                <c:pt idx="15">
                  <c:v>347</c:v>
                </c:pt>
                <c:pt idx="16">
                  <c:v>360</c:v>
                </c:pt>
                <c:pt idx="17">
                  <c:v>376</c:v>
                </c:pt>
                <c:pt idx="18">
                  <c:v>404</c:v>
                </c:pt>
                <c:pt idx="19">
                  <c:v>435</c:v>
                </c:pt>
                <c:pt idx="20">
                  <c:v>473</c:v>
                </c:pt>
                <c:pt idx="21">
                  <c:v>501</c:v>
                </c:pt>
                <c:pt idx="22">
                  <c:v>533</c:v>
                </c:pt>
                <c:pt idx="23">
                  <c:v>563</c:v>
                </c:pt>
                <c:pt idx="24">
                  <c:v>598</c:v>
                </c:pt>
                <c:pt idx="25">
                  <c:v>662</c:v>
                </c:pt>
                <c:pt idx="26">
                  <c:v>736</c:v>
                </c:pt>
                <c:pt idx="27">
                  <c:v>791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483C-4FA6-9DA4-093B0C036200}"/>
            </c:ext>
          </c:extLst>
        </c:ser>
        <c:ser>
          <c:idx val="7"/>
          <c:order val="7"/>
          <c:tx>
            <c:strRef>
              <c:f>AsianOriginPatentCitations!$I$1</c:f>
              <c:strCache>
                <c:ptCount val="1"/>
                <c:pt idx="0">
                  <c:v>11 Space Debris</c:v>
                </c:pt>
              </c:strCache>
            </c:strRef>
          </c:tx>
          <c:spPr>
            <a:ln>
              <a:solidFill>
                <a:srgbClr val="3CC8E1"/>
              </a:solidFill>
            </a:ln>
          </c:spPr>
          <c:marker>
            <c:symbol val="none"/>
          </c:marker>
          <c:cat>
            <c:numRef>
              <c:f>AsianOriginPatentCitations!$A$2:$A$29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cat>
          <c:val>
            <c:numRef>
              <c:f>AsianOriginPatentCitations!$I$2:$I$29</c:f>
              <c:numCache>
                <c:formatCode>General</c:formatCode>
                <c:ptCount val="28"/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5</c:v>
                </c:pt>
                <c:pt idx="9">
                  <c:v>6</c:v>
                </c:pt>
                <c:pt idx="10">
                  <c:v>7</c:v>
                </c:pt>
                <c:pt idx="11">
                  <c:v>7</c:v>
                </c:pt>
                <c:pt idx="12">
                  <c:v>8</c:v>
                </c:pt>
                <c:pt idx="13">
                  <c:v>9</c:v>
                </c:pt>
                <c:pt idx="14">
                  <c:v>10</c:v>
                </c:pt>
                <c:pt idx="15">
                  <c:v>12</c:v>
                </c:pt>
                <c:pt idx="16">
                  <c:v>14</c:v>
                </c:pt>
                <c:pt idx="17">
                  <c:v>15</c:v>
                </c:pt>
                <c:pt idx="18">
                  <c:v>15</c:v>
                </c:pt>
                <c:pt idx="19">
                  <c:v>17</c:v>
                </c:pt>
                <c:pt idx="20">
                  <c:v>28</c:v>
                </c:pt>
                <c:pt idx="21">
                  <c:v>29</c:v>
                </c:pt>
                <c:pt idx="22">
                  <c:v>42</c:v>
                </c:pt>
                <c:pt idx="23">
                  <c:v>46</c:v>
                </c:pt>
                <c:pt idx="24">
                  <c:v>51</c:v>
                </c:pt>
                <c:pt idx="25">
                  <c:v>54</c:v>
                </c:pt>
                <c:pt idx="26">
                  <c:v>61</c:v>
                </c:pt>
                <c:pt idx="27">
                  <c:v>69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483C-4FA6-9DA4-093B0C0362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6182272"/>
        <c:axId val="76184576"/>
      </c:lineChart>
      <c:catAx>
        <c:axId val="7618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 rot="-5400000" vert="horz" anchor="t" anchorCtr="0"/>
          <a:lstStyle/>
          <a:p>
            <a:pPr>
              <a:defRPr sz="1200"/>
            </a:pPr>
            <a:endParaRPr lang="en-US"/>
          </a:p>
        </c:txPr>
        <c:crossAx val="76184576"/>
        <c:crosses val="autoZero"/>
        <c:auto val="1"/>
        <c:lblAlgn val="ctr"/>
        <c:lblOffset val="100"/>
        <c:tickLblSkip val="1"/>
        <c:noMultiLvlLbl val="0"/>
      </c:catAx>
      <c:valAx>
        <c:axId val="76184576"/>
        <c:scaling>
          <c:orientation val="minMax"/>
          <c:max val="4000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\ ###\ ##0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761822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934895760671074E-2"/>
          <c:y val="0.92049973674482166"/>
          <c:w val="0.66380075560470098"/>
          <c:h val="7.9500263255178283E-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742864424057081E-2"/>
          <c:y val="2.6581351606299805E-2"/>
          <c:w val="0.94028656982670744"/>
          <c:h val="0.7420683506652663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AsianOriginPatentCitations!$B$1</c:f>
              <c:strCache>
                <c:ptCount val="1"/>
                <c:pt idx="0">
                  <c:v>All Others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</c:spPr>
          <c:invertIfNegative val="0"/>
          <c:cat>
            <c:numRef>
              <c:f>AsianOriginPatentCitations!$A$2:$A$30</c:f>
              <c:numCache>
                <c:formatCode>General</c:formatCod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numCache>
            </c:numRef>
          </c:cat>
          <c:val>
            <c:numRef>
              <c:f>AsianOriginPatentCitations!$B$2:$B$30</c:f>
              <c:numCache>
                <c:formatCode>General</c:formatCode>
                <c:ptCount val="29"/>
              </c:numCache>
            </c:numRef>
          </c:val>
          <c:extLst>
            <c:ext xmlns:c16="http://schemas.microsoft.com/office/drawing/2014/chart" uri="{C3380CC4-5D6E-409C-BE32-E72D297353CC}">
              <c16:uniqueId val="{00000000-4ECA-4AE7-8489-28D855BEAD77}"/>
            </c:ext>
          </c:extLst>
        </c:ser>
        <c:ser>
          <c:idx val="1"/>
          <c:order val="1"/>
          <c:tx>
            <c:strRef>
              <c:f>AsianOriginPatentCitations!$C$1</c:f>
              <c:strCache>
                <c:ptCount val="1"/>
                <c:pt idx="0">
                  <c:v>11 Space Debris</c:v>
                </c:pt>
              </c:strCache>
            </c:strRef>
          </c:tx>
          <c:spPr>
            <a:solidFill>
              <a:srgbClr val="3CC8E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AsianOriginPatentCitations!$A$2:$A$30</c:f>
              <c:numCache>
                <c:formatCode>General</c:formatCod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numCache>
            </c:numRef>
          </c:cat>
          <c:val>
            <c:numRef>
              <c:f>AsianOriginPatentCitations!$C$2:$C$30</c:f>
              <c:numCache>
                <c:formatCode>General</c:formatCode>
                <c:ptCount val="29"/>
                <c:pt idx="4">
                  <c:v>1</c:v>
                </c:pt>
                <c:pt idx="8">
                  <c:v>1</c:v>
                </c:pt>
                <c:pt idx="10">
                  <c:v>1</c:v>
                </c:pt>
                <c:pt idx="16">
                  <c:v>2</c:v>
                </c:pt>
                <c:pt idx="20">
                  <c:v>6</c:v>
                </c:pt>
                <c:pt idx="22">
                  <c:v>5</c:v>
                </c:pt>
                <c:pt idx="23">
                  <c:v>2</c:v>
                </c:pt>
                <c:pt idx="24">
                  <c:v>2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CA-4AE7-8489-28D855BEAD77}"/>
            </c:ext>
          </c:extLst>
        </c:ser>
        <c:ser>
          <c:idx val="2"/>
          <c:order val="2"/>
          <c:tx>
            <c:strRef>
              <c:f>AsianOriginPatentCitations!$D$1</c:f>
              <c:strCache>
                <c:ptCount val="1"/>
                <c:pt idx="0">
                  <c:v>13 Automation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AsianOriginPatentCitations!$A$2:$A$30</c:f>
              <c:numCache>
                <c:formatCode>General</c:formatCod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numCache>
            </c:numRef>
          </c:cat>
          <c:val>
            <c:numRef>
              <c:f>AsianOriginPatentCitations!$D$2:$D$30</c:f>
              <c:numCache>
                <c:formatCode>General</c:formatCode>
                <c:ptCount val="29"/>
                <c:pt idx="0">
                  <c:v>8</c:v>
                </c:pt>
                <c:pt idx="1">
                  <c:v>8</c:v>
                </c:pt>
                <c:pt idx="2">
                  <c:v>6</c:v>
                </c:pt>
                <c:pt idx="3">
                  <c:v>1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3</c:v>
                </c:pt>
                <c:pt idx="8">
                  <c:v>10</c:v>
                </c:pt>
                <c:pt idx="9">
                  <c:v>4</c:v>
                </c:pt>
                <c:pt idx="10">
                  <c:v>7</c:v>
                </c:pt>
                <c:pt idx="11">
                  <c:v>10</c:v>
                </c:pt>
                <c:pt idx="12">
                  <c:v>6</c:v>
                </c:pt>
                <c:pt idx="13">
                  <c:v>7</c:v>
                </c:pt>
                <c:pt idx="14">
                  <c:v>7</c:v>
                </c:pt>
                <c:pt idx="15">
                  <c:v>5</c:v>
                </c:pt>
                <c:pt idx="16">
                  <c:v>9</c:v>
                </c:pt>
                <c:pt idx="17">
                  <c:v>6</c:v>
                </c:pt>
                <c:pt idx="18">
                  <c:v>11</c:v>
                </c:pt>
                <c:pt idx="19">
                  <c:v>11</c:v>
                </c:pt>
                <c:pt idx="20">
                  <c:v>17</c:v>
                </c:pt>
                <c:pt idx="21">
                  <c:v>11</c:v>
                </c:pt>
                <c:pt idx="22">
                  <c:v>13</c:v>
                </c:pt>
                <c:pt idx="23">
                  <c:v>22</c:v>
                </c:pt>
                <c:pt idx="24">
                  <c:v>18</c:v>
                </c:pt>
                <c:pt idx="25">
                  <c:v>31</c:v>
                </c:pt>
                <c:pt idx="26">
                  <c:v>22</c:v>
                </c:pt>
                <c:pt idx="27">
                  <c:v>28</c:v>
                </c:pt>
                <c:pt idx="28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65-46ED-B76E-0BACBBCF9B4B}"/>
            </c:ext>
          </c:extLst>
        </c:ser>
        <c:ser>
          <c:idx val="3"/>
          <c:order val="3"/>
          <c:tx>
            <c:strRef>
              <c:f>AsianOriginPatentCitations!$E$1</c:f>
              <c:strCache>
                <c:ptCount val="1"/>
                <c:pt idx="0">
                  <c:v>15 Mechanisms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AsianOriginPatentCitations!$A$2:$A$30</c:f>
              <c:numCache>
                <c:formatCode>General</c:formatCod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numCache>
            </c:numRef>
          </c:cat>
          <c:val>
            <c:numRef>
              <c:f>AsianOriginPatentCitations!$E$2:$E$30</c:f>
              <c:numCache>
                <c:formatCode>General</c:formatCode>
                <c:ptCount val="29"/>
                <c:pt idx="0">
                  <c:v>7</c:v>
                </c:pt>
                <c:pt idx="1">
                  <c:v>6</c:v>
                </c:pt>
                <c:pt idx="2">
                  <c:v>10</c:v>
                </c:pt>
                <c:pt idx="3">
                  <c:v>9</c:v>
                </c:pt>
                <c:pt idx="4">
                  <c:v>6</c:v>
                </c:pt>
                <c:pt idx="5">
                  <c:v>8</c:v>
                </c:pt>
                <c:pt idx="6">
                  <c:v>14</c:v>
                </c:pt>
                <c:pt idx="7">
                  <c:v>8</c:v>
                </c:pt>
                <c:pt idx="8">
                  <c:v>13</c:v>
                </c:pt>
                <c:pt idx="9">
                  <c:v>10</c:v>
                </c:pt>
                <c:pt idx="10">
                  <c:v>19</c:v>
                </c:pt>
                <c:pt idx="11">
                  <c:v>11</c:v>
                </c:pt>
                <c:pt idx="12">
                  <c:v>21</c:v>
                </c:pt>
                <c:pt idx="13">
                  <c:v>10</c:v>
                </c:pt>
                <c:pt idx="14">
                  <c:v>10</c:v>
                </c:pt>
                <c:pt idx="15">
                  <c:v>5</c:v>
                </c:pt>
                <c:pt idx="16">
                  <c:v>13</c:v>
                </c:pt>
                <c:pt idx="17">
                  <c:v>6</c:v>
                </c:pt>
                <c:pt idx="18">
                  <c:v>14</c:v>
                </c:pt>
                <c:pt idx="19">
                  <c:v>4</c:v>
                </c:pt>
                <c:pt idx="20">
                  <c:v>14</c:v>
                </c:pt>
                <c:pt idx="21">
                  <c:v>21</c:v>
                </c:pt>
                <c:pt idx="22">
                  <c:v>16</c:v>
                </c:pt>
                <c:pt idx="23">
                  <c:v>26</c:v>
                </c:pt>
                <c:pt idx="24">
                  <c:v>20</c:v>
                </c:pt>
                <c:pt idx="25">
                  <c:v>30</c:v>
                </c:pt>
                <c:pt idx="26">
                  <c:v>24</c:v>
                </c:pt>
                <c:pt idx="27">
                  <c:v>29</c:v>
                </c:pt>
                <c:pt idx="28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65-46ED-B76E-0BACBBCF9B4B}"/>
            </c:ext>
          </c:extLst>
        </c:ser>
        <c:ser>
          <c:idx val="4"/>
          <c:order val="4"/>
          <c:tx>
            <c:strRef>
              <c:f>AsianOriginPatentCitations!$F$1</c:f>
              <c:strCache>
                <c:ptCount val="1"/>
                <c:pt idx="0">
                  <c:v>21 Thermal</c:v>
                </c:pt>
              </c:strCache>
            </c:strRef>
          </c:tx>
          <c:spPr>
            <a:solidFill>
              <a:srgbClr val="B9D24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AsianOriginPatentCitations!$A$2:$A$30</c:f>
              <c:numCache>
                <c:formatCode>General</c:formatCod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numCache>
            </c:numRef>
          </c:cat>
          <c:val>
            <c:numRef>
              <c:f>AsianOriginPatentCitations!$F$2:$F$30</c:f>
              <c:numCache>
                <c:formatCode>General</c:formatCode>
                <c:ptCount val="29"/>
                <c:pt idx="0">
                  <c:v>9</c:v>
                </c:pt>
                <c:pt idx="1">
                  <c:v>15</c:v>
                </c:pt>
                <c:pt idx="2">
                  <c:v>9</c:v>
                </c:pt>
                <c:pt idx="3">
                  <c:v>8</c:v>
                </c:pt>
                <c:pt idx="4">
                  <c:v>15</c:v>
                </c:pt>
                <c:pt idx="5">
                  <c:v>17</c:v>
                </c:pt>
                <c:pt idx="6">
                  <c:v>8</c:v>
                </c:pt>
                <c:pt idx="7">
                  <c:v>21</c:v>
                </c:pt>
                <c:pt idx="8">
                  <c:v>13</c:v>
                </c:pt>
                <c:pt idx="9">
                  <c:v>13</c:v>
                </c:pt>
                <c:pt idx="10">
                  <c:v>13</c:v>
                </c:pt>
                <c:pt idx="11">
                  <c:v>14</c:v>
                </c:pt>
                <c:pt idx="12">
                  <c:v>18</c:v>
                </c:pt>
                <c:pt idx="13">
                  <c:v>10</c:v>
                </c:pt>
                <c:pt idx="14">
                  <c:v>5</c:v>
                </c:pt>
                <c:pt idx="15">
                  <c:v>5</c:v>
                </c:pt>
                <c:pt idx="16">
                  <c:v>6</c:v>
                </c:pt>
                <c:pt idx="17">
                  <c:v>6</c:v>
                </c:pt>
                <c:pt idx="18">
                  <c:v>12</c:v>
                </c:pt>
                <c:pt idx="19">
                  <c:v>15</c:v>
                </c:pt>
                <c:pt idx="20">
                  <c:v>24</c:v>
                </c:pt>
                <c:pt idx="21">
                  <c:v>15</c:v>
                </c:pt>
                <c:pt idx="22">
                  <c:v>21</c:v>
                </c:pt>
                <c:pt idx="23">
                  <c:v>18</c:v>
                </c:pt>
                <c:pt idx="24">
                  <c:v>16</c:v>
                </c:pt>
                <c:pt idx="25">
                  <c:v>24</c:v>
                </c:pt>
                <c:pt idx="26">
                  <c:v>23</c:v>
                </c:pt>
                <c:pt idx="27">
                  <c:v>21</c:v>
                </c:pt>
                <c:pt idx="2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C65-46ED-B76E-0BACBBCF9B4B}"/>
            </c:ext>
          </c:extLst>
        </c:ser>
        <c:ser>
          <c:idx val="5"/>
          <c:order val="5"/>
          <c:tx>
            <c:strRef>
              <c:f>AsianOriginPatentCitations!$G$1</c:f>
              <c:strCache>
                <c:ptCount val="1"/>
                <c:pt idx="0">
                  <c:v>20 Structures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AsianOriginPatentCitations!$A$2:$A$30</c:f>
              <c:numCache>
                <c:formatCode>General</c:formatCod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numCache>
            </c:numRef>
          </c:cat>
          <c:val>
            <c:numRef>
              <c:f>AsianOriginPatentCitations!$G$2:$G$30</c:f>
              <c:numCache>
                <c:formatCode>General</c:formatCode>
                <c:ptCount val="29"/>
                <c:pt idx="0">
                  <c:v>11</c:v>
                </c:pt>
                <c:pt idx="1">
                  <c:v>14</c:v>
                </c:pt>
                <c:pt idx="2">
                  <c:v>15</c:v>
                </c:pt>
                <c:pt idx="3">
                  <c:v>8</c:v>
                </c:pt>
                <c:pt idx="4">
                  <c:v>10</c:v>
                </c:pt>
                <c:pt idx="5">
                  <c:v>10</c:v>
                </c:pt>
                <c:pt idx="6">
                  <c:v>9</c:v>
                </c:pt>
                <c:pt idx="7">
                  <c:v>9</c:v>
                </c:pt>
                <c:pt idx="8">
                  <c:v>7</c:v>
                </c:pt>
                <c:pt idx="9">
                  <c:v>13</c:v>
                </c:pt>
                <c:pt idx="10">
                  <c:v>9</c:v>
                </c:pt>
                <c:pt idx="11">
                  <c:v>11</c:v>
                </c:pt>
                <c:pt idx="12">
                  <c:v>13</c:v>
                </c:pt>
                <c:pt idx="13">
                  <c:v>5</c:v>
                </c:pt>
                <c:pt idx="14">
                  <c:v>11</c:v>
                </c:pt>
                <c:pt idx="15">
                  <c:v>9</c:v>
                </c:pt>
                <c:pt idx="16">
                  <c:v>13</c:v>
                </c:pt>
                <c:pt idx="17">
                  <c:v>10</c:v>
                </c:pt>
                <c:pt idx="18">
                  <c:v>19</c:v>
                </c:pt>
                <c:pt idx="19">
                  <c:v>17</c:v>
                </c:pt>
                <c:pt idx="20">
                  <c:v>21</c:v>
                </c:pt>
                <c:pt idx="21">
                  <c:v>28</c:v>
                </c:pt>
                <c:pt idx="22">
                  <c:v>21</c:v>
                </c:pt>
                <c:pt idx="23">
                  <c:v>31</c:v>
                </c:pt>
                <c:pt idx="24">
                  <c:v>33</c:v>
                </c:pt>
                <c:pt idx="25">
                  <c:v>32</c:v>
                </c:pt>
                <c:pt idx="26">
                  <c:v>36</c:v>
                </c:pt>
                <c:pt idx="27">
                  <c:v>26</c:v>
                </c:pt>
                <c:pt idx="28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65-46ED-B76E-0BACBBCF9B4B}"/>
            </c:ext>
          </c:extLst>
        </c:ser>
        <c:ser>
          <c:idx val="6"/>
          <c:order val="6"/>
          <c:tx>
            <c:strRef>
              <c:f>AsianOriginPatentCitations!$H$1</c:f>
              <c:strCache>
                <c:ptCount val="1"/>
                <c:pt idx="0">
                  <c:v>5 Space Systems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AsianOriginPatentCitations!$A$2:$A$30</c:f>
              <c:numCache>
                <c:formatCode>General</c:formatCod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numCache>
            </c:numRef>
          </c:cat>
          <c:val>
            <c:numRef>
              <c:f>AsianOriginPatentCitations!$H$2:$H$30</c:f>
              <c:numCache>
                <c:formatCode>General</c:formatCode>
                <c:ptCount val="29"/>
                <c:pt idx="0">
                  <c:v>28</c:v>
                </c:pt>
                <c:pt idx="1">
                  <c:v>32</c:v>
                </c:pt>
                <c:pt idx="2">
                  <c:v>35</c:v>
                </c:pt>
                <c:pt idx="3">
                  <c:v>23</c:v>
                </c:pt>
                <c:pt idx="4">
                  <c:v>28</c:v>
                </c:pt>
                <c:pt idx="5">
                  <c:v>35</c:v>
                </c:pt>
                <c:pt idx="6">
                  <c:v>38</c:v>
                </c:pt>
                <c:pt idx="7">
                  <c:v>50</c:v>
                </c:pt>
                <c:pt idx="8">
                  <c:v>39</c:v>
                </c:pt>
                <c:pt idx="9">
                  <c:v>39</c:v>
                </c:pt>
                <c:pt idx="10">
                  <c:v>54</c:v>
                </c:pt>
                <c:pt idx="11">
                  <c:v>27</c:v>
                </c:pt>
                <c:pt idx="12">
                  <c:v>31</c:v>
                </c:pt>
                <c:pt idx="13">
                  <c:v>29</c:v>
                </c:pt>
                <c:pt idx="14">
                  <c:v>20</c:v>
                </c:pt>
                <c:pt idx="15">
                  <c:v>23</c:v>
                </c:pt>
                <c:pt idx="16">
                  <c:v>32</c:v>
                </c:pt>
                <c:pt idx="17">
                  <c:v>37</c:v>
                </c:pt>
                <c:pt idx="18">
                  <c:v>37</c:v>
                </c:pt>
                <c:pt idx="19">
                  <c:v>28</c:v>
                </c:pt>
                <c:pt idx="20">
                  <c:v>29</c:v>
                </c:pt>
                <c:pt idx="21">
                  <c:v>37</c:v>
                </c:pt>
                <c:pt idx="22">
                  <c:v>38</c:v>
                </c:pt>
                <c:pt idx="23">
                  <c:v>46</c:v>
                </c:pt>
                <c:pt idx="24">
                  <c:v>51</c:v>
                </c:pt>
                <c:pt idx="25">
                  <c:v>80</c:v>
                </c:pt>
                <c:pt idx="26">
                  <c:v>68</c:v>
                </c:pt>
                <c:pt idx="27">
                  <c:v>58</c:v>
                </c:pt>
                <c:pt idx="28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C65-46ED-B76E-0BACBBCF9B4B}"/>
            </c:ext>
          </c:extLst>
        </c:ser>
        <c:ser>
          <c:idx val="7"/>
          <c:order val="7"/>
          <c:tx>
            <c:strRef>
              <c:f>AsianOriginPatentCitations!$I$1</c:f>
              <c:strCache>
                <c:ptCount val="1"/>
                <c:pt idx="0">
                  <c:v>3 Spacecraft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AsianOriginPatentCitations!$A$2:$A$30</c:f>
              <c:numCache>
                <c:formatCode>General</c:formatCod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numCache>
            </c:numRef>
          </c:cat>
          <c:val>
            <c:numRef>
              <c:f>AsianOriginPatentCitations!$I$2:$I$30</c:f>
              <c:numCache>
                <c:formatCode>0</c:formatCode>
                <c:ptCount val="29"/>
                <c:pt idx="0">
                  <c:v>9</c:v>
                </c:pt>
                <c:pt idx="1">
                  <c:v>9</c:v>
                </c:pt>
                <c:pt idx="2">
                  <c:v>9</c:v>
                </c:pt>
                <c:pt idx="3">
                  <c:v>13</c:v>
                </c:pt>
                <c:pt idx="4">
                  <c:v>12</c:v>
                </c:pt>
                <c:pt idx="5">
                  <c:v>15</c:v>
                </c:pt>
                <c:pt idx="6">
                  <c:v>17</c:v>
                </c:pt>
                <c:pt idx="7">
                  <c:v>24</c:v>
                </c:pt>
                <c:pt idx="8">
                  <c:v>42</c:v>
                </c:pt>
                <c:pt idx="9">
                  <c:v>32</c:v>
                </c:pt>
                <c:pt idx="10">
                  <c:v>25</c:v>
                </c:pt>
                <c:pt idx="11">
                  <c:v>26</c:v>
                </c:pt>
                <c:pt idx="12">
                  <c:v>28</c:v>
                </c:pt>
                <c:pt idx="13">
                  <c:v>29</c:v>
                </c:pt>
                <c:pt idx="14">
                  <c:v>26</c:v>
                </c:pt>
                <c:pt idx="15">
                  <c:v>18</c:v>
                </c:pt>
                <c:pt idx="16">
                  <c:v>36</c:v>
                </c:pt>
                <c:pt idx="17">
                  <c:v>44</c:v>
                </c:pt>
                <c:pt idx="18">
                  <c:v>37</c:v>
                </c:pt>
                <c:pt idx="19">
                  <c:v>36</c:v>
                </c:pt>
                <c:pt idx="20">
                  <c:v>36</c:v>
                </c:pt>
                <c:pt idx="21">
                  <c:v>61</c:v>
                </c:pt>
                <c:pt idx="22">
                  <c:v>89</c:v>
                </c:pt>
                <c:pt idx="23">
                  <c:v>113</c:v>
                </c:pt>
                <c:pt idx="24">
                  <c:v>142</c:v>
                </c:pt>
                <c:pt idx="25">
                  <c:v>103</c:v>
                </c:pt>
                <c:pt idx="26">
                  <c:v>92</c:v>
                </c:pt>
                <c:pt idx="27">
                  <c:v>106</c:v>
                </c:pt>
                <c:pt idx="28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C65-46ED-B76E-0BACBBCF9B4B}"/>
            </c:ext>
          </c:extLst>
        </c:ser>
        <c:ser>
          <c:idx val="8"/>
          <c:order val="8"/>
          <c:tx>
            <c:strRef>
              <c:f>AsianOriginPatentCitations!$J$1</c:f>
              <c:strCache>
                <c:ptCount val="1"/>
                <c:pt idx="0">
                  <c:v>19 Propulsion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AsianOriginPatentCitations!$A$2:$A$30</c:f>
              <c:numCache>
                <c:formatCode>General</c:formatCod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numCache>
            </c:numRef>
          </c:cat>
          <c:val>
            <c:numRef>
              <c:f>AsianOriginPatentCitations!$J$2:$J$30</c:f>
              <c:numCache>
                <c:formatCode>General</c:formatCode>
                <c:ptCount val="29"/>
                <c:pt idx="0">
                  <c:v>35</c:v>
                </c:pt>
                <c:pt idx="1">
                  <c:v>32</c:v>
                </c:pt>
                <c:pt idx="2">
                  <c:v>33</c:v>
                </c:pt>
                <c:pt idx="3">
                  <c:v>39</c:v>
                </c:pt>
                <c:pt idx="4">
                  <c:v>36</c:v>
                </c:pt>
                <c:pt idx="5">
                  <c:v>42</c:v>
                </c:pt>
                <c:pt idx="6">
                  <c:v>32</c:v>
                </c:pt>
                <c:pt idx="7">
                  <c:v>38</c:v>
                </c:pt>
                <c:pt idx="8">
                  <c:v>35</c:v>
                </c:pt>
                <c:pt idx="9">
                  <c:v>57</c:v>
                </c:pt>
                <c:pt idx="10">
                  <c:v>38</c:v>
                </c:pt>
                <c:pt idx="11">
                  <c:v>45</c:v>
                </c:pt>
                <c:pt idx="12">
                  <c:v>52</c:v>
                </c:pt>
                <c:pt idx="13">
                  <c:v>47</c:v>
                </c:pt>
                <c:pt idx="14">
                  <c:v>39</c:v>
                </c:pt>
                <c:pt idx="15">
                  <c:v>34</c:v>
                </c:pt>
                <c:pt idx="16">
                  <c:v>35</c:v>
                </c:pt>
                <c:pt idx="17">
                  <c:v>62</c:v>
                </c:pt>
                <c:pt idx="18">
                  <c:v>62</c:v>
                </c:pt>
                <c:pt idx="19">
                  <c:v>35</c:v>
                </c:pt>
                <c:pt idx="20">
                  <c:v>52</c:v>
                </c:pt>
                <c:pt idx="21">
                  <c:v>79</c:v>
                </c:pt>
                <c:pt idx="22">
                  <c:v>70</c:v>
                </c:pt>
                <c:pt idx="23">
                  <c:v>88</c:v>
                </c:pt>
                <c:pt idx="24">
                  <c:v>84</c:v>
                </c:pt>
                <c:pt idx="25">
                  <c:v>104</c:v>
                </c:pt>
                <c:pt idx="26">
                  <c:v>121</c:v>
                </c:pt>
                <c:pt idx="27">
                  <c:v>93</c:v>
                </c:pt>
                <c:pt idx="28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C65-46ED-B76E-0BACBBCF9B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76182272"/>
        <c:axId val="76184576"/>
      </c:barChart>
      <c:catAx>
        <c:axId val="7618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 rot="-5400000" vert="horz"/>
          <a:lstStyle/>
          <a:p>
            <a:pPr>
              <a:defRPr sz="1200"/>
            </a:pPr>
            <a:endParaRPr lang="en-US"/>
          </a:p>
        </c:txPr>
        <c:crossAx val="76184576"/>
        <c:crosses val="autoZero"/>
        <c:auto val="1"/>
        <c:lblAlgn val="ctr"/>
        <c:lblOffset val="100"/>
        <c:noMultiLvlLbl val="0"/>
      </c:catAx>
      <c:valAx>
        <c:axId val="76184576"/>
        <c:scaling>
          <c:orientation val="minMax"/>
          <c:max val="450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\ ##0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76182272"/>
        <c:crosses val="autoZero"/>
        <c:crossBetween val="between"/>
        <c:majorUnit val="5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460754332314E-2"/>
          <c:y val="4.4364938891191592E-2"/>
          <c:w val="0.95275395005096841"/>
          <c:h val="0.73500285659874309"/>
        </c:manualLayout>
      </c:layout>
      <c:lineChart>
        <c:grouping val="standard"/>
        <c:varyColors val="0"/>
        <c:ser>
          <c:idx val="0"/>
          <c:order val="0"/>
          <c:tx>
            <c:strRef>
              <c:f>AsianOriginPatentCitations!$B$1</c:f>
              <c:strCache>
                <c:ptCount val="1"/>
                <c:pt idx="0">
                  <c:v>19 Propulsion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AsianOriginPatentCitations!$A$2:$A$29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cat>
          <c:val>
            <c:numRef>
              <c:f>AsianOriginPatentCitations!$B$2:$B$29</c:f>
              <c:numCache>
                <c:formatCode>General</c:formatCode>
                <c:ptCount val="28"/>
                <c:pt idx="0">
                  <c:v>35</c:v>
                </c:pt>
                <c:pt idx="1">
                  <c:v>67</c:v>
                </c:pt>
                <c:pt idx="2">
                  <c:v>100</c:v>
                </c:pt>
                <c:pt idx="3">
                  <c:v>139</c:v>
                </c:pt>
                <c:pt idx="4">
                  <c:v>175</c:v>
                </c:pt>
                <c:pt idx="5">
                  <c:v>217</c:v>
                </c:pt>
                <c:pt idx="6">
                  <c:v>249</c:v>
                </c:pt>
                <c:pt idx="7">
                  <c:v>287</c:v>
                </c:pt>
                <c:pt idx="8">
                  <c:v>322</c:v>
                </c:pt>
                <c:pt idx="9">
                  <c:v>379</c:v>
                </c:pt>
                <c:pt idx="10">
                  <c:v>417</c:v>
                </c:pt>
                <c:pt idx="11">
                  <c:v>462</c:v>
                </c:pt>
                <c:pt idx="12">
                  <c:v>514</c:v>
                </c:pt>
                <c:pt idx="13">
                  <c:v>561</c:v>
                </c:pt>
                <c:pt idx="14">
                  <c:v>600</c:v>
                </c:pt>
                <c:pt idx="15">
                  <c:v>634</c:v>
                </c:pt>
                <c:pt idx="16">
                  <c:v>669</c:v>
                </c:pt>
                <c:pt idx="17">
                  <c:v>731</c:v>
                </c:pt>
                <c:pt idx="18">
                  <c:v>793</c:v>
                </c:pt>
                <c:pt idx="19">
                  <c:v>828</c:v>
                </c:pt>
                <c:pt idx="20">
                  <c:v>880</c:v>
                </c:pt>
                <c:pt idx="21">
                  <c:v>959</c:v>
                </c:pt>
                <c:pt idx="22">
                  <c:v>1029</c:v>
                </c:pt>
                <c:pt idx="23">
                  <c:v>1117</c:v>
                </c:pt>
                <c:pt idx="24">
                  <c:v>1201</c:v>
                </c:pt>
                <c:pt idx="25">
                  <c:v>1305</c:v>
                </c:pt>
                <c:pt idx="26">
                  <c:v>1426</c:v>
                </c:pt>
                <c:pt idx="27">
                  <c:v>1519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5A0-4837-9E22-6101FEDB4D9E}"/>
            </c:ext>
          </c:extLst>
        </c:ser>
        <c:ser>
          <c:idx val="1"/>
          <c:order val="1"/>
          <c:tx>
            <c:strRef>
              <c:f>AsianOriginPatentCitations!$C$1</c:f>
              <c:strCache>
                <c:ptCount val="1"/>
                <c:pt idx="0">
                  <c:v>3 Spacecraft</c:v>
                </c:pt>
              </c:strCache>
            </c:strRef>
          </c:tx>
          <c:spPr>
            <a:ln>
              <a:solidFill>
                <a:schemeClr val="accent6"/>
              </a:solidFill>
            </a:ln>
            <a:effectLst/>
          </c:spPr>
          <c:marker>
            <c:symbol val="none"/>
          </c:marker>
          <c:dPt>
            <c:idx val="13"/>
            <c:bubble3D val="0"/>
            <c:spPr>
              <a:ln>
                <a:solidFill>
                  <a:schemeClr val="accent6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2-45A0-4837-9E22-6101FEDB4D9E}"/>
              </c:ext>
            </c:extLst>
          </c:dPt>
          <c:cat>
            <c:numRef>
              <c:f>AsianOriginPatentCitations!$A$2:$A$29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cat>
          <c:val>
            <c:numRef>
              <c:f>AsianOriginPatentCitations!$C$2:$C$29</c:f>
              <c:numCache>
                <c:formatCode>General</c:formatCode>
                <c:ptCount val="28"/>
                <c:pt idx="0">
                  <c:v>9</c:v>
                </c:pt>
                <c:pt idx="1">
                  <c:v>18</c:v>
                </c:pt>
                <c:pt idx="2">
                  <c:v>27</c:v>
                </c:pt>
                <c:pt idx="3">
                  <c:v>40</c:v>
                </c:pt>
                <c:pt idx="4">
                  <c:v>52</c:v>
                </c:pt>
                <c:pt idx="5">
                  <c:v>67</c:v>
                </c:pt>
                <c:pt idx="6">
                  <c:v>84</c:v>
                </c:pt>
                <c:pt idx="7">
                  <c:v>108</c:v>
                </c:pt>
                <c:pt idx="8">
                  <c:v>150</c:v>
                </c:pt>
                <c:pt idx="9">
                  <c:v>182</c:v>
                </c:pt>
                <c:pt idx="10">
                  <c:v>207</c:v>
                </c:pt>
                <c:pt idx="11">
                  <c:v>233</c:v>
                </c:pt>
                <c:pt idx="12">
                  <c:v>261</c:v>
                </c:pt>
                <c:pt idx="13">
                  <c:v>290</c:v>
                </c:pt>
                <c:pt idx="14">
                  <c:v>316</c:v>
                </c:pt>
                <c:pt idx="15">
                  <c:v>334</c:v>
                </c:pt>
                <c:pt idx="16">
                  <c:v>370</c:v>
                </c:pt>
                <c:pt idx="17">
                  <c:v>414</c:v>
                </c:pt>
                <c:pt idx="18">
                  <c:v>451</c:v>
                </c:pt>
                <c:pt idx="19">
                  <c:v>487</c:v>
                </c:pt>
                <c:pt idx="20">
                  <c:v>523</c:v>
                </c:pt>
                <c:pt idx="21">
                  <c:v>584</c:v>
                </c:pt>
                <c:pt idx="22">
                  <c:v>673</c:v>
                </c:pt>
                <c:pt idx="23">
                  <c:v>786</c:v>
                </c:pt>
                <c:pt idx="24">
                  <c:v>928</c:v>
                </c:pt>
                <c:pt idx="25">
                  <c:v>1031</c:v>
                </c:pt>
                <c:pt idx="26">
                  <c:v>1123</c:v>
                </c:pt>
                <c:pt idx="27">
                  <c:v>1229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45A0-4837-9E22-6101FEDB4D9E}"/>
            </c:ext>
          </c:extLst>
        </c:ser>
        <c:ser>
          <c:idx val="2"/>
          <c:order val="2"/>
          <c:tx>
            <c:strRef>
              <c:f>AsianOriginPatentCitations!$D$1</c:f>
              <c:strCache>
                <c:ptCount val="1"/>
                <c:pt idx="0">
                  <c:v>5 Space Systems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ymbol val="none"/>
          </c:marker>
          <c:cat>
            <c:numRef>
              <c:f>AsianOriginPatentCitations!$A$2:$A$29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cat>
          <c:val>
            <c:numRef>
              <c:f>AsianOriginPatentCitations!$D$2:$D$29</c:f>
              <c:numCache>
                <c:formatCode>General</c:formatCode>
                <c:ptCount val="28"/>
                <c:pt idx="0">
                  <c:v>28</c:v>
                </c:pt>
                <c:pt idx="1">
                  <c:v>60</c:v>
                </c:pt>
                <c:pt idx="2">
                  <c:v>95</c:v>
                </c:pt>
                <c:pt idx="3">
                  <c:v>118</c:v>
                </c:pt>
                <c:pt idx="4">
                  <c:v>146</c:v>
                </c:pt>
                <c:pt idx="5">
                  <c:v>181</c:v>
                </c:pt>
                <c:pt idx="6">
                  <c:v>219</c:v>
                </c:pt>
                <c:pt idx="7">
                  <c:v>269</c:v>
                </c:pt>
                <c:pt idx="8">
                  <c:v>308</c:v>
                </c:pt>
                <c:pt idx="9">
                  <c:v>347</c:v>
                </c:pt>
                <c:pt idx="10">
                  <c:v>401</c:v>
                </c:pt>
                <c:pt idx="11">
                  <c:v>428</c:v>
                </c:pt>
                <c:pt idx="12">
                  <c:v>459</c:v>
                </c:pt>
                <c:pt idx="13">
                  <c:v>488</c:v>
                </c:pt>
                <c:pt idx="14">
                  <c:v>508</c:v>
                </c:pt>
                <c:pt idx="15">
                  <c:v>531</c:v>
                </c:pt>
                <c:pt idx="16">
                  <c:v>563</c:v>
                </c:pt>
                <c:pt idx="17">
                  <c:v>600</c:v>
                </c:pt>
                <c:pt idx="18">
                  <c:v>637</c:v>
                </c:pt>
                <c:pt idx="19">
                  <c:v>665</c:v>
                </c:pt>
                <c:pt idx="20">
                  <c:v>694</c:v>
                </c:pt>
                <c:pt idx="21">
                  <c:v>731</c:v>
                </c:pt>
                <c:pt idx="22">
                  <c:v>769</c:v>
                </c:pt>
                <c:pt idx="23">
                  <c:v>815</c:v>
                </c:pt>
                <c:pt idx="24">
                  <c:v>866</c:v>
                </c:pt>
                <c:pt idx="25">
                  <c:v>946</c:v>
                </c:pt>
                <c:pt idx="26">
                  <c:v>1014</c:v>
                </c:pt>
                <c:pt idx="27">
                  <c:v>1072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83C-4FA6-9DA4-093B0C036200}"/>
            </c:ext>
          </c:extLst>
        </c:ser>
        <c:ser>
          <c:idx val="3"/>
          <c:order val="3"/>
          <c:tx>
            <c:strRef>
              <c:f>AsianOriginPatentCitations!$E$1</c:f>
              <c:strCache>
                <c:ptCount val="1"/>
                <c:pt idx="0">
                  <c:v>20 Structures</c:v>
                </c:pt>
              </c:strCache>
            </c:strRef>
          </c:tx>
          <c:marker>
            <c:symbol val="none"/>
          </c:marker>
          <c:cat>
            <c:numRef>
              <c:f>AsianOriginPatentCitations!$A$2:$A$29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cat>
          <c:val>
            <c:numRef>
              <c:f>AsianOriginPatentCitations!$E$2:$E$29</c:f>
              <c:numCache>
                <c:formatCode>General</c:formatCode>
                <c:ptCount val="28"/>
                <c:pt idx="0">
                  <c:v>11</c:v>
                </c:pt>
                <c:pt idx="1">
                  <c:v>25</c:v>
                </c:pt>
                <c:pt idx="2">
                  <c:v>40</c:v>
                </c:pt>
                <c:pt idx="3">
                  <c:v>48</c:v>
                </c:pt>
                <c:pt idx="4">
                  <c:v>58</c:v>
                </c:pt>
                <c:pt idx="5">
                  <c:v>68</c:v>
                </c:pt>
                <c:pt idx="6">
                  <c:v>77</c:v>
                </c:pt>
                <c:pt idx="7">
                  <c:v>86</c:v>
                </c:pt>
                <c:pt idx="8">
                  <c:v>93</c:v>
                </c:pt>
                <c:pt idx="9">
                  <c:v>106</c:v>
                </c:pt>
                <c:pt idx="10">
                  <c:v>115</c:v>
                </c:pt>
                <c:pt idx="11">
                  <c:v>126</c:v>
                </c:pt>
                <c:pt idx="12">
                  <c:v>139</c:v>
                </c:pt>
                <c:pt idx="13">
                  <c:v>144</c:v>
                </c:pt>
                <c:pt idx="14">
                  <c:v>155</c:v>
                </c:pt>
                <c:pt idx="15">
                  <c:v>164</c:v>
                </c:pt>
                <c:pt idx="16">
                  <c:v>177</c:v>
                </c:pt>
                <c:pt idx="17">
                  <c:v>187</c:v>
                </c:pt>
                <c:pt idx="18">
                  <c:v>206</c:v>
                </c:pt>
                <c:pt idx="19">
                  <c:v>223</c:v>
                </c:pt>
                <c:pt idx="20">
                  <c:v>244</c:v>
                </c:pt>
                <c:pt idx="21">
                  <c:v>272</c:v>
                </c:pt>
                <c:pt idx="22">
                  <c:v>293</c:v>
                </c:pt>
                <c:pt idx="23">
                  <c:v>324</c:v>
                </c:pt>
                <c:pt idx="24">
                  <c:v>357</c:v>
                </c:pt>
                <c:pt idx="25">
                  <c:v>389</c:v>
                </c:pt>
                <c:pt idx="26">
                  <c:v>425</c:v>
                </c:pt>
                <c:pt idx="27">
                  <c:v>451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483C-4FA6-9DA4-093B0C036200}"/>
            </c:ext>
          </c:extLst>
        </c:ser>
        <c:ser>
          <c:idx val="4"/>
          <c:order val="4"/>
          <c:tx>
            <c:strRef>
              <c:f>AsianOriginPatentCitations!$F$1</c:f>
              <c:strCache>
                <c:ptCount val="1"/>
                <c:pt idx="0">
                  <c:v>21 Thermal</c:v>
                </c:pt>
              </c:strCache>
            </c:strRef>
          </c:tx>
          <c:spPr>
            <a:ln>
              <a:solidFill>
                <a:srgbClr val="B9D246"/>
              </a:solidFill>
            </a:ln>
          </c:spPr>
          <c:marker>
            <c:symbol val="none"/>
          </c:marker>
          <c:cat>
            <c:numRef>
              <c:f>AsianOriginPatentCitations!$A$2:$A$29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cat>
          <c:val>
            <c:numRef>
              <c:f>AsianOriginPatentCitations!$F$2:$F$29</c:f>
              <c:numCache>
                <c:formatCode>General</c:formatCode>
                <c:ptCount val="28"/>
                <c:pt idx="0">
                  <c:v>9</c:v>
                </c:pt>
                <c:pt idx="1">
                  <c:v>24</c:v>
                </c:pt>
                <c:pt idx="2">
                  <c:v>33</c:v>
                </c:pt>
                <c:pt idx="3">
                  <c:v>41</c:v>
                </c:pt>
                <c:pt idx="4">
                  <c:v>56</c:v>
                </c:pt>
                <c:pt idx="5">
                  <c:v>73</c:v>
                </c:pt>
                <c:pt idx="6">
                  <c:v>81</c:v>
                </c:pt>
                <c:pt idx="7">
                  <c:v>102</c:v>
                </c:pt>
                <c:pt idx="8">
                  <c:v>115</c:v>
                </c:pt>
                <c:pt idx="9">
                  <c:v>128</c:v>
                </c:pt>
                <c:pt idx="10">
                  <c:v>141</c:v>
                </c:pt>
                <c:pt idx="11">
                  <c:v>155</c:v>
                </c:pt>
                <c:pt idx="12">
                  <c:v>173</c:v>
                </c:pt>
                <c:pt idx="13">
                  <c:v>183</c:v>
                </c:pt>
                <c:pt idx="14">
                  <c:v>188</c:v>
                </c:pt>
                <c:pt idx="15">
                  <c:v>193</c:v>
                </c:pt>
                <c:pt idx="16">
                  <c:v>199</c:v>
                </c:pt>
                <c:pt idx="17">
                  <c:v>205</c:v>
                </c:pt>
                <c:pt idx="18">
                  <c:v>217</c:v>
                </c:pt>
                <c:pt idx="19">
                  <c:v>232</c:v>
                </c:pt>
                <c:pt idx="20">
                  <c:v>256</c:v>
                </c:pt>
                <c:pt idx="21">
                  <c:v>271</c:v>
                </c:pt>
                <c:pt idx="22">
                  <c:v>292</c:v>
                </c:pt>
                <c:pt idx="23">
                  <c:v>310</c:v>
                </c:pt>
                <c:pt idx="24">
                  <c:v>326</c:v>
                </c:pt>
                <c:pt idx="25">
                  <c:v>350</c:v>
                </c:pt>
                <c:pt idx="26">
                  <c:v>373</c:v>
                </c:pt>
                <c:pt idx="27">
                  <c:v>394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483C-4FA6-9DA4-093B0C036200}"/>
            </c:ext>
          </c:extLst>
        </c:ser>
        <c:ser>
          <c:idx val="5"/>
          <c:order val="5"/>
          <c:tx>
            <c:strRef>
              <c:f>AsianOriginPatentCitations!$G$1</c:f>
              <c:strCache>
                <c:ptCount val="1"/>
                <c:pt idx="0">
                  <c:v>15 Mechanisms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AsianOriginPatentCitations!$A$2:$A$29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cat>
          <c:val>
            <c:numRef>
              <c:f>AsianOriginPatentCitations!$G$2:$G$29</c:f>
              <c:numCache>
                <c:formatCode>General</c:formatCode>
                <c:ptCount val="28"/>
                <c:pt idx="0">
                  <c:v>7</c:v>
                </c:pt>
                <c:pt idx="1">
                  <c:v>13</c:v>
                </c:pt>
                <c:pt idx="2">
                  <c:v>23</c:v>
                </c:pt>
                <c:pt idx="3">
                  <c:v>32</c:v>
                </c:pt>
                <c:pt idx="4">
                  <c:v>38</c:v>
                </c:pt>
                <c:pt idx="5">
                  <c:v>46</c:v>
                </c:pt>
                <c:pt idx="6">
                  <c:v>60</c:v>
                </c:pt>
                <c:pt idx="7">
                  <c:v>68</c:v>
                </c:pt>
                <c:pt idx="8">
                  <c:v>81</c:v>
                </c:pt>
                <c:pt idx="9">
                  <c:v>91</c:v>
                </c:pt>
                <c:pt idx="10">
                  <c:v>110</c:v>
                </c:pt>
                <c:pt idx="11">
                  <c:v>121</c:v>
                </c:pt>
                <c:pt idx="12">
                  <c:v>142</c:v>
                </c:pt>
                <c:pt idx="13">
                  <c:v>152</c:v>
                </c:pt>
                <c:pt idx="14">
                  <c:v>162</c:v>
                </c:pt>
                <c:pt idx="15">
                  <c:v>167</c:v>
                </c:pt>
                <c:pt idx="16">
                  <c:v>180</c:v>
                </c:pt>
                <c:pt idx="17">
                  <c:v>186</c:v>
                </c:pt>
                <c:pt idx="18">
                  <c:v>200</c:v>
                </c:pt>
                <c:pt idx="19">
                  <c:v>204</c:v>
                </c:pt>
                <c:pt idx="20">
                  <c:v>218</c:v>
                </c:pt>
                <c:pt idx="21">
                  <c:v>239</c:v>
                </c:pt>
                <c:pt idx="22">
                  <c:v>255</c:v>
                </c:pt>
                <c:pt idx="23">
                  <c:v>281</c:v>
                </c:pt>
                <c:pt idx="24">
                  <c:v>301</c:v>
                </c:pt>
                <c:pt idx="25">
                  <c:v>331</c:v>
                </c:pt>
                <c:pt idx="26">
                  <c:v>355</c:v>
                </c:pt>
                <c:pt idx="27">
                  <c:v>384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483C-4FA6-9DA4-093B0C036200}"/>
            </c:ext>
          </c:extLst>
        </c:ser>
        <c:ser>
          <c:idx val="6"/>
          <c:order val="6"/>
          <c:tx>
            <c:strRef>
              <c:f>AsianOriginPatentCitations!$H$1</c:f>
              <c:strCache>
                <c:ptCount val="1"/>
                <c:pt idx="0">
                  <c:v>13 Automation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AsianOriginPatentCitations!$A$2:$A$29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cat>
          <c:val>
            <c:numRef>
              <c:f>AsianOriginPatentCitations!$H$2:$H$29</c:f>
              <c:numCache>
                <c:formatCode>General</c:formatCode>
                <c:ptCount val="28"/>
                <c:pt idx="0">
                  <c:v>8</c:v>
                </c:pt>
                <c:pt idx="1">
                  <c:v>16</c:v>
                </c:pt>
                <c:pt idx="2">
                  <c:v>22</c:v>
                </c:pt>
                <c:pt idx="3">
                  <c:v>23</c:v>
                </c:pt>
                <c:pt idx="4">
                  <c:v>26</c:v>
                </c:pt>
                <c:pt idx="5">
                  <c:v>30</c:v>
                </c:pt>
                <c:pt idx="6">
                  <c:v>35</c:v>
                </c:pt>
                <c:pt idx="7">
                  <c:v>38</c:v>
                </c:pt>
                <c:pt idx="8">
                  <c:v>48</c:v>
                </c:pt>
                <c:pt idx="9">
                  <c:v>52</c:v>
                </c:pt>
                <c:pt idx="10">
                  <c:v>59</c:v>
                </c:pt>
                <c:pt idx="11">
                  <c:v>69</c:v>
                </c:pt>
                <c:pt idx="12">
                  <c:v>75</c:v>
                </c:pt>
                <c:pt idx="13">
                  <c:v>82</c:v>
                </c:pt>
                <c:pt idx="14">
                  <c:v>89</c:v>
                </c:pt>
                <c:pt idx="15">
                  <c:v>94</c:v>
                </c:pt>
                <c:pt idx="16">
                  <c:v>103</c:v>
                </c:pt>
                <c:pt idx="17">
                  <c:v>109</c:v>
                </c:pt>
                <c:pt idx="18">
                  <c:v>120</c:v>
                </c:pt>
                <c:pt idx="19">
                  <c:v>131</c:v>
                </c:pt>
                <c:pt idx="20">
                  <c:v>148</c:v>
                </c:pt>
                <c:pt idx="21">
                  <c:v>159</c:v>
                </c:pt>
                <c:pt idx="22">
                  <c:v>172</c:v>
                </c:pt>
                <c:pt idx="23">
                  <c:v>194</c:v>
                </c:pt>
                <c:pt idx="24">
                  <c:v>212</c:v>
                </c:pt>
                <c:pt idx="25">
                  <c:v>243</c:v>
                </c:pt>
                <c:pt idx="26">
                  <c:v>265</c:v>
                </c:pt>
                <c:pt idx="27">
                  <c:v>293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483C-4FA6-9DA4-093B0C036200}"/>
            </c:ext>
          </c:extLst>
        </c:ser>
        <c:ser>
          <c:idx val="7"/>
          <c:order val="7"/>
          <c:tx>
            <c:strRef>
              <c:f>AsianOriginPatentCitations!$I$1</c:f>
              <c:strCache>
                <c:ptCount val="1"/>
                <c:pt idx="0">
                  <c:v>11 Space Debris</c:v>
                </c:pt>
              </c:strCache>
            </c:strRef>
          </c:tx>
          <c:spPr>
            <a:ln>
              <a:solidFill>
                <a:srgbClr val="3CC8E1"/>
              </a:solidFill>
            </a:ln>
          </c:spPr>
          <c:marker>
            <c:symbol val="none"/>
          </c:marker>
          <c:cat>
            <c:numRef>
              <c:f>AsianOriginPatentCitations!$A$2:$A$29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cat>
          <c:val>
            <c:numRef>
              <c:f>AsianOriginPatentCitations!$I$2:$I$29</c:f>
              <c:numCache>
                <c:formatCode>General</c:formatCode>
                <c:ptCount val="28"/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11</c:v>
                </c:pt>
                <c:pt idx="21">
                  <c:v>11</c:v>
                </c:pt>
                <c:pt idx="22">
                  <c:v>16</c:v>
                </c:pt>
                <c:pt idx="23">
                  <c:v>18</c:v>
                </c:pt>
                <c:pt idx="24">
                  <c:v>20</c:v>
                </c:pt>
                <c:pt idx="25">
                  <c:v>21</c:v>
                </c:pt>
                <c:pt idx="26">
                  <c:v>22</c:v>
                </c:pt>
                <c:pt idx="27">
                  <c:v>23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483C-4FA6-9DA4-093B0C0362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6182272"/>
        <c:axId val="76184576"/>
      </c:lineChart>
      <c:catAx>
        <c:axId val="7618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 rot="-5400000" vert="horz" anchor="t" anchorCtr="0"/>
          <a:lstStyle/>
          <a:p>
            <a:pPr>
              <a:defRPr sz="1200"/>
            </a:pPr>
            <a:endParaRPr lang="en-US"/>
          </a:p>
        </c:txPr>
        <c:crossAx val="76184576"/>
        <c:crosses val="autoZero"/>
        <c:auto val="1"/>
        <c:lblAlgn val="ctr"/>
        <c:lblOffset val="100"/>
        <c:tickLblSkip val="1"/>
        <c:noMultiLvlLbl val="0"/>
      </c:catAx>
      <c:valAx>
        <c:axId val="76184576"/>
        <c:scaling>
          <c:orientation val="minMax"/>
          <c:max val="1600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\ ###\ ##0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761822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934895760671074E-2"/>
          <c:y val="0.92049973674482166"/>
          <c:w val="0.66380075560470098"/>
          <c:h val="7.9500263255178283E-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713430173292559E-2"/>
          <c:y val="8.7765657766019092E-2"/>
          <c:w val="0.94028656982670744"/>
          <c:h val="0.836931999908999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AsianOriginPatentCitations!$B$1</c:f>
              <c:strCache>
                <c:ptCount val="1"/>
                <c:pt idx="0">
                  <c:v>No. of patent rights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3CC8E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D481-4E21-8BAE-B9802C9556F1}"/>
              </c:ext>
            </c:extLst>
          </c:dPt>
          <c:dPt>
            <c:idx val="1"/>
            <c:invertIfNegative val="0"/>
            <c:bubble3D val="0"/>
            <c:spPr>
              <a:solidFill>
                <a:srgbClr val="B9D24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E-D481-4E21-8BAE-B9802C9556F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C-D481-4E21-8BAE-B9802C9556F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A-D481-4E21-8BAE-B9802C9556F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D481-4E21-8BAE-B9802C9556F1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D481-4E21-8BAE-B9802C9556F1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D481-4E21-8BAE-B9802C9556F1}"/>
              </c:ext>
            </c:extLst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481-4E21-8BAE-B9802C9556F1}"/>
                </c:ext>
              </c:extLst>
            </c:dLbl>
            <c:dLbl>
              <c:idx val="2"/>
              <c:numFmt formatCode="#\ 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0" rIns="38100" bIns="0" anchor="ctr">
                  <a:spAutoFit/>
                </a:bodyPr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D481-4E21-8BAE-B9802C9556F1}"/>
                </c:ext>
              </c:extLst>
            </c:dLbl>
            <c:dLbl>
              <c:idx val="3"/>
              <c:numFmt formatCode="#\ 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0" rIns="38100" bIns="0" anchor="ctr">
                  <a:spAutoFit/>
                </a:bodyPr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D481-4E21-8BAE-B9802C9556F1}"/>
                </c:ext>
              </c:extLst>
            </c:dLbl>
            <c:dLbl>
              <c:idx val="4"/>
              <c:numFmt formatCode="#\ 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0" rIns="38100" bIns="0" anchor="ctr">
                  <a:spAutoFit/>
                </a:bodyPr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D481-4E21-8BAE-B9802C9556F1}"/>
                </c:ext>
              </c:extLst>
            </c:dLbl>
            <c:numFmt formatCode="#\ ##0" sourceLinked="0"/>
            <c:spPr>
              <a:noFill/>
              <a:ln>
                <a:noFill/>
              </a:ln>
              <a:effectLst/>
            </c:spPr>
            <c:txPr>
              <a:bodyPr wrap="square" lIns="38100" tIns="0" rIns="38100" bIns="0" anchor="ctr">
                <a:spAutoFit/>
              </a:bodyPr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AsianOriginPatentCitations!$A$2:$A$9</c:f>
              <c:strCache>
                <c:ptCount val="8"/>
                <c:pt idx="0">
                  <c:v>11 Space Debris</c:v>
                </c:pt>
                <c:pt idx="1">
                  <c:v>21 Thermal</c:v>
                </c:pt>
                <c:pt idx="2">
                  <c:v>15 Mechanisms</c:v>
                </c:pt>
                <c:pt idx="3">
                  <c:v>20 Structures</c:v>
                </c:pt>
                <c:pt idx="4">
                  <c:v>13 Automation</c:v>
                </c:pt>
                <c:pt idx="5">
                  <c:v>3 Spacecraft</c:v>
                </c:pt>
                <c:pt idx="6">
                  <c:v>5 Space Systems</c:v>
                </c:pt>
                <c:pt idx="7">
                  <c:v>19 Propulsion</c:v>
                </c:pt>
              </c:strCache>
            </c:strRef>
          </c:cat>
          <c:val>
            <c:numRef>
              <c:f>AsianOriginPatentCitations!$B$2:$B$9</c:f>
              <c:numCache>
                <c:formatCode>General</c:formatCode>
                <c:ptCount val="8"/>
                <c:pt idx="0">
                  <c:v>200</c:v>
                </c:pt>
                <c:pt idx="1">
                  <c:v>2132</c:v>
                </c:pt>
                <c:pt idx="2">
                  <c:v>2257</c:v>
                </c:pt>
                <c:pt idx="3">
                  <c:v>2998</c:v>
                </c:pt>
                <c:pt idx="4">
                  <c:v>2633</c:v>
                </c:pt>
                <c:pt idx="5">
                  <c:v>8282</c:v>
                </c:pt>
                <c:pt idx="6">
                  <c:v>7043</c:v>
                </c:pt>
                <c:pt idx="7">
                  <c:v>9110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7B-4653-9E34-6A67CDA7CCFA}"/>
            </c:ext>
          </c:extLst>
        </c:ser>
        <c:ser>
          <c:idx val="1"/>
          <c:order val="1"/>
          <c:tx>
            <c:strRef>
              <c:f>AsianOriginPatentCitations!$C$1</c:f>
              <c:strCache>
                <c:ptCount val="1"/>
                <c:pt idx="0">
                  <c:v>Portfolio Size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4EEF6"/>
              </a:solidFill>
            </c:spPr>
            <c:extLst>
              <c:ext xmlns:c16="http://schemas.microsoft.com/office/drawing/2014/chart" uri="{C3380CC4-5D6E-409C-BE32-E72D297353CC}">
                <c16:uniqueId val="{00000002-D481-4E21-8BAE-B9802C9556F1}"/>
              </c:ext>
            </c:extLst>
          </c:dPt>
          <c:dPt>
            <c:idx val="1"/>
            <c:invertIfNegative val="0"/>
            <c:bubble3D val="0"/>
            <c:spPr>
              <a:solidFill>
                <a:srgbClr val="E4EEB8"/>
              </a:solidFill>
            </c:spPr>
            <c:extLst>
              <c:ext xmlns:c16="http://schemas.microsoft.com/office/drawing/2014/chart" uri="{C3380CC4-5D6E-409C-BE32-E72D297353CC}">
                <c16:uniqueId val="{0000000F-D481-4E21-8BAE-B9802C9556F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D481-4E21-8BAE-B9802C9556F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D481-4E21-8BAE-B9802C9556F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8-D481-4E21-8BAE-B9802C9556F1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6-D481-4E21-8BAE-B9802C9556F1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D481-4E21-8BAE-B9802C9556F1}"/>
              </c:ext>
            </c:extLst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481-4E21-8BAE-B9802C9556F1}"/>
                </c:ext>
              </c:extLst>
            </c:dLbl>
            <c:numFmt formatCode="#\ ##0" sourceLinked="0"/>
            <c:spPr>
              <a:noFill/>
              <a:ln>
                <a:noFill/>
              </a:ln>
              <a:effectLst/>
            </c:spPr>
            <c:txPr>
              <a:bodyPr wrap="square" lIns="38100" tIns="0" rIns="38100" bIns="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AsianOriginPatentCitations!$A$2:$A$9</c:f>
              <c:strCache>
                <c:ptCount val="8"/>
                <c:pt idx="0">
                  <c:v>11 Space Debris</c:v>
                </c:pt>
                <c:pt idx="1">
                  <c:v>21 Thermal</c:v>
                </c:pt>
                <c:pt idx="2">
                  <c:v>15 Mechanisms</c:v>
                </c:pt>
                <c:pt idx="3">
                  <c:v>20 Structures</c:v>
                </c:pt>
                <c:pt idx="4">
                  <c:v>13 Automation</c:v>
                </c:pt>
                <c:pt idx="5">
                  <c:v>3 Spacecraft</c:v>
                </c:pt>
                <c:pt idx="6">
                  <c:v>5 Space Systems</c:v>
                </c:pt>
                <c:pt idx="7">
                  <c:v>19 Propulsion</c:v>
                </c:pt>
              </c:strCache>
            </c:strRef>
          </c:cat>
          <c:val>
            <c:numRef>
              <c:f>AsianOriginPatentCitations!$C$2:$C$9</c:f>
              <c:numCache>
                <c:formatCode>General</c:formatCode>
                <c:ptCount val="8"/>
                <c:pt idx="0">
                  <c:v>71</c:v>
                </c:pt>
                <c:pt idx="1">
                  <c:v>845</c:v>
                </c:pt>
                <c:pt idx="2">
                  <c:v>988</c:v>
                </c:pt>
                <c:pt idx="3">
                  <c:v>1338</c:v>
                </c:pt>
                <c:pt idx="4">
                  <c:v>1421</c:v>
                </c:pt>
                <c:pt idx="5">
                  <c:v>2685</c:v>
                </c:pt>
                <c:pt idx="6">
                  <c:v>3198</c:v>
                </c:pt>
                <c:pt idx="7">
                  <c:v>4126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7B-4653-9E34-6A67CDA7CC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76182272"/>
        <c:axId val="76184576"/>
      </c:barChart>
      <c:catAx>
        <c:axId val="76182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76184576"/>
        <c:crosses val="autoZero"/>
        <c:auto val="1"/>
        <c:lblAlgn val="ctr"/>
        <c:lblOffset val="100"/>
        <c:noMultiLvlLbl val="0"/>
      </c:catAx>
      <c:valAx>
        <c:axId val="76184576"/>
        <c:scaling>
          <c:orientation val="minMax"/>
          <c:max val="10000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\ ##0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76182272"/>
        <c:crosses val="autoZero"/>
        <c:crossBetween val="between"/>
        <c:majorUnit val="100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71138349124982"/>
          <c:y val="0.1465547081672918"/>
          <c:w val="0.57334162193285709"/>
          <c:h val="0.74471529541331505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Portfolio Size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CE4-477E-8915-AE53EF18EB02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CE4-477E-8915-AE53EF18EB02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ECE4-477E-8915-AE53EF18EB02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ECE4-477E-8915-AE53EF18EB02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ECE4-477E-8915-AE53EF18EB02}"/>
              </c:ext>
            </c:extLst>
          </c:dPt>
          <c:dPt>
            <c:idx val="5"/>
            <c:bubble3D val="0"/>
            <c:spPr>
              <a:solidFill>
                <a:schemeClr val="bg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ECE4-477E-8915-AE53EF18EB02}"/>
              </c:ext>
            </c:extLst>
          </c:dPt>
          <c:dPt>
            <c:idx val="6"/>
            <c:bubble3D val="0"/>
            <c:spPr>
              <a:solidFill>
                <a:schemeClr val="tx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ECE4-477E-8915-AE53EF18EB02}"/>
              </c:ext>
            </c:extLst>
          </c:dPt>
          <c:dPt>
            <c:idx val="7"/>
            <c:bubble3D val="0"/>
            <c:spPr>
              <a:solidFill>
                <a:schemeClr val="tx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ECE4-477E-8915-AE53EF18EB02}"/>
              </c:ext>
            </c:extLst>
          </c:dPt>
          <c:dPt>
            <c:idx val="8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ECE4-477E-8915-AE53EF18EB02}"/>
              </c:ext>
            </c:extLst>
          </c:dPt>
          <c:dPt>
            <c:idx val="9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ECE4-477E-8915-AE53EF18EB02}"/>
              </c:ext>
            </c:extLst>
          </c:dPt>
          <c:dPt>
            <c:idx val="1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5-ECE4-477E-8915-AE53EF18EB02}"/>
              </c:ext>
            </c:extLst>
          </c:dPt>
          <c:dPt>
            <c:idx val="11"/>
            <c:bubble3D val="0"/>
            <c:spPr>
              <a:solidFill>
                <a:srgbClr val="D1D8DD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7-ECE4-477E-8915-AE53EF18EB02}"/>
              </c:ext>
            </c:extLst>
          </c:dPt>
          <c:dPt>
            <c:idx val="12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9-ECE4-477E-8915-AE53EF18EB02}"/>
              </c:ext>
            </c:extLst>
          </c:dPt>
          <c:dPt>
            <c:idx val="13"/>
            <c:bubble3D val="0"/>
            <c:spPr>
              <a:solidFill>
                <a:srgbClr val="B5B779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B-ECE4-477E-8915-AE53EF18EB02}"/>
              </c:ext>
            </c:extLst>
          </c:dPt>
          <c:dPt>
            <c:idx val="14"/>
            <c:bubble3D val="0"/>
            <c:spPr>
              <a:solidFill>
                <a:srgbClr val="CCCCA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D-ECE4-477E-8915-AE53EF18EB02}"/>
              </c:ext>
            </c:extLst>
          </c:dPt>
          <c:dLbls>
            <c:dLbl>
              <c:idx val="0"/>
              <c:tx>
                <c:rich>
                  <a:bodyPr wrap="none" lIns="38100" tIns="19050" rIns="38100" bIns="19050" anchor="ctr">
                    <a:spAutoFit/>
                  </a:bodyPr>
                  <a:lstStyle/>
                  <a:p>
                    <a:pPr>
                      <a:defRPr sz="1200">
                        <a:solidFill>
                          <a:schemeClr val="bg1"/>
                        </a:solidFill>
                      </a:defRPr>
                    </a:pPr>
                    <a:fld id="{59C541CB-D85E-451E-A15E-0763E85E46E7}" type="CATEGORYNAME">
                      <a:rPr lang="en-US" smtClean="0">
                        <a:solidFill>
                          <a:schemeClr val="bg1"/>
                        </a:solidFill>
                      </a:rPr>
                      <a:pPr>
                        <a:defRPr sz="1200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br>
                      <a:rPr lang="en-US">
                        <a:solidFill>
                          <a:schemeClr val="bg1"/>
                        </a:solidFill>
                      </a:rPr>
                    </a:br>
                    <a:fld id="{04B551E0-E90F-4027-B3FC-4FD52913C0A9}" type="VALUE">
                      <a:rPr lang="en-US" baseline="0" smtClean="0">
                        <a:solidFill>
                          <a:schemeClr val="bg1"/>
                        </a:solidFill>
                      </a:rPr>
                      <a:pPr>
                        <a:defRPr sz="12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CE4-477E-8915-AE53EF18EB02}"/>
                </c:ext>
              </c:extLst>
            </c:dLbl>
            <c:dLbl>
              <c:idx val="1"/>
              <c:tx>
                <c:rich>
                  <a:bodyPr wrap="none" lIns="38100" tIns="19050" rIns="38100" bIns="19050" anchor="ctr">
                    <a:spAutoFit/>
                  </a:bodyPr>
                  <a:lstStyle/>
                  <a:p>
                    <a:pPr>
                      <a:defRPr sz="1200">
                        <a:solidFill>
                          <a:schemeClr val="bg1"/>
                        </a:solidFill>
                      </a:defRPr>
                    </a:pPr>
                    <a:fld id="{42679820-8948-41E1-8255-36B8A2541B3C}" type="CATEGORYNAME">
                      <a:rPr lang="en-US" smtClean="0">
                        <a:solidFill>
                          <a:schemeClr val="bg1"/>
                        </a:solidFill>
                      </a:rPr>
                      <a:pPr>
                        <a:defRPr sz="1200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br>
                      <a:rPr lang="en-US">
                        <a:solidFill>
                          <a:schemeClr val="bg1"/>
                        </a:solidFill>
                      </a:rPr>
                    </a:br>
                    <a:fld id="{4F77965D-1763-4D76-9C6D-4AB2E2931F81}" type="VALUE">
                      <a:rPr lang="en-US" baseline="0" smtClean="0">
                        <a:solidFill>
                          <a:schemeClr val="bg1"/>
                        </a:solidFill>
                      </a:rPr>
                      <a:pPr>
                        <a:defRPr sz="12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CE4-477E-8915-AE53EF18EB02}"/>
                </c:ext>
              </c:extLst>
            </c:dLbl>
            <c:dLbl>
              <c:idx val="2"/>
              <c:tx>
                <c:rich>
                  <a:bodyPr wrap="none" lIns="38100" tIns="19050" rIns="38100" bIns="19050" anchor="ctr">
                    <a:spAutoFit/>
                  </a:bodyPr>
                  <a:lstStyle/>
                  <a:p>
                    <a:pPr>
                      <a:defRPr sz="1200">
                        <a:solidFill>
                          <a:schemeClr val="bg1"/>
                        </a:solidFill>
                      </a:defRPr>
                    </a:pPr>
                    <a:fld id="{29965D08-532A-4497-A1D7-5A1E5C41AB3D}" type="CATEGORYNAME">
                      <a:rPr lang="en-US" smtClean="0">
                        <a:solidFill>
                          <a:schemeClr val="bg1"/>
                        </a:solidFill>
                      </a:rPr>
                      <a:pPr>
                        <a:defRPr sz="1200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br>
                      <a:rPr lang="en-US">
                        <a:solidFill>
                          <a:schemeClr val="bg1"/>
                        </a:solidFill>
                      </a:rPr>
                    </a:br>
                    <a:fld id="{0C08640F-5C75-4449-AF18-6D8B362ABF99}" type="VALUE">
                      <a:rPr lang="en-US" baseline="0" smtClean="0">
                        <a:solidFill>
                          <a:schemeClr val="bg1"/>
                        </a:solidFill>
                      </a:rPr>
                      <a:pPr>
                        <a:defRPr sz="12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CE4-477E-8915-AE53EF18EB02}"/>
                </c:ext>
              </c:extLst>
            </c:dLbl>
            <c:dLbl>
              <c:idx val="3"/>
              <c:layout>
                <c:manualLayout>
                  <c:x val="-8.7746460572677681E-2"/>
                  <c:y val="8.8925136192127038E-2"/>
                </c:manualLayout>
              </c:layout>
              <c:tx>
                <c:rich>
                  <a:bodyPr wrap="none" lIns="38100" tIns="19050" rIns="38100" bIns="19050" anchor="ctr" anchorCtr="0">
                    <a:spAutoFit/>
                  </a:bodyPr>
                  <a:lstStyle/>
                  <a:p>
                    <a:pPr algn="r">
                      <a:defRPr sz="1200">
                        <a:solidFill>
                          <a:schemeClr val="tx1"/>
                        </a:solidFill>
                      </a:defRPr>
                    </a:pPr>
                    <a:fld id="{2080DE8C-B075-4E79-81E7-55701E9FC8BB}" type="CATEGORYNAME">
                      <a:rPr lang="en-US" smtClean="0">
                        <a:solidFill>
                          <a:schemeClr val="tx1"/>
                        </a:solidFill>
                      </a:rPr>
                      <a:pPr algn="r">
                        <a:defRPr sz="1200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br>
                      <a:rPr lang="en-US">
                        <a:solidFill>
                          <a:schemeClr val="tx1"/>
                        </a:solidFill>
                      </a:rPr>
                    </a:br>
                    <a:fld id="{CCAC7AB9-062E-495C-BC0F-FD38A456E2EF}" type="VALUE">
                      <a:rPr lang="en-US" baseline="0" smtClean="0">
                        <a:solidFill>
                          <a:schemeClr val="tx1"/>
                        </a:solidFill>
                      </a:rPr>
                      <a:pPr algn="r">
                        <a:defRPr sz="12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US">
                      <a:solidFill>
                        <a:schemeClr val="tx1"/>
                      </a:solidFill>
                    </a:endParaRP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CE4-477E-8915-AE53EF18EB02}"/>
                </c:ext>
              </c:extLst>
            </c:dLbl>
            <c:dLbl>
              <c:idx val="4"/>
              <c:layout>
                <c:manualLayout>
                  <c:x val="-0.17991500788520967"/>
                  <c:y val="-1.7972529265340188E-3"/>
                </c:manualLayout>
              </c:layout>
              <c:tx>
                <c:rich>
                  <a:bodyPr wrap="none" lIns="38100" tIns="19050" rIns="38100" bIns="19050" anchor="ctr" anchorCtr="0">
                    <a:spAutoFit/>
                  </a:bodyPr>
                  <a:lstStyle/>
                  <a:p>
                    <a:pPr algn="r">
                      <a:defRPr sz="1200">
                        <a:solidFill>
                          <a:schemeClr val="tx1"/>
                        </a:solidFill>
                      </a:defRPr>
                    </a:pPr>
                    <a:fld id="{AC4A6B2C-FDCA-453B-A278-2473BDC5486C}" type="CATEGORYNAME">
                      <a:rPr lang="en-US" smtClean="0">
                        <a:solidFill>
                          <a:schemeClr val="tx1"/>
                        </a:solidFill>
                      </a:rPr>
                      <a:pPr algn="r">
                        <a:defRPr sz="1200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br>
                      <a:rPr lang="en-US">
                        <a:solidFill>
                          <a:schemeClr val="tx1"/>
                        </a:solidFill>
                      </a:rPr>
                    </a:br>
                    <a:fld id="{299281D2-C288-4387-BBC7-E89226773B4C}" type="VALUE">
                      <a:rPr lang="en-US" baseline="0" smtClean="0">
                        <a:solidFill>
                          <a:schemeClr val="tx1"/>
                        </a:solidFill>
                      </a:rPr>
                      <a:pPr algn="r">
                        <a:defRPr sz="12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US">
                      <a:solidFill>
                        <a:schemeClr val="tx1"/>
                      </a:solidFill>
                    </a:endParaRP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ECE4-477E-8915-AE53EF18EB02}"/>
                </c:ext>
              </c:extLst>
            </c:dLbl>
            <c:dLbl>
              <c:idx val="5"/>
              <c:layout>
                <c:manualLayout>
                  <c:x val="2.2351193736672211E-3"/>
                  <c:y val="-1.5536922279648718E-3"/>
                </c:manualLayout>
              </c:layout>
              <c:tx>
                <c:rich>
                  <a:bodyPr wrap="none" lIns="38100" tIns="19050" rIns="38100" bIns="19050" anchor="ctr" anchorCtr="0">
                    <a:spAutoFit/>
                  </a:bodyPr>
                  <a:lstStyle/>
                  <a:p>
                    <a:pPr algn="l">
                      <a:defRPr sz="1200">
                        <a:solidFill>
                          <a:schemeClr val="tx1"/>
                        </a:solidFill>
                      </a:defRPr>
                    </a:pPr>
                    <a:fld id="{89F7F5DF-9367-4CB5-98F4-A9CA32331CA5}" type="CATEGORYNAME">
                      <a:rPr lang="en-US" smtClean="0"/>
                      <a:pPr algn="l">
                        <a:defRPr sz="1200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br>
                      <a:rPr lang="en-US"/>
                    </a:br>
                    <a:fld id="{DDBA3B42-BB40-422E-90E7-EB9CDC6A6C0E}" type="VALUE">
                      <a:rPr lang="en-US" baseline="0" smtClean="0"/>
                      <a:pPr algn="l">
                        <a:defRPr sz="12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ECE4-477E-8915-AE53EF18EB02}"/>
                </c:ext>
              </c:extLst>
            </c:dLbl>
            <c:dLbl>
              <c:idx val="6"/>
              <c:layout>
                <c:manualLayout>
                  <c:x val="-4.1831101101381635E-2"/>
                  <c:y val="3.717642994287575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CE4-477E-8915-AE53EF18EB02}"/>
                </c:ext>
              </c:extLst>
            </c:dLbl>
            <c:dLbl>
              <c:idx val="7"/>
              <c:layout>
                <c:manualLayout>
                  <c:x val="-3.931471285862418E-2"/>
                  <c:y val="2.547955976403733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CE4-477E-8915-AE53EF18EB02}"/>
                </c:ext>
              </c:extLst>
            </c:dLbl>
            <c:dLbl>
              <c:idx val="8"/>
              <c:layout>
                <c:manualLayout>
                  <c:x val="-2.045390273294492E-2"/>
                  <c:y val="-8.3376519027848657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CE4-477E-8915-AE53EF18EB02}"/>
                </c:ext>
              </c:extLst>
            </c:dLbl>
            <c:dLbl>
              <c:idx val="9"/>
              <c:layout>
                <c:manualLayout>
                  <c:x val="1.0466564927504477E-2"/>
                  <c:y val="-4.940873654873166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CE4-477E-8915-AE53EF18EB02}"/>
                </c:ext>
              </c:extLst>
            </c:dLbl>
            <c:dLbl>
              <c:idx val="10"/>
              <c:layout>
                <c:manualLayout>
                  <c:x val="5.8122785071349048E-2"/>
                  <c:y val="-5.976072808764478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CE4-477E-8915-AE53EF18EB02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wrap="non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Tabelle1!$A$2:$A$7</c:f>
              <c:strCache>
                <c:ptCount val="6"/>
                <c:pt idx="0">
                  <c:v>Company</c:v>
                </c:pt>
                <c:pt idx="1">
                  <c:v>Inventor</c:v>
                </c:pt>
                <c:pt idx="2">
                  <c:v>Research</c:v>
                </c:pt>
                <c:pt idx="3">
                  <c:v>Government</c:v>
                </c:pt>
                <c:pt idx="4">
                  <c:v>NPE</c:v>
                </c:pt>
                <c:pt idx="5">
                  <c:v>All Others</c:v>
                </c:pt>
              </c:strCache>
            </c:strRef>
          </c:cat>
          <c:val>
            <c:numRef>
              <c:f>Tabelle1!$B$2:$B$7</c:f>
              <c:numCache>
                <c:formatCode>0%</c:formatCode>
                <c:ptCount val="6"/>
                <c:pt idx="0">
                  <c:v>0.62450000000000006</c:v>
                </c:pt>
                <c:pt idx="1">
                  <c:v>0.18909999999999999</c:v>
                </c:pt>
                <c:pt idx="2">
                  <c:v>0.189</c:v>
                </c:pt>
                <c:pt idx="3">
                  <c:v>0.14050000000000001</c:v>
                </c:pt>
                <c:pt idx="4">
                  <c:v>1.8E-3</c:v>
                </c:pt>
                <c:pt idx="5">
                  <c:v>1.6999999999999999E-3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ECE4-477E-8915-AE53EF18EB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772502723758637"/>
          <c:y val="8.0102971903128831E-3"/>
          <c:w val="0.73774955350257954"/>
          <c:h val="0.6925051857601716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AsianOriginPatentCitations!$B$1</c:f>
              <c:strCache>
                <c:ptCount val="1"/>
                <c:pt idx="0">
                  <c:v>USA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05C-4C38-BD11-E354525B315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05C-4C38-BD11-E354525B315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05C-4C38-BD11-E354525B315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05C-4C38-BD11-E354525B315F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A05C-4C38-BD11-E354525B315F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A05C-4C38-BD11-E354525B315F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A05C-4C38-BD11-E354525B315F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5C-4C38-BD11-E354525B315F}"/>
                </c:ext>
              </c:extLst>
            </c:dLbl>
            <c:dLbl>
              <c:idx val="1"/>
              <c:numFmt formatCode="#\ 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0" rIns="38100" bIns="0" anchor="ctr">
                  <a:spAutoFit/>
                </a:bodyPr>
                <a:lstStyle/>
                <a:p>
                  <a:pPr>
                    <a:defRPr sz="8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A05C-4C38-BD11-E354525B315F}"/>
                </c:ext>
              </c:extLst>
            </c:dLbl>
            <c:dLbl>
              <c:idx val="2"/>
              <c:numFmt formatCode="#\ 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0" rIns="38100" bIns="0" anchor="ctr">
                  <a:spAutoFit/>
                </a:bodyPr>
                <a:lstStyle/>
                <a:p>
                  <a:pPr>
                    <a:defRPr sz="8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A05C-4C38-BD11-E354525B315F}"/>
                </c:ext>
              </c:extLst>
            </c:dLbl>
            <c:dLbl>
              <c:idx val="3"/>
              <c:numFmt formatCode="#\ 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0" rIns="38100" bIns="0" anchor="ctr">
                  <a:spAutoFit/>
                </a:bodyPr>
                <a:lstStyle/>
                <a:p>
                  <a:pPr>
                    <a:defRPr sz="8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A05C-4C38-BD11-E354525B315F}"/>
                </c:ext>
              </c:extLst>
            </c:dLbl>
            <c:dLbl>
              <c:idx val="4"/>
              <c:numFmt formatCode="#\ 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0" rIns="38100" bIns="0" anchor="ctr">
                  <a:spAutoFit/>
                </a:bodyPr>
                <a:lstStyle/>
                <a:p>
                  <a:pPr>
                    <a:defRPr sz="8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A05C-4C38-BD11-E354525B315F}"/>
                </c:ext>
              </c:extLst>
            </c:dLbl>
            <c:numFmt formatCode="#\ ##0" sourceLinked="0"/>
            <c:spPr>
              <a:noFill/>
              <a:ln>
                <a:noFill/>
              </a:ln>
              <a:effectLst/>
            </c:spPr>
            <c:txPr>
              <a:bodyPr wrap="square" lIns="38100" tIns="0" rIns="38100" bIns="0" anchor="ctr">
                <a:spAutoFit/>
              </a:bodyPr>
              <a:lstStyle/>
              <a:p>
                <a:pPr>
                  <a:defRPr sz="80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AsianOriginPatentCitations!$A$2:$A$6</c:f>
              <c:strCache>
                <c:ptCount val="5"/>
                <c:pt idx="0">
                  <c:v>NPE</c:v>
                </c:pt>
                <c:pt idx="1">
                  <c:v>Government</c:v>
                </c:pt>
                <c:pt idx="2">
                  <c:v>Research</c:v>
                </c:pt>
                <c:pt idx="3">
                  <c:v>Inventor</c:v>
                </c:pt>
                <c:pt idx="4">
                  <c:v>Company</c:v>
                </c:pt>
              </c:strCache>
            </c:strRef>
          </c:cat>
          <c:val>
            <c:numRef>
              <c:f>AsianOriginPatentCitations!$B$2:$B$6</c:f>
              <c:numCache>
                <c:formatCode>General</c:formatCode>
                <c:ptCount val="5"/>
                <c:pt idx="0">
                  <c:v>17</c:v>
                </c:pt>
                <c:pt idx="1">
                  <c:v>339</c:v>
                </c:pt>
                <c:pt idx="2">
                  <c:v>406</c:v>
                </c:pt>
                <c:pt idx="3">
                  <c:v>1220</c:v>
                </c:pt>
                <c:pt idx="4">
                  <c:v>3396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05C-4C38-BD11-E354525B315F}"/>
            </c:ext>
          </c:extLst>
        </c:ser>
        <c:ser>
          <c:idx val="1"/>
          <c:order val="1"/>
          <c:tx>
            <c:strRef>
              <c:f>AsianOriginPatentCitations!$C$1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A05C-4C38-BD11-E354525B315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A05C-4C38-BD11-E354525B315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A05C-4C38-BD11-E354525B315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A05C-4C38-BD11-E354525B315F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A05C-4C38-BD11-E354525B315F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B-A05C-4C38-BD11-E354525B315F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D-A05C-4C38-BD11-E354525B315F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05C-4C38-BD11-E354525B315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05C-4C38-BD11-E354525B315F}"/>
                </c:ext>
              </c:extLst>
            </c:dLbl>
            <c:numFmt formatCode="#\ ##0" sourceLinked="0"/>
            <c:spPr>
              <a:noFill/>
              <a:ln>
                <a:noFill/>
              </a:ln>
              <a:effectLst/>
            </c:spPr>
            <c:txPr>
              <a:bodyPr wrap="square" lIns="38100" tIns="0" rIns="38100" bIns="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AsianOriginPatentCitations!$A$2:$A$6</c:f>
              <c:strCache>
                <c:ptCount val="5"/>
                <c:pt idx="0">
                  <c:v>NPE</c:v>
                </c:pt>
                <c:pt idx="1">
                  <c:v>Government</c:v>
                </c:pt>
                <c:pt idx="2">
                  <c:v>Research</c:v>
                </c:pt>
                <c:pt idx="3">
                  <c:v>Inventor</c:v>
                </c:pt>
                <c:pt idx="4">
                  <c:v>Company</c:v>
                </c:pt>
              </c:strCache>
            </c:strRef>
          </c:cat>
          <c:val>
            <c:numRef>
              <c:f>AsianOriginPatentCitations!$C$2:$C$6</c:f>
              <c:numCache>
                <c:formatCode>General</c:formatCode>
                <c:ptCount val="5"/>
                <c:pt idx="1">
                  <c:v>1071</c:v>
                </c:pt>
                <c:pt idx="2">
                  <c:v>924</c:v>
                </c:pt>
                <c:pt idx="3">
                  <c:v>137</c:v>
                </c:pt>
                <c:pt idx="4">
                  <c:v>414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A05C-4C38-BD11-E354525B315F}"/>
            </c:ext>
          </c:extLst>
        </c:ser>
        <c:ser>
          <c:idx val="2"/>
          <c:order val="2"/>
          <c:tx>
            <c:strRef>
              <c:f>AsianOriginPatentCitations!$D$1</c:f>
              <c:strCache>
                <c:ptCount val="1"/>
                <c:pt idx="0">
                  <c:v>Japan</c:v>
                </c:pt>
              </c:strCache>
            </c:strRef>
          </c:tx>
          <c:spPr>
            <a:solidFill>
              <a:srgbClr val="3CC8E1"/>
            </a:solidFill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40E-4C5A-A7F2-2810ED96A92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40E-4C5A-A7F2-2810ED96A92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359A-4889-BE47-D0849AA3415D}"/>
                </c:ext>
              </c:extLst>
            </c:dLbl>
            <c:numFmt formatCode="#\ 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AsianOriginPatentCitations!$A$2:$A$6</c:f>
              <c:strCache>
                <c:ptCount val="5"/>
                <c:pt idx="0">
                  <c:v>NPE</c:v>
                </c:pt>
                <c:pt idx="1">
                  <c:v>Government</c:v>
                </c:pt>
                <c:pt idx="2">
                  <c:v>Research</c:v>
                </c:pt>
                <c:pt idx="3">
                  <c:v>Inventor</c:v>
                </c:pt>
                <c:pt idx="4">
                  <c:v>Company</c:v>
                </c:pt>
              </c:strCache>
            </c:strRef>
          </c:cat>
          <c:val>
            <c:numRef>
              <c:f>AsianOriginPatentCitations!$D$2:$D$6</c:f>
              <c:numCache>
                <c:formatCode>General</c:formatCode>
                <c:ptCount val="5"/>
                <c:pt idx="1">
                  <c:v>20</c:v>
                </c:pt>
                <c:pt idx="2">
                  <c:v>161</c:v>
                </c:pt>
                <c:pt idx="3">
                  <c:v>105</c:v>
                </c:pt>
                <c:pt idx="4">
                  <c:v>1018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359A-4889-BE47-D0849AA3415D}"/>
            </c:ext>
          </c:extLst>
        </c:ser>
        <c:ser>
          <c:idx val="3"/>
          <c:order val="3"/>
          <c:tx>
            <c:strRef>
              <c:f>AsianOriginPatentCitations!$E$1</c:f>
              <c:strCache>
                <c:ptCount val="1"/>
                <c:pt idx="0">
                  <c:v>Germany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0E-4C5A-A7F2-2810ED96A9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AsianOriginPatentCitations!$A$2:$A$6</c:f>
              <c:strCache>
                <c:ptCount val="5"/>
                <c:pt idx="0">
                  <c:v>NPE</c:v>
                </c:pt>
                <c:pt idx="1">
                  <c:v>Government</c:v>
                </c:pt>
                <c:pt idx="2">
                  <c:v>Research</c:v>
                </c:pt>
                <c:pt idx="3">
                  <c:v>Inventor</c:v>
                </c:pt>
                <c:pt idx="4">
                  <c:v>Company</c:v>
                </c:pt>
              </c:strCache>
            </c:strRef>
          </c:cat>
          <c:val>
            <c:numRef>
              <c:f>AsianOriginPatentCitations!$E$2:$E$6</c:f>
              <c:numCache>
                <c:formatCode>General</c:formatCode>
                <c:ptCount val="5"/>
                <c:pt idx="0">
                  <c:v>1</c:v>
                </c:pt>
                <c:pt idx="1">
                  <c:v>5</c:v>
                </c:pt>
                <c:pt idx="2">
                  <c:v>121</c:v>
                </c:pt>
                <c:pt idx="3">
                  <c:v>192</c:v>
                </c:pt>
                <c:pt idx="4">
                  <c:v>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359A-4889-BE47-D0849AA3415D}"/>
            </c:ext>
          </c:extLst>
        </c:ser>
        <c:ser>
          <c:idx val="4"/>
          <c:order val="4"/>
          <c:tx>
            <c:strRef>
              <c:f>AsianOriginPatentCitations!$F$1</c:f>
              <c:strCache>
                <c:ptCount val="1"/>
                <c:pt idx="0">
                  <c:v>France</c:v>
                </c:pt>
              </c:strCache>
            </c:strRef>
          </c:tx>
          <c:spPr>
            <a:solidFill>
              <a:srgbClr val="B9D246"/>
            </a:solidFill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0E-4C5A-A7F2-2810ED96A92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0E-4C5A-A7F2-2810ED96A92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0E-4C5A-A7F2-2810ED96A9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AsianOriginPatentCitations!$A$2:$A$6</c:f>
              <c:strCache>
                <c:ptCount val="5"/>
                <c:pt idx="0">
                  <c:v>NPE</c:v>
                </c:pt>
                <c:pt idx="1">
                  <c:v>Government</c:v>
                </c:pt>
                <c:pt idx="2">
                  <c:v>Research</c:v>
                </c:pt>
                <c:pt idx="3">
                  <c:v>Inventor</c:v>
                </c:pt>
                <c:pt idx="4">
                  <c:v>Company</c:v>
                </c:pt>
              </c:strCache>
            </c:strRef>
          </c:cat>
          <c:val>
            <c:numRef>
              <c:f>AsianOriginPatentCitations!$F$2:$F$6</c:f>
              <c:numCache>
                <c:formatCode>General</c:formatCode>
                <c:ptCount val="5"/>
                <c:pt idx="1">
                  <c:v>126</c:v>
                </c:pt>
                <c:pt idx="2">
                  <c:v>52</c:v>
                </c:pt>
                <c:pt idx="3">
                  <c:v>75</c:v>
                </c:pt>
                <c:pt idx="4">
                  <c:v>776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359A-4889-BE47-D0849AA3415D}"/>
            </c:ext>
          </c:extLst>
        </c:ser>
        <c:ser>
          <c:idx val="5"/>
          <c:order val="5"/>
          <c:tx>
            <c:strRef>
              <c:f>AsianOriginPatentCitations!$G$1</c:f>
              <c:strCache>
                <c:ptCount val="1"/>
                <c:pt idx="0">
                  <c:v>South Korea</c:v>
                </c:pt>
              </c:strCache>
            </c:strRef>
          </c:tx>
          <c:spPr>
            <a:solidFill>
              <a:srgbClr val="D0D19F"/>
            </a:solidFill>
          </c:spPr>
          <c:invertIfNegative val="0"/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40E-4C5A-A7F2-2810ED96A9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AsianOriginPatentCitations!$A$2:$A$6</c:f>
              <c:strCache>
                <c:ptCount val="5"/>
                <c:pt idx="0">
                  <c:v>NPE</c:v>
                </c:pt>
                <c:pt idx="1">
                  <c:v>Government</c:v>
                </c:pt>
                <c:pt idx="2">
                  <c:v>Research</c:v>
                </c:pt>
                <c:pt idx="3">
                  <c:v>Inventor</c:v>
                </c:pt>
                <c:pt idx="4">
                  <c:v>Company</c:v>
                </c:pt>
              </c:strCache>
            </c:strRef>
          </c:cat>
          <c:val>
            <c:numRef>
              <c:f>AsianOriginPatentCitations!$G$2:$G$6</c:f>
              <c:numCache>
                <c:formatCode>General</c:formatCode>
                <c:ptCount val="5"/>
                <c:pt idx="0">
                  <c:v>1</c:v>
                </c:pt>
                <c:pt idx="2">
                  <c:v>339</c:v>
                </c:pt>
                <c:pt idx="3">
                  <c:v>59</c:v>
                </c:pt>
                <c:pt idx="4">
                  <c:v>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359A-4889-BE47-D0849AA3415D}"/>
            </c:ext>
          </c:extLst>
        </c:ser>
        <c:ser>
          <c:idx val="6"/>
          <c:order val="6"/>
          <c:tx>
            <c:strRef>
              <c:f>AsianOriginPatentCitations!$H$1</c:f>
              <c:strCache>
                <c:ptCount val="1"/>
                <c:pt idx="0">
                  <c:v>Russia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strRef>
              <c:f>AsianOriginPatentCitations!$A$2:$A$6</c:f>
              <c:strCache>
                <c:ptCount val="5"/>
                <c:pt idx="0">
                  <c:v>NPE</c:v>
                </c:pt>
                <c:pt idx="1">
                  <c:v>Government</c:v>
                </c:pt>
                <c:pt idx="2">
                  <c:v>Research</c:v>
                </c:pt>
                <c:pt idx="3">
                  <c:v>Inventor</c:v>
                </c:pt>
                <c:pt idx="4">
                  <c:v>Company</c:v>
                </c:pt>
              </c:strCache>
            </c:strRef>
          </c:cat>
          <c:val>
            <c:numRef>
              <c:f>AsianOriginPatentCitations!$H$2:$H$6</c:f>
              <c:numCache>
                <c:formatCode>General</c:formatCode>
                <c:ptCount val="5"/>
                <c:pt idx="1">
                  <c:v>40</c:v>
                </c:pt>
                <c:pt idx="2">
                  <c:v>112</c:v>
                </c:pt>
                <c:pt idx="3">
                  <c:v>153</c:v>
                </c:pt>
                <c:pt idx="4">
                  <c:v>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359A-4889-BE47-D0849AA3415D}"/>
            </c:ext>
          </c:extLst>
        </c:ser>
        <c:ser>
          <c:idx val="7"/>
          <c:order val="7"/>
          <c:tx>
            <c:strRef>
              <c:f>AsianOriginPatentCitations!$I$1</c:f>
              <c:strCache>
                <c:ptCount val="1"/>
                <c:pt idx="0">
                  <c:v>United Kingdom</c:v>
                </c:pt>
              </c:strCache>
            </c:strRef>
          </c:tx>
          <c:spPr>
            <a:solidFill>
              <a:srgbClr val="8A1002"/>
            </a:solidFill>
          </c:spPr>
          <c:invertIfNegative val="0"/>
          <c:cat>
            <c:strRef>
              <c:f>AsianOriginPatentCitations!$A$2:$A$6</c:f>
              <c:strCache>
                <c:ptCount val="5"/>
                <c:pt idx="0">
                  <c:v>NPE</c:v>
                </c:pt>
                <c:pt idx="1">
                  <c:v>Government</c:v>
                </c:pt>
                <c:pt idx="2">
                  <c:v>Research</c:v>
                </c:pt>
                <c:pt idx="3">
                  <c:v>Inventor</c:v>
                </c:pt>
                <c:pt idx="4">
                  <c:v>Company</c:v>
                </c:pt>
              </c:strCache>
            </c:strRef>
          </c:cat>
          <c:val>
            <c:numRef>
              <c:f>AsianOriginPatentCitations!$I$2:$I$6</c:f>
              <c:numCache>
                <c:formatCode>General</c:formatCode>
                <c:ptCount val="5"/>
                <c:pt idx="0">
                  <c:v>2</c:v>
                </c:pt>
                <c:pt idx="1">
                  <c:v>11</c:v>
                </c:pt>
                <c:pt idx="2">
                  <c:v>13</c:v>
                </c:pt>
                <c:pt idx="3">
                  <c:v>66</c:v>
                </c:pt>
                <c:pt idx="4">
                  <c:v>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359A-4889-BE47-D0849AA3415D}"/>
            </c:ext>
          </c:extLst>
        </c:ser>
        <c:ser>
          <c:idx val="8"/>
          <c:order val="8"/>
          <c:tx>
            <c:strRef>
              <c:f>AsianOriginPatentCitations!$J$1</c:f>
              <c:strCache>
                <c:ptCount val="1"/>
                <c:pt idx="0">
                  <c:v>Canada</c:v>
                </c:pt>
              </c:strCache>
            </c:strRef>
          </c:tx>
          <c:spPr>
            <a:solidFill>
              <a:srgbClr val="7FB19B"/>
            </a:solidFill>
          </c:spPr>
          <c:invertIfNegative val="0"/>
          <c:cat>
            <c:strRef>
              <c:f>AsianOriginPatentCitations!$A$2:$A$6</c:f>
              <c:strCache>
                <c:ptCount val="5"/>
                <c:pt idx="0">
                  <c:v>NPE</c:v>
                </c:pt>
                <c:pt idx="1">
                  <c:v>Government</c:v>
                </c:pt>
                <c:pt idx="2">
                  <c:v>Research</c:v>
                </c:pt>
                <c:pt idx="3">
                  <c:v>Inventor</c:v>
                </c:pt>
                <c:pt idx="4">
                  <c:v>Company</c:v>
                </c:pt>
              </c:strCache>
            </c:strRef>
          </c:cat>
          <c:val>
            <c:numRef>
              <c:f>AsianOriginPatentCitations!$J$2:$J$6</c:f>
              <c:numCache>
                <c:formatCode>General</c:formatCode>
                <c:ptCount val="5"/>
                <c:pt idx="1">
                  <c:v>13</c:v>
                </c:pt>
                <c:pt idx="2">
                  <c:v>6</c:v>
                </c:pt>
                <c:pt idx="3">
                  <c:v>56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359A-4889-BE47-D0849AA3415D}"/>
            </c:ext>
          </c:extLst>
        </c:ser>
        <c:ser>
          <c:idx val="9"/>
          <c:order val="9"/>
          <c:tx>
            <c:strRef>
              <c:f>AsianOriginPatentCitations!$K$1</c:f>
              <c:strCache>
                <c:ptCount val="1"/>
                <c:pt idx="0">
                  <c:v>Italy</c:v>
                </c:pt>
              </c:strCache>
            </c:strRef>
          </c:tx>
          <c:spPr>
            <a:solidFill>
              <a:srgbClr val="000000"/>
            </a:solidFill>
          </c:spPr>
          <c:invertIfNegative val="0"/>
          <c:cat>
            <c:strRef>
              <c:f>AsianOriginPatentCitations!$A$2:$A$6</c:f>
              <c:strCache>
                <c:ptCount val="5"/>
                <c:pt idx="0">
                  <c:v>NPE</c:v>
                </c:pt>
                <c:pt idx="1">
                  <c:v>Government</c:v>
                </c:pt>
                <c:pt idx="2">
                  <c:v>Research</c:v>
                </c:pt>
                <c:pt idx="3">
                  <c:v>Inventor</c:v>
                </c:pt>
                <c:pt idx="4">
                  <c:v>Company</c:v>
                </c:pt>
              </c:strCache>
            </c:strRef>
          </c:cat>
          <c:val>
            <c:numRef>
              <c:f>AsianOriginPatentCitations!$K$2:$K$6</c:f>
              <c:numCache>
                <c:formatCode>General</c:formatCode>
                <c:ptCount val="5"/>
                <c:pt idx="1">
                  <c:v>2</c:v>
                </c:pt>
                <c:pt idx="2">
                  <c:v>18</c:v>
                </c:pt>
                <c:pt idx="3">
                  <c:v>19</c:v>
                </c:pt>
                <c:pt idx="4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359A-4889-BE47-D0849AA3415D}"/>
            </c:ext>
          </c:extLst>
        </c:ser>
        <c:ser>
          <c:idx val="10"/>
          <c:order val="10"/>
          <c:tx>
            <c:strRef>
              <c:f>AsianOriginPatentCitations!$L$1</c:f>
              <c:strCache>
                <c:ptCount val="1"/>
                <c:pt idx="0">
                  <c:v>All Others</c:v>
                </c:pt>
              </c:strCache>
            </c:strRef>
          </c:tx>
          <c:invertIfNegative val="0"/>
          <c:cat>
            <c:strRef>
              <c:f>AsianOriginPatentCitations!$A$2:$A$6</c:f>
              <c:strCache>
                <c:ptCount val="5"/>
                <c:pt idx="0">
                  <c:v>NPE</c:v>
                </c:pt>
                <c:pt idx="1">
                  <c:v>Government</c:v>
                </c:pt>
                <c:pt idx="2">
                  <c:v>Research</c:v>
                </c:pt>
                <c:pt idx="3">
                  <c:v>Inventor</c:v>
                </c:pt>
                <c:pt idx="4">
                  <c:v>Company</c:v>
                </c:pt>
              </c:strCache>
            </c:strRef>
          </c:cat>
          <c:val>
            <c:numRef>
              <c:f>AsianOriginPatentCitations!$L$2:$L$6</c:f>
              <c:numCache>
                <c:formatCode>General</c:formatCode>
                <c:ptCount val="5"/>
                <c:pt idx="1">
                  <c:v>14</c:v>
                </c:pt>
                <c:pt idx="2">
                  <c:v>66</c:v>
                </c:pt>
                <c:pt idx="3">
                  <c:v>162</c:v>
                </c:pt>
                <c:pt idx="4">
                  <c:v>264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359A-4889-BE47-D0849AA341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76182272"/>
        <c:axId val="76184576"/>
      </c:barChart>
      <c:catAx>
        <c:axId val="76182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en-US"/>
          </a:p>
        </c:txPr>
        <c:crossAx val="76184576"/>
        <c:crosses val="autoZero"/>
        <c:auto val="1"/>
        <c:lblAlgn val="ctr"/>
        <c:lblOffset val="100"/>
        <c:noMultiLvlLbl val="0"/>
      </c:catAx>
      <c:valAx>
        <c:axId val="76184576"/>
        <c:scaling>
          <c:orientation val="minMax"/>
          <c:max val="8000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\ ##0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/>
            </a:pPr>
            <a:endParaRPr lang="en-US"/>
          </a:p>
        </c:txPr>
        <c:crossAx val="76182272"/>
        <c:crosses val="autoZero"/>
        <c:crossBetween val="between"/>
        <c:majorUnit val="2000"/>
      </c:valAx>
    </c:plotArea>
    <c:legend>
      <c:legendPos val="b"/>
      <c:layout>
        <c:manualLayout>
          <c:xMode val="edge"/>
          <c:yMode val="edge"/>
          <c:x val="0"/>
          <c:y val="0.83135244520802321"/>
          <c:w val="0.8545807861515623"/>
          <c:h val="0.16864755479197671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71138349124982"/>
          <c:y val="0.1465547081672918"/>
          <c:w val="0.57334162193285709"/>
          <c:h val="0.74471529541331505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Portfolio Size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CE4-477E-8915-AE53EF18EB02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CE4-477E-8915-AE53EF18EB02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ECE4-477E-8915-AE53EF18EB02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ECE4-477E-8915-AE53EF18EB02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ECE4-477E-8915-AE53EF18EB02}"/>
              </c:ext>
            </c:extLst>
          </c:dPt>
          <c:dPt>
            <c:idx val="5"/>
            <c:bubble3D val="0"/>
            <c:spPr>
              <a:solidFill>
                <a:schemeClr val="bg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ECE4-477E-8915-AE53EF18EB02}"/>
              </c:ext>
            </c:extLst>
          </c:dPt>
          <c:dPt>
            <c:idx val="6"/>
            <c:bubble3D val="0"/>
            <c:spPr>
              <a:solidFill>
                <a:schemeClr val="tx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ECE4-477E-8915-AE53EF18EB02}"/>
              </c:ext>
            </c:extLst>
          </c:dPt>
          <c:dPt>
            <c:idx val="7"/>
            <c:bubble3D val="0"/>
            <c:spPr>
              <a:solidFill>
                <a:schemeClr val="tx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ECE4-477E-8915-AE53EF18EB02}"/>
              </c:ext>
            </c:extLst>
          </c:dPt>
          <c:dPt>
            <c:idx val="8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ECE4-477E-8915-AE53EF18EB02}"/>
              </c:ext>
            </c:extLst>
          </c:dPt>
          <c:dPt>
            <c:idx val="9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ECE4-477E-8915-AE53EF18EB02}"/>
              </c:ext>
            </c:extLst>
          </c:dPt>
          <c:dPt>
            <c:idx val="1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5-ECE4-477E-8915-AE53EF18EB02}"/>
              </c:ext>
            </c:extLst>
          </c:dPt>
          <c:dPt>
            <c:idx val="11"/>
            <c:bubble3D val="0"/>
            <c:spPr>
              <a:solidFill>
                <a:srgbClr val="D1D8DD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7-ECE4-477E-8915-AE53EF18EB02}"/>
              </c:ext>
            </c:extLst>
          </c:dPt>
          <c:dPt>
            <c:idx val="12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9-ECE4-477E-8915-AE53EF18EB02}"/>
              </c:ext>
            </c:extLst>
          </c:dPt>
          <c:dPt>
            <c:idx val="13"/>
            <c:bubble3D val="0"/>
            <c:spPr>
              <a:solidFill>
                <a:srgbClr val="B5B779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B-ECE4-477E-8915-AE53EF18EB02}"/>
              </c:ext>
            </c:extLst>
          </c:dPt>
          <c:dPt>
            <c:idx val="14"/>
            <c:bubble3D val="0"/>
            <c:spPr>
              <a:solidFill>
                <a:srgbClr val="CCCCA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D-ECE4-477E-8915-AE53EF18EB02}"/>
              </c:ext>
            </c:extLst>
          </c:dPt>
          <c:dLbls>
            <c:dLbl>
              <c:idx val="0"/>
              <c:tx>
                <c:rich>
                  <a:bodyPr wrap="none" lIns="38100" tIns="19050" rIns="38100" bIns="19050" anchor="ctr">
                    <a:spAutoFit/>
                  </a:bodyPr>
                  <a:lstStyle/>
                  <a:p>
                    <a:pPr>
                      <a:defRPr sz="1200">
                        <a:solidFill>
                          <a:schemeClr val="bg1"/>
                        </a:solidFill>
                      </a:defRPr>
                    </a:pPr>
                    <a:fld id="{59C541CB-D85E-451E-A15E-0763E85E46E7}" type="CATEGORYNAME">
                      <a:rPr lang="en-US" smtClean="0">
                        <a:solidFill>
                          <a:schemeClr val="bg1"/>
                        </a:solidFill>
                      </a:rPr>
                      <a:pPr>
                        <a:defRPr sz="1200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br>
                      <a:rPr lang="en-US">
                        <a:solidFill>
                          <a:schemeClr val="bg1"/>
                        </a:solidFill>
                      </a:rPr>
                    </a:br>
                    <a:fld id="{04B551E0-E90F-4027-B3FC-4FD52913C0A9}" type="VALUE">
                      <a:rPr lang="en-US" baseline="0" smtClean="0">
                        <a:solidFill>
                          <a:schemeClr val="bg1"/>
                        </a:solidFill>
                      </a:rPr>
                      <a:pPr>
                        <a:defRPr sz="12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CE4-477E-8915-AE53EF18EB02}"/>
                </c:ext>
              </c:extLst>
            </c:dLbl>
            <c:dLbl>
              <c:idx val="1"/>
              <c:tx>
                <c:rich>
                  <a:bodyPr wrap="none" lIns="38100" tIns="19050" rIns="38100" bIns="19050" anchor="ctr">
                    <a:spAutoFit/>
                  </a:bodyPr>
                  <a:lstStyle/>
                  <a:p>
                    <a:pPr>
                      <a:defRPr sz="1200">
                        <a:solidFill>
                          <a:schemeClr val="bg1"/>
                        </a:solidFill>
                      </a:defRPr>
                    </a:pPr>
                    <a:fld id="{42679820-8948-41E1-8255-36B8A2541B3C}" type="CATEGORYNAME">
                      <a:rPr lang="en-US" smtClean="0">
                        <a:solidFill>
                          <a:schemeClr val="bg1"/>
                        </a:solidFill>
                      </a:rPr>
                      <a:pPr>
                        <a:defRPr sz="1200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br>
                      <a:rPr lang="en-US">
                        <a:solidFill>
                          <a:schemeClr val="bg1"/>
                        </a:solidFill>
                      </a:rPr>
                    </a:br>
                    <a:fld id="{4F77965D-1763-4D76-9C6D-4AB2E2931F81}" type="VALUE">
                      <a:rPr lang="en-US" baseline="0" smtClean="0">
                        <a:solidFill>
                          <a:schemeClr val="bg1"/>
                        </a:solidFill>
                      </a:rPr>
                      <a:pPr>
                        <a:defRPr sz="12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CE4-477E-8915-AE53EF18EB02}"/>
                </c:ext>
              </c:extLst>
            </c:dLbl>
            <c:dLbl>
              <c:idx val="2"/>
              <c:tx>
                <c:rich>
                  <a:bodyPr wrap="none" lIns="38100" tIns="19050" rIns="38100" bIns="19050" anchor="ctr" anchorCtr="0">
                    <a:spAutoFit/>
                  </a:bodyPr>
                  <a:lstStyle/>
                  <a:p>
                    <a:pPr algn="r">
                      <a:defRPr sz="1200">
                        <a:solidFill>
                          <a:schemeClr val="tx1"/>
                        </a:solidFill>
                      </a:defRPr>
                    </a:pPr>
                    <a:fld id="{29965D08-532A-4497-A1D7-5A1E5C41AB3D}" type="CATEGORYNAME">
                      <a:rPr lang="en-US" smtClean="0">
                        <a:solidFill>
                          <a:schemeClr val="tx1"/>
                        </a:solidFill>
                      </a:rPr>
                      <a:pPr algn="r">
                        <a:defRPr sz="1200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br>
                      <a:rPr lang="en-US">
                        <a:solidFill>
                          <a:schemeClr val="tx1"/>
                        </a:solidFill>
                      </a:rPr>
                    </a:br>
                    <a:fld id="{0C08640F-5C75-4449-AF18-6D8B362ABF99}" type="VALUE">
                      <a:rPr lang="en-US" baseline="0" smtClean="0">
                        <a:solidFill>
                          <a:schemeClr val="tx1"/>
                        </a:solidFill>
                      </a:rPr>
                      <a:pPr algn="r">
                        <a:defRPr sz="12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US">
                      <a:solidFill>
                        <a:schemeClr val="tx1"/>
                      </a:solidFill>
                    </a:endParaRP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CE4-477E-8915-AE53EF18EB02}"/>
                </c:ext>
              </c:extLst>
            </c:dLbl>
            <c:dLbl>
              <c:idx val="3"/>
              <c:layout>
                <c:manualLayout>
                  <c:x val="-0.17510795985804076"/>
                  <c:y val="-3.5352703027366826E-3"/>
                </c:manualLayout>
              </c:layout>
              <c:tx>
                <c:rich>
                  <a:bodyPr wrap="none" lIns="38100" tIns="19050" rIns="38100" bIns="19050" anchor="ctr" anchorCtr="0">
                    <a:spAutoFit/>
                  </a:bodyPr>
                  <a:lstStyle/>
                  <a:p>
                    <a:pPr algn="r">
                      <a:defRPr sz="1200">
                        <a:solidFill>
                          <a:schemeClr val="tx1"/>
                        </a:solidFill>
                      </a:defRPr>
                    </a:pPr>
                    <a:fld id="{2080DE8C-B075-4E79-81E7-55701E9FC8BB}" type="CATEGORYNAME">
                      <a:rPr lang="en-US" smtClean="0">
                        <a:solidFill>
                          <a:schemeClr val="tx1"/>
                        </a:solidFill>
                      </a:rPr>
                      <a:pPr algn="r">
                        <a:defRPr sz="1200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br>
                      <a:rPr lang="en-US">
                        <a:solidFill>
                          <a:schemeClr val="tx1"/>
                        </a:solidFill>
                      </a:rPr>
                    </a:br>
                    <a:fld id="{CCAC7AB9-062E-495C-BC0F-FD38A456E2EF}" type="VALUE">
                      <a:rPr lang="en-US" baseline="0" smtClean="0">
                        <a:solidFill>
                          <a:schemeClr val="tx1"/>
                        </a:solidFill>
                      </a:rPr>
                      <a:pPr algn="r">
                        <a:defRPr sz="12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US">
                      <a:solidFill>
                        <a:schemeClr val="tx1"/>
                      </a:solidFill>
                    </a:endParaRP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CE4-477E-8915-AE53EF18EB02}"/>
                </c:ext>
              </c:extLst>
            </c:dLbl>
            <c:dLbl>
              <c:idx val="4"/>
              <c:layout>
                <c:manualLayout>
                  <c:x val="-6.666861992270201E-2"/>
                  <c:y val="-1.7591965673825895E-3"/>
                </c:manualLayout>
              </c:layout>
              <c:tx>
                <c:rich>
                  <a:bodyPr wrap="none" lIns="38100" tIns="19050" rIns="38100" bIns="19050" anchor="ctr" anchorCtr="0">
                    <a:spAutoFit/>
                  </a:bodyPr>
                  <a:lstStyle/>
                  <a:p>
                    <a:pPr algn="r">
                      <a:defRPr sz="1200">
                        <a:solidFill>
                          <a:schemeClr val="tx1"/>
                        </a:solidFill>
                      </a:defRPr>
                    </a:pPr>
                    <a:fld id="{AC4A6B2C-FDCA-453B-A278-2473BDC5486C}" type="CATEGORYNAME">
                      <a:rPr lang="en-US" smtClean="0">
                        <a:solidFill>
                          <a:schemeClr val="tx1"/>
                        </a:solidFill>
                      </a:rPr>
                      <a:pPr algn="r">
                        <a:defRPr sz="1200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br>
                      <a:rPr lang="en-US">
                        <a:solidFill>
                          <a:schemeClr val="tx1"/>
                        </a:solidFill>
                      </a:rPr>
                    </a:br>
                    <a:fld id="{299281D2-C288-4387-BBC7-E89226773B4C}" type="VALUE">
                      <a:rPr lang="en-US" baseline="0" smtClean="0">
                        <a:solidFill>
                          <a:schemeClr val="tx1"/>
                        </a:solidFill>
                      </a:rPr>
                      <a:pPr algn="r">
                        <a:defRPr sz="12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US">
                      <a:solidFill>
                        <a:schemeClr val="tx1"/>
                      </a:solidFill>
                    </a:endParaRP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ECE4-477E-8915-AE53EF18EB02}"/>
                </c:ext>
              </c:extLst>
            </c:dLbl>
            <c:dLbl>
              <c:idx val="5"/>
              <c:layout>
                <c:manualLayout>
                  <c:x val="0.1251883405901042"/>
                  <c:y val="-1.5536922279648718E-3"/>
                </c:manualLayout>
              </c:layout>
              <c:tx>
                <c:rich>
                  <a:bodyPr wrap="none" lIns="38100" tIns="19050" rIns="38100" bIns="19050" anchor="ctr" anchorCtr="0">
                    <a:spAutoFit/>
                  </a:bodyPr>
                  <a:lstStyle/>
                  <a:p>
                    <a:pPr algn="l">
                      <a:defRPr sz="1200">
                        <a:solidFill>
                          <a:schemeClr val="tx1"/>
                        </a:solidFill>
                      </a:defRPr>
                    </a:pPr>
                    <a:fld id="{89F7F5DF-9367-4CB5-98F4-A9CA32331CA5}" type="CATEGORYNAME">
                      <a:rPr lang="en-US" smtClean="0"/>
                      <a:pPr algn="l">
                        <a:defRPr sz="1200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br>
                      <a:rPr lang="en-US"/>
                    </a:br>
                    <a:fld id="{DDBA3B42-BB40-422E-90E7-EB9CDC6A6C0E}" type="VALUE">
                      <a:rPr lang="en-US" baseline="0" smtClean="0"/>
                      <a:pPr algn="l">
                        <a:defRPr sz="12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ECE4-477E-8915-AE53EF18EB02}"/>
                </c:ext>
              </c:extLst>
            </c:dLbl>
            <c:dLbl>
              <c:idx val="6"/>
              <c:layout>
                <c:manualLayout>
                  <c:x val="-4.1831101101381635E-2"/>
                  <c:y val="3.717642994287575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CE4-477E-8915-AE53EF18EB02}"/>
                </c:ext>
              </c:extLst>
            </c:dLbl>
            <c:dLbl>
              <c:idx val="7"/>
              <c:layout>
                <c:manualLayout>
                  <c:x val="-3.931471285862418E-2"/>
                  <c:y val="2.547955976403733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CE4-477E-8915-AE53EF18EB02}"/>
                </c:ext>
              </c:extLst>
            </c:dLbl>
            <c:dLbl>
              <c:idx val="8"/>
              <c:layout>
                <c:manualLayout>
                  <c:x val="-2.045390273294492E-2"/>
                  <c:y val="-8.3376519027848657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CE4-477E-8915-AE53EF18EB02}"/>
                </c:ext>
              </c:extLst>
            </c:dLbl>
            <c:dLbl>
              <c:idx val="9"/>
              <c:layout>
                <c:manualLayout>
                  <c:x val="1.0466564927504477E-2"/>
                  <c:y val="-4.940873654873166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CE4-477E-8915-AE53EF18EB02}"/>
                </c:ext>
              </c:extLst>
            </c:dLbl>
            <c:dLbl>
              <c:idx val="10"/>
              <c:layout>
                <c:manualLayout>
                  <c:x val="5.8122785071349048E-2"/>
                  <c:y val="-5.976072808764478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CE4-477E-8915-AE53EF18EB02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wrap="non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Tabelle1!$A$2:$A$7</c:f>
              <c:strCache>
                <c:ptCount val="6"/>
                <c:pt idx="0">
                  <c:v>Company</c:v>
                </c:pt>
                <c:pt idx="1">
                  <c:v>Inventor</c:v>
                </c:pt>
                <c:pt idx="2">
                  <c:v>Research</c:v>
                </c:pt>
                <c:pt idx="3">
                  <c:v>Government</c:v>
                </c:pt>
                <c:pt idx="4">
                  <c:v>NPE</c:v>
                </c:pt>
                <c:pt idx="5">
                  <c:v>All Others</c:v>
                </c:pt>
              </c:strCache>
            </c:strRef>
          </c:cat>
          <c:val>
            <c:numRef>
              <c:f>Tabelle1!$B$2:$B$7</c:f>
              <c:numCache>
                <c:formatCode>0%</c:formatCode>
                <c:ptCount val="6"/>
                <c:pt idx="0">
                  <c:v>0.84219999999999995</c:v>
                </c:pt>
                <c:pt idx="1">
                  <c:v>0.16200000000000001</c:v>
                </c:pt>
                <c:pt idx="2">
                  <c:v>8.1600000000000006E-2</c:v>
                </c:pt>
                <c:pt idx="3">
                  <c:v>4.1500000000000002E-2</c:v>
                </c:pt>
                <c:pt idx="4">
                  <c:v>8.9999999999999998E-4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ECE4-477E-8915-AE53EF18EB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460754332314E-2"/>
          <c:y val="2.6581233297066974E-2"/>
          <c:w val="0.95275395005096841"/>
          <c:h val="0.8323881330051964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AsianOriginPatentCitations!$B$1</c:f>
              <c:strCache>
                <c:ptCount val="1"/>
                <c:pt idx="0">
                  <c:v>Space Commercial Revenues in bil. USD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7.4168783019199047E-18"/>
                  <c:y val="-0.285527314188443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64-41D7-89E5-A7147D48EE2D}"/>
                </c:ext>
              </c:extLst>
            </c:dLbl>
            <c:dLbl>
              <c:idx val="1"/>
              <c:layout>
                <c:manualLayout>
                  <c:x val="0"/>
                  <c:y val="-0.2957247182666019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64-41D7-89E5-A7147D48EE2D}"/>
                </c:ext>
              </c:extLst>
            </c:dLbl>
            <c:dLbl>
              <c:idx val="2"/>
              <c:layout>
                <c:manualLayout>
                  <c:x val="0"/>
                  <c:y val="-0.312720391730199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64-41D7-89E5-A7147D48EE2D}"/>
                </c:ext>
              </c:extLst>
            </c:dLbl>
            <c:dLbl>
              <c:idx val="3"/>
              <c:layout>
                <c:manualLayout>
                  <c:x val="-5.9335026415359238E-17"/>
                  <c:y val="-0.326316930501077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64-41D7-89E5-A7147D48EE2D}"/>
                </c:ext>
              </c:extLst>
            </c:dLbl>
            <c:dLbl>
              <c:idx val="4"/>
              <c:layout>
                <c:manualLayout>
                  <c:x val="0"/>
                  <c:y val="-0.319518661115638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64-41D7-89E5-A7147D48EE2D}"/>
                </c:ext>
              </c:extLst>
            </c:dLbl>
            <c:dLbl>
              <c:idx val="5"/>
              <c:layout>
                <c:manualLayout>
                  <c:x val="-1.1867005283071848E-16"/>
                  <c:y val="-0.329716065193797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B64-41D7-89E5-A7147D48EE2D}"/>
                </c:ext>
              </c:extLst>
            </c:dLbl>
            <c:dLbl>
              <c:idx val="6"/>
              <c:layout>
                <c:manualLayout>
                  <c:x val="0"/>
                  <c:y val="-0.390900489662749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B64-41D7-89E5-A7147D48EE2D}"/>
                </c:ext>
              </c:extLst>
            </c:dLbl>
            <c:dLbl>
              <c:idx val="7"/>
              <c:layout>
                <c:manualLayout>
                  <c:x val="0"/>
                  <c:y val="-0.414694432511786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B64-41D7-89E5-A7147D48EE2D}"/>
                </c:ext>
              </c:extLst>
            </c:dLbl>
            <c:dLbl>
              <c:idx val="8"/>
              <c:layout>
                <c:manualLayout>
                  <c:x val="-1.1867005283071848E-16"/>
                  <c:y val="-0.43169010597538438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B64-41D7-89E5-A7147D48EE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AsianOriginPatentCitations!$A$2:$A$10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AsianOriginPatentCitations!$B$2:$B$10</c:f>
              <c:numCache>
                <c:formatCode>General</c:formatCode>
                <c:ptCount val="9"/>
                <c:pt idx="0">
                  <c:v>215.94</c:v>
                </c:pt>
                <c:pt idx="1">
                  <c:v>224.73</c:v>
                </c:pt>
                <c:pt idx="2">
                  <c:v>239.09</c:v>
                </c:pt>
                <c:pt idx="3">
                  <c:v>249.92</c:v>
                </c:pt>
                <c:pt idx="4">
                  <c:v>245.51</c:v>
                </c:pt>
                <c:pt idx="5">
                  <c:v>252.25</c:v>
                </c:pt>
                <c:pt idx="6">
                  <c:v>306.61</c:v>
                </c:pt>
                <c:pt idx="7">
                  <c:v>328.41</c:v>
                </c:pt>
                <c:pt idx="8">
                  <c:v>336.9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BF-47FB-A3C7-A2F4303551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76182272"/>
        <c:axId val="76184576"/>
      </c:barChart>
      <c:catAx>
        <c:axId val="7618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76184576"/>
        <c:crosses val="autoZero"/>
        <c:auto val="1"/>
        <c:lblAlgn val="ctr"/>
        <c:lblOffset val="100"/>
        <c:noMultiLvlLbl val="0"/>
      </c:catAx>
      <c:valAx>
        <c:axId val="76184576"/>
        <c:scaling>
          <c:orientation val="minMax"/>
          <c:max val="36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76182272"/>
        <c:crosses val="autoZero"/>
        <c:crossBetween val="between"/>
        <c:majorUnit val="120"/>
      </c:valAx>
    </c:plotArea>
    <c:legend>
      <c:legendPos val="b"/>
      <c:layout>
        <c:manualLayout>
          <c:xMode val="edge"/>
          <c:yMode val="edge"/>
          <c:x val="4.6693552497451579E-2"/>
          <c:y val="0.94184027011076621"/>
          <c:w val="0.32331422018348621"/>
          <c:h val="5.8000211442236792E-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772502723758637"/>
          <c:y val="8.0102971903128831E-3"/>
          <c:w val="0.73774955350257954"/>
          <c:h val="0.6925051857601716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AsianOriginPatentCitations!$B$1</c:f>
              <c:strCache>
                <c:ptCount val="1"/>
                <c:pt idx="0">
                  <c:v>USA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05C-4C38-BD11-E354525B315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05C-4C38-BD11-E354525B315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05C-4C38-BD11-E354525B315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05C-4C38-BD11-E354525B315F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A05C-4C38-BD11-E354525B315F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A05C-4C38-BD11-E354525B315F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A05C-4C38-BD11-E354525B315F}"/>
              </c:ext>
            </c:extLst>
          </c:dPt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05C-4C38-BD11-E354525B315F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05C-4C38-BD11-E354525B315F}"/>
                </c:ext>
              </c:extLst>
            </c:dLbl>
            <c:numFmt formatCode="#\ 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AsianOriginPatentCitations!$A$2:$A$6</c:f>
              <c:strCache>
                <c:ptCount val="5"/>
                <c:pt idx="0">
                  <c:v>NPE</c:v>
                </c:pt>
                <c:pt idx="1">
                  <c:v>Government</c:v>
                </c:pt>
                <c:pt idx="2">
                  <c:v>Research</c:v>
                </c:pt>
                <c:pt idx="3">
                  <c:v>Inventor</c:v>
                </c:pt>
                <c:pt idx="4">
                  <c:v>Company</c:v>
                </c:pt>
              </c:strCache>
            </c:strRef>
          </c:cat>
          <c:val>
            <c:numRef>
              <c:f>AsianOriginPatentCitations!$B$2:$B$6</c:f>
              <c:numCache>
                <c:formatCode>0.00</c:formatCode>
                <c:ptCount val="5"/>
                <c:pt idx="0">
                  <c:v>1</c:v>
                </c:pt>
                <c:pt idx="1">
                  <c:v>11</c:v>
                </c:pt>
                <c:pt idx="2">
                  <c:v>42</c:v>
                </c:pt>
                <c:pt idx="3">
                  <c:v>250</c:v>
                </c:pt>
                <c:pt idx="4">
                  <c:v>1290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05C-4C38-BD11-E354525B315F}"/>
            </c:ext>
          </c:extLst>
        </c:ser>
        <c:ser>
          <c:idx val="1"/>
          <c:order val="1"/>
          <c:tx>
            <c:strRef>
              <c:f>AsianOriginPatentCitations!$C$1</c:f>
              <c:strCache>
                <c:ptCount val="1"/>
                <c:pt idx="0">
                  <c:v>Germany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A05C-4C38-BD11-E354525B315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A05C-4C38-BD11-E354525B315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A05C-4C38-BD11-E354525B315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A05C-4C38-BD11-E354525B315F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A05C-4C38-BD11-E354525B315F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B-A05C-4C38-BD11-E354525B315F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D-A05C-4C38-BD11-E354525B315F}"/>
              </c:ext>
            </c:extLst>
          </c:dPt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98-4008-8F5B-55FF869A8E7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AsianOriginPatentCitations!$A$2:$A$6</c:f>
              <c:strCache>
                <c:ptCount val="5"/>
                <c:pt idx="0">
                  <c:v>NPE</c:v>
                </c:pt>
                <c:pt idx="1">
                  <c:v>Government</c:v>
                </c:pt>
                <c:pt idx="2">
                  <c:v>Research</c:v>
                </c:pt>
                <c:pt idx="3">
                  <c:v>Inventor</c:v>
                </c:pt>
                <c:pt idx="4">
                  <c:v>Company</c:v>
                </c:pt>
              </c:strCache>
            </c:strRef>
          </c:cat>
          <c:val>
            <c:numRef>
              <c:f>AsianOriginPatentCitations!$C$2:$C$6</c:f>
              <c:numCache>
                <c:formatCode>0.00</c:formatCode>
                <c:ptCount val="5"/>
                <c:pt idx="0">
                  <c:v>1</c:v>
                </c:pt>
                <c:pt idx="1">
                  <c:v>4</c:v>
                </c:pt>
                <c:pt idx="2">
                  <c:v>119</c:v>
                </c:pt>
                <c:pt idx="3">
                  <c:v>186</c:v>
                </c:pt>
                <c:pt idx="4">
                  <c:v>720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A05C-4C38-BD11-E354525B315F}"/>
            </c:ext>
          </c:extLst>
        </c:ser>
        <c:ser>
          <c:idx val="2"/>
          <c:order val="2"/>
          <c:tx>
            <c:strRef>
              <c:f>AsianOriginPatentCitations!$D$1</c:f>
              <c:strCache>
                <c:ptCount val="1"/>
                <c:pt idx="0">
                  <c:v>France</c:v>
                </c:pt>
              </c:strCache>
            </c:strRef>
          </c:tx>
          <c:spPr>
            <a:solidFill>
              <a:srgbClr val="B9D246"/>
            </a:solidFill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298-4008-8F5B-55FF869A8E7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AsianOriginPatentCitations!$A$2:$A$6</c:f>
              <c:strCache>
                <c:ptCount val="5"/>
                <c:pt idx="0">
                  <c:v>NPE</c:v>
                </c:pt>
                <c:pt idx="1">
                  <c:v>Government</c:v>
                </c:pt>
                <c:pt idx="2">
                  <c:v>Research</c:v>
                </c:pt>
                <c:pt idx="3">
                  <c:v>Inventor</c:v>
                </c:pt>
                <c:pt idx="4">
                  <c:v>Company</c:v>
                </c:pt>
              </c:strCache>
            </c:strRef>
          </c:cat>
          <c:val>
            <c:numRef>
              <c:f>AsianOriginPatentCitations!$D$2:$D$6</c:f>
              <c:numCache>
                <c:formatCode>0.00</c:formatCode>
                <c:ptCount val="5"/>
                <c:pt idx="1">
                  <c:v>126</c:v>
                </c:pt>
                <c:pt idx="2">
                  <c:v>49</c:v>
                </c:pt>
                <c:pt idx="3">
                  <c:v>74</c:v>
                </c:pt>
                <c:pt idx="4">
                  <c:v>763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359A-4889-BE47-D0849AA3415D}"/>
            </c:ext>
          </c:extLst>
        </c:ser>
        <c:ser>
          <c:idx val="3"/>
          <c:order val="3"/>
          <c:tx>
            <c:strRef>
              <c:f>AsianOriginPatentCitations!$E$1</c:f>
              <c:strCache>
                <c:ptCount val="1"/>
                <c:pt idx="0">
                  <c:v>Japan</c:v>
                </c:pt>
              </c:strCache>
            </c:strRef>
          </c:tx>
          <c:spPr>
            <a:solidFill>
              <a:srgbClr val="3CC8E1"/>
            </a:solidFill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0E-4C5A-A7F2-2810ED96A92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AsianOriginPatentCitations!$A$2:$A$6</c:f>
              <c:strCache>
                <c:ptCount val="5"/>
                <c:pt idx="0">
                  <c:v>NPE</c:v>
                </c:pt>
                <c:pt idx="1">
                  <c:v>Government</c:v>
                </c:pt>
                <c:pt idx="2">
                  <c:v>Research</c:v>
                </c:pt>
                <c:pt idx="3">
                  <c:v>Inventor</c:v>
                </c:pt>
                <c:pt idx="4">
                  <c:v>Company</c:v>
                </c:pt>
              </c:strCache>
            </c:strRef>
          </c:cat>
          <c:val>
            <c:numRef>
              <c:f>AsianOriginPatentCitations!$E$2:$E$6</c:f>
              <c:numCache>
                <c:formatCode>0.00</c:formatCode>
                <c:ptCount val="5"/>
                <c:pt idx="1">
                  <c:v>4</c:v>
                </c:pt>
                <c:pt idx="2">
                  <c:v>49</c:v>
                </c:pt>
                <c:pt idx="3">
                  <c:v>38</c:v>
                </c:pt>
                <c:pt idx="4">
                  <c:v>358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359A-4889-BE47-D0849AA3415D}"/>
            </c:ext>
          </c:extLst>
        </c:ser>
        <c:ser>
          <c:idx val="4"/>
          <c:order val="4"/>
          <c:tx>
            <c:strRef>
              <c:f>AsianOriginPatentCitations!$F$1</c:f>
              <c:strCache>
                <c:ptCount val="1"/>
                <c:pt idx="0">
                  <c:v>United Kingdom</c:v>
                </c:pt>
              </c:strCache>
            </c:strRef>
          </c:tx>
          <c:spPr>
            <a:solidFill>
              <a:srgbClr val="8A1002"/>
            </a:solidFill>
          </c:spPr>
          <c:invertIfNegative val="0"/>
          <c:cat>
            <c:strRef>
              <c:f>AsianOriginPatentCitations!$A$2:$A$6</c:f>
              <c:strCache>
                <c:ptCount val="5"/>
                <c:pt idx="0">
                  <c:v>NPE</c:v>
                </c:pt>
                <c:pt idx="1">
                  <c:v>Government</c:v>
                </c:pt>
                <c:pt idx="2">
                  <c:v>Research</c:v>
                </c:pt>
                <c:pt idx="3">
                  <c:v>Inventor</c:v>
                </c:pt>
                <c:pt idx="4">
                  <c:v>Company</c:v>
                </c:pt>
              </c:strCache>
            </c:strRef>
          </c:cat>
          <c:val>
            <c:numRef>
              <c:f>AsianOriginPatentCitations!$F$2:$F$6</c:f>
              <c:numCache>
                <c:formatCode>0.00</c:formatCode>
                <c:ptCount val="5"/>
                <c:pt idx="0">
                  <c:v>2</c:v>
                </c:pt>
                <c:pt idx="1">
                  <c:v>10</c:v>
                </c:pt>
                <c:pt idx="2">
                  <c:v>12</c:v>
                </c:pt>
                <c:pt idx="3">
                  <c:v>48</c:v>
                </c:pt>
                <c:pt idx="4">
                  <c:v>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359A-4889-BE47-D0849AA3415D}"/>
            </c:ext>
          </c:extLst>
        </c:ser>
        <c:ser>
          <c:idx val="5"/>
          <c:order val="5"/>
          <c:tx>
            <c:strRef>
              <c:f>AsianOriginPatentCitations!$G$1</c:f>
              <c:strCache>
                <c:ptCount val="1"/>
                <c:pt idx="0">
                  <c:v>South Korea</c:v>
                </c:pt>
              </c:strCache>
            </c:strRef>
          </c:tx>
          <c:spPr>
            <a:solidFill>
              <a:srgbClr val="D0D19F"/>
            </a:solidFill>
          </c:spPr>
          <c:invertIfNegative val="0"/>
          <c:cat>
            <c:strRef>
              <c:f>AsianOriginPatentCitations!$A$2:$A$6</c:f>
              <c:strCache>
                <c:ptCount val="5"/>
                <c:pt idx="0">
                  <c:v>NPE</c:v>
                </c:pt>
                <c:pt idx="1">
                  <c:v>Government</c:v>
                </c:pt>
                <c:pt idx="2">
                  <c:v>Research</c:v>
                </c:pt>
                <c:pt idx="3">
                  <c:v>Inventor</c:v>
                </c:pt>
                <c:pt idx="4">
                  <c:v>Company</c:v>
                </c:pt>
              </c:strCache>
            </c:strRef>
          </c:cat>
          <c:val>
            <c:numRef>
              <c:f>AsianOriginPatentCitations!$G$2:$G$6</c:f>
              <c:numCache>
                <c:formatCode>General</c:formatCode>
                <c:ptCount val="5"/>
                <c:pt idx="2" formatCode="0.00">
                  <c:v>20</c:v>
                </c:pt>
                <c:pt idx="3" formatCode="0.00">
                  <c:v>5</c:v>
                </c:pt>
                <c:pt idx="4" formatCode="0.00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359A-4889-BE47-D0849AA3415D}"/>
            </c:ext>
          </c:extLst>
        </c:ser>
        <c:ser>
          <c:idx val="6"/>
          <c:order val="6"/>
          <c:tx>
            <c:strRef>
              <c:f>AsianOriginPatentCitations!$H$1</c:f>
              <c:strCache>
                <c:ptCount val="1"/>
                <c:pt idx="0">
                  <c:v>Italy</c:v>
                </c:pt>
              </c:strCache>
            </c:strRef>
          </c:tx>
          <c:spPr>
            <a:solidFill>
              <a:srgbClr val="000000"/>
            </a:solidFill>
          </c:spPr>
          <c:invertIfNegative val="0"/>
          <c:cat>
            <c:strRef>
              <c:f>AsianOriginPatentCitations!$A$2:$A$6</c:f>
              <c:strCache>
                <c:ptCount val="5"/>
                <c:pt idx="0">
                  <c:v>NPE</c:v>
                </c:pt>
                <c:pt idx="1">
                  <c:v>Government</c:v>
                </c:pt>
                <c:pt idx="2">
                  <c:v>Research</c:v>
                </c:pt>
                <c:pt idx="3">
                  <c:v>Inventor</c:v>
                </c:pt>
                <c:pt idx="4">
                  <c:v>Company</c:v>
                </c:pt>
              </c:strCache>
            </c:strRef>
          </c:cat>
          <c:val>
            <c:numRef>
              <c:f>AsianOriginPatentCitations!$H$2:$H$6</c:f>
              <c:numCache>
                <c:formatCode>0.00</c:formatCode>
                <c:ptCount val="5"/>
                <c:pt idx="1">
                  <c:v>2</c:v>
                </c:pt>
                <c:pt idx="2">
                  <c:v>15</c:v>
                </c:pt>
                <c:pt idx="3">
                  <c:v>17</c:v>
                </c:pt>
                <c:pt idx="4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359A-4889-BE47-D0849AA3415D}"/>
            </c:ext>
          </c:extLst>
        </c:ser>
        <c:ser>
          <c:idx val="7"/>
          <c:order val="7"/>
          <c:tx>
            <c:strRef>
              <c:f>AsianOriginPatentCitations!$I$1</c:f>
              <c:strCache>
                <c:ptCount val="1"/>
                <c:pt idx="0">
                  <c:v>Sweden</c:v>
                </c:pt>
              </c:strCache>
            </c:strRef>
          </c:tx>
          <c:spPr>
            <a:solidFill>
              <a:srgbClr val="D25750"/>
            </a:solidFill>
          </c:spPr>
          <c:invertIfNegative val="0"/>
          <c:cat>
            <c:strRef>
              <c:f>AsianOriginPatentCitations!$A$2:$A$6</c:f>
              <c:strCache>
                <c:ptCount val="5"/>
                <c:pt idx="0">
                  <c:v>NPE</c:v>
                </c:pt>
                <c:pt idx="1">
                  <c:v>Government</c:v>
                </c:pt>
                <c:pt idx="2">
                  <c:v>Research</c:v>
                </c:pt>
                <c:pt idx="3">
                  <c:v>Inventor</c:v>
                </c:pt>
                <c:pt idx="4">
                  <c:v>Company</c:v>
                </c:pt>
              </c:strCache>
            </c:strRef>
          </c:cat>
          <c:val>
            <c:numRef>
              <c:f>AsianOriginPatentCitations!$I$2:$I$6</c:f>
              <c:numCache>
                <c:formatCode>0.00</c:formatCode>
                <c:ptCount val="5"/>
                <c:pt idx="1">
                  <c:v>1</c:v>
                </c:pt>
                <c:pt idx="2">
                  <c:v>2</c:v>
                </c:pt>
                <c:pt idx="3">
                  <c:v>8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359A-4889-BE47-D0849AA3415D}"/>
            </c:ext>
          </c:extLst>
        </c:ser>
        <c:ser>
          <c:idx val="8"/>
          <c:order val="8"/>
          <c:tx>
            <c:strRef>
              <c:f>AsianOriginPatentCitations!$J$1</c:f>
              <c:strCache>
                <c:ptCount val="1"/>
                <c:pt idx="0">
                  <c:v>Canada</c:v>
                </c:pt>
              </c:strCache>
            </c:strRef>
          </c:tx>
          <c:spPr>
            <a:solidFill>
              <a:srgbClr val="7FB19B"/>
            </a:solidFill>
          </c:spPr>
          <c:invertIfNegative val="0"/>
          <c:cat>
            <c:strRef>
              <c:f>AsianOriginPatentCitations!$A$2:$A$6</c:f>
              <c:strCache>
                <c:ptCount val="5"/>
                <c:pt idx="0">
                  <c:v>NPE</c:v>
                </c:pt>
                <c:pt idx="1">
                  <c:v>Government</c:v>
                </c:pt>
                <c:pt idx="2">
                  <c:v>Research</c:v>
                </c:pt>
                <c:pt idx="3">
                  <c:v>Inventor</c:v>
                </c:pt>
                <c:pt idx="4">
                  <c:v>Company</c:v>
                </c:pt>
              </c:strCache>
            </c:strRef>
          </c:cat>
          <c:val>
            <c:numRef>
              <c:f>AsianOriginPatentCitations!$J$2:$J$6</c:f>
              <c:numCache>
                <c:formatCode>0.00</c:formatCode>
                <c:ptCount val="5"/>
                <c:pt idx="1">
                  <c:v>4</c:v>
                </c:pt>
                <c:pt idx="2">
                  <c:v>3</c:v>
                </c:pt>
                <c:pt idx="3">
                  <c:v>11</c:v>
                </c:pt>
                <c:pt idx="4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359A-4889-BE47-D0849AA3415D}"/>
            </c:ext>
          </c:extLst>
        </c:ser>
        <c:ser>
          <c:idx val="9"/>
          <c:order val="9"/>
          <c:tx>
            <c:strRef>
              <c:f>AsianOriginPatentCitations!$K$1</c:f>
              <c:strCache>
                <c:ptCount val="1"/>
                <c:pt idx="0">
                  <c:v>Netherlands</c:v>
                </c:pt>
              </c:strCache>
            </c:strRef>
          </c:tx>
          <c:spPr>
            <a:solidFill>
              <a:srgbClr val="8FA3B1"/>
            </a:solidFill>
          </c:spPr>
          <c:invertIfNegative val="0"/>
          <c:cat>
            <c:strRef>
              <c:f>AsianOriginPatentCitations!$A$2:$A$6</c:f>
              <c:strCache>
                <c:ptCount val="5"/>
                <c:pt idx="0">
                  <c:v>NPE</c:v>
                </c:pt>
                <c:pt idx="1">
                  <c:v>Government</c:v>
                </c:pt>
                <c:pt idx="2">
                  <c:v>Research</c:v>
                </c:pt>
                <c:pt idx="3">
                  <c:v>Inventor</c:v>
                </c:pt>
                <c:pt idx="4">
                  <c:v>Company</c:v>
                </c:pt>
              </c:strCache>
            </c:strRef>
          </c:cat>
          <c:val>
            <c:numRef>
              <c:f>AsianOriginPatentCitations!$K$2:$K$6</c:f>
              <c:numCache>
                <c:formatCode>General</c:formatCode>
                <c:ptCount val="5"/>
                <c:pt idx="2" formatCode="0.00">
                  <c:v>28</c:v>
                </c:pt>
                <c:pt idx="3" formatCode="0.00">
                  <c:v>5</c:v>
                </c:pt>
                <c:pt idx="4" formatCode="0.0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359A-4889-BE47-D0849AA3415D}"/>
            </c:ext>
          </c:extLst>
        </c:ser>
        <c:ser>
          <c:idx val="10"/>
          <c:order val="10"/>
          <c:tx>
            <c:strRef>
              <c:f>AsianOriginPatentCitations!$L$1</c:f>
              <c:strCache>
                <c:ptCount val="1"/>
                <c:pt idx="0">
                  <c:v>All Others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1.2636250118153914E-2"/>
                  <c:y val="-7.6013842771652872E-18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8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359A-4889-BE47-D0849AA3415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AsianOriginPatentCitations!$A$2:$A$6</c:f>
              <c:strCache>
                <c:ptCount val="5"/>
                <c:pt idx="0">
                  <c:v>NPE</c:v>
                </c:pt>
                <c:pt idx="1">
                  <c:v>Government</c:v>
                </c:pt>
                <c:pt idx="2">
                  <c:v>Research</c:v>
                </c:pt>
                <c:pt idx="3">
                  <c:v>Inventor</c:v>
                </c:pt>
                <c:pt idx="4">
                  <c:v>Company</c:v>
                </c:pt>
              </c:strCache>
            </c:strRef>
          </c:cat>
          <c:val>
            <c:numRef>
              <c:f>AsianOriginPatentCitations!$L$2:$L$6</c:f>
              <c:numCache>
                <c:formatCode>0.00</c:formatCode>
                <c:ptCount val="5"/>
                <c:pt idx="1">
                  <c:v>20</c:v>
                </c:pt>
                <c:pt idx="2">
                  <c:v>26</c:v>
                </c:pt>
                <c:pt idx="3">
                  <c:v>72</c:v>
                </c:pt>
                <c:pt idx="4">
                  <c:v>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359A-4889-BE47-D0849AA341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76182272"/>
        <c:axId val="76184576"/>
      </c:barChart>
      <c:catAx>
        <c:axId val="76182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en-US"/>
          </a:p>
        </c:txPr>
        <c:crossAx val="76184576"/>
        <c:crosses val="autoZero"/>
        <c:auto val="1"/>
        <c:lblAlgn val="ctr"/>
        <c:lblOffset val="100"/>
        <c:noMultiLvlLbl val="0"/>
      </c:catAx>
      <c:valAx>
        <c:axId val="76184576"/>
        <c:scaling>
          <c:orientation val="minMax"/>
          <c:max val="4000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\ ##0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/>
            </a:pPr>
            <a:endParaRPr lang="en-US"/>
          </a:p>
        </c:txPr>
        <c:crossAx val="76182272"/>
        <c:crosses val="autoZero"/>
        <c:crossBetween val="between"/>
        <c:majorUnit val="500"/>
      </c:valAx>
    </c:plotArea>
    <c:legend>
      <c:legendPos val="b"/>
      <c:layout>
        <c:manualLayout>
          <c:xMode val="edge"/>
          <c:yMode val="edge"/>
          <c:x val="0"/>
          <c:y val="0.83135244520802321"/>
          <c:w val="0.8545807861515623"/>
          <c:h val="0.16864755479197671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69393476044851"/>
          <c:y val="1.437284253805921E-3"/>
          <c:w val="0.84724923547400599"/>
          <c:h val="0.99856271574619404"/>
        </c:manualLayout>
      </c:layout>
      <c:bubbleChart>
        <c:varyColors val="0"/>
        <c:ser>
          <c:idx val="0"/>
          <c:order val="0"/>
          <c:tx>
            <c:strRef>
              <c:f>LegendData!$B$1:$B$1</c:f>
              <c:strCache>
                <c:ptCount val="1"/>
                <c:pt idx="0">
                  <c:v>0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120-4EC8-83F3-0D1EF1B25E94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1-A120-4EC8-83F3-0D1EF1B25E94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2-A120-4EC8-83F3-0D1EF1B25E94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3-A120-4EC8-83F3-0D1EF1B25E94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4-A120-4EC8-83F3-0D1EF1B25E94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5-A120-4EC8-83F3-0D1EF1B25E94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6-A120-4EC8-83F3-0D1EF1B25E94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7-A120-4EC8-83F3-0D1EF1B25E94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8-A120-4EC8-83F3-0D1EF1B25E94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9-A120-4EC8-83F3-0D1EF1B25E94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A-A120-4EC8-83F3-0D1EF1B25E94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B-A120-4EC8-83F3-0D1EF1B25E94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C-A120-4EC8-83F3-0D1EF1B25E94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D-A120-4EC8-83F3-0D1EF1B25E94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E-A120-4EC8-83F3-0D1EF1B25E94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F-A120-4EC8-83F3-0D1EF1B25E94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0-A120-4EC8-83F3-0D1EF1B25E94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1-A120-4EC8-83F3-0D1EF1B25E94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2-A120-4EC8-83F3-0D1EF1B25E94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3-A120-4EC8-83F3-0D1EF1B25E94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4-A120-4EC8-83F3-0D1EF1B25E94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5-A120-4EC8-83F3-0D1EF1B25E94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6-A120-4EC8-83F3-0D1EF1B25E94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7-A120-4EC8-83F3-0D1EF1B25E94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8-A120-4EC8-83F3-0D1EF1B25E94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9-A120-4EC8-83F3-0D1EF1B25E94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A-A120-4EC8-83F3-0D1EF1B25E94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B-A120-4EC8-83F3-0D1EF1B25E94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C-A120-4EC8-83F3-0D1EF1B25E94}"/>
              </c:ext>
            </c:extLst>
          </c:dPt>
          <c:dPt>
            <c:idx val="2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D-A120-4EC8-83F3-0D1EF1B25E94}"/>
              </c:ext>
            </c:extLst>
          </c:dPt>
          <c:xVal>
            <c:numRef>
              <c:f>ChartData!$A$2:$A$31</c:f>
              <c:numCache>
                <c:formatCode>0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ChartData!$B$2:$B$31</c:f>
              <c:numCache>
                <c:formatCode>0</c:formatCode>
                <c:ptCount val="30"/>
                <c:pt idx="0">
                  <c:v>43</c:v>
                </c:pt>
                <c:pt idx="1">
                  <c:v>43</c:v>
                </c:pt>
                <c:pt idx="2">
                  <c:v>43</c:v>
                </c:pt>
                <c:pt idx="3">
                  <c:v>43</c:v>
                </c:pt>
                <c:pt idx="4">
                  <c:v>43</c:v>
                </c:pt>
                <c:pt idx="5">
                  <c:v>43</c:v>
                </c:pt>
                <c:pt idx="6">
                  <c:v>43</c:v>
                </c:pt>
                <c:pt idx="7">
                  <c:v>43</c:v>
                </c:pt>
                <c:pt idx="8">
                  <c:v>43</c:v>
                </c:pt>
                <c:pt idx="9">
                  <c:v>43</c:v>
                </c:pt>
                <c:pt idx="10">
                  <c:v>43</c:v>
                </c:pt>
                <c:pt idx="11">
                  <c:v>43</c:v>
                </c:pt>
                <c:pt idx="12">
                  <c:v>43</c:v>
                </c:pt>
                <c:pt idx="13">
                  <c:v>43</c:v>
                </c:pt>
                <c:pt idx="14">
                  <c:v>43</c:v>
                </c:pt>
                <c:pt idx="15">
                  <c:v>43</c:v>
                </c:pt>
                <c:pt idx="16">
                  <c:v>43</c:v>
                </c:pt>
                <c:pt idx="17">
                  <c:v>43</c:v>
                </c:pt>
                <c:pt idx="18">
                  <c:v>43</c:v>
                </c:pt>
                <c:pt idx="19">
                  <c:v>43</c:v>
                </c:pt>
                <c:pt idx="20">
                  <c:v>43</c:v>
                </c:pt>
                <c:pt idx="21">
                  <c:v>43</c:v>
                </c:pt>
                <c:pt idx="22">
                  <c:v>43</c:v>
                </c:pt>
                <c:pt idx="23">
                  <c:v>43</c:v>
                </c:pt>
                <c:pt idx="24">
                  <c:v>43</c:v>
                </c:pt>
                <c:pt idx="25">
                  <c:v>43</c:v>
                </c:pt>
                <c:pt idx="26">
                  <c:v>43</c:v>
                </c:pt>
                <c:pt idx="27">
                  <c:v>43</c:v>
                </c:pt>
                <c:pt idx="28">
                  <c:v>43</c:v>
                </c:pt>
                <c:pt idx="29">
                  <c:v>43</c:v>
                </c:pt>
              </c:numCache>
            </c:numRef>
          </c:yVal>
          <c:bubbleSize>
            <c:numRef>
              <c:f>ChartData!$C$2:$C$31</c:f>
              <c:numCache>
                <c:formatCode>0.00</c:formatCode>
                <c:ptCount val="3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1E-A120-4EC8-83F3-0D1EF1B25E94}"/>
            </c:ext>
          </c:extLst>
        </c:ser>
        <c:ser>
          <c:idx val="1"/>
          <c:order val="1"/>
          <c:tx>
            <c:strRef>
              <c:f>LegendData!$D$1:$D$1</c:f>
              <c:strCache>
                <c:ptCount val="1"/>
                <c:pt idx="0">
                  <c:v>0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F-A120-4EC8-83F3-0D1EF1B25E94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0-A120-4EC8-83F3-0D1EF1B25E94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1-A120-4EC8-83F3-0D1EF1B25E94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2-A120-4EC8-83F3-0D1EF1B25E94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3-A120-4EC8-83F3-0D1EF1B25E94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4-A120-4EC8-83F3-0D1EF1B25E94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5-A120-4EC8-83F3-0D1EF1B25E94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6-A120-4EC8-83F3-0D1EF1B25E94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7-A120-4EC8-83F3-0D1EF1B25E94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8-A120-4EC8-83F3-0D1EF1B25E94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9-A120-4EC8-83F3-0D1EF1B25E94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A-A120-4EC8-83F3-0D1EF1B25E94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B-A120-4EC8-83F3-0D1EF1B25E94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C-A120-4EC8-83F3-0D1EF1B25E94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D-A120-4EC8-83F3-0D1EF1B25E94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E-A120-4EC8-83F3-0D1EF1B25E94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F-A120-4EC8-83F3-0D1EF1B25E94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0-A120-4EC8-83F3-0D1EF1B25E94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1-A120-4EC8-83F3-0D1EF1B25E94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2-A120-4EC8-83F3-0D1EF1B25E94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3-A120-4EC8-83F3-0D1EF1B25E94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4-A120-4EC8-83F3-0D1EF1B25E94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5-A120-4EC8-83F3-0D1EF1B25E94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6-A120-4EC8-83F3-0D1EF1B25E94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7-A120-4EC8-83F3-0D1EF1B25E94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8-A120-4EC8-83F3-0D1EF1B25E94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9-A120-4EC8-83F3-0D1EF1B25E94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A-A120-4EC8-83F3-0D1EF1B25E94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B-A120-4EC8-83F3-0D1EF1B25E94}"/>
              </c:ext>
            </c:extLst>
          </c:dPt>
          <c:dPt>
            <c:idx val="2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C-A120-4EC8-83F3-0D1EF1B25E94}"/>
              </c:ext>
            </c:extLst>
          </c:dPt>
          <c:xVal>
            <c:numRef>
              <c:f>ChartData!$A$32:$A$61</c:f>
              <c:numCache>
                <c:formatCode>0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ChartData!$D$32:$D$61</c:f>
              <c:numCache>
                <c:formatCode>0</c:formatCode>
                <c:ptCount val="30"/>
                <c:pt idx="0">
                  <c:v>42</c:v>
                </c:pt>
                <c:pt idx="1">
                  <c:v>42</c:v>
                </c:pt>
                <c:pt idx="2">
                  <c:v>42</c:v>
                </c:pt>
                <c:pt idx="3">
                  <c:v>42</c:v>
                </c:pt>
                <c:pt idx="4">
                  <c:v>42</c:v>
                </c:pt>
                <c:pt idx="5">
                  <c:v>42</c:v>
                </c:pt>
                <c:pt idx="6">
                  <c:v>42</c:v>
                </c:pt>
                <c:pt idx="7">
                  <c:v>42</c:v>
                </c:pt>
                <c:pt idx="8">
                  <c:v>42</c:v>
                </c:pt>
                <c:pt idx="9">
                  <c:v>42</c:v>
                </c:pt>
                <c:pt idx="10">
                  <c:v>42</c:v>
                </c:pt>
                <c:pt idx="11">
                  <c:v>42</c:v>
                </c:pt>
                <c:pt idx="12">
                  <c:v>42</c:v>
                </c:pt>
                <c:pt idx="13">
                  <c:v>42</c:v>
                </c:pt>
                <c:pt idx="14">
                  <c:v>42</c:v>
                </c:pt>
                <c:pt idx="15">
                  <c:v>42</c:v>
                </c:pt>
                <c:pt idx="16">
                  <c:v>42</c:v>
                </c:pt>
                <c:pt idx="17">
                  <c:v>42</c:v>
                </c:pt>
                <c:pt idx="18">
                  <c:v>42</c:v>
                </c:pt>
                <c:pt idx="19">
                  <c:v>42</c:v>
                </c:pt>
                <c:pt idx="20">
                  <c:v>42</c:v>
                </c:pt>
                <c:pt idx="21">
                  <c:v>42</c:v>
                </c:pt>
                <c:pt idx="22">
                  <c:v>42</c:v>
                </c:pt>
                <c:pt idx="23">
                  <c:v>42</c:v>
                </c:pt>
                <c:pt idx="24">
                  <c:v>42</c:v>
                </c:pt>
                <c:pt idx="25">
                  <c:v>42</c:v>
                </c:pt>
                <c:pt idx="26">
                  <c:v>42</c:v>
                </c:pt>
                <c:pt idx="27">
                  <c:v>42</c:v>
                </c:pt>
                <c:pt idx="28">
                  <c:v>42</c:v>
                </c:pt>
                <c:pt idx="29">
                  <c:v>42</c:v>
                </c:pt>
              </c:numCache>
            </c:numRef>
          </c:yVal>
          <c:bubbleSize>
            <c:numRef>
              <c:f>ChartData!$E$32:$E$61</c:f>
              <c:numCache>
                <c:formatCode>0.00</c:formatCode>
                <c:ptCount val="3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3D-A120-4EC8-83F3-0D1EF1B25E94}"/>
            </c:ext>
          </c:extLst>
        </c:ser>
        <c:ser>
          <c:idx val="2"/>
          <c:order val="2"/>
          <c:tx>
            <c:strRef>
              <c:f>LegendData!$F$1:$F$1</c:f>
              <c:strCache>
                <c:ptCount val="1"/>
                <c:pt idx="0">
                  <c:v>0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E-A120-4EC8-83F3-0D1EF1B25E94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F-A120-4EC8-83F3-0D1EF1B25E94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0-A120-4EC8-83F3-0D1EF1B25E94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1-A120-4EC8-83F3-0D1EF1B25E94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2-A120-4EC8-83F3-0D1EF1B25E94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3-A120-4EC8-83F3-0D1EF1B25E94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4-A120-4EC8-83F3-0D1EF1B25E94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5-A120-4EC8-83F3-0D1EF1B25E94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6-A120-4EC8-83F3-0D1EF1B25E94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7-A120-4EC8-83F3-0D1EF1B25E94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8-A120-4EC8-83F3-0D1EF1B25E94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9-A120-4EC8-83F3-0D1EF1B25E94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A-A120-4EC8-83F3-0D1EF1B25E94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B-A120-4EC8-83F3-0D1EF1B25E94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C-A120-4EC8-83F3-0D1EF1B25E94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D-A120-4EC8-83F3-0D1EF1B25E94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E-A120-4EC8-83F3-0D1EF1B25E94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F-A120-4EC8-83F3-0D1EF1B25E94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0-A120-4EC8-83F3-0D1EF1B25E94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1-A120-4EC8-83F3-0D1EF1B25E94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2-A120-4EC8-83F3-0D1EF1B25E94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3-A120-4EC8-83F3-0D1EF1B25E94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4-A120-4EC8-83F3-0D1EF1B25E94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5-A120-4EC8-83F3-0D1EF1B25E94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6-A120-4EC8-83F3-0D1EF1B25E94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7-A120-4EC8-83F3-0D1EF1B25E94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8-A120-4EC8-83F3-0D1EF1B25E94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9-A120-4EC8-83F3-0D1EF1B25E94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A-A120-4EC8-83F3-0D1EF1B25E94}"/>
              </c:ext>
            </c:extLst>
          </c:dPt>
          <c:dPt>
            <c:idx val="2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B-A120-4EC8-83F3-0D1EF1B25E94}"/>
              </c:ext>
            </c:extLst>
          </c:dPt>
          <c:xVal>
            <c:numRef>
              <c:f>ChartData!$A$62:$A$91</c:f>
              <c:numCache>
                <c:formatCode>0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ChartData!$F$62:$F$91</c:f>
              <c:numCache>
                <c:formatCode>0</c:formatCode>
                <c:ptCount val="30"/>
                <c:pt idx="0">
                  <c:v>41</c:v>
                </c:pt>
                <c:pt idx="1">
                  <c:v>41</c:v>
                </c:pt>
                <c:pt idx="2">
                  <c:v>41</c:v>
                </c:pt>
                <c:pt idx="3">
                  <c:v>41</c:v>
                </c:pt>
                <c:pt idx="4">
                  <c:v>41</c:v>
                </c:pt>
                <c:pt idx="5">
                  <c:v>41</c:v>
                </c:pt>
                <c:pt idx="6">
                  <c:v>41</c:v>
                </c:pt>
                <c:pt idx="7">
                  <c:v>41</c:v>
                </c:pt>
                <c:pt idx="8">
                  <c:v>41</c:v>
                </c:pt>
                <c:pt idx="9">
                  <c:v>41</c:v>
                </c:pt>
                <c:pt idx="10">
                  <c:v>41</c:v>
                </c:pt>
                <c:pt idx="11">
                  <c:v>41</c:v>
                </c:pt>
                <c:pt idx="12">
                  <c:v>41</c:v>
                </c:pt>
                <c:pt idx="13">
                  <c:v>41</c:v>
                </c:pt>
                <c:pt idx="14">
                  <c:v>41</c:v>
                </c:pt>
                <c:pt idx="15">
                  <c:v>41</c:v>
                </c:pt>
                <c:pt idx="16">
                  <c:v>41</c:v>
                </c:pt>
                <c:pt idx="17">
                  <c:v>41</c:v>
                </c:pt>
                <c:pt idx="18">
                  <c:v>41</c:v>
                </c:pt>
                <c:pt idx="19">
                  <c:v>41</c:v>
                </c:pt>
                <c:pt idx="20">
                  <c:v>41</c:v>
                </c:pt>
                <c:pt idx="21">
                  <c:v>41</c:v>
                </c:pt>
                <c:pt idx="22">
                  <c:v>41</c:v>
                </c:pt>
                <c:pt idx="23">
                  <c:v>41</c:v>
                </c:pt>
                <c:pt idx="24">
                  <c:v>41</c:v>
                </c:pt>
                <c:pt idx="25">
                  <c:v>41</c:v>
                </c:pt>
                <c:pt idx="26">
                  <c:v>41</c:v>
                </c:pt>
                <c:pt idx="27">
                  <c:v>41</c:v>
                </c:pt>
                <c:pt idx="28">
                  <c:v>41</c:v>
                </c:pt>
                <c:pt idx="29">
                  <c:v>41</c:v>
                </c:pt>
              </c:numCache>
            </c:numRef>
          </c:yVal>
          <c:bubbleSize>
            <c:numRef>
              <c:f>ChartData!$G$62:$G$91</c:f>
              <c:numCache>
                <c:formatCode>0.00</c:formatCode>
                <c:ptCount val="3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5C-A120-4EC8-83F3-0D1EF1B25E94}"/>
            </c:ext>
          </c:extLst>
        </c:ser>
        <c:ser>
          <c:idx val="3"/>
          <c:order val="3"/>
          <c:tx>
            <c:strRef>
              <c:f>LegendData!$H$1:$H$1</c:f>
              <c:strCache>
                <c:ptCount val="1"/>
                <c:pt idx="0">
                  <c:v>0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5D-A120-4EC8-83F3-0D1EF1B25E94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E-A120-4EC8-83F3-0D1EF1B25E94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F-A120-4EC8-83F3-0D1EF1B25E94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0-A120-4EC8-83F3-0D1EF1B25E94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1-A120-4EC8-83F3-0D1EF1B25E94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2-A120-4EC8-83F3-0D1EF1B25E94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3-A120-4EC8-83F3-0D1EF1B25E94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4-A120-4EC8-83F3-0D1EF1B25E94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5-A120-4EC8-83F3-0D1EF1B25E94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6-A120-4EC8-83F3-0D1EF1B25E94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7-A120-4EC8-83F3-0D1EF1B25E94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8-A120-4EC8-83F3-0D1EF1B25E94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9-A120-4EC8-83F3-0D1EF1B25E94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A-A120-4EC8-83F3-0D1EF1B25E94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B-A120-4EC8-83F3-0D1EF1B25E94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C-A120-4EC8-83F3-0D1EF1B25E94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D-A120-4EC8-83F3-0D1EF1B25E94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E-A120-4EC8-83F3-0D1EF1B25E94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F-A120-4EC8-83F3-0D1EF1B25E94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0-A120-4EC8-83F3-0D1EF1B25E94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1-A120-4EC8-83F3-0D1EF1B25E94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2-A120-4EC8-83F3-0D1EF1B25E94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3-A120-4EC8-83F3-0D1EF1B25E94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4-A120-4EC8-83F3-0D1EF1B25E94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5-A120-4EC8-83F3-0D1EF1B25E94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6-A120-4EC8-83F3-0D1EF1B25E94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7-A120-4EC8-83F3-0D1EF1B25E94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8-A120-4EC8-83F3-0D1EF1B25E94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9-A120-4EC8-83F3-0D1EF1B25E94}"/>
              </c:ext>
            </c:extLst>
          </c:dPt>
          <c:dPt>
            <c:idx val="2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A-A120-4EC8-83F3-0D1EF1B25E94}"/>
              </c:ext>
            </c:extLst>
          </c:dPt>
          <c:xVal>
            <c:numRef>
              <c:f>ChartData!$A$92:$A$121</c:f>
              <c:numCache>
                <c:formatCode>0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ChartData!$H$92:$H$121</c:f>
              <c:numCache>
                <c:formatCode>0</c:formatCode>
                <c:ptCount val="30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40</c:v>
                </c:pt>
                <c:pt idx="7">
                  <c:v>40</c:v>
                </c:pt>
                <c:pt idx="8">
                  <c:v>40</c:v>
                </c:pt>
                <c:pt idx="9">
                  <c:v>40</c:v>
                </c:pt>
                <c:pt idx="10">
                  <c:v>40</c:v>
                </c:pt>
                <c:pt idx="11">
                  <c:v>40</c:v>
                </c:pt>
                <c:pt idx="12">
                  <c:v>40</c:v>
                </c:pt>
                <c:pt idx="13">
                  <c:v>40</c:v>
                </c:pt>
                <c:pt idx="14">
                  <c:v>40</c:v>
                </c:pt>
                <c:pt idx="15">
                  <c:v>40</c:v>
                </c:pt>
                <c:pt idx="16">
                  <c:v>40</c:v>
                </c:pt>
                <c:pt idx="17">
                  <c:v>40</c:v>
                </c:pt>
                <c:pt idx="18">
                  <c:v>40</c:v>
                </c:pt>
                <c:pt idx="19">
                  <c:v>40</c:v>
                </c:pt>
                <c:pt idx="20">
                  <c:v>40</c:v>
                </c:pt>
                <c:pt idx="21">
                  <c:v>40</c:v>
                </c:pt>
                <c:pt idx="22">
                  <c:v>40</c:v>
                </c:pt>
                <c:pt idx="23">
                  <c:v>40</c:v>
                </c:pt>
                <c:pt idx="24">
                  <c:v>40</c:v>
                </c:pt>
                <c:pt idx="25">
                  <c:v>40</c:v>
                </c:pt>
                <c:pt idx="26">
                  <c:v>40</c:v>
                </c:pt>
                <c:pt idx="27">
                  <c:v>40</c:v>
                </c:pt>
                <c:pt idx="28">
                  <c:v>40</c:v>
                </c:pt>
                <c:pt idx="29">
                  <c:v>40</c:v>
                </c:pt>
              </c:numCache>
            </c:numRef>
          </c:yVal>
          <c:bubbleSize>
            <c:numRef>
              <c:f>ChartData!$I$92:$I$121</c:f>
              <c:numCache>
                <c:formatCode>0.00</c:formatCode>
                <c:ptCount val="3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7B-A120-4EC8-83F3-0D1EF1B25E94}"/>
            </c:ext>
          </c:extLst>
        </c:ser>
        <c:ser>
          <c:idx val="4"/>
          <c:order val="4"/>
          <c:tx>
            <c:strRef>
              <c:f>LegendData!$J$1:$J$1</c:f>
              <c:strCache>
                <c:ptCount val="1"/>
                <c:pt idx="0">
                  <c:v>0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7C-A120-4EC8-83F3-0D1EF1B25E94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D-A120-4EC8-83F3-0D1EF1B25E94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E-A120-4EC8-83F3-0D1EF1B25E94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F-A120-4EC8-83F3-0D1EF1B25E94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0-A120-4EC8-83F3-0D1EF1B25E94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1-A120-4EC8-83F3-0D1EF1B25E94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2-A120-4EC8-83F3-0D1EF1B25E94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3-A120-4EC8-83F3-0D1EF1B25E94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4-A120-4EC8-83F3-0D1EF1B25E94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5-A120-4EC8-83F3-0D1EF1B25E94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6-A120-4EC8-83F3-0D1EF1B25E94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7-A120-4EC8-83F3-0D1EF1B25E94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8-A120-4EC8-83F3-0D1EF1B25E94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9-A120-4EC8-83F3-0D1EF1B25E94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A-A120-4EC8-83F3-0D1EF1B25E94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B-A120-4EC8-83F3-0D1EF1B25E94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C-A120-4EC8-83F3-0D1EF1B25E94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D-A120-4EC8-83F3-0D1EF1B25E94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E-A120-4EC8-83F3-0D1EF1B25E94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F-A120-4EC8-83F3-0D1EF1B25E94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0-A120-4EC8-83F3-0D1EF1B25E94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1-A120-4EC8-83F3-0D1EF1B25E94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2-A120-4EC8-83F3-0D1EF1B25E94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3-A120-4EC8-83F3-0D1EF1B25E94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4-A120-4EC8-83F3-0D1EF1B25E94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5-A120-4EC8-83F3-0D1EF1B25E94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6-A120-4EC8-83F3-0D1EF1B25E94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7-A120-4EC8-83F3-0D1EF1B25E94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8-A120-4EC8-83F3-0D1EF1B25E94}"/>
              </c:ext>
            </c:extLst>
          </c:dPt>
          <c:dPt>
            <c:idx val="2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9-A120-4EC8-83F3-0D1EF1B25E94}"/>
              </c:ext>
            </c:extLst>
          </c:dPt>
          <c:xVal>
            <c:numRef>
              <c:f>ChartData!$A$122:$A$151</c:f>
              <c:numCache>
                <c:formatCode>0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ChartData!$J$122:$J$151</c:f>
              <c:numCache>
                <c:formatCode>0</c:formatCode>
                <c:ptCount val="30"/>
                <c:pt idx="0">
                  <c:v>39</c:v>
                </c:pt>
                <c:pt idx="1">
                  <c:v>39</c:v>
                </c:pt>
                <c:pt idx="2">
                  <c:v>39</c:v>
                </c:pt>
                <c:pt idx="3">
                  <c:v>39</c:v>
                </c:pt>
                <c:pt idx="4">
                  <c:v>39</c:v>
                </c:pt>
                <c:pt idx="5">
                  <c:v>39</c:v>
                </c:pt>
                <c:pt idx="6">
                  <c:v>39</c:v>
                </c:pt>
                <c:pt idx="7">
                  <c:v>39</c:v>
                </c:pt>
                <c:pt idx="8">
                  <c:v>39</c:v>
                </c:pt>
                <c:pt idx="9">
                  <c:v>39</c:v>
                </c:pt>
                <c:pt idx="10">
                  <c:v>39</c:v>
                </c:pt>
                <c:pt idx="11">
                  <c:v>39</c:v>
                </c:pt>
                <c:pt idx="12">
                  <c:v>39</c:v>
                </c:pt>
                <c:pt idx="13">
                  <c:v>39</c:v>
                </c:pt>
                <c:pt idx="14">
                  <c:v>39</c:v>
                </c:pt>
                <c:pt idx="15">
                  <c:v>39</c:v>
                </c:pt>
                <c:pt idx="16">
                  <c:v>39</c:v>
                </c:pt>
                <c:pt idx="17">
                  <c:v>39</c:v>
                </c:pt>
                <c:pt idx="18">
                  <c:v>39</c:v>
                </c:pt>
                <c:pt idx="19">
                  <c:v>39</c:v>
                </c:pt>
                <c:pt idx="20">
                  <c:v>39</c:v>
                </c:pt>
                <c:pt idx="21">
                  <c:v>39</c:v>
                </c:pt>
                <c:pt idx="22">
                  <c:v>39</c:v>
                </c:pt>
                <c:pt idx="23">
                  <c:v>39</c:v>
                </c:pt>
                <c:pt idx="24">
                  <c:v>39</c:v>
                </c:pt>
                <c:pt idx="25">
                  <c:v>39</c:v>
                </c:pt>
                <c:pt idx="26">
                  <c:v>39</c:v>
                </c:pt>
                <c:pt idx="27">
                  <c:v>39</c:v>
                </c:pt>
                <c:pt idx="28">
                  <c:v>39</c:v>
                </c:pt>
                <c:pt idx="29">
                  <c:v>39</c:v>
                </c:pt>
              </c:numCache>
            </c:numRef>
          </c:yVal>
          <c:bubbleSize>
            <c:numRef>
              <c:f>ChartData!$K$122:$K$151</c:f>
              <c:numCache>
                <c:formatCode>0.00</c:formatCode>
                <c:ptCount val="3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9A-A120-4EC8-83F3-0D1EF1B25E94}"/>
            </c:ext>
          </c:extLst>
        </c:ser>
        <c:ser>
          <c:idx val="5"/>
          <c:order val="5"/>
          <c:tx>
            <c:strRef>
              <c:f>LegendData!$L$1:$L$1</c:f>
              <c:strCache>
                <c:ptCount val="1"/>
                <c:pt idx="0">
                  <c:v>0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9B-A120-4EC8-83F3-0D1EF1B25E94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C-A120-4EC8-83F3-0D1EF1B25E94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D-A120-4EC8-83F3-0D1EF1B25E94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E-A120-4EC8-83F3-0D1EF1B25E94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F-A120-4EC8-83F3-0D1EF1B25E94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0-A120-4EC8-83F3-0D1EF1B25E94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1-A120-4EC8-83F3-0D1EF1B25E94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2-A120-4EC8-83F3-0D1EF1B25E94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3-A120-4EC8-83F3-0D1EF1B25E94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4-A120-4EC8-83F3-0D1EF1B25E94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5-A120-4EC8-83F3-0D1EF1B25E94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6-A120-4EC8-83F3-0D1EF1B25E94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7-A120-4EC8-83F3-0D1EF1B25E94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8-A120-4EC8-83F3-0D1EF1B25E94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9-A120-4EC8-83F3-0D1EF1B25E94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A-A120-4EC8-83F3-0D1EF1B25E94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B-A120-4EC8-83F3-0D1EF1B25E94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C-A120-4EC8-83F3-0D1EF1B25E94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D-A120-4EC8-83F3-0D1EF1B25E94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E-A120-4EC8-83F3-0D1EF1B25E94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F-A120-4EC8-83F3-0D1EF1B25E94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0-A120-4EC8-83F3-0D1EF1B25E94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1-A120-4EC8-83F3-0D1EF1B25E94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2-A120-4EC8-83F3-0D1EF1B25E94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3-A120-4EC8-83F3-0D1EF1B25E94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4-A120-4EC8-83F3-0D1EF1B25E94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5-A120-4EC8-83F3-0D1EF1B25E94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6-A120-4EC8-83F3-0D1EF1B25E94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7-A120-4EC8-83F3-0D1EF1B25E94}"/>
              </c:ext>
            </c:extLst>
          </c:dPt>
          <c:dPt>
            <c:idx val="2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8-A120-4EC8-83F3-0D1EF1B25E94}"/>
              </c:ext>
            </c:extLst>
          </c:dPt>
          <c:xVal>
            <c:numRef>
              <c:f>ChartData!$A$152:$A$181</c:f>
              <c:numCache>
                <c:formatCode>0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ChartData!$L$152:$L$181</c:f>
              <c:numCache>
                <c:formatCode>0</c:formatCode>
                <c:ptCount val="30"/>
                <c:pt idx="0">
                  <c:v>38</c:v>
                </c:pt>
                <c:pt idx="1">
                  <c:v>38</c:v>
                </c:pt>
                <c:pt idx="2">
                  <c:v>38</c:v>
                </c:pt>
                <c:pt idx="3">
                  <c:v>38</c:v>
                </c:pt>
                <c:pt idx="4">
                  <c:v>38</c:v>
                </c:pt>
                <c:pt idx="5">
                  <c:v>38</c:v>
                </c:pt>
                <c:pt idx="6">
                  <c:v>38</c:v>
                </c:pt>
                <c:pt idx="7">
                  <c:v>38</c:v>
                </c:pt>
                <c:pt idx="8">
                  <c:v>38</c:v>
                </c:pt>
                <c:pt idx="9">
                  <c:v>38</c:v>
                </c:pt>
                <c:pt idx="10">
                  <c:v>38</c:v>
                </c:pt>
                <c:pt idx="11">
                  <c:v>38</c:v>
                </c:pt>
                <c:pt idx="12">
                  <c:v>38</c:v>
                </c:pt>
                <c:pt idx="13">
                  <c:v>38</c:v>
                </c:pt>
                <c:pt idx="14">
                  <c:v>38</c:v>
                </c:pt>
                <c:pt idx="15">
                  <c:v>38</c:v>
                </c:pt>
                <c:pt idx="16">
                  <c:v>38</c:v>
                </c:pt>
                <c:pt idx="17">
                  <c:v>38</c:v>
                </c:pt>
                <c:pt idx="18">
                  <c:v>38</c:v>
                </c:pt>
                <c:pt idx="19">
                  <c:v>38</c:v>
                </c:pt>
                <c:pt idx="20">
                  <c:v>38</c:v>
                </c:pt>
                <c:pt idx="21">
                  <c:v>38</c:v>
                </c:pt>
                <c:pt idx="22">
                  <c:v>38</c:v>
                </c:pt>
                <c:pt idx="23">
                  <c:v>38</c:v>
                </c:pt>
                <c:pt idx="24">
                  <c:v>38</c:v>
                </c:pt>
                <c:pt idx="25">
                  <c:v>38</c:v>
                </c:pt>
                <c:pt idx="26">
                  <c:v>38</c:v>
                </c:pt>
                <c:pt idx="27">
                  <c:v>38</c:v>
                </c:pt>
                <c:pt idx="28">
                  <c:v>38</c:v>
                </c:pt>
                <c:pt idx="29">
                  <c:v>38</c:v>
                </c:pt>
              </c:numCache>
            </c:numRef>
          </c:yVal>
          <c:bubbleSize>
            <c:numRef>
              <c:f>ChartData!$M$152:$M$181</c:f>
              <c:numCache>
                <c:formatCode>0.00</c:formatCode>
                <c:ptCount val="3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B9-A120-4EC8-83F3-0D1EF1B25E94}"/>
            </c:ext>
          </c:extLst>
        </c:ser>
        <c:ser>
          <c:idx val="6"/>
          <c:order val="6"/>
          <c:tx>
            <c:strRef>
              <c:f>LegendData!$N$1:$N$1</c:f>
              <c:strCache>
                <c:ptCount val="1"/>
                <c:pt idx="0">
                  <c:v>0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BA-A120-4EC8-83F3-0D1EF1B25E94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B-A120-4EC8-83F3-0D1EF1B25E94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C-A120-4EC8-83F3-0D1EF1B25E94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D-A120-4EC8-83F3-0D1EF1B25E94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E-A120-4EC8-83F3-0D1EF1B25E94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F-A120-4EC8-83F3-0D1EF1B25E94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0-A120-4EC8-83F3-0D1EF1B25E94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1-A120-4EC8-83F3-0D1EF1B25E94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2-A120-4EC8-83F3-0D1EF1B25E94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3-A120-4EC8-83F3-0D1EF1B25E94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4-A120-4EC8-83F3-0D1EF1B25E94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5-A120-4EC8-83F3-0D1EF1B25E94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6-A120-4EC8-83F3-0D1EF1B25E94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7-A120-4EC8-83F3-0D1EF1B25E94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8-A120-4EC8-83F3-0D1EF1B25E94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9-A120-4EC8-83F3-0D1EF1B25E94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A-A120-4EC8-83F3-0D1EF1B25E94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B-A120-4EC8-83F3-0D1EF1B25E94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C-A120-4EC8-83F3-0D1EF1B25E94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D-A120-4EC8-83F3-0D1EF1B25E94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E-A120-4EC8-83F3-0D1EF1B25E94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F-A120-4EC8-83F3-0D1EF1B25E94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0-A120-4EC8-83F3-0D1EF1B25E94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1-A120-4EC8-83F3-0D1EF1B25E94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2-A120-4EC8-83F3-0D1EF1B25E94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3-A120-4EC8-83F3-0D1EF1B25E94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4-A120-4EC8-83F3-0D1EF1B25E94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5-A120-4EC8-83F3-0D1EF1B25E94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6-A120-4EC8-83F3-0D1EF1B25E94}"/>
              </c:ext>
            </c:extLst>
          </c:dPt>
          <c:dPt>
            <c:idx val="2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7-A120-4EC8-83F3-0D1EF1B25E94}"/>
              </c:ext>
            </c:extLst>
          </c:dPt>
          <c:xVal>
            <c:numRef>
              <c:f>ChartData!$A$182:$A$211</c:f>
              <c:numCache>
                <c:formatCode>0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ChartData!$N$182:$N$211</c:f>
              <c:numCache>
                <c:formatCode>0</c:formatCode>
                <c:ptCount val="30"/>
                <c:pt idx="0">
                  <c:v>37</c:v>
                </c:pt>
                <c:pt idx="1">
                  <c:v>37</c:v>
                </c:pt>
                <c:pt idx="2">
                  <c:v>37</c:v>
                </c:pt>
                <c:pt idx="3">
                  <c:v>37</c:v>
                </c:pt>
                <c:pt idx="4">
                  <c:v>37</c:v>
                </c:pt>
                <c:pt idx="5">
                  <c:v>37</c:v>
                </c:pt>
                <c:pt idx="6">
                  <c:v>37</c:v>
                </c:pt>
                <c:pt idx="7">
                  <c:v>37</c:v>
                </c:pt>
                <c:pt idx="8">
                  <c:v>37</c:v>
                </c:pt>
                <c:pt idx="9">
                  <c:v>37</c:v>
                </c:pt>
                <c:pt idx="10">
                  <c:v>37</c:v>
                </c:pt>
                <c:pt idx="11">
                  <c:v>37</c:v>
                </c:pt>
                <c:pt idx="12">
                  <c:v>37</c:v>
                </c:pt>
                <c:pt idx="13">
                  <c:v>37</c:v>
                </c:pt>
                <c:pt idx="14">
                  <c:v>37</c:v>
                </c:pt>
                <c:pt idx="15">
                  <c:v>37</c:v>
                </c:pt>
                <c:pt idx="16">
                  <c:v>37</c:v>
                </c:pt>
                <c:pt idx="17">
                  <c:v>37</c:v>
                </c:pt>
                <c:pt idx="18">
                  <c:v>37</c:v>
                </c:pt>
                <c:pt idx="19">
                  <c:v>37</c:v>
                </c:pt>
                <c:pt idx="20">
                  <c:v>37</c:v>
                </c:pt>
                <c:pt idx="21">
                  <c:v>37</c:v>
                </c:pt>
                <c:pt idx="22">
                  <c:v>37</c:v>
                </c:pt>
                <c:pt idx="23">
                  <c:v>37</c:v>
                </c:pt>
                <c:pt idx="24">
                  <c:v>37</c:v>
                </c:pt>
                <c:pt idx="25">
                  <c:v>37</c:v>
                </c:pt>
                <c:pt idx="26">
                  <c:v>37</c:v>
                </c:pt>
                <c:pt idx="27">
                  <c:v>37</c:v>
                </c:pt>
                <c:pt idx="28">
                  <c:v>37</c:v>
                </c:pt>
                <c:pt idx="29">
                  <c:v>37</c:v>
                </c:pt>
              </c:numCache>
            </c:numRef>
          </c:yVal>
          <c:bubbleSize>
            <c:numRef>
              <c:f>ChartData!$O$182:$O$211</c:f>
              <c:numCache>
                <c:formatCode>0.00</c:formatCode>
                <c:ptCount val="3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D8-A120-4EC8-83F3-0D1EF1B25E94}"/>
            </c:ext>
          </c:extLst>
        </c:ser>
        <c:ser>
          <c:idx val="7"/>
          <c:order val="7"/>
          <c:tx>
            <c:strRef>
              <c:f>LegendData!$P$1:$P$1</c:f>
              <c:strCache>
                <c:ptCount val="1"/>
                <c:pt idx="0">
                  <c:v>Airbus Group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D9-A120-4EC8-83F3-0D1EF1B25E94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A-A120-4EC8-83F3-0D1EF1B25E94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B-A120-4EC8-83F3-0D1EF1B25E94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C-A120-4EC8-83F3-0D1EF1B25E94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D-A120-4EC8-83F3-0D1EF1B25E94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E-A120-4EC8-83F3-0D1EF1B25E94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F-A120-4EC8-83F3-0D1EF1B25E94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E0-A120-4EC8-83F3-0D1EF1B25E94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E1-A120-4EC8-83F3-0D1EF1B25E94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E2-A120-4EC8-83F3-0D1EF1B25E94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E3-A120-4EC8-83F3-0D1EF1B25E94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E4-A120-4EC8-83F3-0D1EF1B25E94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E5-A120-4EC8-83F3-0D1EF1B25E94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E6-A120-4EC8-83F3-0D1EF1B25E94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E7-A120-4EC8-83F3-0D1EF1B25E94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E8-A120-4EC8-83F3-0D1EF1B25E94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E9-A120-4EC8-83F3-0D1EF1B25E94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EA-A120-4EC8-83F3-0D1EF1B25E94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EB-A120-4EC8-83F3-0D1EF1B25E94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EC-A120-4EC8-83F3-0D1EF1B25E94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ED-A120-4EC8-83F3-0D1EF1B25E94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EE-A120-4EC8-83F3-0D1EF1B25E94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EF-A120-4EC8-83F3-0D1EF1B25E94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F0-A120-4EC8-83F3-0D1EF1B25E94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F1-A120-4EC8-83F3-0D1EF1B25E94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F2-A120-4EC8-83F3-0D1EF1B25E94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F3-A120-4EC8-83F3-0D1EF1B25E94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F4-A120-4EC8-83F3-0D1EF1B25E94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F5-A120-4EC8-83F3-0D1EF1B25E94}"/>
              </c:ext>
            </c:extLst>
          </c:dPt>
          <c:xVal>
            <c:numRef>
              <c:f>ChartData!$A$212:$A$240</c:f>
              <c:numCache>
                <c:formatCode>0</c:formatCode>
                <c:ptCount val="2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</c:numCache>
            </c:numRef>
          </c:xVal>
          <c:yVal>
            <c:numRef>
              <c:f>ChartData!$P$212:$P$240</c:f>
              <c:numCache>
                <c:formatCode>0</c:formatCode>
                <c:ptCount val="29"/>
                <c:pt idx="0">
                  <c:v>36</c:v>
                </c:pt>
                <c:pt idx="1">
                  <c:v>36</c:v>
                </c:pt>
                <c:pt idx="2">
                  <c:v>36</c:v>
                </c:pt>
                <c:pt idx="3">
                  <c:v>36</c:v>
                </c:pt>
                <c:pt idx="4">
                  <c:v>36</c:v>
                </c:pt>
                <c:pt idx="5">
                  <c:v>36</c:v>
                </c:pt>
                <c:pt idx="6">
                  <c:v>36</c:v>
                </c:pt>
                <c:pt idx="7">
                  <c:v>36</c:v>
                </c:pt>
                <c:pt idx="8">
                  <c:v>36</c:v>
                </c:pt>
                <c:pt idx="9">
                  <c:v>36</c:v>
                </c:pt>
                <c:pt idx="10">
                  <c:v>36</c:v>
                </c:pt>
                <c:pt idx="11">
                  <c:v>36</c:v>
                </c:pt>
                <c:pt idx="12">
                  <c:v>36</c:v>
                </c:pt>
                <c:pt idx="13">
                  <c:v>36</c:v>
                </c:pt>
                <c:pt idx="14">
                  <c:v>36</c:v>
                </c:pt>
                <c:pt idx="15">
                  <c:v>36</c:v>
                </c:pt>
                <c:pt idx="16">
                  <c:v>36</c:v>
                </c:pt>
                <c:pt idx="17">
                  <c:v>36</c:v>
                </c:pt>
                <c:pt idx="18">
                  <c:v>36</c:v>
                </c:pt>
                <c:pt idx="19">
                  <c:v>36</c:v>
                </c:pt>
                <c:pt idx="20">
                  <c:v>36</c:v>
                </c:pt>
                <c:pt idx="21">
                  <c:v>36</c:v>
                </c:pt>
                <c:pt idx="22">
                  <c:v>36</c:v>
                </c:pt>
                <c:pt idx="23">
                  <c:v>36</c:v>
                </c:pt>
                <c:pt idx="24">
                  <c:v>36</c:v>
                </c:pt>
                <c:pt idx="25">
                  <c:v>36</c:v>
                </c:pt>
                <c:pt idx="26">
                  <c:v>36</c:v>
                </c:pt>
                <c:pt idx="27">
                  <c:v>36</c:v>
                </c:pt>
                <c:pt idx="28">
                  <c:v>36</c:v>
                </c:pt>
              </c:numCache>
            </c:numRef>
          </c:yVal>
          <c:bubbleSize>
            <c:numRef>
              <c:f>ChartData!$Q$212:$Q$240</c:f>
              <c:numCache>
                <c:formatCode>0.00</c:formatCode>
                <c:ptCount val="29"/>
                <c:pt idx="0">
                  <c:v>23</c:v>
                </c:pt>
                <c:pt idx="1">
                  <c:v>29</c:v>
                </c:pt>
                <c:pt idx="2">
                  <c:v>27</c:v>
                </c:pt>
                <c:pt idx="3">
                  <c:v>27</c:v>
                </c:pt>
                <c:pt idx="4">
                  <c:v>15</c:v>
                </c:pt>
                <c:pt idx="5">
                  <c:v>20</c:v>
                </c:pt>
                <c:pt idx="6">
                  <c:v>17</c:v>
                </c:pt>
                <c:pt idx="7">
                  <c:v>22</c:v>
                </c:pt>
                <c:pt idx="8">
                  <c:v>30</c:v>
                </c:pt>
                <c:pt idx="9">
                  <c:v>28</c:v>
                </c:pt>
                <c:pt idx="10">
                  <c:v>26</c:v>
                </c:pt>
                <c:pt idx="11">
                  <c:v>15</c:v>
                </c:pt>
                <c:pt idx="12">
                  <c:v>21</c:v>
                </c:pt>
                <c:pt idx="13">
                  <c:v>28</c:v>
                </c:pt>
                <c:pt idx="14">
                  <c:v>16</c:v>
                </c:pt>
                <c:pt idx="15">
                  <c:v>15</c:v>
                </c:pt>
                <c:pt idx="16">
                  <c:v>14</c:v>
                </c:pt>
                <c:pt idx="17">
                  <c:v>21</c:v>
                </c:pt>
                <c:pt idx="18">
                  <c:v>31</c:v>
                </c:pt>
                <c:pt idx="19">
                  <c:v>21</c:v>
                </c:pt>
                <c:pt idx="20">
                  <c:v>33</c:v>
                </c:pt>
                <c:pt idx="21">
                  <c:v>33</c:v>
                </c:pt>
                <c:pt idx="22">
                  <c:v>28</c:v>
                </c:pt>
                <c:pt idx="23">
                  <c:v>61</c:v>
                </c:pt>
                <c:pt idx="24">
                  <c:v>34</c:v>
                </c:pt>
                <c:pt idx="25">
                  <c:v>48</c:v>
                </c:pt>
                <c:pt idx="26">
                  <c:v>59</c:v>
                </c:pt>
                <c:pt idx="27">
                  <c:v>41</c:v>
                </c:pt>
                <c:pt idx="28">
                  <c:v>13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F6-A120-4EC8-83F3-0D1EF1B25E94}"/>
            </c:ext>
          </c:extLst>
        </c:ser>
        <c:ser>
          <c:idx val="8"/>
          <c:order val="8"/>
          <c:tx>
            <c:strRef>
              <c:f>LegendData!$R$1:$R$1</c:f>
              <c:strCache>
                <c:ptCount val="1"/>
                <c:pt idx="0">
                  <c:v>CASC</c:v>
                </c:pt>
              </c:strCache>
            </c:strRef>
          </c:tx>
          <c:spPr>
            <a:solidFill>
              <a:srgbClr val="96281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F7-A120-4EC8-83F3-0D1EF1B25E94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F8-A120-4EC8-83F3-0D1EF1B25E94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F9-A120-4EC8-83F3-0D1EF1B25E94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FA-A120-4EC8-83F3-0D1EF1B25E94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FB-A120-4EC8-83F3-0D1EF1B25E94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FC-A120-4EC8-83F3-0D1EF1B25E94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FD-A120-4EC8-83F3-0D1EF1B25E94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FE-A120-4EC8-83F3-0D1EF1B25E94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F7-A120-4EC8-83F3-0D1EF1B25E9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F8-A120-4EC8-83F3-0D1EF1B25E9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F9-A120-4EC8-83F3-0D1EF1B25E9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FA-A120-4EC8-83F3-0D1EF1B25E94}"/>
                </c:ext>
              </c:extLst>
            </c:dLbl>
            <c:dLbl>
              <c:idx val="4"/>
              <c:tx>
                <c:rich>
                  <a:bodyPr rot="0" vert="horz" lIns="0" tIns="0" rIns="0" bIns="0" anchorCtr="0"/>
                  <a:lstStyle/>
                  <a:p>
                    <a:pPr algn="l">
                      <a:defRPr sz="900">
                        <a:solidFill>
                          <a:schemeClr val="bg1"/>
                        </a:solidFill>
                      </a:defRPr>
                    </a:pPr>
                    <a:fld id="{D5BBFAB5-2CBC-4036-A640-4D3DFFDC1D74}" type="BUBBLESIZE">
                      <a:rPr lang="en-US" sz="900" baseline="0">
                        <a:solidFill>
                          <a:schemeClr val="bg1"/>
                        </a:solidFill>
                      </a:rPr>
                      <a:pPr algn="l">
                        <a:defRPr sz="900">
                          <a:solidFill>
                            <a:schemeClr val="bg1"/>
                          </a:solidFill>
                        </a:defRPr>
                      </a:pPr>
                      <a:t>[BUBBLE SIZE]</a:t>
                    </a:fld>
                    <a:endParaRPr lang="en-GB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FB-A120-4EC8-83F3-0D1EF1B25E94}"/>
                </c:ext>
              </c:extLst>
            </c:dLbl>
            <c:dLbl>
              <c:idx val="5"/>
              <c:tx>
                <c:rich>
                  <a:bodyPr rot="0" vert="horz" lIns="0" tIns="0" rIns="0" bIns="0" anchorCtr="0"/>
                  <a:lstStyle/>
                  <a:p>
                    <a:pPr algn="l">
                      <a:defRPr sz="900">
                        <a:solidFill>
                          <a:schemeClr val="bg1"/>
                        </a:solidFill>
                      </a:defRPr>
                    </a:pPr>
                    <a:fld id="{D5BBFAB5-2CBC-4036-A640-4D3DFFDC1D74}" type="BUBBLESIZE">
                      <a:rPr lang="en-US" sz="900" baseline="0">
                        <a:solidFill>
                          <a:schemeClr val="bg1"/>
                        </a:solidFill>
                      </a:rPr>
                      <a:pPr algn="l">
                        <a:defRPr sz="900">
                          <a:solidFill>
                            <a:schemeClr val="bg1"/>
                          </a:solidFill>
                        </a:defRPr>
                      </a:pPr>
                      <a:t>[BUBBLE SIZE]</a:t>
                    </a:fld>
                    <a:endParaRPr lang="en-GB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FC-A120-4EC8-83F3-0D1EF1B25E94}"/>
                </c:ext>
              </c:extLst>
            </c:dLbl>
            <c:dLbl>
              <c:idx val="6"/>
              <c:tx>
                <c:rich>
                  <a:bodyPr rot="0" vert="horz" lIns="0" tIns="0" rIns="0" bIns="0" anchorCtr="0"/>
                  <a:lstStyle/>
                  <a:p>
                    <a:pPr algn="l">
                      <a:defRPr sz="900">
                        <a:solidFill>
                          <a:schemeClr val="bg1"/>
                        </a:solidFill>
                      </a:defRPr>
                    </a:pPr>
                    <a:fld id="{D5BBFAB5-2CBC-4036-A640-4D3DFFDC1D74}" type="BUBBLESIZE">
                      <a:rPr lang="en-US" sz="900" baseline="0">
                        <a:solidFill>
                          <a:schemeClr val="bg1"/>
                        </a:solidFill>
                      </a:rPr>
                      <a:pPr algn="l">
                        <a:defRPr sz="900">
                          <a:solidFill>
                            <a:schemeClr val="bg1"/>
                          </a:solidFill>
                        </a:defRPr>
                      </a:pPr>
                      <a:t>[BUBBLE SIZE]</a:t>
                    </a:fld>
                    <a:endParaRPr lang="en-GB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FD-A120-4EC8-83F3-0D1EF1B25E9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FE-A120-4EC8-83F3-0D1EF1B25E9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90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ChartData!$A$241:$A$248</c:f>
              <c:numCache>
                <c:formatCode>0</c:formatCode>
                <c:ptCount val="8"/>
                <c:pt idx="0">
                  <c:v>23</c:v>
                </c:pt>
                <c:pt idx="1">
                  <c:v>24</c:v>
                </c:pt>
                <c:pt idx="2">
                  <c:v>25</c:v>
                </c:pt>
                <c:pt idx="3">
                  <c:v>26</c:v>
                </c:pt>
                <c:pt idx="4">
                  <c:v>27</c:v>
                </c:pt>
                <c:pt idx="5">
                  <c:v>28</c:v>
                </c:pt>
                <c:pt idx="6">
                  <c:v>29</c:v>
                </c:pt>
                <c:pt idx="7">
                  <c:v>30</c:v>
                </c:pt>
              </c:numCache>
            </c:numRef>
          </c:xVal>
          <c:yVal>
            <c:numRef>
              <c:f>ChartData!$R$241:$R$248</c:f>
              <c:numCache>
                <c:formatCode>0</c:formatCode>
                <c:ptCount val="8"/>
                <c:pt idx="0">
                  <c:v>35</c:v>
                </c:pt>
                <c:pt idx="1">
                  <c:v>35</c:v>
                </c:pt>
                <c:pt idx="2">
                  <c:v>35</c:v>
                </c:pt>
                <c:pt idx="3">
                  <c:v>35</c:v>
                </c:pt>
                <c:pt idx="4">
                  <c:v>35</c:v>
                </c:pt>
                <c:pt idx="5">
                  <c:v>35</c:v>
                </c:pt>
                <c:pt idx="6">
                  <c:v>35</c:v>
                </c:pt>
                <c:pt idx="7">
                  <c:v>35</c:v>
                </c:pt>
              </c:numCache>
            </c:numRef>
          </c:yVal>
          <c:bubbleSize>
            <c:numRef>
              <c:f>ChartData!$S$241:$S$248</c:f>
              <c:numCache>
                <c:formatCode>0.00</c:formatCode>
                <c:ptCount val="8"/>
                <c:pt idx="0">
                  <c:v>7</c:v>
                </c:pt>
                <c:pt idx="1">
                  <c:v>5</c:v>
                </c:pt>
                <c:pt idx="2">
                  <c:v>25</c:v>
                </c:pt>
                <c:pt idx="3">
                  <c:v>54</c:v>
                </c:pt>
                <c:pt idx="4">
                  <c:v>195</c:v>
                </c:pt>
                <c:pt idx="5">
                  <c:v>219</c:v>
                </c:pt>
                <c:pt idx="6">
                  <c:v>263</c:v>
                </c:pt>
                <c:pt idx="7">
                  <c:v>9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FF-A120-4EC8-83F3-0D1EF1B25E94}"/>
            </c:ext>
          </c:extLst>
        </c:ser>
        <c:ser>
          <c:idx val="9"/>
          <c:order val="9"/>
          <c:tx>
            <c:strRef>
              <c:f>LegendData!$T$1:$T$1</c:f>
              <c:strCache>
                <c:ptCount val="1"/>
                <c:pt idx="0">
                  <c:v>Boeing</c:v>
                </c:pt>
              </c:strCache>
            </c:strRef>
          </c:tx>
          <c:spPr>
            <a:solidFill>
              <a:srgbClr val="E87B9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100-A120-4EC8-83F3-0D1EF1B25E94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01-A120-4EC8-83F3-0D1EF1B25E94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02-A120-4EC8-83F3-0D1EF1B25E94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03-A120-4EC8-83F3-0D1EF1B25E94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04-A120-4EC8-83F3-0D1EF1B25E94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05-A120-4EC8-83F3-0D1EF1B25E94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06-A120-4EC8-83F3-0D1EF1B25E94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07-A120-4EC8-83F3-0D1EF1B25E94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08-A120-4EC8-83F3-0D1EF1B25E94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09-A120-4EC8-83F3-0D1EF1B25E94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0A-A120-4EC8-83F3-0D1EF1B25E94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0B-A120-4EC8-83F3-0D1EF1B25E94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0C-A120-4EC8-83F3-0D1EF1B25E94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0D-A120-4EC8-83F3-0D1EF1B25E94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0E-A120-4EC8-83F3-0D1EF1B25E94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0F-A120-4EC8-83F3-0D1EF1B25E94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10-A120-4EC8-83F3-0D1EF1B25E94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11-A120-4EC8-83F3-0D1EF1B25E94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12-A120-4EC8-83F3-0D1EF1B25E94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13-A120-4EC8-83F3-0D1EF1B25E94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14-A120-4EC8-83F3-0D1EF1B25E94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15-A120-4EC8-83F3-0D1EF1B25E94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16-A120-4EC8-83F3-0D1EF1B25E94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17-A120-4EC8-83F3-0D1EF1B25E94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18-A120-4EC8-83F3-0D1EF1B25E94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19-A120-4EC8-83F3-0D1EF1B25E94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1A-A120-4EC8-83F3-0D1EF1B25E94}"/>
              </c:ext>
            </c:extLst>
          </c:dPt>
          <c:xVal>
            <c:numRef>
              <c:f>ChartData!$A$249:$A$275</c:f>
              <c:numCache>
                <c:formatCode>0</c:formatCode>
                <c:ptCount val="2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</c:v>
                </c:pt>
                <c:pt idx="19">
                  <c:v>22</c:v>
                </c:pt>
                <c:pt idx="20">
                  <c:v>23</c:v>
                </c:pt>
                <c:pt idx="21">
                  <c:v>24</c:v>
                </c:pt>
                <c:pt idx="22">
                  <c:v>25</c:v>
                </c:pt>
                <c:pt idx="23">
                  <c:v>26</c:v>
                </c:pt>
                <c:pt idx="24">
                  <c:v>27</c:v>
                </c:pt>
                <c:pt idx="25">
                  <c:v>28</c:v>
                </c:pt>
                <c:pt idx="26">
                  <c:v>29</c:v>
                </c:pt>
              </c:numCache>
            </c:numRef>
          </c:xVal>
          <c:yVal>
            <c:numRef>
              <c:f>ChartData!$T$249:$T$275</c:f>
              <c:numCache>
                <c:formatCode>0</c:formatCode>
                <c:ptCount val="27"/>
                <c:pt idx="0">
                  <c:v>34</c:v>
                </c:pt>
                <c:pt idx="1">
                  <c:v>34</c:v>
                </c:pt>
                <c:pt idx="2">
                  <c:v>34</c:v>
                </c:pt>
                <c:pt idx="3">
                  <c:v>34</c:v>
                </c:pt>
                <c:pt idx="4">
                  <c:v>34</c:v>
                </c:pt>
                <c:pt idx="5">
                  <c:v>34</c:v>
                </c:pt>
                <c:pt idx="6">
                  <c:v>34</c:v>
                </c:pt>
                <c:pt idx="7">
                  <c:v>34</c:v>
                </c:pt>
                <c:pt idx="8">
                  <c:v>34</c:v>
                </c:pt>
                <c:pt idx="9">
                  <c:v>34</c:v>
                </c:pt>
                <c:pt idx="10">
                  <c:v>34</c:v>
                </c:pt>
                <c:pt idx="11">
                  <c:v>34</c:v>
                </c:pt>
                <c:pt idx="12">
                  <c:v>34</c:v>
                </c:pt>
                <c:pt idx="13">
                  <c:v>34</c:v>
                </c:pt>
                <c:pt idx="14">
                  <c:v>34</c:v>
                </c:pt>
                <c:pt idx="15">
                  <c:v>34</c:v>
                </c:pt>
                <c:pt idx="16">
                  <c:v>34</c:v>
                </c:pt>
                <c:pt idx="17">
                  <c:v>34</c:v>
                </c:pt>
                <c:pt idx="18">
                  <c:v>34</c:v>
                </c:pt>
                <c:pt idx="19">
                  <c:v>34</c:v>
                </c:pt>
                <c:pt idx="20">
                  <c:v>34</c:v>
                </c:pt>
                <c:pt idx="21">
                  <c:v>34</c:v>
                </c:pt>
                <c:pt idx="22">
                  <c:v>34</c:v>
                </c:pt>
                <c:pt idx="23">
                  <c:v>34</c:v>
                </c:pt>
                <c:pt idx="24">
                  <c:v>34</c:v>
                </c:pt>
                <c:pt idx="25">
                  <c:v>34</c:v>
                </c:pt>
                <c:pt idx="26">
                  <c:v>34</c:v>
                </c:pt>
              </c:numCache>
            </c:numRef>
          </c:yVal>
          <c:bubbleSize>
            <c:numRef>
              <c:f>ChartData!$U$249:$U$275</c:f>
              <c:numCache>
                <c:formatCode>0.00</c:formatCode>
                <c:ptCount val="27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  <c:pt idx="5">
                  <c:v>7</c:v>
                </c:pt>
                <c:pt idx="6">
                  <c:v>10</c:v>
                </c:pt>
                <c:pt idx="7">
                  <c:v>9</c:v>
                </c:pt>
                <c:pt idx="8">
                  <c:v>15</c:v>
                </c:pt>
                <c:pt idx="9">
                  <c:v>29</c:v>
                </c:pt>
                <c:pt idx="10">
                  <c:v>16</c:v>
                </c:pt>
                <c:pt idx="11">
                  <c:v>24</c:v>
                </c:pt>
                <c:pt idx="12">
                  <c:v>28</c:v>
                </c:pt>
                <c:pt idx="13">
                  <c:v>19</c:v>
                </c:pt>
                <c:pt idx="14">
                  <c:v>19</c:v>
                </c:pt>
                <c:pt idx="15">
                  <c:v>17</c:v>
                </c:pt>
                <c:pt idx="16">
                  <c:v>22</c:v>
                </c:pt>
                <c:pt idx="17">
                  <c:v>20</c:v>
                </c:pt>
                <c:pt idx="18">
                  <c:v>19</c:v>
                </c:pt>
                <c:pt idx="19">
                  <c:v>25</c:v>
                </c:pt>
                <c:pt idx="20">
                  <c:v>32</c:v>
                </c:pt>
                <c:pt idx="21">
                  <c:v>22</c:v>
                </c:pt>
                <c:pt idx="22">
                  <c:v>31</c:v>
                </c:pt>
                <c:pt idx="23">
                  <c:v>31</c:v>
                </c:pt>
                <c:pt idx="24">
                  <c:v>52</c:v>
                </c:pt>
                <c:pt idx="25">
                  <c:v>37</c:v>
                </c:pt>
                <c:pt idx="26">
                  <c:v>11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11B-A120-4EC8-83F3-0D1EF1B25E94}"/>
            </c:ext>
          </c:extLst>
        </c:ser>
        <c:ser>
          <c:idx val="10"/>
          <c:order val="10"/>
          <c:tx>
            <c:strRef>
              <c:f>LegendData!$V$1:$V$1</c:f>
              <c:strCache>
                <c:ptCount val="1"/>
                <c:pt idx="0">
                  <c:v>Safran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11C-A120-4EC8-83F3-0D1EF1B25E94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1D-A120-4EC8-83F3-0D1EF1B25E94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1E-A120-4EC8-83F3-0D1EF1B25E94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1F-A120-4EC8-83F3-0D1EF1B25E94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20-A120-4EC8-83F3-0D1EF1B25E94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21-A120-4EC8-83F3-0D1EF1B25E94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22-A120-4EC8-83F3-0D1EF1B25E94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23-A120-4EC8-83F3-0D1EF1B25E94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24-A120-4EC8-83F3-0D1EF1B25E94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25-A120-4EC8-83F3-0D1EF1B25E94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26-A120-4EC8-83F3-0D1EF1B25E94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27-A120-4EC8-83F3-0D1EF1B25E94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28-A120-4EC8-83F3-0D1EF1B25E94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29-A120-4EC8-83F3-0D1EF1B25E94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2A-A120-4EC8-83F3-0D1EF1B25E94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2B-A120-4EC8-83F3-0D1EF1B25E94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2C-A120-4EC8-83F3-0D1EF1B25E94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2D-A120-4EC8-83F3-0D1EF1B25E94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2E-A120-4EC8-83F3-0D1EF1B25E94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2F-A120-4EC8-83F3-0D1EF1B25E94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30-A120-4EC8-83F3-0D1EF1B25E94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31-A120-4EC8-83F3-0D1EF1B25E94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32-A120-4EC8-83F3-0D1EF1B25E94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33-A120-4EC8-83F3-0D1EF1B25E94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34-A120-4EC8-83F3-0D1EF1B25E94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35-A120-4EC8-83F3-0D1EF1B25E94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36-A120-4EC8-83F3-0D1EF1B25E94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37-A120-4EC8-83F3-0D1EF1B25E94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38-A120-4EC8-83F3-0D1EF1B25E94}"/>
              </c:ext>
            </c:extLst>
          </c:dPt>
          <c:xVal>
            <c:numRef>
              <c:f>ChartData!$A$276:$A$304</c:f>
              <c:numCache>
                <c:formatCode>0</c:formatCode>
                <c:ptCount val="2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</c:numCache>
            </c:numRef>
          </c:xVal>
          <c:yVal>
            <c:numRef>
              <c:f>ChartData!$V$276:$V$304</c:f>
              <c:numCache>
                <c:formatCode>0</c:formatCode>
                <c:ptCount val="29"/>
                <c:pt idx="0">
                  <c:v>33</c:v>
                </c:pt>
                <c:pt idx="1">
                  <c:v>33</c:v>
                </c:pt>
                <c:pt idx="2">
                  <c:v>33</c:v>
                </c:pt>
                <c:pt idx="3">
                  <c:v>33</c:v>
                </c:pt>
                <c:pt idx="4">
                  <c:v>33</c:v>
                </c:pt>
                <c:pt idx="5">
                  <c:v>33</c:v>
                </c:pt>
                <c:pt idx="6">
                  <c:v>33</c:v>
                </c:pt>
                <c:pt idx="7">
                  <c:v>33</c:v>
                </c:pt>
                <c:pt idx="8">
                  <c:v>33</c:v>
                </c:pt>
                <c:pt idx="9">
                  <c:v>33</c:v>
                </c:pt>
                <c:pt idx="10">
                  <c:v>33</c:v>
                </c:pt>
                <c:pt idx="11">
                  <c:v>33</c:v>
                </c:pt>
                <c:pt idx="12">
                  <c:v>33</c:v>
                </c:pt>
                <c:pt idx="13">
                  <c:v>33</c:v>
                </c:pt>
                <c:pt idx="14">
                  <c:v>33</c:v>
                </c:pt>
                <c:pt idx="15">
                  <c:v>33</c:v>
                </c:pt>
                <c:pt idx="16">
                  <c:v>33</c:v>
                </c:pt>
                <c:pt idx="17">
                  <c:v>33</c:v>
                </c:pt>
                <c:pt idx="18">
                  <c:v>33</c:v>
                </c:pt>
                <c:pt idx="19">
                  <c:v>33</c:v>
                </c:pt>
                <c:pt idx="20">
                  <c:v>33</c:v>
                </c:pt>
                <c:pt idx="21">
                  <c:v>33</c:v>
                </c:pt>
                <c:pt idx="22">
                  <c:v>33</c:v>
                </c:pt>
                <c:pt idx="23">
                  <c:v>33</c:v>
                </c:pt>
                <c:pt idx="24">
                  <c:v>33</c:v>
                </c:pt>
                <c:pt idx="25">
                  <c:v>33</c:v>
                </c:pt>
                <c:pt idx="26">
                  <c:v>33</c:v>
                </c:pt>
                <c:pt idx="27">
                  <c:v>33</c:v>
                </c:pt>
                <c:pt idx="28">
                  <c:v>33</c:v>
                </c:pt>
              </c:numCache>
            </c:numRef>
          </c:yVal>
          <c:bubbleSize>
            <c:numRef>
              <c:f>ChartData!$W$276:$W$304</c:f>
              <c:numCache>
                <c:formatCode>0.00</c:formatCode>
                <c:ptCount val="29"/>
                <c:pt idx="0">
                  <c:v>8</c:v>
                </c:pt>
                <c:pt idx="1">
                  <c:v>5</c:v>
                </c:pt>
                <c:pt idx="2">
                  <c:v>9</c:v>
                </c:pt>
                <c:pt idx="3">
                  <c:v>8</c:v>
                </c:pt>
                <c:pt idx="4">
                  <c:v>5</c:v>
                </c:pt>
                <c:pt idx="5">
                  <c:v>10</c:v>
                </c:pt>
                <c:pt idx="6">
                  <c:v>6</c:v>
                </c:pt>
                <c:pt idx="7">
                  <c:v>4</c:v>
                </c:pt>
                <c:pt idx="8">
                  <c:v>8</c:v>
                </c:pt>
                <c:pt idx="9">
                  <c:v>4</c:v>
                </c:pt>
                <c:pt idx="10">
                  <c:v>4</c:v>
                </c:pt>
                <c:pt idx="11">
                  <c:v>2</c:v>
                </c:pt>
                <c:pt idx="12">
                  <c:v>8</c:v>
                </c:pt>
                <c:pt idx="13">
                  <c:v>6</c:v>
                </c:pt>
                <c:pt idx="14">
                  <c:v>6</c:v>
                </c:pt>
                <c:pt idx="15">
                  <c:v>7</c:v>
                </c:pt>
                <c:pt idx="16">
                  <c:v>5</c:v>
                </c:pt>
                <c:pt idx="17">
                  <c:v>15</c:v>
                </c:pt>
                <c:pt idx="18">
                  <c:v>21</c:v>
                </c:pt>
                <c:pt idx="19">
                  <c:v>19</c:v>
                </c:pt>
                <c:pt idx="20">
                  <c:v>22</c:v>
                </c:pt>
                <c:pt idx="21">
                  <c:v>27</c:v>
                </c:pt>
                <c:pt idx="22">
                  <c:v>25</c:v>
                </c:pt>
                <c:pt idx="23">
                  <c:v>45</c:v>
                </c:pt>
                <c:pt idx="24">
                  <c:v>26</c:v>
                </c:pt>
                <c:pt idx="25">
                  <c:v>29</c:v>
                </c:pt>
                <c:pt idx="26">
                  <c:v>36</c:v>
                </c:pt>
                <c:pt idx="27">
                  <c:v>26</c:v>
                </c:pt>
                <c:pt idx="28">
                  <c:v>5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139-A120-4EC8-83F3-0D1EF1B25E94}"/>
            </c:ext>
          </c:extLst>
        </c:ser>
        <c:ser>
          <c:idx val="11"/>
          <c:order val="11"/>
          <c:tx>
            <c:strRef>
              <c:f>LegendData!$X$1:$X$1</c:f>
              <c:strCache>
                <c:ptCount val="1"/>
                <c:pt idx="0">
                  <c:v>Lockheed Martin</c:v>
                </c:pt>
              </c:strCache>
            </c:strRef>
          </c:tx>
          <c:spPr>
            <a:solidFill>
              <a:srgbClr val="FFDC7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13A-A120-4EC8-83F3-0D1EF1B25E94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3B-A120-4EC8-83F3-0D1EF1B25E94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3C-A120-4EC8-83F3-0D1EF1B25E94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3D-A120-4EC8-83F3-0D1EF1B25E94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3E-A120-4EC8-83F3-0D1EF1B25E94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3F-A120-4EC8-83F3-0D1EF1B25E94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40-A120-4EC8-83F3-0D1EF1B25E94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41-A120-4EC8-83F3-0D1EF1B25E94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42-A120-4EC8-83F3-0D1EF1B25E94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43-A120-4EC8-83F3-0D1EF1B25E94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44-A120-4EC8-83F3-0D1EF1B25E94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45-A120-4EC8-83F3-0D1EF1B25E94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46-A120-4EC8-83F3-0D1EF1B25E94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47-A120-4EC8-83F3-0D1EF1B25E94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48-A120-4EC8-83F3-0D1EF1B25E94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49-A120-4EC8-83F3-0D1EF1B25E94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4A-A120-4EC8-83F3-0D1EF1B25E94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4B-A120-4EC8-83F3-0D1EF1B25E94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4C-A120-4EC8-83F3-0D1EF1B25E94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4D-A120-4EC8-83F3-0D1EF1B25E94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4E-A120-4EC8-83F3-0D1EF1B25E94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4F-A120-4EC8-83F3-0D1EF1B25E94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50-A120-4EC8-83F3-0D1EF1B25E94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51-A120-4EC8-83F3-0D1EF1B25E94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52-A120-4EC8-83F3-0D1EF1B25E94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53-A120-4EC8-83F3-0D1EF1B25E94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54-A120-4EC8-83F3-0D1EF1B25E94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55-A120-4EC8-83F3-0D1EF1B25E94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56-A120-4EC8-83F3-0D1EF1B25E94}"/>
              </c:ext>
            </c:extLst>
          </c:dPt>
          <c:xVal>
            <c:numRef>
              <c:f>ChartData!$A$305:$A$333</c:f>
              <c:numCache>
                <c:formatCode>0</c:formatCode>
                <c:ptCount val="2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</c:numCache>
            </c:numRef>
          </c:xVal>
          <c:yVal>
            <c:numRef>
              <c:f>ChartData!$X$305:$X$333</c:f>
              <c:numCache>
                <c:formatCode>0</c:formatCode>
                <c:ptCount val="29"/>
                <c:pt idx="0">
                  <c:v>32</c:v>
                </c:pt>
                <c:pt idx="1">
                  <c:v>32</c:v>
                </c:pt>
                <c:pt idx="2">
                  <c:v>32</c:v>
                </c:pt>
                <c:pt idx="3">
                  <c:v>32</c:v>
                </c:pt>
                <c:pt idx="4">
                  <c:v>32</c:v>
                </c:pt>
                <c:pt idx="5">
                  <c:v>32</c:v>
                </c:pt>
                <c:pt idx="6">
                  <c:v>32</c:v>
                </c:pt>
                <c:pt idx="7">
                  <c:v>32</c:v>
                </c:pt>
                <c:pt idx="8">
                  <c:v>32</c:v>
                </c:pt>
                <c:pt idx="9">
                  <c:v>32</c:v>
                </c:pt>
                <c:pt idx="10">
                  <c:v>32</c:v>
                </c:pt>
                <c:pt idx="11">
                  <c:v>32</c:v>
                </c:pt>
                <c:pt idx="12">
                  <c:v>32</c:v>
                </c:pt>
                <c:pt idx="13">
                  <c:v>32</c:v>
                </c:pt>
                <c:pt idx="14">
                  <c:v>32</c:v>
                </c:pt>
                <c:pt idx="15">
                  <c:v>32</c:v>
                </c:pt>
                <c:pt idx="16">
                  <c:v>32</c:v>
                </c:pt>
                <c:pt idx="17">
                  <c:v>32</c:v>
                </c:pt>
                <c:pt idx="18">
                  <c:v>32</c:v>
                </c:pt>
                <c:pt idx="19">
                  <c:v>32</c:v>
                </c:pt>
                <c:pt idx="20">
                  <c:v>32</c:v>
                </c:pt>
                <c:pt idx="21">
                  <c:v>32</c:v>
                </c:pt>
                <c:pt idx="22">
                  <c:v>32</c:v>
                </c:pt>
                <c:pt idx="23">
                  <c:v>32</c:v>
                </c:pt>
                <c:pt idx="24">
                  <c:v>32</c:v>
                </c:pt>
                <c:pt idx="25">
                  <c:v>32</c:v>
                </c:pt>
                <c:pt idx="26">
                  <c:v>32</c:v>
                </c:pt>
                <c:pt idx="27">
                  <c:v>32</c:v>
                </c:pt>
                <c:pt idx="28">
                  <c:v>32</c:v>
                </c:pt>
              </c:numCache>
            </c:numRef>
          </c:yVal>
          <c:bubbleSize>
            <c:numRef>
              <c:f>ChartData!$Y$305:$Y$333</c:f>
              <c:numCache>
                <c:formatCode>0.00</c:formatCode>
                <c:ptCount val="29"/>
                <c:pt idx="0">
                  <c:v>12</c:v>
                </c:pt>
                <c:pt idx="1">
                  <c:v>12</c:v>
                </c:pt>
                <c:pt idx="2">
                  <c:v>20</c:v>
                </c:pt>
                <c:pt idx="3">
                  <c:v>12</c:v>
                </c:pt>
                <c:pt idx="4">
                  <c:v>6</c:v>
                </c:pt>
                <c:pt idx="5">
                  <c:v>11</c:v>
                </c:pt>
                <c:pt idx="6">
                  <c:v>15</c:v>
                </c:pt>
                <c:pt idx="7">
                  <c:v>9</c:v>
                </c:pt>
                <c:pt idx="8">
                  <c:v>6</c:v>
                </c:pt>
                <c:pt idx="9">
                  <c:v>19</c:v>
                </c:pt>
                <c:pt idx="10">
                  <c:v>20</c:v>
                </c:pt>
                <c:pt idx="11">
                  <c:v>6</c:v>
                </c:pt>
                <c:pt idx="12">
                  <c:v>16</c:v>
                </c:pt>
                <c:pt idx="13">
                  <c:v>15</c:v>
                </c:pt>
                <c:pt idx="14">
                  <c:v>13</c:v>
                </c:pt>
                <c:pt idx="15">
                  <c:v>12</c:v>
                </c:pt>
                <c:pt idx="16">
                  <c:v>5</c:v>
                </c:pt>
                <c:pt idx="17">
                  <c:v>7</c:v>
                </c:pt>
                <c:pt idx="18">
                  <c:v>3</c:v>
                </c:pt>
                <c:pt idx="19">
                  <c:v>9</c:v>
                </c:pt>
                <c:pt idx="20">
                  <c:v>7</c:v>
                </c:pt>
                <c:pt idx="21">
                  <c:v>4</c:v>
                </c:pt>
                <c:pt idx="22">
                  <c:v>5</c:v>
                </c:pt>
                <c:pt idx="23">
                  <c:v>5</c:v>
                </c:pt>
                <c:pt idx="24">
                  <c:v>6</c:v>
                </c:pt>
                <c:pt idx="25">
                  <c:v>3</c:v>
                </c:pt>
                <c:pt idx="26">
                  <c:v>4</c:v>
                </c:pt>
                <c:pt idx="27">
                  <c:v>2</c:v>
                </c:pt>
                <c:pt idx="28">
                  <c:v>2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157-A120-4EC8-83F3-0D1EF1B25E94}"/>
            </c:ext>
          </c:extLst>
        </c:ser>
        <c:ser>
          <c:idx val="12"/>
          <c:order val="12"/>
          <c:tx>
            <c:strRef>
              <c:f>LegendData!$Z$1:$Z$1</c:f>
              <c:strCache>
                <c:ptCount val="1"/>
                <c:pt idx="0">
                  <c:v>Government of the...</c:v>
                </c:pt>
              </c:strCache>
            </c:strRef>
          </c:tx>
          <c:spPr>
            <a:solidFill>
              <a:srgbClr val="B9706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158-A120-4EC8-83F3-0D1EF1B25E94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59-A120-4EC8-83F3-0D1EF1B25E94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5A-A120-4EC8-83F3-0D1EF1B25E94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5B-A120-4EC8-83F3-0D1EF1B25E94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5C-A120-4EC8-83F3-0D1EF1B25E94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5D-A120-4EC8-83F3-0D1EF1B25E94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5E-A120-4EC8-83F3-0D1EF1B25E94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5F-A120-4EC8-83F3-0D1EF1B25E94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60-A120-4EC8-83F3-0D1EF1B25E94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61-A120-4EC8-83F3-0D1EF1B25E94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62-A120-4EC8-83F3-0D1EF1B25E94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63-A120-4EC8-83F3-0D1EF1B25E94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64-A120-4EC8-83F3-0D1EF1B25E94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65-A120-4EC8-83F3-0D1EF1B25E94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66-A120-4EC8-83F3-0D1EF1B25E94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67-A120-4EC8-83F3-0D1EF1B25E94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68-A120-4EC8-83F3-0D1EF1B25E94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69-A120-4EC8-83F3-0D1EF1B25E94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6A-A120-4EC8-83F3-0D1EF1B25E94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6B-A120-4EC8-83F3-0D1EF1B25E94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6C-A120-4EC8-83F3-0D1EF1B25E94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6D-A120-4EC8-83F3-0D1EF1B25E94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6E-A120-4EC8-83F3-0D1EF1B25E94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6F-A120-4EC8-83F3-0D1EF1B25E94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70-A120-4EC8-83F3-0D1EF1B25E94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71-A120-4EC8-83F3-0D1EF1B25E94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72-A120-4EC8-83F3-0D1EF1B25E94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73-A120-4EC8-83F3-0D1EF1B25E94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74-A120-4EC8-83F3-0D1EF1B25E94}"/>
              </c:ext>
            </c:extLst>
          </c:dPt>
          <c:xVal>
            <c:numRef>
              <c:f>ChartData!$A$334:$A$362</c:f>
              <c:numCache>
                <c:formatCode>0</c:formatCode>
                <c:ptCount val="2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</c:numCache>
            </c:numRef>
          </c:xVal>
          <c:yVal>
            <c:numRef>
              <c:f>ChartData!$Z$334:$Z$362</c:f>
              <c:numCache>
                <c:formatCode>0</c:formatCode>
                <c:ptCount val="29"/>
                <c:pt idx="0">
                  <c:v>31</c:v>
                </c:pt>
                <c:pt idx="1">
                  <c:v>31</c:v>
                </c:pt>
                <c:pt idx="2">
                  <c:v>31</c:v>
                </c:pt>
                <c:pt idx="3">
                  <c:v>31</c:v>
                </c:pt>
                <c:pt idx="4">
                  <c:v>31</c:v>
                </c:pt>
                <c:pt idx="5">
                  <c:v>31</c:v>
                </c:pt>
                <c:pt idx="6">
                  <c:v>31</c:v>
                </c:pt>
                <c:pt idx="7">
                  <c:v>31</c:v>
                </c:pt>
                <c:pt idx="8">
                  <c:v>31</c:v>
                </c:pt>
                <c:pt idx="9">
                  <c:v>31</c:v>
                </c:pt>
                <c:pt idx="10">
                  <c:v>31</c:v>
                </c:pt>
                <c:pt idx="11">
                  <c:v>31</c:v>
                </c:pt>
                <c:pt idx="12">
                  <c:v>31</c:v>
                </c:pt>
                <c:pt idx="13">
                  <c:v>31</c:v>
                </c:pt>
                <c:pt idx="14">
                  <c:v>31</c:v>
                </c:pt>
                <c:pt idx="15">
                  <c:v>31</c:v>
                </c:pt>
                <c:pt idx="16">
                  <c:v>31</c:v>
                </c:pt>
                <c:pt idx="17">
                  <c:v>31</c:v>
                </c:pt>
                <c:pt idx="18">
                  <c:v>31</c:v>
                </c:pt>
                <c:pt idx="19">
                  <c:v>31</c:v>
                </c:pt>
                <c:pt idx="20">
                  <c:v>31</c:v>
                </c:pt>
                <c:pt idx="21">
                  <c:v>31</c:v>
                </c:pt>
                <c:pt idx="22">
                  <c:v>31</c:v>
                </c:pt>
                <c:pt idx="23">
                  <c:v>31</c:v>
                </c:pt>
                <c:pt idx="24">
                  <c:v>31</c:v>
                </c:pt>
                <c:pt idx="25">
                  <c:v>31</c:v>
                </c:pt>
                <c:pt idx="26">
                  <c:v>31</c:v>
                </c:pt>
                <c:pt idx="27">
                  <c:v>31</c:v>
                </c:pt>
                <c:pt idx="28">
                  <c:v>31</c:v>
                </c:pt>
              </c:numCache>
            </c:numRef>
          </c:yVal>
          <c:bubbleSize>
            <c:numRef>
              <c:f>ChartData!$AA$334:$AA$362</c:f>
              <c:numCache>
                <c:formatCode>0.00</c:formatCode>
                <c:ptCount val="29"/>
                <c:pt idx="0">
                  <c:v>23</c:v>
                </c:pt>
                <c:pt idx="1">
                  <c:v>18</c:v>
                </c:pt>
                <c:pt idx="2">
                  <c:v>21</c:v>
                </c:pt>
                <c:pt idx="3">
                  <c:v>22</c:v>
                </c:pt>
                <c:pt idx="4">
                  <c:v>9</c:v>
                </c:pt>
                <c:pt idx="5">
                  <c:v>8</c:v>
                </c:pt>
                <c:pt idx="6">
                  <c:v>7</c:v>
                </c:pt>
                <c:pt idx="7">
                  <c:v>3</c:v>
                </c:pt>
                <c:pt idx="8">
                  <c:v>6</c:v>
                </c:pt>
                <c:pt idx="9">
                  <c:v>11</c:v>
                </c:pt>
                <c:pt idx="10">
                  <c:v>12</c:v>
                </c:pt>
                <c:pt idx="11">
                  <c:v>6</c:v>
                </c:pt>
                <c:pt idx="12">
                  <c:v>5</c:v>
                </c:pt>
                <c:pt idx="13">
                  <c:v>3</c:v>
                </c:pt>
                <c:pt idx="14">
                  <c:v>2</c:v>
                </c:pt>
                <c:pt idx="15">
                  <c:v>4</c:v>
                </c:pt>
                <c:pt idx="16">
                  <c:v>4</c:v>
                </c:pt>
                <c:pt idx="17">
                  <c:v>13</c:v>
                </c:pt>
                <c:pt idx="18">
                  <c:v>7</c:v>
                </c:pt>
                <c:pt idx="19">
                  <c:v>11</c:v>
                </c:pt>
                <c:pt idx="20">
                  <c:v>6</c:v>
                </c:pt>
                <c:pt idx="21">
                  <c:v>6</c:v>
                </c:pt>
                <c:pt idx="22">
                  <c:v>9</c:v>
                </c:pt>
                <c:pt idx="23">
                  <c:v>7</c:v>
                </c:pt>
                <c:pt idx="24">
                  <c:v>7</c:v>
                </c:pt>
                <c:pt idx="25">
                  <c:v>12</c:v>
                </c:pt>
                <c:pt idx="26">
                  <c:v>8</c:v>
                </c:pt>
                <c:pt idx="27">
                  <c:v>14</c:v>
                </c:pt>
                <c:pt idx="28">
                  <c:v>1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175-A120-4EC8-83F3-0D1EF1B25E94}"/>
            </c:ext>
          </c:extLst>
        </c:ser>
        <c:ser>
          <c:idx val="13"/>
          <c:order val="13"/>
          <c:tx>
            <c:strRef>
              <c:f>LegendData!$AB$1:$AB$1</c:f>
              <c:strCache>
                <c:ptCount val="1"/>
                <c:pt idx="0">
                  <c:v>Northrop Grumman</c:v>
                </c:pt>
              </c:strCache>
            </c:strRef>
          </c:tx>
          <c:spPr>
            <a:solidFill>
              <a:srgbClr val="F7D3D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176-A120-4EC8-83F3-0D1EF1B25E94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77-A120-4EC8-83F3-0D1EF1B25E94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78-A120-4EC8-83F3-0D1EF1B25E94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79-A120-4EC8-83F3-0D1EF1B25E94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7A-A120-4EC8-83F3-0D1EF1B25E94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7B-A120-4EC8-83F3-0D1EF1B25E94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7C-A120-4EC8-83F3-0D1EF1B25E94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7D-A120-4EC8-83F3-0D1EF1B25E94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7E-A120-4EC8-83F3-0D1EF1B25E94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7F-A120-4EC8-83F3-0D1EF1B25E94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80-A120-4EC8-83F3-0D1EF1B25E94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81-A120-4EC8-83F3-0D1EF1B25E94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82-A120-4EC8-83F3-0D1EF1B25E94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83-A120-4EC8-83F3-0D1EF1B25E94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84-A120-4EC8-83F3-0D1EF1B25E94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85-A120-4EC8-83F3-0D1EF1B25E94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86-A120-4EC8-83F3-0D1EF1B25E94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87-A120-4EC8-83F3-0D1EF1B25E94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88-A120-4EC8-83F3-0D1EF1B25E94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89-A120-4EC8-83F3-0D1EF1B25E94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8A-A120-4EC8-83F3-0D1EF1B25E94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8B-A120-4EC8-83F3-0D1EF1B25E94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8C-A120-4EC8-83F3-0D1EF1B25E94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8D-A120-4EC8-83F3-0D1EF1B25E94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8E-A120-4EC8-83F3-0D1EF1B25E94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8F-A120-4EC8-83F3-0D1EF1B25E94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90-A120-4EC8-83F3-0D1EF1B25E94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91-A120-4EC8-83F3-0D1EF1B25E94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92-A120-4EC8-83F3-0D1EF1B25E94}"/>
              </c:ext>
            </c:extLst>
          </c:dPt>
          <c:xVal>
            <c:numRef>
              <c:f>ChartData!$A$363:$A$391</c:f>
              <c:numCache>
                <c:formatCode>0</c:formatCode>
                <c:ptCount val="2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</c:numCache>
            </c:numRef>
          </c:xVal>
          <c:yVal>
            <c:numRef>
              <c:f>ChartData!$AB$363:$AB$391</c:f>
              <c:numCache>
                <c:formatCode>0</c:formatCode>
                <c:ptCount val="29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  <c:pt idx="6">
                  <c:v>30</c:v>
                </c:pt>
                <c:pt idx="7">
                  <c:v>30</c:v>
                </c:pt>
                <c:pt idx="8">
                  <c:v>30</c:v>
                </c:pt>
                <c:pt idx="9">
                  <c:v>30</c:v>
                </c:pt>
                <c:pt idx="10">
                  <c:v>30</c:v>
                </c:pt>
                <c:pt idx="11">
                  <c:v>30</c:v>
                </c:pt>
                <c:pt idx="12">
                  <c:v>30</c:v>
                </c:pt>
                <c:pt idx="13">
                  <c:v>30</c:v>
                </c:pt>
                <c:pt idx="14">
                  <c:v>30</c:v>
                </c:pt>
                <c:pt idx="15">
                  <c:v>30</c:v>
                </c:pt>
                <c:pt idx="16">
                  <c:v>30</c:v>
                </c:pt>
                <c:pt idx="17">
                  <c:v>30</c:v>
                </c:pt>
                <c:pt idx="18">
                  <c:v>30</c:v>
                </c:pt>
                <c:pt idx="19">
                  <c:v>30</c:v>
                </c:pt>
                <c:pt idx="20">
                  <c:v>30</c:v>
                </c:pt>
                <c:pt idx="21">
                  <c:v>30</c:v>
                </c:pt>
                <c:pt idx="22">
                  <c:v>30</c:v>
                </c:pt>
                <c:pt idx="23">
                  <c:v>30</c:v>
                </c:pt>
                <c:pt idx="24">
                  <c:v>30</c:v>
                </c:pt>
                <c:pt idx="25">
                  <c:v>30</c:v>
                </c:pt>
                <c:pt idx="26">
                  <c:v>30</c:v>
                </c:pt>
                <c:pt idx="27">
                  <c:v>30</c:v>
                </c:pt>
                <c:pt idx="28">
                  <c:v>30</c:v>
                </c:pt>
              </c:numCache>
            </c:numRef>
          </c:yVal>
          <c:bubbleSize>
            <c:numRef>
              <c:f>ChartData!$AC$363:$AC$391</c:f>
              <c:numCache>
                <c:formatCode>0.00</c:formatCode>
                <c:ptCount val="29"/>
                <c:pt idx="0">
                  <c:v>10</c:v>
                </c:pt>
                <c:pt idx="1">
                  <c:v>14</c:v>
                </c:pt>
                <c:pt idx="2">
                  <c:v>11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14</c:v>
                </c:pt>
                <c:pt idx="7">
                  <c:v>17</c:v>
                </c:pt>
                <c:pt idx="8">
                  <c:v>12</c:v>
                </c:pt>
                <c:pt idx="9">
                  <c:v>22</c:v>
                </c:pt>
                <c:pt idx="10">
                  <c:v>13</c:v>
                </c:pt>
                <c:pt idx="11">
                  <c:v>18</c:v>
                </c:pt>
                <c:pt idx="12">
                  <c:v>8</c:v>
                </c:pt>
                <c:pt idx="13">
                  <c:v>12</c:v>
                </c:pt>
                <c:pt idx="14">
                  <c:v>4</c:v>
                </c:pt>
                <c:pt idx="15">
                  <c:v>4</c:v>
                </c:pt>
                <c:pt idx="16">
                  <c:v>10</c:v>
                </c:pt>
                <c:pt idx="17">
                  <c:v>4</c:v>
                </c:pt>
                <c:pt idx="18">
                  <c:v>2</c:v>
                </c:pt>
                <c:pt idx="19">
                  <c:v>4</c:v>
                </c:pt>
                <c:pt idx="20">
                  <c:v>2</c:v>
                </c:pt>
                <c:pt idx="21">
                  <c:v>4</c:v>
                </c:pt>
                <c:pt idx="22">
                  <c:v>3</c:v>
                </c:pt>
                <c:pt idx="23">
                  <c:v>5</c:v>
                </c:pt>
                <c:pt idx="24">
                  <c:v>7</c:v>
                </c:pt>
                <c:pt idx="25">
                  <c:v>7</c:v>
                </c:pt>
                <c:pt idx="26">
                  <c:v>7</c:v>
                </c:pt>
                <c:pt idx="27">
                  <c:v>10</c:v>
                </c:pt>
                <c:pt idx="28">
                  <c:v>2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193-A120-4EC8-83F3-0D1EF1B25E94}"/>
            </c:ext>
          </c:extLst>
        </c:ser>
        <c:ser>
          <c:idx val="14"/>
          <c:order val="14"/>
          <c:tx>
            <c:strRef>
              <c:f>LegendData!$AD$1:$AD$1</c:f>
              <c:strCache>
                <c:ptCount val="1"/>
                <c:pt idx="0">
                  <c:v>Raytheon Technolo...</c:v>
                </c:pt>
              </c:strCache>
            </c:strRef>
          </c:tx>
          <c:spPr>
            <a:solidFill>
              <a:srgbClr val="ECECD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194-A120-4EC8-83F3-0D1EF1B25E94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95-A120-4EC8-83F3-0D1EF1B25E94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96-A120-4EC8-83F3-0D1EF1B25E94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97-A120-4EC8-83F3-0D1EF1B25E94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98-A120-4EC8-83F3-0D1EF1B25E94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99-A120-4EC8-83F3-0D1EF1B25E94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9A-A120-4EC8-83F3-0D1EF1B25E94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9B-A120-4EC8-83F3-0D1EF1B25E94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9C-A120-4EC8-83F3-0D1EF1B25E94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9D-A120-4EC8-83F3-0D1EF1B25E94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9E-A120-4EC8-83F3-0D1EF1B25E94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9F-A120-4EC8-83F3-0D1EF1B25E94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A0-A120-4EC8-83F3-0D1EF1B25E94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A1-A120-4EC8-83F3-0D1EF1B25E94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A2-A120-4EC8-83F3-0D1EF1B25E94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A3-A120-4EC8-83F3-0D1EF1B25E94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A4-A120-4EC8-83F3-0D1EF1B25E94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A5-A120-4EC8-83F3-0D1EF1B25E94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A6-A120-4EC8-83F3-0D1EF1B25E94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A7-A120-4EC8-83F3-0D1EF1B25E94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A8-A120-4EC8-83F3-0D1EF1B25E94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A9-A120-4EC8-83F3-0D1EF1B25E94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AA-A120-4EC8-83F3-0D1EF1B25E94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AB-A120-4EC8-83F3-0D1EF1B25E94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AC-A120-4EC8-83F3-0D1EF1B25E94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AD-A120-4EC8-83F3-0D1EF1B25E94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AE-A120-4EC8-83F3-0D1EF1B25E94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AF-A120-4EC8-83F3-0D1EF1B25E94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B0-A120-4EC8-83F3-0D1EF1B25E94}"/>
              </c:ext>
            </c:extLst>
          </c:dPt>
          <c:dPt>
            <c:idx val="2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B1-A120-4EC8-83F3-0D1EF1B25E94}"/>
              </c:ext>
            </c:extLst>
          </c:dPt>
          <c:xVal>
            <c:numRef>
              <c:f>ChartData!$A$392:$A$421</c:f>
              <c:numCache>
                <c:formatCode>0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ChartData!$AD$392:$AD$421</c:f>
              <c:numCache>
                <c:formatCode>0</c:formatCode>
                <c:ptCount val="30"/>
                <c:pt idx="0">
                  <c:v>29</c:v>
                </c:pt>
                <c:pt idx="1">
                  <c:v>29</c:v>
                </c:pt>
                <c:pt idx="2">
                  <c:v>29</c:v>
                </c:pt>
                <c:pt idx="3">
                  <c:v>29</c:v>
                </c:pt>
                <c:pt idx="4">
                  <c:v>29</c:v>
                </c:pt>
                <c:pt idx="5">
                  <c:v>29</c:v>
                </c:pt>
                <c:pt idx="6">
                  <c:v>29</c:v>
                </c:pt>
                <c:pt idx="7">
                  <c:v>29</c:v>
                </c:pt>
                <c:pt idx="8">
                  <c:v>29</c:v>
                </c:pt>
                <c:pt idx="9">
                  <c:v>29</c:v>
                </c:pt>
                <c:pt idx="10">
                  <c:v>29</c:v>
                </c:pt>
                <c:pt idx="11">
                  <c:v>29</c:v>
                </c:pt>
                <c:pt idx="12">
                  <c:v>29</c:v>
                </c:pt>
                <c:pt idx="13">
                  <c:v>29</c:v>
                </c:pt>
                <c:pt idx="14">
                  <c:v>29</c:v>
                </c:pt>
                <c:pt idx="15">
                  <c:v>29</c:v>
                </c:pt>
                <c:pt idx="16">
                  <c:v>29</c:v>
                </c:pt>
                <c:pt idx="17">
                  <c:v>29</c:v>
                </c:pt>
                <c:pt idx="18">
                  <c:v>29</c:v>
                </c:pt>
                <c:pt idx="19">
                  <c:v>29</c:v>
                </c:pt>
                <c:pt idx="20">
                  <c:v>29</c:v>
                </c:pt>
                <c:pt idx="21">
                  <c:v>29</c:v>
                </c:pt>
                <c:pt idx="22">
                  <c:v>29</c:v>
                </c:pt>
                <c:pt idx="23">
                  <c:v>29</c:v>
                </c:pt>
                <c:pt idx="24">
                  <c:v>29</c:v>
                </c:pt>
                <c:pt idx="25">
                  <c:v>29</c:v>
                </c:pt>
                <c:pt idx="26">
                  <c:v>29</c:v>
                </c:pt>
                <c:pt idx="27">
                  <c:v>29</c:v>
                </c:pt>
                <c:pt idx="28">
                  <c:v>29</c:v>
                </c:pt>
                <c:pt idx="29">
                  <c:v>29</c:v>
                </c:pt>
              </c:numCache>
            </c:numRef>
          </c:yVal>
          <c:bubbleSize>
            <c:numRef>
              <c:f>ChartData!$AE$392:$AE$421</c:f>
              <c:numCache>
                <c:formatCode>0.00</c:formatCode>
                <c:ptCount val="30"/>
                <c:pt idx="0">
                  <c:v>8</c:v>
                </c:pt>
                <c:pt idx="1">
                  <c:v>4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8</c:v>
                </c:pt>
                <c:pt idx="6">
                  <c:v>3</c:v>
                </c:pt>
                <c:pt idx="7">
                  <c:v>6</c:v>
                </c:pt>
                <c:pt idx="8">
                  <c:v>5</c:v>
                </c:pt>
                <c:pt idx="9">
                  <c:v>4</c:v>
                </c:pt>
                <c:pt idx="10">
                  <c:v>1</c:v>
                </c:pt>
                <c:pt idx="11">
                  <c:v>3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3</c:v>
                </c:pt>
                <c:pt idx="16">
                  <c:v>6</c:v>
                </c:pt>
                <c:pt idx="17">
                  <c:v>9</c:v>
                </c:pt>
                <c:pt idx="18">
                  <c:v>12</c:v>
                </c:pt>
                <c:pt idx="19">
                  <c:v>10</c:v>
                </c:pt>
                <c:pt idx="20">
                  <c:v>6</c:v>
                </c:pt>
                <c:pt idx="21">
                  <c:v>10</c:v>
                </c:pt>
                <c:pt idx="22">
                  <c:v>11</c:v>
                </c:pt>
                <c:pt idx="23">
                  <c:v>8</c:v>
                </c:pt>
                <c:pt idx="24">
                  <c:v>11</c:v>
                </c:pt>
                <c:pt idx="25">
                  <c:v>18</c:v>
                </c:pt>
                <c:pt idx="26">
                  <c:v>27</c:v>
                </c:pt>
                <c:pt idx="27">
                  <c:v>13</c:v>
                </c:pt>
                <c:pt idx="28">
                  <c:v>3</c:v>
                </c:pt>
                <c:pt idx="29">
                  <c:v>1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1B2-A120-4EC8-83F3-0D1EF1B25E94}"/>
            </c:ext>
          </c:extLst>
        </c:ser>
        <c:ser>
          <c:idx val="15"/>
          <c:order val="15"/>
          <c:tx>
            <c:strRef>
              <c:f>LegendData!$AF$1:$AF$1</c:f>
              <c:strCache>
                <c:ptCount val="1"/>
                <c:pt idx="0">
                  <c:v>Korea Aerospace R...</c:v>
                </c:pt>
              </c:strCache>
            </c:strRef>
          </c:tx>
          <c:spPr>
            <a:solidFill>
              <a:srgbClr val="DCE8A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1B3-A120-4EC8-83F3-0D1EF1B25E94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B4-A120-4EC8-83F3-0D1EF1B25E94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B5-A120-4EC8-83F3-0D1EF1B25E94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B6-A120-4EC8-83F3-0D1EF1B25E94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B7-A120-4EC8-83F3-0D1EF1B25E94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B8-A120-4EC8-83F3-0D1EF1B25E94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B9-A120-4EC8-83F3-0D1EF1B25E94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BA-A120-4EC8-83F3-0D1EF1B25E94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BB-A120-4EC8-83F3-0D1EF1B25E94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BC-A120-4EC8-83F3-0D1EF1B25E94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BD-A120-4EC8-83F3-0D1EF1B25E94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BE-A120-4EC8-83F3-0D1EF1B25E94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BF-A120-4EC8-83F3-0D1EF1B25E94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C0-A120-4EC8-83F3-0D1EF1B25E94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C1-A120-4EC8-83F3-0D1EF1B25E94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C2-A120-4EC8-83F3-0D1EF1B25E94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C3-A120-4EC8-83F3-0D1EF1B25E94}"/>
              </c:ext>
            </c:extLst>
          </c:dPt>
          <c:xVal>
            <c:numRef>
              <c:f>ChartData!$A$422:$A$438</c:f>
              <c:numCache>
                <c:formatCode>0</c:formatCode>
                <c:ptCount val="17"/>
                <c:pt idx="0">
                  <c:v>11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  <c:pt idx="9">
                  <c:v>21</c:v>
                </c:pt>
                <c:pt idx="10">
                  <c:v>22</c:v>
                </c:pt>
                <c:pt idx="11">
                  <c:v>23</c:v>
                </c:pt>
                <c:pt idx="12">
                  <c:v>24</c:v>
                </c:pt>
                <c:pt idx="13">
                  <c:v>25</c:v>
                </c:pt>
                <c:pt idx="14">
                  <c:v>26</c:v>
                </c:pt>
                <c:pt idx="15">
                  <c:v>27</c:v>
                </c:pt>
                <c:pt idx="16">
                  <c:v>28</c:v>
                </c:pt>
              </c:numCache>
            </c:numRef>
          </c:xVal>
          <c:yVal>
            <c:numRef>
              <c:f>ChartData!$AF$422:$AF$438</c:f>
              <c:numCache>
                <c:formatCode>0</c:formatCode>
                <c:ptCount val="17"/>
                <c:pt idx="0">
                  <c:v>28</c:v>
                </c:pt>
                <c:pt idx="1">
                  <c:v>28</c:v>
                </c:pt>
                <c:pt idx="2">
                  <c:v>28</c:v>
                </c:pt>
                <c:pt idx="3">
                  <c:v>28</c:v>
                </c:pt>
                <c:pt idx="4">
                  <c:v>28</c:v>
                </c:pt>
                <c:pt idx="5">
                  <c:v>28</c:v>
                </c:pt>
                <c:pt idx="6">
                  <c:v>28</c:v>
                </c:pt>
                <c:pt idx="7">
                  <c:v>28</c:v>
                </c:pt>
                <c:pt idx="8">
                  <c:v>28</c:v>
                </c:pt>
                <c:pt idx="9">
                  <c:v>28</c:v>
                </c:pt>
                <c:pt idx="10">
                  <c:v>28</c:v>
                </c:pt>
                <c:pt idx="11">
                  <c:v>28</c:v>
                </c:pt>
                <c:pt idx="12">
                  <c:v>28</c:v>
                </c:pt>
                <c:pt idx="13">
                  <c:v>28</c:v>
                </c:pt>
                <c:pt idx="14">
                  <c:v>28</c:v>
                </c:pt>
                <c:pt idx="15">
                  <c:v>28</c:v>
                </c:pt>
                <c:pt idx="16">
                  <c:v>28</c:v>
                </c:pt>
              </c:numCache>
            </c:numRef>
          </c:yVal>
          <c:bubbleSize>
            <c:numRef>
              <c:f>ChartData!$AG$422:$AG$438</c:f>
              <c:numCache>
                <c:formatCode>0.00</c:formatCode>
                <c:ptCount val="17"/>
                <c:pt idx="0">
                  <c:v>3</c:v>
                </c:pt>
                <c:pt idx="1">
                  <c:v>2</c:v>
                </c:pt>
                <c:pt idx="2">
                  <c:v>6</c:v>
                </c:pt>
                <c:pt idx="3">
                  <c:v>6</c:v>
                </c:pt>
                <c:pt idx="4">
                  <c:v>4</c:v>
                </c:pt>
                <c:pt idx="5">
                  <c:v>4</c:v>
                </c:pt>
                <c:pt idx="6">
                  <c:v>14</c:v>
                </c:pt>
                <c:pt idx="7">
                  <c:v>22</c:v>
                </c:pt>
                <c:pt idx="8">
                  <c:v>14</c:v>
                </c:pt>
                <c:pt idx="9">
                  <c:v>10</c:v>
                </c:pt>
                <c:pt idx="10">
                  <c:v>13</c:v>
                </c:pt>
                <c:pt idx="11">
                  <c:v>14</c:v>
                </c:pt>
                <c:pt idx="12">
                  <c:v>21</c:v>
                </c:pt>
                <c:pt idx="13">
                  <c:v>19</c:v>
                </c:pt>
                <c:pt idx="14">
                  <c:v>6</c:v>
                </c:pt>
                <c:pt idx="15">
                  <c:v>20</c:v>
                </c:pt>
                <c:pt idx="16">
                  <c:v>20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1C4-A120-4EC8-83F3-0D1EF1B25E94}"/>
            </c:ext>
          </c:extLst>
        </c:ser>
        <c:ser>
          <c:idx val="16"/>
          <c:order val="16"/>
          <c:tx>
            <c:strRef>
              <c:f>LegendData!$AH$1:$AH$1</c:f>
              <c:strCache>
                <c:ptCount val="1"/>
                <c:pt idx="0">
                  <c:v>Maxar Technologie...</c:v>
                </c:pt>
              </c:strCache>
            </c:strRef>
          </c:tx>
          <c:spPr>
            <a:solidFill>
              <a:srgbClr val="B3B6B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1C5-A120-4EC8-83F3-0D1EF1B25E94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C6-A120-4EC8-83F3-0D1EF1B25E94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C7-A120-4EC8-83F3-0D1EF1B25E94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C8-A120-4EC8-83F3-0D1EF1B25E94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C9-A120-4EC8-83F3-0D1EF1B25E94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CA-A120-4EC8-83F3-0D1EF1B25E94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CB-A120-4EC8-83F3-0D1EF1B25E94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CC-A120-4EC8-83F3-0D1EF1B25E94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CD-A120-4EC8-83F3-0D1EF1B25E94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CE-A120-4EC8-83F3-0D1EF1B25E94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CF-A120-4EC8-83F3-0D1EF1B25E94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D0-A120-4EC8-83F3-0D1EF1B25E94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D1-A120-4EC8-83F3-0D1EF1B25E94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D2-A120-4EC8-83F3-0D1EF1B25E94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D3-A120-4EC8-83F3-0D1EF1B25E94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D4-A120-4EC8-83F3-0D1EF1B25E94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D5-A120-4EC8-83F3-0D1EF1B25E94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D6-A120-4EC8-83F3-0D1EF1B25E94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D7-A120-4EC8-83F3-0D1EF1B25E94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D8-A120-4EC8-83F3-0D1EF1B25E94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D9-A120-4EC8-83F3-0D1EF1B25E94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DA-A120-4EC8-83F3-0D1EF1B25E94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DB-A120-4EC8-83F3-0D1EF1B25E94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DC-A120-4EC8-83F3-0D1EF1B25E94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DD-A120-4EC8-83F3-0D1EF1B25E94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DE-A120-4EC8-83F3-0D1EF1B25E94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DF-A120-4EC8-83F3-0D1EF1B25E94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E0-A120-4EC8-83F3-0D1EF1B25E94}"/>
              </c:ext>
            </c:extLst>
          </c:dPt>
          <c:xVal>
            <c:numRef>
              <c:f>ChartData!$A$439:$A$466</c:f>
              <c:numCache>
                <c:formatCode>0</c:formatCode>
                <c:ptCount val="2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  <c:pt idx="20">
                  <c:v>22</c:v>
                </c:pt>
                <c:pt idx="21">
                  <c:v>23</c:v>
                </c:pt>
                <c:pt idx="22">
                  <c:v>24</c:v>
                </c:pt>
                <c:pt idx="23">
                  <c:v>25</c:v>
                </c:pt>
                <c:pt idx="24">
                  <c:v>26</c:v>
                </c:pt>
                <c:pt idx="25">
                  <c:v>27</c:v>
                </c:pt>
                <c:pt idx="26">
                  <c:v>28</c:v>
                </c:pt>
                <c:pt idx="27">
                  <c:v>29</c:v>
                </c:pt>
              </c:numCache>
            </c:numRef>
          </c:xVal>
          <c:yVal>
            <c:numRef>
              <c:f>ChartData!$AH$439:$AH$466</c:f>
              <c:numCache>
                <c:formatCode>0</c:formatCode>
                <c:ptCount val="28"/>
                <c:pt idx="0">
                  <c:v>27</c:v>
                </c:pt>
                <c:pt idx="1">
                  <c:v>27</c:v>
                </c:pt>
                <c:pt idx="2">
                  <c:v>27</c:v>
                </c:pt>
                <c:pt idx="3">
                  <c:v>27</c:v>
                </c:pt>
                <c:pt idx="4">
                  <c:v>27</c:v>
                </c:pt>
                <c:pt idx="5">
                  <c:v>27</c:v>
                </c:pt>
                <c:pt idx="6">
                  <c:v>27</c:v>
                </c:pt>
                <c:pt idx="7">
                  <c:v>27</c:v>
                </c:pt>
                <c:pt idx="8">
                  <c:v>27</c:v>
                </c:pt>
                <c:pt idx="9">
                  <c:v>27</c:v>
                </c:pt>
                <c:pt idx="10">
                  <c:v>27</c:v>
                </c:pt>
                <c:pt idx="11">
                  <c:v>27</c:v>
                </c:pt>
                <c:pt idx="12">
                  <c:v>27</c:v>
                </c:pt>
                <c:pt idx="13">
                  <c:v>27</c:v>
                </c:pt>
                <c:pt idx="14">
                  <c:v>27</c:v>
                </c:pt>
                <c:pt idx="15">
                  <c:v>27</c:v>
                </c:pt>
                <c:pt idx="16">
                  <c:v>27</c:v>
                </c:pt>
                <c:pt idx="17">
                  <c:v>27</c:v>
                </c:pt>
                <c:pt idx="18">
                  <c:v>27</c:v>
                </c:pt>
                <c:pt idx="19">
                  <c:v>27</c:v>
                </c:pt>
                <c:pt idx="20">
                  <c:v>27</c:v>
                </c:pt>
                <c:pt idx="21">
                  <c:v>27</c:v>
                </c:pt>
                <c:pt idx="22">
                  <c:v>27</c:v>
                </c:pt>
                <c:pt idx="23">
                  <c:v>27</c:v>
                </c:pt>
                <c:pt idx="24">
                  <c:v>27</c:v>
                </c:pt>
                <c:pt idx="25">
                  <c:v>27</c:v>
                </c:pt>
                <c:pt idx="26">
                  <c:v>27</c:v>
                </c:pt>
                <c:pt idx="27">
                  <c:v>27</c:v>
                </c:pt>
              </c:numCache>
            </c:numRef>
          </c:yVal>
          <c:bubbleSize>
            <c:numRef>
              <c:f>ChartData!$AI$439:$AI$466</c:f>
              <c:numCache>
                <c:formatCode>0.00</c:formatCode>
                <c:ptCount val="28"/>
                <c:pt idx="0">
                  <c:v>3</c:v>
                </c:pt>
                <c:pt idx="1">
                  <c:v>2</c:v>
                </c:pt>
                <c:pt idx="2">
                  <c:v>6</c:v>
                </c:pt>
                <c:pt idx="3">
                  <c:v>1</c:v>
                </c:pt>
                <c:pt idx="4">
                  <c:v>5</c:v>
                </c:pt>
                <c:pt idx="5">
                  <c:v>9</c:v>
                </c:pt>
                <c:pt idx="6">
                  <c:v>3</c:v>
                </c:pt>
                <c:pt idx="7">
                  <c:v>15</c:v>
                </c:pt>
                <c:pt idx="8">
                  <c:v>15</c:v>
                </c:pt>
                <c:pt idx="9">
                  <c:v>13</c:v>
                </c:pt>
                <c:pt idx="10">
                  <c:v>24</c:v>
                </c:pt>
                <c:pt idx="11">
                  <c:v>14</c:v>
                </c:pt>
                <c:pt idx="12">
                  <c:v>5</c:v>
                </c:pt>
                <c:pt idx="13">
                  <c:v>1</c:v>
                </c:pt>
                <c:pt idx="14">
                  <c:v>2</c:v>
                </c:pt>
                <c:pt idx="15">
                  <c:v>1</c:v>
                </c:pt>
                <c:pt idx="16">
                  <c:v>2</c:v>
                </c:pt>
                <c:pt idx="17">
                  <c:v>2</c:v>
                </c:pt>
                <c:pt idx="18">
                  <c:v>1</c:v>
                </c:pt>
                <c:pt idx="19">
                  <c:v>2</c:v>
                </c:pt>
                <c:pt idx="20">
                  <c:v>11</c:v>
                </c:pt>
                <c:pt idx="21">
                  <c:v>9</c:v>
                </c:pt>
                <c:pt idx="22">
                  <c:v>5</c:v>
                </c:pt>
                <c:pt idx="23">
                  <c:v>3</c:v>
                </c:pt>
                <c:pt idx="24">
                  <c:v>9</c:v>
                </c:pt>
                <c:pt idx="25">
                  <c:v>8</c:v>
                </c:pt>
                <c:pt idx="26">
                  <c:v>10</c:v>
                </c:pt>
                <c:pt idx="27">
                  <c:v>2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1E1-A120-4EC8-83F3-0D1EF1B25E94}"/>
            </c:ext>
          </c:extLst>
        </c:ser>
        <c:ser>
          <c:idx val="17"/>
          <c:order val="17"/>
          <c:tx>
            <c:strRef>
              <c:f>LegendData!$AJ$1:$AJ$1</c:f>
              <c:strCache>
                <c:ptCount val="1"/>
                <c:pt idx="0">
                  <c:v>AT&amp;T</c:v>
                </c:pt>
              </c:strCache>
            </c:strRef>
          </c:tx>
          <c:spPr>
            <a:solidFill>
              <a:srgbClr val="3470B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1E2-A120-4EC8-83F3-0D1EF1B25E94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E3-A120-4EC8-83F3-0D1EF1B25E94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E4-A120-4EC8-83F3-0D1EF1B25E94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E5-A120-4EC8-83F3-0D1EF1B25E94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E6-A120-4EC8-83F3-0D1EF1B25E94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E7-A120-4EC8-83F3-0D1EF1B25E94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E8-A120-4EC8-83F3-0D1EF1B25E94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E9-A120-4EC8-83F3-0D1EF1B25E94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EA-A120-4EC8-83F3-0D1EF1B25E94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EB-A120-4EC8-83F3-0D1EF1B25E94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EC-A120-4EC8-83F3-0D1EF1B25E94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ED-A120-4EC8-83F3-0D1EF1B25E94}"/>
              </c:ext>
            </c:extLst>
          </c:dPt>
          <c:xVal>
            <c:numRef>
              <c:f>ChartData!$A$467:$A$478</c:f>
              <c:numCache>
                <c:formatCode>0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14</c:v>
                </c:pt>
              </c:numCache>
            </c:numRef>
          </c:xVal>
          <c:yVal>
            <c:numRef>
              <c:f>ChartData!$AJ$467:$AJ$478</c:f>
              <c:numCache>
                <c:formatCode>0</c:formatCode>
                <c:ptCount val="12"/>
                <c:pt idx="0">
                  <c:v>26</c:v>
                </c:pt>
                <c:pt idx="1">
                  <c:v>26</c:v>
                </c:pt>
                <c:pt idx="2">
                  <c:v>26</c:v>
                </c:pt>
                <c:pt idx="3">
                  <c:v>26</c:v>
                </c:pt>
                <c:pt idx="4">
                  <c:v>26</c:v>
                </c:pt>
                <c:pt idx="5">
                  <c:v>26</c:v>
                </c:pt>
                <c:pt idx="6">
                  <c:v>26</c:v>
                </c:pt>
                <c:pt idx="7">
                  <c:v>26</c:v>
                </c:pt>
                <c:pt idx="8">
                  <c:v>26</c:v>
                </c:pt>
                <c:pt idx="9">
                  <c:v>26</c:v>
                </c:pt>
                <c:pt idx="10">
                  <c:v>26</c:v>
                </c:pt>
                <c:pt idx="11">
                  <c:v>26</c:v>
                </c:pt>
              </c:numCache>
            </c:numRef>
          </c:yVal>
          <c:bubbleSize>
            <c:numRef>
              <c:f>ChartData!$AK$467:$AK$478</c:f>
              <c:numCache>
                <c:formatCode>0.00</c:formatCode>
                <c:ptCount val="12"/>
                <c:pt idx="0">
                  <c:v>4</c:v>
                </c:pt>
                <c:pt idx="1">
                  <c:v>8</c:v>
                </c:pt>
                <c:pt idx="2">
                  <c:v>12</c:v>
                </c:pt>
                <c:pt idx="3">
                  <c:v>12</c:v>
                </c:pt>
                <c:pt idx="4">
                  <c:v>8</c:v>
                </c:pt>
                <c:pt idx="5">
                  <c:v>21</c:v>
                </c:pt>
                <c:pt idx="6">
                  <c:v>15</c:v>
                </c:pt>
                <c:pt idx="7">
                  <c:v>22</c:v>
                </c:pt>
                <c:pt idx="8">
                  <c:v>28</c:v>
                </c:pt>
                <c:pt idx="9">
                  <c:v>21</c:v>
                </c:pt>
                <c:pt idx="10">
                  <c:v>24</c:v>
                </c:pt>
                <c:pt idx="11">
                  <c:v>1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1EE-A120-4EC8-83F3-0D1EF1B25E94}"/>
            </c:ext>
          </c:extLst>
        </c:ser>
        <c:ser>
          <c:idx val="18"/>
          <c:order val="18"/>
          <c:tx>
            <c:strRef>
              <c:f>LegendData!$AL$1:$AL$1</c:f>
              <c:strCache>
                <c:ptCount val="1"/>
                <c:pt idx="0">
                  <c:v>Aerojet Rocketdyn...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1EF-A120-4EC8-83F3-0D1EF1B25E94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F0-A120-4EC8-83F3-0D1EF1B25E94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F1-A120-4EC8-83F3-0D1EF1B25E94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F2-A120-4EC8-83F3-0D1EF1B25E94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F3-A120-4EC8-83F3-0D1EF1B25E94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F4-A120-4EC8-83F3-0D1EF1B25E94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F5-A120-4EC8-83F3-0D1EF1B25E94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F6-A120-4EC8-83F3-0D1EF1B25E94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F7-A120-4EC8-83F3-0D1EF1B25E94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F8-A120-4EC8-83F3-0D1EF1B25E94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F9-A120-4EC8-83F3-0D1EF1B25E94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FA-A120-4EC8-83F3-0D1EF1B25E94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FB-A120-4EC8-83F3-0D1EF1B25E94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FC-A120-4EC8-83F3-0D1EF1B25E94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FD-A120-4EC8-83F3-0D1EF1B25E94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FE-A120-4EC8-83F3-0D1EF1B25E94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FF-A120-4EC8-83F3-0D1EF1B25E94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00-A120-4EC8-83F3-0D1EF1B25E94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201-A120-4EC8-83F3-0D1EF1B25E94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202-A120-4EC8-83F3-0D1EF1B25E94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203-A120-4EC8-83F3-0D1EF1B25E94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04-A120-4EC8-83F3-0D1EF1B25E94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05-A120-4EC8-83F3-0D1EF1B25E94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06-A120-4EC8-83F3-0D1EF1B25E94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07-A120-4EC8-83F3-0D1EF1B25E94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08-A120-4EC8-83F3-0D1EF1B25E94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09-A120-4EC8-83F3-0D1EF1B25E94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0A-A120-4EC8-83F3-0D1EF1B25E94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20B-A120-4EC8-83F3-0D1EF1B25E94}"/>
              </c:ext>
            </c:extLst>
          </c:dPt>
          <c:xVal>
            <c:numRef>
              <c:f>ChartData!$A$479:$A$507</c:f>
              <c:numCache>
                <c:formatCode>0</c:formatCode>
                <c:ptCount val="2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</c:numCache>
            </c:numRef>
          </c:xVal>
          <c:yVal>
            <c:numRef>
              <c:f>ChartData!$AL$479:$AL$507</c:f>
              <c:numCache>
                <c:formatCode>0</c:formatCode>
                <c:ptCount val="29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  <c:pt idx="4">
                  <c:v>25</c:v>
                </c:pt>
                <c:pt idx="5">
                  <c:v>25</c:v>
                </c:pt>
                <c:pt idx="6">
                  <c:v>25</c:v>
                </c:pt>
                <c:pt idx="7">
                  <c:v>25</c:v>
                </c:pt>
                <c:pt idx="8">
                  <c:v>25</c:v>
                </c:pt>
                <c:pt idx="9">
                  <c:v>25</c:v>
                </c:pt>
                <c:pt idx="10">
                  <c:v>25</c:v>
                </c:pt>
                <c:pt idx="11">
                  <c:v>25</c:v>
                </c:pt>
                <c:pt idx="12">
                  <c:v>25</c:v>
                </c:pt>
                <c:pt idx="13">
                  <c:v>25</c:v>
                </c:pt>
                <c:pt idx="14">
                  <c:v>25</c:v>
                </c:pt>
                <c:pt idx="15">
                  <c:v>25</c:v>
                </c:pt>
                <c:pt idx="16">
                  <c:v>25</c:v>
                </c:pt>
                <c:pt idx="17">
                  <c:v>25</c:v>
                </c:pt>
                <c:pt idx="18">
                  <c:v>25</c:v>
                </c:pt>
                <c:pt idx="19">
                  <c:v>25</c:v>
                </c:pt>
                <c:pt idx="20">
                  <c:v>25</c:v>
                </c:pt>
                <c:pt idx="21">
                  <c:v>25</c:v>
                </c:pt>
                <c:pt idx="22">
                  <c:v>25</c:v>
                </c:pt>
                <c:pt idx="23">
                  <c:v>25</c:v>
                </c:pt>
                <c:pt idx="24">
                  <c:v>25</c:v>
                </c:pt>
                <c:pt idx="25">
                  <c:v>25</c:v>
                </c:pt>
                <c:pt idx="26">
                  <c:v>25</c:v>
                </c:pt>
                <c:pt idx="27">
                  <c:v>25</c:v>
                </c:pt>
                <c:pt idx="28">
                  <c:v>25</c:v>
                </c:pt>
              </c:numCache>
            </c:numRef>
          </c:yVal>
          <c:bubbleSize>
            <c:numRef>
              <c:f>ChartData!$AM$479:$AM$507</c:f>
              <c:numCache>
                <c:formatCode>0.00</c:formatCode>
                <c:ptCount val="29"/>
                <c:pt idx="0">
                  <c:v>3</c:v>
                </c:pt>
                <c:pt idx="1">
                  <c:v>4</c:v>
                </c:pt>
                <c:pt idx="2">
                  <c:v>3</c:v>
                </c:pt>
                <c:pt idx="3">
                  <c:v>4</c:v>
                </c:pt>
                <c:pt idx="4">
                  <c:v>6</c:v>
                </c:pt>
                <c:pt idx="5">
                  <c:v>4</c:v>
                </c:pt>
                <c:pt idx="6">
                  <c:v>5</c:v>
                </c:pt>
                <c:pt idx="7">
                  <c:v>4</c:v>
                </c:pt>
                <c:pt idx="8">
                  <c:v>10</c:v>
                </c:pt>
                <c:pt idx="9">
                  <c:v>5</c:v>
                </c:pt>
                <c:pt idx="10">
                  <c:v>5</c:v>
                </c:pt>
                <c:pt idx="11">
                  <c:v>8</c:v>
                </c:pt>
                <c:pt idx="12">
                  <c:v>9</c:v>
                </c:pt>
                <c:pt idx="13">
                  <c:v>8</c:v>
                </c:pt>
                <c:pt idx="14">
                  <c:v>11</c:v>
                </c:pt>
                <c:pt idx="15">
                  <c:v>4</c:v>
                </c:pt>
                <c:pt idx="16">
                  <c:v>5</c:v>
                </c:pt>
                <c:pt idx="17">
                  <c:v>5</c:v>
                </c:pt>
                <c:pt idx="18">
                  <c:v>7</c:v>
                </c:pt>
                <c:pt idx="19">
                  <c:v>4</c:v>
                </c:pt>
                <c:pt idx="20">
                  <c:v>2</c:v>
                </c:pt>
                <c:pt idx="21">
                  <c:v>11</c:v>
                </c:pt>
                <c:pt idx="22">
                  <c:v>3</c:v>
                </c:pt>
                <c:pt idx="23">
                  <c:v>1</c:v>
                </c:pt>
                <c:pt idx="24">
                  <c:v>4</c:v>
                </c:pt>
                <c:pt idx="25">
                  <c:v>10</c:v>
                </c:pt>
                <c:pt idx="26">
                  <c:v>14</c:v>
                </c:pt>
                <c:pt idx="27">
                  <c:v>8</c:v>
                </c:pt>
                <c:pt idx="28">
                  <c:v>1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20C-A120-4EC8-83F3-0D1EF1B25E94}"/>
            </c:ext>
          </c:extLst>
        </c:ser>
        <c:ser>
          <c:idx val="19"/>
          <c:order val="19"/>
          <c:tx>
            <c:strRef>
              <c:f>LegendData!$AN$1:$AN$1</c:f>
              <c:strCache>
                <c:ptCount val="1"/>
                <c:pt idx="0">
                  <c:v>Honeywell</c:v>
                </c:pt>
              </c:strCache>
            </c:strRef>
          </c:tx>
          <c:spPr>
            <a:solidFill>
              <a:srgbClr val="FFD66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0D-A120-4EC8-83F3-0D1EF1B25E94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0E-A120-4EC8-83F3-0D1EF1B25E94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0F-A120-4EC8-83F3-0D1EF1B25E94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10-A120-4EC8-83F3-0D1EF1B25E94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11-A120-4EC8-83F3-0D1EF1B25E94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12-A120-4EC8-83F3-0D1EF1B25E94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13-A120-4EC8-83F3-0D1EF1B25E94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14-A120-4EC8-83F3-0D1EF1B25E94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215-A120-4EC8-83F3-0D1EF1B25E94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216-A120-4EC8-83F3-0D1EF1B25E94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217-A120-4EC8-83F3-0D1EF1B25E94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18-A120-4EC8-83F3-0D1EF1B25E94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19-A120-4EC8-83F3-0D1EF1B25E94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1A-A120-4EC8-83F3-0D1EF1B25E94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1B-A120-4EC8-83F3-0D1EF1B25E94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1C-A120-4EC8-83F3-0D1EF1B25E94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1D-A120-4EC8-83F3-0D1EF1B25E94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1E-A120-4EC8-83F3-0D1EF1B25E94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21F-A120-4EC8-83F3-0D1EF1B25E94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220-A120-4EC8-83F3-0D1EF1B25E94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221-A120-4EC8-83F3-0D1EF1B25E94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22-A120-4EC8-83F3-0D1EF1B25E94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23-A120-4EC8-83F3-0D1EF1B25E94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24-A120-4EC8-83F3-0D1EF1B25E94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25-A120-4EC8-83F3-0D1EF1B25E94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26-A120-4EC8-83F3-0D1EF1B25E94}"/>
              </c:ext>
            </c:extLst>
          </c:dPt>
          <c:xVal>
            <c:numRef>
              <c:f>ChartData!$A$508:$A$533</c:f>
              <c:numCache>
                <c:formatCode>0</c:formatCode>
                <c:ptCount val="26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</c:v>
                </c:pt>
                <c:pt idx="19">
                  <c:v>22</c:v>
                </c:pt>
                <c:pt idx="20">
                  <c:v>23</c:v>
                </c:pt>
                <c:pt idx="21">
                  <c:v>24</c:v>
                </c:pt>
                <c:pt idx="22">
                  <c:v>25</c:v>
                </c:pt>
                <c:pt idx="23">
                  <c:v>26</c:v>
                </c:pt>
                <c:pt idx="24">
                  <c:v>27</c:v>
                </c:pt>
                <c:pt idx="25">
                  <c:v>28</c:v>
                </c:pt>
              </c:numCache>
            </c:numRef>
          </c:xVal>
          <c:yVal>
            <c:numRef>
              <c:f>ChartData!$AN$508:$AN$533</c:f>
              <c:numCache>
                <c:formatCode>0</c:formatCode>
                <c:ptCount val="26"/>
                <c:pt idx="0">
                  <c:v>24</c:v>
                </c:pt>
                <c:pt idx="1">
                  <c:v>24</c:v>
                </c:pt>
                <c:pt idx="2">
                  <c:v>24</c:v>
                </c:pt>
                <c:pt idx="3">
                  <c:v>24</c:v>
                </c:pt>
                <c:pt idx="4">
                  <c:v>24</c:v>
                </c:pt>
                <c:pt idx="5">
                  <c:v>24</c:v>
                </c:pt>
                <c:pt idx="6">
                  <c:v>24</c:v>
                </c:pt>
                <c:pt idx="7">
                  <c:v>24</c:v>
                </c:pt>
                <c:pt idx="8">
                  <c:v>24</c:v>
                </c:pt>
                <c:pt idx="9">
                  <c:v>24</c:v>
                </c:pt>
                <c:pt idx="10">
                  <c:v>24</c:v>
                </c:pt>
                <c:pt idx="11">
                  <c:v>24</c:v>
                </c:pt>
                <c:pt idx="12">
                  <c:v>24</c:v>
                </c:pt>
                <c:pt idx="13">
                  <c:v>24</c:v>
                </c:pt>
                <c:pt idx="14">
                  <c:v>24</c:v>
                </c:pt>
                <c:pt idx="15">
                  <c:v>24</c:v>
                </c:pt>
                <c:pt idx="16">
                  <c:v>24</c:v>
                </c:pt>
                <c:pt idx="17">
                  <c:v>24</c:v>
                </c:pt>
                <c:pt idx="18">
                  <c:v>24</c:v>
                </c:pt>
                <c:pt idx="19">
                  <c:v>24</c:v>
                </c:pt>
                <c:pt idx="20">
                  <c:v>24</c:v>
                </c:pt>
                <c:pt idx="21">
                  <c:v>24</c:v>
                </c:pt>
                <c:pt idx="22">
                  <c:v>24</c:v>
                </c:pt>
                <c:pt idx="23">
                  <c:v>24</c:v>
                </c:pt>
                <c:pt idx="24">
                  <c:v>24</c:v>
                </c:pt>
                <c:pt idx="25">
                  <c:v>24</c:v>
                </c:pt>
              </c:numCache>
            </c:numRef>
          </c:yVal>
          <c:bubbleSize>
            <c:numRef>
              <c:f>ChartData!$AO$508:$AO$533</c:f>
              <c:numCache>
                <c:formatCode>0.00</c:formatCode>
                <c:ptCount val="26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1</c:v>
                </c:pt>
                <c:pt idx="5">
                  <c:v>8</c:v>
                </c:pt>
                <c:pt idx="6">
                  <c:v>8</c:v>
                </c:pt>
                <c:pt idx="7">
                  <c:v>3</c:v>
                </c:pt>
                <c:pt idx="8">
                  <c:v>7</c:v>
                </c:pt>
                <c:pt idx="9">
                  <c:v>6</c:v>
                </c:pt>
                <c:pt idx="10">
                  <c:v>15</c:v>
                </c:pt>
                <c:pt idx="11">
                  <c:v>13</c:v>
                </c:pt>
                <c:pt idx="12">
                  <c:v>13</c:v>
                </c:pt>
                <c:pt idx="13">
                  <c:v>11</c:v>
                </c:pt>
                <c:pt idx="14">
                  <c:v>8</c:v>
                </c:pt>
                <c:pt idx="15">
                  <c:v>10</c:v>
                </c:pt>
                <c:pt idx="16">
                  <c:v>10</c:v>
                </c:pt>
                <c:pt idx="17">
                  <c:v>4</c:v>
                </c:pt>
                <c:pt idx="18">
                  <c:v>6</c:v>
                </c:pt>
                <c:pt idx="19">
                  <c:v>4</c:v>
                </c:pt>
                <c:pt idx="20">
                  <c:v>4</c:v>
                </c:pt>
                <c:pt idx="21">
                  <c:v>1</c:v>
                </c:pt>
                <c:pt idx="22">
                  <c:v>5</c:v>
                </c:pt>
                <c:pt idx="23">
                  <c:v>3</c:v>
                </c:pt>
                <c:pt idx="24">
                  <c:v>7</c:v>
                </c:pt>
                <c:pt idx="25">
                  <c:v>1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227-A120-4EC8-83F3-0D1EF1B25E94}"/>
            </c:ext>
          </c:extLst>
        </c:ser>
        <c:ser>
          <c:idx val="20"/>
          <c:order val="20"/>
          <c:tx>
            <c:strRef>
              <c:f>LegendData!$AP$1:$AP$1</c:f>
              <c:strCache>
                <c:ptCount val="1"/>
                <c:pt idx="0">
                  <c:v>Thales</c:v>
                </c:pt>
              </c:strCache>
            </c:strRef>
          </c:tx>
          <c:spPr>
            <a:solidFill>
              <a:srgbClr val="F5F5ED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28-A120-4EC8-83F3-0D1EF1B25E94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29-A120-4EC8-83F3-0D1EF1B25E94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2A-A120-4EC8-83F3-0D1EF1B25E94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2B-A120-4EC8-83F3-0D1EF1B25E94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2C-A120-4EC8-83F3-0D1EF1B25E94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2D-A120-4EC8-83F3-0D1EF1B25E94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2E-A120-4EC8-83F3-0D1EF1B25E94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2F-A120-4EC8-83F3-0D1EF1B25E94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230-A120-4EC8-83F3-0D1EF1B25E94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231-A120-4EC8-83F3-0D1EF1B25E94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232-A120-4EC8-83F3-0D1EF1B25E94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33-A120-4EC8-83F3-0D1EF1B25E94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34-A120-4EC8-83F3-0D1EF1B25E94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35-A120-4EC8-83F3-0D1EF1B25E94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36-A120-4EC8-83F3-0D1EF1B25E94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37-A120-4EC8-83F3-0D1EF1B25E94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38-A120-4EC8-83F3-0D1EF1B25E94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39-A120-4EC8-83F3-0D1EF1B25E94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23A-A120-4EC8-83F3-0D1EF1B25E94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23B-A120-4EC8-83F3-0D1EF1B25E94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23C-A120-4EC8-83F3-0D1EF1B25E94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3D-A120-4EC8-83F3-0D1EF1B25E94}"/>
              </c:ext>
            </c:extLst>
          </c:dPt>
          <c:xVal>
            <c:numRef>
              <c:f>ChartData!$A$534:$A$555</c:f>
              <c:numCache>
                <c:formatCode>0</c:formatCode>
                <c:ptCount val="22"/>
                <c:pt idx="0">
                  <c:v>2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  <c:pt idx="9">
                  <c:v>17</c:v>
                </c:pt>
                <c:pt idx="10">
                  <c:v>18</c:v>
                </c:pt>
                <c:pt idx="11">
                  <c:v>19</c:v>
                </c:pt>
                <c:pt idx="12">
                  <c:v>20</c:v>
                </c:pt>
                <c:pt idx="13">
                  <c:v>21</c:v>
                </c:pt>
                <c:pt idx="14">
                  <c:v>22</c:v>
                </c:pt>
                <c:pt idx="15">
                  <c:v>23</c:v>
                </c:pt>
                <c:pt idx="16">
                  <c:v>24</c:v>
                </c:pt>
                <c:pt idx="17">
                  <c:v>25</c:v>
                </c:pt>
                <c:pt idx="18">
                  <c:v>26</c:v>
                </c:pt>
                <c:pt idx="19">
                  <c:v>27</c:v>
                </c:pt>
                <c:pt idx="20">
                  <c:v>28</c:v>
                </c:pt>
                <c:pt idx="21">
                  <c:v>29</c:v>
                </c:pt>
              </c:numCache>
            </c:numRef>
          </c:xVal>
          <c:yVal>
            <c:numRef>
              <c:f>ChartData!$AP$534:$AP$555</c:f>
              <c:numCache>
                <c:formatCode>0</c:formatCode>
                <c:ptCount val="22"/>
                <c:pt idx="0">
                  <c:v>23</c:v>
                </c:pt>
                <c:pt idx="1">
                  <c:v>23</c:v>
                </c:pt>
                <c:pt idx="2">
                  <c:v>23</c:v>
                </c:pt>
                <c:pt idx="3">
                  <c:v>23</c:v>
                </c:pt>
                <c:pt idx="4">
                  <c:v>23</c:v>
                </c:pt>
                <c:pt idx="5">
                  <c:v>23</c:v>
                </c:pt>
                <c:pt idx="6">
                  <c:v>23</c:v>
                </c:pt>
                <c:pt idx="7">
                  <c:v>23</c:v>
                </c:pt>
                <c:pt idx="8">
                  <c:v>23</c:v>
                </c:pt>
                <c:pt idx="9">
                  <c:v>23</c:v>
                </c:pt>
                <c:pt idx="10">
                  <c:v>23</c:v>
                </c:pt>
                <c:pt idx="11">
                  <c:v>23</c:v>
                </c:pt>
                <c:pt idx="12">
                  <c:v>23</c:v>
                </c:pt>
                <c:pt idx="13">
                  <c:v>23</c:v>
                </c:pt>
                <c:pt idx="14">
                  <c:v>23</c:v>
                </c:pt>
                <c:pt idx="15">
                  <c:v>23</c:v>
                </c:pt>
                <c:pt idx="16">
                  <c:v>23</c:v>
                </c:pt>
                <c:pt idx="17">
                  <c:v>23</c:v>
                </c:pt>
                <c:pt idx="18">
                  <c:v>23</c:v>
                </c:pt>
                <c:pt idx="19">
                  <c:v>23</c:v>
                </c:pt>
                <c:pt idx="20">
                  <c:v>23</c:v>
                </c:pt>
                <c:pt idx="21">
                  <c:v>23</c:v>
                </c:pt>
              </c:numCache>
            </c:numRef>
          </c:yVal>
          <c:bubbleSize>
            <c:numRef>
              <c:f>ChartData!$AQ$534:$AQ$555</c:f>
              <c:numCache>
                <c:formatCode>0.00</c:formatCode>
                <c:ptCount val="22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  <c:pt idx="5">
                  <c:v>2</c:v>
                </c:pt>
                <c:pt idx="6">
                  <c:v>1</c:v>
                </c:pt>
                <c:pt idx="7">
                  <c:v>4</c:v>
                </c:pt>
                <c:pt idx="8">
                  <c:v>6</c:v>
                </c:pt>
                <c:pt idx="9">
                  <c:v>11</c:v>
                </c:pt>
                <c:pt idx="10">
                  <c:v>13</c:v>
                </c:pt>
                <c:pt idx="11">
                  <c:v>13</c:v>
                </c:pt>
                <c:pt idx="12">
                  <c:v>7</c:v>
                </c:pt>
                <c:pt idx="13">
                  <c:v>8</c:v>
                </c:pt>
                <c:pt idx="14">
                  <c:v>9</c:v>
                </c:pt>
                <c:pt idx="15">
                  <c:v>16</c:v>
                </c:pt>
                <c:pt idx="16">
                  <c:v>11</c:v>
                </c:pt>
                <c:pt idx="17">
                  <c:v>14</c:v>
                </c:pt>
                <c:pt idx="18">
                  <c:v>15</c:v>
                </c:pt>
                <c:pt idx="19">
                  <c:v>6</c:v>
                </c:pt>
                <c:pt idx="20">
                  <c:v>5</c:v>
                </c:pt>
                <c:pt idx="21">
                  <c:v>2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23E-A120-4EC8-83F3-0D1EF1B25E94}"/>
            </c:ext>
          </c:extLst>
        </c:ser>
        <c:ser>
          <c:idx val="21"/>
          <c:order val="21"/>
          <c:tx>
            <c:strRef>
              <c:f>LegendData!$AR$1:$AR$1</c:f>
              <c:strCache>
                <c:ptCount val="1"/>
                <c:pt idx="0">
                  <c:v>Mitsubishi Heavy</c:v>
                </c:pt>
              </c:strCache>
            </c:strRef>
          </c:tx>
          <c:spPr>
            <a:solidFill>
              <a:srgbClr val="B1E9F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3F-A120-4EC8-83F3-0D1EF1B25E94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40-A120-4EC8-83F3-0D1EF1B25E94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41-A120-4EC8-83F3-0D1EF1B25E94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42-A120-4EC8-83F3-0D1EF1B25E94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43-A120-4EC8-83F3-0D1EF1B25E94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44-A120-4EC8-83F3-0D1EF1B25E94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45-A120-4EC8-83F3-0D1EF1B25E94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46-A120-4EC8-83F3-0D1EF1B25E94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247-A120-4EC8-83F3-0D1EF1B25E94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248-A120-4EC8-83F3-0D1EF1B25E94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249-A120-4EC8-83F3-0D1EF1B25E94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4A-A120-4EC8-83F3-0D1EF1B25E94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4B-A120-4EC8-83F3-0D1EF1B25E94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4C-A120-4EC8-83F3-0D1EF1B25E94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4D-A120-4EC8-83F3-0D1EF1B25E94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4E-A120-4EC8-83F3-0D1EF1B25E94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4F-A120-4EC8-83F3-0D1EF1B25E94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50-A120-4EC8-83F3-0D1EF1B25E94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251-A120-4EC8-83F3-0D1EF1B25E94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252-A120-4EC8-83F3-0D1EF1B25E94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253-A120-4EC8-83F3-0D1EF1B25E94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54-A120-4EC8-83F3-0D1EF1B25E94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55-A120-4EC8-83F3-0D1EF1B25E94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56-A120-4EC8-83F3-0D1EF1B25E94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57-A120-4EC8-83F3-0D1EF1B25E94}"/>
              </c:ext>
            </c:extLst>
          </c:dPt>
          <c:xVal>
            <c:numRef>
              <c:f>ChartData!$A$556:$A$580</c:f>
              <c:numCache>
                <c:formatCode>0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18</c:v>
                </c:pt>
                <c:pt idx="15">
                  <c:v>19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  <c:pt idx="20">
                  <c:v>25</c:v>
                </c:pt>
                <c:pt idx="21">
                  <c:v>26</c:v>
                </c:pt>
                <c:pt idx="22">
                  <c:v>27</c:v>
                </c:pt>
                <c:pt idx="23">
                  <c:v>28</c:v>
                </c:pt>
                <c:pt idx="24">
                  <c:v>29</c:v>
                </c:pt>
              </c:numCache>
            </c:numRef>
          </c:xVal>
          <c:yVal>
            <c:numRef>
              <c:f>ChartData!$AR$556:$AR$580</c:f>
              <c:numCache>
                <c:formatCode>0</c:formatCode>
                <c:ptCount val="25"/>
                <c:pt idx="0">
                  <c:v>22</c:v>
                </c:pt>
                <c:pt idx="1">
                  <c:v>22</c:v>
                </c:pt>
                <c:pt idx="2">
                  <c:v>22</c:v>
                </c:pt>
                <c:pt idx="3">
                  <c:v>22</c:v>
                </c:pt>
                <c:pt idx="4">
                  <c:v>22</c:v>
                </c:pt>
                <c:pt idx="5">
                  <c:v>22</c:v>
                </c:pt>
                <c:pt idx="6">
                  <c:v>22</c:v>
                </c:pt>
                <c:pt idx="7">
                  <c:v>22</c:v>
                </c:pt>
                <c:pt idx="8">
                  <c:v>22</c:v>
                </c:pt>
                <c:pt idx="9">
                  <c:v>22</c:v>
                </c:pt>
                <c:pt idx="10">
                  <c:v>22</c:v>
                </c:pt>
                <c:pt idx="11">
                  <c:v>22</c:v>
                </c:pt>
                <c:pt idx="12">
                  <c:v>22</c:v>
                </c:pt>
                <c:pt idx="13">
                  <c:v>22</c:v>
                </c:pt>
                <c:pt idx="14">
                  <c:v>22</c:v>
                </c:pt>
                <c:pt idx="15">
                  <c:v>22</c:v>
                </c:pt>
                <c:pt idx="16">
                  <c:v>22</c:v>
                </c:pt>
                <c:pt idx="17">
                  <c:v>22</c:v>
                </c:pt>
                <c:pt idx="18">
                  <c:v>22</c:v>
                </c:pt>
                <c:pt idx="19">
                  <c:v>22</c:v>
                </c:pt>
                <c:pt idx="20">
                  <c:v>22</c:v>
                </c:pt>
                <c:pt idx="21">
                  <c:v>22</c:v>
                </c:pt>
                <c:pt idx="22">
                  <c:v>22</c:v>
                </c:pt>
                <c:pt idx="23">
                  <c:v>22</c:v>
                </c:pt>
                <c:pt idx="24">
                  <c:v>22</c:v>
                </c:pt>
              </c:numCache>
            </c:numRef>
          </c:yVal>
          <c:bubbleSize>
            <c:numRef>
              <c:f>ChartData!$AS$556:$AS$580</c:f>
              <c:numCache>
                <c:formatCode>0.00</c:formatCode>
                <c:ptCount val="25"/>
                <c:pt idx="0">
                  <c:v>15</c:v>
                </c:pt>
                <c:pt idx="1">
                  <c:v>13</c:v>
                </c:pt>
                <c:pt idx="2">
                  <c:v>12</c:v>
                </c:pt>
                <c:pt idx="3">
                  <c:v>11</c:v>
                </c:pt>
                <c:pt idx="4">
                  <c:v>9</c:v>
                </c:pt>
                <c:pt idx="5">
                  <c:v>5</c:v>
                </c:pt>
                <c:pt idx="6">
                  <c:v>6</c:v>
                </c:pt>
                <c:pt idx="7">
                  <c:v>4</c:v>
                </c:pt>
                <c:pt idx="8">
                  <c:v>4</c:v>
                </c:pt>
                <c:pt idx="9">
                  <c:v>9</c:v>
                </c:pt>
                <c:pt idx="10">
                  <c:v>8</c:v>
                </c:pt>
                <c:pt idx="11">
                  <c:v>8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2</c:v>
                </c:pt>
                <c:pt idx="16">
                  <c:v>2</c:v>
                </c:pt>
                <c:pt idx="17">
                  <c:v>5</c:v>
                </c:pt>
                <c:pt idx="18">
                  <c:v>6</c:v>
                </c:pt>
                <c:pt idx="19">
                  <c:v>5</c:v>
                </c:pt>
                <c:pt idx="20">
                  <c:v>10</c:v>
                </c:pt>
                <c:pt idx="21">
                  <c:v>7</c:v>
                </c:pt>
                <c:pt idx="22">
                  <c:v>2</c:v>
                </c:pt>
                <c:pt idx="23">
                  <c:v>2</c:v>
                </c:pt>
                <c:pt idx="24">
                  <c:v>1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258-A120-4EC8-83F3-0D1EF1B25E94}"/>
            </c:ext>
          </c:extLst>
        </c:ser>
        <c:ser>
          <c:idx val="22"/>
          <c:order val="22"/>
          <c:tx>
            <c:strRef>
              <c:f>LegendData!$AT$1:$AT$1</c:f>
              <c:strCache>
                <c:ptCount val="1"/>
                <c:pt idx="0">
                  <c:v>NASA</c:v>
                </c:pt>
              </c:strCache>
            </c:strRef>
          </c:tx>
          <c:spPr>
            <a:solidFill>
              <a:srgbClr val="C5C8C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59-A120-4EC8-83F3-0D1EF1B25E94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5A-A120-4EC8-83F3-0D1EF1B25E94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5B-A120-4EC8-83F3-0D1EF1B25E94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5C-A120-4EC8-83F3-0D1EF1B25E94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5D-A120-4EC8-83F3-0D1EF1B25E94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5E-A120-4EC8-83F3-0D1EF1B25E94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5F-A120-4EC8-83F3-0D1EF1B25E94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60-A120-4EC8-83F3-0D1EF1B25E94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261-A120-4EC8-83F3-0D1EF1B25E94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262-A120-4EC8-83F3-0D1EF1B25E94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263-A120-4EC8-83F3-0D1EF1B25E94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64-A120-4EC8-83F3-0D1EF1B25E94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65-A120-4EC8-83F3-0D1EF1B25E94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66-A120-4EC8-83F3-0D1EF1B25E94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67-A120-4EC8-83F3-0D1EF1B25E94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68-A120-4EC8-83F3-0D1EF1B25E94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69-A120-4EC8-83F3-0D1EF1B25E94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6A-A120-4EC8-83F3-0D1EF1B25E94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26B-A120-4EC8-83F3-0D1EF1B25E94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26C-A120-4EC8-83F3-0D1EF1B25E94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26D-A120-4EC8-83F3-0D1EF1B25E94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6E-A120-4EC8-83F3-0D1EF1B25E94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6F-A120-4EC8-83F3-0D1EF1B25E94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70-A120-4EC8-83F3-0D1EF1B25E94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71-A120-4EC8-83F3-0D1EF1B25E94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72-A120-4EC8-83F3-0D1EF1B25E94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73-A120-4EC8-83F3-0D1EF1B25E94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74-A120-4EC8-83F3-0D1EF1B25E94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275-A120-4EC8-83F3-0D1EF1B25E94}"/>
              </c:ext>
            </c:extLst>
          </c:dPt>
          <c:xVal>
            <c:numRef>
              <c:f>ChartData!$A$581:$A$609</c:f>
              <c:numCache>
                <c:formatCode>0</c:formatCode>
                <c:ptCount val="2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</c:numCache>
            </c:numRef>
          </c:xVal>
          <c:yVal>
            <c:numRef>
              <c:f>ChartData!$AT$581:$AT$609</c:f>
              <c:numCache>
                <c:formatCode>0</c:formatCode>
                <c:ptCount val="29"/>
                <c:pt idx="0">
                  <c:v>21</c:v>
                </c:pt>
                <c:pt idx="1">
                  <c:v>21</c:v>
                </c:pt>
                <c:pt idx="2">
                  <c:v>21</c:v>
                </c:pt>
                <c:pt idx="3">
                  <c:v>21</c:v>
                </c:pt>
                <c:pt idx="4">
                  <c:v>21</c:v>
                </c:pt>
                <c:pt idx="5">
                  <c:v>21</c:v>
                </c:pt>
                <c:pt idx="6">
                  <c:v>21</c:v>
                </c:pt>
                <c:pt idx="7">
                  <c:v>21</c:v>
                </c:pt>
                <c:pt idx="8">
                  <c:v>21</c:v>
                </c:pt>
                <c:pt idx="9">
                  <c:v>21</c:v>
                </c:pt>
                <c:pt idx="10">
                  <c:v>21</c:v>
                </c:pt>
                <c:pt idx="11">
                  <c:v>21</c:v>
                </c:pt>
                <c:pt idx="12">
                  <c:v>21</c:v>
                </c:pt>
                <c:pt idx="13">
                  <c:v>21</c:v>
                </c:pt>
                <c:pt idx="14">
                  <c:v>21</c:v>
                </c:pt>
                <c:pt idx="15">
                  <c:v>21</c:v>
                </c:pt>
                <c:pt idx="16">
                  <c:v>21</c:v>
                </c:pt>
                <c:pt idx="17">
                  <c:v>21</c:v>
                </c:pt>
                <c:pt idx="18">
                  <c:v>21</c:v>
                </c:pt>
                <c:pt idx="19">
                  <c:v>21</c:v>
                </c:pt>
                <c:pt idx="20">
                  <c:v>21</c:v>
                </c:pt>
                <c:pt idx="21">
                  <c:v>21</c:v>
                </c:pt>
                <c:pt idx="22">
                  <c:v>21</c:v>
                </c:pt>
                <c:pt idx="23">
                  <c:v>21</c:v>
                </c:pt>
                <c:pt idx="24">
                  <c:v>21</c:v>
                </c:pt>
                <c:pt idx="25">
                  <c:v>21</c:v>
                </c:pt>
                <c:pt idx="26">
                  <c:v>21</c:v>
                </c:pt>
                <c:pt idx="27">
                  <c:v>21</c:v>
                </c:pt>
                <c:pt idx="28">
                  <c:v>21</c:v>
                </c:pt>
              </c:numCache>
            </c:numRef>
          </c:yVal>
          <c:bubbleSize>
            <c:numRef>
              <c:f>ChartData!$AU$581:$AU$609</c:f>
              <c:numCache>
                <c:formatCode>0.00</c:formatCode>
                <c:ptCount val="29"/>
                <c:pt idx="0">
                  <c:v>12</c:v>
                </c:pt>
                <c:pt idx="1">
                  <c:v>8</c:v>
                </c:pt>
                <c:pt idx="2">
                  <c:v>9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  <c:pt idx="6">
                  <c:v>6</c:v>
                </c:pt>
                <c:pt idx="7">
                  <c:v>1</c:v>
                </c:pt>
                <c:pt idx="8">
                  <c:v>9</c:v>
                </c:pt>
                <c:pt idx="9">
                  <c:v>5</c:v>
                </c:pt>
                <c:pt idx="10">
                  <c:v>3</c:v>
                </c:pt>
                <c:pt idx="11">
                  <c:v>2</c:v>
                </c:pt>
                <c:pt idx="12">
                  <c:v>9</c:v>
                </c:pt>
                <c:pt idx="13">
                  <c:v>3</c:v>
                </c:pt>
                <c:pt idx="14">
                  <c:v>2</c:v>
                </c:pt>
                <c:pt idx="15">
                  <c:v>9</c:v>
                </c:pt>
                <c:pt idx="16">
                  <c:v>1</c:v>
                </c:pt>
                <c:pt idx="17">
                  <c:v>6</c:v>
                </c:pt>
                <c:pt idx="18">
                  <c:v>3</c:v>
                </c:pt>
                <c:pt idx="19">
                  <c:v>5</c:v>
                </c:pt>
                <c:pt idx="20">
                  <c:v>3</c:v>
                </c:pt>
                <c:pt idx="21">
                  <c:v>3</c:v>
                </c:pt>
                <c:pt idx="22">
                  <c:v>7</c:v>
                </c:pt>
                <c:pt idx="23">
                  <c:v>5</c:v>
                </c:pt>
                <c:pt idx="24">
                  <c:v>7</c:v>
                </c:pt>
                <c:pt idx="25">
                  <c:v>6</c:v>
                </c:pt>
                <c:pt idx="26">
                  <c:v>9</c:v>
                </c:pt>
                <c:pt idx="27">
                  <c:v>8</c:v>
                </c:pt>
                <c:pt idx="28">
                  <c:v>1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276-A120-4EC8-83F3-0D1EF1B25E94}"/>
            </c:ext>
          </c:extLst>
        </c:ser>
        <c:ser>
          <c:idx val="23"/>
          <c:order val="23"/>
          <c:tx>
            <c:strRef>
              <c:f>LegendData!$AV$1:$AV$1</c:f>
              <c:strCache>
                <c:ptCount val="1"/>
                <c:pt idx="0">
                  <c:v>Harbin Institute ...</c:v>
                </c:pt>
              </c:strCache>
            </c:strRef>
          </c:tx>
          <c:spPr>
            <a:solidFill>
              <a:srgbClr val="85A9D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77-A120-4EC8-83F3-0D1EF1B25E94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78-A120-4EC8-83F3-0D1EF1B25E94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79-A120-4EC8-83F3-0D1EF1B25E94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7A-A120-4EC8-83F3-0D1EF1B25E94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7B-A120-4EC8-83F3-0D1EF1B25E94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7C-A120-4EC8-83F3-0D1EF1B25E94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7D-A120-4EC8-83F3-0D1EF1B25E94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7E-A120-4EC8-83F3-0D1EF1B25E94}"/>
              </c:ext>
            </c:extLst>
          </c:dPt>
          <c:xVal>
            <c:numRef>
              <c:f>ChartData!$A$610:$A$617</c:f>
              <c:numCache>
                <c:formatCode>0</c:formatCode>
                <c:ptCount val="8"/>
                <c:pt idx="0">
                  <c:v>23</c:v>
                </c:pt>
                <c:pt idx="1">
                  <c:v>24</c:v>
                </c:pt>
                <c:pt idx="2">
                  <c:v>25</c:v>
                </c:pt>
                <c:pt idx="3">
                  <c:v>26</c:v>
                </c:pt>
                <c:pt idx="4">
                  <c:v>27</c:v>
                </c:pt>
                <c:pt idx="5">
                  <c:v>28</c:v>
                </c:pt>
                <c:pt idx="6">
                  <c:v>29</c:v>
                </c:pt>
                <c:pt idx="7">
                  <c:v>30</c:v>
                </c:pt>
              </c:numCache>
            </c:numRef>
          </c:xVal>
          <c:yVal>
            <c:numRef>
              <c:f>ChartData!$AV$610:$AV$617</c:f>
              <c:numCache>
                <c:formatCode>0</c:formatCode>
                <c:ptCount val="8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20</c:v>
                </c:pt>
              </c:numCache>
            </c:numRef>
          </c:yVal>
          <c:bubbleSize>
            <c:numRef>
              <c:f>ChartData!$AW$610:$AW$617</c:f>
              <c:numCache>
                <c:formatCode>0.00</c:formatCode>
                <c:ptCount val="8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7</c:v>
                </c:pt>
                <c:pt idx="4">
                  <c:v>30</c:v>
                </c:pt>
                <c:pt idx="5">
                  <c:v>24</c:v>
                </c:pt>
                <c:pt idx="6">
                  <c:v>70</c:v>
                </c:pt>
                <c:pt idx="7">
                  <c:v>6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27F-A120-4EC8-83F3-0D1EF1B25E94}"/>
            </c:ext>
          </c:extLst>
        </c:ser>
        <c:ser>
          <c:idx val="24"/>
          <c:order val="24"/>
          <c:tx>
            <c:strRef>
              <c:f>LegendData!$AX$1:$AX$1</c:f>
              <c:strCache>
                <c:ptCount val="1"/>
                <c:pt idx="0">
                  <c:v>Roscosmos</c:v>
                </c:pt>
              </c:strCache>
            </c:strRef>
          </c:tx>
          <c:spPr>
            <a:solidFill>
              <a:srgbClr val="CCCCC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80-A120-4EC8-83F3-0D1EF1B25E94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81-A120-4EC8-83F3-0D1EF1B25E94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82-A120-4EC8-83F3-0D1EF1B25E94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83-A120-4EC8-83F3-0D1EF1B25E94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84-A120-4EC8-83F3-0D1EF1B25E94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85-A120-4EC8-83F3-0D1EF1B25E94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86-A120-4EC8-83F3-0D1EF1B25E94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87-A120-4EC8-83F3-0D1EF1B25E94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288-A120-4EC8-83F3-0D1EF1B25E94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289-A120-4EC8-83F3-0D1EF1B25E94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28A-A120-4EC8-83F3-0D1EF1B25E94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8B-A120-4EC8-83F3-0D1EF1B25E94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8C-A120-4EC8-83F3-0D1EF1B25E94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8D-A120-4EC8-83F3-0D1EF1B25E94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8E-A120-4EC8-83F3-0D1EF1B25E94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8F-A120-4EC8-83F3-0D1EF1B25E94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90-A120-4EC8-83F3-0D1EF1B25E94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91-A120-4EC8-83F3-0D1EF1B25E94}"/>
              </c:ext>
            </c:extLst>
          </c:dPt>
          <c:xVal>
            <c:numRef>
              <c:f>ChartData!$A$618:$A$635</c:f>
              <c:numCache>
                <c:formatCode>0</c:formatCode>
                <c:ptCount val="18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13</c:v>
                </c:pt>
                <c:pt idx="10">
                  <c:v>14</c:v>
                </c:pt>
                <c:pt idx="11">
                  <c:v>23</c:v>
                </c:pt>
                <c:pt idx="12">
                  <c:v>24</c:v>
                </c:pt>
                <c:pt idx="13">
                  <c:v>25</c:v>
                </c:pt>
                <c:pt idx="14">
                  <c:v>26</c:v>
                </c:pt>
                <c:pt idx="15">
                  <c:v>27</c:v>
                </c:pt>
                <c:pt idx="16">
                  <c:v>28</c:v>
                </c:pt>
                <c:pt idx="17">
                  <c:v>29</c:v>
                </c:pt>
              </c:numCache>
            </c:numRef>
          </c:xVal>
          <c:yVal>
            <c:numRef>
              <c:f>ChartData!$AX$618:$AX$635</c:f>
              <c:numCache>
                <c:formatCode>0</c:formatCode>
                <c:ptCount val="18"/>
                <c:pt idx="0">
                  <c:v>19</c:v>
                </c:pt>
                <c:pt idx="1">
                  <c:v>19</c:v>
                </c:pt>
                <c:pt idx="2">
                  <c:v>19</c:v>
                </c:pt>
                <c:pt idx="3">
                  <c:v>19</c:v>
                </c:pt>
                <c:pt idx="4">
                  <c:v>19</c:v>
                </c:pt>
                <c:pt idx="5">
                  <c:v>19</c:v>
                </c:pt>
                <c:pt idx="6">
                  <c:v>19</c:v>
                </c:pt>
                <c:pt idx="7">
                  <c:v>19</c:v>
                </c:pt>
                <c:pt idx="8">
                  <c:v>19</c:v>
                </c:pt>
                <c:pt idx="9">
                  <c:v>19</c:v>
                </c:pt>
                <c:pt idx="10">
                  <c:v>19</c:v>
                </c:pt>
                <c:pt idx="11">
                  <c:v>19</c:v>
                </c:pt>
                <c:pt idx="12">
                  <c:v>19</c:v>
                </c:pt>
                <c:pt idx="13">
                  <c:v>19</c:v>
                </c:pt>
                <c:pt idx="14">
                  <c:v>19</c:v>
                </c:pt>
                <c:pt idx="15">
                  <c:v>19</c:v>
                </c:pt>
                <c:pt idx="16">
                  <c:v>19</c:v>
                </c:pt>
                <c:pt idx="17">
                  <c:v>19</c:v>
                </c:pt>
              </c:numCache>
            </c:numRef>
          </c:yVal>
          <c:bubbleSize>
            <c:numRef>
              <c:f>ChartData!$AY$618:$AY$635</c:f>
              <c:numCache>
                <c:formatCode>0.00</c:formatCode>
                <c:ptCount val="18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7</c:v>
                </c:pt>
                <c:pt idx="4">
                  <c:v>5</c:v>
                </c:pt>
                <c:pt idx="5">
                  <c:v>2</c:v>
                </c:pt>
                <c:pt idx="6">
                  <c:v>2</c:v>
                </c:pt>
                <c:pt idx="7">
                  <c:v>9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2</c:v>
                </c:pt>
                <c:pt idx="12">
                  <c:v>1</c:v>
                </c:pt>
                <c:pt idx="13">
                  <c:v>3</c:v>
                </c:pt>
                <c:pt idx="14">
                  <c:v>15</c:v>
                </c:pt>
                <c:pt idx="15">
                  <c:v>26</c:v>
                </c:pt>
                <c:pt idx="16">
                  <c:v>29</c:v>
                </c:pt>
                <c:pt idx="17">
                  <c:v>8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292-A120-4EC8-83F3-0D1EF1B25E94}"/>
            </c:ext>
          </c:extLst>
        </c:ser>
        <c:ser>
          <c:idx val="25"/>
          <c:order val="25"/>
          <c:tx>
            <c:strRef>
              <c:f>LegendData!$AZ$1:$AZ$1</c:f>
              <c:strCache>
                <c:ptCount val="1"/>
                <c:pt idx="0">
                  <c:v>Beihang Universit...</c:v>
                </c:pt>
              </c:strCache>
            </c:strRef>
          </c:tx>
          <c:spPr>
            <a:solidFill>
              <a:srgbClr val="535C6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93-A120-4EC8-83F3-0D1EF1B25E94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94-A120-4EC8-83F3-0D1EF1B25E94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95-A120-4EC8-83F3-0D1EF1B25E94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96-A120-4EC8-83F3-0D1EF1B25E94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97-A120-4EC8-83F3-0D1EF1B25E94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98-A120-4EC8-83F3-0D1EF1B25E94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99-A120-4EC8-83F3-0D1EF1B25E94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9A-A120-4EC8-83F3-0D1EF1B25E94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29B-A120-4EC8-83F3-0D1EF1B25E94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29C-A120-4EC8-83F3-0D1EF1B25E94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29D-A120-4EC8-83F3-0D1EF1B25E94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9E-A120-4EC8-83F3-0D1EF1B25E94}"/>
              </c:ext>
            </c:extLst>
          </c:dPt>
          <c:xVal>
            <c:numRef>
              <c:f>ChartData!$A$636:$A$647</c:f>
              <c:numCache>
                <c:formatCode>0</c:formatCode>
                <c:ptCount val="12"/>
                <c:pt idx="0">
                  <c:v>17</c:v>
                </c:pt>
                <c:pt idx="1">
                  <c:v>18</c:v>
                </c:pt>
                <c:pt idx="2">
                  <c:v>19</c:v>
                </c:pt>
                <c:pt idx="3">
                  <c:v>21</c:v>
                </c:pt>
                <c:pt idx="4">
                  <c:v>22</c:v>
                </c:pt>
                <c:pt idx="5">
                  <c:v>24</c:v>
                </c:pt>
                <c:pt idx="6">
                  <c:v>25</c:v>
                </c:pt>
                <c:pt idx="7">
                  <c:v>26</c:v>
                </c:pt>
                <c:pt idx="8">
                  <c:v>27</c:v>
                </c:pt>
                <c:pt idx="9">
                  <c:v>28</c:v>
                </c:pt>
                <c:pt idx="10">
                  <c:v>29</c:v>
                </c:pt>
                <c:pt idx="11">
                  <c:v>30</c:v>
                </c:pt>
              </c:numCache>
            </c:numRef>
          </c:xVal>
          <c:yVal>
            <c:numRef>
              <c:f>ChartData!$AZ$636:$AZ$647</c:f>
              <c:numCache>
                <c:formatCode>0</c:formatCode>
                <c:ptCount val="12"/>
                <c:pt idx="0">
                  <c:v>18</c:v>
                </c:pt>
                <c:pt idx="1">
                  <c:v>18</c:v>
                </c:pt>
                <c:pt idx="2">
                  <c:v>18</c:v>
                </c:pt>
                <c:pt idx="3">
                  <c:v>18</c:v>
                </c:pt>
                <c:pt idx="4">
                  <c:v>18</c:v>
                </c:pt>
                <c:pt idx="5">
                  <c:v>18</c:v>
                </c:pt>
                <c:pt idx="6">
                  <c:v>18</c:v>
                </c:pt>
                <c:pt idx="7">
                  <c:v>18</c:v>
                </c:pt>
                <c:pt idx="8">
                  <c:v>18</c:v>
                </c:pt>
                <c:pt idx="9">
                  <c:v>18</c:v>
                </c:pt>
                <c:pt idx="10">
                  <c:v>18</c:v>
                </c:pt>
                <c:pt idx="11">
                  <c:v>18</c:v>
                </c:pt>
              </c:numCache>
            </c:numRef>
          </c:yVal>
          <c:bubbleSize>
            <c:numRef>
              <c:f>ChartData!$BA$636:$BA$647</c:f>
              <c:numCache>
                <c:formatCode>0.00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26</c:v>
                </c:pt>
                <c:pt idx="9">
                  <c:v>51</c:v>
                </c:pt>
                <c:pt idx="10">
                  <c:v>29</c:v>
                </c:pt>
                <c:pt idx="11">
                  <c:v>1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29F-A120-4EC8-83F3-0D1EF1B25E94}"/>
            </c:ext>
          </c:extLst>
        </c:ser>
        <c:ser>
          <c:idx val="26"/>
          <c:order val="26"/>
          <c:tx>
            <c:strRef>
              <c:f>LegendData!$BB$1:$BB$1</c:f>
              <c:strCache>
                <c:ptCount val="1"/>
                <c:pt idx="0">
                  <c:v>Government of Fra...</c:v>
                </c:pt>
              </c:strCache>
            </c:strRef>
          </c:tx>
          <c:spPr>
            <a:solidFill>
              <a:srgbClr val="EFA7B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A0-A120-4EC8-83F3-0D1EF1B25E94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A1-A120-4EC8-83F3-0D1EF1B25E94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A2-A120-4EC8-83F3-0D1EF1B25E94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A3-A120-4EC8-83F3-0D1EF1B25E94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A4-A120-4EC8-83F3-0D1EF1B25E94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A5-A120-4EC8-83F3-0D1EF1B25E94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A6-A120-4EC8-83F3-0D1EF1B25E94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A7-A120-4EC8-83F3-0D1EF1B25E94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2A8-A120-4EC8-83F3-0D1EF1B25E94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2A9-A120-4EC8-83F3-0D1EF1B25E94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2AA-A120-4EC8-83F3-0D1EF1B25E94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AB-A120-4EC8-83F3-0D1EF1B25E94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AC-A120-4EC8-83F3-0D1EF1B25E94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AD-A120-4EC8-83F3-0D1EF1B25E94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AE-A120-4EC8-83F3-0D1EF1B25E94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AF-A120-4EC8-83F3-0D1EF1B25E94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B0-A120-4EC8-83F3-0D1EF1B25E94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B1-A120-4EC8-83F3-0D1EF1B25E94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2B2-A120-4EC8-83F3-0D1EF1B25E94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2B3-A120-4EC8-83F3-0D1EF1B25E94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2B4-A120-4EC8-83F3-0D1EF1B25E94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B5-A120-4EC8-83F3-0D1EF1B25E94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B6-A120-4EC8-83F3-0D1EF1B25E94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B7-A120-4EC8-83F3-0D1EF1B25E94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B8-A120-4EC8-83F3-0D1EF1B25E94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B9-A120-4EC8-83F3-0D1EF1B25E94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BA-A120-4EC8-83F3-0D1EF1B25E94}"/>
              </c:ext>
            </c:extLst>
          </c:dPt>
          <c:xVal>
            <c:numRef>
              <c:f>ChartData!$A$648:$A$674</c:f>
              <c:numCache>
                <c:formatCode>0</c:formatCode>
                <c:ptCount val="27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</c:v>
                </c:pt>
                <c:pt idx="19">
                  <c:v>22</c:v>
                </c:pt>
                <c:pt idx="20">
                  <c:v>23</c:v>
                </c:pt>
                <c:pt idx="21">
                  <c:v>24</c:v>
                </c:pt>
                <c:pt idx="22">
                  <c:v>25</c:v>
                </c:pt>
                <c:pt idx="23">
                  <c:v>26</c:v>
                </c:pt>
                <c:pt idx="24">
                  <c:v>27</c:v>
                </c:pt>
                <c:pt idx="25">
                  <c:v>28</c:v>
                </c:pt>
                <c:pt idx="26">
                  <c:v>29</c:v>
                </c:pt>
              </c:numCache>
            </c:numRef>
          </c:xVal>
          <c:yVal>
            <c:numRef>
              <c:f>ChartData!$BB$648:$BB$674</c:f>
              <c:numCache>
                <c:formatCode>0</c:formatCode>
                <c:ptCount val="27"/>
                <c:pt idx="0">
                  <c:v>17</c:v>
                </c:pt>
                <c:pt idx="1">
                  <c:v>17</c:v>
                </c:pt>
                <c:pt idx="2">
                  <c:v>17</c:v>
                </c:pt>
                <c:pt idx="3">
                  <c:v>17</c:v>
                </c:pt>
                <c:pt idx="4">
                  <c:v>17</c:v>
                </c:pt>
                <c:pt idx="5">
                  <c:v>17</c:v>
                </c:pt>
                <c:pt idx="6">
                  <c:v>17</c:v>
                </c:pt>
                <c:pt idx="7">
                  <c:v>17</c:v>
                </c:pt>
                <c:pt idx="8">
                  <c:v>17</c:v>
                </c:pt>
                <c:pt idx="9">
                  <c:v>17</c:v>
                </c:pt>
                <c:pt idx="10">
                  <c:v>17</c:v>
                </c:pt>
                <c:pt idx="11">
                  <c:v>17</c:v>
                </c:pt>
                <c:pt idx="12">
                  <c:v>17</c:v>
                </c:pt>
                <c:pt idx="13">
                  <c:v>17</c:v>
                </c:pt>
                <c:pt idx="14">
                  <c:v>17</c:v>
                </c:pt>
                <c:pt idx="15">
                  <c:v>17</c:v>
                </c:pt>
                <c:pt idx="16">
                  <c:v>17</c:v>
                </c:pt>
                <c:pt idx="17">
                  <c:v>17</c:v>
                </c:pt>
                <c:pt idx="18">
                  <c:v>17</c:v>
                </c:pt>
                <c:pt idx="19">
                  <c:v>17</c:v>
                </c:pt>
                <c:pt idx="20">
                  <c:v>17</c:v>
                </c:pt>
                <c:pt idx="21">
                  <c:v>17</c:v>
                </c:pt>
                <c:pt idx="22">
                  <c:v>17</c:v>
                </c:pt>
                <c:pt idx="23">
                  <c:v>17</c:v>
                </c:pt>
                <c:pt idx="24">
                  <c:v>17</c:v>
                </c:pt>
                <c:pt idx="25">
                  <c:v>17</c:v>
                </c:pt>
                <c:pt idx="26">
                  <c:v>17</c:v>
                </c:pt>
              </c:numCache>
            </c:numRef>
          </c:yVal>
          <c:bubbleSize>
            <c:numRef>
              <c:f>ChartData!$BC$648:$BC$674</c:f>
              <c:numCache>
                <c:formatCode>0.00</c:formatCode>
                <c:ptCount val="27"/>
                <c:pt idx="0">
                  <c:v>2</c:v>
                </c:pt>
                <c:pt idx="1">
                  <c:v>1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3</c:v>
                </c:pt>
                <c:pt idx="10">
                  <c:v>1</c:v>
                </c:pt>
                <c:pt idx="11">
                  <c:v>5</c:v>
                </c:pt>
                <c:pt idx="12">
                  <c:v>1</c:v>
                </c:pt>
                <c:pt idx="13">
                  <c:v>1</c:v>
                </c:pt>
                <c:pt idx="14">
                  <c:v>2</c:v>
                </c:pt>
                <c:pt idx="15">
                  <c:v>2</c:v>
                </c:pt>
                <c:pt idx="16">
                  <c:v>8</c:v>
                </c:pt>
                <c:pt idx="17">
                  <c:v>3</c:v>
                </c:pt>
                <c:pt idx="18">
                  <c:v>2</c:v>
                </c:pt>
                <c:pt idx="19">
                  <c:v>11</c:v>
                </c:pt>
                <c:pt idx="20">
                  <c:v>11</c:v>
                </c:pt>
                <c:pt idx="21">
                  <c:v>10</c:v>
                </c:pt>
                <c:pt idx="22">
                  <c:v>10</c:v>
                </c:pt>
                <c:pt idx="23">
                  <c:v>12</c:v>
                </c:pt>
                <c:pt idx="24">
                  <c:v>4</c:v>
                </c:pt>
                <c:pt idx="25">
                  <c:v>12</c:v>
                </c:pt>
                <c:pt idx="26">
                  <c:v>3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2BB-A120-4EC8-83F3-0D1EF1B25E94}"/>
            </c:ext>
          </c:extLst>
        </c:ser>
        <c:ser>
          <c:idx val="27"/>
          <c:order val="27"/>
          <c:tx>
            <c:strRef>
              <c:f>LegendData!$BD$1:$BD$1</c:f>
              <c:strCache>
                <c:ptCount val="1"/>
                <c:pt idx="0">
                  <c:v>CNES (in: Governm...</c:v>
                </c:pt>
              </c:strCache>
            </c:strRef>
          </c:tx>
          <c:spPr>
            <a:solidFill>
              <a:srgbClr val="7F95A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BC-A120-4EC8-83F3-0D1EF1B25E94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BD-A120-4EC8-83F3-0D1EF1B25E94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BE-A120-4EC8-83F3-0D1EF1B25E94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BF-A120-4EC8-83F3-0D1EF1B25E94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C0-A120-4EC8-83F3-0D1EF1B25E94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C1-A120-4EC8-83F3-0D1EF1B25E94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C2-A120-4EC8-83F3-0D1EF1B25E94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C3-A120-4EC8-83F3-0D1EF1B25E94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2C4-A120-4EC8-83F3-0D1EF1B25E94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2C5-A120-4EC8-83F3-0D1EF1B25E94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2C6-A120-4EC8-83F3-0D1EF1B25E94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C7-A120-4EC8-83F3-0D1EF1B25E94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C8-A120-4EC8-83F3-0D1EF1B25E94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C9-A120-4EC8-83F3-0D1EF1B25E94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CA-A120-4EC8-83F3-0D1EF1B25E94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CB-A120-4EC8-83F3-0D1EF1B25E94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CC-A120-4EC8-83F3-0D1EF1B25E94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CD-A120-4EC8-83F3-0D1EF1B25E94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2CE-A120-4EC8-83F3-0D1EF1B25E94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2CF-A120-4EC8-83F3-0D1EF1B25E94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2D0-A120-4EC8-83F3-0D1EF1B25E94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D1-A120-4EC8-83F3-0D1EF1B25E94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D2-A120-4EC8-83F3-0D1EF1B25E94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D3-A120-4EC8-83F3-0D1EF1B25E94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D4-A120-4EC8-83F3-0D1EF1B25E94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D5-A120-4EC8-83F3-0D1EF1B25E94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D6-A120-4EC8-83F3-0D1EF1B25E94}"/>
              </c:ext>
            </c:extLst>
          </c:dPt>
          <c:xVal>
            <c:numRef>
              <c:f>ChartData!$A$675:$A$701</c:f>
              <c:numCache>
                <c:formatCode>0</c:formatCode>
                <c:ptCount val="27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</c:v>
                </c:pt>
                <c:pt idx="19">
                  <c:v>22</c:v>
                </c:pt>
                <c:pt idx="20">
                  <c:v>23</c:v>
                </c:pt>
                <c:pt idx="21">
                  <c:v>24</c:v>
                </c:pt>
                <c:pt idx="22">
                  <c:v>25</c:v>
                </c:pt>
                <c:pt idx="23">
                  <c:v>26</c:v>
                </c:pt>
                <c:pt idx="24">
                  <c:v>27</c:v>
                </c:pt>
                <c:pt idx="25">
                  <c:v>28</c:v>
                </c:pt>
                <c:pt idx="26">
                  <c:v>29</c:v>
                </c:pt>
              </c:numCache>
            </c:numRef>
          </c:xVal>
          <c:yVal>
            <c:numRef>
              <c:f>ChartData!$BD$675:$BD$701</c:f>
              <c:numCache>
                <c:formatCode>0</c:formatCode>
                <c:ptCount val="27"/>
                <c:pt idx="0">
                  <c:v>16</c:v>
                </c:pt>
                <c:pt idx="1">
                  <c:v>16</c:v>
                </c:pt>
                <c:pt idx="2">
                  <c:v>16</c:v>
                </c:pt>
                <c:pt idx="3">
                  <c:v>16</c:v>
                </c:pt>
                <c:pt idx="4">
                  <c:v>16</c:v>
                </c:pt>
                <c:pt idx="5">
                  <c:v>16</c:v>
                </c:pt>
                <c:pt idx="6">
                  <c:v>16</c:v>
                </c:pt>
                <c:pt idx="7">
                  <c:v>16</c:v>
                </c:pt>
                <c:pt idx="8">
                  <c:v>16</c:v>
                </c:pt>
                <c:pt idx="9">
                  <c:v>16</c:v>
                </c:pt>
                <c:pt idx="10">
                  <c:v>16</c:v>
                </c:pt>
                <c:pt idx="11">
                  <c:v>16</c:v>
                </c:pt>
                <c:pt idx="12">
                  <c:v>16</c:v>
                </c:pt>
                <c:pt idx="13">
                  <c:v>16</c:v>
                </c:pt>
                <c:pt idx="14">
                  <c:v>16</c:v>
                </c:pt>
                <c:pt idx="15">
                  <c:v>16</c:v>
                </c:pt>
                <c:pt idx="16">
                  <c:v>16</c:v>
                </c:pt>
                <c:pt idx="17">
                  <c:v>16</c:v>
                </c:pt>
                <c:pt idx="18">
                  <c:v>16</c:v>
                </c:pt>
                <c:pt idx="19">
                  <c:v>16</c:v>
                </c:pt>
                <c:pt idx="20">
                  <c:v>16</c:v>
                </c:pt>
                <c:pt idx="21">
                  <c:v>16</c:v>
                </c:pt>
                <c:pt idx="22">
                  <c:v>16</c:v>
                </c:pt>
                <c:pt idx="23">
                  <c:v>16</c:v>
                </c:pt>
                <c:pt idx="24">
                  <c:v>16</c:v>
                </c:pt>
                <c:pt idx="25">
                  <c:v>16</c:v>
                </c:pt>
                <c:pt idx="26">
                  <c:v>16</c:v>
                </c:pt>
              </c:numCache>
            </c:numRef>
          </c:yVal>
          <c:bubbleSize>
            <c:numRef>
              <c:f>ChartData!$BE$675:$BE$701</c:f>
              <c:numCache>
                <c:formatCode>0.00</c:formatCode>
                <c:ptCount val="27"/>
                <c:pt idx="0">
                  <c:v>2</c:v>
                </c:pt>
                <c:pt idx="1">
                  <c:v>1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3</c:v>
                </c:pt>
                <c:pt idx="10">
                  <c:v>1</c:v>
                </c:pt>
                <c:pt idx="11">
                  <c:v>4</c:v>
                </c:pt>
                <c:pt idx="12">
                  <c:v>1</c:v>
                </c:pt>
                <c:pt idx="13">
                  <c:v>1</c:v>
                </c:pt>
                <c:pt idx="14">
                  <c:v>2</c:v>
                </c:pt>
                <c:pt idx="15">
                  <c:v>2</c:v>
                </c:pt>
                <c:pt idx="16">
                  <c:v>8</c:v>
                </c:pt>
                <c:pt idx="17">
                  <c:v>3</c:v>
                </c:pt>
                <c:pt idx="18">
                  <c:v>2</c:v>
                </c:pt>
                <c:pt idx="19">
                  <c:v>11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12</c:v>
                </c:pt>
                <c:pt idx="24">
                  <c:v>4</c:v>
                </c:pt>
                <c:pt idx="25">
                  <c:v>12</c:v>
                </c:pt>
                <c:pt idx="26">
                  <c:v>3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2D7-A120-4EC8-83F3-0D1EF1B25E94}"/>
            </c:ext>
          </c:extLst>
        </c:ser>
        <c:ser>
          <c:idx val="28"/>
          <c:order val="28"/>
          <c:tx>
            <c:strRef>
              <c:f>LegendData!$BF$1:$BF$1</c:f>
              <c:strCache>
                <c:ptCount val="1"/>
                <c:pt idx="0">
                  <c:v>Unitary Enterpris...</c:v>
                </c:pt>
              </c:strCache>
            </c:strRef>
          </c:tx>
          <c:spPr>
            <a:solidFill>
              <a:srgbClr val="EBF9F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D8-A120-4EC8-83F3-0D1EF1B25E94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D9-A120-4EC8-83F3-0D1EF1B25E94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DA-A120-4EC8-83F3-0D1EF1B25E94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DB-A120-4EC8-83F3-0D1EF1B25E94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DC-A120-4EC8-83F3-0D1EF1B25E94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DD-A120-4EC8-83F3-0D1EF1B25E94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DE-A120-4EC8-83F3-0D1EF1B25E94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DF-A120-4EC8-83F3-0D1EF1B25E94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2E0-A120-4EC8-83F3-0D1EF1B25E94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2E1-A120-4EC8-83F3-0D1EF1B25E94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2E2-A120-4EC8-83F3-0D1EF1B25E94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E3-A120-4EC8-83F3-0D1EF1B25E94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E4-A120-4EC8-83F3-0D1EF1B25E94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E5-A120-4EC8-83F3-0D1EF1B25E94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E6-A120-4EC8-83F3-0D1EF1B25E94}"/>
              </c:ext>
            </c:extLst>
          </c:dPt>
          <c:xVal>
            <c:numRef>
              <c:f>ChartData!$A$702:$A$716</c:f>
              <c:numCache>
                <c:formatCode>0</c:formatCode>
                <c:ptCount val="15"/>
                <c:pt idx="0">
                  <c:v>9</c:v>
                </c:pt>
                <c:pt idx="1">
                  <c:v>10</c:v>
                </c:pt>
                <c:pt idx="2">
                  <c:v>11</c:v>
                </c:pt>
                <c:pt idx="3">
                  <c:v>13</c:v>
                </c:pt>
                <c:pt idx="4">
                  <c:v>14</c:v>
                </c:pt>
                <c:pt idx="5">
                  <c:v>19</c:v>
                </c:pt>
                <c:pt idx="6">
                  <c:v>20</c:v>
                </c:pt>
                <c:pt idx="7">
                  <c:v>22</c:v>
                </c:pt>
                <c:pt idx="8">
                  <c:v>23</c:v>
                </c:pt>
                <c:pt idx="9">
                  <c:v>24</c:v>
                </c:pt>
                <c:pt idx="10">
                  <c:v>25</c:v>
                </c:pt>
                <c:pt idx="11">
                  <c:v>26</c:v>
                </c:pt>
                <c:pt idx="12">
                  <c:v>27</c:v>
                </c:pt>
                <c:pt idx="13">
                  <c:v>28</c:v>
                </c:pt>
                <c:pt idx="14">
                  <c:v>29</c:v>
                </c:pt>
              </c:numCache>
            </c:numRef>
          </c:xVal>
          <c:yVal>
            <c:numRef>
              <c:f>ChartData!$BF$702:$BF$716</c:f>
              <c:numCache>
                <c:formatCode>0</c:formatCode>
                <c:ptCount val="15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15</c:v>
                </c:pt>
                <c:pt idx="5">
                  <c:v>15</c:v>
                </c:pt>
                <c:pt idx="6">
                  <c:v>15</c:v>
                </c:pt>
                <c:pt idx="7">
                  <c:v>15</c:v>
                </c:pt>
                <c:pt idx="8">
                  <c:v>15</c:v>
                </c:pt>
                <c:pt idx="9">
                  <c:v>15</c:v>
                </c:pt>
                <c:pt idx="10">
                  <c:v>15</c:v>
                </c:pt>
                <c:pt idx="11">
                  <c:v>15</c:v>
                </c:pt>
                <c:pt idx="12">
                  <c:v>15</c:v>
                </c:pt>
                <c:pt idx="13">
                  <c:v>15</c:v>
                </c:pt>
                <c:pt idx="14">
                  <c:v>15</c:v>
                </c:pt>
              </c:numCache>
            </c:numRef>
          </c:yVal>
          <c:bubbleSize>
            <c:numRef>
              <c:f>ChartData!$BG$702:$BG$716</c:f>
              <c:numCache>
                <c:formatCode>0.00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32</c:v>
                </c:pt>
                <c:pt idx="12">
                  <c:v>30</c:v>
                </c:pt>
                <c:pt idx="13">
                  <c:v>17</c:v>
                </c:pt>
                <c:pt idx="14">
                  <c:v>10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2E7-A120-4EC8-83F3-0D1EF1B25E94}"/>
            </c:ext>
          </c:extLst>
        </c:ser>
        <c:ser>
          <c:idx val="29"/>
          <c:order val="29"/>
          <c:tx>
            <c:strRef>
              <c:f>LegendData!$BH$1:$BH$1</c:f>
              <c:strCache>
                <c:ptCount val="1"/>
                <c:pt idx="0">
                  <c:v>NEC</c:v>
                </c:pt>
              </c:strCache>
            </c:strRef>
          </c:tx>
          <c:spPr>
            <a:solidFill>
              <a:srgbClr val="EBB6B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E8-A120-4EC8-83F3-0D1EF1B25E94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E9-A120-4EC8-83F3-0D1EF1B25E94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EA-A120-4EC8-83F3-0D1EF1B25E94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EB-A120-4EC8-83F3-0D1EF1B25E94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EC-A120-4EC8-83F3-0D1EF1B25E94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ED-A120-4EC8-83F3-0D1EF1B25E94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EE-A120-4EC8-83F3-0D1EF1B25E94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EF-A120-4EC8-83F3-0D1EF1B25E94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2F0-A120-4EC8-83F3-0D1EF1B25E94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2F1-A120-4EC8-83F3-0D1EF1B25E94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2F2-A120-4EC8-83F3-0D1EF1B25E94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F3-A120-4EC8-83F3-0D1EF1B25E94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F4-A120-4EC8-83F3-0D1EF1B25E94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F5-A120-4EC8-83F3-0D1EF1B25E94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F6-A120-4EC8-83F3-0D1EF1B25E94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F7-A120-4EC8-83F3-0D1EF1B25E94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F8-A120-4EC8-83F3-0D1EF1B25E94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F9-A120-4EC8-83F3-0D1EF1B25E94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2FA-A120-4EC8-83F3-0D1EF1B25E94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2FB-A120-4EC8-83F3-0D1EF1B25E94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2FC-A120-4EC8-83F3-0D1EF1B25E94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FD-A120-4EC8-83F3-0D1EF1B25E94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FE-A120-4EC8-83F3-0D1EF1B25E94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FF-A120-4EC8-83F3-0D1EF1B25E94}"/>
              </c:ext>
            </c:extLst>
          </c:dPt>
          <c:xVal>
            <c:numRef>
              <c:f>ChartData!$A$717:$A$740</c:f>
              <c:numCache>
                <c:formatCode>0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23</c:v>
                </c:pt>
                <c:pt idx="18">
                  <c:v>24</c:v>
                </c:pt>
                <c:pt idx="19">
                  <c:v>25</c:v>
                </c:pt>
                <c:pt idx="20">
                  <c:v>26</c:v>
                </c:pt>
                <c:pt idx="21">
                  <c:v>27</c:v>
                </c:pt>
                <c:pt idx="22">
                  <c:v>28</c:v>
                </c:pt>
                <c:pt idx="23">
                  <c:v>29</c:v>
                </c:pt>
              </c:numCache>
            </c:numRef>
          </c:xVal>
          <c:yVal>
            <c:numRef>
              <c:f>ChartData!$BH$717:$BH$740</c:f>
              <c:numCache>
                <c:formatCode>0</c:formatCode>
                <c:ptCount val="24"/>
                <c:pt idx="0">
                  <c:v>14</c:v>
                </c:pt>
                <c:pt idx="1">
                  <c:v>14</c:v>
                </c:pt>
                <c:pt idx="2">
                  <c:v>14</c:v>
                </c:pt>
                <c:pt idx="3">
                  <c:v>14</c:v>
                </c:pt>
                <c:pt idx="4">
                  <c:v>14</c:v>
                </c:pt>
                <c:pt idx="5">
                  <c:v>14</c:v>
                </c:pt>
                <c:pt idx="6">
                  <c:v>14</c:v>
                </c:pt>
                <c:pt idx="7">
                  <c:v>14</c:v>
                </c:pt>
                <c:pt idx="8">
                  <c:v>14</c:v>
                </c:pt>
                <c:pt idx="9">
                  <c:v>14</c:v>
                </c:pt>
                <c:pt idx="10">
                  <c:v>14</c:v>
                </c:pt>
                <c:pt idx="11">
                  <c:v>14</c:v>
                </c:pt>
                <c:pt idx="12">
                  <c:v>14</c:v>
                </c:pt>
                <c:pt idx="13">
                  <c:v>14</c:v>
                </c:pt>
                <c:pt idx="14">
                  <c:v>14</c:v>
                </c:pt>
                <c:pt idx="15">
                  <c:v>14</c:v>
                </c:pt>
                <c:pt idx="16">
                  <c:v>14</c:v>
                </c:pt>
                <c:pt idx="17">
                  <c:v>14</c:v>
                </c:pt>
                <c:pt idx="18">
                  <c:v>14</c:v>
                </c:pt>
                <c:pt idx="19">
                  <c:v>14</c:v>
                </c:pt>
                <c:pt idx="20">
                  <c:v>14</c:v>
                </c:pt>
                <c:pt idx="21">
                  <c:v>14</c:v>
                </c:pt>
                <c:pt idx="22">
                  <c:v>14</c:v>
                </c:pt>
                <c:pt idx="23">
                  <c:v>14</c:v>
                </c:pt>
              </c:numCache>
            </c:numRef>
          </c:yVal>
          <c:bubbleSize>
            <c:numRef>
              <c:f>ChartData!$BI$717:$BI$740</c:f>
              <c:numCache>
                <c:formatCode>0.00</c:formatCode>
                <c:ptCount val="24"/>
                <c:pt idx="0">
                  <c:v>10</c:v>
                </c:pt>
                <c:pt idx="1">
                  <c:v>13</c:v>
                </c:pt>
                <c:pt idx="2">
                  <c:v>3</c:v>
                </c:pt>
                <c:pt idx="3">
                  <c:v>12</c:v>
                </c:pt>
                <c:pt idx="4">
                  <c:v>4</c:v>
                </c:pt>
                <c:pt idx="5">
                  <c:v>3</c:v>
                </c:pt>
                <c:pt idx="6">
                  <c:v>6</c:v>
                </c:pt>
                <c:pt idx="7">
                  <c:v>6</c:v>
                </c:pt>
                <c:pt idx="8">
                  <c:v>4</c:v>
                </c:pt>
                <c:pt idx="9">
                  <c:v>3</c:v>
                </c:pt>
                <c:pt idx="10">
                  <c:v>2</c:v>
                </c:pt>
                <c:pt idx="11">
                  <c:v>5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2</c:v>
                </c:pt>
                <c:pt idx="16">
                  <c:v>1</c:v>
                </c:pt>
                <c:pt idx="17">
                  <c:v>1</c:v>
                </c:pt>
                <c:pt idx="18">
                  <c:v>3</c:v>
                </c:pt>
                <c:pt idx="19">
                  <c:v>1</c:v>
                </c:pt>
                <c:pt idx="20">
                  <c:v>7</c:v>
                </c:pt>
                <c:pt idx="21">
                  <c:v>10</c:v>
                </c:pt>
                <c:pt idx="22">
                  <c:v>5</c:v>
                </c:pt>
                <c:pt idx="23">
                  <c:v>1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300-A120-4EC8-83F3-0D1EF1B25E94}"/>
            </c:ext>
          </c:extLst>
        </c:ser>
        <c:ser>
          <c:idx val="30"/>
          <c:order val="30"/>
          <c:tx>
            <c:strRef>
              <c:f>LegendData!$BJ$1:$BJ$1</c:f>
              <c:strCache>
                <c:ptCount val="1"/>
                <c:pt idx="0">
                  <c:v>Toshiba</c:v>
                </c:pt>
              </c:strCache>
            </c:strRef>
          </c:tx>
          <c:spPr>
            <a:solidFill>
              <a:srgbClr val="EFF2F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301-A120-4EC8-83F3-0D1EF1B25E94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302-A120-4EC8-83F3-0D1EF1B25E94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303-A120-4EC8-83F3-0D1EF1B25E94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304-A120-4EC8-83F3-0D1EF1B25E94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305-A120-4EC8-83F3-0D1EF1B25E94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306-A120-4EC8-83F3-0D1EF1B25E94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307-A120-4EC8-83F3-0D1EF1B25E94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308-A120-4EC8-83F3-0D1EF1B25E94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309-A120-4EC8-83F3-0D1EF1B25E94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30A-A120-4EC8-83F3-0D1EF1B25E94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30B-A120-4EC8-83F3-0D1EF1B25E94}"/>
              </c:ext>
            </c:extLst>
          </c:dPt>
          <c:xVal>
            <c:numRef>
              <c:f>ChartData!$A$741:$A$751</c:f>
              <c:numCache>
                <c:formatCode>0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xVal>
          <c:yVal>
            <c:numRef>
              <c:f>ChartData!$BJ$741:$BJ$751</c:f>
              <c:numCache>
                <c:formatCode>0</c:formatCode>
                <c:ptCount val="11"/>
                <c:pt idx="0">
                  <c:v>13</c:v>
                </c:pt>
                <c:pt idx="1">
                  <c:v>13</c:v>
                </c:pt>
                <c:pt idx="2">
                  <c:v>13</c:v>
                </c:pt>
                <c:pt idx="3">
                  <c:v>13</c:v>
                </c:pt>
                <c:pt idx="4">
                  <c:v>13</c:v>
                </c:pt>
                <c:pt idx="5">
                  <c:v>13</c:v>
                </c:pt>
                <c:pt idx="6">
                  <c:v>13</c:v>
                </c:pt>
                <c:pt idx="7">
                  <c:v>13</c:v>
                </c:pt>
                <c:pt idx="8">
                  <c:v>13</c:v>
                </c:pt>
                <c:pt idx="9">
                  <c:v>13</c:v>
                </c:pt>
                <c:pt idx="10">
                  <c:v>13</c:v>
                </c:pt>
              </c:numCache>
            </c:numRef>
          </c:yVal>
          <c:bubbleSize>
            <c:numRef>
              <c:f>ChartData!$BK$741:$BK$751</c:f>
              <c:numCache>
                <c:formatCode>0.00</c:formatCode>
                <c:ptCount val="11"/>
                <c:pt idx="0">
                  <c:v>14</c:v>
                </c:pt>
                <c:pt idx="1">
                  <c:v>14</c:v>
                </c:pt>
                <c:pt idx="2">
                  <c:v>13</c:v>
                </c:pt>
                <c:pt idx="3">
                  <c:v>12</c:v>
                </c:pt>
                <c:pt idx="4">
                  <c:v>10</c:v>
                </c:pt>
                <c:pt idx="5">
                  <c:v>8</c:v>
                </c:pt>
                <c:pt idx="6">
                  <c:v>11</c:v>
                </c:pt>
                <c:pt idx="7">
                  <c:v>8</c:v>
                </c:pt>
                <c:pt idx="8">
                  <c:v>1</c:v>
                </c:pt>
                <c:pt idx="9">
                  <c:v>5</c:v>
                </c:pt>
                <c:pt idx="10">
                  <c:v>7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30C-A120-4EC8-83F3-0D1EF1B25E94}"/>
            </c:ext>
          </c:extLst>
        </c:ser>
        <c:ser>
          <c:idx val="31"/>
          <c:order val="31"/>
          <c:tx>
            <c:strRef>
              <c:f>LegendData!$BL$1:$BL$1</c:f>
              <c:strCache>
                <c:ptCount val="1"/>
                <c:pt idx="0">
                  <c:v>Toyota Motor</c:v>
                </c:pt>
              </c:strCache>
            </c:strRef>
          </c:tx>
          <c:spPr>
            <a:solidFill>
              <a:srgbClr val="E5E5E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30D-A120-4EC8-83F3-0D1EF1B25E94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30E-A120-4EC8-83F3-0D1EF1B25E94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30F-A120-4EC8-83F3-0D1EF1B25E94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310-A120-4EC8-83F3-0D1EF1B25E94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311-A120-4EC8-83F3-0D1EF1B25E94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312-A120-4EC8-83F3-0D1EF1B25E94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313-A120-4EC8-83F3-0D1EF1B25E94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314-A120-4EC8-83F3-0D1EF1B25E94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315-A120-4EC8-83F3-0D1EF1B25E94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316-A120-4EC8-83F3-0D1EF1B25E94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317-A120-4EC8-83F3-0D1EF1B25E94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318-A120-4EC8-83F3-0D1EF1B25E94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319-A120-4EC8-83F3-0D1EF1B25E94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31A-A120-4EC8-83F3-0D1EF1B25E94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31B-A120-4EC8-83F3-0D1EF1B25E94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31C-A120-4EC8-83F3-0D1EF1B25E94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31D-A120-4EC8-83F3-0D1EF1B25E94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31E-A120-4EC8-83F3-0D1EF1B25E94}"/>
              </c:ext>
            </c:extLst>
          </c:dPt>
          <c:xVal>
            <c:numRef>
              <c:f>ChartData!$A$752:$A$769</c:f>
              <c:numCache>
                <c:formatCode>0</c:formatCode>
                <c:ptCount val="18"/>
                <c:pt idx="0">
                  <c:v>10</c:v>
                </c:pt>
                <c:pt idx="1">
                  <c:v>12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  <c:pt idx="5">
                  <c:v>16</c:v>
                </c:pt>
                <c:pt idx="6">
                  <c:v>17</c:v>
                </c:pt>
                <c:pt idx="7">
                  <c:v>18</c:v>
                </c:pt>
                <c:pt idx="8">
                  <c:v>20</c:v>
                </c:pt>
                <c:pt idx="9">
                  <c:v>21</c:v>
                </c:pt>
                <c:pt idx="10">
                  <c:v>22</c:v>
                </c:pt>
                <c:pt idx="11">
                  <c:v>23</c:v>
                </c:pt>
                <c:pt idx="12">
                  <c:v>24</c:v>
                </c:pt>
                <c:pt idx="13">
                  <c:v>25</c:v>
                </c:pt>
                <c:pt idx="14">
                  <c:v>26</c:v>
                </c:pt>
                <c:pt idx="15">
                  <c:v>27</c:v>
                </c:pt>
                <c:pt idx="16">
                  <c:v>28</c:v>
                </c:pt>
                <c:pt idx="17">
                  <c:v>29</c:v>
                </c:pt>
              </c:numCache>
            </c:numRef>
          </c:xVal>
          <c:yVal>
            <c:numRef>
              <c:f>ChartData!$BL$752:$BL$769</c:f>
              <c:numCache>
                <c:formatCode>0</c:formatCode>
                <c:ptCount val="18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12</c:v>
                </c:pt>
                <c:pt idx="6">
                  <c:v>12</c:v>
                </c:pt>
                <c:pt idx="7">
                  <c:v>12</c:v>
                </c:pt>
                <c:pt idx="8">
                  <c:v>12</c:v>
                </c:pt>
                <c:pt idx="9">
                  <c:v>12</c:v>
                </c:pt>
                <c:pt idx="10">
                  <c:v>12</c:v>
                </c:pt>
                <c:pt idx="11">
                  <c:v>12</c:v>
                </c:pt>
                <c:pt idx="12">
                  <c:v>12</c:v>
                </c:pt>
                <c:pt idx="13">
                  <c:v>12</c:v>
                </c:pt>
                <c:pt idx="14">
                  <c:v>12</c:v>
                </c:pt>
                <c:pt idx="15">
                  <c:v>12</c:v>
                </c:pt>
                <c:pt idx="16">
                  <c:v>12</c:v>
                </c:pt>
                <c:pt idx="17">
                  <c:v>12</c:v>
                </c:pt>
              </c:numCache>
            </c:numRef>
          </c:yVal>
          <c:bubbleSize>
            <c:numRef>
              <c:f>ChartData!$BM$752:$BM$769</c:f>
              <c:numCache>
                <c:formatCode>0.00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3</c:v>
                </c:pt>
                <c:pt idx="4">
                  <c:v>2</c:v>
                </c:pt>
                <c:pt idx="5">
                  <c:v>5</c:v>
                </c:pt>
                <c:pt idx="6">
                  <c:v>8</c:v>
                </c:pt>
                <c:pt idx="7">
                  <c:v>12</c:v>
                </c:pt>
                <c:pt idx="8">
                  <c:v>2</c:v>
                </c:pt>
                <c:pt idx="9">
                  <c:v>6</c:v>
                </c:pt>
                <c:pt idx="10">
                  <c:v>2</c:v>
                </c:pt>
                <c:pt idx="11">
                  <c:v>4</c:v>
                </c:pt>
                <c:pt idx="12">
                  <c:v>3</c:v>
                </c:pt>
                <c:pt idx="13">
                  <c:v>13</c:v>
                </c:pt>
                <c:pt idx="14">
                  <c:v>4</c:v>
                </c:pt>
                <c:pt idx="15">
                  <c:v>8</c:v>
                </c:pt>
                <c:pt idx="16">
                  <c:v>20</c:v>
                </c:pt>
                <c:pt idx="17">
                  <c:v>7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31F-A120-4EC8-83F3-0D1EF1B25E94}"/>
            </c:ext>
          </c:extLst>
        </c:ser>
        <c:ser>
          <c:idx val="32"/>
          <c:order val="32"/>
          <c:tx>
            <c:strRef>
              <c:f>LegendData!$BN$1:$BN$1</c:f>
              <c:strCache>
                <c:ptCount val="1"/>
                <c:pt idx="0">
                  <c:v>Northwestern Poly...</c:v>
                </c:pt>
              </c:strCache>
            </c:strRef>
          </c:tx>
          <c:spPr>
            <a:solidFill>
              <a:srgbClr val="C4EEF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320-A120-4EC8-83F3-0D1EF1B25E94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321-A120-4EC8-83F3-0D1EF1B25E94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322-A120-4EC8-83F3-0D1EF1B25E94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323-A120-4EC8-83F3-0D1EF1B25E94}"/>
              </c:ext>
            </c:extLst>
          </c:dPt>
          <c:xVal>
            <c:numRef>
              <c:f>ChartData!$A$770:$A$773</c:f>
              <c:numCache>
                <c:formatCode>0</c:formatCode>
                <c:ptCount val="4"/>
                <c:pt idx="0">
                  <c:v>26</c:v>
                </c:pt>
                <c:pt idx="1">
                  <c:v>27</c:v>
                </c:pt>
                <c:pt idx="2">
                  <c:v>28</c:v>
                </c:pt>
                <c:pt idx="3">
                  <c:v>29</c:v>
                </c:pt>
              </c:numCache>
            </c:numRef>
          </c:xVal>
          <c:yVal>
            <c:numRef>
              <c:f>ChartData!$BN$770:$BN$773</c:f>
              <c:numCache>
                <c:formatCode>0</c:formatCode>
                <c:ptCount val="4"/>
                <c:pt idx="0">
                  <c:v>11</c:v>
                </c:pt>
                <c:pt idx="1">
                  <c:v>11</c:v>
                </c:pt>
                <c:pt idx="2">
                  <c:v>11</c:v>
                </c:pt>
                <c:pt idx="3">
                  <c:v>11</c:v>
                </c:pt>
              </c:numCache>
            </c:numRef>
          </c:yVal>
          <c:bubbleSize>
            <c:numRef>
              <c:f>ChartData!$BO$770:$BO$773</c:f>
              <c:numCache>
                <c:formatCode>0.00</c:formatCode>
                <c:ptCount val="4"/>
                <c:pt idx="0">
                  <c:v>1</c:v>
                </c:pt>
                <c:pt idx="1">
                  <c:v>30</c:v>
                </c:pt>
                <c:pt idx="2">
                  <c:v>28</c:v>
                </c:pt>
                <c:pt idx="3">
                  <c:v>40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324-A120-4EC8-83F3-0D1EF1B25E94}"/>
            </c:ext>
          </c:extLst>
        </c:ser>
        <c:ser>
          <c:idx val="33"/>
          <c:order val="33"/>
          <c:tx>
            <c:strRef>
              <c:f>LegendData!$BP$1:$BP$1</c:f>
              <c:strCache>
                <c:ptCount val="1"/>
                <c:pt idx="0">
                  <c:v>Helmholtz Associa...</c:v>
                </c:pt>
              </c:strCache>
            </c:strRef>
          </c:tx>
          <c:spPr>
            <a:solidFill>
              <a:srgbClr val="66A28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325-A120-4EC8-83F3-0D1EF1B25E94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326-A120-4EC8-83F3-0D1EF1B25E94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327-A120-4EC8-83F3-0D1EF1B25E94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328-A120-4EC8-83F3-0D1EF1B25E94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329-A120-4EC8-83F3-0D1EF1B25E94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32A-A120-4EC8-83F3-0D1EF1B25E94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32B-A120-4EC8-83F3-0D1EF1B25E94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32C-A120-4EC8-83F3-0D1EF1B25E94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32D-A120-4EC8-83F3-0D1EF1B25E94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32E-A120-4EC8-83F3-0D1EF1B25E94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32F-A120-4EC8-83F3-0D1EF1B25E94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330-A120-4EC8-83F3-0D1EF1B25E94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331-A120-4EC8-83F3-0D1EF1B25E94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332-A120-4EC8-83F3-0D1EF1B25E94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333-A120-4EC8-83F3-0D1EF1B25E94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334-A120-4EC8-83F3-0D1EF1B25E94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335-A120-4EC8-83F3-0D1EF1B25E94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336-A120-4EC8-83F3-0D1EF1B25E94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337-A120-4EC8-83F3-0D1EF1B25E94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338-A120-4EC8-83F3-0D1EF1B25E94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339-A120-4EC8-83F3-0D1EF1B25E94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33A-A120-4EC8-83F3-0D1EF1B25E94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33B-A120-4EC8-83F3-0D1EF1B25E94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33C-A120-4EC8-83F3-0D1EF1B25E94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33D-A120-4EC8-83F3-0D1EF1B25E94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33E-A120-4EC8-83F3-0D1EF1B25E94}"/>
              </c:ext>
            </c:extLst>
          </c:dPt>
          <c:xVal>
            <c:numRef>
              <c:f>ChartData!$A$774:$A$799</c:f>
              <c:numCache>
                <c:formatCode>0</c:formatCode>
                <c:ptCount val="26"/>
                <c:pt idx="0">
                  <c:v>2</c:v>
                </c:pt>
                <c:pt idx="1">
                  <c:v>3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  <c:pt idx="15">
                  <c:v>19</c:v>
                </c:pt>
                <c:pt idx="16">
                  <c:v>20</c:v>
                </c:pt>
                <c:pt idx="17">
                  <c:v>21</c:v>
                </c:pt>
                <c:pt idx="18">
                  <c:v>22</c:v>
                </c:pt>
                <c:pt idx="19">
                  <c:v>23</c:v>
                </c:pt>
                <c:pt idx="20">
                  <c:v>24</c:v>
                </c:pt>
                <c:pt idx="21">
                  <c:v>25</c:v>
                </c:pt>
                <c:pt idx="22">
                  <c:v>26</c:v>
                </c:pt>
                <c:pt idx="23">
                  <c:v>27</c:v>
                </c:pt>
                <c:pt idx="24">
                  <c:v>28</c:v>
                </c:pt>
                <c:pt idx="25">
                  <c:v>29</c:v>
                </c:pt>
              </c:numCache>
            </c:numRef>
          </c:xVal>
          <c:yVal>
            <c:numRef>
              <c:f>ChartData!$BP$774:$BP$799</c:f>
              <c:numCache>
                <c:formatCode>0</c:formatCode>
                <c:ptCount val="26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  <c:pt idx="24">
                  <c:v>10</c:v>
                </c:pt>
                <c:pt idx="25">
                  <c:v>10</c:v>
                </c:pt>
              </c:numCache>
            </c:numRef>
          </c:yVal>
          <c:bubbleSize>
            <c:numRef>
              <c:f>ChartData!$BQ$774:$BQ$799</c:f>
              <c:numCache>
                <c:formatCode>0.00</c:formatCode>
                <c:ptCount val="26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3</c:v>
                </c:pt>
                <c:pt idx="8">
                  <c:v>4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2">
                  <c:v>5</c:v>
                </c:pt>
                <c:pt idx="13">
                  <c:v>4</c:v>
                </c:pt>
                <c:pt idx="14">
                  <c:v>9</c:v>
                </c:pt>
                <c:pt idx="15">
                  <c:v>7</c:v>
                </c:pt>
                <c:pt idx="16">
                  <c:v>3</c:v>
                </c:pt>
                <c:pt idx="17">
                  <c:v>9</c:v>
                </c:pt>
                <c:pt idx="18">
                  <c:v>7</c:v>
                </c:pt>
                <c:pt idx="19">
                  <c:v>7</c:v>
                </c:pt>
                <c:pt idx="20">
                  <c:v>5</c:v>
                </c:pt>
                <c:pt idx="21">
                  <c:v>4</c:v>
                </c:pt>
                <c:pt idx="22">
                  <c:v>3</c:v>
                </c:pt>
                <c:pt idx="23">
                  <c:v>3</c:v>
                </c:pt>
                <c:pt idx="24">
                  <c:v>7</c:v>
                </c:pt>
                <c:pt idx="25">
                  <c:v>3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33F-A120-4EC8-83F3-0D1EF1B25E94}"/>
            </c:ext>
          </c:extLst>
        </c:ser>
        <c:ser>
          <c:idx val="34"/>
          <c:order val="34"/>
          <c:tx>
            <c:strRef>
              <c:f>LegendData!$BR$1:$BR$1</c:f>
              <c:strCache>
                <c:ptCount val="1"/>
                <c:pt idx="0">
                  <c:v>DLR (in: H.-A.)</c:v>
                </c:pt>
              </c:strCache>
            </c:strRef>
          </c:tx>
          <c:spPr>
            <a:solidFill>
              <a:srgbClr val="FFC83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340-A120-4EC8-83F3-0D1EF1B25E94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341-A120-4EC8-83F3-0D1EF1B25E94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342-A120-4EC8-83F3-0D1EF1B25E94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343-A120-4EC8-83F3-0D1EF1B25E94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344-A120-4EC8-83F3-0D1EF1B25E94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345-A120-4EC8-83F3-0D1EF1B25E94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346-A120-4EC8-83F3-0D1EF1B25E94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347-A120-4EC8-83F3-0D1EF1B25E94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348-A120-4EC8-83F3-0D1EF1B25E94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349-A120-4EC8-83F3-0D1EF1B25E94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34A-A120-4EC8-83F3-0D1EF1B25E94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34B-A120-4EC8-83F3-0D1EF1B25E94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34C-A120-4EC8-83F3-0D1EF1B25E94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34D-A120-4EC8-83F3-0D1EF1B25E94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34E-A120-4EC8-83F3-0D1EF1B25E94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34F-A120-4EC8-83F3-0D1EF1B25E94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350-A120-4EC8-83F3-0D1EF1B25E94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351-A120-4EC8-83F3-0D1EF1B25E94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352-A120-4EC8-83F3-0D1EF1B25E94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353-A120-4EC8-83F3-0D1EF1B25E94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354-A120-4EC8-83F3-0D1EF1B25E94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355-A120-4EC8-83F3-0D1EF1B25E94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356-A120-4EC8-83F3-0D1EF1B25E94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357-A120-4EC8-83F3-0D1EF1B25E94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358-A120-4EC8-83F3-0D1EF1B25E94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359-A120-4EC8-83F3-0D1EF1B25E94}"/>
              </c:ext>
            </c:extLst>
          </c:dPt>
          <c:xVal>
            <c:numRef>
              <c:f>ChartData!$A$800:$A$825</c:f>
              <c:numCache>
                <c:formatCode>0</c:formatCode>
                <c:ptCount val="26"/>
                <c:pt idx="0">
                  <c:v>2</c:v>
                </c:pt>
                <c:pt idx="1">
                  <c:v>3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  <c:pt idx="15">
                  <c:v>19</c:v>
                </c:pt>
                <c:pt idx="16">
                  <c:v>20</c:v>
                </c:pt>
                <c:pt idx="17">
                  <c:v>21</c:v>
                </c:pt>
                <c:pt idx="18">
                  <c:v>22</c:v>
                </c:pt>
                <c:pt idx="19">
                  <c:v>23</c:v>
                </c:pt>
                <c:pt idx="20">
                  <c:v>24</c:v>
                </c:pt>
                <c:pt idx="21">
                  <c:v>25</c:v>
                </c:pt>
                <c:pt idx="22">
                  <c:v>26</c:v>
                </c:pt>
                <c:pt idx="23">
                  <c:v>27</c:v>
                </c:pt>
                <c:pt idx="24">
                  <c:v>28</c:v>
                </c:pt>
                <c:pt idx="25">
                  <c:v>29</c:v>
                </c:pt>
              </c:numCache>
            </c:numRef>
          </c:xVal>
          <c:yVal>
            <c:numRef>
              <c:f>ChartData!$BR$800:$BR$825</c:f>
              <c:numCache>
                <c:formatCode>0</c:formatCode>
                <c:ptCount val="26"/>
                <c:pt idx="0">
                  <c:v>9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  <c:pt idx="7">
                  <c:v>9</c:v>
                </c:pt>
                <c:pt idx="8">
                  <c:v>9</c:v>
                </c:pt>
                <c:pt idx="9">
                  <c:v>9</c:v>
                </c:pt>
                <c:pt idx="10">
                  <c:v>9</c:v>
                </c:pt>
                <c:pt idx="11">
                  <c:v>9</c:v>
                </c:pt>
                <c:pt idx="12">
                  <c:v>9</c:v>
                </c:pt>
                <c:pt idx="13">
                  <c:v>9</c:v>
                </c:pt>
                <c:pt idx="14">
                  <c:v>9</c:v>
                </c:pt>
                <c:pt idx="15">
                  <c:v>9</c:v>
                </c:pt>
                <c:pt idx="16">
                  <c:v>9</c:v>
                </c:pt>
                <c:pt idx="17">
                  <c:v>9</c:v>
                </c:pt>
                <c:pt idx="18">
                  <c:v>9</c:v>
                </c:pt>
                <c:pt idx="19">
                  <c:v>9</c:v>
                </c:pt>
                <c:pt idx="20">
                  <c:v>9</c:v>
                </c:pt>
                <c:pt idx="21">
                  <c:v>9</c:v>
                </c:pt>
                <c:pt idx="22">
                  <c:v>9</c:v>
                </c:pt>
                <c:pt idx="23">
                  <c:v>9</c:v>
                </c:pt>
                <c:pt idx="24">
                  <c:v>9</c:v>
                </c:pt>
                <c:pt idx="25">
                  <c:v>9</c:v>
                </c:pt>
              </c:numCache>
            </c:numRef>
          </c:yVal>
          <c:bubbleSize>
            <c:numRef>
              <c:f>ChartData!$BS$800:$BS$825</c:f>
              <c:numCache>
                <c:formatCode>0.00</c:formatCode>
                <c:ptCount val="26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2</c:v>
                </c:pt>
                <c:pt idx="8">
                  <c:v>4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2">
                  <c:v>5</c:v>
                </c:pt>
                <c:pt idx="13">
                  <c:v>4</c:v>
                </c:pt>
                <c:pt idx="14">
                  <c:v>9</c:v>
                </c:pt>
                <c:pt idx="15">
                  <c:v>7</c:v>
                </c:pt>
                <c:pt idx="16">
                  <c:v>3</c:v>
                </c:pt>
                <c:pt idx="17">
                  <c:v>9</c:v>
                </c:pt>
                <c:pt idx="18">
                  <c:v>7</c:v>
                </c:pt>
                <c:pt idx="19">
                  <c:v>7</c:v>
                </c:pt>
                <c:pt idx="20">
                  <c:v>4</c:v>
                </c:pt>
                <c:pt idx="21">
                  <c:v>4</c:v>
                </c:pt>
                <c:pt idx="22">
                  <c:v>3</c:v>
                </c:pt>
                <c:pt idx="23">
                  <c:v>3</c:v>
                </c:pt>
                <c:pt idx="24">
                  <c:v>7</c:v>
                </c:pt>
                <c:pt idx="25">
                  <c:v>3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35A-A120-4EC8-83F3-0D1EF1B25E94}"/>
            </c:ext>
          </c:extLst>
        </c:ser>
        <c:ser>
          <c:idx val="35"/>
          <c:order val="35"/>
          <c:tx>
            <c:strRef>
              <c:f>LegendData!$BT$1:$BT$1</c:f>
              <c:strCache>
                <c:ptCount val="1"/>
                <c:pt idx="0">
                  <c:v>Japan Aerospace E...</c:v>
                </c:pt>
              </c:strCache>
            </c:strRef>
          </c:tx>
          <c:spPr>
            <a:solidFill>
              <a:srgbClr val="AFBDC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35B-A120-4EC8-83F3-0D1EF1B25E94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35C-A120-4EC8-83F3-0D1EF1B25E94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35D-A120-4EC8-83F3-0D1EF1B25E94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35E-A120-4EC8-83F3-0D1EF1B25E94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35F-A120-4EC8-83F3-0D1EF1B25E94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360-A120-4EC8-83F3-0D1EF1B25E94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361-A120-4EC8-83F3-0D1EF1B25E94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362-A120-4EC8-83F3-0D1EF1B25E94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363-A120-4EC8-83F3-0D1EF1B25E94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364-A120-4EC8-83F3-0D1EF1B25E94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365-A120-4EC8-83F3-0D1EF1B25E94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366-A120-4EC8-83F3-0D1EF1B25E94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367-A120-4EC8-83F3-0D1EF1B25E94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368-A120-4EC8-83F3-0D1EF1B25E94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369-A120-4EC8-83F3-0D1EF1B25E94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36A-A120-4EC8-83F3-0D1EF1B25E94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36B-A120-4EC8-83F3-0D1EF1B25E94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36C-A120-4EC8-83F3-0D1EF1B25E94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36D-A120-4EC8-83F3-0D1EF1B25E94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36E-A120-4EC8-83F3-0D1EF1B25E94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36F-A120-4EC8-83F3-0D1EF1B25E94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370-A120-4EC8-83F3-0D1EF1B25E94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371-A120-4EC8-83F3-0D1EF1B25E94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372-A120-4EC8-83F3-0D1EF1B25E94}"/>
              </c:ext>
            </c:extLst>
          </c:dPt>
          <c:xVal>
            <c:numRef>
              <c:f>ChartData!$A$826:$A$849</c:f>
              <c:numCache>
                <c:formatCode>0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21</c:v>
                </c:pt>
                <c:pt idx="20">
                  <c:v>25</c:v>
                </c:pt>
                <c:pt idx="21">
                  <c:v>26</c:v>
                </c:pt>
                <c:pt idx="22">
                  <c:v>27</c:v>
                </c:pt>
                <c:pt idx="23">
                  <c:v>28</c:v>
                </c:pt>
              </c:numCache>
            </c:numRef>
          </c:xVal>
          <c:yVal>
            <c:numRef>
              <c:f>ChartData!$BT$826:$BT$849</c:f>
              <c:numCache>
                <c:formatCode>0</c:formatCode>
                <c:ptCount val="24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  <c:pt idx="8">
                  <c:v>8</c:v>
                </c:pt>
                <c:pt idx="9">
                  <c:v>8</c:v>
                </c:pt>
                <c:pt idx="10">
                  <c:v>8</c:v>
                </c:pt>
                <c:pt idx="11">
                  <c:v>8</c:v>
                </c:pt>
                <c:pt idx="12">
                  <c:v>8</c:v>
                </c:pt>
                <c:pt idx="13">
                  <c:v>8</c:v>
                </c:pt>
                <c:pt idx="14">
                  <c:v>8</c:v>
                </c:pt>
                <c:pt idx="15">
                  <c:v>8</c:v>
                </c:pt>
                <c:pt idx="16">
                  <c:v>8</c:v>
                </c:pt>
                <c:pt idx="17">
                  <c:v>8</c:v>
                </c:pt>
                <c:pt idx="18">
                  <c:v>8</c:v>
                </c:pt>
                <c:pt idx="19">
                  <c:v>8</c:v>
                </c:pt>
                <c:pt idx="20">
                  <c:v>8</c:v>
                </c:pt>
                <c:pt idx="21">
                  <c:v>8</c:v>
                </c:pt>
                <c:pt idx="22">
                  <c:v>8</c:v>
                </c:pt>
                <c:pt idx="23">
                  <c:v>8</c:v>
                </c:pt>
              </c:numCache>
            </c:numRef>
          </c:yVal>
          <c:bubbleSize>
            <c:numRef>
              <c:f>ChartData!$BU$826:$BU$849</c:f>
              <c:numCache>
                <c:formatCode>0.00</c:formatCode>
                <c:ptCount val="24"/>
                <c:pt idx="0">
                  <c:v>10</c:v>
                </c:pt>
                <c:pt idx="1">
                  <c:v>2</c:v>
                </c:pt>
                <c:pt idx="2">
                  <c:v>10</c:v>
                </c:pt>
                <c:pt idx="3">
                  <c:v>1</c:v>
                </c:pt>
                <c:pt idx="4">
                  <c:v>4</c:v>
                </c:pt>
                <c:pt idx="5">
                  <c:v>2</c:v>
                </c:pt>
                <c:pt idx="6">
                  <c:v>2</c:v>
                </c:pt>
                <c:pt idx="7">
                  <c:v>4</c:v>
                </c:pt>
                <c:pt idx="8">
                  <c:v>3</c:v>
                </c:pt>
                <c:pt idx="9">
                  <c:v>2</c:v>
                </c:pt>
                <c:pt idx="10">
                  <c:v>2</c:v>
                </c:pt>
                <c:pt idx="11">
                  <c:v>6</c:v>
                </c:pt>
                <c:pt idx="12">
                  <c:v>6</c:v>
                </c:pt>
                <c:pt idx="13">
                  <c:v>5</c:v>
                </c:pt>
                <c:pt idx="14">
                  <c:v>2</c:v>
                </c:pt>
                <c:pt idx="15">
                  <c:v>4</c:v>
                </c:pt>
                <c:pt idx="16">
                  <c:v>1</c:v>
                </c:pt>
                <c:pt idx="17">
                  <c:v>4</c:v>
                </c:pt>
                <c:pt idx="18">
                  <c:v>3</c:v>
                </c:pt>
                <c:pt idx="19">
                  <c:v>5</c:v>
                </c:pt>
                <c:pt idx="20">
                  <c:v>5</c:v>
                </c:pt>
                <c:pt idx="21">
                  <c:v>2</c:v>
                </c:pt>
                <c:pt idx="22">
                  <c:v>1</c:v>
                </c:pt>
                <c:pt idx="23">
                  <c:v>8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373-A120-4EC8-83F3-0D1EF1B25E94}"/>
            </c:ext>
          </c:extLst>
        </c:ser>
        <c:ser>
          <c:idx val="36"/>
          <c:order val="36"/>
          <c:tx>
            <c:strRef>
              <c:f>LegendData!$BV$1:$BV$1</c:f>
              <c:strCache>
                <c:ptCount val="1"/>
                <c:pt idx="0">
                  <c:v>Mitsubishi Electr...</c:v>
                </c:pt>
              </c:strCache>
            </c:strRef>
          </c:tx>
          <c:spPr>
            <a:solidFill>
              <a:srgbClr val="E3EDB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374-A120-4EC8-83F3-0D1EF1B25E94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375-A120-4EC8-83F3-0D1EF1B25E94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376-A120-4EC8-83F3-0D1EF1B25E94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377-A120-4EC8-83F3-0D1EF1B25E94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378-A120-4EC8-83F3-0D1EF1B25E94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379-A120-4EC8-83F3-0D1EF1B25E94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37A-A120-4EC8-83F3-0D1EF1B25E94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37B-A120-4EC8-83F3-0D1EF1B25E94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37C-A120-4EC8-83F3-0D1EF1B25E94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37D-A120-4EC8-83F3-0D1EF1B25E94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37E-A120-4EC8-83F3-0D1EF1B25E94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37F-A120-4EC8-83F3-0D1EF1B25E94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380-A120-4EC8-83F3-0D1EF1B25E94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381-A120-4EC8-83F3-0D1EF1B25E94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382-A120-4EC8-83F3-0D1EF1B25E94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383-A120-4EC8-83F3-0D1EF1B25E94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384-A120-4EC8-83F3-0D1EF1B25E94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385-A120-4EC8-83F3-0D1EF1B25E94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386-A120-4EC8-83F3-0D1EF1B25E94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387-A120-4EC8-83F3-0D1EF1B25E94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388-A120-4EC8-83F3-0D1EF1B25E94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389-A120-4EC8-83F3-0D1EF1B25E94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38A-A120-4EC8-83F3-0D1EF1B25E94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38B-A120-4EC8-83F3-0D1EF1B25E94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38C-A120-4EC8-83F3-0D1EF1B25E94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38D-A120-4EC8-83F3-0D1EF1B25E94}"/>
              </c:ext>
            </c:extLst>
          </c:dPt>
          <c:xVal>
            <c:numRef>
              <c:f>ChartData!$A$850:$A$875</c:f>
              <c:numCache>
                <c:formatCode>0</c:formatCode>
                <c:ptCount val="2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19</c:v>
                </c:pt>
                <c:pt idx="18">
                  <c:v>21</c:v>
                </c:pt>
                <c:pt idx="19">
                  <c:v>22</c:v>
                </c:pt>
                <c:pt idx="20">
                  <c:v>24</c:v>
                </c:pt>
                <c:pt idx="21">
                  <c:v>25</c:v>
                </c:pt>
                <c:pt idx="22">
                  <c:v>26</c:v>
                </c:pt>
                <c:pt idx="23">
                  <c:v>27</c:v>
                </c:pt>
                <c:pt idx="24">
                  <c:v>28</c:v>
                </c:pt>
                <c:pt idx="25">
                  <c:v>29</c:v>
                </c:pt>
              </c:numCache>
            </c:numRef>
          </c:xVal>
          <c:yVal>
            <c:numRef>
              <c:f>ChartData!$BV$850:$BV$875</c:f>
              <c:numCache>
                <c:formatCode>0</c:formatCode>
                <c:ptCount val="26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7</c:v>
                </c:pt>
                <c:pt idx="10">
                  <c:v>7</c:v>
                </c:pt>
                <c:pt idx="11">
                  <c:v>7</c:v>
                </c:pt>
                <c:pt idx="12">
                  <c:v>7</c:v>
                </c:pt>
                <c:pt idx="13">
                  <c:v>7</c:v>
                </c:pt>
                <c:pt idx="14">
                  <c:v>7</c:v>
                </c:pt>
                <c:pt idx="15">
                  <c:v>7</c:v>
                </c:pt>
                <c:pt idx="16">
                  <c:v>7</c:v>
                </c:pt>
                <c:pt idx="17">
                  <c:v>7</c:v>
                </c:pt>
                <c:pt idx="18">
                  <c:v>7</c:v>
                </c:pt>
                <c:pt idx="19">
                  <c:v>7</c:v>
                </c:pt>
                <c:pt idx="20">
                  <c:v>7</c:v>
                </c:pt>
                <c:pt idx="21">
                  <c:v>7</c:v>
                </c:pt>
                <c:pt idx="22">
                  <c:v>7</c:v>
                </c:pt>
                <c:pt idx="23">
                  <c:v>7</c:v>
                </c:pt>
                <c:pt idx="24">
                  <c:v>7</c:v>
                </c:pt>
                <c:pt idx="25">
                  <c:v>7</c:v>
                </c:pt>
              </c:numCache>
            </c:numRef>
          </c:yVal>
          <c:bubbleSize>
            <c:numRef>
              <c:f>ChartData!$BW$850:$BW$875</c:f>
              <c:numCache>
                <c:formatCode>0.00</c:formatCode>
                <c:ptCount val="26"/>
                <c:pt idx="0">
                  <c:v>6</c:v>
                </c:pt>
                <c:pt idx="1">
                  <c:v>3</c:v>
                </c:pt>
                <c:pt idx="2">
                  <c:v>3</c:v>
                </c:pt>
                <c:pt idx="3">
                  <c:v>1</c:v>
                </c:pt>
                <c:pt idx="4">
                  <c:v>3</c:v>
                </c:pt>
                <c:pt idx="5">
                  <c:v>1</c:v>
                </c:pt>
                <c:pt idx="6">
                  <c:v>3</c:v>
                </c:pt>
                <c:pt idx="7">
                  <c:v>2</c:v>
                </c:pt>
                <c:pt idx="8">
                  <c:v>3</c:v>
                </c:pt>
                <c:pt idx="9">
                  <c:v>1</c:v>
                </c:pt>
                <c:pt idx="10">
                  <c:v>5</c:v>
                </c:pt>
                <c:pt idx="11">
                  <c:v>6</c:v>
                </c:pt>
                <c:pt idx="12">
                  <c:v>2</c:v>
                </c:pt>
                <c:pt idx="13">
                  <c:v>2</c:v>
                </c:pt>
                <c:pt idx="14">
                  <c:v>5</c:v>
                </c:pt>
                <c:pt idx="15">
                  <c:v>3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3</c:v>
                </c:pt>
                <c:pt idx="23">
                  <c:v>13</c:v>
                </c:pt>
                <c:pt idx="24">
                  <c:v>10</c:v>
                </c:pt>
                <c:pt idx="25">
                  <c:v>2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38E-A120-4EC8-83F3-0D1EF1B25E94}"/>
            </c:ext>
          </c:extLst>
        </c:ser>
        <c:ser>
          <c:idx val="37"/>
          <c:order val="37"/>
          <c:tx>
            <c:strRef>
              <c:f>LegendData!$BX$1:$BX$1</c:f>
              <c:strCache>
                <c:ptCount val="1"/>
                <c:pt idx="0">
                  <c:v>GM</c:v>
                </c:pt>
              </c:strCache>
            </c:strRef>
          </c:tx>
          <c:spPr>
            <a:solidFill>
              <a:srgbClr val="D86F6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38F-A120-4EC8-83F3-0D1EF1B25E94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390-A120-4EC8-83F3-0D1EF1B25E94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391-A120-4EC8-83F3-0D1EF1B25E94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392-A120-4EC8-83F3-0D1EF1B25E94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393-A120-4EC8-83F3-0D1EF1B25E94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394-A120-4EC8-83F3-0D1EF1B25E94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395-A120-4EC8-83F3-0D1EF1B25E94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396-A120-4EC8-83F3-0D1EF1B25E94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397-A120-4EC8-83F3-0D1EF1B25E94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398-A120-4EC8-83F3-0D1EF1B25E94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399-A120-4EC8-83F3-0D1EF1B25E94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39A-A120-4EC8-83F3-0D1EF1B25E94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39B-A120-4EC8-83F3-0D1EF1B25E94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39C-A120-4EC8-83F3-0D1EF1B25E94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39D-A120-4EC8-83F3-0D1EF1B25E94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39E-A120-4EC8-83F3-0D1EF1B25E94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39F-A120-4EC8-83F3-0D1EF1B25E94}"/>
              </c:ext>
            </c:extLst>
          </c:dPt>
          <c:xVal>
            <c:numRef>
              <c:f>ChartData!$A$876:$A$892</c:f>
              <c:numCache>
                <c:formatCode>0</c:formatCode>
                <c:ptCount val="17"/>
                <c:pt idx="0">
                  <c:v>8</c:v>
                </c:pt>
                <c:pt idx="1">
                  <c:v>11</c:v>
                </c:pt>
                <c:pt idx="2">
                  <c:v>14</c:v>
                </c:pt>
                <c:pt idx="3">
                  <c:v>16</c:v>
                </c:pt>
                <c:pt idx="4">
                  <c:v>17</c:v>
                </c:pt>
                <c:pt idx="5">
                  <c:v>18</c:v>
                </c:pt>
                <c:pt idx="6">
                  <c:v>19</c:v>
                </c:pt>
                <c:pt idx="7">
                  <c:v>20</c:v>
                </c:pt>
                <c:pt idx="8">
                  <c:v>21</c:v>
                </c:pt>
                <c:pt idx="9">
                  <c:v>22</c:v>
                </c:pt>
                <c:pt idx="10">
                  <c:v>23</c:v>
                </c:pt>
                <c:pt idx="11">
                  <c:v>24</c:v>
                </c:pt>
                <c:pt idx="12">
                  <c:v>25</c:v>
                </c:pt>
                <c:pt idx="13">
                  <c:v>26</c:v>
                </c:pt>
                <c:pt idx="14">
                  <c:v>27</c:v>
                </c:pt>
                <c:pt idx="15">
                  <c:v>28</c:v>
                </c:pt>
                <c:pt idx="16">
                  <c:v>29</c:v>
                </c:pt>
              </c:numCache>
            </c:numRef>
          </c:xVal>
          <c:yVal>
            <c:numRef>
              <c:f>ChartData!$BX$876:$BX$892</c:f>
              <c:numCache>
                <c:formatCode>0</c:formatCode>
                <c:ptCount val="17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6</c:v>
                </c:pt>
                <c:pt idx="16">
                  <c:v>6</c:v>
                </c:pt>
              </c:numCache>
            </c:numRef>
          </c:yVal>
          <c:bubbleSize>
            <c:numRef>
              <c:f>ChartData!$BY$876:$BY$892</c:f>
              <c:numCache>
                <c:formatCode>0.00</c:formatCode>
                <c:ptCount val="17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3</c:v>
                </c:pt>
                <c:pt idx="5">
                  <c:v>4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6</c:v>
                </c:pt>
                <c:pt idx="10">
                  <c:v>9</c:v>
                </c:pt>
                <c:pt idx="11">
                  <c:v>7</c:v>
                </c:pt>
                <c:pt idx="12">
                  <c:v>8</c:v>
                </c:pt>
                <c:pt idx="13">
                  <c:v>9</c:v>
                </c:pt>
                <c:pt idx="14">
                  <c:v>5</c:v>
                </c:pt>
                <c:pt idx="15">
                  <c:v>11</c:v>
                </c:pt>
                <c:pt idx="16">
                  <c:v>3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3A0-A120-4EC8-83F3-0D1EF1B25E94}"/>
            </c:ext>
          </c:extLst>
        </c:ser>
        <c:ser>
          <c:idx val="38"/>
          <c:order val="38"/>
          <c:tx>
            <c:strRef>
              <c:f>LegendData!$BZ$1:$BZ$1</c:f>
              <c:strCache>
                <c:ptCount val="1"/>
                <c:pt idx="0">
                  <c:v>Chinese Academy o...</c:v>
                </c:pt>
              </c:strCache>
            </c:strRef>
          </c:tx>
          <c:spPr>
            <a:solidFill>
              <a:srgbClr val="B2B37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3A1-A120-4EC8-83F3-0D1EF1B25E94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3A2-A120-4EC8-83F3-0D1EF1B25E94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3A3-A120-4EC8-83F3-0D1EF1B25E94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3A4-A120-4EC8-83F3-0D1EF1B25E94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3A5-A120-4EC8-83F3-0D1EF1B25E94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3A6-A120-4EC8-83F3-0D1EF1B25E94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3A7-A120-4EC8-83F3-0D1EF1B25E94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3A8-A120-4EC8-83F3-0D1EF1B25E94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3A9-A120-4EC8-83F3-0D1EF1B25E94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3AA-A120-4EC8-83F3-0D1EF1B25E94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3AB-A120-4EC8-83F3-0D1EF1B25E94}"/>
              </c:ext>
            </c:extLst>
          </c:dPt>
          <c:xVal>
            <c:numRef>
              <c:f>ChartData!$A$893:$A$903</c:f>
              <c:numCache>
                <c:formatCode>0</c:formatCode>
                <c:ptCount val="11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23</c:v>
                </c:pt>
                <c:pt idx="4">
                  <c:v>24</c:v>
                </c:pt>
                <c:pt idx="5">
                  <c:v>25</c:v>
                </c:pt>
                <c:pt idx="6">
                  <c:v>26</c:v>
                </c:pt>
                <c:pt idx="7">
                  <c:v>27</c:v>
                </c:pt>
                <c:pt idx="8">
                  <c:v>28</c:v>
                </c:pt>
                <c:pt idx="9">
                  <c:v>29</c:v>
                </c:pt>
                <c:pt idx="10">
                  <c:v>30</c:v>
                </c:pt>
              </c:numCache>
            </c:numRef>
          </c:xVal>
          <c:yVal>
            <c:numRef>
              <c:f>ChartData!$BZ$893:$BZ$903</c:f>
              <c:numCache>
                <c:formatCode>0</c:formatCode>
                <c:ptCount val="11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</c:numCache>
            </c:numRef>
          </c:yVal>
          <c:bubbleSize>
            <c:numRef>
              <c:f>ChartData!$CA$893:$CA$903</c:f>
              <c:numCache>
                <c:formatCode>0.00</c:formatCode>
                <c:ptCount val="11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3</c:v>
                </c:pt>
                <c:pt idx="6">
                  <c:v>10</c:v>
                </c:pt>
                <c:pt idx="7">
                  <c:v>15</c:v>
                </c:pt>
                <c:pt idx="8">
                  <c:v>17</c:v>
                </c:pt>
                <c:pt idx="9">
                  <c:v>23</c:v>
                </c:pt>
                <c:pt idx="10">
                  <c:v>3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3AC-A120-4EC8-83F3-0D1EF1B25E94}"/>
            </c:ext>
          </c:extLst>
        </c:ser>
        <c:ser>
          <c:idx val="39"/>
          <c:order val="39"/>
          <c:tx>
            <c:strRef>
              <c:f>LegendData!$CB$1:$CB$1</c:f>
              <c:strCache>
                <c:ptCount val="1"/>
                <c:pt idx="0">
                  <c:v>IHI Corp</c:v>
                </c:pt>
              </c:strCache>
            </c:strRef>
          </c:tx>
          <c:spPr>
            <a:solidFill>
              <a:srgbClr val="CFCFA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3AD-A120-4EC8-83F3-0D1EF1B25E94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3AE-A120-4EC8-83F3-0D1EF1B25E94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3AF-A120-4EC8-83F3-0D1EF1B25E94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3B0-A120-4EC8-83F3-0D1EF1B25E94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3B1-A120-4EC8-83F3-0D1EF1B25E94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3B2-A120-4EC8-83F3-0D1EF1B25E94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3B3-A120-4EC8-83F3-0D1EF1B25E94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3B4-A120-4EC8-83F3-0D1EF1B25E94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3B5-A120-4EC8-83F3-0D1EF1B25E94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3B6-A120-4EC8-83F3-0D1EF1B25E94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3B7-A120-4EC8-83F3-0D1EF1B25E94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3B8-A120-4EC8-83F3-0D1EF1B25E94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3B9-A120-4EC8-83F3-0D1EF1B25E94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3BA-A120-4EC8-83F3-0D1EF1B25E94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3BB-A120-4EC8-83F3-0D1EF1B25E94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3BC-A120-4EC8-83F3-0D1EF1B25E94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3BD-A120-4EC8-83F3-0D1EF1B25E94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3BE-A120-4EC8-83F3-0D1EF1B25E94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3BF-A120-4EC8-83F3-0D1EF1B25E94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3C0-A120-4EC8-83F3-0D1EF1B25E94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3C1-A120-4EC8-83F3-0D1EF1B25E94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3C2-A120-4EC8-83F3-0D1EF1B25E94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3C3-A120-4EC8-83F3-0D1EF1B25E94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3C4-A120-4EC8-83F3-0D1EF1B25E94}"/>
              </c:ext>
            </c:extLst>
          </c:dPt>
          <c:xVal>
            <c:numRef>
              <c:f>ChartData!$A$904:$A$927</c:f>
              <c:numCache>
                <c:formatCode>0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23</c:v>
                </c:pt>
                <c:pt idx="18">
                  <c:v>24</c:v>
                </c:pt>
                <c:pt idx="19">
                  <c:v>25</c:v>
                </c:pt>
                <c:pt idx="20">
                  <c:v>26</c:v>
                </c:pt>
                <c:pt idx="21">
                  <c:v>27</c:v>
                </c:pt>
                <c:pt idx="22">
                  <c:v>28</c:v>
                </c:pt>
                <c:pt idx="23">
                  <c:v>29</c:v>
                </c:pt>
              </c:numCache>
            </c:numRef>
          </c:xVal>
          <c:yVal>
            <c:numRef>
              <c:f>ChartData!$CB$904:$CB$927</c:f>
              <c:numCache>
                <c:formatCode>0</c:formatCode>
                <c:ptCount val="24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4</c:v>
                </c:pt>
                <c:pt idx="20">
                  <c:v>4</c:v>
                </c:pt>
                <c:pt idx="21">
                  <c:v>4</c:v>
                </c:pt>
                <c:pt idx="22">
                  <c:v>4</c:v>
                </c:pt>
                <c:pt idx="23">
                  <c:v>4</c:v>
                </c:pt>
              </c:numCache>
            </c:numRef>
          </c:yVal>
          <c:bubbleSize>
            <c:numRef>
              <c:f>ChartData!$CC$904:$CC$927</c:f>
              <c:numCache>
                <c:formatCode>0.00</c:formatCode>
                <c:ptCount val="24"/>
                <c:pt idx="0">
                  <c:v>3</c:v>
                </c:pt>
                <c:pt idx="1">
                  <c:v>5</c:v>
                </c:pt>
                <c:pt idx="2">
                  <c:v>3</c:v>
                </c:pt>
                <c:pt idx="3">
                  <c:v>9</c:v>
                </c:pt>
                <c:pt idx="4">
                  <c:v>7</c:v>
                </c:pt>
                <c:pt idx="5">
                  <c:v>4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3</c:v>
                </c:pt>
                <c:pt idx="10">
                  <c:v>2</c:v>
                </c:pt>
                <c:pt idx="11">
                  <c:v>2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2</c:v>
                </c:pt>
                <c:pt idx="16">
                  <c:v>6</c:v>
                </c:pt>
                <c:pt idx="17">
                  <c:v>8</c:v>
                </c:pt>
                <c:pt idx="18">
                  <c:v>2</c:v>
                </c:pt>
                <c:pt idx="19">
                  <c:v>3</c:v>
                </c:pt>
                <c:pt idx="20">
                  <c:v>3</c:v>
                </c:pt>
                <c:pt idx="21">
                  <c:v>2</c:v>
                </c:pt>
                <c:pt idx="22">
                  <c:v>3</c:v>
                </c:pt>
                <c:pt idx="23">
                  <c:v>1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3C5-A120-4EC8-83F3-0D1EF1B25E94}"/>
            </c:ext>
          </c:extLst>
        </c:ser>
        <c:ser>
          <c:idx val="40"/>
          <c:order val="40"/>
          <c:tx>
            <c:strRef>
              <c:f>LegendData!$CD$1:$CD$1</c:f>
              <c:strCache>
                <c:ptCount val="1"/>
                <c:pt idx="0">
                  <c:v>Bosch</c:v>
                </c:pt>
              </c:strCache>
            </c:strRef>
          </c:tx>
          <c:spPr>
            <a:solidFill>
              <a:srgbClr val="1A1A1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3C6-A120-4EC8-83F3-0D1EF1B25E94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3C7-A120-4EC8-83F3-0D1EF1B25E94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3C8-A120-4EC8-83F3-0D1EF1B25E94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3C9-A120-4EC8-83F3-0D1EF1B25E94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3CA-A120-4EC8-83F3-0D1EF1B25E94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3CB-A120-4EC8-83F3-0D1EF1B25E94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3CC-A120-4EC8-83F3-0D1EF1B25E94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3CD-A120-4EC8-83F3-0D1EF1B25E94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3CE-A120-4EC8-83F3-0D1EF1B25E94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3CF-A120-4EC8-83F3-0D1EF1B25E94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3D0-A120-4EC8-83F3-0D1EF1B25E94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3D1-A120-4EC8-83F3-0D1EF1B25E94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3D2-A120-4EC8-83F3-0D1EF1B25E94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3D3-A120-4EC8-83F3-0D1EF1B25E94}"/>
              </c:ext>
            </c:extLst>
          </c:dPt>
          <c:xVal>
            <c:numRef>
              <c:f>ChartData!$A$928:$A$941</c:f>
              <c:numCache>
                <c:formatCode>0</c:formatCode>
                <c:ptCount val="14"/>
                <c:pt idx="0">
                  <c:v>4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19</c:v>
                </c:pt>
                <c:pt idx="6">
                  <c:v>20</c:v>
                </c:pt>
                <c:pt idx="7">
                  <c:v>21</c:v>
                </c:pt>
                <c:pt idx="8">
                  <c:v>23</c:v>
                </c:pt>
                <c:pt idx="9">
                  <c:v>24</c:v>
                </c:pt>
                <c:pt idx="10">
                  <c:v>25</c:v>
                </c:pt>
                <c:pt idx="11">
                  <c:v>26</c:v>
                </c:pt>
                <c:pt idx="12">
                  <c:v>27</c:v>
                </c:pt>
                <c:pt idx="13">
                  <c:v>28</c:v>
                </c:pt>
              </c:numCache>
            </c:numRef>
          </c:xVal>
          <c:yVal>
            <c:numRef>
              <c:f>ChartData!$CD$928:$CD$941</c:f>
              <c:numCache>
                <c:formatCode>0</c:formatCode>
                <c:ptCount val="14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</c:numCache>
            </c:numRef>
          </c:yVal>
          <c:bubbleSize>
            <c:numRef>
              <c:f>ChartData!$CE$928:$CE$941</c:f>
              <c:numCache>
                <c:formatCode>0.00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5</c:v>
                </c:pt>
                <c:pt idx="9">
                  <c:v>15</c:v>
                </c:pt>
                <c:pt idx="10">
                  <c:v>30</c:v>
                </c:pt>
                <c:pt idx="11">
                  <c:v>13</c:v>
                </c:pt>
                <c:pt idx="12">
                  <c:v>1</c:v>
                </c:pt>
                <c:pt idx="13">
                  <c:v>1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3D4-A120-4EC8-83F3-0D1EF1B25E94}"/>
            </c:ext>
          </c:extLst>
        </c:ser>
        <c:ser>
          <c:idx val="41"/>
          <c:order val="41"/>
          <c:tx>
            <c:strRef>
              <c:f>LegendData!$CF$1:$CF$1</c:f>
              <c:strCache>
                <c:ptCount val="1"/>
                <c:pt idx="0">
                  <c:v>Collins Aerospace...</c:v>
                </c:pt>
              </c:strCache>
            </c:strRef>
          </c:tx>
          <c:spPr>
            <a:solidFill>
              <a:srgbClr val="EA89A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3D5-A120-4EC8-83F3-0D1EF1B25E94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3D6-A120-4EC8-83F3-0D1EF1B25E94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3D7-A120-4EC8-83F3-0D1EF1B25E94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3D8-A120-4EC8-83F3-0D1EF1B25E94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3D9-A120-4EC8-83F3-0D1EF1B25E94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3DA-A120-4EC8-83F3-0D1EF1B25E94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3DB-A120-4EC8-83F3-0D1EF1B25E94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3DC-A120-4EC8-83F3-0D1EF1B25E94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3DD-A120-4EC8-83F3-0D1EF1B25E94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3DE-A120-4EC8-83F3-0D1EF1B25E94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3DF-A120-4EC8-83F3-0D1EF1B25E94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3E0-A120-4EC8-83F3-0D1EF1B25E94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3E1-A120-4EC8-83F3-0D1EF1B25E94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3E2-A120-4EC8-83F3-0D1EF1B25E94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3E3-A120-4EC8-83F3-0D1EF1B25E94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3E4-A120-4EC8-83F3-0D1EF1B25E94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3E5-A120-4EC8-83F3-0D1EF1B25E94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3E6-A120-4EC8-83F3-0D1EF1B25E94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3E7-A120-4EC8-83F3-0D1EF1B25E94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3E8-A120-4EC8-83F3-0D1EF1B25E94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3E9-A120-4EC8-83F3-0D1EF1B25E94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3EA-A120-4EC8-83F3-0D1EF1B25E94}"/>
              </c:ext>
            </c:extLst>
          </c:dPt>
          <c:xVal>
            <c:numRef>
              <c:f>ChartData!$A$942:$A$963</c:f>
              <c:numCache>
                <c:formatCode>0</c:formatCode>
                <c:ptCount val="22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13</c:v>
                </c:pt>
                <c:pt idx="9">
                  <c:v>17</c:v>
                </c:pt>
                <c:pt idx="10">
                  <c:v>18</c:v>
                </c:pt>
                <c:pt idx="11">
                  <c:v>19</c:v>
                </c:pt>
                <c:pt idx="12">
                  <c:v>20</c:v>
                </c:pt>
                <c:pt idx="13">
                  <c:v>21</c:v>
                </c:pt>
                <c:pt idx="14">
                  <c:v>22</c:v>
                </c:pt>
                <c:pt idx="15">
                  <c:v>23</c:v>
                </c:pt>
                <c:pt idx="16">
                  <c:v>24</c:v>
                </c:pt>
                <c:pt idx="17">
                  <c:v>25</c:v>
                </c:pt>
                <c:pt idx="18">
                  <c:v>26</c:v>
                </c:pt>
                <c:pt idx="19">
                  <c:v>27</c:v>
                </c:pt>
                <c:pt idx="20">
                  <c:v>28</c:v>
                </c:pt>
                <c:pt idx="21">
                  <c:v>29</c:v>
                </c:pt>
              </c:numCache>
            </c:numRef>
          </c:xVal>
          <c:yVal>
            <c:numRef>
              <c:f>ChartData!$CF$942:$CF$963</c:f>
              <c:numCache>
                <c:formatCode>0</c:formatCode>
                <c:ptCount val="22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</c:numCache>
            </c:numRef>
          </c:yVal>
          <c:bubbleSize>
            <c:numRef>
              <c:f>ChartData!$CG$942:$CG$963</c:f>
              <c:numCache>
                <c:formatCode>0.00</c:formatCode>
                <c:ptCount val="22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  <c:pt idx="6">
                  <c:v>3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  <c:pt idx="11">
                  <c:v>4</c:v>
                </c:pt>
                <c:pt idx="12">
                  <c:v>2</c:v>
                </c:pt>
                <c:pt idx="13">
                  <c:v>1</c:v>
                </c:pt>
                <c:pt idx="14">
                  <c:v>3</c:v>
                </c:pt>
                <c:pt idx="15">
                  <c:v>5</c:v>
                </c:pt>
                <c:pt idx="16">
                  <c:v>1</c:v>
                </c:pt>
                <c:pt idx="17">
                  <c:v>9</c:v>
                </c:pt>
                <c:pt idx="18">
                  <c:v>8</c:v>
                </c:pt>
                <c:pt idx="19">
                  <c:v>9</c:v>
                </c:pt>
                <c:pt idx="20">
                  <c:v>7</c:v>
                </c:pt>
                <c:pt idx="21">
                  <c:v>3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3EB-A120-4EC8-83F3-0D1EF1B25E94}"/>
            </c:ext>
          </c:extLst>
        </c:ser>
        <c:ser>
          <c:idx val="42"/>
          <c:order val="42"/>
          <c:tx>
            <c:strRef>
              <c:f>LegendData!$CH$1:$CH$1</c:f>
              <c:strCache>
                <c:ptCount val="1"/>
                <c:pt idx="0">
                  <c:v>0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3EC-A120-4EC8-83F3-0D1EF1B25E94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3ED-A120-4EC8-83F3-0D1EF1B25E94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3EE-A120-4EC8-83F3-0D1EF1B25E94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3EF-A120-4EC8-83F3-0D1EF1B25E94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3F0-A120-4EC8-83F3-0D1EF1B25E94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3F1-A120-4EC8-83F3-0D1EF1B25E94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3F2-A120-4EC8-83F3-0D1EF1B25E94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3F3-A120-4EC8-83F3-0D1EF1B25E94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3F4-A120-4EC8-83F3-0D1EF1B25E94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3F5-A120-4EC8-83F3-0D1EF1B25E94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3F6-A120-4EC8-83F3-0D1EF1B25E94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3F7-A120-4EC8-83F3-0D1EF1B25E94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3F8-A120-4EC8-83F3-0D1EF1B25E94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3F9-A120-4EC8-83F3-0D1EF1B25E94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3FA-A120-4EC8-83F3-0D1EF1B25E94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3FB-A120-4EC8-83F3-0D1EF1B25E94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3FC-A120-4EC8-83F3-0D1EF1B25E94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3FD-A120-4EC8-83F3-0D1EF1B25E94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3FE-A120-4EC8-83F3-0D1EF1B25E94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3FF-A120-4EC8-83F3-0D1EF1B25E94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400-A120-4EC8-83F3-0D1EF1B25E94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401-A120-4EC8-83F3-0D1EF1B25E94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402-A120-4EC8-83F3-0D1EF1B25E94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403-A120-4EC8-83F3-0D1EF1B25E94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404-A120-4EC8-83F3-0D1EF1B25E94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405-A120-4EC8-83F3-0D1EF1B25E94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406-A120-4EC8-83F3-0D1EF1B25E94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407-A120-4EC8-83F3-0D1EF1B25E94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408-A120-4EC8-83F3-0D1EF1B25E94}"/>
              </c:ext>
            </c:extLst>
          </c:dPt>
          <c:dPt>
            <c:idx val="29"/>
            <c:invertIfNegative val="1"/>
            <c:bubble3D val="0"/>
            <c:extLst>
              <c:ext xmlns:c16="http://schemas.microsoft.com/office/drawing/2014/chart" uri="{C3380CC4-5D6E-409C-BE32-E72D297353CC}">
                <c16:uniqueId val="{00000409-A120-4EC8-83F3-0D1EF1B25E94}"/>
              </c:ext>
            </c:extLst>
          </c:dPt>
          <c:xVal>
            <c:numRef>
              <c:f>ChartData!$A$964:$A$993</c:f>
              <c:numCache>
                <c:formatCode>0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ChartData!$CH$964:$CH$993</c:f>
              <c:numCache>
                <c:formatCode>0</c:formatCode>
                <c:ptCount val="3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yVal>
          <c:bubbleSize>
            <c:numRef>
              <c:f>ChartData!$CI$964:$CI$993</c:f>
              <c:numCache>
                <c:formatCode>0.00</c:formatCode>
                <c:ptCount val="3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40A-A120-4EC8-83F3-0D1EF1B25E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30"/>
        <c:showNegBubbles val="0"/>
        <c:axId val="660644552"/>
        <c:axId val="660639064"/>
      </c:bubbleChart>
      <c:valAx>
        <c:axId val="660644552"/>
        <c:scaling>
          <c:orientation val="minMax"/>
          <c:max val="31"/>
          <c:min val="0"/>
        </c:scaling>
        <c:delete val="1"/>
        <c:axPos val="b"/>
        <c:numFmt formatCode="General" sourceLinked="0"/>
        <c:majorTickMark val="out"/>
        <c:minorTickMark val="none"/>
        <c:tickLblPos val="nextTo"/>
        <c:crossAx val="660639064"/>
        <c:crossesAt val="0"/>
        <c:crossBetween val="midCat"/>
        <c:majorUnit val="1"/>
      </c:valAx>
      <c:valAx>
        <c:axId val="660639064"/>
        <c:scaling>
          <c:orientation val="minMax"/>
          <c:max val="42"/>
          <c:min val="0"/>
        </c:scaling>
        <c:delete val="1"/>
        <c:axPos val="l"/>
        <c:numFmt formatCode="0" sourceLinked="1"/>
        <c:majorTickMark val="out"/>
        <c:minorTickMark val="none"/>
        <c:tickLblPos val="nextTo"/>
        <c:crossAx val="660644552"/>
        <c:crossesAt val="0"/>
        <c:crossBetween val="midCat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69393476044851"/>
          <c:y val="5.2311004784688996E-2"/>
          <c:w val="0.84724923547400599"/>
          <c:h val="0.9184907026006256"/>
        </c:manualLayout>
      </c:layout>
      <c:bubbleChart>
        <c:varyColors val="0"/>
        <c:ser>
          <c:idx val="0"/>
          <c:order val="0"/>
          <c:tx>
            <c:strRef>
              <c:f>LegendData!B1:B1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7F3-4AD4-B6B7-995D891D9B3F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1-17F3-4AD4-B6B7-995D891D9B3F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2-17F3-4AD4-B6B7-995D891D9B3F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3-17F3-4AD4-B6B7-995D891D9B3F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4-17F3-4AD4-B6B7-995D891D9B3F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5-17F3-4AD4-B6B7-995D891D9B3F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6-17F3-4AD4-B6B7-995D891D9B3F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7-17F3-4AD4-B6B7-995D891D9B3F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8-17F3-4AD4-B6B7-995D891D9B3F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9-17F3-4AD4-B6B7-995D891D9B3F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A-17F3-4AD4-B6B7-995D891D9B3F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B-17F3-4AD4-B6B7-995D891D9B3F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C-17F3-4AD4-B6B7-995D891D9B3F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D-17F3-4AD4-B6B7-995D891D9B3F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E-17F3-4AD4-B6B7-995D891D9B3F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F-17F3-4AD4-B6B7-995D891D9B3F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0-17F3-4AD4-B6B7-995D891D9B3F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1-17F3-4AD4-B6B7-995D891D9B3F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2-17F3-4AD4-B6B7-995D891D9B3F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3-17F3-4AD4-B6B7-995D891D9B3F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4-17F3-4AD4-B6B7-995D891D9B3F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5-17F3-4AD4-B6B7-995D891D9B3F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6-17F3-4AD4-B6B7-995D891D9B3F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7-17F3-4AD4-B6B7-995D891D9B3F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8-17F3-4AD4-B6B7-995D891D9B3F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9-17F3-4AD4-B6B7-995D891D9B3F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A-17F3-4AD4-B6B7-995D891D9B3F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B-17F3-4AD4-B6B7-995D891D9B3F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C-17F3-4AD4-B6B7-995D891D9B3F}"/>
              </c:ext>
            </c:extLst>
          </c:dPt>
          <c:dPt>
            <c:idx val="2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D-17F3-4AD4-B6B7-995D891D9B3F}"/>
              </c:ext>
            </c:extLst>
          </c:dPt>
          <c:xVal>
            <c:numRef>
              <c:f>ChartData!A2:A31</c:f>
              <c:numCache>
                <c:formatCode>0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ChartData!B2:B31</c:f>
              <c:numCache>
                <c:formatCode>0</c:formatCode>
                <c:ptCount val="30"/>
                <c:pt idx="0">
                  <c:v>43</c:v>
                </c:pt>
                <c:pt idx="1">
                  <c:v>43</c:v>
                </c:pt>
                <c:pt idx="2">
                  <c:v>43</c:v>
                </c:pt>
                <c:pt idx="3">
                  <c:v>43</c:v>
                </c:pt>
                <c:pt idx="4">
                  <c:v>43</c:v>
                </c:pt>
                <c:pt idx="5">
                  <c:v>43</c:v>
                </c:pt>
                <c:pt idx="6">
                  <c:v>43</c:v>
                </c:pt>
                <c:pt idx="7">
                  <c:v>43</c:v>
                </c:pt>
                <c:pt idx="8">
                  <c:v>43</c:v>
                </c:pt>
                <c:pt idx="9">
                  <c:v>43</c:v>
                </c:pt>
                <c:pt idx="10">
                  <c:v>43</c:v>
                </c:pt>
                <c:pt idx="11">
                  <c:v>43</c:v>
                </c:pt>
                <c:pt idx="12">
                  <c:v>43</c:v>
                </c:pt>
                <c:pt idx="13">
                  <c:v>43</c:v>
                </c:pt>
                <c:pt idx="14">
                  <c:v>43</c:v>
                </c:pt>
                <c:pt idx="15">
                  <c:v>43</c:v>
                </c:pt>
                <c:pt idx="16">
                  <c:v>43</c:v>
                </c:pt>
                <c:pt idx="17">
                  <c:v>43</c:v>
                </c:pt>
                <c:pt idx="18">
                  <c:v>43</c:v>
                </c:pt>
                <c:pt idx="19">
                  <c:v>43</c:v>
                </c:pt>
                <c:pt idx="20">
                  <c:v>43</c:v>
                </c:pt>
                <c:pt idx="21">
                  <c:v>43</c:v>
                </c:pt>
                <c:pt idx="22">
                  <c:v>43</c:v>
                </c:pt>
                <c:pt idx="23">
                  <c:v>43</c:v>
                </c:pt>
                <c:pt idx="24">
                  <c:v>43</c:v>
                </c:pt>
                <c:pt idx="25">
                  <c:v>43</c:v>
                </c:pt>
                <c:pt idx="26">
                  <c:v>43</c:v>
                </c:pt>
                <c:pt idx="27">
                  <c:v>43</c:v>
                </c:pt>
                <c:pt idx="28">
                  <c:v>43</c:v>
                </c:pt>
                <c:pt idx="29">
                  <c:v>43</c:v>
                </c:pt>
              </c:numCache>
            </c:numRef>
          </c:yVal>
          <c:bubbleSize>
            <c:numRef>
              <c:f>ChartData!C2:C31</c:f>
              <c:numCache>
                <c:formatCode>0.00</c:formatCode>
                <c:ptCount val="3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01E-17F3-4AD4-B6B7-995D891D9B3F}"/>
            </c:ext>
          </c:extLst>
        </c:ser>
        <c:ser>
          <c:idx val="1"/>
          <c:order val="1"/>
          <c:tx>
            <c:strRef>
              <c:f>LegendData!D1:D1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F-17F3-4AD4-B6B7-995D891D9B3F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0-17F3-4AD4-B6B7-995D891D9B3F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1-17F3-4AD4-B6B7-995D891D9B3F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2-17F3-4AD4-B6B7-995D891D9B3F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3-17F3-4AD4-B6B7-995D891D9B3F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4-17F3-4AD4-B6B7-995D891D9B3F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5-17F3-4AD4-B6B7-995D891D9B3F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6-17F3-4AD4-B6B7-995D891D9B3F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7-17F3-4AD4-B6B7-995D891D9B3F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8-17F3-4AD4-B6B7-995D891D9B3F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9-17F3-4AD4-B6B7-995D891D9B3F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A-17F3-4AD4-B6B7-995D891D9B3F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B-17F3-4AD4-B6B7-995D891D9B3F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C-17F3-4AD4-B6B7-995D891D9B3F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D-17F3-4AD4-B6B7-995D891D9B3F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E-17F3-4AD4-B6B7-995D891D9B3F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F-17F3-4AD4-B6B7-995D891D9B3F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0-17F3-4AD4-B6B7-995D891D9B3F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1-17F3-4AD4-B6B7-995D891D9B3F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2-17F3-4AD4-B6B7-995D891D9B3F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3-17F3-4AD4-B6B7-995D891D9B3F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4-17F3-4AD4-B6B7-995D891D9B3F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5-17F3-4AD4-B6B7-995D891D9B3F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6-17F3-4AD4-B6B7-995D891D9B3F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7-17F3-4AD4-B6B7-995D891D9B3F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8-17F3-4AD4-B6B7-995D891D9B3F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9-17F3-4AD4-B6B7-995D891D9B3F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A-17F3-4AD4-B6B7-995D891D9B3F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B-17F3-4AD4-B6B7-995D891D9B3F}"/>
              </c:ext>
            </c:extLst>
          </c:dPt>
          <c:dPt>
            <c:idx val="2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C-17F3-4AD4-B6B7-995D891D9B3F}"/>
              </c:ext>
            </c:extLst>
          </c:dPt>
          <c:xVal>
            <c:numRef>
              <c:f>ChartData!A32:A61</c:f>
              <c:numCache>
                <c:formatCode>0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ChartData!D32:D61</c:f>
              <c:numCache>
                <c:formatCode>0</c:formatCode>
                <c:ptCount val="30"/>
                <c:pt idx="0">
                  <c:v>42</c:v>
                </c:pt>
                <c:pt idx="1">
                  <c:v>42</c:v>
                </c:pt>
                <c:pt idx="2">
                  <c:v>42</c:v>
                </c:pt>
                <c:pt idx="3">
                  <c:v>42</c:v>
                </c:pt>
                <c:pt idx="4">
                  <c:v>42</c:v>
                </c:pt>
                <c:pt idx="5">
                  <c:v>42</c:v>
                </c:pt>
                <c:pt idx="6">
                  <c:v>42</c:v>
                </c:pt>
                <c:pt idx="7">
                  <c:v>42</c:v>
                </c:pt>
                <c:pt idx="8">
                  <c:v>42</c:v>
                </c:pt>
                <c:pt idx="9">
                  <c:v>42</c:v>
                </c:pt>
                <c:pt idx="10">
                  <c:v>42</c:v>
                </c:pt>
                <c:pt idx="11">
                  <c:v>42</c:v>
                </c:pt>
                <c:pt idx="12">
                  <c:v>42</c:v>
                </c:pt>
                <c:pt idx="13">
                  <c:v>42</c:v>
                </c:pt>
                <c:pt idx="14">
                  <c:v>42</c:v>
                </c:pt>
                <c:pt idx="15">
                  <c:v>42</c:v>
                </c:pt>
                <c:pt idx="16">
                  <c:v>42</c:v>
                </c:pt>
                <c:pt idx="17">
                  <c:v>42</c:v>
                </c:pt>
                <c:pt idx="18">
                  <c:v>42</c:v>
                </c:pt>
                <c:pt idx="19">
                  <c:v>42</c:v>
                </c:pt>
                <c:pt idx="20">
                  <c:v>42</c:v>
                </c:pt>
                <c:pt idx="21">
                  <c:v>42</c:v>
                </c:pt>
                <c:pt idx="22">
                  <c:v>42</c:v>
                </c:pt>
                <c:pt idx="23">
                  <c:v>42</c:v>
                </c:pt>
                <c:pt idx="24">
                  <c:v>42</c:v>
                </c:pt>
                <c:pt idx="25">
                  <c:v>42</c:v>
                </c:pt>
                <c:pt idx="26">
                  <c:v>42</c:v>
                </c:pt>
                <c:pt idx="27">
                  <c:v>42</c:v>
                </c:pt>
                <c:pt idx="28">
                  <c:v>42</c:v>
                </c:pt>
                <c:pt idx="29">
                  <c:v>42</c:v>
                </c:pt>
              </c:numCache>
            </c:numRef>
          </c:yVal>
          <c:bubbleSize>
            <c:numRef>
              <c:f>ChartData!E32:E61</c:f>
              <c:numCache>
                <c:formatCode>0.00</c:formatCode>
                <c:ptCount val="3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03D-17F3-4AD4-B6B7-995D891D9B3F}"/>
            </c:ext>
          </c:extLst>
        </c:ser>
        <c:ser>
          <c:idx val="2"/>
          <c:order val="2"/>
          <c:tx>
            <c:strRef>
              <c:f>LegendData!F1:F1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E-17F3-4AD4-B6B7-995D891D9B3F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F-17F3-4AD4-B6B7-995D891D9B3F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0-17F3-4AD4-B6B7-995D891D9B3F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1-17F3-4AD4-B6B7-995D891D9B3F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2-17F3-4AD4-B6B7-995D891D9B3F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3-17F3-4AD4-B6B7-995D891D9B3F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4-17F3-4AD4-B6B7-995D891D9B3F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5-17F3-4AD4-B6B7-995D891D9B3F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6-17F3-4AD4-B6B7-995D891D9B3F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7-17F3-4AD4-B6B7-995D891D9B3F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8-17F3-4AD4-B6B7-995D891D9B3F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9-17F3-4AD4-B6B7-995D891D9B3F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A-17F3-4AD4-B6B7-995D891D9B3F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B-17F3-4AD4-B6B7-995D891D9B3F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C-17F3-4AD4-B6B7-995D891D9B3F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D-17F3-4AD4-B6B7-995D891D9B3F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E-17F3-4AD4-B6B7-995D891D9B3F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F-17F3-4AD4-B6B7-995D891D9B3F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0-17F3-4AD4-B6B7-995D891D9B3F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1-17F3-4AD4-B6B7-995D891D9B3F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2-17F3-4AD4-B6B7-995D891D9B3F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3-17F3-4AD4-B6B7-995D891D9B3F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4-17F3-4AD4-B6B7-995D891D9B3F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5-17F3-4AD4-B6B7-995D891D9B3F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6-17F3-4AD4-B6B7-995D891D9B3F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7-17F3-4AD4-B6B7-995D891D9B3F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8-17F3-4AD4-B6B7-995D891D9B3F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9-17F3-4AD4-B6B7-995D891D9B3F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A-17F3-4AD4-B6B7-995D891D9B3F}"/>
              </c:ext>
            </c:extLst>
          </c:dPt>
          <c:dPt>
            <c:idx val="2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B-17F3-4AD4-B6B7-995D891D9B3F}"/>
              </c:ext>
            </c:extLst>
          </c:dPt>
          <c:xVal>
            <c:numRef>
              <c:f>ChartData!A62:A91</c:f>
              <c:numCache>
                <c:formatCode>0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ChartData!F62:F91</c:f>
              <c:numCache>
                <c:formatCode>0</c:formatCode>
                <c:ptCount val="30"/>
                <c:pt idx="0">
                  <c:v>41</c:v>
                </c:pt>
                <c:pt idx="1">
                  <c:v>41</c:v>
                </c:pt>
                <c:pt idx="2">
                  <c:v>41</c:v>
                </c:pt>
                <c:pt idx="3">
                  <c:v>41</c:v>
                </c:pt>
                <c:pt idx="4">
                  <c:v>41</c:v>
                </c:pt>
                <c:pt idx="5">
                  <c:v>41</c:v>
                </c:pt>
                <c:pt idx="6">
                  <c:v>41</c:v>
                </c:pt>
                <c:pt idx="7">
                  <c:v>41</c:v>
                </c:pt>
                <c:pt idx="8">
                  <c:v>41</c:v>
                </c:pt>
                <c:pt idx="9">
                  <c:v>41</c:v>
                </c:pt>
                <c:pt idx="10">
                  <c:v>41</c:v>
                </c:pt>
                <c:pt idx="11">
                  <c:v>41</c:v>
                </c:pt>
                <c:pt idx="12">
                  <c:v>41</c:v>
                </c:pt>
                <c:pt idx="13">
                  <c:v>41</c:v>
                </c:pt>
                <c:pt idx="14">
                  <c:v>41</c:v>
                </c:pt>
                <c:pt idx="15">
                  <c:v>41</c:v>
                </c:pt>
                <c:pt idx="16">
                  <c:v>41</c:v>
                </c:pt>
                <c:pt idx="17">
                  <c:v>41</c:v>
                </c:pt>
                <c:pt idx="18">
                  <c:v>41</c:v>
                </c:pt>
                <c:pt idx="19">
                  <c:v>41</c:v>
                </c:pt>
                <c:pt idx="20">
                  <c:v>41</c:v>
                </c:pt>
                <c:pt idx="21">
                  <c:v>41</c:v>
                </c:pt>
                <c:pt idx="22">
                  <c:v>41</c:v>
                </c:pt>
                <c:pt idx="23">
                  <c:v>41</c:v>
                </c:pt>
                <c:pt idx="24">
                  <c:v>41</c:v>
                </c:pt>
                <c:pt idx="25">
                  <c:v>41</c:v>
                </c:pt>
                <c:pt idx="26">
                  <c:v>41</c:v>
                </c:pt>
                <c:pt idx="27">
                  <c:v>41</c:v>
                </c:pt>
                <c:pt idx="28">
                  <c:v>41</c:v>
                </c:pt>
                <c:pt idx="29">
                  <c:v>41</c:v>
                </c:pt>
              </c:numCache>
            </c:numRef>
          </c:yVal>
          <c:bubbleSize>
            <c:numRef>
              <c:f>ChartData!G62:G91</c:f>
              <c:numCache>
                <c:formatCode>0.00</c:formatCode>
                <c:ptCount val="3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05C-17F3-4AD4-B6B7-995D891D9B3F}"/>
            </c:ext>
          </c:extLst>
        </c:ser>
        <c:ser>
          <c:idx val="3"/>
          <c:order val="3"/>
          <c:tx>
            <c:strRef>
              <c:f>LegendData!H1:H1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5D-17F3-4AD4-B6B7-995D891D9B3F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E-17F3-4AD4-B6B7-995D891D9B3F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F-17F3-4AD4-B6B7-995D891D9B3F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0-17F3-4AD4-B6B7-995D891D9B3F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1-17F3-4AD4-B6B7-995D891D9B3F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2-17F3-4AD4-B6B7-995D891D9B3F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3-17F3-4AD4-B6B7-995D891D9B3F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4-17F3-4AD4-B6B7-995D891D9B3F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5-17F3-4AD4-B6B7-995D891D9B3F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6-17F3-4AD4-B6B7-995D891D9B3F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7-17F3-4AD4-B6B7-995D891D9B3F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8-17F3-4AD4-B6B7-995D891D9B3F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9-17F3-4AD4-B6B7-995D891D9B3F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A-17F3-4AD4-B6B7-995D891D9B3F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B-17F3-4AD4-B6B7-995D891D9B3F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C-17F3-4AD4-B6B7-995D891D9B3F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D-17F3-4AD4-B6B7-995D891D9B3F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E-17F3-4AD4-B6B7-995D891D9B3F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F-17F3-4AD4-B6B7-995D891D9B3F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0-17F3-4AD4-B6B7-995D891D9B3F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1-17F3-4AD4-B6B7-995D891D9B3F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2-17F3-4AD4-B6B7-995D891D9B3F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3-17F3-4AD4-B6B7-995D891D9B3F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4-17F3-4AD4-B6B7-995D891D9B3F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5-17F3-4AD4-B6B7-995D891D9B3F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6-17F3-4AD4-B6B7-995D891D9B3F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7-17F3-4AD4-B6B7-995D891D9B3F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8-17F3-4AD4-B6B7-995D891D9B3F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9-17F3-4AD4-B6B7-995D891D9B3F}"/>
              </c:ext>
            </c:extLst>
          </c:dPt>
          <c:dPt>
            <c:idx val="2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A-17F3-4AD4-B6B7-995D891D9B3F}"/>
              </c:ext>
            </c:extLst>
          </c:dPt>
          <c:dLbls>
            <c:dLbl>
              <c:idx val="0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82C63AD7-628F-7F8F-A26A-E66E404A3C53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D-17F3-4AD4-B6B7-995D891D9B3F}"/>
                </c:ext>
              </c:extLst>
            </c:dLbl>
            <c:dLbl>
              <c:idx val="1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D768F82D-F6B3-C082-7E33-C5F1BD23523A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E-17F3-4AD4-B6B7-995D891D9B3F}"/>
                </c:ext>
              </c:extLst>
            </c:dLbl>
            <c:dLbl>
              <c:idx val="2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D52F8001-F8A7-C323-6115-817684D25F7C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F-17F3-4AD4-B6B7-995D891D9B3F}"/>
                </c:ext>
              </c:extLst>
            </c:dLbl>
            <c:dLbl>
              <c:idx val="3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2055E887-E143-B657-AFC3-1E0CEB632EC0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0-17F3-4AD4-B6B7-995D891D9B3F}"/>
                </c:ext>
              </c:extLst>
            </c:dLbl>
            <c:dLbl>
              <c:idx val="4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0E5BDD5D-8877-D4B1-F575-24A40A72254F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1-17F3-4AD4-B6B7-995D891D9B3F}"/>
                </c:ext>
              </c:extLst>
            </c:dLbl>
            <c:dLbl>
              <c:idx val="5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532D1AAD-AFB8-68E8-044D-55DC40B242B2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2-17F3-4AD4-B6B7-995D891D9B3F}"/>
                </c:ext>
              </c:extLst>
            </c:dLbl>
            <c:dLbl>
              <c:idx val="6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37181E04-BBC3-81D6-BE2D-17806570F686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3-17F3-4AD4-B6B7-995D891D9B3F}"/>
                </c:ext>
              </c:extLst>
            </c:dLbl>
            <c:dLbl>
              <c:idx val="7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474E7572-3F1B-8A23-2365-0D1CE11B5043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4-17F3-4AD4-B6B7-995D891D9B3F}"/>
                </c:ext>
              </c:extLst>
            </c:dLbl>
            <c:dLbl>
              <c:idx val="8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24E1DFF5-6081-5E6C-34DB-F26657F53CC3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5-17F3-4AD4-B6B7-995D891D9B3F}"/>
                </c:ext>
              </c:extLst>
            </c:dLbl>
            <c:dLbl>
              <c:idx val="9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AE83B153-41E0-4060-B571-3A4FE6B5F81B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6-17F3-4AD4-B6B7-995D891D9B3F}"/>
                </c:ext>
              </c:extLst>
            </c:dLbl>
            <c:dLbl>
              <c:idx val="10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35675201-E85E-3525-0FBE-3AF0A844504C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7-17F3-4AD4-B6B7-995D891D9B3F}"/>
                </c:ext>
              </c:extLst>
            </c:dLbl>
            <c:dLbl>
              <c:idx val="11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F3CFAFB7-462A-35C8-4540-E36A55DCDCCD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8-17F3-4AD4-B6B7-995D891D9B3F}"/>
                </c:ext>
              </c:extLst>
            </c:dLbl>
            <c:dLbl>
              <c:idx val="12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4AEFA3C1-32AD-64D3-DCFF-C3DCD2831EB7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9-17F3-4AD4-B6B7-995D891D9B3F}"/>
                </c:ext>
              </c:extLst>
            </c:dLbl>
            <c:dLbl>
              <c:idx val="13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B5587CE0-A3CC-8A20-8AF0-CC10D127A7F5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A-17F3-4AD4-B6B7-995D891D9B3F}"/>
                </c:ext>
              </c:extLst>
            </c:dLbl>
            <c:dLbl>
              <c:idx val="14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6121F3C0-EF58-7123-F7B7-EABE34C5A652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B-17F3-4AD4-B6B7-995D891D9B3F}"/>
                </c:ext>
              </c:extLst>
            </c:dLbl>
            <c:dLbl>
              <c:idx val="15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36466014-EF2D-688B-FE72-D76C63EA7566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C-17F3-4AD4-B6B7-995D891D9B3F}"/>
                </c:ext>
              </c:extLst>
            </c:dLbl>
            <c:dLbl>
              <c:idx val="16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8340CBCE-668F-7E7B-B06B-E34CF70326C7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D-17F3-4AD4-B6B7-995D891D9B3F}"/>
                </c:ext>
              </c:extLst>
            </c:dLbl>
            <c:dLbl>
              <c:idx val="17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8B3347E3-28B6-E648-B3E7-FB85E714B8CF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E-17F3-4AD4-B6B7-995D891D9B3F}"/>
                </c:ext>
              </c:extLst>
            </c:dLbl>
            <c:dLbl>
              <c:idx val="18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A16DA453-1284-7EE8-378F-747D2E4D6A8A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F-17F3-4AD4-B6B7-995D891D9B3F}"/>
                </c:ext>
              </c:extLst>
            </c:dLbl>
            <c:dLbl>
              <c:idx val="19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DBCD07E5-DB5D-13DF-8803-FD758ABB08C6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0-17F3-4AD4-B6B7-995D891D9B3F}"/>
                </c:ext>
              </c:extLst>
            </c:dLbl>
            <c:dLbl>
              <c:idx val="20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AF7D117C-821D-EBBE-143E-A5AF3636C353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1-17F3-4AD4-B6B7-995D891D9B3F}"/>
                </c:ext>
              </c:extLst>
            </c:dLbl>
            <c:dLbl>
              <c:idx val="21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FE22B0E7-04AD-BA6D-EC8B-5ED4578BD1F4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2-17F3-4AD4-B6B7-995D891D9B3F}"/>
                </c:ext>
              </c:extLst>
            </c:dLbl>
            <c:dLbl>
              <c:idx val="22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DEEF7821-6CE4-BD48-F570-ABE01ED362AE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3-17F3-4AD4-B6B7-995D891D9B3F}"/>
                </c:ext>
              </c:extLst>
            </c:dLbl>
            <c:dLbl>
              <c:idx val="23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45FDC745-8738-F888-3FB6-AFA2FDE8BFA3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4-17F3-4AD4-B6B7-995D891D9B3F}"/>
                </c:ext>
              </c:extLst>
            </c:dLbl>
            <c:dLbl>
              <c:idx val="24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2005D7C7-0262-6418-53F7-7245BDDF8CAA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5-17F3-4AD4-B6B7-995D891D9B3F}"/>
                </c:ext>
              </c:extLst>
            </c:dLbl>
            <c:dLbl>
              <c:idx val="25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DF6F73CC-2356-76BA-B536-F2CFCABFADE4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6-17F3-4AD4-B6B7-995D891D9B3F}"/>
                </c:ext>
              </c:extLst>
            </c:dLbl>
            <c:dLbl>
              <c:idx val="26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7D57E101-7353-CDD3-2333-72AB263E8C15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7-17F3-4AD4-B6B7-995D891D9B3F}"/>
                </c:ext>
              </c:extLst>
            </c:dLbl>
            <c:dLbl>
              <c:idx val="27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51EB13CA-51FB-D83E-C6D6-8BD52B46E18C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8-17F3-4AD4-B6B7-995D891D9B3F}"/>
                </c:ext>
              </c:extLst>
            </c:dLbl>
            <c:dLbl>
              <c:idx val="28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2FEBE21F-7AD5-3EDA-3411-FBCA3885E4B3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9-17F3-4AD4-B6B7-995D891D9B3F}"/>
                </c:ext>
              </c:extLst>
            </c:dLbl>
            <c:dLbl>
              <c:idx val="29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828DB7FA-4EFE-D623-DB38-07C62365AB02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A-17F3-4AD4-B6B7-995D891D9B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 baseline="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ChartData!A92:A121</c:f>
              <c:numCache>
                <c:formatCode>0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ChartData!H92:H121</c:f>
              <c:numCache>
                <c:formatCode>0</c:formatCode>
                <c:ptCount val="30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40</c:v>
                </c:pt>
                <c:pt idx="7">
                  <c:v>40</c:v>
                </c:pt>
                <c:pt idx="8">
                  <c:v>40</c:v>
                </c:pt>
                <c:pt idx="9">
                  <c:v>40</c:v>
                </c:pt>
                <c:pt idx="10">
                  <c:v>40</c:v>
                </c:pt>
                <c:pt idx="11">
                  <c:v>40</c:v>
                </c:pt>
                <c:pt idx="12">
                  <c:v>40</c:v>
                </c:pt>
                <c:pt idx="13">
                  <c:v>40</c:v>
                </c:pt>
                <c:pt idx="14">
                  <c:v>40</c:v>
                </c:pt>
                <c:pt idx="15">
                  <c:v>40</c:v>
                </c:pt>
                <c:pt idx="16">
                  <c:v>40</c:v>
                </c:pt>
                <c:pt idx="17">
                  <c:v>40</c:v>
                </c:pt>
                <c:pt idx="18">
                  <c:v>40</c:v>
                </c:pt>
                <c:pt idx="19">
                  <c:v>40</c:v>
                </c:pt>
                <c:pt idx="20">
                  <c:v>40</c:v>
                </c:pt>
                <c:pt idx="21">
                  <c:v>40</c:v>
                </c:pt>
                <c:pt idx="22">
                  <c:v>40</c:v>
                </c:pt>
                <c:pt idx="23">
                  <c:v>40</c:v>
                </c:pt>
                <c:pt idx="24">
                  <c:v>40</c:v>
                </c:pt>
                <c:pt idx="25">
                  <c:v>40</c:v>
                </c:pt>
                <c:pt idx="26">
                  <c:v>40</c:v>
                </c:pt>
                <c:pt idx="27">
                  <c:v>40</c:v>
                </c:pt>
                <c:pt idx="28">
                  <c:v>40</c:v>
                </c:pt>
                <c:pt idx="29">
                  <c:v>40</c:v>
                </c:pt>
              </c:numCache>
            </c:numRef>
          </c:yVal>
          <c:bubbleSize>
            <c:numRef>
              <c:f>ChartData!I92:I121</c:f>
              <c:numCache>
                <c:formatCode>0.00</c:formatCode>
                <c:ptCount val="3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5="http://schemas.microsoft.com/office/drawing/2012/chart" uri="{02D57815-91ED-43cb-92C2-25804820EDAC}">
              <c15:datalabelsRange>
                <c15:f>LegendData!CI895:CI924</c15:f>
                <c15:dlblRangeCache>
                  <c:ptCount val="30"/>
                  <c:pt idx="0">
                    <c:v>1990</c:v>
                  </c:pt>
                  <c:pt idx="1">
                    <c:v>1991</c:v>
                  </c:pt>
                  <c:pt idx="2">
                    <c:v>1992</c:v>
                  </c:pt>
                  <c:pt idx="3">
                    <c:v>1993</c:v>
                  </c:pt>
                  <c:pt idx="4">
                    <c:v>1994</c:v>
                  </c:pt>
                  <c:pt idx="5">
                    <c:v>1995</c:v>
                  </c:pt>
                  <c:pt idx="6">
                    <c:v>1996</c:v>
                  </c:pt>
                  <c:pt idx="7">
                    <c:v>1997</c:v>
                  </c:pt>
                  <c:pt idx="8">
                    <c:v>1998</c:v>
                  </c:pt>
                  <c:pt idx="9">
                    <c:v>1999</c:v>
                  </c:pt>
                  <c:pt idx="10">
                    <c:v>2000</c:v>
                  </c:pt>
                  <c:pt idx="11">
                    <c:v>2001</c:v>
                  </c:pt>
                  <c:pt idx="12">
                    <c:v>2002</c:v>
                  </c:pt>
                  <c:pt idx="13">
                    <c:v>2003</c:v>
                  </c:pt>
                  <c:pt idx="14">
                    <c:v>2004</c:v>
                  </c:pt>
                  <c:pt idx="15">
                    <c:v>2005</c:v>
                  </c:pt>
                  <c:pt idx="16">
                    <c:v>2006</c:v>
                  </c:pt>
                  <c:pt idx="17">
                    <c:v>2007</c:v>
                  </c:pt>
                  <c:pt idx="18">
                    <c:v>2008</c:v>
                  </c:pt>
                  <c:pt idx="19">
                    <c:v>2009</c:v>
                  </c:pt>
                  <c:pt idx="20">
                    <c:v>2010</c:v>
                  </c:pt>
                  <c:pt idx="21">
                    <c:v>2011</c:v>
                  </c:pt>
                  <c:pt idx="22">
                    <c:v>2012</c:v>
                  </c:pt>
                  <c:pt idx="23">
                    <c:v>2013</c:v>
                  </c:pt>
                  <c:pt idx="24">
                    <c:v>2014</c:v>
                  </c:pt>
                  <c:pt idx="25">
                    <c:v>2015</c:v>
                  </c:pt>
                  <c:pt idx="26">
                    <c:v>2016</c:v>
                  </c:pt>
                  <c:pt idx="27">
                    <c:v>2017</c:v>
                  </c:pt>
                  <c:pt idx="28">
                    <c:v>2018</c:v>
                  </c:pt>
                  <c:pt idx="29">
                    <c:v>2019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7B-17F3-4AD4-B6B7-995D891D9B3F}"/>
            </c:ext>
          </c:extLst>
        </c:ser>
        <c:ser>
          <c:idx val="4"/>
          <c:order val="4"/>
          <c:tx>
            <c:strRef>
              <c:f>LegendData!J1:J1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7C-17F3-4AD4-B6B7-995D891D9B3F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D-17F3-4AD4-B6B7-995D891D9B3F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E-17F3-4AD4-B6B7-995D891D9B3F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F-17F3-4AD4-B6B7-995D891D9B3F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0-17F3-4AD4-B6B7-995D891D9B3F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1-17F3-4AD4-B6B7-995D891D9B3F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2-17F3-4AD4-B6B7-995D891D9B3F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3-17F3-4AD4-B6B7-995D891D9B3F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4-17F3-4AD4-B6B7-995D891D9B3F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5-17F3-4AD4-B6B7-995D891D9B3F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6-17F3-4AD4-B6B7-995D891D9B3F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7-17F3-4AD4-B6B7-995D891D9B3F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8-17F3-4AD4-B6B7-995D891D9B3F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9-17F3-4AD4-B6B7-995D891D9B3F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A-17F3-4AD4-B6B7-995D891D9B3F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B-17F3-4AD4-B6B7-995D891D9B3F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C-17F3-4AD4-B6B7-995D891D9B3F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D-17F3-4AD4-B6B7-995D891D9B3F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E-17F3-4AD4-B6B7-995D891D9B3F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F-17F3-4AD4-B6B7-995D891D9B3F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0-17F3-4AD4-B6B7-995D891D9B3F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1-17F3-4AD4-B6B7-995D891D9B3F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2-17F3-4AD4-B6B7-995D891D9B3F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3-17F3-4AD4-B6B7-995D891D9B3F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4-17F3-4AD4-B6B7-995D891D9B3F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5-17F3-4AD4-B6B7-995D891D9B3F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6-17F3-4AD4-B6B7-995D891D9B3F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7-17F3-4AD4-B6B7-995D891D9B3F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8-17F3-4AD4-B6B7-995D891D9B3F}"/>
              </c:ext>
            </c:extLst>
          </c:dPt>
          <c:dPt>
            <c:idx val="2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9-17F3-4AD4-B6B7-995D891D9B3F}"/>
              </c:ext>
            </c:extLst>
          </c:dPt>
          <c:xVal>
            <c:numRef>
              <c:f>ChartData!A122:A151</c:f>
              <c:numCache>
                <c:formatCode>0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ChartData!J122:J151</c:f>
              <c:numCache>
                <c:formatCode>0</c:formatCode>
                <c:ptCount val="30"/>
                <c:pt idx="0">
                  <c:v>39</c:v>
                </c:pt>
                <c:pt idx="1">
                  <c:v>39</c:v>
                </c:pt>
                <c:pt idx="2">
                  <c:v>39</c:v>
                </c:pt>
                <c:pt idx="3">
                  <c:v>39</c:v>
                </c:pt>
                <c:pt idx="4">
                  <c:v>39</c:v>
                </c:pt>
                <c:pt idx="5">
                  <c:v>39</c:v>
                </c:pt>
                <c:pt idx="6">
                  <c:v>39</c:v>
                </c:pt>
                <c:pt idx="7">
                  <c:v>39</c:v>
                </c:pt>
                <c:pt idx="8">
                  <c:v>39</c:v>
                </c:pt>
                <c:pt idx="9">
                  <c:v>39</c:v>
                </c:pt>
                <c:pt idx="10">
                  <c:v>39</c:v>
                </c:pt>
                <c:pt idx="11">
                  <c:v>39</c:v>
                </c:pt>
                <c:pt idx="12">
                  <c:v>39</c:v>
                </c:pt>
                <c:pt idx="13">
                  <c:v>39</c:v>
                </c:pt>
                <c:pt idx="14">
                  <c:v>39</c:v>
                </c:pt>
                <c:pt idx="15">
                  <c:v>39</c:v>
                </c:pt>
                <c:pt idx="16">
                  <c:v>39</c:v>
                </c:pt>
                <c:pt idx="17">
                  <c:v>39</c:v>
                </c:pt>
                <c:pt idx="18">
                  <c:v>39</c:v>
                </c:pt>
                <c:pt idx="19">
                  <c:v>39</c:v>
                </c:pt>
                <c:pt idx="20">
                  <c:v>39</c:v>
                </c:pt>
                <c:pt idx="21">
                  <c:v>39</c:v>
                </c:pt>
                <c:pt idx="22">
                  <c:v>39</c:v>
                </c:pt>
                <c:pt idx="23">
                  <c:v>39</c:v>
                </c:pt>
                <c:pt idx="24">
                  <c:v>39</c:v>
                </c:pt>
                <c:pt idx="25">
                  <c:v>39</c:v>
                </c:pt>
                <c:pt idx="26">
                  <c:v>39</c:v>
                </c:pt>
                <c:pt idx="27">
                  <c:v>39</c:v>
                </c:pt>
                <c:pt idx="28">
                  <c:v>39</c:v>
                </c:pt>
                <c:pt idx="29">
                  <c:v>39</c:v>
                </c:pt>
              </c:numCache>
            </c:numRef>
          </c:yVal>
          <c:bubbleSize>
            <c:numRef>
              <c:f>ChartData!K122:K151</c:f>
              <c:numCache>
                <c:formatCode>0.00</c:formatCode>
                <c:ptCount val="3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09A-17F3-4AD4-B6B7-995D891D9B3F}"/>
            </c:ext>
          </c:extLst>
        </c:ser>
        <c:ser>
          <c:idx val="5"/>
          <c:order val="5"/>
          <c:tx>
            <c:strRef>
              <c:f>LegendData!L1:L1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9B-17F3-4AD4-B6B7-995D891D9B3F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C-17F3-4AD4-B6B7-995D891D9B3F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D-17F3-4AD4-B6B7-995D891D9B3F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E-17F3-4AD4-B6B7-995D891D9B3F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F-17F3-4AD4-B6B7-995D891D9B3F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0-17F3-4AD4-B6B7-995D891D9B3F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1-17F3-4AD4-B6B7-995D891D9B3F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2-17F3-4AD4-B6B7-995D891D9B3F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3-17F3-4AD4-B6B7-995D891D9B3F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4-17F3-4AD4-B6B7-995D891D9B3F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5-17F3-4AD4-B6B7-995D891D9B3F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6-17F3-4AD4-B6B7-995D891D9B3F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7-17F3-4AD4-B6B7-995D891D9B3F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8-17F3-4AD4-B6B7-995D891D9B3F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9-17F3-4AD4-B6B7-995D891D9B3F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A-17F3-4AD4-B6B7-995D891D9B3F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B-17F3-4AD4-B6B7-995D891D9B3F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C-17F3-4AD4-B6B7-995D891D9B3F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D-17F3-4AD4-B6B7-995D891D9B3F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E-17F3-4AD4-B6B7-995D891D9B3F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F-17F3-4AD4-B6B7-995D891D9B3F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0-17F3-4AD4-B6B7-995D891D9B3F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1-17F3-4AD4-B6B7-995D891D9B3F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2-17F3-4AD4-B6B7-995D891D9B3F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3-17F3-4AD4-B6B7-995D891D9B3F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4-17F3-4AD4-B6B7-995D891D9B3F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5-17F3-4AD4-B6B7-995D891D9B3F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6-17F3-4AD4-B6B7-995D891D9B3F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7-17F3-4AD4-B6B7-995D891D9B3F}"/>
              </c:ext>
            </c:extLst>
          </c:dPt>
          <c:dPt>
            <c:idx val="2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8-17F3-4AD4-B6B7-995D891D9B3F}"/>
              </c:ext>
            </c:extLst>
          </c:dPt>
          <c:xVal>
            <c:numRef>
              <c:f>ChartData!A152:A181</c:f>
              <c:numCache>
                <c:formatCode>0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ChartData!L152:L181</c:f>
              <c:numCache>
                <c:formatCode>0</c:formatCode>
                <c:ptCount val="30"/>
                <c:pt idx="0">
                  <c:v>38</c:v>
                </c:pt>
                <c:pt idx="1">
                  <c:v>38</c:v>
                </c:pt>
                <c:pt idx="2">
                  <c:v>38</c:v>
                </c:pt>
                <c:pt idx="3">
                  <c:v>38</c:v>
                </c:pt>
                <c:pt idx="4">
                  <c:v>38</c:v>
                </c:pt>
                <c:pt idx="5">
                  <c:v>38</c:v>
                </c:pt>
                <c:pt idx="6">
                  <c:v>38</c:v>
                </c:pt>
                <c:pt idx="7">
                  <c:v>38</c:v>
                </c:pt>
                <c:pt idx="8">
                  <c:v>38</c:v>
                </c:pt>
                <c:pt idx="9">
                  <c:v>38</c:v>
                </c:pt>
                <c:pt idx="10">
                  <c:v>38</c:v>
                </c:pt>
                <c:pt idx="11">
                  <c:v>38</c:v>
                </c:pt>
                <c:pt idx="12">
                  <c:v>38</c:v>
                </c:pt>
                <c:pt idx="13">
                  <c:v>38</c:v>
                </c:pt>
                <c:pt idx="14">
                  <c:v>38</c:v>
                </c:pt>
                <c:pt idx="15">
                  <c:v>38</c:v>
                </c:pt>
                <c:pt idx="16">
                  <c:v>38</c:v>
                </c:pt>
                <c:pt idx="17">
                  <c:v>38</c:v>
                </c:pt>
                <c:pt idx="18">
                  <c:v>38</c:v>
                </c:pt>
                <c:pt idx="19">
                  <c:v>38</c:v>
                </c:pt>
                <c:pt idx="20">
                  <c:v>38</c:v>
                </c:pt>
                <c:pt idx="21">
                  <c:v>38</c:v>
                </c:pt>
                <c:pt idx="22">
                  <c:v>38</c:v>
                </c:pt>
                <c:pt idx="23">
                  <c:v>38</c:v>
                </c:pt>
                <c:pt idx="24">
                  <c:v>38</c:v>
                </c:pt>
                <c:pt idx="25">
                  <c:v>38</c:v>
                </c:pt>
                <c:pt idx="26">
                  <c:v>38</c:v>
                </c:pt>
                <c:pt idx="27">
                  <c:v>38</c:v>
                </c:pt>
                <c:pt idx="28">
                  <c:v>38</c:v>
                </c:pt>
                <c:pt idx="29">
                  <c:v>38</c:v>
                </c:pt>
              </c:numCache>
            </c:numRef>
          </c:yVal>
          <c:bubbleSize>
            <c:numRef>
              <c:f>ChartData!M152:M181</c:f>
              <c:numCache>
                <c:formatCode>0.00</c:formatCode>
                <c:ptCount val="3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0B9-17F3-4AD4-B6B7-995D891D9B3F}"/>
            </c:ext>
          </c:extLst>
        </c:ser>
        <c:ser>
          <c:idx val="6"/>
          <c:order val="6"/>
          <c:tx>
            <c:strRef>
              <c:f>LegendData!N1:N1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BA-17F3-4AD4-B6B7-995D891D9B3F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B-17F3-4AD4-B6B7-995D891D9B3F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C-17F3-4AD4-B6B7-995D891D9B3F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D-17F3-4AD4-B6B7-995D891D9B3F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E-17F3-4AD4-B6B7-995D891D9B3F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F-17F3-4AD4-B6B7-995D891D9B3F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0-17F3-4AD4-B6B7-995D891D9B3F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1-17F3-4AD4-B6B7-995D891D9B3F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2-17F3-4AD4-B6B7-995D891D9B3F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3-17F3-4AD4-B6B7-995D891D9B3F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4-17F3-4AD4-B6B7-995D891D9B3F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5-17F3-4AD4-B6B7-995D891D9B3F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6-17F3-4AD4-B6B7-995D891D9B3F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7-17F3-4AD4-B6B7-995D891D9B3F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8-17F3-4AD4-B6B7-995D891D9B3F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9-17F3-4AD4-B6B7-995D891D9B3F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A-17F3-4AD4-B6B7-995D891D9B3F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B-17F3-4AD4-B6B7-995D891D9B3F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C-17F3-4AD4-B6B7-995D891D9B3F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D-17F3-4AD4-B6B7-995D891D9B3F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E-17F3-4AD4-B6B7-995D891D9B3F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F-17F3-4AD4-B6B7-995D891D9B3F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0-17F3-4AD4-B6B7-995D891D9B3F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1-17F3-4AD4-B6B7-995D891D9B3F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2-17F3-4AD4-B6B7-995D891D9B3F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3-17F3-4AD4-B6B7-995D891D9B3F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4-17F3-4AD4-B6B7-995D891D9B3F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5-17F3-4AD4-B6B7-995D891D9B3F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6-17F3-4AD4-B6B7-995D891D9B3F}"/>
              </c:ext>
            </c:extLst>
          </c:dPt>
          <c:dPt>
            <c:idx val="2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7-17F3-4AD4-B6B7-995D891D9B3F}"/>
              </c:ext>
            </c:extLst>
          </c:dPt>
          <c:xVal>
            <c:numRef>
              <c:f>ChartData!A182:A211</c:f>
              <c:numCache>
                <c:formatCode>0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ChartData!N182:N211</c:f>
              <c:numCache>
                <c:formatCode>0</c:formatCode>
                <c:ptCount val="30"/>
                <c:pt idx="0">
                  <c:v>37</c:v>
                </c:pt>
                <c:pt idx="1">
                  <c:v>37</c:v>
                </c:pt>
                <c:pt idx="2">
                  <c:v>37</c:v>
                </c:pt>
                <c:pt idx="3">
                  <c:v>37</c:v>
                </c:pt>
                <c:pt idx="4">
                  <c:v>37</c:v>
                </c:pt>
                <c:pt idx="5">
                  <c:v>37</c:v>
                </c:pt>
                <c:pt idx="6">
                  <c:v>37</c:v>
                </c:pt>
                <c:pt idx="7">
                  <c:v>37</c:v>
                </c:pt>
                <c:pt idx="8">
                  <c:v>37</c:v>
                </c:pt>
                <c:pt idx="9">
                  <c:v>37</c:v>
                </c:pt>
                <c:pt idx="10">
                  <c:v>37</c:v>
                </c:pt>
                <c:pt idx="11">
                  <c:v>37</c:v>
                </c:pt>
                <c:pt idx="12">
                  <c:v>37</c:v>
                </c:pt>
                <c:pt idx="13">
                  <c:v>37</c:v>
                </c:pt>
                <c:pt idx="14">
                  <c:v>37</c:v>
                </c:pt>
                <c:pt idx="15">
                  <c:v>37</c:v>
                </c:pt>
                <c:pt idx="16">
                  <c:v>37</c:v>
                </c:pt>
                <c:pt idx="17">
                  <c:v>37</c:v>
                </c:pt>
                <c:pt idx="18">
                  <c:v>37</c:v>
                </c:pt>
                <c:pt idx="19">
                  <c:v>37</c:v>
                </c:pt>
                <c:pt idx="20">
                  <c:v>37</c:v>
                </c:pt>
                <c:pt idx="21">
                  <c:v>37</c:v>
                </c:pt>
                <c:pt idx="22">
                  <c:v>37</c:v>
                </c:pt>
                <c:pt idx="23">
                  <c:v>37</c:v>
                </c:pt>
                <c:pt idx="24">
                  <c:v>37</c:v>
                </c:pt>
                <c:pt idx="25">
                  <c:v>37</c:v>
                </c:pt>
                <c:pt idx="26">
                  <c:v>37</c:v>
                </c:pt>
                <c:pt idx="27">
                  <c:v>37</c:v>
                </c:pt>
                <c:pt idx="28">
                  <c:v>37</c:v>
                </c:pt>
                <c:pt idx="29">
                  <c:v>37</c:v>
                </c:pt>
              </c:numCache>
            </c:numRef>
          </c:yVal>
          <c:bubbleSize>
            <c:numRef>
              <c:f>ChartData!O182:O211</c:f>
              <c:numCache>
                <c:formatCode>0.00</c:formatCode>
                <c:ptCount val="3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0D8-17F3-4AD4-B6B7-995D891D9B3F}"/>
            </c:ext>
          </c:extLst>
        </c:ser>
        <c:ser>
          <c:idx val="7"/>
          <c:order val="7"/>
          <c:tx>
            <c:strRef>
              <c:f>LegendData!P1:P1</c:f>
              <c:strCache>
                <c:ptCount val="1"/>
                <c:pt idx="0">
                  <c:v>Airbus Group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DA-17F3-4AD4-B6B7-995D891D9B3F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C-17F3-4AD4-B6B7-995D891D9B3F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E-17F3-4AD4-B6B7-995D891D9B3F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E0-17F3-4AD4-B6B7-995D891D9B3F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E2-17F3-4AD4-B6B7-995D891D9B3F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E4-17F3-4AD4-B6B7-995D891D9B3F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E6-17F3-4AD4-B6B7-995D891D9B3F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E8-17F3-4AD4-B6B7-995D891D9B3F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EA-17F3-4AD4-B6B7-995D891D9B3F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EC-17F3-4AD4-B6B7-995D891D9B3F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EE-17F3-4AD4-B6B7-995D891D9B3F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F0-17F3-4AD4-B6B7-995D891D9B3F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F2-17F3-4AD4-B6B7-995D891D9B3F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F4-17F3-4AD4-B6B7-995D891D9B3F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F6-17F3-4AD4-B6B7-995D891D9B3F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F8-17F3-4AD4-B6B7-995D891D9B3F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FA-17F3-4AD4-B6B7-995D891D9B3F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FC-17F3-4AD4-B6B7-995D891D9B3F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FE-17F3-4AD4-B6B7-995D891D9B3F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00-17F3-4AD4-B6B7-995D891D9B3F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02-17F3-4AD4-B6B7-995D891D9B3F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04-17F3-4AD4-B6B7-995D891D9B3F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06-17F3-4AD4-B6B7-995D891D9B3F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08-17F3-4AD4-B6B7-995D891D9B3F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0A-17F3-4AD4-B6B7-995D891D9B3F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0C-17F3-4AD4-B6B7-995D891D9B3F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0E-17F3-4AD4-B6B7-995D891D9B3F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10-17F3-4AD4-B6B7-995D891D9B3F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12-17F3-4AD4-B6B7-995D891D9B3F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A-17F3-4AD4-B6B7-995D891D9B3F}"/>
                </c:ext>
              </c:extLst>
            </c:dLbl>
            <c:dLbl>
              <c:idx val="1"/>
              <c:tx>
                <c:rich>
                  <a:bodyPr rot="0" vert="horz" lIns="0" tIns="0" rIns="0" bIns="0" anchorCtr="0"/>
                  <a:lstStyle/>
                  <a:p>
                    <a:pPr algn="l">
                      <a:defRPr sz="900">
                        <a:solidFill>
                          <a:schemeClr val="bg1"/>
                        </a:solidFill>
                      </a:defRPr>
                    </a:pPr>
                    <a:fld id="{D5BBFAB5-2CBC-4036-A640-4D3DFFDC1D74}" type="BUBBLESIZE">
                      <a:rPr lang="en-US" sz="900" baseline="0">
                        <a:solidFill>
                          <a:schemeClr val="bg1"/>
                        </a:solidFill>
                      </a:rPr>
                      <a:pPr algn="l">
                        <a:defRPr sz="900">
                          <a:solidFill>
                            <a:schemeClr val="bg1"/>
                          </a:solidFill>
                        </a:defRPr>
                      </a:pPr>
                      <a:t>[BUBBLE SIZE]</a:t>
                    </a:fld>
                    <a:endParaRPr lang="en-GB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DC-17F3-4AD4-B6B7-995D891D9B3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E-17F3-4AD4-B6B7-995D891D9B3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0-17F3-4AD4-B6B7-995D891D9B3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2-17F3-4AD4-B6B7-995D891D9B3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4-17F3-4AD4-B6B7-995D891D9B3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6-17F3-4AD4-B6B7-995D891D9B3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8-17F3-4AD4-B6B7-995D891D9B3F}"/>
                </c:ext>
              </c:extLst>
            </c:dLbl>
            <c:dLbl>
              <c:idx val="8"/>
              <c:tx>
                <c:rich>
                  <a:bodyPr rot="0" vert="horz" lIns="0" tIns="0" rIns="0" bIns="0" anchorCtr="0"/>
                  <a:lstStyle/>
                  <a:p>
                    <a:pPr algn="l">
                      <a:defRPr sz="900">
                        <a:solidFill>
                          <a:schemeClr val="bg1"/>
                        </a:solidFill>
                      </a:defRPr>
                    </a:pPr>
                    <a:fld id="{D5BBFAB5-2CBC-4036-A640-4D3DFFDC1D74}" type="BUBBLESIZE">
                      <a:rPr lang="en-US" sz="900" baseline="0">
                        <a:solidFill>
                          <a:schemeClr val="bg1"/>
                        </a:solidFill>
                      </a:rPr>
                      <a:pPr algn="l">
                        <a:defRPr sz="900">
                          <a:solidFill>
                            <a:schemeClr val="bg1"/>
                          </a:solidFill>
                        </a:defRPr>
                      </a:pPr>
                      <a:t>[BUBBLE SIZE]</a:t>
                    </a:fld>
                    <a:endParaRPr lang="en-GB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EA-17F3-4AD4-B6B7-995D891D9B3F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C-17F3-4AD4-B6B7-995D891D9B3F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E-17F3-4AD4-B6B7-995D891D9B3F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F0-17F3-4AD4-B6B7-995D891D9B3F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F2-17F3-4AD4-B6B7-995D891D9B3F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F4-17F3-4AD4-B6B7-995D891D9B3F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F6-17F3-4AD4-B6B7-995D891D9B3F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F8-17F3-4AD4-B6B7-995D891D9B3F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FA-17F3-4AD4-B6B7-995D891D9B3F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FC-17F3-4AD4-B6B7-995D891D9B3F}"/>
                </c:ext>
              </c:extLst>
            </c:dLbl>
            <c:dLbl>
              <c:idx val="18"/>
              <c:tx>
                <c:rich>
                  <a:bodyPr rot="0" vert="horz" lIns="0" tIns="0" rIns="0" bIns="0" anchorCtr="0"/>
                  <a:lstStyle/>
                  <a:p>
                    <a:pPr algn="l">
                      <a:defRPr sz="900">
                        <a:solidFill>
                          <a:schemeClr val="bg1"/>
                        </a:solidFill>
                      </a:defRPr>
                    </a:pPr>
                    <a:fld id="{D5BBFAB5-2CBC-4036-A640-4D3DFFDC1D74}" type="BUBBLESIZE">
                      <a:rPr lang="en-US" sz="900" baseline="0">
                        <a:solidFill>
                          <a:schemeClr val="bg1"/>
                        </a:solidFill>
                      </a:rPr>
                      <a:pPr algn="l">
                        <a:defRPr sz="900">
                          <a:solidFill>
                            <a:schemeClr val="bg1"/>
                          </a:solidFill>
                        </a:defRPr>
                      </a:pPr>
                      <a:t>[BUBBLE SIZE]</a:t>
                    </a:fld>
                    <a:endParaRPr lang="en-GB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FE-17F3-4AD4-B6B7-995D891D9B3F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00-17F3-4AD4-B6B7-995D891D9B3F}"/>
                </c:ext>
              </c:extLst>
            </c:dLbl>
            <c:dLbl>
              <c:idx val="20"/>
              <c:tx>
                <c:rich>
                  <a:bodyPr rot="0" vert="horz" lIns="0" tIns="0" rIns="0" bIns="0" anchorCtr="0"/>
                  <a:lstStyle/>
                  <a:p>
                    <a:pPr algn="l">
                      <a:defRPr sz="900">
                        <a:solidFill>
                          <a:schemeClr val="bg1"/>
                        </a:solidFill>
                      </a:defRPr>
                    </a:pPr>
                    <a:fld id="{D5BBFAB5-2CBC-4036-A640-4D3DFFDC1D74}" type="BUBBLESIZE">
                      <a:rPr lang="en-US" sz="900" baseline="0">
                        <a:solidFill>
                          <a:schemeClr val="bg1"/>
                        </a:solidFill>
                      </a:rPr>
                      <a:pPr algn="l">
                        <a:defRPr sz="900">
                          <a:solidFill>
                            <a:schemeClr val="bg1"/>
                          </a:solidFill>
                        </a:defRPr>
                      </a:pPr>
                      <a:t>[BUBBLE SIZE]</a:t>
                    </a:fld>
                    <a:endParaRPr lang="en-GB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102-17F3-4AD4-B6B7-995D891D9B3F}"/>
                </c:ext>
              </c:extLst>
            </c:dLbl>
            <c:dLbl>
              <c:idx val="21"/>
              <c:tx>
                <c:rich>
                  <a:bodyPr rot="0" vert="horz" lIns="0" tIns="0" rIns="0" bIns="0" anchorCtr="0"/>
                  <a:lstStyle/>
                  <a:p>
                    <a:pPr algn="l">
                      <a:defRPr sz="900">
                        <a:solidFill>
                          <a:schemeClr val="bg1"/>
                        </a:solidFill>
                      </a:defRPr>
                    </a:pPr>
                    <a:fld id="{D5BBFAB5-2CBC-4036-A640-4D3DFFDC1D74}" type="BUBBLESIZE">
                      <a:rPr lang="en-US" sz="900" baseline="0">
                        <a:solidFill>
                          <a:schemeClr val="bg1"/>
                        </a:solidFill>
                      </a:rPr>
                      <a:pPr algn="l">
                        <a:defRPr sz="900">
                          <a:solidFill>
                            <a:schemeClr val="bg1"/>
                          </a:solidFill>
                        </a:defRPr>
                      </a:pPr>
                      <a:t>[BUBBLE SIZE]</a:t>
                    </a:fld>
                    <a:endParaRPr lang="en-GB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104-17F3-4AD4-B6B7-995D891D9B3F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06-17F3-4AD4-B6B7-995D891D9B3F}"/>
                </c:ext>
              </c:extLst>
            </c:dLbl>
            <c:dLbl>
              <c:idx val="23"/>
              <c:tx>
                <c:rich>
                  <a:bodyPr rot="0" vert="horz" lIns="0" tIns="0" rIns="0" bIns="0" anchorCtr="0"/>
                  <a:lstStyle/>
                  <a:p>
                    <a:pPr algn="l">
                      <a:defRPr sz="900">
                        <a:solidFill>
                          <a:schemeClr val="bg1"/>
                        </a:solidFill>
                      </a:defRPr>
                    </a:pPr>
                    <a:fld id="{D5BBFAB5-2CBC-4036-A640-4D3DFFDC1D74}" type="BUBBLESIZE">
                      <a:rPr lang="en-US" sz="900" baseline="0">
                        <a:solidFill>
                          <a:schemeClr val="bg1"/>
                        </a:solidFill>
                      </a:rPr>
                      <a:pPr algn="l">
                        <a:defRPr sz="900">
                          <a:solidFill>
                            <a:schemeClr val="bg1"/>
                          </a:solidFill>
                        </a:defRPr>
                      </a:pPr>
                      <a:t>[BUBBLE SIZE]</a:t>
                    </a:fld>
                    <a:endParaRPr lang="en-GB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108-17F3-4AD4-B6B7-995D891D9B3F}"/>
                </c:ext>
              </c:extLst>
            </c:dLbl>
            <c:dLbl>
              <c:idx val="24"/>
              <c:tx>
                <c:rich>
                  <a:bodyPr rot="0" vert="horz" lIns="0" tIns="0" rIns="0" bIns="0" anchorCtr="0"/>
                  <a:lstStyle/>
                  <a:p>
                    <a:pPr algn="l">
                      <a:defRPr sz="900">
                        <a:solidFill>
                          <a:schemeClr val="bg1"/>
                        </a:solidFill>
                      </a:defRPr>
                    </a:pPr>
                    <a:fld id="{D5BBFAB5-2CBC-4036-A640-4D3DFFDC1D74}" type="BUBBLESIZE">
                      <a:rPr lang="en-US" sz="900" baseline="0">
                        <a:solidFill>
                          <a:schemeClr val="bg1"/>
                        </a:solidFill>
                      </a:rPr>
                      <a:pPr algn="l">
                        <a:defRPr sz="900">
                          <a:solidFill>
                            <a:schemeClr val="bg1"/>
                          </a:solidFill>
                        </a:defRPr>
                      </a:pPr>
                      <a:t>[BUBBLE SIZE]</a:t>
                    </a:fld>
                    <a:endParaRPr lang="en-GB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10A-17F3-4AD4-B6B7-995D891D9B3F}"/>
                </c:ext>
              </c:extLst>
            </c:dLbl>
            <c:dLbl>
              <c:idx val="25"/>
              <c:tx>
                <c:rich>
                  <a:bodyPr rot="0" vert="horz" lIns="0" tIns="0" rIns="0" bIns="0" anchorCtr="0"/>
                  <a:lstStyle/>
                  <a:p>
                    <a:pPr algn="l">
                      <a:defRPr sz="900">
                        <a:solidFill>
                          <a:schemeClr val="bg1"/>
                        </a:solidFill>
                      </a:defRPr>
                    </a:pPr>
                    <a:fld id="{D5BBFAB5-2CBC-4036-A640-4D3DFFDC1D74}" type="BUBBLESIZE">
                      <a:rPr lang="en-US" sz="900" baseline="0">
                        <a:solidFill>
                          <a:schemeClr val="bg1"/>
                        </a:solidFill>
                      </a:rPr>
                      <a:pPr algn="l">
                        <a:defRPr sz="900">
                          <a:solidFill>
                            <a:schemeClr val="bg1"/>
                          </a:solidFill>
                        </a:defRPr>
                      </a:pPr>
                      <a:t>[BUBBLE SIZE]</a:t>
                    </a:fld>
                    <a:endParaRPr lang="en-GB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10C-17F3-4AD4-B6B7-995D891D9B3F}"/>
                </c:ext>
              </c:extLst>
            </c:dLbl>
            <c:dLbl>
              <c:idx val="26"/>
              <c:tx>
                <c:rich>
                  <a:bodyPr rot="0" vert="horz" lIns="0" tIns="0" rIns="0" bIns="0" anchorCtr="0"/>
                  <a:lstStyle/>
                  <a:p>
                    <a:pPr algn="l">
                      <a:defRPr sz="900">
                        <a:solidFill>
                          <a:schemeClr val="bg1"/>
                        </a:solidFill>
                      </a:defRPr>
                    </a:pPr>
                    <a:fld id="{D5BBFAB5-2CBC-4036-A640-4D3DFFDC1D74}" type="BUBBLESIZE">
                      <a:rPr lang="en-US" sz="900" baseline="0">
                        <a:solidFill>
                          <a:schemeClr val="bg1"/>
                        </a:solidFill>
                      </a:rPr>
                      <a:pPr algn="l">
                        <a:defRPr sz="900">
                          <a:solidFill>
                            <a:schemeClr val="bg1"/>
                          </a:solidFill>
                        </a:defRPr>
                      </a:pPr>
                      <a:t>[BUBBLE SIZE]</a:t>
                    </a:fld>
                    <a:endParaRPr lang="en-GB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10E-17F3-4AD4-B6B7-995D891D9B3F}"/>
                </c:ext>
              </c:extLst>
            </c:dLbl>
            <c:dLbl>
              <c:idx val="27"/>
              <c:tx>
                <c:rich>
                  <a:bodyPr rot="0" vert="horz" lIns="0" tIns="0" rIns="0" bIns="0" anchorCtr="0"/>
                  <a:lstStyle/>
                  <a:p>
                    <a:pPr algn="l">
                      <a:defRPr sz="900">
                        <a:solidFill>
                          <a:schemeClr val="bg1"/>
                        </a:solidFill>
                      </a:defRPr>
                    </a:pPr>
                    <a:fld id="{D5BBFAB5-2CBC-4036-A640-4D3DFFDC1D74}" type="BUBBLESIZE">
                      <a:rPr lang="en-US" sz="900" baseline="0">
                        <a:solidFill>
                          <a:schemeClr val="bg1"/>
                        </a:solidFill>
                      </a:rPr>
                      <a:pPr algn="l">
                        <a:defRPr sz="900">
                          <a:solidFill>
                            <a:schemeClr val="bg1"/>
                          </a:solidFill>
                        </a:defRPr>
                      </a:pPr>
                      <a:t>[BUBBLE SIZE]</a:t>
                    </a:fld>
                    <a:endParaRPr lang="en-GB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110-17F3-4AD4-B6B7-995D891D9B3F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12-17F3-4AD4-B6B7-995D891D9B3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90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ChartData!A212:A240</c:f>
              <c:numCache>
                <c:formatCode>0</c:formatCode>
                <c:ptCount val="2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</c:numCache>
            </c:numRef>
          </c:xVal>
          <c:yVal>
            <c:numRef>
              <c:f>ChartData!P212:P240</c:f>
              <c:numCache>
                <c:formatCode>0</c:formatCode>
                <c:ptCount val="29"/>
                <c:pt idx="0">
                  <c:v>36</c:v>
                </c:pt>
                <c:pt idx="1">
                  <c:v>36</c:v>
                </c:pt>
                <c:pt idx="2">
                  <c:v>36</c:v>
                </c:pt>
                <c:pt idx="3">
                  <c:v>36</c:v>
                </c:pt>
                <c:pt idx="4">
                  <c:v>36</c:v>
                </c:pt>
                <c:pt idx="5">
                  <c:v>36</c:v>
                </c:pt>
                <c:pt idx="6">
                  <c:v>36</c:v>
                </c:pt>
                <c:pt idx="7">
                  <c:v>36</c:v>
                </c:pt>
                <c:pt idx="8">
                  <c:v>36</c:v>
                </c:pt>
                <c:pt idx="9">
                  <c:v>36</c:v>
                </c:pt>
                <c:pt idx="10">
                  <c:v>36</c:v>
                </c:pt>
                <c:pt idx="11">
                  <c:v>36</c:v>
                </c:pt>
                <c:pt idx="12">
                  <c:v>36</c:v>
                </c:pt>
                <c:pt idx="13">
                  <c:v>36</c:v>
                </c:pt>
                <c:pt idx="14">
                  <c:v>36</c:v>
                </c:pt>
                <c:pt idx="15">
                  <c:v>36</c:v>
                </c:pt>
                <c:pt idx="16">
                  <c:v>36</c:v>
                </c:pt>
                <c:pt idx="17">
                  <c:v>36</c:v>
                </c:pt>
                <c:pt idx="18">
                  <c:v>36</c:v>
                </c:pt>
                <c:pt idx="19">
                  <c:v>36</c:v>
                </c:pt>
                <c:pt idx="20">
                  <c:v>36</c:v>
                </c:pt>
                <c:pt idx="21">
                  <c:v>36</c:v>
                </c:pt>
                <c:pt idx="22">
                  <c:v>36</c:v>
                </c:pt>
                <c:pt idx="23">
                  <c:v>36</c:v>
                </c:pt>
                <c:pt idx="24">
                  <c:v>36</c:v>
                </c:pt>
                <c:pt idx="25">
                  <c:v>36</c:v>
                </c:pt>
                <c:pt idx="26">
                  <c:v>36</c:v>
                </c:pt>
                <c:pt idx="27">
                  <c:v>36</c:v>
                </c:pt>
                <c:pt idx="28">
                  <c:v>36</c:v>
                </c:pt>
              </c:numCache>
            </c:numRef>
          </c:yVal>
          <c:bubbleSize>
            <c:numRef>
              <c:f>ChartData!Q212:Q240</c:f>
              <c:numCache>
                <c:formatCode>0.00</c:formatCode>
                <c:ptCount val="29"/>
                <c:pt idx="0">
                  <c:v>22</c:v>
                </c:pt>
                <c:pt idx="1">
                  <c:v>29</c:v>
                </c:pt>
                <c:pt idx="2">
                  <c:v>27</c:v>
                </c:pt>
                <c:pt idx="3">
                  <c:v>27</c:v>
                </c:pt>
                <c:pt idx="4">
                  <c:v>15</c:v>
                </c:pt>
                <c:pt idx="5">
                  <c:v>20</c:v>
                </c:pt>
                <c:pt idx="6">
                  <c:v>16</c:v>
                </c:pt>
                <c:pt idx="7">
                  <c:v>21</c:v>
                </c:pt>
                <c:pt idx="8">
                  <c:v>30</c:v>
                </c:pt>
                <c:pt idx="9">
                  <c:v>28</c:v>
                </c:pt>
                <c:pt idx="10">
                  <c:v>26</c:v>
                </c:pt>
                <c:pt idx="11">
                  <c:v>15</c:v>
                </c:pt>
                <c:pt idx="12">
                  <c:v>19</c:v>
                </c:pt>
                <c:pt idx="13">
                  <c:v>27</c:v>
                </c:pt>
                <c:pt idx="14">
                  <c:v>16</c:v>
                </c:pt>
                <c:pt idx="15">
                  <c:v>15</c:v>
                </c:pt>
                <c:pt idx="16">
                  <c:v>14</c:v>
                </c:pt>
                <c:pt idx="17">
                  <c:v>21</c:v>
                </c:pt>
                <c:pt idx="18">
                  <c:v>31</c:v>
                </c:pt>
                <c:pt idx="19">
                  <c:v>21</c:v>
                </c:pt>
                <c:pt idx="20">
                  <c:v>33</c:v>
                </c:pt>
                <c:pt idx="21">
                  <c:v>33</c:v>
                </c:pt>
                <c:pt idx="22">
                  <c:v>28</c:v>
                </c:pt>
                <c:pt idx="23">
                  <c:v>61</c:v>
                </c:pt>
                <c:pt idx="24">
                  <c:v>34</c:v>
                </c:pt>
                <c:pt idx="25">
                  <c:v>47</c:v>
                </c:pt>
                <c:pt idx="26">
                  <c:v>58</c:v>
                </c:pt>
                <c:pt idx="27">
                  <c:v>40</c:v>
                </c:pt>
                <c:pt idx="28">
                  <c:v>12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113-17F3-4AD4-B6B7-995D891D9B3F}"/>
            </c:ext>
          </c:extLst>
        </c:ser>
        <c:ser>
          <c:idx val="8"/>
          <c:order val="8"/>
          <c:tx>
            <c:strRef>
              <c:f>LegendData!R1:R1</c:f>
              <c:strCache>
                <c:ptCount val="1"/>
                <c:pt idx="0">
                  <c:v>Safran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115-17F3-4AD4-B6B7-995D891D9B3F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17-17F3-4AD4-B6B7-995D891D9B3F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19-17F3-4AD4-B6B7-995D891D9B3F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1B-17F3-4AD4-B6B7-995D891D9B3F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1D-17F3-4AD4-B6B7-995D891D9B3F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1F-17F3-4AD4-B6B7-995D891D9B3F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21-17F3-4AD4-B6B7-995D891D9B3F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23-17F3-4AD4-B6B7-995D891D9B3F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25-17F3-4AD4-B6B7-995D891D9B3F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27-17F3-4AD4-B6B7-995D891D9B3F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29-17F3-4AD4-B6B7-995D891D9B3F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2B-17F3-4AD4-B6B7-995D891D9B3F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2D-17F3-4AD4-B6B7-995D891D9B3F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2F-17F3-4AD4-B6B7-995D891D9B3F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31-17F3-4AD4-B6B7-995D891D9B3F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33-17F3-4AD4-B6B7-995D891D9B3F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35-17F3-4AD4-B6B7-995D891D9B3F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37-17F3-4AD4-B6B7-995D891D9B3F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39-17F3-4AD4-B6B7-995D891D9B3F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3B-17F3-4AD4-B6B7-995D891D9B3F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3D-17F3-4AD4-B6B7-995D891D9B3F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3F-17F3-4AD4-B6B7-995D891D9B3F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41-17F3-4AD4-B6B7-995D891D9B3F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43-17F3-4AD4-B6B7-995D891D9B3F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45-17F3-4AD4-B6B7-995D891D9B3F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47-17F3-4AD4-B6B7-995D891D9B3F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49-17F3-4AD4-B6B7-995D891D9B3F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4B-17F3-4AD4-B6B7-995D891D9B3F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4D-17F3-4AD4-B6B7-995D891D9B3F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15-17F3-4AD4-B6B7-995D891D9B3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17-17F3-4AD4-B6B7-995D891D9B3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19-17F3-4AD4-B6B7-995D891D9B3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1B-17F3-4AD4-B6B7-995D891D9B3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1D-17F3-4AD4-B6B7-995D891D9B3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1F-17F3-4AD4-B6B7-995D891D9B3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21-17F3-4AD4-B6B7-995D891D9B3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23-17F3-4AD4-B6B7-995D891D9B3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25-17F3-4AD4-B6B7-995D891D9B3F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27-17F3-4AD4-B6B7-995D891D9B3F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29-17F3-4AD4-B6B7-995D891D9B3F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2B-17F3-4AD4-B6B7-995D891D9B3F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2D-17F3-4AD4-B6B7-995D891D9B3F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2F-17F3-4AD4-B6B7-995D891D9B3F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31-17F3-4AD4-B6B7-995D891D9B3F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33-17F3-4AD4-B6B7-995D891D9B3F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35-17F3-4AD4-B6B7-995D891D9B3F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37-17F3-4AD4-B6B7-995D891D9B3F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39-17F3-4AD4-B6B7-995D891D9B3F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3B-17F3-4AD4-B6B7-995D891D9B3F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3D-17F3-4AD4-B6B7-995D891D9B3F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3F-17F3-4AD4-B6B7-995D891D9B3F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41-17F3-4AD4-B6B7-995D891D9B3F}"/>
                </c:ext>
              </c:extLst>
            </c:dLbl>
            <c:dLbl>
              <c:idx val="23"/>
              <c:tx>
                <c:rich>
                  <a:bodyPr rot="0" vert="horz" lIns="0" tIns="0" rIns="0" bIns="0" anchorCtr="0"/>
                  <a:lstStyle/>
                  <a:p>
                    <a:pPr algn="l">
                      <a:defRPr sz="900">
                        <a:solidFill>
                          <a:schemeClr val="bg1"/>
                        </a:solidFill>
                      </a:defRPr>
                    </a:pPr>
                    <a:fld id="{D5BBFAB5-2CBC-4036-A640-4D3DFFDC1D74}" type="BUBBLESIZE">
                      <a:rPr lang="en-US" sz="900" baseline="0">
                        <a:solidFill>
                          <a:schemeClr val="bg1"/>
                        </a:solidFill>
                      </a:rPr>
                      <a:pPr algn="l">
                        <a:defRPr sz="900">
                          <a:solidFill>
                            <a:schemeClr val="bg1"/>
                          </a:solidFill>
                        </a:defRPr>
                      </a:pPr>
                      <a:t>[BUBBLE SIZE]</a:t>
                    </a:fld>
                    <a:endParaRPr lang="en-GB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143-17F3-4AD4-B6B7-995D891D9B3F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45-17F3-4AD4-B6B7-995D891D9B3F}"/>
                </c:ext>
              </c:extLst>
            </c:dLbl>
            <c:dLbl>
              <c:idx val="25"/>
              <c:tx>
                <c:rich>
                  <a:bodyPr rot="0" vert="horz" lIns="0" tIns="0" rIns="0" bIns="0" anchorCtr="0"/>
                  <a:lstStyle/>
                  <a:p>
                    <a:pPr algn="l">
                      <a:defRPr sz="900">
                        <a:solidFill>
                          <a:schemeClr val="bg1"/>
                        </a:solidFill>
                      </a:defRPr>
                    </a:pPr>
                    <a:fld id="{D5BBFAB5-2CBC-4036-A640-4D3DFFDC1D74}" type="BUBBLESIZE">
                      <a:rPr lang="en-US" sz="900" baseline="0">
                        <a:solidFill>
                          <a:schemeClr val="bg1"/>
                        </a:solidFill>
                      </a:rPr>
                      <a:pPr algn="l">
                        <a:defRPr sz="900">
                          <a:solidFill>
                            <a:schemeClr val="bg1"/>
                          </a:solidFill>
                        </a:defRPr>
                      </a:pPr>
                      <a:t>[BUBBLE SIZE]</a:t>
                    </a:fld>
                    <a:endParaRPr lang="en-GB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147-17F3-4AD4-B6B7-995D891D9B3F}"/>
                </c:ext>
              </c:extLst>
            </c:dLbl>
            <c:dLbl>
              <c:idx val="26"/>
              <c:tx>
                <c:rich>
                  <a:bodyPr rot="0" vert="horz" lIns="0" tIns="0" rIns="0" bIns="0" anchorCtr="0"/>
                  <a:lstStyle/>
                  <a:p>
                    <a:pPr algn="l">
                      <a:defRPr sz="900">
                        <a:solidFill>
                          <a:schemeClr val="bg1"/>
                        </a:solidFill>
                      </a:defRPr>
                    </a:pPr>
                    <a:fld id="{D5BBFAB5-2CBC-4036-A640-4D3DFFDC1D74}" type="BUBBLESIZE">
                      <a:rPr lang="en-US" sz="900" baseline="0">
                        <a:solidFill>
                          <a:schemeClr val="bg1"/>
                        </a:solidFill>
                      </a:rPr>
                      <a:pPr algn="l">
                        <a:defRPr sz="900">
                          <a:solidFill>
                            <a:schemeClr val="bg1"/>
                          </a:solidFill>
                        </a:defRPr>
                      </a:pPr>
                      <a:t>[BUBBLE SIZE]</a:t>
                    </a:fld>
                    <a:endParaRPr lang="en-GB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149-17F3-4AD4-B6B7-995D891D9B3F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4B-17F3-4AD4-B6B7-995D891D9B3F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4D-17F3-4AD4-B6B7-995D891D9B3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90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ChartData!A241:A269</c:f>
              <c:numCache>
                <c:formatCode>0</c:formatCode>
                <c:ptCount val="2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</c:numCache>
            </c:numRef>
          </c:xVal>
          <c:yVal>
            <c:numRef>
              <c:f>ChartData!R241:R269</c:f>
              <c:numCache>
                <c:formatCode>0</c:formatCode>
                <c:ptCount val="29"/>
                <c:pt idx="0">
                  <c:v>35</c:v>
                </c:pt>
                <c:pt idx="1">
                  <c:v>35</c:v>
                </c:pt>
                <c:pt idx="2">
                  <c:v>35</c:v>
                </c:pt>
                <c:pt idx="3">
                  <c:v>35</c:v>
                </c:pt>
                <c:pt idx="4">
                  <c:v>35</c:v>
                </c:pt>
                <c:pt idx="5">
                  <c:v>35</c:v>
                </c:pt>
                <c:pt idx="6">
                  <c:v>35</c:v>
                </c:pt>
                <c:pt idx="7">
                  <c:v>35</c:v>
                </c:pt>
                <c:pt idx="8">
                  <c:v>35</c:v>
                </c:pt>
                <c:pt idx="9">
                  <c:v>35</c:v>
                </c:pt>
                <c:pt idx="10">
                  <c:v>35</c:v>
                </c:pt>
                <c:pt idx="11">
                  <c:v>35</c:v>
                </c:pt>
                <c:pt idx="12">
                  <c:v>35</c:v>
                </c:pt>
                <c:pt idx="13">
                  <c:v>35</c:v>
                </c:pt>
                <c:pt idx="14">
                  <c:v>35</c:v>
                </c:pt>
                <c:pt idx="15">
                  <c:v>35</c:v>
                </c:pt>
                <c:pt idx="16">
                  <c:v>35</c:v>
                </c:pt>
                <c:pt idx="17">
                  <c:v>35</c:v>
                </c:pt>
                <c:pt idx="18">
                  <c:v>35</c:v>
                </c:pt>
                <c:pt idx="19">
                  <c:v>35</c:v>
                </c:pt>
                <c:pt idx="20">
                  <c:v>35</c:v>
                </c:pt>
                <c:pt idx="21">
                  <c:v>35</c:v>
                </c:pt>
                <c:pt idx="22">
                  <c:v>35</c:v>
                </c:pt>
                <c:pt idx="23">
                  <c:v>35</c:v>
                </c:pt>
                <c:pt idx="24">
                  <c:v>35</c:v>
                </c:pt>
                <c:pt idx="25">
                  <c:v>35</c:v>
                </c:pt>
                <c:pt idx="26">
                  <c:v>35</c:v>
                </c:pt>
                <c:pt idx="27">
                  <c:v>35</c:v>
                </c:pt>
                <c:pt idx="28">
                  <c:v>35</c:v>
                </c:pt>
              </c:numCache>
            </c:numRef>
          </c:yVal>
          <c:bubbleSize>
            <c:numRef>
              <c:f>ChartData!S241:S269</c:f>
              <c:numCache>
                <c:formatCode>0.00</c:formatCode>
                <c:ptCount val="29"/>
                <c:pt idx="0">
                  <c:v>8</c:v>
                </c:pt>
                <c:pt idx="1">
                  <c:v>5</c:v>
                </c:pt>
                <c:pt idx="2">
                  <c:v>9</c:v>
                </c:pt>
                <c:pt idx="3">
                  <c:v>8</c:v>
                </c:pt>
                <c:pt idx="4">
                  <c:v>4</c:v>
                </c:pt>
                <c:pt idx="5">
                  <c:v>10</c:v>
                </c:pt>
                <c:pt idx="6">
                  <c:v>6</c:v>
                </c:pt>
                <c:pt idx="7">
                  <c:v>4</c:v>
                </c:pt>
                <c:pt idx="8">
                  <c:v>6</c:v>
                </c:pt>
                <c:pt idx="9">
                  <c:v>4</c:v>
                </c:pt>
                <c:pt idx="10">
                  <c:v>4</c:v>
                </c:pt>
                <c:pt idx="11">
                  <c:v>2</c:v>
                </c:pt>
                <c:pt idx="12">
                  <c:v>8</c:v>
                </c:pt>
                <c:pt idx="13">
                  <c:v>6</c:v>
                </c:pt>
                <c:pt idx="14">
                  <c:v>6</c:v>
                </c:pt>
                <c:pt idx="15">
                  <c:v>7</c:v>
                </c:pt>
                <c:pt idx="16">
                  <c:v>5</c:v>
                </c:pt>
                <c:pt idx="17">
                  <c:v>15</c:v>
                </c:pt>
                <c:pt idx="18">
                  <c:v>21</c:v>
                </c:pt>
                <c:pt idx="19">
                  <c:v>19</c:v>
                </c:pt>
                <c:pt idx="20">
                  <c:v>22</c:v>
                </c:pt>
                <c:pt idx="21">
                  <c:v>27</c:v>
                </c:pt>
                <c:pt idx="22">
                  <c:v>25</c:v>
                </c:pt>
                <c:pt idx="23">
                  <c:v>45</c:v>
                </c:pt>
                <c:pt idx="24">
                  <c:v>26</c:v>
                </c:pt>
                <c:pt idx="25">
                  <c:v>29</c:v>
                </c:pt>
                <c:pt idx="26">
                  <c:v>35</c:v>
                </c:pt>
                <c:pt idx="27">
                  <c:v>26</c:v>
                </c:pt>
                <c:pt idx="28">
                  <c:v>5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14E-17F3-4AD4-B6B7-995D891D9B3F}"/>
            </c:ext>
          </c:extLst>
        </c:ser>
        <c:ser>
          <c:idx val="9"/>
          <c:order val="9"/>
          <c:tx>
            <c:strRef>
              <c:f>LegendData!T1:T1</c:f>
              <c:strCache>
                <c:ptCount val="1"/>
                <c:pt idx="0">
                  <c:v>Boeing</c:v>
                </c:pt>
              </c:strCache>
            </c:strRef>
          </c:tx>
          <c:spPr>
            <a:solidFill>
              <a:srgbClr val="E87B9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150-17F3-4AD4-B6B7-995D891D9B3F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52-17F3-4AD4-B6B7-995D891D9B3F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54-17F3-4AD4-B6B7-995D891D9B3F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56-17F3-4AD4-B6B7-995D891D9B3F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58-17F3-4AD4-B6B7-995D891D9B3F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5A-17F3-4AD4-B6B7-995D891D9B3F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5C-17F3-4AD4-B6B7-995D891D9B3F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5E-17F3-4AD4-B6B7-995D891D9B3F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60-17F3-4AD4-B6B7-995D891D9B3F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62-17F3-4AD4-B6B7-995D891D9B3F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64-17F3-4AD4-B6B7-995D891D9B3F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66-17F3-4AD4-B6B7-995D891D9B3F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68-17F3-4AD4-B6B7-995D891D9B3F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6A-17F3-4AD4-B6B7-995D891D9B3F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6C-17F3-4AD4-B6B7-995D891D9B3F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6E-17F3-4AD4-B6B7-995D891D9B3F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70-17F3-4AD4-B6B7-995D891D9B3F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72-17F3-4AD4-B6B7-995D891D9B3F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74-17F3-4AD4-B6B7-995D891D9B3F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76-17F3-4AD4-B6B7-995D891D9B3F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78-17F3-4AD4-B6B7-995D891D9B3F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7A-17F3-4AD4-B6B7-995D891D9B3F}"/>
              </c:ext>
            </c:extLst>
          </c:dPt>
          <c:xVal>
            <c:numRef>
              <c:f>ChartData!A270:A291</c:f>
              <c:numCache>
                <c:formatCode>0</c:formatCode>
                <c:ptCount val="22"/>
                <c:pt idx="0">
                  <c:v>7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  <c:pt idx="9">
                  <c:v>16</c:v>
                </c:pt>
                <c:pt idx="10">
                  <c:v>17</c:v>
                </c:pt>
                <c:pt idx="11">
                  <c:v>19</c:v>
                </c:pt>
                <c:pt idx="12">
                  <c:v>20</c:v>
                </c:pt>
                <c:pt idx="13">
                  <c:v>21</c:v>
                </c:pt>
                <c:pt idx="14">
                  <c:v>22</c:v>
                </c:pt>
                <c:pt idx="15">
                  <c:v>23</c:v>
                </c:pt>
                <c:pt idx="16">
                  <c:v>24</c:v>
                </c:pt>
                <c:pt idx="17">
                  <c:v>25</c:v>
                </c:pt>
                <c:pt idx="18">
                  <c:v>26</c:v>
                </c:pt>
                <c:pt idx="19">
                  <c:v>27</c:v>
                </c:pt>
                <c:pt idx="20">
                  <c:v>28</c:v>
                </c:pt>
                <c:pt idx="21">
                  <c:v>29</c:v>
                </c:pt>
              </c:numCache>
            </c:numRef>
          </c:xVal>
          <c:yVal>
            <c:numRef>
              <c:f>ChartData!T270:T291</c:f>
              <c:numCache>
                <c:formatCode>0</c:formatCode>
                <c:ptCount val="22"/>
                <c:pt idx="0">
                  <c:v>34</c:v>
                </c:pt>
                <c:pt idx="1">
                  <c:v>34</c:v>
                </c:pt>
                <c:pt idx="2">
                  <c:v>34</c:v>
                </c:pt>
                <c:pt idx="3">
                  <c:v>34</c:v>
                </c:pt>
                <c:pt idx="4">
                  <c:v>34</c:v>
                </c:pt>
                <c:pt idx="5">
                  <c:v>34</c:v>
                </c:pt>
                <c:pt idx="6">
                  <c:v>34</c:v>
                </c:pt>
                <c:pt idx="7">
                  <c:v>34</c:v>
                </c:pt>
                <c:pt idx="8">
                  <c:v>34</c:v>
                </c:pt>
                <c:pt idx="9">
                  <c:v>34</c:v>
                </c:pt>
                <c:pt idx="10">
                  <c:v>34</c:v>
                </c:pt>
                <c:pt idx="11">
                  <c:v>34</c:v>
                </c:pt>
                <c:pt idx="12">
                  <c:v>34</c:v>
                </c:pt>
                <c:pt idx="13">
                  <c:v>34</c:v>
                </c:pt>
                <c:pt idx="14">
                  <c:v>34</c:v>
                </c:pt>
                <c:pt idx="15">
                  <c:v>34</c:v>
                </c:pt>
                <c:pt idx="16">
                  <c:v>34</c:v>
                </c:pt>
                <c:pt idx="17">
                  <c:v>34</c:v>
                </c:pt>
                <c:pt idx="18">
                  <c:v>34</c:v>
                </c:pt>
                <c:pt idx="19">
                  <c:v>34</c:v>
                </c:pt>
                <c:pt idx="20">
                  <c:v>34</c:v>
                </c:pt>
                <c:pt idx="21">
                  <c:v>34</c:v>
                </c:pt>
              </c:numCache>
            </c:numRef>
          </c:yVal>
          <c:bubbleSize>
            <c:numRef>
              <c:f>ChartData!U270:U291</c:f>
              <c:numCache>
                <c:formatCode>0.00</c:formatCode>
                <c:ptCount val="22"/>
                <c:pt idx="0">
                  <c:v>2</c:v>
                </c:pt>
                <c:pt idx="1">
                  <c:v>4</c:v>
                </c:pt>
                <c:pt idx="2">
                  <c:v>4</c:v>
                </c:pt>
                <c:pt idx="3">
                  <c:v>7</c:v>
                </c:pt>
                <c:pt idx="4">
                  <c:v>9</c:v>
                </c:pt>
                <c:pt idx="5">
                  <c:v>4</c:v>
                </c:pt>
                <c:pt idx="6">
                  <c:v>4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5</c:v>
                </c:pt>
                <c:pt idx="11">
                  <c:v>6</c:v>
                </c:pt>
                <c:pt idx="12">
                  <c:v>8</c:v>
                </c:pt>
                <c:pt idx="13">
                  <c:v>7</c:v>
                </c:pt>
                <c:pt idx="14">
                  <c:v>12</c:v>
                </c:pt>
                <c:pt idx="15">
                  <c:v>18</c:v>
                </c:pt>
                <c:pt idx="16">
                  <c:v>17</c:v>
                </c:pt>
                <c:pt idx="17">
                  <c:v>9</c:v>
                </c:pt>
                <c:pt idx="18">
                  <c:v>19</c:v>
                </c:pt>
                <c:pt idx="19">
                  <c:v>28</c:v>
                </c:pt>
                <c:pt idx="20">
                  <c:v>21</c:v>
                </c:pt>
                <c:pt idx="21">
                  <c:v>6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17B-17F3-4AD4-B6B7-995D891D9B3F}"/>
            </c:ext>
          </c:extLst>
        </c:ser>
        <c:ser>
          <c:idx val="10"/>
          <c:order val="10"/>
          <c:tx>
            <c:strRef>
              <c:f>LegendData!V1:V1</c:f>
              <c:strCache>
                <c:ptCount val="1"/>
                <c:pt idx="0">
                  <c:v>Thales</c:v>
                </c:pt>
              </c:strCache>
            </c:strRef>
          </c:tx>
          <c:spPr>
            <a:solidFill>
              <a:srgbClr val="F5F5ED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17D-17F3-4AD4-B6B7-995D891D9B3F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7F-17F3-4AD4-B6B7-995D891D9B3F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81-17F3-4AD4-B6B7-995D891D9B3F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83-17F3-4AD4-B6B7-995D891D9B3F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85-17F3-4AD4-B6B7-995D891D9B3F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87-17F3-4AD4-B6B7-995D891D9B3F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89-17F3-4AD4-B6B7-995D891D9B3F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8B-17F3-4AD4-B6B7-995D891D9B3F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8D-17F3-4AD4-B6B7-995D891D9B3F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8F-17F3-4AD4-B6B7-995D891D9B3F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91-17F3-4AD4-B6B7-995D891D9B3F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93-17F3-4AD4-B6B7-995D891D9B3F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95-17F3-4AD4-B6B7-995D891D9B3F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97-17F3-4AD4-B6B7-995D891D9B3F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99-17F3-4AD4-B6B7-995D891D9B3F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9B-17F3-4AD4-B6B7-995D891D9B3F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9D-17F3-4AD4-B6B7-995D891D9B3F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9F-17F3-4AD4-B6B7-995D891D9B3F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A1-17F3-4AD4-B6B7-995D891D9B3F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A3-17F3-4AD4-B6B7-995D891D9B3F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A5-17F3-4AD4-B6B7-995D891D9B3F}"/>
              </c:ext>
            </c:extLst>
          </c:dPt>
          <c:xVal>
            <c:numRef>
              <c:f>ChartData!A292:A312</c:f>
              <c:numCache>
                <c:formatCode>0</c:formatCode>
                <c:ptCount val="21"/>
                <c:pt idx="0">
                  <c:v>2</c:v>
                </c:pt>
                <c:pt idx="1">
                  <c:v>8</c:v>
                </c:pt>
                <c:pt idx="2">
                  <c:v>9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15</c:v>
                </c:pt>
                <c:pt idx="8">
                  <c:v>17</c:v>
                </c:pt>
                <c:pt idx="9">
                  <c:v>18</c:v>
                </c:pt>
                <c:pt idx="10">
                  <c:v>19</c:v>
                </c:pt>
                <c:pt idx="11">
                  <c:v>20</c:v>
                </c:pt>
                <c:pt idx="12">
                  <c:v>21</c:v>
                </c:pt>
                <c:pt idx="13">
                  <c:v>22</c:v>
                </c:pt>
                <c:pt idx="14">
                  <c:v>23</c:v>
                </c:pt>
                <c:pt idx="15">
                  <c:v>24</c:v>
                </c:pt>
                <c:pt idx="16">
                  <c:v>25</c:v>
                </c:pt>
                <c:pt idx="17">
                  <c:v>26</c:v>
                </c:pt>
                <c:pt idx="18">
                  <c:v>27</c:v>
                </c:pt>
                <c:pt idx="19">
                  <c:v>28</c:v>
                </c:pt>
                <c:pt idx="20">
                  <c:v>29</c:v>
                </c:pt>
              </c:numCache>
            </c:numRef>
          </c:xVal>
          <c:yVal>
            <c:numRef>
              <c:f>ChartData!V292:V312</c:f>
              <c:numCache>
                <c:formatCode>0</c:formatCode>
                <c:ptCount val="21"/>
                <c:pt idx="0">
                  <c:v>33</c:v>
                </c:pt>
                <c:pt idx="1">
                  <c:v>33</c:v>
                </c:pt>
                <c:pt idx="2">
                  <c:v>33</c:v>
                </c:pt>
                <c:pt idx="3">
                  <c:v>33</c:v>
                </c:pt>
                <c:pt idx="4">
                  <c:v>33</c:v>
                </c:pt>
                <c:pt idx="5">
                  <c:v>33</c:v>
                </c:pt>
                <c:pt idx="6">
                  <c:v>33</c:v>
                </c:pt>
                <c:pt idx="7">
                  <c:v>33</c:v>
                </c:pt>
                <c:pt idx="8">
                  <c:v>33</c:v>
                </c:pt>
                <c:pt idx="9">
                  <c:v>33</c:v>
                </c:pt>
                <c:pt idx="10">
                  <c:v>33</c:v>
                </c:pt>
                <c:pt idx="11">
                  <c:v>33</c:v>
                </c:pt>
                <c:pt idx="12">
                  <c:v>33</c:v>
                </c:pt>
                <c:pt idx="13">
                  <c:v>33</c:v>
                </c:pt>
                <c:pt idx="14">
                  <c:v>33</c:v>
                </c:pt>
                <c:pt idx="15">
                  <c:v>33</c:v>
                </c:pt>
                <c:pt idx="16">
                  <c:v>33</c:v>
                </c:pt>
                <c:pt idx="17">
                  <c:v>33</c:v>
                </c:pt>
                <c:pt idx="18">
                  <c:v>33</c:v>
                </c:pt>
                <c:pt idx="19">
                  <c:v>33</c:v>
                </c:pt>
                <c:pt idx="20">
                  <c:v>33</c:v>
                </c:pt>
              </c:numCache>
            </c:numRef>
          </c:yVal>
          <c:bubbleSize>
            <c:numRef>
              <c:f>ChartData!W292:W312</c:f>
              <c:numCache>
                <c:formatCode>0.00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2</c:v>
                </c:pt>
                <c:pt idx="5">
                  <c:v>1</c:v>
                </c:pt>
                <c:pt idx="6">
                  <c:v>4</c:v>
                </c:pt>
                <c:pt idx="7">
                  <c:v>6</c:v>
                </c:pt>
                <c:pt idx="8">
                  <c:v>11</c:v>
                </c:pt>
                <c:pt idx="9">
                  <c:v>13</c:v>
                </c:pt>
                <c:pt idx="10">
                  <c:v>13</c:v>
                </c:pt>
                <c:pt idx="11">
                  <c:v>7</c:v>
                </c:pt>
                <c:pt idx="12">
                  <c:v>8</c:v>
                </c:pt>
                <c:pt idx="13">
                  <c:v>9</c:v>
                </c:pt>
                <c:pt idx="14">
                  <c:v>16</c:v>
                </c:pt>
                <c:pt idx="15">
                  <c:v>11</c:v>
                </c:pt>
                <c:pt idx="16">
                  <c:v>14</c:v>
                </c:pt>
                <c:pt idx="17">
                  <c:v>15</c:v>
                </c:pt>
                <c:pt idx="18">
                  <c:v>6</c:v>
                </c:pt>
                <c:pt idx="19">
                  <c:v>5</c:v>
                </c:pt>
                <c:pt idx="20">
                  <c:v>2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1A6-17F3-4AD4-B6B7-995D891D9B3F}"/>
            </c:ext>
          </c:extLst>
        </c:ser>
        <c:ser>
          <c:idx val="11"/>
          <c:order val="11"/>
          <c:tx>
            <c:strRef>
              <c:f>LegendData!X1:X1</c:f>
              <c:strCache>
                <c:ptCount val="1"/>
                <c:pt idx="0">
                  <c:v>Raytheon Technolo...</c:v>
                </c:pt>
              </c:strCache>
            </c:strRef>
          </c:tx>
          <c:spPr>
            <a:solidFill>
              <a:srgbClr val="ECECD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1A8-17F3-4AD4-B6B7-995D891D9B3F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AA-17F3-4AD4-B6B7-995D891D9B3F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AC-17F3-4AD4-B6B7-995D891D9B3F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AE-17F3-4AD4-B6B7-995D891D9B3F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B0-17F3-4AD4-B6B7-995D891D9B3F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B2-17F3-4AD4-B6B7-995D891D9B3F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B4-17F3-4AD4-B6B7-995D891D9B3F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B6-17F3-4AD4-B6B7-995D891D9B3F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B8-17F3-4AD4-B6B7-995D891D9B3F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BA-17F3-4AD4-B6B7-995D891D9B3F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BC-17F3-4AD4-B6B7-995D891D9B3F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BE-17F3-4AD4-B6B7-995D891D9B3F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C0-17F3-4AD4-B6B7-995D891D9B3F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C2-17F3-4AD4-B6B7-995D891D9B3F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C4-17F3-4AD4-B6B7-995D891D9B3F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C6-17F3-4AD4-B6B7-995D891D9B3F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C8-17F3-4AD4-B6B7-995D891D9B3F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CA-17F3-4AD4-B6B7-995D891D9B3F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CC-17F3-4AD4-B6B7-995D891D9B3F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CE-17F3-4AD4-B6B7-995D891D9B3F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D0-17F3-4AD4-B6B7-995D891D9B3F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D2-17F3-4AD4-B6B7-995D891D9B3F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D4-17F3-4AD4-B6B7-995D891D9B3F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D6-17F3-4AD4-B6B7-995D891D9B3F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D8-17F3-4AD4-B6B7-995D891D9B3F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DA-17F3-4AD4-B6B7-995D891D9B3F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DC-17F3-4AD4-B6B7-995D891D9B3F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DE-17F3-4AD4-B6B7-995D891D9B3F}"/>
              </c:ext>
            </c:extLst>
          </c:dPt>
          <c:xVal>
            <c:numRef>
              <c:f>ChartData!A313:A340</c:f>
              <c:numCache>
                <c:formatCode>0</c:formatCode>
                <c:ptCount val="2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  <c:pt idx="20">
                  <c:v>22</c:v>
                </c:pt>
                <c:pt idx="21">
                  <c:v>23</c:v>
                </c:pt>
                <c:pt idx="22">
                  <c:v>24</c:v>
                </c:pt>
                <c:pt idx="23">
                  <c:v>25</c:v>
                </c:pt>
                <c:pt idx="24">
                  <c:v>26</c:v>
                </c:pt>
                <c:pt idx="25">
                  <c:v>27</c:v>
                </c:pt>
                <c:pt idx="26">
                  <c:v>28</c:v>
                </c:pt>
                <c:pt idx="27">
                  <c:v>29</c:v>
                </c:pt>
              </c:numCache>
            </c:numRef>
          </c:xVal>
          <c:yVal>
            <c:numRef>
              <c:f>ChartData!X313:X340</c:f>
              <c:numCache>
                <c:formatCode>0</c:formatCode>
                <c:ptCount val="28"/>
                <c:pt idx="0">
                  <c:v>32</c:v>
                </c:pt>
                <c:pt idx="1">
                  <c:v>32</c:v>
                </c:pt>
                <c:pt idx="2">
                  <c:v>32</c:v>
                </c:pt>
                <c:pt idx="3">
                  <c:v>32</c:v>
                </c:pt>
                <c:pt idx="4">
                  <c:v>32</c:v>
                </c:pt>
                <c:pt idx="5">
                  <c:v>32</c:v>
                </c:pt>
                <c:pt idx="6">
                  <c:v>32</c:v>
                </c:pt>
                <c:pt idx="7">
                  <c:v>32</c:v>
                </c:pt>
                <c:pt idx="8">
                  <c:v>32</c:v>
                </c:pt>
                <c:pt idx="9">
                  <c:v>32</c:v>
                </c:pt>
                <c:pt idx="10">
                  <c:v>32</c:v>
                </c:pt>
                <c:pt idx="11">
                  <c:v>32</c:v>
                </c:pt>
                <c:pt idx="12">
                  <c:v>32</c:v>
                </c:pt>
                <c:pt idx="13">
                  <c:v>32</c:v>
                </c:pt>
                <c:pt idx="14">
                  <c:v>32</c:v>
                </c:pt>
                <c:pt idx="15">
                  <c:v>32</c:v>
                </c:pt>
                <c:pt idx="16">
                  <c:v>32</c:v>
                </c:pt>
                <c:pt idx="17">
                  <c:v>32</c:v>
                </c:pt>
                <c:pt idx="18">
                  <c:v>32</c:v>
                </c:pt>
                <c:pt idx="19">
                  <c:v>32</c:v>
                </c:pt>
                <c:pt idx="20">
                  <c:v>32</c:v>
                </c:pt>
                <c:pt idx="21">
                  <c:v>32</c:v>
                </c:pt>
                <c:pt idx="22">
                  <c:v>32</c:v>
                </c:pt>
                <c:pt idx="23">
                  <c:v>32</c:v>
                </c:pt>
                <c:pt idx="24">
                  <c:v>32</c:v>
                </c:pt>
                <c:pt idx="25">
                  <c:v>32</c:v>
                </c:pt>
                <c:pt idx="26">
                  <c:v>32</c:v>
                </c:pt>
                <c:pt idx="27">
                  <c:v>32</c:v>
                </c:pt>
              </c:numCache>
            </c:numRef>
          </c:yVal>
          <c:bubbleSize>
            <c:numRef>
              <c:f>ChartData!Y313:Y340</c:f>
              <c:numCache>
                <c:formatCode>0.00</c:formatCode>
                <c:ptCount val="2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6</c:v>
                </c:pt>
                <c:pt idx="5">
                  <c:v>1</c:v>
                </c:pt>
                <c:pt idx="6">
                  <c:v>5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4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1</c:v>
                </c:pt>
                <c:pt idx="16">
                  <c:v>4</c:v>
                </c:pt>
                <c:pt idx="17">
                  <c:v>5</c:v>
                </c:pt>
                <c:pt idx="18">
                  <c:v>4</c:v>
                </c:pt>
                <c:pt idx="19">
                  <c:v>2</c:v>
                </c:pt>
                <c:pt idx="20">
                  <c:v>8</c:v>
                </c:pt>
                <c:pt idx="21">
                  <c:v>9</c:v>
                </c:pt>
                <c:pt idx="22">
                  <c:v>4</c:v>
                </c:pt>
                <c:pt idx="23">
                  <c:v>8</c:v>
                </c:pt>
                <c:pt idx="24">
                  <c:v>13</c:v>
                </c:pt>
                <c:pt idx="25">
                  <c:v>22</c:v>
                </c:pt>
                <c:pt idx="26">
                  <c:v>7</c:v>
                </c:pt>
                <c:pt idx="27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1DF-17F3-4AD4-B6B7-995D891D9B3F}"/>
            </c:ext>
          </c:extLst>
        </c:ser>
        <c:ser>
          <c:idx val="12"/>
          <c:order val="12"/>
          <c:tx>
            <c:strRef>
              <c:f>LegendData!Z1:Z1</c:f>
              <c:strCache>
                <c:ptCount val="1"/>
                <c:pt idx="0">
                  <c:v>Government of Fra...</c:v>
                </c:pt>
              </c:strCache>
            </c:strRef>
          </c:tx>
          <c:spPr>
            <a:solidFill>
              <a:srgbClr val="EFA7B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1E1-17F3-4AD4-B6B7-995D891D9B3F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E3-17F3-4AD4-B6B7-995D891D9B3F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E5-17F3-4AD4-B6B7-995D891D9B3F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E7-17F3-4AD4-B6B7-995D891D9B3F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E9-17F3-4AD4-B6B7-995D891D9B3F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EB-17F3-4AD4-B6B7-995D891D9B3F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ED-17F3-4AD4-B6B7-995D891D9B3F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EF-17F3-4AD4-B6B7-995D891D9B3F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F1-17F3-4AD4-B6B7-995D891D9B3F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F3-17F3-4AD4-B6B7-995D891D9B3F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F5-17F3-4AD4-B6B7-995D891D9B3F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F7-17F3-4AD4-B6B7-995D891D9B3F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F9-17F3-4AD4-B6B7-995D891D9B3F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FB-17F3-4AD4-B6B7-995D891D9B3F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FD-17F3-4AD4-B6B7-995D891D9B3F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FF-17F3-4AD4-B6B7-995D891D9B3F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01-17F3-4AD4-B6B7-995D891D9B3F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03-17F3-4AD4-B6B7-995D891D9B3F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205-17F3-4AD4-B6B7-995D891D9B3F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207-17F3-4AD4-B6B7-995D891D9B3F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209-17F3-4AD4-B6B7-995D891D9B3F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0B-17F3-4AD4-B6B7-995D891D9B3F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0D-17F3-4AD4-B6B7-995D891D9B3F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0F-17F3-4AD4-B6B7-995D891D9B3F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11-17F3-4AD4-B6B7-995D891D9B3F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13-17F3-4AD4-B6B7-995D891D9B3F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15-17F3-4AD4-B6B7-995D891D9B3F}"/>
              </c:ext>
            </c:extLst>
          </c:dPt>
          <c:xVal>
            <c:numRef>
              <c:f>ChartData!A341:A367</c:f>
              <c:numCache>
                <c:formatCode>0</c:formatCode>
                <c:ptCount val="27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</c:v>
                </c:pt>
                <c:pt idx="19">
                  <c:v>22</c:v>
                </c:pt>
                <c:pt idx="20">
                  <c:v>23</c:v>
                </c:pt>
                <c:pt idx="21">
                  <c:v>24</c:v>
                </c:pt>
                <c:pt idx="22">
                  <c:v>25</c:v>
                </c:pt>
                <c:pt idx="23">
                  <c:v>26</c:v>
                </c:pt>
                <c:pt idx="24">
                  <c:v>27</c:v>
                </c:pt>
                <c:pt idx="25">
                  <c:v>28</c:v>
                </c:pt>
                <c:pt idx="26">
                  <c:v>29</c:v>
                </c:pt>
              </c:numCache>
            </c:numRef>
          </c:xVal>
          <c:yVal>
            <c:numRef>
              <c:f>ChartData!Z341:Z367</c:f>
              <c:numCache>
                <c:formatCode>0</c:formatCode>
                <c:ptCount val="27"/>
                <c:pt idx="0">
                  <c:v>31</c:v>
                </c:pt>
                <c:pt idx="1">
                  <c:v>31</c:v>
                </c:pt>
                <c:pt idx="2">
                  <c:v>31</c:v>
                </c:pt>
                <c:pt idx="3">
                  <c:v>31</c:v>
                </c:pt>
                <c:pt idx="4">
                  <c:v>31</c:v>
                </c:pt>
                <c:pt idx="5">
                  <c:v>31</c:v>
                </c:pt>
                <c:pt idx="6">
                  <c:v>31</c:v>
                </c:pt>
                <c:pt idx="7">
                  <c:v>31</c:v>
                </c:pt>
                <c:pt idx="8">
                  <c:v>31</c:v>
                </c:pt>
                <c:pt idx="9">
                  <c:v>31</c:v>
                </c:pt>
                <c:pt idx="10">
                  <c:v>31</c:v>
                </c:pt>
                <c:pt idx="11">
                  <c:v>31</c:v>
                </c:pt>
                <c:pt idx="12">
                  <c:v>31</c:v>
                </c:pt>
                <c:pt idx="13">
                  <c:v>31</c:v>
                </c:pt>
                <c:pt idx="14">
                  <c:v>31</c:v>
                </c:pt>
                <c:pt idx="15">
                  <c:v>31</c:v>
                </c:pt>
                <c:pt idx="16">
                  <c:v>31</c:v>
                </c:pt>
                <c:pt idx="17">
                  <c:v>31</c:v>
                </c:pt>
                <c:pt idx="18">
                  <c:v>31</c:v>
                </c:pt>
                <c:pt idx="19">
                  <c:v>31</c:v>
                </c:pt>
                <c:pt idx="20">
                  <c:v>31</c:v>
                </c:pt>
                <c:pt idx="21">
                  <c:v>31</c:v>
                </c:pt>
                <c:pt idx="22">
                  <c:v>31</c:v>
                </c:pt>
                <c:pt idx="23">
                  <c:v>31</c:v>
                </c:pt>
                <c:pt idx="24">
                  <c:v>31</c:v>
                </c:pt>
                <c:pt idx="25">
                  <c:v>31</c:v>
                </c:pt>
                <c:pt idx="26">
                  <c:v>31</c:v>
                </c:pt>
              </c:numCache>
            </c:numRef>
          </c:yVal>
          <c:bubbleSize>
            <c:numRef>
              <c:f>ChartData!AA341:AA367</c:f>
              <c:numCache>
                <c:formatCode>0.00</c:formatCode>
                <c:ptCount val="27"/>
                <c:pt idx="0">
                  <c:v>2</c:v>
                </c:pt>
                <c:pt idx="1">
                  <c:v>1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3</c:v>
                </c:pt>
                <c:pt idx="10">
                  <c:v>1</c:v>
                </c:pt>
                <c:pt idx="11">
                  <c:v>5</c:v>
                </c:pt>
                <c:pt idx="12">
                  <c:v>1</c:v>
                </c:pt>
                <c:pt idx="13">
                  <c:v>1</c:v>
                </c:pt>
                <c:pt idx="14">
                  <c:v>2</c:v>
                </c:pt>
                <c:pt idx="15">
                  <c:v>2</c:v>
                </c:pt>
                <c:pt idx="16">
                  <c:v>8</c:v>
                </c:pt>
                <c:pt idx="17">
                  <c:v>3</c:v>
                </c:pt>
                <c:pt idx="18">
                  <c:v>2</c:v>
                </c:pt>
                <c:pt idx="19">
                  <c:v>11</c:v>
                </c:pt>
                <c:pt idx="20">
                  <c:v>11</c:v>
                </c:pt>
                <c:pt idx="21">
                  <c:v>10</c:v>
                </c:pt>
                <c:pt idx="22">
                  <c:v>10</c:v>
                </c:pt>
                <c:pt idx="23">
                  <c:v>12</c:v>
                </c:pt>
                <c:pt idx="24">
                  <c:v>4</c:v>
                </c:pt>
                <c:pt idx="25">
                  <c:v>12</c:v>
                </c:pt>
                <c:pt idx="26">
                  <c:v>3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216-17F3-4AD4-B6B7-995D891D9B3F}"/>
            </c:ext>
          </c:extLst>
        </c:ser>
        <c:ser>
          <c:idx val="13"/>
          <c:order val="13"/>
          <c:tx>
            <c:strRef>
              <c:f>LegendData!AB1:AB1</c:f>
              <c:strCache>
                <c:ptCount val="1"/>
                <c:pt idx="0">
                  <c:v>CNES (in: Governm...</c:v>
                </c:pt>
              </c:strCache>
            </c:strRef>
          </c:tx>
          <c:spPr>
            <a:solidFill>
              <a:srgbClr val="7F95A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18-17F3-4AD4-B6B7-995D891D9B3F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1A-17F3-4AD4-B6B7-995D891D9B3F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1C-17F3-4AD4-B6B7-995D891D9B3F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1E-17F3-4AD4-B6B7-995D891D9B3F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20-17F3-4AD4-B6B7-995D891D9B3F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22-17F3-4AD4-B6B7-995D891D9B3F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24-17F3-4AD4-B6B7-995D891D9B3F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26-17F3-4AD4-B6B7-995D891D9B3F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228-17F3-4AD4-B6B7-995D891D9B3F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22A-17F3-4AD4-B6B7-995D891D9B3F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22C-17F3-4AD4-B6B7-995D891D9B3F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2E-17F3-4AD4-B6B7-995D891D9B3F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30-17F3-4AD4-B6B7-995D891D9B3F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32-17F3-4AD4-B6B7-995D891D9B3F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34-17F3-4AD4-B6B7-995D891D9B3F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36-17F3-4AD4-B6B7-995D891D9B3F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38-17F3-4AD4-B6B7-995D891D9B3F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3A-17F3-4AD4-B6B7-995D891D9B3F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23C-17F3-4AD4-B6B7-995D891D9B3F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23E-17F3-4AD4-B6B7-995D891D9B3F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240-17F3-4AD4-B6B7-995D891D9B3F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42-17F3-4AD4-B6B7-995D891D9B3F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44-17F3-4AD4-B6B7-995D891D9B3F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46-17F3-4AD4-B6B7-995D891D9B3F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48-17F3-4AD4-B6B7-995D891D9B3F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4A-17F3-4AD4-B6B7-995D891D9B3F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4C-17F3-4AD4-B6B7-995D891D9B3F}"/>
              </c:ext>
            </c:extLst>
          </c:dPt>
          <c:xVal>
            <c:numRef>
              <c:f>ChartData!A368:A394</c:f>
              <c:numCache>
                <c:formatCode>0</c:formatCode>
                <c:ptCount val="27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</c:v>
                </c:pt>
                <c:pt idx="19">
                  <c:v>22</c:v>
                </c:pt>
                <c:pt idx="20">
                  <c:v>23</c:v>
                </c:pt>
                <c:pt idx="21">
                  <c:v>24</c:v>
                </c:pt>
                <c:pt idx="22">
                  <c:v>25</c:v>
                </c:pt>
                <c:pt idx="23">
                  <c:v>26</c:v>
                </c:pt>
                <c:pt idx="24">
                  <c:v>27</c:v>
                </c:pt>
                <c:pt idx="25">
                  <c:v>28</c:v>
                </c:pt>
                <c:pt idx="26">
                  <c:v>29</c:v>
                </c:pt>
              </c:numCache>
            </c:numRef>
          </c:xVal>
          <c:yVal>
            <c:numRef>
              <c:f>ChartData!AB368:AB394</c:f>
              <c:numCache>
                <c:formatCode>0</c:formatCode>
                <c:ptCount val="27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  <c:pt idx="6">
                  <c:v>30</c:v>
                </c:pt>
                <c:pt idx="7">
                  <c:v>30</c:v>
                </c:pt>
                <c:pt idx="8">
                  <c:v>30</c:v>
                </c:pt>
                <c:pt idx="9">
                  <c:v>30</c:v>
                </c:pt>
                <c:pt idx="10">
                  <c:v>30</c:v>
                </c:pt>
                <c:pt idx="11">
                  <c:v>30</c:v>
                </c:pt>
                <c:pt idx="12">
                  <c:v>30</c:v>
                </c:pt>
                <c:pt idx="13">
                  <c:v>30</c:v>
                </c:pt>
                <c:pt idx="14">
                  <c:v>30</c:v>
                </c:pt>
                <c:pt idx="15">
                  <c:v>30</c:v>
                </c:pt>
                <c:pt idx="16">
                  <c:v>30</c:v>
                </c:pt>
                <c:pt idx="17">
                  <c:v>30</c:v>
                </c:pt>
                <c:pt idx="18">
                  <c:v>30</c:v>
                </c:pt>
                <c:pt idx="19">
                  <c:v>30</c:v>
                </c:pt>
                <c:pt idx="20">
                  <c:v>30</c:v>
                </c:pt>
                <c:pt idx="21">
                  <c:v>30</c:v>
                </c:pt>
                <c:pt idx="22">
                  <c:v>30</c:v>
                </c:pt>
                <c:pt idx="23">
                  <c:v>30</c:v>
                </c:pt>
                <c:pt idx="24">
                  <c:v>30</c:v>
                </c:pt>
                <c:pt idx="25">
                  <c:v>30</c:v>
                </c:pt>
                <c:pt idx="26">
                  <c:v>30</c:v>
                </c:pt>
              </c:numCache>
            </c:numRef>
          </c:yVal>
          <c:bubbleSize>
            <c:numRef>
              <c:f>ChartData!AC368:AC394</c:f>
              <c:numCache>
                <c:formatCode>0.00</c:formatCode>
                <c:ptCount val="27"/>
                <c:pt idx="0">
                  <c:v>2</c:v>
                </c:pt>
                <c:pt idx="1">
                  <c:v>1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3</c:v>
                </c:pt>
                <c:pt idx="10">
                  <c:v>1</c:v>
                </c:pt>
                <c:pt idx="11">
                  <c:v>4</c:v>
                </c:pt>
                <c:pt idx="12">
                  <c:v>1</c:v>
                </c:pt>
                <c:pt idx="13">
                  <c:v>1</c:v>
                </c:pt>
                <c:pt idx="14">
                  <c:v>2</c:v>
                </c:pt>
                <c:pt idx="15">
                  <c:v>2</c:v>
                </c:pt>
                <c:pt idx="16">
                  <c:v>8</c:v>
                </c:pt>
                <c:pt idx="17">
                  <c:v>3</c:v>
                </c:pt>
                <c:pt idx="18">
                  <c:v>2</c:v>
                </c:pt>
                <c:pt idx="19">
                  <c:v>11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12</c:v>
                </c:pt>
                <c:pt idx="24">
                  <c:v>4</c:v>
                </c:pt>
                <c:pt idx="25">
                  <c:v>12</c:v>
                </c:pt>
                <c:pt idx="26">
                  <c:v>3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24D-17F3-4AD4-B6B7-995D891D9B3F}"/>
            </c:ext>
          </c:extLst>
        </c:ser>
        <c:ser>
          <c:idx val="14"/>
          <c:order val="14"/>
          <c:tx>
            <c:strRef>
              <c:f>LegendData!AD1:AD1</c:f>
              <c:strCache>
                <c:ptCount val="1"/>
                <c:pt idx="0">
                  <c:v>Northrop Grumman</c:v>
                </c:pt>
              </c:strCache>
            </c:strRef>
          </c:tx>
          <c:spPr>
            <a:solidFill>
              <a:srgbClr val="F7D3D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4F-17F3-4AD4-B6B7-995D891D9B3F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51-17F3-4AD4-B6B7-995D891D9B3F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53-17F3-4AD4-B6B7-995D891D9B3F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55-17F3-4AD4-B6B7-995D891D9B3F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57-17F3-4AD4-B6B7-995D891D9B3F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59-17F3-4AD4-B6B7-995D891D9B3F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5B-17F3-4AD4-B6B7-995D891D9B3F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5D-17F3-4AD4-B6B7-995D891D9B3F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25F-17F3-4AD4-B6B7-995D891D9B3F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261-17F3-4AD4-B6B7-995D891D9B3F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263-17F3-4AD4-B6B7-995D891D9B3F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65-17F3-4AD4-B6B7-995D891D9B3F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67-17F3-4AD4-B6B7-995D891D9B3F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69-17F3-4AD4-B6B7-995D891D9B3F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6B-17F3-4AD4-B6B7-995D891D9B3F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6D-17F3-4AD4-B6B7-995D891D9B3F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6F-17F3-4AD4-B6B7-995D891D9B3F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71-17F3-4AD4-B6B7-995D891D9B3F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273-17F3-4AD4-B6B7-995D891D9B3F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275-17F3-4AD4-B6B7-995D891D9B3F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277-17F3-4AD4-B6B7-995D891D9B3F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79-17F3-4AD4-B6B7-995D891D9B3F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7B-17F3-4AD4-B6B7-995D891D9B3F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7D-17F3-4AD4-B6B7-995D891D9B3F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7F-17F3-4AD4-B6B7-995D891D9B3F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81-17F3-4AD4-B6B7-995D891D9B3F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83-17F3-4AD4-B6B7-995D891D9B3F}"/>
              </c:ext>
            </c:extLst>
          </c:dPt>
          <c:xVal>
            <c:numRef>
              <c:f>ChartData!A395:A421</c:f>
              <c:numCache>
                <c:formatCode>0</c:formatCode>
                <c:ptCount val="2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25</c:v>
                </c:pt>
                <c:pt idx="23">
                  <c:v>26</c:v>
                </c:pt>
                <c:pt idx="24">
                  <c:v>27</c:v>
                </c:pt>
                <c:pt idx="25">
                  <c:v>28</c:v>
                </c:pt>
                <c:pt idx="26">
                  <c:v>29</c:v>
                </c:pt>
              </c:numCache>
            </c:numRef>
          </c:xVal>
          <c:yVal>
            <c:numRef>
              <c:f>ChartData!AD395:AD421</c:f>
              <c:numCache>
                <c:formatCode>0</c:formatCode>
                <c:ptCount val="27"/>
                <c:pt idx="0">
                  <c:v>29</c:v>
                </c:pt>
                <c:pt idx="1">
                  <c:v>29</c:v>
                </c:pt>
                <c:pt idx="2">
                  <c:v>29</c:v>
                </c:pt>
                <c:pt idx="3">
                  <c:v>29</c:v>
                </c:pt>
                <c:pt idx="4">
                  <c:v>29</c:v>
                </c:pt>
                <c:pt idx="5">
                  <c:v>29</c:v>
                </c:pt>
                <c:pt idx="6">
                  <c:v>29</c:v>
                </c:pt>
                <c:pt idx="7">
                  <c:v>29</c:v>
                </c:pt>
                <c:pt idx="8">
                  <c:v>29</c:v>
                </c:pt>
                <c:pt idx="9">
                  <c:v>29</c:v>
                </c:pt>
                <c:pt idx="10">
                  <c:v>29</c:v>
                </c:pt>
                <c:pt idx="11">
                  <c:v>29</c:v>
                </c:pt>
                <c:pt idx="12">
                  <c:v>29</c:v>
                </c:pt>
                <c:pt idx="13">
                  <c:v>29</c:v>
                </c:pt>
                <c:pt idx="14">
                  <c:v>29</c:v>
                </c:pt>
                <c:pt idx="15">
                  <c:v>29</c:v>
                </c:pt>
                <c:pt idx="16">
                  <c:v>29</c:v>
                </c:pt>
                <c:pt idx="17">
                  <c:v>29</c:v>
                </c:pt>
                <c:pt idx="18">
                  <c:v>29</c:v>
                </c:pt>
                <c:pt idx="19">
                  <c:v>29</c:v>
                </c:pt>
                <c:pt idx="20">
                  <c:v>29</c:v>
                </c:pt>
                <c:pt idx="21">
                  <c:v>29</c:v>
                </c:pt>
                <c:pt idx="22">
                  <c:v>29</c:v>
                </c:pt>
                <c:pt idx="23">
                  <c:v>29</c:v>
                </c:pt>
                <c:pt idx="24">
                  <c:v>29</c:v>
                </c:pt>
                <c:pt idx="25">
                  <c:v>29</c:v>
                </c:pt>
                <c:pt idx="26">
                  <c:v>29</c:v>
                </c:pt>
              </c:numCache>
            </c:numRef>
          </c:yVal>
          <c:bubbleSize>
            <c:numRef>
              <c:f>ChartData!AE395:AE421</c:f>
              <c:numCache>
                <c:formatCode>0.00</c:formatCode>
                <c:ptCount val="27"/>
                <c:pt idx="0">
                  <c:v>4</c:v>
                </c:pt>
                <c:pt idx="1">
                  <c:v>4</c:v>
                </c:pt>
                <c:pt idx="2">
                  <c:v>5</c:v>
                </c:pt>
                <c:pt idx="3">
                  <c:v>5</c:v>
                </c:pt>
                <c:pt idx="4">
                  <c:v>2</c:v>
                </c:pt>
                <c:pt idx="5">
                  <c:v>4</c:v>
                </c:pt>
                <c:pt idx="6">
                  <c:v>9</c:v>
                </c:pt>
                <c:pt idx="7">
                  <c:v>14</c:v>
                </c:pt>
                <c:pt idx="8">
                  <c:v>5</c:v>
                </c:pt>
                <c:pt idx="9">
                  <c:v>12</c:v>
                </c:pt>
                <c:pt idx="10">
                  <c:v>7</c:v>
                </c:pt>
                <c:pt idx="11">
                  <c:v>8</c:v>
                </c:pt>
                <c:pt idx="12">
                  <c:v>4</c:v>
                </c:pt>
                <c:pt idx="13">
                  <c:v>3</c:v>
                </c:pt>
                <c:pt idx="14">
                  <c:v>2</c:v>
                </c:pt>
                <c:pt idx="15">
                  <c:v>1</c:v>
                </c:pt>
                <c:pt idx="16">
                  <c:v>1</c:v>
                </c:pt>
                <c:pt idx="17">
                  <c:v>2</c:v>
                </c:pt>
                <c:pt idx="18">
                  <c:v>1</c:v>
                </c:pt>
                <c:pt idx="19">
                  <c:v>1</c:v>
                </c:pt>
                <c:pt idx="20">
                  <c:v>2</c:v>
                </c:pt>
                <c:pt idx="21">
                  <c:v>1</c:v>
                </c:pt>
                <c:pt idx="22">
                  <c:v>4</c:v>
                </c:pt>
                <c:pt idx="23">
                  <c:v>3</c:v>
                </c:pt>
                <c:pt idx="24">
                  <c:v>2</c:v>
                </c:pt>
                <c:pt idx="25">
                  <c:v>5</c:v>
                </c:pt>
                <c:pt idx="26">
                  <c:v>2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284-17F3-4AD4-B6B7-995D891D9B3F}"/>
            </c:ext>
          </c:extLst>
        </c:ser>
        <c:ser>
          <c:idx val="15"/>
          <c:order val="15"/>
          <c:tx>
            <c:strRef>
              <c:f>LegendData!AF1:AF1</c:f>
              <c:strCache>
                <c:ptCount val="1"/>
                <c:pt idx="0">
                  <c:v>Maxar Technologie...</c:v>
                </c:pt>
              </c:strCache>
            </c:strRef>
          </c:tx>
          <c:spPr>
            <a:solidFill>
              <a:srgbClr val="B3B6B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86-17F3-4AD4-B6B7-995D891D9B3F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88-17F3-4AD4-B6B7-995D891D9B3F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8A-17F3-4AD4-B6B7-995D891D9B3F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8C-17F3-4AD4-B6B7-995D891D9B3F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8E-17F3-4AD4-B6B7-995D891D9B3F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90-17F3-4AD4-B6B7-995D891D9B3F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92-17F3-4AD4-B6B7-995D891D9B3F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94-17F3-4AD4-B6B7-995D891D9B3F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296-17F3-4AD4-B6B7-995D891D9B3F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298-17F3-4AD4-B6B7-995D891D9B3F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29A-17F3-4AD4-B6B7-995D891D9B3F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9C-17F3-4AD4-B6B7-995D891D9B3F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9E-17F3-4AD4-B6B7-995D891D9B3F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A0-17F3-4AD4-B6B7-995D891D9B3F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A2-17F3-4AD4-B6B7-995D891D9B3F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A4-17F3-4AD4-B6B7-995D891D9B3F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A6-17F3-4AD4-B6B7-995D891D9B3F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A8-17F3-4AD4-B6B7-995D891D9B3F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2AA-17F3-4AD4-B6B7-995D891D9B3F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2AC-17F3-4AD4-B6B7-995D891D9B3F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2AE-17F3-4AD4-B6B7-995D891D9B3F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B0-17F3-4AD4-B6B7-995D891D9B3F}"/>
              </c:ext>
            </c:extLst>
          </c:dPt>
          <c:xVal>
            <c:numRef>
              <c:f>ChartData!A422:A443</c:f>
              <c:numCache>
                <c:formatCode>0</c:formatCode>
                <c:ptCount val="2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14</c:v>
                </c:pt>
                <c:pt idx="13">
                  <c:v>18</c:v>
                </c:pt>
                <c:pt idx="14">
                  <c:v>19</c:v>
                </c:pt>
                <c:pt idx="15">
                  <c:v>22</c:v>
                </c:pt>
                <c:pt idx="16">
                  <c:v>23</c:v>
                </c:pt>
                <c:pt idx="17">
                  <c:v>24</c:v>
                </c:pt>
                <c:pt idx="18">
                  <c:v>26</c:v>
                </c:pt>
                <c:pt idx="19">
                  <c:v>27</c:v>
                </c:pt>
                <c:pt idx="20">
                  <c:v>28</c:v>
                </c:pt>
                <c:pt idx="21">
                  <c:v>29</c:v>
                </c:pt>
              </c:numCache>
            </c:numRef>
          </c:xVal>
          <c:yVal>
            <c:numRef>
              <c:f>ChartData!AF422:AF443</c:f>
              <c:numCache>
                <c:formatCode>0</c:formatCode>
                <c:ptCount val="22"/>
                <c:pt idx="0">
                  <c:v>28</c:v>
                </c:pt>
                <c:pt idx="1">
                  <c:v>28</c:v>
                </c:pt>
                <c:pt idx="2">
                  <c:v>28</c:v>
                </c:pt>
                <c:pt idx="3">
                  <c:v>28</c:v>
                </c:pt>
                <c:pt idx="4">
                  <c:v>28</c:v>
                </c:pt>
                <c:pt idx="5">
                  <c:v>28</c:v>
                </c:pt>
                <c:pt idx="6">
                  <c:v>28</c:v>
                </c:pt>
                <c:pt idx="7">
                  <c:v>28</c:v>
                </c:pt>
                <c:pt idx="8">
                  <c:v>28</c:v>
                </c:pt>
                <c:pt idx="9">
                  <c:v>28</c:v>
                </c:pt>
                <c:pt idx="10">
                  <c:v>28</c:v>
                </c:pt>
                <c:pt idx="11">
                  <c:v>28</c:v>
                </c:pt>
                <c:pt idx="12">
                  <c:v>28</c:v>
                </c:pt>
                <c:pt idx="13">
                  <c:v>28</c:v>
                </c:pt>
                <c:pt idx="14">
                  <c:v>28</c:v>
                </c:pt>
                <c:pt idx="15">
                  <c:v>28</c:v>
                </c:pt>
                <c:pt idx="16">
                  <c:v>28</c:v>
                </c:pt>
                <c:pt idx="17">
                  <c:v>28</c:v>
                </c:pt>
                <c:pt idx="18">
                  <c:v>28</c:v>
                </c:pt>
                <c:pt idx="19">
                  <c:v>28</c:v>
                </c:pt>
                <c:pt idx="20">
                  <c:v>28</c:v>
                </c:pt>
                <c:pt idx="21">
                  <c:v>28</c:v>
                </c:pt>
              </c:numCache>
            </c:numRef>
          </c:yVal>
          <c:bubbleSize>
            <c:numRef>
              <c:f>ChartData!AG422:AG443</c:f>
              <c:numCache>
                <c:formatCode>0.00</c:formatCode>
                <c:ptCount val="22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4</c:v>
                </c:pt>
                <c:pt idx="5">
                  <c:v>7</c:v>
                </c:pt>
                <c:pt idx="6">
                  <c:v>3</c:v>
                </c:pt>
                <c:pt idx="7">
                  <c:v>14</c:v>
                </c:pt>
                <c:pt idx="8">
                  <c:v>15</c:v>
                </c:pt>
                <c:pt idx="9">
                  <c:v>10</c:v>
                </c:pt>
                <c:pt idx="10">
                  <c:v>16</c:v>
                </c:pt>
                <c:pt idx="11">
                  <c:v>5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2</c:v>
                </c:pt>
                <c:pt idx="16">
                  <c:v>4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7</c:v>
                </c:pt>
                <c:pt idx="21">
                  <c:v>2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2B1-17F3-4AD4-B6B7-995D891D9B3F}"/>
            </c:ext>
          </c:extLst>
        </c:ser>
        <c:ser>
          <c:idx val="16"/>
          <c:order val="16"/>
          <c:tx>
            <c:strRef>
              <c:f>LegendData!AH1:AH1</c:f>
              <c:strCache>
                <c:ptCount val="1"/>
                <c:pt idx="0">
                  <c:v>Helmholtz Associa...</c:v>
                </c:pt>
              </c:strCache>
            </c:strRef>
          </c:tx>
          <c:spPr>
            <a:solidFill>
              <a:srgbClr val="66A28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B3-17F3-4AD4-B6B7-995D891D9B3F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B5-17F3-4AD4-B6B7-995D891D9B3F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B7-17F3-4AD4-B6B7-995D891D9B3F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B9-17F3-4AD4-B6B7-995D891D9B3F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BB-17F3-4AD4-B6B7-995D891D9B3F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BD-17F3-4AD4-B6B7-995D891D9B3F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BF-17F3-4AD4-B6B7-995D891D9B3F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C1-17F3-4AD4-B6B7-995D891D9B3F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2C3-17F3-4AD4-B6B7-995D891D9B3F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2C5-17F3-4AD4-B6B7-995D891D9B3F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2C7-17F3-4AD4-B6B7-995D891D9B3F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C9-17F3-4AD4-B6B7-995D891D9B3F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CB-17F3-4AD4-B6B7-995D891D9B3F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CD-17F3-4AD4-B6B7-995D891D9B3F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CF-17F3-4AD4-B6B7-995D891D9B3F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D1-17F3-4AD4-B6B7-995D891D9B3F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D3-17F3-4AD4-B6B7-995D891D9B3F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D5-17F3-4AD4-B6B7-995D891D9B3F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2D7-17F3-4AD4-B6B7-995D891D9B3F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2D9-17F3-4AD4-B6B7-995D891D9B3F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2DB-17F3-4AD4-B6B7-995D891D9B3F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DD-17F3-4AD4-B6B7-995D891D9B3F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DF-17F3-4AD4-B6B7-995D891D9B3F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E1-17F3-4AD4-B6B7-995D891D9B3F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E3-17F3-4AD4-B6B7-995D891D9B3F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E5-17F3-4AD4-B6B7-995D891D9B3F}"/>
              </c:ext>
            </c:extLst>
          </c:dPt>
          <c:xVal>
            <c:numRef>
              <c:f>ChartData!A444:A469</c:f>
              <c:numCache>
                <c:formatCode>0</c:formatCode>
                <c:ptCount val="26"/>
                <c:pt idx="0">
                  <c:v>2</c:v>
                </c:pt>
                <c:pt idx="1">
                  <c:v>3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  <c:pt idx="15">
                  <c:v>19</c:v>
                </c:pt>
                <c:pt idx="16">
                  <c:v>20</c:v>
                </c:pt>
                <c:pt idx="17">
                  <c:v>21</c:v>
                </c:pt>
                <c:pt idx="18">
                  <c:v>22</c:v>
                </c:pt>
                <c:pt idx="19">
                  <c:v>23</c:v>
                </c:pt>
                <c:pt idx="20">
                  <c:v>24</c:v>
                </c:pt>
                <c:pt idx="21">
                  <c:v>25</c:v>
                </c:pt>
                <c:pt idx="22">
                  <c:v>26</c:v>
                </c:pt>
                <c:pt idx="23">
                  <c:v>27</c:v>
                </c:pt>
                <c:pt idx="24">
                  <c:v>28</c:v>
                </c:pt>
                <c:pt idx="25">
                  <c:v>29</c:v>
                </c:pt>
              </c:numCache>
            </c:numRef>
          </c:xVal>
          <c:yVal>
            <c:numRef>
              <c:f>ChartData!AH444:AH469</c:f>
              <c:numCache>
                <c:formatCode>0</c:formatCode>
                <c:ptCount val="26"/>
                <c:pt idx="0">
                  <c:v>27</c:v>
                </c:pt>
                <c:pt idx="1">
                  <c:v>27</c:v>
                </c:pt>
                <c:pt idx="2">
                  <c:v>27</c:v>
                </c:pt>
                <c:pt idx="3">
                  <c:v>27</c:v>
                </c:pt>
                <c:pt idx="4">
                  <c:v>27</c:v>
                </c:pt>
                <c:pt idx="5">
                  <c:v>27</c:v>
                </c:pt>
                <c:pt idx="6">
                  <c:v>27</c:v>
                </c:pt>
                <c:pt idx="7">
                  <c:v>27</c:v>
                </c:pt>
                <c:pt idx="8">
                  <c:v>27</c:v>
                </c:pt>
                <c:pt idx="9">
                  <c:v>27</c:v>
                </c:pt>
                <c:pt idx="10">
                  <c:v>27</c:v>
                </c:pt>
                <c:pt idx="11">
                  <c:v>27</c:v>
                </c:pt>
                <c:pt idx="12">
                  <c:v>27</c:v>
                </c:pt>
                <c:pt idx="13">
                  <c:v>27</c:v>
                </c:pt>
                <c:pt idx="14">
                  <c:v>27</c:v>
                </c:pt>
                <c:pt idx="15">
                  <c:v>27</c:v>
                </c:pt>
                <c:pt idx="16">
                  <c:v>27</c:v>
                </c:pt>
                <c:pt idx="17">
                  <c:v>27</c:v>
                </c:pt>
                <c:pt idx="18">
                  <c:v>27</c:v>
                </c:pt>
                <c:pt idx="19">
                  <c:v>27</c:v>
                </c:pt>
                <c:pt idx="20">
                  <c:v>27</c:v>
                </c:pt>
                <c:pt idx="21">
                  <c:v>27</c:v>
                </c:pt>
                <c:pt idx="22">
                  <c:v>27</c:v>
                </c:pt>
                <c:pt idx="23">
                  <c:v>27</c:v>
                </c:pt>
                <c:pt idx="24">
                  <c:v>27</c:v>
                </c:pt>
                <c:pt idx="25">
                  <c:v>27</c:v>
                </c:pt>
              </c:numCache>
            </c:numRef>
          </c:yVal>
          <c:bubbleSize>
            <c:numRef>
              <c:f>ChartData!AI444:AI469</c:f>
              <c:numCache>
                <c:formatCode>0.00</c:formatCode>
                <c:ptCount val="26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3</c:v>
                </c:pt>
                <c:pt idx="8">
                  <c:v>4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2">
                  <c:v>5</c:v>
                </c:pt>
                <c:pt idx="13">
                  <c:v>4</c:v>
                </c:pt>
                <c:pt idx="14">
                  <c:v>9</c:v>
                </c:pt>
                <c:pt idx="15">
                  <c:v>7</c:v>
                </c:pt>
                <c:pt idx="16">
                  <c:v>3</c:v>
                </c:pt>
                <c:pt idx="17">
                  <c:v>9</c:v>
                </c:pt>
                <c:pt idx="18">
                  <c:v>6</c:v>
                </c:pt>
                <c:pt idx="19">
                  <c:v>7</c:v>
                </c:pt>
                <c:pt idx="20">
                  <c:v>5</c:v>
                </c:pt>
                <c:pt idx="21">
                  <c:v>4</c:v>
                </c:pt>
                <c:pt idx="22">
                  <c:v>3</c:v>
                </c:pt>
                <c:pt idx="23">
                  <c:v>3</c:v>
                </c:pt>
                <c:pt idx="24">
                  <c:v>7</c:v>
                </c:pt>
                <c:pt idx="25">
                  <c:v>3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2E6-17F3-4AD4-B6B7-995D891D9B3F}"/>
            </c:ext>
          </c:extLst>
        </c:ser>
        <c:ser>
          <c:idx val="17"/>
          <c:order val="17"/>
          <c:tx>
            <c:strRef>
              <c:f>LegendData!AJ1:AJ1</c:f>
              <c:strCache>
                <c:ptCount val="1"/>
                <c:pt idx="0">
                  <c:v>DLR (in: H.-A.)</c:v>
                </c:pt>
              </c:strCache>
            </c:strRef>
          </c:tx>
          <c:spPr>
            <a:solidFill>
              <a:srgbClr val="FFC83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E8-17F3-4AD4-B6B7-995D891D9B3F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EA-17F3-4AD4-B6B7-995D891D9B3F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EC-17F3-4AD4-B6B7-995D891D9B3F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EE-17F3-4AD4-B6B7-995D891D9B3F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F0-17F3-4AD4-B6B7-995D891D9B3F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F2-17F3-4AD4-B6B7-995D891D9B3F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F4-17F3-4AD4-B6B7-995D891D9B3F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F6-17F3-4AD4-B6B7-995D891D9B3F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2F8-17F3-4AD4-B6B7-995D891D9B3F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2FA-17F3-4AD4-B6B7-995D891D9B3F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2FC-17F3-4AD4-B6B7-995D891D9B3F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FE-17F3-4AD4-B6B7-995D891D9B3F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300-17F3-4AD4-B6B7-995D891D9B3F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302-17F3-4AD4-B6B7-995D891D9B3F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304-17F3-4AD4-B6B7-995D891D9B3F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306-17F3-4AD4-B6B7-995D891D9B3F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308-17F3-4AD4-B6B7-995D891D9B3F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30A-17F3-4AD4-B6B7-995D891D9B3F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30C-17F3-4AD4-B6B7-995D891D9B3F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30E-17F3-4AD4-B6B7-995D891D9B3F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310-17F3-4AD4-B6B7-995D891D9B3F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312-17F3-4AD4-B6B7-995D891D9B3F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314-17F3-4AD4-B6B7-995D891D9B3F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316-17F3-4AD4-B6B7-995D891D9B3F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318-17F3-4AD4-B6B7-995D891D9B3F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31A-17F3-4AD4-B6B7-995D891D9B3F}"/>
              </c:ext>
            </c:extLst>
          </c:dPt>
          <c:xVal>
            <c:numRef>
              <c:f>ChartData!A470:A495</c:f>
              <c:numCache>
                <c:formatCode>0</c:formatCode>
                <c:ptCount val="26"/>
                <c:pt idx="0">
                  <c:v>2</c:v>
                </c:pt>
                <c:pt idx="1">
                  <c:v>3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  <c:pt idx="15">
                  <c:v>19</c:v>
                </c:pt>
                <c:pt idx="16">
                  <c:v>20</c:v>
                </c:pt>
                <c:pt idx="17">
                  <c:v>21</c:v>
                </c:pt>
                <c:pt idx="18">
                  <c:v>22</c:v>
                </c:pt>
                <c:pt idx="19">
                  <c:v>23</c:v>
                </c:pt>
                <c:pt idx="20">
                  <c:v>24</c:v>
                </c:pt>
                <c:pt idx="21">
                  <c:v>25</c:v>
                </c:pt>
                <c:pt idx="22">
                  <c:v>26</c:v>
                </c:pt>
                <c:pt idx="23">
                  <c:v>27</c:v>
                </c:pt>
                <c:pt idx="24">
                  <c:v>28</c:v>
                </c:pt>
                <c:pt idx="25">
                  <c:v>29</c:v>
                </c:pt>
              </c:numCache>
            </c:numRef>
          </c:xVal>
          <c:yVal>
            <c:numRef>
              <c:f>ChartData!AJ470:AJ495</c:f>
              <c:numCache>
                <c:formatCode>0</c:formatCode>
                <c:ptCount val="26"/>
                <c:pt idx="0">
                  <c:v>26</c:v>
                </c:pt>
                <c:pt idx="1">
                  <c:v>26</c:v>
                </c:pt>
                <c:pt idx="2">
                  <c:v>26</c:v>
                </c:pt>
                <c:pt idx="3">
                  <c:v>26</c:v>
                </c:pt>
                <c:pt idx="4">
                  <c:v>26</c:v>
                </c:pt>
                <c:pt idx="5">
                  <c:v>26</c:v>
                </c:pt>
                <c:pt idx="6">
                  <c:v>26</c:v>
                </c:pt>
                <c:pt idx="7">
                  <c:v>26</c:v>
                </c:pt>
                <c:pt idx="8">
                  <c:v>26</c:v>
                </c:pt>
                <c:pt idx="9">
                  <c:v>26</c:v>
                </c:pt>
                <c:pt idx="10">
                  <c:v>26</c:v>
                </c:pt>
                <c:pt idx="11">
                  <c:v>26</c:v>
                </c:pt>
                <c:pt idx="12">
                  <c:v>26</c:v>
                </c:pt>
                <c:pt idx="13">
                  <c:v>26</c:v>
                </c:pt>
                <c:pt idx="14">
                  <c:v>26</c:v>
                </c:pt>
                <c:pt idx="15">
                  <c:v>26</c:v>
                </c:pt>
                <c:pt idx="16">
                  <c:v>26</c:v>
                </c:pt>
                <c:pt idx="17">
                  <c:v>26</c:v>
                </c:pt>
                <c:pt idx="18">
                  <c:v>26</c:v>
                </c:pt>
                <c:pt idx="19">
                  <c:v>26</c:v>
                </c:pt>
                <c:pt idx="20">
                  <c:v>26</c:v>
                </c:pt>
                <c:pt idx="21">
                  <c:v>26</c:v>
                </c:pt>
                <c:pt idx="22">
                  <c:v>26</c:v>
                </c:pt>
                <c:pt idx="23">
                  <c:v>26</c:v>
                </c:pt>
                <c:pt idx="24">
                  <c:v>26</c:v>
                </c:pt>
                <c:pt idx="25">
                  <c:v>26</c:v>
                </c:pt>
              </c:numCache>
            </c:numRef>
          </c:yVal>
          <c:bubbleSize>
            <c:numRef>
              <c:f>ChartData!AK470:AK495</c:f>
              <c:numCache>
                <c:formatCode>0.00</c:formatCode>
                <c:ptCount val="26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2</c:v>
                </c:pt>
                <c:pt idx="8">
                  <c:v>4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2">
                  <c:v>5</c:v>
                </c:pt>
                <c:pt idx="13">
                  <c:v>4</c:v>
                </c:pt>
                <c:pt idx="14">
                  <c:v>9</c:v>
                </c:pt>
                <c:pt idx="15">
                  <c:v>7</c:v>
                </c:pt>
                <c:pt idx="16">
                  <c:v>3</c:v>
                </c:pt>
                <c:pt idx="17">
                  <c:v>9</c:v>
                </c:pt>
                <c:pt idx="18">
                  <c:v>6</c:v>
                </c:pt>
                <c:pt idx="19">
                  <c:v>7</c:v>
                </c:pt>
                <c:pt idx="20">
                  <c:v>4</c:v>
                </c:pt>
                <c:pt idx="21">
                  <c:v>4</c:v>
                </c:pt>
                <c:pt idx="22">
                  <c:v>3</c:v>
                </c:pt>
                <c:pt idx="23">
                  <c:v>3</c:v>
                </c:pt>
                <c:pt idx="24">
                  <c:v>7</c:v>
                </c:pt>
                <c:pt idx="25">
                  <c:v>3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31B-17F3-4AD4-B6B7-995D891D9B3F}"/>
            </c:ext>
          </c:extLst>
        </c:ser>
        <c:ser>
          <c:idx val="18"/>
          <c:order val="18"/>
          <c:tx>
            <c:strRef>
              <c:f>LegendData!AL1:AL1</c:f>
              <c:strCache>
                <c:ptCount val="1"/>
                <c:pt idx="0">
                  <c:v>Toyota Motor</c:v>
                </c:pt>
              </c:strCache>
            </c:strRef>
          </c:tx>
          <c:spPr>
            <a:solidFill>
              <a:srgbClr val="E5E5E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31D-17F3-4AD4-B6B7-995D891D9B3F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31F-17F3-4AD4-B6B7-995D891D9B3F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321-17F3-4AD4-B6B7-995D891D9B3F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323-17F3-4AD4-B6B7-995D891D9B3F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325-17F3-4AD4-B6B7-995D891D9B3F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327-17F3-4AD4-B6B7-995D891D9B3F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329-17F3-4AD4-B6B7-995D891D9B3F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32B-17F3-4AD4-B6B7-995D891D9B3F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32D-17F3-4AD4-B6B7-995D891D9B3F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32F-17F3-4AD4-B6B7-995D891D9B3F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331-17F3-4AD4-B6B7-995D891D9B3F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333-17F3-4AD4-B6B7-995D891D9B3F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335-17F3-4AD4-B6B7-995D891D9B3F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337-17F3-4AD4-B6B7-995D891D9B3F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339-17F3-4AD4-B6B7-995D891D9B3F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33B-17F3-4AD4-B6B7-995D891D9B3F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33D-17F3-4AD4-B6B7-995D891D9B3F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33F-17F3-4AD4-B6B7-995D891D9B3F}"/>
              </c:ext>
            </c:extLst>
          </c:dPt>
          <c:xVal>
            <c:numRef>
              <c:f>ChartData!A496:A513</c:f>
              <c:numCache>
                <c:formatCode>0</c:formatCode>
                <c:ptCount val="18"/>
                <c:pt idx="0">
                  <c:v>10</c:v>
                </c:pt>
                <c:pt idx="1">
                  <c:v>12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  <c:pt idx="5">
                  <c:v>16</c:v>
                </c:pt>
                <c:pt idx="6">
                  <c:v>17</c:v>
                </c:pt>
                <c:pt idx="7">
                  <c:v>18</c:v>
                </c:pt>
                <c:pt idx="8">
                  <c:v>20</c:v>
                </c:pt>
                <c:pt idx="9">
                  <c:v>21</c:v>
                </c:pt>
                <c:pt idx="10">
                  <c:v>22</c:v>
                </c:pt>
                <c:pt idx="11">
                  <c:v>23</c:v>
                </c:pt>
                <c:pt idx="12">
                  <c:v>24</c:v>
                </c:pt>
                <c:pt idx="13">
                  <c:v>25</c:v>
                </c:pt>
                <c:pt idx="14">
                  <c:v>26</c:v>
                </c:pt>
                <c:pt idx="15">
                  <c:v>27</c:v>
                </c:pt>
                <c:pt idx="16">
                  <c:v>28</c:v>
                </c:pt>
                <c:pt idx="17">
                  <c:v>29</c:v>
                </c:pt>
              </c:numCache>
            </c:numRef>
          </c:xVal>
          <c:yVal>
            <c:numRef>
              <c:f>ChartData!AL496:AL513</c:f>
              <c:numCache>
                <c:formatCode>0</c:formatCode>
                <c:ptCount val="18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  <c:pt idx="4">
                  <c:v>25</c:v>
                </c:pt>
                <c:pt idx="5">
                  <c:v>25</c:v>
                </c:pt>
                <c:pt idx="6">
                  <c:v>25</c:v>
                </c:pt>
                <c:pt idx="7">
                  <c:v>25</c:v>
                </c:pt>
                <c:pt idx="8">
                  <c:v>25</c:v>
                </c:pt>
                <c:pt idx="9">
                  <c:v>25</c:v>
                </c:pt>
                <c:pt idx="10">
                  <c:v>25</c:v>
                </c:pt>
                <c:pt idx="11">
                  <c:v>25</c:v>
                </c:pt>
                <c:pt idx="12">
                  <c:v>25</c:v>
                </c:pt>
                <c:pt idx="13">
                  <c:v>25</c:v>
                </c:pt>
                <c:pt idx="14">
                  <c:v>25</c:v>
                </c:pt>
                <c:pt idx="15">
                  <c:v>25</c:v>
                </c:pt>
                <c:pt idx="16">
                  <c:v>25</c:v>
                </c:pt>
                <c:pt idx="17">
                  <c:v>25</c:v>
                </c:pt>
              </c:numCache>
            </c:numRef>
          </c:yVal>
          <c:bubbleSize>
            <c:numRef>
              <c:f>ChartData!AM496:AM513</c:f>
              <c:numCache>
                <c:formatCode>0.00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3</c:v>
                </c:pt>
                <c:pt idx="4">
                  <c:v>2</c:v>
                </c:pt>
                <c:pt idx="5">
                  <c:v>4</c:v>
                </c:pt>
                <c:pt idx="6">
                  <c:v>6</c:v>
                </c:pt>
                <c:pt idx="7">
                  <c:v>12</c:v>
                </c:pt>
                <c:pt idx="8">
                  <c:v>2</c:v>
                </c:pt>
                <c:pt idx="9">
                  <c:v>5</c:v>
                </c:pt>
                <c:pt idx="10">
                  <c:v>2</c:v>
                </c:pt>
                <c:pt idx="11">
                  <c:v>4</c:v>
                </c:pt>
                <c:pt idx="12">
                  <c:v>3</c:v>
                </c:pt>
                <c:pt idx="13">
                  <c:v>13</c:v>
                </c:pt>
                <c:pt idx="14">
                  <c:v>4</c:v>
                </c:pt>
                <c:pt idx="15">
                  <c:v>7</c:v>
                </c:pt>
                <c:pt idx="16">
                  <c:v>14</c:v>
                </c:pt>
                <c:pt idx="17">
                  <c:v>4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340-17F3-4AD4-B6B7-995D891D9B3F}"/>
            </c:ext>
          </c:extLst>
        </c:ser>
        <c:ser>
          <c:idx val="19"/>
          <c:order val="19"/>
          <c:tx>
            <c:strRef>
              <c:f>LegendData!AN1:AN1</c:f>
              <c:strCache>
                <c:ptCount val="1"/>
                <c:pt idx="0">
                  <c:v>Honeywell</c:v>
                </c:pt>
              </c:strCache>
            </c:strRef>
          </c:tx>
          <c:spPr>
            <a:solidFill>
              <a:srgbClr val="FFD66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342-17F3-4AD4-B6B7-995D891D9B3F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344-17F3-4AD4-B6B7-995D891D9B3F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346-17F3-4AD4-B6B7-995D891D9B3F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348-17F3-4AD4-B6B7-995D891D9B3F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34A-17F3-4AD4-B6B7-995D891D9B3F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34C-17F3-4AD4-B6B7-995D891D9B3F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34E-17F3-4AD4-B6B7-995D891D9B3F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350-17F3-4AD4-B6B7-995D891D9B3F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352-17F3-4AD4-B6B7-995D891D9B3F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354-17F3-4AD4-B6B7-995D891D9B3F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356-17F3-4AD4-B6B7-995D891D9B3F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358-17F3-4AD4-B6B7-995D891D9B3F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35A-17F3-4AD4-B6B7-995D891D9B3F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35C-17F3-4AD4-B6B7-995D891D9B3F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35E-17F3-4AD4-B6B7-995D891D9B3F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360-17F3-4AD4-B6B7-995D891D9B3F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362-17F3-4AD4-B6B7-995D891D9B3F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364-17F3-4AD4-B6B7-995D891D9B3F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366-17F3-4AD4-B6B7-995D891D9B3F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368-17F3-4AD4-B6B7-995D891D9B3F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36A-17F3-4AD4-B6B7-995D891D9B3F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36C-17F3-4AD4-B6B7-995D891D9B3F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36E-17F3-4AD4-B6B7-995D891D9B3F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370-17F3-4AD4-B6B7-995D891D9B3F}"/>
              </c:ext>
            </c:extLst>
          </c:dPt>
          <c:xVal>
            <c:numRef>
              <c:f>ChartData!A514:A537</c:f>
              <c:numCache>
                <c:formatCode>0</c:formatCode>
                <c:ptCount val="2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  <c:pt idx="20">
                  <c:v>25</c:v>
                </c:pt>
                <c:pt idx="21">
                  <c:v>26</c:v>
                </c:pt>
                <c:pt idx="22">
                  <c:v>27</c:v>
                </c:pt>
                <c:pt idx="23">
                  <c:v>28</c:v>
                </c:pt>
              </c:numCache>
            </c:numRef>
          </c:xVal>
          <c:yVal>
            <c:numRef>
              <c:f>ChartData!AN514:AN537</c:f>
              <c:numCache>
                <c:formatCode>0</c:formatCode>
                <c:ptCount val="24"/>
                <c:pt idx="0">
                  <c:v>24</c:v>
                </c:pt>
                <c:pt idx="1">
                  <c:v>24</c:v>
                </c:pt>
                <c:pt idx="2">
                  <c:v>24</c:v>
                </c:pt>
                <c:pt idx="3">
                  <c:v>24</c:v>
                </c:pt>
                <c:pt idx="4">
                  <c:v>24</c:v>
                </c:pt>
                <c:pt idx="5">
                  <c:v>24</c:v>
                </c:pt>
                <c:pt idx="6">
                  <c:v>24</c:v>
                </c:pt>
                <c:pt idx="7">
                  <c:v>24</c:v>
                </c:pt>
                <c:pt idx="8">
                  <c:v>24</c:v>
                </c:pt>
                <c:pt idx="9">
                  <c:v>24</c:v>
                </c:pt>
                <c:pt idx="10">
                  <c:v>24</c:v>
                </c:pt>
                <c:pt idx="11">
                  <c:v>24</c:v>
                </c:pt>
                <c:pt idx="12">
                  <c:v>24</c:v>
                </c:pt>
                <c:pt idx="13">
                  <c:v>24</c:v>
                </c:pt>
                <c:pt idx="14">
                  <c:v>24</c:v>
                </c:pt>
                <c:pt idx="15">
                  <c:v>24</c:v>
                </c:pt>
                <c:pt idx="16">
                  <c:v>24</c:v>
                </c:pt>
                <c:pt idx="17">
                  <c:v>24</c:v>
                </c:pt>
                <c:pt idx="18">
                  <c:v>24</c:v>
                </c:pt>
                <c:pt idx="19">
                  <c:v>24</c:v>
                </c:pt>
                <c:pt idx="20">
                  <c:v>24</c:v>
                </c:pt>
                <c:pt idx="21">
                  <c:v>24</c:v>
                </c:pt>
                <c:pt idx="22">
                  <c:v>24</c:v>
                </c:pt>
                <c:pt idx="23">
                  <c:v>24</c:v>
                </c:pt>
              </c:numCache>
            </c:numRef>
          </c:yVal>
          <c:bubbleSize>
            <c:numRef>
              <c:f>ChartData!AO514:AO537</c:f>
              <c:numCache>
                <c:formatCode>0.00</c:formatCode>
                <c:ptCount val="24"/>
                <c:pt idx="0">
                  <c:v>2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4</c:v>
                </c:pt>
                <c:pt idx="6">
                  <c:v>2</c:v>
                </c:pt>
                <c:pt idx="7">
                  <c:v>4</c:v>
                </c:pt>
                <c:pt idx="8">
                  <c:v>11</c:v>
                </c:pt>
                <c:pt idx="9">
                  <c:v>5</c:v>
                </c:pt>
                <c:pt idx="10">
                  <c:v>6</c:v>
                </c:pt>
                <c:pt idx="11">
                  <c:v>4</c:v>
                </c:pt>
                <c:pt idx="12">
                  <c:v>5</c:v>
                </c:pt>
                <c:pt idx="13">
                  <c:v>6</c:v>
                </c:pt>
                <c:pt idx="14">
                  <c:v>3</c:v>
                </c:pt>
                <c:pt idx="15">
                  <c:v>3</c:v>
                </c:pt>
                <c:pt idx="16">
                  <c:v>5</c:v>
                </c:pt>
                <c:pt idx="17">
                  <c:v>3</c:v>
                </c:pt>
                <c:pt idx="18">
                  <c:v>4</c:v>
                </c:pt>
                <c:pt idx="19">
                  <c:v>1</c:v>
                </c:pt>
                <c:pt idx="20">
                  <c:v>1</c:v>
                </c:pt>
                <c:pt idx="21">
                  <c:v>2</c:v>
                </c:pt>
                <c:pt idx="22">
                  <c:v>6</c:v>
                </c:pt>
                <c:pt idx="23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371-17F3-4AD4-B6B7-995D891D9B3F}"/>
            </c:ext>
          </c:extLst>
        </c:ser>
        <c:ser>
          <c:idx val="20"/>
          <c:order val="20"/>
          <c:tx>
            <c:strRef>
              <c:f>LegendData!AP1:AP1</c:f>
              <c:strCache>
                <c:ptCount val="1"/>
                <c:pt idx="0">
                  <c:v>AT&amp;T</c:v>
                </c:pt>
              </c:strCache>
            </c:strRef>
          </c:tx>
          <c:spPr>
            <a:solidFill>
              <a:srgbClr val="3470B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373-17F3-4AD4-B6B7-995D891D9B3F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375-17F3-4AD4-B6B7-995D891D9B3F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377-17F3-4AD4-B6B7-995D891D9B3F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379-17F3-4AD4-B6B7-995D891D9B3F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37B-17F3-4AD4-B6B7-995D891D9B3F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37D-17F3-4AD4-B6B7-995D891D9B3F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37F-17F3-4AD4-B6B7-995D891D9B3F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381-17F3-4AD4-B6B7-995D891D9B3F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383-17F3-4AD4-B6B7-995D891D9B3F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385-17F3-4AD4-B6B7-995D891D9B3F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387-17F3-4AD4-B6B7-995D891D9B3F}"/>
              </c:ext>
            </c:extLst>
          </c:dPt>
          <c:xVal>
            <c:numRef>
              <c:f>ChartData!A538:A548</c:f>
              <c:numCache>
                <c:formatCode>0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xVal>
          <c:yVal>
            <c:numRef>
              <c:f>ChartData!AP538:AP548</c:f>
              <c:numCache>
                <c:formatCode>0</c:formatCode>
                <c:ptCount val="11"/>
                <c:pt idx="0">
                  <c:v>23</c:v>
                </c:pt>
                <c:pt idx="1">
                  <c:v>23</c:v>
                </c:pt>
                <c:pt idx="2">
                  <c:v>23</c:v>
                </c:pt>
                <c:pt idx="3">
                  <c:v>23</c:v>
                </c:pt>
                <c:pt idx="4">
                  <c:v>23</c:v>
                </c:pt>
                <c:pt idx="5">
                  <c:v>23</c:v>
                </c:pt>
                <c:pt idx="6">
                  <c:v>23</c:v>
                </c:pt>
                <c:pt idx="7">
                  <c:v>23</c:v>
                </c:pt>
                <c:pt idx="8">
                  <c:v>23</c:v>
                </c:pt>
                <c:pt idx="9">
                  <c:v>23</c:v>
                </c:pt>
                <c:pt idx="10">
                  <c:v>23</c:v>
                </c:pt>
              </c:numCache>
            </c:numRef>
          </c:yVal>
          <c:bubbleSize>
            <c:numRef>
              <c:f>ChartData!AQ538:AQ548</c:f>
              <c:numCache>
                <c:formatCode>0.00</c:formatCode>
                <c:ptCount val="11"/>
                <c:pt idx="0">
                  <c:v>4</c:v>
                </c:pt>
                <c:pt idx="1">
                  <c:v>5</c:v>
                </c:pt>
                <c:pt idx="2">
                  <c:v>8</c:v>
                </c:pt>
                <c:pt idx="3">
                  <c:v>8</c:v>
                </c:pt>
                <c:pt idx="4">
                  <c:v>6</c:v>
                </c:pt>
                <c:pt idx="5">
                  <c:v>16</c:v>
                </c:pt>
                <c:pt idx="6">
                  <c:v>10</c:v>
                </c:pt>
                <c:pt idx="7">
                  <c:v>9</c:v>
                </c:pt>
                <c:pt idx="8">
                  <c:v>7</c:v>
                </c:pt>
                <c:pt idx="9">
                  <c:v>5</c:v>
                </c:pt>
                <c:pt idx="10">
                  <c:v>5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388-17F3-4AD4-B6B7-995D891D9B3F}"/>
            </c:ext>
          </c:extLst>
        </c:ser>
        <c:ser>
          <c:idx val="21"/>
          <c:order val="21"/>
          <c:tx>
            <c:strRef>
              <c:f>LegendData!AR1:AR1</c:f>
              <c:strCache>
                <c:ptCount val="1"/>
                <c:pt idx="0">
                  <c:v>Bosch</c:v>
                </c:pt>
              </c:strCache>
            </c:strRef>
          </c:tx>
          <c:spPr>
            <a:solidFill>
              <a:srgbClr val="1A1A1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38A-17F3-4AD4-B6B7-995D891D9B3F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38C-17F3-4AD4-B6B7-995D891D9B3F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38E-17F3-4AD4-B6B7-995D891D9B3F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390-17F3-4AD4-B6B7-995D891D9B3F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392-17F3-4AD4-B6B7-995D891D9B3F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394-17F3-4AD4-B6B7-995D891D9B3F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396-17F3-4AD4-B6B7-995D891D9B3F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398-17F3-4AD4-B6B7-995D891D9B3F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39A-17F3-4AD4-B6B7-995D891D9B3F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39C-17F3-4AD4-B6B7-995D891D9B3F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39E-17F3-4AD4-B6B7-995D891D9B3F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3A0-17F3-4AD4-B6B7-995D891D9B3F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3A2-17F3-4AD4-B6B7-995D891D9B3F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38A-17F3-4AD4-B6B7-995D891D9B3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38C-17F3-4AD4-B6B7-995D891D9B3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38E-17F3-4AD4-B6B7-995D891D9B3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390-17F3-4AD4-B6B7-995D891D9B3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392-17F3-4AD4-B6B7-995D891D9B3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394-17F3-4AD4-B6B7-995D891D9B3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396-17F3-4AD4-B6B7-995D891D9B3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398-17F3-4AD4-B6B7-995D891D9B3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39A-17F3-4AD4-B6B7-995D891D9B3F}"/>
                </c:ext>
              </c:extLst>
            </c:dLbl>
            <c:dLbl>
              <c:idx val="9"/>
              <c:tx>
                <c:rich>
                  <a:bodyPr rot="0" vert="horz" lIns="0" tIns="0" rIns="0" bIns="0" anchorCtr="0"/>
                  <a:lstStyle/>
                  <a:p>
                    <a:pPr algn="l">
                      <a:defRPr sz="900">
                        <a:solidFill>
                          <a:schemeClr val="bg1"/>
                        </a:solidFill>
                      </a:defRPr>
                    </a:pPr>
                    <a:fld id="{D5BBFAB5-2CBC-4036-A640-4D3DFFDC1D74}" type="BUBBLESIZE">
                      <a:rPr lang="en-US" sz="900" baseline="0">
                        <a:solidFill>
                          <a:schemeClr val="bg1"/>
                        </a:solidFill>
                      </a:rPr>
                      <a:pPr algn="l">
                        <a:defRPr sz="900">
                          <a:solidFill>
                            <a:schemeClr val="bg1"/>
                          </a:solidFill>
                        </a:defRPr>
                      </a:pPr>
                      <a:t>[BUBBLE SIZE]</a:t>
                    </a:fld>
                    <a:endParaRPr lang="en-GB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39C-17F3-4AD4-B6B7-995D891D9B3F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39E-17F3-4AD4-B6B7-995D891D9B3F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3A0-17F3-4AD4-B6B7-995D891D9B3F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3A2-17F3-4AD4-B6B7-995D891D9B3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90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ChartData!A549:A561</c:f>
              <c:numCache>
                <c:formatCode>0</c:formatCode>
                <c:ptCount val="13"/>
                <c:pt idx="0">
                  <c:v>4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20</c:v>
                </c:pt>
                <c:pt idx="6">
                  <c:v>21</c:v>
                </c:pt>
                <c:pt idx="7">
                  <c:v>23</c:v>
                </c:pt>
                <c:pt idx="8">
                  <c:v>24</c:v>
                </c:pt>
                <c:pt idx="9">
                  <c:v>25</c:v>
                </c:pt>
                <c:pt idx="10">
                  <c:v>26</c:v>
                </c:pt>
                <c:pt idx="11">
                  <c:v>27</c:v>
                </c:pt>
                <c:pt idx="12">
                  <c:v>28</c:v>
                </c:pt>
              </c:numCache>
            </c:numRef>
          </c:xVal>
          <c:yVal>
            <c:numRef>
              <c:f>ChartData!AR549:AR561</c:f>
              <c:numCache>
                <c:formatCode>0</c:formatCode>
                <c:ptCount val="13"/>
                <c:pt idx="0">
                  <c:v>22</c:v>
                </c:pt>
                <c:pt idx="1">
                  <c:v>22</c:v>
                </c:pt>
                <c:pt idx="2">
                  <c:v>22</c:v>
                </c:pt>
                <c:pt idx="3">
                  <c:v>22</c:v>
                </c:pt>
                <c:pt idx="4">
                  <c:v>22</c:v>
                </c:pt>
                <c:pt idx="5">
                  <c:v>22</c:v>
                </c:pt>
                <c:pt idx="6">
                  <c:v>22</c:v>
                </c:pt>
                <c:pt idx="7">
                  <c:v>22</c:v>
                </c:pt>
                <c:pt idx="8">
                  <c:v>22</c:v>
                </c:pt>
                <c:pt idx="9">
                  <c:v>22</c:v>
                </c:pt>
                <c:pt idx="10">
                  <c:v>22</c:v>
                </c:pt>
                <c:pt idx="11">
                  <c:v>22</c:v>
                </c:pt>
                <c:pt idx="12">
                  <c:v>22</c:v>
                </c:pt>
              </c:numCache>
            </c:numRef>
          </c:yVal>
          <c:bubbleSize>
            <c:numRef>
              <c:f>ChartData!AS549:AS561</c:f>
              <c:numCache>
                <c:formatCode>0.00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5</c:v>
                </c:pt>
                <c:pt idx="8">
                  <c:v>14</c:v>
                </c:pt>
                <c:pt idx="9">
                  <c:v>30</c:v>
                </c:pt>
                <c:pt idx="10">
                  <c:v>13</c:v>
                </c:pt>
                <c:pt idx="11">
                  <c:v>1</c:v>
                </c:pt>
                <c:pt idx="12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3A3-17F3-4AD4-B6B7-995D891D9B3F}"/>
            </c:ext>
          </c:extLst>
        </c:ser>
        <c:ser>
          <c:idx val="22"/>
          <c:order val="22"/>
          <c:tx>
            <c:strRef>
              <c:f>LegendData!AT1:AT1</c:f>
              <c:strCache>
                <c:ptCount val="1"/>
                <c:pt idx="0">
                  <c:v>Aerojet Rocketdyn...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3A5-17F3-4AD4-B6B7-995D891D9B3F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3A7-17F3-4AD4-B6B7-995D891D9B3F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3A9-17F3-4AD4-B6B7-995D891D9B3F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3AB-17F3-4AD4-B6B7-995D891D9B3F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3AD-17F3-4AD4-B6B7-995D891D9B3F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3AF-17F3-4AD4-B6B7-995D891D9B3F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3B1-17F3-4AD4-B6B7-995D891D9B3F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3B3-17F3-4AD4-B6B7-995D891D9B3F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3B5-17F3-4AD4-B6B7-995D891D9B3F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3B7-17F3-4AD4-B6B7-995D891D9B3F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3B9-17F3-4AD4-B6B7-995D891D9B3F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3BB-17F3-4AD4-B6B7-995D891D9B3F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3BD-17F3-4AD4-B6B7-995D891D9B3F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3BF-17F3-4AD4-B6B7-995D891D9B3F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3C1-17F3-4AD4-B6B7-995D891D9B3F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3C3-17F3-4AD4-B6B7-995D891D9B3F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3C5-17F3-4AD4-B6B7-995D891D9B3F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3C7-17F3-4AD4-B6B7-995D891D9B3F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3C9-17F3-4AD4-B6B7-995D891D9B3F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3CB-17F3-4AD4-B6B7-995D891D9B3F}"/>
              </c:ext>
            </c:extLst>
          </c:dPt>
          <c:xVal>
            <c:numRef>
              <c:f>ChartData!A562:A581</c:f>
              <c:numCache>
                <c:formatCode>0</c:formatCode>
                <c:ptCount val="20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10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15</c:v>
                </c:pt>
                <c:pt idx="10">
                  <c:v>16</c:v>
                </c:pt>
                <c:pt idx="11">
                  <c:v>17</c:v>
                </c:pt>
                <c:pt idx="12">
                  <c:v>18</c:v>
                </c:pt>
                <c:pt idx="13">
                  <c:v>19</c:v>
                </c:pt>
                <c:pt idx="14">
                  <c:v>20</c:v>
                </c:pt>
                <c:pt idx="15">
                  <c:v>22</c:v>
                </c:pt>
                <c:pt idx="16">
                  <c:v>25</c:v>
                </c:pt>
                <c:pt idx="17">
                  <c:v>26</c:v>
                </c:pt>
                <c:pt idx="18">
                  <c:v>27</c:v>
                </c:pt>
                <c:pt idx="19">
                  <c:v>28</c:v>
                </c:pt>
              </c:numCache>
            </c:numRef>
          </c:xVal>
          <c:yVal>
            <c:numRef>
              <c:f>ChartData!AT562:AT581</c:f>
              <c:numCache>
                <c:formatCode>0</c:formatCode>
                <c:ptCount val="20"/>
                <c:pt idx="0">
                  <c:v>21</c:v>
                </c:pt>
                <c:pt idx="1">
                  <c:v>21</c:v>
                </c:pt>
                <c:pt idx="2">
                  <c:v>21</c:v>
                </c:pt>
                <c:pt idx="3">
                  <c:v>21</c:v>
                </c:pt>
                <c:pt idx="4">
                  <c:v>21</c:v>
                </c:pt>
                <c:pt idx="5">
                  <c:v>21</c:v>
                </c:pt>
                <c:pt idx="6">
                  <c:v>21</c:v>
                </c:pt>
                <c:pt idx="7">
                  <c:v>21</c:v>
                </c:pt>
                <c:pt idx="8">
                  <c:v>21</c:v>
                </c:pt>
                <c:pt idx="9">
                  <c:v>21</c:v>
                </c:pt>
                <c:pt idx="10">
                  <c:v>21</c:v>
                </c:pt>
                <c:pt idx="11">
                  <c:v>21</c:v>
                </c:pt>
                <c:pt idx="12">
                  <c:v>21</c:v>
                </c:pt>
                <c:pt idx="13">
                  <c:v>21</c:v>
                </c:pt>
                <c:pt idx="14">
                  <c:v>21</c:v>
                </c:pt>
                <c:pt idx="15">
                  <c:v>21</c:v>
                </c:pt>
                <c:pt idx="16">
                  <c:v>21</c:v>
                </c:pt>
                <c:pt idx="17">
                  <c:v>21</c:v>
                </c:pt>
                <c:pt idx="18">
                  <c:v>21</c:v>
                </c:pt>
                <c:pt idx="19">
                  <c:v>21</c:v>
                </c:pt>
              </c:numCache>
            </c:numRef>
          </c:yVal>
          <c:bubbleSize>
            <c:numRef>
              <c:f>ChartData!AU562:AU581</c:f>
              <c:numCache>
                <c:formatCode>0.00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4</c:v>
                </c:pt>
                <c:pt idx="5">
                  <c:v>2</c:v>
                </c:pt>
                <c:pt idx="6">
                  <c:v>1</c:v>
                </c:pt>
                <c:pt idx="7">
                  <c:v>5</c:v>
                </c:pt>
                <c:pt idx="8">
                  <c:v>4</c:v>
                </c:pt>
                <c:pt idx="9">
                  <c:v>7</c:v>
                </c:pt>
                <c:pt idx="10">
                  <c:v>3</c:v>
                </c:pt>
                <c:pt idx="11">
                  <c:v>4</c:v>
                </c:pt>
                <c:pt idx="12">
                  <c:v>4</c:v>
                </c:pt>
                <c:pt idx="13">
                  <c:v>3</c:v>
                </c:pt>
                <c:pt idx="14">
                  <c:v>2</c:v>
                </c:pt>
                <c:pt idx="15">
                  <c:v>5</c:v>
                </c:pt>
                <c:pt idx="16">
                  <c:v>4</c:v>
                </c:pt>
                <c:pt idx="17">
                  <c:v>6</c:v>
                </c:pt>
                <c:pt idx="18">
                  <c:v>6</c:v>
                </c:pt>
                <c:pt idx="19">
                  <c:v>4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3CC-17F3-4AD4-B6B7-995D891D9B3F}"/>
            </c:ext>
          </c:extLst>
        </c:ser>
        <c:ser>
          <c:idx val="23"/>
          <c:order val="23"/>
          <c:tx>
            <c:strRef>
              <c:f>LegendData!AV1:AV1</c:f>
              <c:strCache>
                <c:ptCount val="1"/>
                <c:pt idx="0">
                  <c:v>GM</c:v>
                </c:pt>
              </c:strCache>
            </c:strRef>
          </c:tx>
          <c:spPr>
            <a:solidFill>
              <a:srgbClr val="D86F6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3CE-17F3-4AD4-B6B7-995D891D9B3F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3D0-17F3-4AD4-B6B7-995D891D9B3F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3D2-17F3-4AD4-B6B7-995D891D9B3F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3D4-17F3-4AD4-B6B7-995D891D9B3F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3D6-17F3-4AD4-B6B7-995D891D9B3F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3D8-17F3-4AD4-B6B7-995D891D9B3F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3DA-17F3-4AD4-B6B7-995D891D9B3F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3DC-17F3-4AD4-B6B7-995D891D9B3F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3DE-17F3-4AD4-B6B7-995D891D9B3F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3E0-17F3-4AD4-B6B7-995D891D9B3F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3E2-17F3-4AD4-B6B7-995D891D9B3F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3E4-17F3-4AD4-B6B7-995D891D9B3F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3E6-17F3-4AD4-B6B7-995D891D9B3F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3E8-17F3-4AD4-B6B7-995D891D9B3F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3EA-17F3-4AD4-B6B7-995D891D9B3F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3EC-17F3-4AD4-B6B7-995D891D9B3F}"/>
              </c:ext>
            </c:extLst>
          </c:dPt>
          <c:xVal>
            <c:numRef>
              <c:f>ChartData!A582:A597</c:f>
              <c:numCache>
                <c:formatCode>0</c:formatCode>
                <c:ptCount val="16"/>
                <c:pt idx="0">
                  <c:v>11</c:v>
                </c:pt>
                <c:pt idx="1">
                  <c:v>14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  <c:pt idx="6">
                  <c:v>20</c:v>
                </c:pt>
                <c:pt idx="7">
                  <c:v>21</c:v>
                </c:pt>
                <c:pt idx="8">
                  <c:v>22</c:v>
                </c:pt>
                <c:pt idx="9">
                  <c:v>23</c:v>
                </c:pt>
                <c:pt idx="10">
                  <c:v>24</c:v>
                </c:pt>
                <c:pt idx="11">
                  <c:v>25</c:v>
                </c:pt>
                <c:pt idx="12">
                  <c:v>26</c:v>
                </c:pt>
                <c:pt idx="13">
                  <c:v>27</c:v>
                </c:pt>
                <c:pt idx="14">
                  <c:v>28</c:v>
                </c:pt>
                <c:pt idx="15">
                  <c:v>29</c:v>
                </c:pt>
              </c:numCache>
            </c:numRef>
          </c:xVal>
          <c:yVal>
            <c:numRef>
              <c:f>ChartData!AV582:AV597</c:f>
              <c:numCache>
                <c:formatCode>0</c:formatCode>
                <c:ptCount val="16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20</c:v>
                </c:pt>
                <c:pt idx="8">
                  <c:v>20</c:v>
                </c:pt>
                <c:pt idx="9">
                  <c:v>20</c:v>
                </c:pt>
                <c:pt idx="10">
                  <c:v>20</c:v>
                </c:pt>
                <c:pt idx="11">
                  <c:v>20</c:v>
                </c:pt>
                <c:pt idx="12">
                  <c:v>20</c:v>
                </c:pt>
                <c:pt idx="13">
                  <c:v>20</c:v>
                </c:pt>
                <c:pt idx="14">
                  <c:v>20</c:v>
                </c:pt>
                <c:pt idx="15">
                  <c:v>20</c:v>
                </c:pt>
              </c:numCache>
            </c:numRef>
          </c:yVal>
          <c:bubbleSize>
            <c:numRef>
              <c:f>ChartData!AW582:AW597</c:f>
              <c:numCache>
                <c:formatCode>0.00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4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6</c:v>
                </c:pt>
                <c:pt idx="9">
                  <c:v>9</c:v>
                </c:pt>
                <c:pt idx="10">
                  <c:v>7</c:v>
                </c:pt>
                <c:pt idx="11">
                  <c:v>7</c:v>
                </c:pt>
                <c:pt idx="12">
                  <c:v>8</c:v>
                </c:pt>
                <c:pt idx="13">
                  <c:v>5</c:v>
                </c:pt>
                <c:pt idx="14">
                  <c:v>11</c:v>
                </c:pt>
                <c:pt idx="15">
                  <c:v>3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3ED-17F3-4AD4-B6B7-995D891D9B3F}"/>
            </c:ext>
          </c:extLst>
        </c:ser>
        <c:ser>
          <c:idx val="24"/>
          <c:order val="24"/>
          <c:tx>
            <c:strRef>
              <c:f>LegendData!AX1:AX1</c:f>
              <c:strCache>
                <c:ptCount val="1"/>
                <c:pt idx="0">
                  <c:v>Lockheed Martin</c:v>
                </c:pt>
              </c:strCache>
            </c:strRef>
          </c:tx>
          <c:spPr>
            <a:solidFill>
              <a:srgbClr val="FFDC7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3EF-17F3-4AD4-B6B7-995D891D9B3F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3F1-17F3-4AD4-B6B7-995D891D9B3F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3F3-17F3-4AD4-B6B7-995D891D9B3F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3F5-17F3-4AD4-B6B7-995D891D9B3F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3F7-17F3-4AD4-B6B7-995D891D9B3F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3F9-17F3-4AD4-B6B7-995D891D9B3F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3FB-17F3-4AD4-B6B7-995D891D9B3F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3FD-17F3-4AD4-B6B7-995D891D9B3F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3FF-17F3-4AD4-B6B7-995D891D9B3F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401-17F3-4AD4-B6B7-995D891D9B3F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403-17F3-4AD4-B6B7-995D891D9B3F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405-17F3-4AD4-B6B7-995D891D9B3F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407-17F3-4AD4-B6B7-995D891D9B3F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409-17F3-4AD4-B6B7-995D891D9B3F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40B-17F3-4AD4-B6B7-995D891D9B3F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40D-17F3-4AD4-B6B7-995D891D9B3F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40F-17F3-4AD4-B6B7-995D891D9B3F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411-17F3-4AD4-B6B7-995D891D9B3F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413-17F3-4AD4-B6B7-995D891D9B3F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415-17F3-4AD4-B6B7-995D891D9B3F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417-17F3-4AD4-B6B7-995D891D9B3F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419-17F3-4AD4-B6B7-995D891D9B3F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41B-17F3-4AD4-B6B7-995D891D9B3F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41D-17F3-4AD4-B6B7-995D891D9B3F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41F-17F3-4AD4-B6B7-995D891D9B3F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421-17F3-4AD4-B6B7-995D891D9B3F}"/>
              </c:ext>
            </c:extLst>
          </c:dPt>
          <c:xVal>
            <c:numRef>
              <c:f>ChartData!A598:A623</c:f>
              <c:numCache>
                <c:formatCode>0</c:formatCode>
                <c:ptCount val="2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10</c:v>
                </c:pt>
                <c:pt idx="9">
                  <c:v>11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20</c:v>
                </c:pt>
                <c:pt idx="17">
                  <c:v>21</c:v>
                </c:pt>
                <c:pt idx="18">
                  <c:v>22</c:v>
                </c:pt>
                <c:pt idx="19">
                  <c:v>23</c:v>
                </c:pt>
                <c:pt idx="20">
                  <c:v>24</c:v>
                </c:pt>
                <c:pt idx="21">
                  <c:v>25</c:v>
                </c:pt>
                <c:pt idx="22">
                  <c:v>26</c:v>
                </c:pt>
                <c:pt idx="23">
                  <c:v>27</c:v>
                </c:pt>
                <c:pt idx="24">
                  <c:v>28</c:v>
                </c:pt>
                <c:pt idx="25">
                  <c:v>29</c:v>
                </c:pt>
              </c:numCache>
            </c:numRef>
          </c:xVal>
          <c:yVal>
            <c:numRef>
              <c:f>ChartData!AX598:AX623</c:f>
              <c:numCache>
                <c:formatCode>0</c:formatCode>
                <c:ptCount val="26"/>
                <c:pt idx="0">
                  <c:v>19</c:v>
                </c:pt>
                <c:pt idx="1">
                  <c:v>19</c:v>
                </c:pt>
                <c:pt idx="2">
                  <c:v>19</c:v>
                </c:pt>
                <c:pt idx="3">
                  <c:v>19</c:v>
                </c:pt>
                <c:pt idx="4">
                  <c:v>19</c:v>
                </c:pt>
                <c:pt idx="5">
                  <c:v>19</c:v>
                </c:pt>
                <c:pt idx="6">
                  <c:v>19</c:v>
                </c:pt>
                <c:pt idx="7">
                  <c:v>19</c:v>
                </c:pt>
                <c:pt idx="8">
                  <c:v>19</c:v>
                </c:pt>
                <c:pt idx="9">
                  <c:v>19</c:v>
                </c:pt>
                <c:pt idx="10">
                  <c:v>19</c:v>
                </c:pt>
                <c:pt idx="11">
                  <c:v>19</c:v>
                </c:pt>
                <c:pt idx="12">
                  <c:v>19</c:v>
                </c:pt>
                <c:pt idx="13">
                  <c:v>19</c:v>
                </c:pt>
                <c:pt idx="14">
                  <c:v>19</c:v>
                </c:pt>
                <c:pt idx="15">
                  <c:v>19</c:v>
                </c:pt>
                <c:pt idx="16">
                  <c:v>19</c:v>
                </c:pt>
                <c:pt idx="17">
                  <c:v>19</c:v>
                </c:pt>
                <c:pt idx="18">
                  <c:v>19</c:v>
                </c:pt>
                <c:pt idx="19">
                  <c:v>19</c:v>
                </c:pt>
                <c:pt idx="20">
                  <c:v>19</c:v>
                </c:pt>
                <c:pt idx="21">
                  <c:v>19</c:v>
                </c:pt>
                <c:pt idx="22">
                  <c:v>19</c:v>
                </c:pt>
                <c:pt idx="23">
                  <c:v>19</c:v>
                </c:pt>
                <c:pt idx="24">
                  <c:v>19</c:v>
                </c:pt>
                <c:pt idx="25">
                  <c:v>19</c:v>
                </c:pt>
              </c:numCache>
            </c:numRef>
          </c:yVal>
          <c:bubbleSize>
            <c:numRef>
              <c:f>ChartData!AY598:AY623</c:f>
              <c:numCache>
                <c:formatCode>0.00</c:formatCode>
                <c:ptCount val="26"/>
                <c:pt idx="0">
                  <c:v>3</c:v>
                </c:pt>
                <c:pt idx="1">
                  <c:v>3</c:v>
                </c:pt>
                <c:pt idx="2">
                  <c:v>8</c:v>
                </c:pt>
                <c:pt idx="3">
                  <c:v>2</c:v>
                </c:pt>
                <c:pt idx="4">
                  <c:v>1</c:v>
                </c:pt>
                <c:pt idx="5">
                  <c:v>3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1</c:v>
                </c:pt>
                <c:pt idx="13">
                  <c:v>3</c:v>
                </c:pt>
                <c:pt idx="14">
                  <c:v>2</c:v>
                </c:pt>
                <c:pt idx="15">
                  <c:v>2</c:v>
                </c:pt>
                <c:pt idx="16">
                  <c:v>1</c:v>
                </c:pt>
                <c:pt idx="17">
                  <c:v>2</c:v>
                </c:pt>
                <c:pt idx="18">
                  <c:v>1</c:v>
                </c:pt>
                <c:pt idx="19">
                  <c:v>1</c:v>
                </c:pt>
                <c:pt idx="20">
                  <c:v>4</c:v>
                </c:pt>
                <c:pt idx="21">
                  <c:v>4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422-17F3-4AD4-B6B7-995D891D9B3F}"/>
            </c:ext>
          </c:extLst>
        </c:ser>
        <c:ser>
          <c:idx val="25"/>
          <c:order val="25"/>
          <c:tx>
            <c:strRef>
              <c:f>LegendData!AZ1:AZ1</c:f>
              <c:strCache>
                <c:ptCount val="1"/>
                <c:pt idx="0">
                  <c:v>MBDA</c:v>
                </c:pt>
              </c:strCache>
            </c:strRef>
          </c:tx>
          <c:spPr>
            <a:solidFill>
              <a:srgbClr val="D9D9B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424-17F3-4AD4-B6B7-995D891D9B3F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426-17F3-4AD4-B6B7-995D891D9B3F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428-17F3-4AD4-B6B7-995D891D9B3F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42A-17F3-4AD4-B6B7-995D891D9B3F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42C-17F3-4AD4-B6B7-995D891D9B3F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42E-17F3-4AD4-B6B7-995D891D9B3F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430-17F3-4AD4-B6B7-995D891D9B3F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432-17F3-4AD4-B6B7-995D891D9B3F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434-17F3-4AD4-B6B7-995D891D9B3F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436-17F3-4AD4-B6B7-995D891D9B3F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438-17F3-4AD4-B6B7-995D891D9B3F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43A-17F3-4AD4-B6B7-995D891D9B3F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43C-17F3-4AD4-B6B7-995D891D9B3F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43E-17F3-4AD4-B6B7-995D891D9B3F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440-17F3-4AD4-B6B7-995D891D9B3F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442-17F3-4AD4-B6B7-995D891D9B3F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444-17F3-4AD4-B6B7-995D891D9B3F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446-17F3-4AD4-B6B7-995D891D9B3F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448-17F3-4AD4-B6B7-995D891D9B3F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44A-17F3-4AD4-B6B7-995D891D9B3F}"/>
              </c:ext>
            </c:extLst>
          </c:dPt>
          <c:xVal>
            <c:numRef>
              <c:f>ChartData!A624:A643</c:f>
              <c:numCache>
                <c:formatCode>0</c:formatCode>
                <c:ptCount val="20"/>
                <c:pt idx="0">
                  <c:v>2</c:v>
                </c:pt>
                <c:pt idx="1">
                  <c:v>6</c:v>
                </c:pt>
                <c:pt idx="2">
                  <c:v>7</c:v>
                </c:pt>
                <c:pt idx="3">
                  <c:v>9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16</c:v>
                </c:pt>
                <c:pt idx="9">
                  <c:v>17</c:v>
                </c:pt>
                <c:pt idx="10">
                  <c:v>18</c:v>
                </c:pt>
                <c:pt idx="11">
                  <c:v>19</c:v>
                </c:pt>
                <c:pt idx="12">
                  <c:v>21</c:v>
                </c:pt>
                <c:pt idx="13">
                  <c:v>22</c:v>
                </c:pt>
                <c:pt idx="14">
                  <c:v>23</c:v>
                </c:pt>
                <c:pt idx="15">
                  <c:v>24</c:v>
                </c:pt>
                <c:pt idx="16">
                  <c:v>25</c:v>
                </c:pt>
                <c:pt idx="17">
                  <c:v>26</c:v>
                </c:pt>
                <c:pt idx="18">
                  <c:v>27</c:v>
                </c:pt>
                <c:pt idx="19">
                  <c:v>28</c:v>
                </c:pt>
              </c:numCache>
            </c:numRef>
          </c:xVal>
          <c:yVal>
            <c:numRef>
              <c:f>ChartData!AZ624:AZ643</c:f>
              <c:numCache>
                <c:formatCode>0</c:formatCode>
                <c:ptCount val="20"/>
                <c:pt idx="0">
                  <c:v>18</c:v>
                </c:pt>
                <c:pt idx="1">
                  <c:v>18</c:v>
                </c:pt>
                <c:pt idx="2">
                  <c:v>18</c:v>
                </c:pt>
                <c:pt idx="3">
                  <c:v>18</c:v>
                </c:pt>
                <c:pt idx="4">
                  <c:v>18</c:v>
                </c:pt>
                <c:pt idx="5">
                  <c:v>18</c:v>
                </c:pt>
                <c:pt idx="6">
                  <c:v>18</c:v>
                </c:pt>
                <c:pt idx="7">
                  <c:v>18</c:v>
                </c:pt>
                <c:pt idx="8">
                  <c:v>18</c:v>
                </c:pt>
                <c:pt idx="9">
                  <c:v>18</c:v>
                </c:pt>
                <c:pt idx="10">
                  <c:v>18</c:v>
                </c:pt>
                <c:pt idx="11">
                  <c:v>18</c:v>
                </c:pt>
                <c:pt idx="12">
                  <c:v>18</c:v>
                </c:pt>
                <c:pt idx="13">
                  <c:v>18</c:v>
                </c:pt>
                <c:pt idx="14">
                  <c:v>18</c:v>
                </c:pt>
                <c:pt idx="15">
                  <c:v>18</c:v>
                </c:pt>
                <c:pt idx="16">
                  <c:v>18</c:v>
                </c:pt>
                <c:pt idx="17">
                  <c:v>18</c:v>
                </c:pt>
                <c:pt idx="18">
                  <c:v>18</c:v>
                </c:pt>
                <c:pt idx="19">
                  <c:v>18</c:v>
                </c:pt>
              </c:numCache>
            </c:numRef>
          </c:yVal>
          <c:bubbleSize>
            <c:numRef>
              <c:f>ChartData!BA624:BA643</c:f>
              <c:numCache>
                <c:formatCode>0.00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6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4</c:v>
                </c:pt>
                <c:pt idx="11">
                  <c:v>2</c:v>
                </c:pt>
                <c:pt idx="12">
                  <c:v>3</c:v>
                </c:pt>
                <c:pt idx="13">
                  <c:v>8</c:v>
                </c:pt>
                <c:pt idx="14">
                  <c:v>1</c:v>
                </c:pt>
                <c:pt idx="15">
                  <c:v>1</c:v>
                </c:pt>
                <c:pt idx="16">
                  <c:v>5</c:v>
                </c:pt>
                <c:pt idx="17">
                  <c:v>2</c:v>
                </c:pt>
                <c:pt idx="18">
                  <c:v>5</c:v>
                </c:pt>
                <c:pt idx="19">
                  <c:v>5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44B-17F3-4AD4-B6B7-995D891D9B3F}"/>
            </c:ext>
          </c:extLst>
        </c:ser>
        <c:ser>
          <c:idx val="26"/>
          <c:order val="26"/>
          <c:tx>
            <c:strRef>
              <c:f>LegendData!BB1:BB1</c:f>
              <c:strCache>
                <c:ptCount val="1"/>
                <c:pt idx="0">
                  <c:v>Nokia</c:v>
                </c:pt>
              </c:strCache>
            </c:strRef>
          </c:tx>
          <c:spPr>
            <a:solidFill>
              <a:srgbClr val="B2B2B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44D-17F3-4AD4-B6B7-995D891D9B3F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44F-17F3-4AD4-B6B7-995D891D9B3F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451-17F3-4AD4-B6B7-995D891D9B3F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453-17F3-4AD4-B6B7-995D891D9B3F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455-17F3-4AD4-B6B7-995D891D9B3F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457-17F3-4AD4-B6B7-995D891D9B3F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459-17F3-4AD4-B6B7-995D891D9B3F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45B-17F3-4AD4-B6B7-995D891D9B3F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45D-17F3-4AD4-B6B7-995D891D9B3F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45F-17F3-4AD4-B6B7-995D891D9B3F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461-17F3-4AD4-B6B7-995D891D9B3F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463-17F3-4AD4-B6B7-995D891D9B3F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465-17F3-4AD4-B6B7-995D891D9B3F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467-17F3-4AD4-B6B7-995D891D9B3F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469-17F3-4AD4-B6B7-995D891D9B3F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46B-17F3-4AD4-B6B7-995D891D9B3F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46D-17F3-4AD4-B6B7-995D891D9B3F}"/>
              </c:ext>
            </c:extLst>
          </c:dPt>
          <c:xVal>
            <c:numRef>
              <c:f>ChartData!A644:A660</c:f>
              <c:numCache>
                <c:formatCode>0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</c:numCache>
            </c:numRef>
          </c:xVal>
          <c:yVal>
            <c:numRef>
              <c:f>ChartData!BB644:BB660</c:f>
              <c:numCache>
                <c:formatCode>0</c:formatCode>
                <c:ptCount val="17"/>
                <c:pt idx="0">
                  <c:v>17</c:v>
                </c:pt>
                <c:pt idx="1">
                  <c:v>17</c:v>
                </c:pt>
                <c:pt idx="2">
                  <c:v>17</c:v>
                </c:pt>
                <c:pt idx="3">
                  <c:v>17</c:v>
                </c:pt>
                <c:pt idx="4">
                  <c:v>17</c:v>
                </c:pt>
                <c:pt idx="5">
                  <c:v>17</c:v>
                </c:pt>
                <c:pt idx="6">
                  <c:v>17</c:v>
                </c:pt>
                <c:pt idx="7">
                  <c:v>17</c:v>
                </c:pt>
                <c:pt idx="8">
                  <c:v>17</c:v>
                </c:pt>
                <c:pt idx="9">
                  <c:v>17</c:v>
                </c:pt>
                <c:pt idx="10">
                  <c:v>17</c:v>
                </c:pt>
                <c:pt idx="11">
                  <c:v>17</c:v>
                </c:pt>
                <c:pt idx="12">
                  <c:v>17</c:v>
                </c:pt>
                <c:pt idx="13">
                  <c:v>17</c:v>
                </c:pt>
                <c:pt idx="14">
                  <c:v>17</c:v>
                </c:pt>
                <c:pt idx="15">
                  <c:v>17</c:v>
                </c:pt>
                <c:pt idx="16">
                  <c:v>17</c:v>
                </c:pt>
              </c:numCache>
            </c:numRef>
          </c:yVal>
          <c:bubbleSize>
            <c:numRef>
              <c:f>ChartData!BC644:BC660</c:f>
              <c:numCache>
                <c:formatCode>0.00</c:formatCode>
                <c:ptCount val="1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4</c:v>
                </c:pt>
                <c:pt idx="5">
                  <c:v>1</c:v>
                </c:pt>
                <c:pt idx="6">
                  <c:v>3</c:v>
                </c:pt>
                <c:pt idx="7">
                  <c:v>2</c:v>
                </c:pt>
                <c:pt idx="8">
                  <c:v>4</c:v>
                </c:pt>
                <c:pt idx="9">
                  <c:v>5</c:v>
                </c:pt>
                <c:pt idx="10">
                  <c:v>5</c:v>
                </c:pt>
                <c:pt idx="11">
                  <c:v>7</c:v>
                </c:pt>
                <c:pt idx="12">
                  <c:v>8</c:v>
                </c:pt>
                <c:pt idx="13">
                  <c:v>2</c:v>
                </c:pt>
                <c:pt idx="14">
                  <c:v>1</c:v>
                </c:pt>
                <c:pt idx="15">
                  <c:v>2</c:v>
                </c:pt>
                <c:pt idx="16">
                  <c:v>2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46E-17F3-4AD4-B6B7-995D891D9B3F}"/>
            </c:ext>
          </c:extLst>
        </c:ser>
        <c:ser>
          <c:idx val="27"/>
          <c:order val="27"/>
          <c:tx>
            <c:strRef>
              <c:f>LegendData!BD1:BD1</c:f>
              <c:strCache>
                <c:ptCount val="1"/>
                <c:pt idx="0">
                  <c:v>Mitsubishi Electr...</c:v>
                </c:pt>
              </c:strCache>
            </c:strRef>
          </c:tx>
          <c:spPr>
            <a:solidFill>
              <a:srgbClr val="E3EDB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470-17F3-4AD4-B6B7-995D891D9B3F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472-17F3-4AD4-B6B7-995D891D9B3F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474-17F3-4AD4-B6B7-995D891D9B3F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476-17F3-4AD4-B6B7-995D891D9B3F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478-17F3-4AD4-B6B7-995D891D9B3F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47A-17F3-4AD4-B6B7-995D891D9B3F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47C-17F3-4AD4-B6B7-995D891D9B3F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47E-17F3-4AD4-B6B7-995D891D9B3F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480-17F3-4AD4-B6B7-995D891D9B3F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482-17F3-4AD4-B6B7-995D891D9B3F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484-17F3-4AD4-B6B7-995D891D9B3F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486-17F3-4AD4-B6B7-995D891D9B3F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488-17F3-4AD4-B6B7-995D891D9B3F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48A-17F3-4AD4-B6B7-995D891D9B3F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48C-17F3-4AD4-B6B7-995D891D9B3F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48E-17F3-4AD4-B6B7-995D891D9B3F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490-17F3-4AD4-B6B7-995D891D9B3F}"/>
              </c:ext>
            </c:extLst>
          </c:dPt>
          <c:xVal>
            <c:numRef>
              <c:f>ChartData!A661:A677</c:f>
              <c:numCache>
                <c:formatCode>0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7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16</c:v>
                </c:pt>
                <c:pt idx="8">
                  <c:v>17</c:v>
                </c:pt>
                <c:pt idx="9">
                  <c:v>19</c:v>
                </c:pt>
                <c:pt idx="10">
                  <c:v>21</c:v>
                </c:pt>
                <c:pt idx="11">
                  <c:v>22</c:v>
                </c:pt>
                <c:pt idx="12">
                  <c:v>24</c:v>
                </c:pt>
                <c:pt idx="13">
                  <c:v>25</c:v>
                </c:pt>
                <c:pt idx="14">
                  <c:v>26</c:v>
                </c:pt>
                <c:pt idx="15">
                  <c:v>27</c:v>
                </c:pt>
                <c:pt idx="16">
                  <c:v>28</c:v>
                </c:pt>
              </c:numCache>
            </c:numRef>
          </c:xVal>
          <c:yVal>
            <c:numRef>
              <c:f>ChartData!BD661:BD677</c:f>
              <c:numCache>
                <c:formatCode>0</c:formatCode>
                <c:ptCount val="17"/>
                <c:pt idx="0">
                  <c:v>16</c:v>
                </c:pt>
                <c:pt idx="1">
                  <c:v>16</c:v>
                </c:pt>
                <c:pt idx="2">
                  <c:v>16</c:v>
                </c:pt>
                <c:pt idx="3">
                  <c:v>16</c:v>
                </c:pt>
                <c:pt idx="4">
                  <c:v>16</c:v>
                </c:pt>
                <c:pt idx="5">
                  <c:v>16</c:v>
                </c:pt>
                <c:pt idx="6">
                  <c:v>16</c:v>
                </c:pt>
                <c:pt idx="7">
                  <c:v>16</c:v>
                </c:pt>
                <c:pt idx="8">
                  <c:v>16</c:v>
                </c:pt>
                <c:pt idx="9">
                  <c:v>16</c:v>
                </c:pt>
                <c:pt idx="10">
                  <c:v>16</c:v>
                </c:pt>
                <c:pt idx="11">
                  <c:v>16</c:v>
                </c:pt>
                <c:pt idx="12">
                  <c:v>16</c:v>
                </c:pt>
                <c:pt idx="13">
                  <c:v>16</c:v>
                </c:pt>
                <c:pt idx="14">
                  <c:v>16</c:v>
                </c:pt>
                <c:pt idx="15">
                  <c:v>16</c:v>
                </c:pt>
                <c:pt idx="16">
                  <c:v>16</c:v>
                </c:pt>
              </c:numCache>
            </c:numRef>
          </c:yVal>
          <c:bubbleSize>
            <c:numRef>
              <c:f>ChartData!BE661:BE677</c:f>
              <c:numCache>
                <c:formatCode>0.00</c:formatCode>
                <c:ptCount val="1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2</c:v>
                </c:pt>
                <c:pt idx="15">
                  <c:v>13</c:v>
                </c:pt>
                <c:pt idx="16">
                  <c:v>7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491-17F3-4AD4-B6B7-995D891D9B3F}"/>
            </c:ext>
          </c:extLst>
        </c:ser>
        <c:ser>
          <c:idx val="28"/>
          <c:order val="28"/>
          <c:tx>
            <c:strRef>
              <c:f>LegendData!BF1:BF1</c:f>
              <c:strCache>
                <c:ptCount val="1"/>
                <c:pt idx="0">
                  <c:v>Nissan Motor</c:v>
                </c:pt>
              </c:strCache>
            </c:strRef>
          </c:tx>
          <c:spPr>
            <a:solidFill>
              <a:srgbClr val="CFD7DD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493-17F3-4AD4-B6B7-995D891D9B3F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495-17F3-4AD4-B6B7-995D891D9B3F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497-17F3-4AD4-B6B7-995D891D9B3F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499-17F3-4AD4-B6B7-995D891D9B3F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49B-17F3-4AD4-B6B7-995D891D9B3F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49D-17F3-4AD4-B6B7-995D891D9B3F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49F-17F3-4AD4-B6B7-995D891D9B3F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4A1-17F3-4AD4-B6B7-995D891D9B3F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4A3-17F3-4AD4-B6B7-995D891D9B3F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4A5-17F3-4AD4-B6B7-995D891D9B3F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4A7-17F3-4AD4-B6B7-995D891D9B3F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4A9-17F3-4AD4-B6B7-995D891D9B3F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4AB-17F3-4AD4-B6B7-995D891D9B3F}"/>
              </c:ext>
            </c:extLst>
          </c:dPt>
          <c:xVal>
            <c:numRef>
              <c:f>ChartData!A678:A690</c:f>
              <c:numCache>
                <c:formatCode>0</c:formatCode>
                <c:ptCount val="13"/>
                <c:pt idx="0">
                  <c:v>1</c:v>
                </c:pt>
                <c:pt idx="1">
                  <c:v>11</c:v>
                </c:pt>
                <c:pt idx="2">
                  <c:v>12</c:v>
                </c:pt>
                <c:pt idx="3">
                  <c:v>16</c:v>
                </c:pt>
                <c:pt idx="4">
                  <c:v>17</c:v>
                </c:pt>
                <c:pt idx="5">
                  <c:v>18</c:v>
                </c:pt>
                <c:pt idx="6">
                  <c:v>19</c:v>
                </c:pt>
                <c:pt idx="7">
                  <c:v>22</c:v>
                </c:pt>
                <c:pt idx="8">
                  <c:v>23</c:v>
                </c:pt>
                <c:pt idx="9">
                  <c:v>24</c:v>
                </c:pt>
                <c:pt idx="10">
                  <c:v>25</c:v>
                </c:pt>
                <c:pt idx="11">
                  <c:v>26</c:v>
                </c:pt>
                <c:pt idx="12">
                  <c:v>27</c:v>
                </c:pt>
              </c:numCache>
            </c:numRef>
          </c:xVal>
          <c:yVal>
            <c:numRef>
              <c:f>ChartData!BF678:BF690</c:f>
              <c:numCache>
                <c:formatCode>0</c:formatCode>
                <c:ptCount val="13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15</c:v>
                </c:pt>
                <c:pt idx="5">
                  <c:v>15</c:v>
                </c:pt>
                <c:pt idx="6">
                  <c:v>15</c:v>
                </c:pt>
                <c:pt idx="7">
                  <c:v>15</c:v>
                </c:pt>
                <c:pt idx="8">
                  <c:v>15</c:v>
                </c:pt>
                <c:pt idx="9">
                  <c:v>15</c:v>
                </c:pt>
                <c:pt idx="10">
                  <c:v>15</c:v>
                </c:pt>
                <c:pt idx="11">
                  <c:v>15</c:v>
                </c:pt>
                <c:pt idx="12">
                  <c:v>15</c:v>
                </c:pt>
              </c:numCache>
            </c:numRef>
          </c:yVal>
          <c:bubbleSize>
            <c:numRef>
              <c:f>ChartData!BG678:BG690</c:f>
              <c:numCache>
                <c:formatCode>0.00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4</c:v>
                </c:pt>
                <c:pt idx="8">
                  <c:v>5</c:v>
                </c:pt>
                <c:pt idx="9">
                  <c:v>11</c:v>
                </c:pt>
                <c:pt idx="10">
                  <c:v>11</c:v>
                </c:pt>
                <c:pt idx="11">
                  <c:v>3</c:v>
                </c:pt>
                <c:pt idx="12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4AC-17F3-4AD4-B6B7-995D891D9B3F}"/>
            </c:ext>
          </c:extLst>
        </c:ser>
        <c:ser>
          <c:idx val="29"/>
          <c:order val="29"/>
          <c:tx>
            <c:strRef>
              <c:f>LegendData!BH1:BH1</c:f>
              <c:strCache>
                <c:ptCount val="1"/>
                <c:pt idx="0">
                  <c:v>GE</c:v>
                </c:pt>
              </c:strCache>
            </c:strRef>
          </c:tx>
          <c:spPr>
            <a:solidFill>
              <a:srgbClr val="FFCF4D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4AE-17F3-4AD4-B6B7-995D891D9B3F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4B0-17F3-4AD4-B6B7-995D891D9B3F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4B2-17F3-4AD4-B6B7-995D891D9B3F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4B4-17F3-4AD4-B6B7-995D891D9B3F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4B6-17F3-4AD4-B6B7-995D891D9B3F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4B8-17F3-4AD4-B6B7-995D891D9B3F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4BA-17F3-4AD4-B6B7-995D891D9B3F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4BC-17F3-4AD4-B6B7-995D891D9B3F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4BE-17F3-4AD4-B6B7-995D891D9B3F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4C0-17F3-4AD4-B6B7-995D891D9B3F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4C2-17F3-4AD4-B6B7-995D891D9B3F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4C4-17F3-4AD4-B6B7-995D891D9B3F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4C6-17F3-4AD4-B6B7-995D891D9B3F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4C8-17F3-4AD4-B6B7-995D891D9B3F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4CA-17F3-4AD4-B6B7-995D891D9B3F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4CC-17F3-4AD4-B6B7-995D891D9B3F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4CE-17F3-4AD4-B6B7-995D891D9B3F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4D0-17F3-4AD4-B6B7-995D891D9B3F}"/>
              </c:ext>
            </c:extLst>
          </c:dPt>
          <c:xVal>
            <c:numRef>
              <c:f>ChartData!A691:A708</c:f>
              <c:numCache>
                <c:formatCode>0</c:formatCode>
                <c:ptCount val="18"/>
                <c:pt idx="0">
                  <c:v>2</c:v>
                </c:pt>
                <c:pt idx="1">
                  <c:v>4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17</c:v>
                </c:pt>
                <c:pt idx="7">
                  <c:v>18</c:v>
                </c:pt>
                <c:pt idx="8">
                  <c:v>19</c:v>
                </c:pt>
                <c:pt idx="9">
                  <c:v>20</c:v>
                </c:pt>
                <c:pt idx="10">
                  <c:v>21</c:v>
                </c:pt>
                <c:pt idx="11">
                  <c:v>22</c:v>
                </c:pt>
                <c:pt idx="12">
                  <c:v>24</c:v>
                </c:pt>
                <c:pt idx="13">
                  <c:v>25</c:v>
                </c:pt>
                <c:pt idx="14">
                  <c:v>26</c:v>
                </c:pt>
                <c:pt idx="15">
                  <c:v>27</c:v>
                </c:pt>
                <c:pt idx="16">
                  <c:v>28</c:v>
                </c:pt>
                <c:pt idx="17">
                  <c:v>29</c:v>
                </c:pt>
              </c:numCache>
            </c:numRef>
          </c:xVal>
          <c:yVal>
            <c:numRef>
              <c:f>ChartData!BH691:BH708</c:f>
              <c:numCache>
                <c:formatCode>0</c:formatCode>
                <c:ptCount val="18"/>
                <c:pt idx="0">
                  <c:v>14</c:v>
                </c:pt>
                <c:pt idx="1">
                  <c:v>14</c:v>
                </c:pt>
                <c:pt idx="2">
                  <c:v>14</c:v>
                </c:pt>
                <c:pt idx="3">
                  <c:v>14</c:v>
                </c:pt>
                <c:pt idx="4">
                  <c:v>14</c:v>
                </c:pt>
                <c:pt idx="5">
                  <c:v>14</c:v>
                </c:pt>
                <c:pt idx="6">
                  <c:v>14</c:v>
                </c:pt>
                <c:pt idx="7">
                  <c:v>14</c:v>
                </c:pt>
                <c:pt idx="8">
                  <c:v>14</c:v>
                </c:pt>
                <c:pt idx="9">
                  <c:v>14</c:v>
                </c:pt>
                <c:pt idx="10">
                  <c:v>14</c:v>
                </c:pt>
                <c:pt idx="11">
                  <c:v>14</c:v>
                </c:pt>
                <c:pt idx="12">
                  <c:v>14</c:v>
                </c:pt>
                <c:pt idx="13">
                  <c:v>14</c:v>
                </c:pt>
                <c:pt idx="14">
                  <c:v>14</c:v>
                </c:pt>
                <c:pt idx="15">
                  <c:v>14</c:v>
                </c:pt>
                <c:pt idx="16">
                  <c:v>14</c:v>
                </c:pt>
                <c:pt idx="17">
                  <c:v>14</c:v>
                </c:pt>
              </c:numCache>
            </c:numRef>
          </c:yVal>
          <c:bubbleSize>
            <c:numRef>
              <c:f>ChartData!BI691:BI708</c:f>
              <c:numCache>
                <c:formatCode>0.00</c:formatCode>
                <c:ptCount val="18"/>
                <c:pt idx="0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5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3</c:v>
                </c:pt>
                <c:pt idx="10">
                  <c:v>2</c:v>
                </c:pt>
                <c:pt idx="11">
                  <c:v>3</c:v>
                </c:pt>
                <c:pt idx="12">
                  <c:v>1</c:v>
                </c:pt>
                <c:pt idx="13">
                  <c:v>1</c:v>
                </c:pt>
                <c:pt idx="14">
                  <c:v>4</c:v>
                </c:pt>
                <c:pt idx="15">
                  <c:v>3</c:v>
                </c:pt>
                <c:pt idx="16">
                  <c:v>2</c:v>
                </c:pt>
                <c:pt idx="17">
                  <c:v>3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4D1-17F3-4AD4-B6B7-995D891D9B3F}"/>
            </c:ext>
          </c:extLst>
        </c:ser>
        <c:ser>
          <c:idx val="30"/>
          <c:order val="30"/>
          <c:tx>
            <c:strRef>
              <c:f>LegendData!BJ1:BJ1</c:f>
              <c:strCache>
                <c:ptCount val="1"/>
                <c:pt idx="0">
                  <c:v>Collins Aerospace...</c:v>
                </c:pt>
              </c:strCache>
            </c:strRef>
          </c:tx>
          <c:spPr>
            <a:solidFill>
              <a:srgbClr val="EA89A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4D3-17F3-4AD4-B6B7-995D891D9B3F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4D5-17F3-4AD4-B6B7-995D891D9B3F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4D7-17F3-4AD4-B6B7-995D891D9B3F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4D9-17F3-4AD4-B6B7-995D891D9B3F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4DB-17F3-4AD4-B6B7-995D891D9B3F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4DD-17F3-4AD4-B6B7-995D891D9B3F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4DF-17F3-4AD4-B6B7-995D891D9B3F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4E1-17F3-4AD4-B6B7-995D891D9B3F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4E3-17F3-4AD4-B6B7-995D891D9B3F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4E5-17F3-4AD4-B6B7-995D891D9B3F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4E7-17F3-4AD4-B6B7-995D891D9B3F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4E9-17F3-4AD4-B6B7-995D891D9B3F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4EB-17F3-4AD4-B6B7-995D891D9B3F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4ED-17F3-4AD4-B6B7-995D891D9B3F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4EF-17F3-4AD4-B6B7-995D891D9B3F}"/>
              </c:ext>
            </c:extLst>
          </c:dPt>
          <c:xVal>
            <c:numRef>
              <c:f>ChartData!A709:A723</c:f>
              <c:numCache>
                <c:formatCode>0</c:formatCode>
                <c:ptCount val="15"/>
                <c:pt idx="0">
                  <c:v>2</c:v>
                </c:pt>
                <c:pt idx="1">
                  <c:v>6</c:v>
                </c:pt>
                <c:pt idx="2">
                  <c:v>8</c:v>
                </c:pt>
                <c:pt idx="3">
                  <c:v>13</c:v>
                </c:pt>
                <c:pt idx="4">
                  <c:v>19</c:v>
                </c:pt>
                <c:pt idx="5">
                  <c:v>20</c:v>
                </c:pt>
                <c:pt idx="6">
                  <c:v>21</c:v>
                </c:pt>
                <c:pt idx="7">
                  <c:v>22</c:v>
                </c:pt>
                <c:pt idx="8">
                  <c:v>23</c:v>
                </c:pt>
                <c:pt idx="9">
                  <c:v>24</c:v>
                </c:pt>
                <c:pt idx="10">
                  <c:v>25</c:v>
                </c:pt>
                <c:pt idx="11">
                  <c:v>26</c:v>
                </c:pt>
                <c:pt idx="12">
                  <c:v>27</c:v>
                </c:pt>
                <c:pt idx="13">
                  <c:v>28</c:v>
                </c:pt>
                <c:pt idx="14">
                  <c:v>29</c:v>
                </c:pt>
              </c:numCache>
            </c:numRef>
          </c:xVal>
          <c:yVal>
            <c:numRef>
              <c:f>ChartData!BJ709:BJ723</c:f>
              <c:numCache>
                <c:formatCode>0</c:formatCode>
                <c:ptCount val="15"/>
                <c:pt idx="0">
                  <c:v>13</c:v>
                </c:pt>
                <c:pt idx="1">
                  <c:v>13</c:v>
                </c:pt>
                <c:pt idx="2">
                  <c:v>13</c:v>
                </c:pt>
                <c:pt idx="3">
                  <c:v>13</c:v>
                </c:pt>
                <c:pt idx="4">
                  <c:v>13</c:v>
                </c:pt>
                <c:pt idx="5">
                  <c:v>13</c:v>
                </c:pt>
                <c:pt idx="6">
                  <c:v>13</c:v>
                </c:pt>
                <c:pt idx="7">
                  <c:v>13</c:v>
                </c:pt>
                <c:pt idx="8">
                  <c:v>13</c:v>
                </c:pt>
                <c:pt idx="9">
                  <c:v>13</c:v>
                </c:pt>
                <c:pt idx="10">
                  <c:v>13</c:v>
                </c:pt>
                <c:pt idx="11">
                  <c:v>13</c:v>
                </c:pt>
                <c:pt idx="12">
                  <c:v>13</c:v>
                </c:pt>
                <c:pt idx="13">
                  <c:v>13</c:v>
                </c:pt>
                <c:pt idx="14">
                  <c:v>13</c:v>
                </c:pt>
              </c:numCache>
            </c:numRef>
          </c:yVal>
          <c:bubbleSize>
            <c:numRef>
              <c:f>ChartData!BK709:BK723</c:f>
              <c:numCache>
                <c:formatCode>0.00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3</c:v>
                </c:pt>
                <c:pt idx="8">
                  <c:v>4</c:v>
                </c:pt>
                <c:pt idx="9">
                  <c:v>1</c:v>
                </c:pt>
                <c:pt idx="10">
                  <c:v>6</c:v>
                </c:pt>
                <c:pt idx="11">
                  <c:v>5</c:v>
                </c:pt>
                <c:pt idx="12">
                  <c:v>5</c:v>
                </c:pt>
                <c:pt idx="13">
                  <c:v>3</c:v>
                </c:pt>
                <c:pt idx="14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4F0-17F3-4AD4-B6B7-995D891D9B3F}"/>
            </c:ext>
          </c:extLst>
        </c:ser>
        <c:ser>
          <c:idx val="31"/>
          <c:order val="31"/>
          <c:tx>
            <c:strRef>
              <c:f>LegendData!BL1:BL1</c:f>
              <c:strCache>
                <c:ptCount val="1"/>
                <c:pt idx="0">
                  <c:v>Mitsubishi Heavy</c:v>
                </c:pt>
              </c:strCache>
            </c:strRef>
          </c:tx>
          <c:spPr>
            <a:solidFill>
              <a:srgbClr val="B1E9F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4F2-17F3-4AD4-B6B7-995D891D9B3F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4F4-17F3-4AD4-B6B7-995D891D9B3F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4F6-17F3-4AD4-B6B7-995D891D9B3F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4F8-17F3-4AD4-B6B7-995D891D9B3F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4FA-17F3-4AD4-B6B7-995D891D9B3F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4FC-17F3-4AD4-B6B7-995D891D9B3F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4FE-17F3-4AD4-B6B7-995D891D9B3F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500-17F3-4AD4-B6B7-995D891D9B3F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502-17F3-4AD4-B6B7-995D891D9B3F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504-17F3-4AD4-B6B7-995D891D9B3F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506-17F3-4AD4-B6B7-995D891D9B3F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508-17F3-4AD4-B6B7-995D891D9B3F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50A-17F3-4AD4-B6B7-995D891D9B3F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50C-17F3-4AD4-B6B7-995D891D9B3F}"/>
              </c:ext>
            </c:extLst>
          </c:dPt>
          <c:xVal>
            <c:numRef>
              <c:f>ChartData!A724:A737</c:f>
              <c:numCache>
                <c:formatCode>0</c:formatCode>
                <c:ptCount val="14"/>
                <c:pt idx="0">
                  <c:v>4</c:v>
                </c:pt>
                <c:pt idx="1">
                  <c:v>6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14</c:v>
                </c:pt>
                <c:pt idx="6">
                  <c:v>19</c:v>
                </c:pt>
                <c:pt idx="7">
                  <c:v>21</c:v>
                </c:pt>
                <c:pt idx="8">
                  <c:v>22</c:v>
                </c:pt>
                <c:pt idx="9">
                  <c:v>24</c:v>
                </c:pt>
                <c:pt idx="10">
                  <c:v>25</c:v>
                </c:pt>
                <c:pt idx="11">
                  <c:v>26</c:v>
                </c:pt>
                <c:pt idx="12">
                  <c:v>27</c:v>
                </c:pt>
                <c:pt idx="13">
                  <c:v>28</c:v>
                </c:pt>
              </c:numCache>
            </c:numRef>
          </c:xVal>
          <c:yVal>
            <c:numRef>
              <c:f>ChartData!BL724:BL737</c:f>
              <c:numCache>
                <c:formatCode>0</c:formatCode>
                <c:ptCount val="14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12</c:v>
                </c:pt>
                <c:pt idx="6">
                  <c:v>12</c:v>
                </c:pt>
                <c:pt idx="7">
                  <c:v>12</c:v>
                </c:pt>
                <c:pt idx="8">
                  <c:v>12</c:v>
                </c:pt>
                <c:pt idx="9">
                  <c:v>12</c:v>
                </c:pt>
                <c:pt idx="10">
                  <c:v>12</c:v>
                </c:pt>
                <c:pt idx="11">
                  <c:v>12</c:v>
                </c:pt>
                <c:pt idx="12">
                  <c:v>12</c:v>
                </c:pt>
                <c:pt idx="13">
                  <c:v>12</c:v>
                </c:pt>
              </c:numCache>
            </c:numRef>
          </c:yVal>
          <c:bubbleSize>
            <c:numRef>
              <c:f>ChartData!BM724:BM737</c:f>
              <c:numCache>
                <c:formatCode>0.00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1</c:v>
                </c:pt>
                <c:pt idx="4">
                  <c:v>4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3</c:v>
                </c:pt>
                <c:pt idx="9">
                  <c:v>2</c:v>
                </c:pt>
                <c:pt idx="10">
                  <c:v>6</c:v>
                </c:pt>
                <c:pt idx="11">
                  <c:v>6</c:v>
                </c:pt>
                <c:pt idx="12">
                  <c:v>1</c:v>
                </c:pt>
                <c:pt idx="13">
                  <c:v>2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50D-17F3-4AD4-B6B7-995D891D9B3F}"/>
            </c:ext>
          </c:extLst>
        </c:ser>
        <c:ser>
          <c:idx val="32"/>
          <c:order val="32"/>
          <c:tx>
            <c:strRef>
              <c:f>LegendData!BN1:BN1</c:f>
              <c:strCache>
                <c:ptCount val="1"/>
                <c:pt idx="0">
                  <c:v>LG Chem</c:v>
                </c:pt>
              </c:strCache>
            </c:strRef>
          </c:tx>
          <c:spPr>
            <a:solidFill>
              <a:srgbClr val="7FB19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50F-17F3-4AD4-B6B7-995D891D9B3F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511-17F3-4AD4-B6B7-995D891D9B3F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513-17F3-4AD4-B6B7-995D891D9B3F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515-17F3-4AD4-B6B7-995D891D9B3F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517-17F3-4AD4-B6B7-995D891D9B3F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519-17F3-4AD4-B6B7-995D891D9B3F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51B-17F3-4AD4-B6B7-995D891D9B3F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51D-17F3-4AD4-B6B7-995D891D9B3F}"/>
              </c:ext>
            </c:extLst>
          </c:dPt>
          <c:xVal>
            <c:numRef>
              <c:f>ChartData!A738:A745</c:f>
              <c:numCache>
                <c:formatCode>0</c:formatCode>
                <c:ptCount val="8"/>
                <c:pt idx="0">
                  <c:v>19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  <c:pt idx="6">
                  <c:v>27</c:v>
                </c:pt>
                <c:pt idx="7">
                  <c:v>28</c:v>
                </c:pt>
              </c:numCache>
            </c:numRef>
          </c:xVal>
          <c:yVal>
            <c:numRef>
              <c:f>ChartData!BN738:BN745</c:f>
              <c:numCache>
                <c:formatCode>0</c:formatCode>
                <c:ptCount val="8"/>
                <c:pt idx="0">
                  <c:v>11</c:v>
                </c:pt>
                <c:pt idx="1">
                  <c:v>11</c:v>
                </c:pt>
                <c:pt idx="2">
                  <c:v>11</c:v>
                </c:pt>
                <c:pt idx="3">
                  <c:v>11</c:v>
                </c:pt>
                <c:pt idx="4">
                  <c:v>11</c:v>
                </c:pt>
                <c:pt idx="5">
                  <c:v>11</c:v>
                </c:pt>
                <c:pt idx="6">
                  <c:v>11</c:v>
                </c:pt>
                <c:pt idx="7">
                  <c:v>11</c:v>
                </c:pt>
              </c:numCache>
            </c:numRef>
          </c:yVal>
          <c:bubbleSize>
            <c:numRef>
              <c:f>ChartData!BO738:BO745</c:f>
              <c:numCache>
                <c:formatCode>0.00</c:formatCode>
                <c:ptCount val="8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9</c:v>
                </c:pt>
                <c:pt idx="5">
                  <c:v>4</c:v>
                </c:pt>
                <c:pt idx="6">
                  <c:v>4</c:v>
                </c:pt>
                <c:pt idx="7">
                  <c:v>9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51E-17F3-4AD4-B6B7-995D891D9B3F}"/>
            </c:ext>
          </c:extLst>
        </c:ser>
        <c:ser>
          <c:idx val="33"/>
          <c:order val="33"/>
          <c:tx>
            <c:strRef>
              <c:f>LegendData!BP1:BP1</c:f>
              <c:strCache>
                <c:ptCount val="1"/>
                <c:pt idx="0">
                  <c:v>Hyundai Motor</c:v>
                </c:pt>
              </c:strCache>
            </c:strRef>
          </c:tx>
          <c:spPr>
            <a:solidFill>
              <a:srgbClr val="9FA4A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520-17F3-4AD4-B6B7-995D891D9B3F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522-17F3-4AD4-B6B7-995D891D9B3F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524-17F3-4AD4-B6B7-995D891D9B3F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526-17F3-4AD4-B6B7-995D891D9B3F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528-17F3-4AD4-B6B7-995D891D9B3F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52A-17F3-4AD4-B6B7-995D891D9B3F}"/>
              </c:ext>
            </c:extLst>
          </c:dPt>
          <c:xVal>
            <c:numRef>
              <c:f>ChartData!A746:A751</c:f>
              <c:numCache>
                <c:formatCode>0</c:formatCode>
                <c:ptCount val="6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</c:numCache>
            </c:numRef>
          </c:xVal>
          <c:yVal>
            <c:numRef>
              <c:f>ChartData!BP746:BP751</c:f>
              <c:numCache>
                <c:formatCode>0</c:formatCode>
                <c:ptCount val="6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</c:numCache>
            </c:numRef>
          </c:yVal>
          <c:bubbleSize>
            <c:numRef>
              <c:f>ChartData!BQ746:BQ751</c:f>
              <c:numCache>
                <c:formatCode>0.00</c:formatCode>
                <c:ptCount val="6"/>
                <c:pt idx="0">
                  <c:v>3</c:v>
                </c:pt>
                <c:pt idx="1">
                  <c:v>2</c:v>
                </c:pt>
                <c:pt idx="2">
                  <c:v>6</c:v>
                </c:pt>
                <c:pt idx="3">
                  <c:v>9</c:v>
                </c:pt>
                <c:pt idx="4">
                  <c:v>6</c:v>
                </c:pt>
                <c:pt idx="5">
                  <c:v>6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52B-17F3-4AD4-B6B7-995D891D9B3F}"/>
            </c:ext>
          </c:extLst>
        </c:ser>
        <c:ser>
          <c:idx val="34"/>
          <c:order val="34"/>
          <c:tx>
            <c:strRef>
              <c:f>LegendData!BR1:BR1</c:f>
              <c:strCache>
                <c:ptCount val="1"/>
                <c:pt idx="0">
                  <c:v>Japan Aerospace E...</c:v>
                </c:pt>
              </c:strCache>
            </c:strRef>
          </c:tx>
          <c:spPr>
            <a:solidFill>
              <a:srgbClr val="AFBDC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52D-17F3-4AD4-B6B7-995D891D9B3F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52F-17F3-4AD4-B6B7-995D891D9B3F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531-17F3-4AD4-B6B7-995D891D9B3F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533-17F3-4AD4-B6B7-995D891D9B3F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535-17F3-4AD4-B6B7-995D891D9B3F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537-17F3-4AD4-B6B7-995D891D9B3F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539-17F3-4AD4-B6B7-995D891D9B3F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53B-17F3-4AD4-B6B7-995D891D9B3F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53D-17F3-4AD4-B6B7-995D891D9B3F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53F-17F3-4AD4-B6B7-995D891D9B3F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541-17F3-4AD4-B6B7-995D891D9B3F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543-17F3-4AD4-B6B7-995D891D9B3F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545-17F3-4AD4-B6B7-995D891D9B3F}"/>
              </c:ext>
            </c:extLst>
          </c:dPt>
          <c:xVal>
            <c:numRef>
              <c:f>ChartData!A752:A764</c:f>
              <c:numCache>
                <c:formatCode>0</c:formatCode>
                <c:ptCount val="13"/>
                <c:pt idx="0">
                  <c:v>1</c:v>
                </c:pt>
                <c:pt idx="1">
                  <c:v>3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18</c:v>
                </c:pt>
                <c:pt idx="8">
                  <c:v>19</c:v>
                </c:pt>
                <c:pt idx="9">
                  <c:v>21</c:v>
                </c:pt>
                <c:pt idx="10">
                  <c:v>25</c:v>
                </c:pt>
                <c:pt idx="11">
                  <c:v>26</c:v>
                </c:pt>
                <c:pt idx="12">
                  <c:v>28</c:v>
                </c:pt>
              </c:numCache>
            </c:numRef>
          </c:xVal>
          <c:yVal>
            <c:numRef>
              <c:f>ChartData!BR752:BR764</c:f>
              <c:numCache>
                <c:formatCode>0</c:formatCode>
                <c:ptCount val="13"/>
                <c:pt idx="0">
                  <c:v>9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  <c:pt idx="7">
                  <c:v>9</c:v>
                </c:pt>
                <c:pt idx="8">
                  <c:v>9</c:v>
                </c:pt>
                <c:pt idx="9">
                  <c:v>9</c:v>
                </c:pt>
                <c:pt idx="10">
                  <c:v>9</c:v>
                </c:pt>
                <c:pt idx="11">
                  <c:v>9</c:v>
                </c:pt>
                <c:pt idx="12">
                  <c:v>9</c:v>
                </c:pt>
              </c:numCache>
            </c:numRef>
          </c:yVal>
          <c:bubbleSize>
            <c:numRef>
              <c:f>ChartData!BS752:BS764</c:f>
              <c:numCache>
                <c:formatCode>0.00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4</c:v>
                </c:pt>
                <c:pt idx="3">
                  <c:v>4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5</c:v>
                </c:pt>
                <c:pt idx="10">
                  <c:v>4</c:v>
                </c:pt>
                <c:pt idx="11">
                  <c:v>1</c:v>
                </c:pt>
                <c:pt idx="12">
                  <c:v>3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546-17F3-4AD4-B6B7-995D891D9B3F}"/>
            </c:ext>
          </c:extLst>
        </c:ser>
        <c:ser>
          <c:idx val="35"/>
          <c:order val="35"/>
          <c:tx>
            <c:strRef>
              <c:f>LegendData!BT1:BT1</c:f>
              <c:strCache>
                <c:ptCount val="1"/>
                <c:pt idx="0">
                  <c:v>IHI Corp</c:v>
                </c:pt>
              </c:strCache>
            </c:strRef>
          </c:tx>
          <c:spPr>
            <a:solidFill>
              <a:srgbClr val="CFCFA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548-17F3-4AD4-B6B7-995D891D9B3F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54A-17F3-4AD4-B6B7-995D891D9B3F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54C-17F3-4AD4-B6B7-995D891D9B3F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54E-17F3-4AD4-B6B7-995D891D9B3F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550-17F3-4AD4-B6B7-995D891D9B3F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552-17F3-4AD4-B6B7-995D891D9B3F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554-17F3-4AD4-B6B7-995D891D9B3F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556-17F3-4AD4-B6B7-995D891D9B3F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558-17F3-4AD4-B6B7-995D891D9B3F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55A-17F3-4AD4-B6B7-995D891D9B3F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55C-17F3-4AD4-B6B7-995D891D9B3F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55E-17F3-4AD4-B6B7-995D891D9B3F}"/>
              </c:ext>
            </c:extLst>
          </c:dPt>
          <c:xVal>
            <c:numRef>
              <c:f>ChartData!A765:A776</c:f>
              <c:numCache>
                <c:formatCode>0</c:formatCode>
                <c:ptCount val="12"/>
                <c:pt idx="0">
                  <c:v>6</c:v>
                </c:pt>
                <c:pt idx="1">
                  <c:v>11</c:v>
                </c:pt>
                <c:pt idx="2">
                  <c:v>12</c:v>
                </c:pt>
                <c:pt idx="3">
                  <c:v>17</c:v>
                </c:pt>
                <c:pt idx="4">
                  <c:v>20</c:v>
                </c:pt>
                <c:pt idx="5">
                  <c:v>21</c:v>
                </c:pt>
                <c:pt idx="6">
                  <c:v>23</c:v>
                </c:pt>
                <c:pt idx="7">
                  <c:v>24</c:v>
                </c:pt>
                <c:pt idx="8">
                  <c:v>25</c:v>
                </c:pt>
                <c:pt idx="9">
                  <c:v>26</c:v>
                </c:pt>
                <c:pt idx="10">
                  <c:v>27</c:v>
                </c:pt>
                <c:pt idx="11">
                  <c:v>28</c:v>
                </c:pt>
              </c:numCache>
            </c:numRef>
          </c:xVal>
          <c:yVal>
            <c:numRef>
              <c:f>ChartData!BT765:BT776</c:f>
              <c:numCache>
                <c:formatCode>0</c:formatCode>
                <c:ptCount val="12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  <c:pt idx="8">
                  <c:v>8</c:v>
                </c:pt>
                <c:pt idx="9">
                  <c:v>8</c:v>
                </c:pt>
                <c:pt idx="10">
                  <c:v>8</c:v>
                </c:pt>
                <c:pt idx="11">
                  <c:v>8</c:v>
                </c:pt>
              </c:numCache>
            </c:numRef>
          </c:yVal>
          <c:bubbleSize>
            <c:numRef>
              <c:f>ChartData!BU765:BU776</c:f>
              <c:numCache>
                <c:formatCode>0.00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4</c:v>
                </c:pt>
                <c:pt idx="6">
                  <c:v>6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3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55F-17F3-4AD4-B6B7-995D891D9B3F}"/>
            </c:ext>
          </c:extLst>
        </c:ser>
        <c:ser>
          <c:idx val="36"/>
          <c:order val="36"/>
          <c:tx>
            <c:strRef>
              <c:f>LegendData!BV1:BV1</c:f>
              <c:strCache>
                <c:ptCount val="1"/>
                <c:pt idx="0">
                  <c:v>RUAG Holding</c:v>
                </c:pt>
              </c:strCache>
            </c:strRef>
          </c:tx>
          <c:spPr>
            <a:solidFill>
              <a:srgbClr val="FAE2E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561-17F3-4AD4-B6B7-995D891D9B3F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563-17F3-4AD4-B6B7-995D891D9B3F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565-17F3-4AD4-B6B7-995D891D9B3F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567-17F3-4AD4-B6B7-995D891D9B3F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569-17F3-4AD4-B6B7-995D891D9B3F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56B-17F3-4AD4-B6B7-995D891D9B3F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56D-17F3-4AD4-B6B7-995D891D9B3F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56F-17F3-4AD4-B6B7-995D891D9B3F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571-17F3-4AD4-B6B7-995D891D9B3F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573-17F3-4AD4-B6B7-995D891D9B3F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575-17F3-4AD4-B6B7-995D891D9B3F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577-17F3-4AD4-B6B7-995D891D9B3F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579-17F3-4AD4-B6B7-995D891D9B3F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57B-17F3-4AD4-B6B7-995D891D9B3F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57D-17F3-4AD4-B6B7-995D891D9B3F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57F-17F3-4AD4-B6B7-995D891D9B3F}"/>
              </c:ext>
            </c:extLst>
          </c:dPt>
          <c:xVal>
            <c:numRef>
              <c:f>ChartData!A777:A792</c:f>
              <c:numCache>
                <c:formatCode>0</c:formatCode>
                <c:ptCount val="16"/>
                <c:pt idx="0">
                  <c:v>7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14</c:v>
                </c:pt>
                <c:pt idx="5">
                  <c:v>15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  <c:pt idx="9">
                  <c:v>21</c:v>
                </c:pt>
                <c:pt idx="10">
                  <c:v>22</c:v>
                </c:pt>
                <c:pt idx="11">
                  <c:v>23</c:v>
                </c:pt>
                <c:pt idx="12">
                  <c:v>25</c:v>
                </c:pt>
                <c:pt idx="13">
                  <c:v>26</c:v>
                </c:pt>
                <c:pt idx="14">
                  <c:v>27</c:v>
                </c:pt>
                <c:pt idx="15">
                  <c:v>28</c:v>
                </c:pt>
              </c:numCache>
            </c:numRef>
          </c:xVal>
          <c:yVal>
            <c:numRef>
              <c:f>ChartData!BV777:BV792</c:f>
              <c:numCache>
                <c:formatCode>0</c:formatCode>
                <c:ptCount val="16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7</c:v>
                </c:pt>
                <c:pt idx="10">
                  <c:v>7</c:v>
                </c:pt>
                <c:pt idx="11">
                  <c:v>7</c:v>
                </c:pt>
                <c:pt idx="12">
                  <c:v>7</c:v>
                </c:pt>
                <c:pt idx="13">
                  <c:v>7</c:v>
                </c:pt>
                <c:pt idx="14">
                  <c:v>7</c:v>
                </c:pt>
                <c:pt idx="15">
                  <c:v>7</c:v>
                </c:pt>
              </c:numCache>
            </c:numRef>
          </c:yVal>
          <c:bubbleSize>
            <c:numRef>
              <c:f>ChartData!BW777:BW792</c:f>
              <c:numCache>
                <c:formatCode>0.00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4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4</c:v>
                </c:pt>
                <c:pt idx="10">
                  <c:v>1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1</c:v>
                </c:pt>
                <c:pt idx="15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580-17F3-4AD4-B6B7-995D891D9B3F}"/>
            </c:ext>
          </c:extLst>
        </c:ser>
        <c:ser>
          <c:idx val="37"/>
          <c:order val="37"/>
          <c:tx>
            <c:strRef>
              <c:f>LegendData!BX1:BX1</c:f>
              <c:strCache>
                <c:ptCount val="1"/>
                <c:pt idx="0">
                  <c:v>Daimler</c:v>
                </c:pt>
              </c:strCache>
            </c:strRef>
          </c:tx>
          <c:spPr>
            <a:solidFill>
              <a:srgbClr val="C7DB6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582-17F3-4AD4-B6B7-995D891D9B3F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584-17F3-4AD4-B6B7-995D891D9B3F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586-17F3-4AD4-B6B7-995D891D9B3F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588-17F3-4AD4-B6B7-995D891D9B3F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58A-17F3-4AD4-B6B7-995D891D9B3F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58C-17F3-4AD4-B6B7-995D891D9B3F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58E-17F3-4AD4-B6B7-995D891D9B3F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590-17F3-4AD4-B6B7-995D891D9B3F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592-17F3-4AD4-B6B7-995D891D9B3F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594-17F3-4AD4-B6B7-995D891D9B3F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596-17F3-4AD4-B6B7-995D891D9B3F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598-17F3-4AD4-B6B7-995D891D9B3F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59A-17F3-4AD4-B6B7-995D891D9B3F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59C-17F3-4AD4-B6B7-995D891D9B3F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59E-17F3-4AD4-B6B7-995D891D9B3F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5A0-17F3-4AD4-B6B7-995D891D9B3F}"/>
              </c:ext>
            </c:extLst>
          </c:dPt>
          <c:xVal>
            <c:numRef>
              <c:f>ChartData!A793:A808</c:f>
              <c:numCache>
                <c:formatCode>0</c:formatCode>
                <c:ptCount val="16"/>
                <c:pt idx="0">
                  <c:v>5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13</c:v>
                </c:pt>
                <c:pt idx="6">
                  <c:v>14</c:v>
                </c:pt>
                <c:pt idx="7">
                  <c:v>18</c:v>
                </c:pt>
                <c:pt idx="8">
                  <c:v>19</c:v>
                </c:pt>
                <c:pt idx="9">
                  <c:v>20</c:v>
                </c:pt>
                <c:pt idx="10">
                  <c:v>21</c:v>
                </c:pt>
                <c:pt idx="11">
                  <c:v>23</c:v>
                </c:pt>
                <c:pt idx="12">
                  <c:v>25</c:v>
                </c:pt>
                <c:pt idx="13">
                  <c:v>26</c:v>
                </c:pt>
                <c:pt idx="14">
                  <c:v>27</c:v>
                </c:pt>
                <c:pt idx="15">
                  <c:v>28</c:v>
                </c:pt>
              </c:numCache>
            </c:numRef>
          </c:xVal>
          <c:yVal>
            <c:numRef>
              <c:f>ChartData!BX793:BX808</c:f>
              <c:numCache>
                <c:formatCode>0</c:formatCode>
                <c:ptCount val="16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6</c:v>
                </c:pt>
              </c:numCache>
            </c:numRef>
          </c:yVal>
          <c:bubbleSize>
            <c:numRef>
              <c:f>ChartData!BY793:BY808</c:f>
              <c:numCache>
                <c:formatCode>0.00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1</c:v>
                </c:pt>
                <c:pt idx="11">
                  <c:v>2</c:v>
                </c:pt>
                <c:pt idx="12">
                  <c:v>3</c:v>
                </c:pt>
                <c:pt idx="13">
                  <c:v>3</c:v>
                </c:pt>
                <c:pt idx="14">
                  <c:v>2</c:v>
                </c:pt>
                <c:pt idx="15">
                  <c:v>2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5A1-17F3-4AD4-B6B7-995D891D9B3F}"/>
            </c:ext>
          </c:extLst>
        </c:ser>
        <c:ser>
          <c:idx val="38"/>
          <c:order val="38"/>
          <c:tx>
            <c:strRef>
              <c:f>LegendData!BZ1:BZ1</c:f>
              <c:strCache>
                <c:ptCount val="1"/>
                <c:pt idx="0">
                  <c:v>Air Liquide</c:v>
                </c:pt>
              </c:strCache>
            </c:strRef>
          </c:tx>
          <c:spPr>
            <a:solidFill>
              <a:srgbClr val="5F7B8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5A3-17F3-4AD4-B6B7-995D891D9B3F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5A5-17F3-4AD4-B6B7-995D891D9B3F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5A7-17F3-4AD4-B6B7-995D891D9B3F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5A9-17F3-4AD4-B6B7-995D891D9B3F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5AB-17F3-4AD4-B6B7-995D891D9B3F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5AD-17F3-4AD4-B6B7-995D891D9B3F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5AF-17F3-4AD4-B6B7-995D891D9B3F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5B1-17F3-4AD4-B6B7-995D891D9B3F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5B3-17F3-4AD4-B6B7-995D891D9B3F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5B5-17F3-4AD4-B6B7-995D891D9B3F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5B7-17F3-4AD4-B6B7-995D891D9B3F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5B9-17F3-4AD4-B6B7-995D891D9B3F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5BB-17F3-4AD4-B6B7-995D891D9B3F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5BD-17F3-4AD4-B6B7-995D891D9B3F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5BF-17F3-4AD4-B6B7-995D891D9B3F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5C1-17F3-4AD4-B6B7-995D891D9B3F}"/>
              </c:ext>
            </c:extLst>
          </c:dPt>
          <c:xVal>
            <c:numRef>
              <c:f>ChartData!A809:A824</c:f>
              <c:numCache>
                <c:formatCode>0</c:formatCode>
                <c:ptCount val="16"/>
                <c:pt idx="0">
                  <c:v>6</c:v>
                </c:pt>
                <c:pt idx="1">
                  <c:v>8</c:v>
                </c:pt>
                <c:pt idx="2">
                  <c:v>10</c:v>
                </c:pt>
                <c:pt idx="3">
                  <c:v>12</c:v>
                </c:pt>
                <c:pt idx="4">
                  <c:v>13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20</c:v>
                </c:pt>
                <c:pt idx="10">
                  <c:v>21</c:v>
                </c:pt>
                <c:pt idx="11">
                  <c:v>22</c:v>
                </c:pt>
                <c:pt idx="12">
                  <c:v>23</c:v>
                </c:pt>
                <c:pt idx="13">
                  <c:v>24</c:v>
                </c:pt>
                <c:pt idx="14">
                  <c:v>27</c:v>
                </c:pt>
                <c:pt idx="15">
                  <c:v>28</c:v>
                </c:pt>
              </c:numCache>
            </c:numRef>
          </c:xVal>
          <c:yVal>
            <c:numRef>
              <c:f>ChartData!BZ809:BZ824</c:f>
              <c:numCache>
                <c:formatCode>0</c:formatCode>
                <c:ptCount val="16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</c:numCache>
            </c:numRef>
          </c:yVal>
          <c:bubbleSize>
            <c:numRef>
              <c:f>ChartData!CA809:CA824</c:f>
              <c:numCache>
                <c:formatCode>0.00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  <c:pt idx="10">
                  <c:v>3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5C2-17F3-4AD4-B6B7-995D891D9B3F}"/>
            </c:ext>
          </c:extLst>
        </c:ser>
        <c:ser>
          <c:idx val="39"/>
          <c:order val="39"/>
          <c:tx>
            <c:strRef>
              <c:f>LegendData!CB1:CB1</c:f>
              <c:strCache>
                <c:ptCount val="1"/>
                <c:pt idx="0">
                  <c:v>European Space Ag...</c:v>
                </c:pt>
              </c:strCache>
            </c:strRef>
          </c:tx>
          <c:spPr>
            <a:solidFill>
              <a:srgbClr val="77D9E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5C4-17F3-4AD4-B6B7-995D891D9B3F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5C6-17F3-4AD4-B6B7-995D891D9B3F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5C8-17F3-4AD4-B6B7-995D891D9B3F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5CA-17F3-4AD4-B6B7-995D891D9B3F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5CC-17F3-4AD4-B6B7-995D891D9B3F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5CE-17F3-4AD4-B6B7-995D891D9B3F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5D0-17F3-4AD4-B6B7-995D891D9B3F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5D2-17F3-4AD4-B6B7-995D891D9B3F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5D4-17F3-4AD4-B6B7-995D891D9B3F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5D6-17F3-4AD4-B6B7-995D891D9B3F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5D8-17F3-4AD4-B6B7-995D891D9B3F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5DA-17F3-4AD4-B6B7-995D891D9B3F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5DC-17F3-4AD4-B6B7-995D891D9B3F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5DE-17F3-4AD4-B6B7-995D891D9B3F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5E0-17F3-4AD4-B6B7-995D891D9B3F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5E2-17F3-4AD4-B6B7-995D891D9B3F}"/>
              </c:ext>
            </c:extLst>
          </c:dPt>
          <c:xVal>
            <c:numRef>
              <c:f>ChartData!A825:A840</c:f>
              <c:numCache>
                <c:formatCode>0</c:formatCode>
                <c:ptCount val="16"/>
                <c:pt idx="0">
                  <c:v>2</c:v>
                </c:pt>
                <c:pt idx="1">
                  <c:v>3</c:v>
                </c:pt>
                <c:pt idx="2">
                  <c:v>6</c:v>
                </c:pt>
                <c:pt idx="3">
                  <c:v>8</c:v>
                </c:pt>
                <c:pt idx="4">
                  <c:v>9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15</c:v>
                </c:pt>
                <c:pt idx="9">
                  <c:v>17</c:v>
                </c:pt>
                <c:pt idx="10">
                  <c:v>18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27</c:v>
                </c:pt>
              </c:numCache>
            </c:numRef>
          </c:xVal>
          <c:yVal>
            <c:numRef>
              <c:f>ChartData!CB825:CB840</c:f>
              <c:numCache>
                <c:formatCode>0</c:formatCode>
                <c:ptCount val="16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</c:numCache>
            </c:numRef>
          </c:yVal>
          <c:bubbleSize>
            <c:numRef>
              <c:f>ChartData!CC825:CC840</c:f>
              <c:numCache>
                <c:formatCode>0.00</c:formatCode>
                <c:ptCount val="1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3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5E3-17F3-4AD4-B6B7-995D891D9B3F}"/>
            </c:ext>
          </c:extLst>
        </c:ser>
        <c:ser>
          <c:idx val="40"/>
          <c:order val="40"/>
          <c:tx>
            <c:strRef>
              <c:f>LegendData!CD1:CD1</c:f>
              <c:strCache>
                <c:ptCount val="1"/>
                <c:pt idx="0">
                  <c:v>NEC</c:v>
                </c:pt>
              </c:strCache>
            </c:strRef>
          </c:tx>
          <c:spPr>
            <a:solidFill>
              <a:srgbClr val="EBB6B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5E5-17F3-4AD4-B6B7-995D891D9B3F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5E7-17F3-4AD4-B6B7-995D891D9B3F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5E9-17F3-4AD4-B6B7-995D891D9B3F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5EB-17F3-4AD4-B6B7-995D891D9B3F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5ED-17F3-4AD4-B6B7-995D891D9B3F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5EF-17F3-4AD4-B6B7-995D891D9B3F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5F1-17F3-4AD4-B6B7-995D891D9B3F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5F3-17F3-4AD4-B6B7-995D891D9B3F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5F5-17F3-4AD4-B6B7-995D891D9B3F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5F7-17F3-4AD4-B6B7-995D891D9B3F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5F9-17F3-4AD4-B6B7-995D891D9B3F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5FB-17F3-4AD4-B6B7-995D891D9B3F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5FD-17F3-4AD4-B6B7-995D891D9B3F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5FF-17F3-4AD4-B6B7-995D891D9B3F}"/>
              </c:ext>
            </c:extLst>
          </c:dPt>
          <c:xVal>
            <c:numRef>
              <c:f>ChartData!A841:A854</c:f>
              <c:numCache>
                <c:formatCode>0</c:formatCode>
                <c:ptCount val="14"/>
                <c:pt idx="0">
                  <c:v>2</c:v>
                </c:pt>
                <c:pt idx="1">
                  <c:v>4</c:v>
                </c:pt>
                <c:pt idx="2">
                  <c:v>5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17</c:v>
                </c:pt>
                <c:pt idx="10">
                  <c:v>18</c:v>
                </c:pt>
                <c:pt idx="11">
                  <c:v>23</c:v>
                </c:pt>
                <c:pt idx="12">
                  <c:v>24</c:v>
                </c:pt>
                <c:pt idx="13">
                  <c:v>27</c:v>
                </c:pt>
              </c:numCache>
            </c:numRef>
          </c:xVal>
          <c:yVal>
            <c:numRef>
              <c:f>ChartData!CD841:CD854</c:f>
              <c:numCache>
                <c:formatCode>0</c:formatCode>
                <c:ptCount val="14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</c:numCache>
            </c:numRef>
          </c:yVal>
          <c:bubbleSize>
            <c:numRef>
              <c:f>ChartData!CE841:CE854</c:f>
              <c:numCache>
                <c:formatCode>0.00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1</c:v>
                </c:pt>
                <c:pt idx="12">
                  <c:v>2</c:v>
                </c:pt>
                <c:pt idx="13">
                  <c:v>4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600-17F3-4AD4-B6B7-995D891D9B3F}"/>
            </c:ext>
          </c:extLst>
        </c:ser>
        <c:ser>
          <c:idx val="41"/>
          <c:order val="41"/>
          <c:tx>
            <c:strRef>
              <c:f>LegendData!CF1:CF1</c:f>
              <c:strCache>
                <c:ptCount val="1"/>
                <c:pt idx="0">
                  <c:v>BAE Systems</c:v>
                </c:pt>
              </c:strCache>
            </c:strRef>
          </c:tx>
          <c:spPr>
            <a:solidFill>
              <a:srgbClr val="00643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602-17F3-4AD4-B6B7-995D891D9B3F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604-17F3-4AD4-B6B7-995D891D9B3F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606-17F3-4AD4-B6B7-995D891D9B3F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608-17F3-4AD4-B6B7-995D891D9B3F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60A-17F3-4AD4-B6B7-995D891D9B3F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60C-17F3-4AD4-B6B7-995D891D9B3F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60E-17F3-4AD4-B6B7-995D891D9B3F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610-17F3-4AD4-B6B7-995D891D9B3F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612-17F3-4AD4-B6B7-995D891D9B3F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614-17F3-4AD4-B6B7-995D891D9B3F}"/>
              </c:ext>
            </c:extLst>
          </c:dPt>
          <c:xVal>
            <c:numRef>
              <c:f>ChartData!A855:A864</c:f>
              <c:numCache>
                <c:formatCode>0</c:formatCode>
                <c:ptCount val="10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7</c:v>
                </c:pt>
                <c:pt idx="4">
                  <c:v>9</c:v>
                </c:pt>
                <c:pt idx="5">
                  <c:v>22</c:v>
                </c:pt>
                <c:pt idx="6">
                  <c:v>23</c:v>
                </c:pt>
                <c:pt idx="7">
                  <c:v>24</c:v>
                </c:pt>
                <c:pt idx="8">
                  <c:v>26</c:v>
                </c:pt>
                <c:pt idx="9">
                  <c:v>28</c:v>
                </c:pt>
              </c:numCache>
            </c:numRef>
          </c:xVal>
          <c:yVal>
            <c:numRef>
              <c:f>ChartData!CF855:CF864</c:f>
              <c:numCache>
                <c:formatCode>0</c:formatCode>
                <c:ptCount val="10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</c:numCache>
            </c:numRef>
          </c:yVal>
          <c:bubbleSize>
            <c:numRef>
              <c:f>ChartData!CG855:CG864</c:f>
              <c:numCache>
                <c:formatCode>0.00</c:formatCode>
                <c:ptCount val="10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4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1</c:v>
                </c:pt>
                <c:pt idx="9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615-17F3-4AD4-B6B7-995D891D9B3F}"/>
            </c:ext>
          </c:extLst>
        </c:ser>
        <c:ser>
          <c:idx val="42"/>
          <c:order val="42"/>
          <c:tx>
            <c:strRef>
              <c:f>LegendData!CH1:CH1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616-17F3-4AD4-B6B7-995D891D9B3F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617-17F3-4AD4-B6B7-995D891D9B3F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618-17F3-4AD4-B6B7-995D891D9B3F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619-17F3-4AD4-B6B7-995D891D9B3F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61A-17F3-4AD4-B6B7-995D891D9B3F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61B-17F3-4AD4-B6B7-995D891D9B3F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61C-17F3-4AD4-B6B7-995D891D9B3F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61D-17F3-4AD4-B6B7-995D891D9B3F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61E-17F3-4AD4-B6B7-995D891D9B3F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61F-17F3-4AD4-B6B7-995D891D9B3F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620-17F3-4AD4-B6B7-995D891D9B3F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621-17F3-4AD4-B6B7-995D891D9B3F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622-17F3-4AD4-B6B7-995D891D9B3F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623-17F3-4AD4-B6B7-995D891D9B3F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624-17F3-4AD4-B6B7-995D891D9B3F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625-17F3-4AD4-B6B7-995D891D9B3F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626-17F3-4AD4-B6B7-995D891D9B3F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627-17F3-4AD4-B6B7-995D891D9B3F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628-17F3-4AD4-B6B7-995D891D9B3F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629-17F3-4AD4-B6B7-995D891D9B3F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62A-17F3-4AD4-B6B7-995D891D9B3F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62B-17F3-4AD4-B6B7-995D891D9B3F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62C-17F3-4AD4-B6B7-995D891D9B3F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62D-17F3-4AD4-B6B7-995D891D9B3F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62E-17F3-4AD4-B6B7-995D891D9B3F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62F-17F3-4AD4-B6B7-995D891D9B3F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630-17F3-4AD4-B6B7-995D891D9B3F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631-17F3-4AD4-B6B7-995D891D9B3F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632-17F3-4AD4-B6B7-995D891D9B3F}"/>
              </c:ext>
            </c:extLst>
          </c:dPt>
          <c:dPt>
            <c:idx val="29"/>
            <c:invertIfNegative val="1"/>
            <c:bubble3D val="0"/>
            <c:extLst>
              <c:ext xmlns:c16="http://schemas.microsoft.com/office/drawing/2014/chart" uri="{C3380CC4-5D6E-409C-BE32-E72D297353CC}">
                <c16:uniqueId val="{00000633-17F3-4AD4-B6B7-995D891D9B3F}"/>
              </c:ext>
            </c:extLst>
          </c:dPt>
          <c:xVal>
            <c:numRef>
              <c:f>ChartData!A865:A894</c:f>
              <c:numCache>
                <c:formatCode>0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ChartData!CH865:CH894</c:f>
              <c:numCache>
                <c:formatCode>0</c:formatCode>
                <c:ptCount val="3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yVal>
          <c:bubbleSize>
            <c:numRef>
              <c:f>ChartData!CI865:CI894</c:f>
              <c:numCache>
                <c:formatCode>0.00</c:formatCode>
                <c:ptCount val="3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634-17F3-4AD4-B6B7-995D891D9B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30"/>
        <c:showNegBubbles val="0"/>
        <c:axId val="660644552"/>
        <c:axId val="660639064"/>
      </c:bubbleChart>
      <c:valAx>
        <c:axId val="660644552"/>
        <c:scaling>
          <c:orientation val="minMax"/>
          <c:max val="31"/>
          <c:min val="0"/>
        </c:scaling>
        <c:delete val="1"/>
        <c:axPos val="b"/>
        <c:numFmt formatCode="General" sourceLinked="0"/>
        <c:majorTickMark val="out"/>
        <c:minorTickMark val="none"/>
        <c:tickLblPos val="nextTo"/>
        <c:crossAx val="660639064"/>
        <c:crossesAt val="0"/>
        <c:crossBetween val="midCat"/>
        <c:majorUnit val="1"/>
      </c:valAx>
      <c:valAx>
        <c:axId val="660639064"/>
        <c:scaling>
          <c:orientation val="minMax"/>
          <c:max val="42"/>
          <c:min val="0"/>
        </c:scaling>
        <c:delete val="1"/>
        <c:axPos val="l"/>
        <c:numFmt formatCode="0" sourceLinked="1"/>
        <c:majorTickMark val="out"/>
        <c:minorTickMark val="none"/>
        <c:tickLblPos val="nextTo"/>
        <c:crossAx val="660644552"/>
        <c:crossesAt val="0"/>
        <c:crossBetween val="midCat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69393476044851"/>
          <c:y val="5.2311004784688996E-2"/>
          <c:w val="0.84724923547400599"/>
          <c:h val="0.9184907026006256"/>
        </c:manualLayout>
      </c:layout>
      <c:bubbleChart>
        <c:varyColors val="0"/>
        <c:ser>
          <c:idx val="0"/>
          <c:order val="0"/>
          <c:tx>
            <c:strRef>
              <c:f>LegendData!$B$1:$B$1</c:f>
              <c:strCache>
                <c:ptCount val="1"/>
                <c:pt idx="0">
                  <c:v>0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566-4F9C-BCF3-6B0B158556A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1-A566-4F9C-BCF3-6B0B158556AD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2-A566-4F9C-BCF3-6B0B158556AD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3-A566-4F9C-BCF3-6B0B158556AD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4-A566-4F9C-BCF3-6B0B158556AD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5-A566-4F9C-BCF3-6B0B158556AD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6-A566-4F9C-BCF3-6B0B158556AD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7-A566-4F9C-BCF3-6B0B158556AD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8-A566-4F9C-BCF3-6B0B158556AD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9-A566-4F9C-BCF3-6B0B158556AD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A-A566-4F9C-BCF3-6B0B158556AD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B-A566-4F9C-BCF3-6B0B158556AD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C-A566-4F9C-BCF3-6B0B158556AD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D-A566-4F9C-BCF3-6B0B158556AD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E-A566-4F9C-BCF3-6B0B158556AD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F-A566-4F9C-BCF3-6B0B158556AD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0-A566-4F9C-BCF3-6B0B158556AD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1-A566-4F9C-BCF3-6B0B158556AD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2-A566-4F9C-BCF3-6B0B158556AD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3-A566-4F9C-BCF3-6B0B158556AD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4-A566-4F9C-BCF3-6B0B158556AD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5-A566-4F9C-BCF3-6B0B158556AD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6-A566-4F9C-BCF3-6B0B158556AD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7-A566-4F9C-BCF3-6B0B158556AD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8-A566-4F9C-BCF3-6B0B158556AD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9-A566-4F9C-BCF3-6B0B158556AD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A-A566-4F9C-BCF3-6B0B158556AD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B-A566-4F9C-BCF3-6B0B158556AD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C-A566-4F9C-BCF3-6B0B158556AD}"/>
              </c:ext>
            </c:extLst>
          </c:dPt>
          <c:dPt>
            <c:idx val="2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D-A566-4F9C-BCF3-6B0B158556AD}"/>
              </c:ext>
            </c:extLst>
          </c:dPt>
          <c:xVal>
            <c:numRef>
              <c:f>ChartData!$A$2:$A$31</c:f>
              <c:numCache>
                <c:formatCode>0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ChartData!$B$2:$B$31</c:f>
              <c:numCache>
                <c:formatCode>0</c:formatCode>
                <c:ptCount val="30"/>
                <c:pt idx="0">
                  <c:v>43</c:v>
                </c:pt>
                <c:pt idx="1">
                  <c:v>43</c:v>
                </c:pt>
                <c:pt idx="2">
                  <c:v>43</c:v>
                </c:pt>
                <c:pt idx="3">
                  <c:v>43</c:v>
                </c:pt>
                <c:pt idx="4">
                  <c:v>43</c:v>
                </c:pt>
                <c:pt idx="5">
                  <c:v>43</c:v>
                </c:pt>
                <c:pt idx="6">
                  <c:v>43</c:v>
                </c:pt>
                <c:pt idx="7">
                  <c:v>43</c:v>
                </c:pt>
                <c:pt idx="8">
                  <c:v>43</c:v>
                </c:pt>
                <c:pt idx="9">
                  <c:v>43</c:v>
                </c:pt>
                <c:pt idx="10">
                  <c:v>43</c:v>
                </c:pt>
                <c:pt idx="11">
                  <c:v>43</c:v>
                </c:pt>
                <c:pt idx="12">
                  <c:v>43</c:v>
                </c:pt>
                <c:pt idx="13">
                  <c:v>43</c:v>
                </c:pt>
                <c:pt idx="14">
                  <c:v>43</c:v>
                </c:pt>
                <c:pt idx="15">
                  <c:v>43</c:v>
                </c:pt>
                <c:pt idx="16">
                  <c:v>43</c:v>
                </c:pt>
                <c:pt idx="17">
                  <c:v>43</c:v>
                </c:pt>
                <c:pt idx="18">
                  <c:v>43</c:v>
                </c:pt>
                <c:pt idx="19">
                  <c:v>43</c:v>
                </c:pt>
                <c:pt idx="20">
                  <c:v>43</c:v>
                </c:pt>
                <c:pt idx="21">
                  <c:v>43</c:v>
                </c:pt>
                <c:pt idx="22">
                  <c:v>43</c:v>
                </c:pt>
                <c:pt idx="23">
                  <c:v>43</c:v>
                </c:pt>
                <c:pt idx="24">
                  <c:v>43</c:v>
                </c:pt>
                <c:pt idx="25">
                  <c:v>43</c:v>
                </c:pt>
                <c:pt idx="26">
                  <c:v>43</c:v>
                </c:pt>
                <c:pt idx="27">
                  <c:v>43</c:v>
                </c:pt>
                <c:pt idx="28">
                  <c:v>43</c:v>
                </c:pt>
                <c:pt idx="29">
                  <c:v>43</c:v>
                </c:pt>
              </c:numCache>
            </c:numRef>
          </c:yVal>
          <c:bubbleSize>
            <c:numRef>
              <c:f>ChartData!$C$2:$C$31</c:f>
              <c:numCache>
                <c:formatCode>0.00</c:formatCode>
                <c:ptCount val="3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01E-A566-4F9C-BCF3-6B0B158556AD}"/>
            </c:ext>
          </c:extLst>
        </c:ser>
        <c:ser>
          <c:idx val="1"/>
          <c:order val="1"/>
          <c:tx>
            <c:strRef>
              <c:f>LegendData!$D$1:$D$1</c:f>
              <c:strCache>
                <c:ptCount val="1"/>
                <c:pt idx="0">
                  <c:v>0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F-A566-4F9C-BCF3-6B0B158556A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0-A566-4F9C-BCF3-6B0B158556AD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1-A566-4F9C-BCF3-6B0B158556AD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2-A566-4F9C-BCF3-6B0B158556AD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3-A566-4F9C-BCF3-6B0B158556AD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4-A566-4F9C-BCF3-6B0B158556AD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5-A566-4F9C-BCF3-6B0B158556AD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6-A566-4F9C-BCF3-6B0B158556AD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7-A566-4F9C-BCF3-6B0B158556AD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8-A566-4F9C-BCF3-6B0B158556AD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9-A566-4F9C-BCF3-6B0B158556AD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A-A566-4F9C-BCF3-6B0B158556AD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B-A566-4F9C-BCF3-6B0B158556AD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C-A566-4F9C-BCF3-6B0B158556AD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D-A566-4F9C-BCF3-6B0B158556AD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E-A566-4F9C-BCF3-6B0B158556AD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F-A566-4F9C-BCF3-6B0B158556AD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0-A566-4F9C-BCF3-6B0B158556AD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1-A566-4F9C-BCF3-6B0B158556AD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2-A566-4F9C-BCF3-6B0B158556AD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3-A566-4F9C-BCF3-6B0B158556AD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4-A566-4F9C-BCF3-6B0B158556AD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5-A566-4F9C-BCF3-6B0B158556AD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6-A566-4F9C-BCF3-6B0B158556AD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7-A566-4F9C-BCF3-6B0B158556AD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8-A566-4F9C-BCF3-6B0B158556AD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9-A566-4F9C-BCF3-6B0B158556AD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A-A566-4F9C-BCF3-6B0B158556AD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B-A566-4F9C-BCF3-6B0B158556AD}"/>
              </c:ext>
            </c:extLst>
          </c:dPt>
          <c:dPt>
            <c:idx val="2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C-A566-4F9C-BCF3-6B0B158556AD}"/>
              </c:ext>
            </c:extLst>
          </c:dPt>
          <c:xVal>
            <c:numRef>
              <c:f>ChartData!$A$32:$A$61</c:f>
              <c:numCache>
                <c:formatCode>0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ChartData!$D$32:$D$61</c:f>
              <c:numCache>
                <c:formatCode>0</c:formatCode>
                <c:ptCount val="30"/>
                <c:pt idx="0">
                  <c:v>42</c:v>
                </c:pt>
                <c:pt idx="1">
                  <c:v>42</c:v>
                </c:pt>
                <c:pt idx="2">
                  <c:v>42</c:v>
                </c:pt>
                <c:pt idx="3">
                  <c:v>42</c:v>
                </c:pt>
                <c:pt idx="4">
                  <c:v>42</c:v>
                </c:pt>
                <c:pt idx="5">
                  <c:v>42</c:v>
                </c:pt>
                <c:pt idx="6">
                  <c:v>42</c:v>
                </c:pt>
                <c:pt idx="7">
                  <c:v>42</c:v>
                </c:pt>
                <c:pt idx="8">
                  <c:v>42</c:v>
                </c:pt>
                <c:pt idx="9">
                  <c:v>42</c:v>
                </c:pt>
                <c:pt idx="10">
                  <c:v>42</c:v>
                </c:pt>
                <c:pt idx="11">
                  <c:v>42</c:v>
                </c:pt>
                <c:pt idx="12">
                  <c:v>42</c:v>
                </c:pt>
                <c:pt idx="13">
                  <c:v>42</c:v>
                </c:pt>
                <c:pt idx="14">
                  <c:v>42</c:v>
                </c:pt>
                <c:pt idx="15">
                  <c:v>42</c:v>
                </c:pt>
                <c:pt idx="16">
                  <c:v>42</c:v>
                </c:pt>
                <c:pt idx="17">
                  <c:v>42</c:v>
                </c:pt>
                <c:pt idx="18">
                  <c:v>42</c:v>
                </c:pt>
                <c:pt idx="19">
                  <c:v>42</c:v>
                </c:pt>
                <c:pt idx="20">
                  <c:v>42</c:v>
                </c:pt>
                <c:pt idx="21">
                  <c:v>42</c:v>
                </c:pt>
                <c:pt idx="22">
                  <c:v>42</c:v>
                </c:pt>
                <c:pt idx="23">
                  <c:v>42</c:v>
                </c:pt>
                <c:pt idx="24">
                  <c:v>42</c:v>
                </c:pt>
                <c:pt idx="25">
                  <c:v>42</c:v>
                </c:pt>
                <c:pt idx="26">
                  <c:v>42</c:v>
                </c:pt>
                <c:pt idx="27">
                  <c:v>42</c:v>
                </c:pt>
                <c:pt idx="28">
                  <c:v>42</c:v>
                </c:pt>
                <c:pt idx="29">
                  <c:v>42</c:v>
                </c:pt>
              </c:numCache>
            </c:numRef>
          </c:yVal>
          <c:bubbleSize>
            <c:numRef>
              <c:f>ChartData!$E$32:$E$61</c:f>
              <c:numCache>
                <c:formatCode>0.00</c:formatCode>
                <c:ptCount val="3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03D-A566-4F9C-BCF3-6B0B158556AD}"/>
            </c:ext>
          </c:extLst>
        </c:ser>
        <c:ser>
          <c:idx val="2"/>
          <c:order val="2"/>
          <c:tx>
            <c:strRef>
              <c:f>LegendData!$F$1:$F$1</c:f>
              <c:strCache>
                <c:ptCount val="1"/>
                <c:pt idx="0">
                  <c:v>0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E-A566-4F9C-BCF3-6B0B158556A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F-A566-4F9C-BCF3-6B0B158556AD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0-A566-4F9C-BCF3-6B0B158556AD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1-A566-4F9C-BCF3-6B0B158556AD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2-A566-4F9C-BCF3-6B0B158556AD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3-A566-4F9C-BCF3-6B0B158556AD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4-A566-4F9C-BCF3-6B0B158556AD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5-A566-4F9C-BCF3-6B0B158556AD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6-A566-4F9C-BCF3-6B0B158556AD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7-A566-4F9C-BCF3-6B0B158556AD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8-A566-4F9C-BCF3-6B0B158556AD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9-A566-4F9C-BCF3-6B0B158556AD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A-A566-4F9C-BCF3-6B0B158556AD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B-A566-4F9C-BCF3-6B0B158556AD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C-A566-4F9C-BCF3-6B0B158556AD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D-A566-4F9C-BCF3-6B0B158556AD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E-A566-4F9C-BCF3-6B0B158556AD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F-A566-4F9C-BCF3-6B0B158556AD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0-A566-4F9C-BCF3-6B0B158556AD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1-A566-4F9C-BCF3-6B0B158556AD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2-A566-4F9C-BCF3-6B0B158556AD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3-A566-4F9C-BCF3-6B0B158556AD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4-A566-4F9C-BCF3-6B0B158556AD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5-A566-4F9C-BCF3-6B0B158556AD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6-A566-4F9C-BCF3-6B0B158556AD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7-A566-4F9C-BCF3-6B0B158556AD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8-A566-4F9C-BCF3-6B0B158556AD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9-A566-4F9C-BCF3-6B0B158556AD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A-A566-4F9C-BCF3-6B0B158556AD}"/>
              </c:ext>
            </c:extLst>
          </c:dPt>
          <c:dPt>
            <c:idx val="2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B-A566-4F9C-BCF3-6B0B158556AD}"/>
              </c:ext>
            </c:extLst>
          </c:dPt>
          <c:xVal>
            <c:numRef>
              <c:f>ChartData!$A$62:$A$91</c:f>
              <c:numCache>
                <c:formatCode>0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ChartData!$F$62:$F$91</c:f>
              <c:numCache>
                <c:formatCode>0</c:formatCode>
                <c:ptCount val="30"/>
                <c:pt idx="0">
                  <c:v>41</c:v>
                </c:pt>
                <c:pt idx="1">
                  <c:v>41</c:v>
                </c:pt>
                <c:pt idx="2">
                  <c:v>41</c:v>
                </c:pt>
                <c:pt idx="3">
                  <c:v>41</c:v>
                </c:pt>
                <c:pt idx="4">
                  <c:v>41</c:v>
                </c:pt>
                <c:pt idx="5">
                  <c:v>41</c:v>
                </c:pt>
                <c:pt idx="6">
                  <c:v>41</c:v>
                </c:pt>
                <c:pt idx="7">
                  <c:v>41</c:v>
                </c:pt>
                <c:pt idx="8">
                  <c:v>41</c:v>
                </c:pt>
                <c:pt idx="9">
                  <c:v>41</c:v>
                </c:pt>
                <c:pt idx="10">
                  <c:v>41</c:v>
                </c:pt>
                <c:pt idx="11">
                  <c:v>41</c:v>
                </c:pt>
                <c:pt idx="12">
                  <c:v>41</c:v>
                </c:pt>
                <c:pt idx="13">
                  <c:v>41</c:v>
                </c:pt>
                <c:pt idx="14">
                  <c:v>41</c:v>
                </c:pt>
                <c:pt idx="15">
                  <c:v>41</c:v>
                </c:pt>
                <c:pt idx="16">
                  <c:v>41</c:v>
                </c:pt>
                <c:pt idx="17">
                  <c:v>41</c:v>
                </c:pt>
                <c:pt idx="18">
                  <c:v>41</c:v>
                </c:pt>
                <c:pt idx="19">
                  <c:v>41</c:v>
                </c:pt>
                <c:pt idx="20">
                  <c:v>41</c:v>
                </c:pt>
                <c:pt idx="21">
                  <c:v>41</c:v>
                </c:pt>
                <c:pt idx="22">
                  <c:v>41</c:v>
                </c:pt>
                <c:pt idx="23">
                  <c:v>41</c:v>
                </c:pt>
                <c:pt idx="24">
                  <c:v>41</c:v>
                </c:pt>
                <c:pt idx="25">
                  <c:v>41</c:v>
                </c:pt>
                <c:pt idx="26">
                  <c:v>41</c:v>
                </c:pt>
                <c:pt idx="27">
                  <c:v>41</c:v>
                </c:pt>
                <c:pt idx="28">
                  <c:v>41</c:v>
                </c:pt>
                <c:pt idx="29">
                  <c:v>41</c:v>
                </c:pt>
              </c:numCache>
            </c:numRef>
          </c:yVal>
          <c:bubbleSize>
            <c:numRef>
              <c:f>ChartData!$G$62:$G$91</c:f>
              <c:numCache>
                <c:formatCode>0.00</c:formatCode>
                <c:ptCount val="3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05C-A566-4F9C-BCF3-6B0B158556AD}"/>
            </c:ext>
          </c:extLst>
        </c:ser>
        <c:ser>
          <c:idx val="3"/>
          <c:order val="3"/>
          <c:tx>
            <c:strRef>
              <c:f>LegendData!$H$1:$H$1</c:f>
              <c:strCache>
                <c:ptCount val="1"/>
                <c:pt idx="0">
                  <c:v>0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5D-A566-4F9C-BCF3-6B0B158556A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E-A566-4F9C-BCF3-6B0B158556AD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F-A566-4F9C-BCF3-6B0B158556AD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0-A566-4F9C-BCF3-6B0B158556AD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1-A566-4F9C-BCF3-6B0B158556AD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2-A566-4F9C-BCF3-6B0B158556AD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3-A566-4F9C-BCF3-6B0B158556AD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4-A566-4F9C-BCF3-6B0B158556AD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5-A566-4F9C-BCF3-6B0B158556AD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6-A566-4F9C-BCF3-6B0B158556AD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7-A566-4F9C-BCF3-6B0B158556AD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8-A566-4F9C-BCF3-6B0B158556AD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9-A566-4F9C-BCF3-6B0B158556AD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A-A566-4F9C-BCF3-6B0B158556AD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B-A566-4F9C-BCF3-6B0B158556AD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C-A566-4F9C-BCF3-6B0B158556AD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D-A566-4F9C-BCF3-6B0B158556AD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E-A566-4F9C-BCF3-6B0B158556AD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F-A566-4F9C-BCF3-6B0B158556AD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0-A566-4F9C-BCF3-6B0B158556AD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1-A566-4F9C-BCF3-6B0B158556AD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2-A566-4F9C-BCF3-6B0B158556AD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3-A566-4F9C-BCF3-6B0B158556AD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4-A566-4F9C-BCF3-6B0B158556AD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5-A566-4F9C-BCF3-6B0B158556AD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6-A566-4F9C-BCF3-6B0B158556AD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7-A566-4F9C-BCF3-6B0B158556AD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8-A566-4F9C-BCF3-6B0B158556AD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9-A566-4F9C-BCF3-6B0B158556AD}"/>
              </c:ext>
            </c:extLst>
          </c:dPt>
          <c:dPt>
            <c:idx val="2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A-A566-4F9C-BCF3-6B0B158556AD}"/>
              </c:ext>
            </c:extLst>
          </c:dPt>
          <c:dLbls>
            <c:dLbl>
              <c:idx val="0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B5CBAF01-3A48-54F0-D83C-04A5CD7E35F8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D-A566-4F9C-BCF3-6B0B158556AD}"/>
                </c:ext>
              </c:extLst>
            </c:dLbl>
            <c:dLbl>
              <c:idx val="1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58D3D326-DFD2-8DCD-EC36-D266C5FD71DE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E-A566-4F9C-BCF3-6B0B158556AD}"/>
                </c:ext>
              </c:extLst>
            </c:dLbl>
            <c:dLbl>
              <c:idx val="2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BB2C7B38-6DE0-66CE-1B07-18C3267635EC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F-A566-4F9C-BCF3-6B0B158556AD}"/>
                </c:ext>
              </c:extLst>
            </c:dLbl>
            <c:dLbl>
              <c:idx val="3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1F7EAF42-7BF0-35F4-80BC-15D1FFA13D41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0-A566-4F9C-BCF3-6B0B158556AD}"/>
                </c:ext>
              </c:extLst>
            </c:dLbl>
            <c:dLbl>
              <c:idx val="4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E2E7FE41-5DF5-8B0C-62D3-A2BC16FB53EB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1-A566-4F9C-BCF3-6B0B158556AD}"/>
                </c:ext>
              </c:extLst>
            </c:dLbl>
            <c:dLbl>
              <c:idx val="5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6E20665B-CA63-5673-EEA0-F16B7267FAC1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2-A566-4F9C-BCF3-6B0B158556AD}"/>
                </c:ext>
              </c:extLst>
            </c:dLbl>
            <c:dLbl>
              <c:idx val="6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E4FB8F4F-D260-B65A-EBC6-AEB476740DC2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3-A566-4F9C-BCF3-6B0B158556AD}"/>
                </c:ext>
              </c:extLst>
            </c:dLbl>
            <c:dLbl>
              <c:idx val="7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D4417DBE-8A3D-B6F1-CCA3-D470AB3170FF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4-A566-4F9C-BCF3-6B0B158556AD}"/>
                </c:ext>
              </c:extLst>
            </c:dLbl>
            <c:dLbl>
              <c:idx val="8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53261421-0DEF-ADA0-6674-3847D36D8868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5-A566-4F9C-BCF3-6B0B158556AD}"/>
                </c:ext>
              </c:extLst>
            </c:dLbl>
            <c:dLbl>
              <c:idx val="9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B47638F7-8720-676C-02A0-7ABDFA8ED576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6-A566-4F9C-BCF3-6B0B158556AD}"/>
                </c:ext>
              </c:extLst>
            </c:dLbl>
            <c:dLbl>
              <c:idx val="10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554453DE-70CC-5415-DBC6-F6008A68F1A2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7-A566-4F9C-BCF3-6B0B158556AD}"/>
                </c:ext>
              </c:extLst>
            </c:dLbl>
            <c:dLbl>
              <c:idx val="11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FCA0215D-5C77-EF6A-8302-817F53BBC3E6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8-A566-4F9C-BCF3-6B0B158556AD}"/>
                </c:ext>
              </c:extLst>
            </c:dLbl>
            <c:dLbl>
              <c:idx val="12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58C8A02B-4F03-E72A-3D0C-06AE4BBE6B12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9-A566-4F9C-BCF3-6B0B158556AD}"/>
                </c:ext>
              </c:extLst>
            </c:dLbl>
            <c:dLbl>
              <c:idx val="13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D1143D07-05EA-040D-017F-325EFE4E534A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A-A566-4F9C-BCF3-6B0B158556AD}"/>
                </c:ext>
              </c:extLst>
            </c:dLbl>
            <c:dLbl>
              <c:idx val="14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EE5C6E55-C7BA-8FD0-BED4-21FAB255812C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B-A566-4F9C-BCF3-6B0B158556AD}"/>
                </c:ext>
              </c:extLst>
            </c:dLbl>
            <c:dLbl>
              <c:idx val="15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13C2E362-B22B-7C4F-0436-5F6CFB1370CB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C-A566-4F9C-BCF3-6B0B158556AD}"/>
                </c:ext>
              </c:extLst>
            </c:dLbl>
            <c:dLbl>
              <c:idx val="16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5E843B16-7B80-F32F-D644-DB51D03322BB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D-A566-4F9C-BCF3-6B0B158556AD}"/>
                </c:ext>
              </c:extLst>
            </c:dLbl>
            <c:dLbl>
              <c:idx val="17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56483FB5-2CFB-65CB-7150-B7DB76736E44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E-A566-4F9C-BCF3-6B0B158556AD}"/>
                </c:ext>
              </c:extLst>
            </c:dLbl>
            <c:dLbl>
              <c:idx val="18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FEB7F8CD-BF11-BAB6-37B0-CAFDAA1C77E3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F-A566-4F9C-BCF3-6B0B158556AD}"/>
                </c:ext>
              </c:extLst>
            </c:dLbl>
            <c:dLbl>
              <c:idx val="19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7BC8B4CF-575C-5CFD-B00F-3474EDE47F53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0-A566-4F9C-BCF3-6B0B158556AD}"/>
                </c:ext>
              </c:extLst>
            </c:dLbl>
            <c:dLbl>
              <c:idx val="20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0DA0E2CF-BBA3-426E-A317-7F0226AE5766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1-A566-4F9C-BCF3-6B0B158556AD}"/>
                </c:ext>
              </c:extLst>
            </c:dLbl>
            <c:dLbl>
              <c:idx val="21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21C71FF8-4037-A30B-5FA3-EDC1D6D78D83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2-A566-4F9C-BCF3-6B0B158556AD}"/>
                </c:ext>
              </c:extLst>
            </c:dLbl>
            <c:dLbl>
              <c:idx val="22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33126ECB-4836-B78F-6E76-D3755ABB27F6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3-A566-4F9C-BCF3-6B0B158556AD}"/>
                </c:ext>
              </c:extLst>
            </c:dLbl>
            <c:dLbl>
              <c:idx val="23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7F352D46-3EF5-A464-ED1A-5260BBDC318D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4-A566-4F9C-BCF3-6B0B158556AD}"/>
                </c:ext>
              </c:extLst>
            </c:dLbl>
            <c:dLbl>
              <c:idx val="24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8DFB42C8-A13E-32B0-35D4-550482B60721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5-A566-4F9C-BCF3-6B0B158556AD}"/>
                </c:ext>
              </c:extLst>
            </c:dLbl>
            <c:dLbl>
              <c:idx val="25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52CC5B0C-17F3-F7D7-FC7D-4462CA116581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6-A566-4F9C-BCF3-6B0B158556AD}"/>
                </c:ext>
              </c:extLst>
            </c:dLbl>
            <c:dLbl>
              <c:idx val="26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E1816FB8-503E-5C51-5263-F5D1B80B8F4B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7-A566-4F9C-BCF3-6B0B158556AD}"/>
                </c:ext>
              </c:extLst>
            </c:dLbl>
            <c:dLbl>
              <c:idx val="27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FE5DFB10-1F73-18DF-40B4-F428375DEFF6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8-A566-4F9C-BCF3-6B0B158556AD}"/>
                </c:ext>
              </c:extLst>
            </c:dLbl>
            <c:dLbl>
              <c:idx val="28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C7E7672B-052F-DAF2-C068-3FCBBDA64421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9-A566-4F9C-BCF3-6B0B158556AD}"/>
                </c:ext>
              </c:extLst>
            </c:dLbl>
            <c:dLbl>
              <c:idx val="29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0168A48C-D038-12BA-730D-852DC3C8EB5C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A-A566-4F9C-BCF3-6B0B158556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 baseline="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ChartData!$A$92:$A$121</c:f>
              <c:numCache>
                <c:formatCode>0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ChartData!$H$92:$H$121</c:f>
              <c:numCache>
                <c:formatCode>0</c:formatCode>
                <c:ptCount val="30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40</c:v>
                </c:pt>
                <c:pt idx="7">
                  <c:v>40</c:v>
                </c:pt>
                <c:pt idx="8">
                  <c:v>40</c:v>
                </c:pt>
                <c:pt idx="9">
                  <c:v>40</c:v>
                </c:pt>
                <c:pt idx="10">
                  <c:v>40</c:v>
                </c:pt>
                <c:pt idx="11">
                  <c:v>40</c:v>
                </c:pt>
                <c:pt idx="12">
                  <c:v>40</c:v>
                </c:pt>
                <c:pt idx="13">
                  <c:v>40</c:v>
                </c:pt>
                <c:pt idx="14">
                  <c:v>40</c:v>
                </c:pt>
                <c:pt idx="15">
                  <c:v>40</c:v>
                </c:pt>
                <c:pt idx="16">
                  <c:v>40</c:v>
                </c:pt>
                <c:pt idx="17">
                  <c:v>40</c:v>
                </c:pt>
                <c:pt idx="18">
                  <c:v>40</c:v>
                </c:pt>
                <c:pt idx="19">
                  <c:v>40</c:v>
                </c:pt>
                <c:pt idx="20">
                  <c:v>40</c:v>
                </c:pt>
                <c:pt idx="21">
                  <c:v>40</c:v>
                </c:pt>
                <c:pt idx="22">
                  <c:v>40</c:v>
                </c:pt>
                <c:pt idx="23">
                  <c:v>40</c:v>
                </c:pt>
                <c:pt idx="24">
                  <c:v>40</c:v>
                </c:pt>
                <c:pt idx="25">
                  <c:v>40</c:v>
                </c:pt>
                <c:pt idx="26">
                  <c:v>40</c:v>
                </c:pt>
                <c:pt idx="27">
                  <c:v>40</c:v>
                </c:pt>
                <c:pt idx="28">
                  <c:v>40</c:v>
                </c:pt>
                <c:pt idx="29">
                  <c:v>40</c:v>
                </c:pt>
              </c:numCache>
            </c:numRef>
          </c:yVal>
          <c:bubbleSize>
            <c:numRef>
              <c:f>ChartData!$I$92:$I$121</c:f>
              <c:numCache>
                <c:formatCode>0.00</c:formatCode>
                <c:ptCount val="3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5="http://schemas.microsoft.com/office/drawing/2012/chart" uri="{02D57815-91ED-43cb-92C2-25804820EDAC}">
              <c15:datalabelsRange>
                <c15:f>LegendData!$CI$552:$CI$581</c15:f>
                <c15:dlblRangeCache>
                  <c:ptCount val="30"/>
                  <c:pt idx="0">
                    <c:v>1990</c:v>
                  </c:pt>
                  <c:pt idx="1">
                    <c:v>1991</c:v>
                  </c:pt>
                  <c:pt idx="2">
                    <c:v>1992</c:v>
                  </c:pt>
                  <c:pt idx="3">
                    <c:v>1993</c:v>
                  </c:pt>
                  <c:pt idx="4">
                    <c:v>1994</c:v>
                  </c:pt>
                  <c:pt idx="5">
                    <c:v>1995</c:v>
                  </c:pt>
                  <c:pt idx="6">
                    <c:v>1996</c:v>
                  </c:pt>
                  <c:pt idx="7">
                    <c:v>1997</c:v>
                  </c:pt>
                  <c:pt idx="8">
                    <c:v>1998</c:v>
                  </c:pt>
                  <c:pt idx="9">
                    <c:v>1999</c:v>
                  </c:pt>
                  <c:pt idx="10">
                    <c:v>2000</c:v>
                  </c:pt>
                  <c:pt idx="11">
                    <c:v>2001</c:v>
                  </c:pt>
                  <c:pt idx="12">
                    <c:v>2002</c:v>
                  </c:pt>
                  <c:pt idx="13">
                    <c:v>2003</c:v>
                  </c:pt>
                  <c:pt idx="14">
                    <c:v>2004</c:v>
                  </c:pt>
                  <c:pt idx="15">
                    <c:v>2005</c:v>
                  </c:pt>
                  <c:pt idx="16">
                    <c:v>2006</c:v>
                  </c:pt>
                  <c:pt idx="17">
                    <c:v>2007</c:v>
                  </c:pt>
                  <c:pt idx="18">
                    <c:v>2008</c:v>
                  </c:pt>
                  <c:pt idx="19">
                    <c:v>2009</c:v>
                  </c:pt>
                  <c:pt idx="20">
                    <c:v>2010</c:v>
                  </c:pt>
                  <c:pt idx="21">
                    <c:v>2011</c:v>
                  </c:pt>
                  <c:pt idx="22">
                    <c:v>2012</c:v>
                  </c:pt>
                  <c:pt idx="23">
                    <c:v>2013</c:v>
                  </c:pt>
                  <c:pt idx="24">
                    <c:v>2014</c:v>
                  </c:pt>
                  <c:pt idx="25">
                    <c:v>2015</c:v>
                  </c:pt>
                  <c:pt idx="26">
                    <c:v>2016</c:v>
                  </c:pt>
                  <c:pt idx="27">
                    <c:v>2017</c:v>
                  </c:pt>
                  <c:pt idx="28">
                    <c:v>2018</c:v>
                  </c:pt>
                  <c:pt idx="29">
                    <c:v>2019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7B-A566-4F9C-BCF3-6B0B158556AD}"/>
            </c:ext>
          </c:extLst>
        </c:ser>
        <c:ser>
          <c:idx val="4"/>
          <c:order val="4"/>
          <c:tx>
            <c:strRef>
              <c:f>LegendData!$J$1:$J$1</c:f>
              <c:strCache>
                <c:ptCount val="1"/>
                <c:pt idx="0">
                  <c:v>0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7C-A566-4F9C-BCF3-6B0B158556A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D-A566-4F9C-BCF3-6B0B158556AD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E-A566-4F9C-BCF3-6B0B158556AD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F-A566-4F9C-BCF3-6B0B158556AD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0-A566-4F9C-BCF3-6B0B158556AD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1-A566-4F9C-BCF3-6B0B158556AD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2-A566-4F9C-BCF3-6B0B158556AD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3-A566-4F9C-BCF3-6B0B158556AD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4-A566-4F9C-BCF3-6B0B158556AD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5-A566-4F9C-BCF3-6B0B158556AD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6-A566-4F9C-BCF3-6B0B158556AD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7-A566-4F9C-BCF3-6B0B158556AD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8-A566-4F9C-BCF3-6B0B158556AD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9-A566-4F9C-BCF3-6B0B158556AD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A-A566-4F9C-BCF3-6B0B158556AD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B-A566-4F9C-BCF3-6B0B158556AD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C-A566-4F9C-BCF3-6B0B158556AD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D-A566-4F9C-BCF3-6B0B158556AD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E-A566-4F9C-BCF3-6B0B158556AD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F-A566-4F9C-BCF3-6B0B158556AD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0-A566-4F9C-BCF3-6B0B158556AD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1-A566-4F9C-BCF3-6B0B158556AD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2-A566-4F9C-BCF3-6B0B158556AD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3-A566-4F9C-BCF3-6B0B158556AD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4-A566-4F9C-BCF3-6B0B158556AD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5-A566-4F9C-BCF3-6B0B158556AD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6-A566-4F9C-BCF3-6B0B158556AD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7-A566-4F9C-BCF3-6B0B158556AD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8-A566-4F9C-BCF3-6B0B158556AD}"/>
              </c:ext>
            </c:extLst>
          </c:dPt>
          <c:dPt>
            <c:idx val="2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9-A566-4F9C-BCF3-6B0B158556AD}"/>
              </c:ext>
            </c:extLst>
          </c:dPt>
          <c:xVal>
            <c:numRef>
              <c:f>ChartData!$A$122:$A$151</c:f>
              <c:numCache>
                <c:formatCode>0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ChartData!$J$122:$J$151</c:f>
              <c:numCache>
                <c:formatCode>0</c:formatCode>
                <c:ptCount val="30"/>
                <c:pt idx="0">
                  <c:v>39</c:v>
                </c:pt>
                <c:pt idx="1">
                  <c:v>39</c:v>
                </c:pt>
                <c:pt idx="2">
                  <c:v>39</c:v>
                </c:pt>
                <c:pt idx="3">
                  <c:v>39</c:v>
                </c:pt>
                <c:pt idx="4">
                  <c:v>39</c:v>
                </c:pt>
                <c:pt idx="5">
                  <c:v>39</c:v>
                </c:pt>
                <c:pt idx="6">
                  <c:v>39</c:v>
                </c:pt>
                <c:pt idx="7">
                  <c:v>39</c:v>
                </c:pt>
                <c:pt idx="8">
                  <c:v>39</c:v>
                </c:pt>
                <c:pt idx="9">
                  <c:v>39</c:v>
                </c:pt>
                <c:pt idx="10">
                  <c:v>39</c:v>
                </c:pt>
                <c:pt idx="11">
                  <c:v>39</c:v>
                </c:pt>
                <c:pt idx="12">
                  <c:v>39</c:v>
                </c:pt>
                <c:pt idx="13">
                  <c:v>39</c:v>
                </c:pt>
                <c:pt idx="14">
                  <c:v>39</c:v>
                </c:pt>
                <c:pt idx="15">
                  <c:v>39</c:v>
                </c:pt>
                <c:pt idx="16">
                  <c:v>39</c:v>
                </c:pt>
                <c:pt idx="17">
                  <c:v>39</c:v>
                </c:pt>
                <c:pt idx="18">
                  <c:v>39</c:v>
                </c:pt>
                <c:pt idx="19">
                  <c:v>39</c:v>
                </c:pt>
                <c:pt idx="20">
                  <c:v>39</c:v>
                </c:pt>
                <c:pt idx="21">
                  <c:v>39</c:v>
                </c:pt>
                <c:pt idx="22">
                  <c:v>39</c:v>
                </c:pt>
                <c:pt idx="23">
                  <c:v>39</c:v>
                </c:pt>
                <c:pt idx="24">
                  <c:v>39</c:v>
                </c:pt>
                <c:pt idx="25">
                  <c:v>39</c:v>
                </c:pt>
                <c:pt idx="26">
                  <c:v>39</c:v>
                </c:pt>
                <c:pt idx="27">
                  <c:v>39</c:v>
                </c:pt>
                <c:pt idx="28">
                  <c:v>39</c:v>
                </c:pt>
                <c:pt idx="29">
                  <c:v>39</c:v>
                </c:pt>
              </c:numCache>
            </c:numRef>
          </c:yVal>
          <c:bubbleSize>
            <c:numRef>
              <c:f>ChartData!$K$122:$K$151</c:f>
              <c:numCache>
                <c:formatCode>0.00</c:formatCode>
                <c:ptCount val="3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09A-A566-4F9C-BCF3-6B0B158556AD}"/>
            </c:ext>
          </c:extLst>
        </c:ser>
        <c:ser>
          <c:idx val="5"/>
          <c:order val="5"/>
          <c:tx>
            <c:strRef>
              <c:f>LegendData!$L$1:$L$1</c:f>
              <c:strCache>
                <c:ptCount val="1"/>
                <c:pt idx="0">
                  <c:v>0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9B-A566-4F9C-BCF3-6B0B158556A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C-A566-4F9C-BCF3-6B0B158556AD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D-A566-4F9C-BCF3-6B0B158556AD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E-A566-4F9C-BCF3-6B0B158556AD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F-A566-4F9C-BCF3-6B0B158556AD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0-A566-4F9C-BCF3-6B0B158556AD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1-A566-4F9C-BCF3-6B0B158556AD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2-A566-4F9C-BCF3-6B0B158556AD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3-A566-4F9C-BCF3-6B0B158556AD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4-A566-4F9C-BCF3-6B0B158556AD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5-A566-4F9C-BCF3-6B0B158556AD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6-A566-4F9C-BCF3-6B0B158556AD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7-A566-4F9C-BCF3-6B0B158556AD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8-A566-4F9C-BCF3-6B0B158556AD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9-A566-4F9C-BCF3-6B0B158556AD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A-A566-4F9C-BCF3-6B0B158556AD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B-A566-4F9C-BCF3-6B0B158556AD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C-A566-4F9C-BCF3-6B0B158556AD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D-A566-4F9C-BCF3-6B0B158556AD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E-A566-4F9C-BCF3-6B0B158556AD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F-A566-4F9C-BCF3-6B0B158556AD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0-A566-4F9C-BCF3-6B0B158556AD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1-A566-4F9C-BCF3-6B0B158556AD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2-A566-4F9C-BCF3-6B0B158556AD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3-A566-4F9C-BCF3-6B0B158556AD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4-A566-4F9C-BCF3-6B0B158556AD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5-A566-4F9C-BCF3-6B0B158556AD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6-A566-4F9C-BCF3-6B0B158556AD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7-A566-4F9C-BCF3-6B0B158556AD}"/>
              </c:ext>
            </c:extLst>
          </c:dPt>
          <c:dPt>
            <c:idx val="2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8-A566-4F9C-BCF3-6B0B158556AD}"/>
              </c:ext>
            </c:extLst>
          </c:dPt>
          <c:xVal>
            <c:numRef>
              <c:f>ChartData!$A$152:$A$181</c:f>
              <c:numCache>
                <c:formatCode>0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ChartData!$L$152:$L$181</c:f>
              <c:numCache>
                <c:formatCode>0</c:formatCode>
                <c:ptCount val="30"/>
                <c:pt idx="0">
                  <c:v>38</c:v>
                </c:pt>
                <c:pt idx="1">
                  <c:v>38</c:v>
                </c:pt>
                <c:pt idx="2">
                  <c:v>38</c:v>
                </c:pt>
                <c:pt idx="3">
                  <c:v>38</c:v>
                </c:pt>
                <c:pt idx="4">
                  <c:v>38</c:v>
                </c:pt>
                <c:pt idx="5">
                  <c:v>38</c:v>
                </c:pt>
                <c:pt idx="6">
                  <c:v>38</c:v>
                </c:pt>
                <c:pt idx="7">
                  <c:v>38</c:v>
                </c:pt>
                <c:pt idx="8">
                  <c:v>38</c:v>
                </c:pt>
                <c:pt idx="9">
                  <c:v>38</c:v>
                </c:pt>
                <c:pt idx="10">
                  <c:v>38</c:v>
                </c:pt>
                <c:pt idx="11">
                  <c:v>38</c:v>
                </c:pt>
                <c:pt idx="12">
                  <c:v>38</c:v>
                </c:pt>
                <c:pt idx="13">
                  <c:v>38</c:v>
                </c:pt>
                <c:pt idx="14">
                  <c:v>38</c:v>
                </c:pt>
                <c:pt idx="15">
                  <c:v>38</c:v>
                </c:pt>
                <c:pt idx="16">
                  <c:v>38</c:v>
                </c:pt>
                <c:pt idx="17">
                  <c:v>38</c:v>
                </c:pt>
                <c:pt idx="18">
                  <c:v>38</c:v>
                </c:pt>
                <c:pt idx="19">
                  <c:v>38</c:v>
                </c:pt>
                <c:pt idx="20">
                  <c:v>38</c:v>
                </c:pt>
                <c:pt idx="21">
                  <c:v>38</c:v>
                </c:pt>
                <c:pt idx="22">
                  <c:v>38</c:v>
                </c:pt>
                <c:pt idx="23">
                  <c:v>38</c:v>
                </c:pt>
                <c:pt idx="24">
                  <c:v>38</c:v>
                </c:pt>
                <c:pt idx="25">
                  <c:v>38</c:v>
                </c:pt>
                <c:pt idx="26">
                  <c:v>38</c:v>
                </c:pt>
                <c:pt idx="27">
                  <c:v>38</c:v>
                </c:pt>
                <c:pt idx="28">
                  <c:v>38</c:v>
                </c:pt>
                <c:pt idx="29">
                  <c:v>38</c:v>
                </c:pt>
              </c:numCache>
            </c:numRef>
          </c:yVal>
          <c:bubbleSize>
            <c:numRef>
              <c:f>ChartData!$M$152:$M$181</c:f>
              <c:numCache>
                <c:formatCode>0.00</c:formatCode>
                <c:ptCount val="3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0B9-A566-4F9C-BCF3-6B0B158556AD}"/>
            </c:ext>
          </c:extLst>
        </c:ser>
        <c:ser>
          <c:idx val="6"/>
          <c:order val="6"/>
          <c:tx>
            <c:strRef>
              <c:f>LegendData!$N$1:$N$1</c:f>
              <c:strCache>
                <c:ptCount val="1"/>
                <c:pt idx="0">
                  <c:v>0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BA-A566-4F9C-BCF3-6B0B158556A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B-A566-4F9C-BCF3-6B0B158556AD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C-A566-4F9C-BCF3-6B0B158556AD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D-A566-4F9C-BCF3-6B0B158556AD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E-A566-4F9C-BCF3-6B0B158556AD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F-A566-4F9C-BCF3-6B0B158556AD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0-A566-4F9C-BCF3-6B0B158556AD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1-A566-4F9C-BCF3-6B0B158556AD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2-A566-4F9C-BCF3-6B0B158556AD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3-A566-4F9C-BCF3-6B0B158556AD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4-A566-4F9C-BCF3-6B0B158556AD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5-A566-4F9C-BCF3-6B0B158556AD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6-A566-4F9C-BCF3-6B0B158556AD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7-A566-4F9C-BCF3-6B0B158556AD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8-A566-4F9C-BCF3-6B0B158556AD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9-A566-4F9C-BCF3-6B0B158556AD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A-A566-4F9C-BCF3-6B0B158556AD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B-A566-4F9C-BCF3-6B0B158556AD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C-A566-4F9C-BCF3-6B0B158556AD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D-A566-4F9C-BCF3-6B0B158556AD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E-A566-4F9C-BCF3-6B0B158556AD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F-A566-4F9C-BCF3-6B0B158556AD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0-A566-4F9C-BCF3-6B0B158556AD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1-A566-4F9C-BCF3-6B0B158556AD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2-A566-4F9C-BCF3-6B0B158556AD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3-A566-4F9C-BCF3-6B0B158556AD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4-A566-4F9C-BCF3-6B0B158556AD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5-A566-4F9C-BCF3-6B0B158556AD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6-A566-4F9C-BCF3-6B0B158556AD}"/>
              </c:ext>
            </c:extLst>
          </c:dPt>
          <c:dPt>
            <c:idx val="2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7-A566-4F9C-BCF3-6B0B158556AD}"/>
              </c:ext>
            </c:extLst>
          </c:dPt>
          <c:xVal>
            <c:numRef>
              <c:f>ChartData!$A$182:$A$211</c:f>
              <c:numCache>
                <c:formatCode>0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ChartData!$N$182:$N$211</c:f>
              <c:numCache>
                <c:formatCode>0</c:formatCode>
                <c:ptCount val="30"/>
                <c:pt idx="0">
                  <c:v>37</c:v>
                </c:pt>
                <c:pt idx="1">
                  <c:v>37</c:v>
                </c:pt>
                <c:pt idx="2">
                  <c:v>37</c:v>
                </c:pt>
                <c:pt idx="3">
                  <c:v>37</c:v>
                </c:pt>
                <c:pt idx="4">
                  <c:v>37</c:v>
                </c:pt>
                <c:pt idx="5">
                  <c:v>37</c:v>
                </c:pt>
                <c:pt idx="6">
                  <c:v>37</c:v>
                </c:pt>
                <c:pt idx="7">
                  <c:v>37</c:v>
                </c:pt>
                <c:pt idx="8">
                  <c:v>37</c:v>
                </c:pt>
                <c:pt idx="9">
                  <c:v>37</c:v>
                </c:pt>
                <c:pt idx="10">
                  <c:v>37</c:v>
                </c:pt>
                <c:pt idx="11">
                  <c:v>37</c:v>
                </c:pt>
                <c:pt idx="12">
                  <c:v>37</c:v>
                </c:pt>
                <c:pt idx="13">
                  <c:v>37</c:v>
                </c:pt>
                <c:pt idx="14">
                  <c:v>37</c:v>
                </c:pt>
                <c:pt idx="15">
                  <c:v>37</c:v>
                </c:pt>
                <c:pt idx="16">
                  <c:v>37</c:v>
                </c:pt>
                <c:pt idx="17">
                  <c:v>37</c:v>
                </c:pt>
                <c:pt idx="18">
                  <c:v>37</c:v>
                </c:pt>
                <c:pt idx="19">
                  <c:v>37</c:v>
                </c:pt>
                <c:pt idx="20">
                  <c:v>37</c:v>
                </c:pt>
                <c:pt idx="21">
                  <c:v>37</c:v>
                </c:pt>
                <c:pt idx="22">
                  <c:v>37</c:v>
                </c:pt>
                <c:pt idx="23">
                  <c:v>37</c:v>
                </c:pt>
                <c:pt idx="24">
                  <c:v>37</c:v>
                </c:pt>
                <c:pt idx="25">
                  <c:v>37</c:v>
                </c:pt>
                <c:pt idx="26">
                  <c:v>37</c:v>
                </c:pt>
                <c:pt idx="27">
                  <c:v>37</c:v>
                </c:pt>
                <c:pt idx="28">
                  <c:v>37</c:v>
                </c:pt>
                <c:pt idx="29">
                  <c:v>37</c:v>
                </c:pt>
              </c:numCache>
            </c:numRef>
          </c:yVal>
          <c:bubbleSize>
            <c:numRef>
              <c:f>ChartData!$O$182:$O$211</c:f>
              <c:numCache>
                <c:formatCode>0.00</c:formatCode>
                <c:ptCount val="3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0D8-A566-4F9C-BCF3-6B0B158556AD}"/>
            </c:ext>
          </c:extLst>
        </c:ser>
        <c:ser>
          <c:idx val="7"/>
          <c:order val="7"/>
          <c:tx>
            <c:strRef>
              <c:f>LegendData!$P$1:$P$1</c:f>
              <c:strCache>
                <c:ptCount val="1"/>
                <c:pt idx="0">
                  <c:v>Maxar Technologie...</c:v>
                </c:pt>
              </c:strCache>
            </c:strRef>
          </c:tx>
          <c:spPr>
            <a:solidFill>
              <a:srgbClr val="B3B6B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DA-A566-4F9C-BCF3-6B0B158556A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C-A566-4F9C-BCF3-6B0B158556AD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E-A566-4F9C-BCF3-6B0B158556AD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E0-A566-4F9C-BCF3-6B0B158556AD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E2-A566-4F9C-BCF3-6B0B158556AD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E4-A566-4F9C-BCF3-6B0B158556AD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E6-A566-4F9C-BCF3-6B0B158556AD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E8-A566-4F9C-BCF3-6B0B158556AD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EA-A566-4F9C-BCF3-6B0B158556AD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EC-A566-4F9C-BCF3-6B0B158556AD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EE-A566-4F9C-BCF3-6B0B158556AD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F0-A566-4F9C-BCF3-6B0B158556AD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F2-A566-4F9C-BCF3-6B0B158556AD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F4-A566-4F9C-BCF3-6B0B158556AD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F6-A566-4F9C-BCF3-6B0B158556AD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F8-A566-4F9C-BCF3-6B0B158556AD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FA-A566-4F9C-BCF3-6B0B158556AD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FC-A566-4F9C-BCF3-6B0B158556AD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FE-A566-4F9C-BCF3-6B0B158556AD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00-A566-4F9C-BCF3-6B0B158556AD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02-A566-4F9C-BCF3-6B0B158556AD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04-A566-4F9C-BCF3-6B0B158556AD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06-A566-4F9C-BCF3-6B0B158556AD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08-A566-4F9C-BCF3-6B0B158556AD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0A-A566-4F9C-BCF3-6B0B158556AD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0C-A566-4F9C-BCF3-6B0B158556AD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0E-A566-4F9C-BCF3-6B0B158556AD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10-A566-4F9C-BCF3-6B0B158556A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A-A566-4F9C-BCF3-6B0B158556A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C-A566-4F9C-BCF3-6B0B158556A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E-A566-4F9C-BCF3-6B0B158556A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0-A566-4F9C-BCF3-6B0B158556A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2-A566-4F9C-BCF3-6B0B158556A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4-A566-4F9C-BCF3-6B0B158556A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6-A566-4F9C-BCF3-6B0B158556AD}"/>
                </c:ext>
              </c:extLst>
            </c:dLbl>
            <c:dLbl>
              <c:idx val="7"/>
              <c:tx>
                <c:rich>
                  <a:bodyPr rot="0" vert="horz" lIns="0" tIns="0" rIns="0" bIns="0" anchorCtr="0"/>
                  <a:lstStyle/>
                  <a:p>
                    <a:pPr algn="l">
                      <a:defRPr sz="900">
                        <a:solidFill>
                          <a:schemeClr val="bg1"/>
                        </a:solidFill>
                      </a:defRPr>
                    </a:pPr>
                    <a:fld id="{D5BBFAB5-2CBC-4036-A640-4D3DFFDC1D74}" type="BUBBLESIZE">
                      <a:rPr lang="en-US" sz="900" baseline="0">
                        <a:solidFill>
                          <a:schemeClr val="bg1"/>
                        </a:solidFill>
                      </a:rPr>
                      <a:pPr algn="l">
                        <a:defRPr sz="900">
                          <a:solidFill>
                            <a:schemeClr val="bg1"/>
                          </a:solidFill>
                        </a:defRPr>
                      </a:pPr>
                      <a:t>[BUBBLE SIZE]</a:t>
                    </a:fld>
                    <a:endParaRPr lang="en-GB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E8-A566-4F9C-BCF3-6B0B158556AD}"/>
                </c:ext>
              </c:extLst>
            </c:dLbl>
            <c:dLbl>
              <c:idx val="8"/>
              <c:tx>
                <c:rich>
                  <a:bodyPr rot="0" vert="horz" lIns="0" tIns="0" rIns="0" bIns="0" anchorCtr="0"/>
                  <a:lstStyle/>
                  <a:p>
                    <a:pPr algn="l">
                      <a:defRPr sz="900">
                        <a:solidFill>
                          <a:schemeClr val="bg1"/>
                        </a:solidFill>
                      </a:defRPr>
                    </a:pPr>
                    <a:fld id="{D5BBFAB5-2CBC-4036-A640-4D3DFFDC1D74}" type="BUBBLESIZE">
                      <a:rPr lang="en-US" sz="900" baseline="0">
                        <a:solidFill>
                          <a:schemeClr val="bg1"/>
                        </a:solidFill>
                      </a:rPr>
                      <a:pPr algn="l">
                        <a:defRPr sz="900">
                          <a:solidFill>
                            <a:schemeClr val="bg1"/>
                          </a:solidFill>
                        </a:defRPr>
                      </a:pPr>
                      <a:t>[BUBBLE SIZE]</a:t>
                    </a:fld>
                    <a:endParaRPr lang="en-GB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EA-A566-4F9C-BCF3-6B0B158556AD}"/>
                </c:ext>
              </c:extLst>
            </c:dLbl>
            <c:dLbl>
              <c:idx val="9"/>
              <c:tx>
                <c:rich>
                  <a:bodyPr rot="0" vert="horz" lIns="0" tIns="0" rIns="0" bIns="0" anchorCtr="0"/>
                  <a:lstStyle/>
                  <a:p>
                    <a:pPr algn="l">
                      <a:defRPr sz="900">
                        <a:solidFill>
                          <a:schemeClr val="bg1"/>
                        </a:solidFill>
                      </a:defRPr>
                    </a:pPr>
                    <a:fld id="{D5BBFAB5-2CBC-4036-A640-4D3DFFDC1D74}" type="BUBBLESIZE">
                      <a:rPr lang="en-US" sz="900" baseline="0">
                        <a:solidFill>
                          <a:schemeClr val="bg1"/>
                        </a:solidFill>
                      </a:rPr>
                      <a:pPr algn="l">
                        <a:defRPr sz="900">
                          <a:solidFill>
                            <a:schemeClr val="bg1"/>
                          </a:solidFill>
                        </a:defRPr>
                      </a:pPr>
                      <a:t>[BUBBLE SIZE]</a:t>
                    </a:fld>
                    <a:endParaRPr lang="en-GB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EC-A566-4F9C-BCF3-6B0B158556AD}"/>
                </c:ext>
              </c:extLst>
            </c:dLbl>
            <c:dLbl>
              <c:idx val="10"/>
              <c:tx>
                <c:rich>
                  <a:bodyPr rot="0" vert="horz" lIns="0" tIns="0" rIns="0" bIns="0" anchorCtr="0"/>
                  <a:lstStyle/>
                  <a:p>
                    <a:pPr algn="l">
                      <a:defRPr sz="900">
                        <a:solidFill>
                          <a:schemeClr val="bg1"/>
                        </a:solidFill>
                      </a:defRPr>
                    </a:pPr>
                    <a:fld id="{D5BBFAB5-2CBC-4036-A640-4D3DFFDC1D74}" type="BUBBLESIZE">
                      <a:rPr lang="en-US" sz="900" baseline="0">
                        <a:solidFill>
                          <a:schemeClr val="bg1"/>
                        </a:solidFill>
                      </a:rPr>
                      <a:pPr algn="l">
                        <a:defRPr sz="900">
                          <a:solidFill>
                            <a:schemeClr val="bg1"/>
                          </a:solidFill>
                        </a:defRPr>
                      </a:pPr>
                      <a:t>[BUBBLE SIZE]</a:t>
                    </a:fld>
                    <a:endParaRPr lang="en-GB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EE-A566-4F9C-BCF3-6B0B158556AD}"/>
                </c:ext>
              </c:extLst>
            </c:dLbl>
            <c:dLbl>
              <c:idx val="11"/>
              <c:tx>
                <c:rich>
                  <a:bodyPr rot="0" vert="horz" lIns="0" tIns="0" rIns="0" bIns="0" anchorCtr="0"/>
                  <a:lstStyle/>
                  <a:p>
                    <a:pPr algn="l">
                      <a:defRPr sz="900">
                        <a:solidFill>
                          <a:schemeClr val="bg1"/>
                        </a:solidFill>
                      </a:defRPr>
                    </a:pPr>
                    <a:fld id="{D5BBFAB5-2CBC-4036-A640-4D3DFFDC1D74}" type="BUBBLESIZE">
                      <a:rPr lang="en-US" sz="900" baseline="0">
                        <a:solidFill>
                          <a:schemeClr val="bg1"/>
                        </a:solidFill>
                      </a:rPr>
                      <a:pPr algn="l">
                        <a:defRPr sz="900">
                          <a:solidFill>
                            <a:schemeClr val="bg1"/>
                          </a:solidFill>
                        </a:defRPr>
                      </a:pPr>
                      <a:t>[BUBBLE SIZE]</a:t>
                    </a:fld>
                    <a:endParaRPr lang="en-GB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F0-A566-4F9C-BCF3-6B0B158556AD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F2-A566-4F9C-BCF3-6B0B158556AD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F4-A566-4F9C-BCF3-6B0B158556AD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F6-A566-4F9C-BCF3-6B0B158556AD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F8-A566-4F9C-BCF3-6B0B158556AD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FA-A566-4F9C-BCF3-6B0B158556AD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FC-A566-4F9C-BCF3-6B0B158556AD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FE-A566-4F9C-BCF3-6B0B158556AD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00-A566-4F9C-BCF3-6B0B158556AD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02-A566-4F9C-BCF3-6B0B158556AD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04-A566-4F9C-BCF3-6B0B158556AD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06-A566-4F9C-BCF3-6B0B158556AD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08-A566-4F9C-BCF3-6B0B158556AD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0A-A566-4F9C-BCF3-6B0B158556AD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0C-A566-4F9C-BCF3-6B0B158556AD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0E-A566-4F9C-BCF3-6B0B158556AD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10-A566-4F9C-BCF3-6B0B158556A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90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ChartData!$A$212:$A$239</c:f>
              <c:numCache>
                <c:formatCode>0</c:formatCode>
                <c:ptCount val="2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  <c:pt idx="20">
                  <c:v>22</c:v>
                </c:pt>
                <c:pt idx="21">
                  <c:v>23</c:v>
                </c:pt>
                <c:pt idx="22">
                  <c:v>24</c:v>
                </c:pt>
                <c:pt idx="23">
                  <c:v>25</c:v>
                </c:pt>
                <c:pt idx="24">
                  <c:v>26</c:v>
                </c:pt>
                <c:pt idx="25">
                  <c:v>27</c:v>
                </c:pt>
                <c:pt idx="26">
                  <c:v>28</c:v>
                </c:pt>
                <c:pt idx="27">
                  <c:v>29</c:v>
                </c:pt>
              </c:numCache>
            </c:numRef>
          </c:xVal>
          <c:yVal>
            <c:numRef>
              <c:f>ChartData!$P$212:$P$239</c:f>
              <c:numCache>
                <c:formatCode>0</c:formatCode>
                <c:ptCount val="28"/>
                <c:pt idx="0">
                  <c:v>36</c:v>
                </c:pt>
                <c:pt idx="1">
                  <c:v>36</c:v>
                </c:pt>
                <c:pt idx="2">
                  <c:v>36</c:v>
                </c:pt>
                <c:pt idx="3">
                  <c:v>36</c:v>
                </c:pt>
                <c:pt idx="4">
                  <c:v>36</c:v>
                </c:pt>
                <c:pt idx="5">
                  <c:v>36</c:v>
                </c:pt>
                <c:pt idx="6">
                  <c:v>36</c:v>
                </c:pt>
                <c:pt idx="7">
                  <c:v>36</c:v>
                </c:pt>
                <c:pt idx="8">
                  <c:v>36</c:v>
                </c:pt>
                <c:pt idx="9">
                  <c:v>36</c:v>
                </c:pt>
                <c:pt idx="10">
                  <c:v>36</c:v>
                </c:pt>
                <c:pt idx="11">
                  <c:v>36</c:v>
                </c:pt>
                <c:pt idx="12">
                  <c:v>36</c:v>
                </c:pt>
                <c:pt idx="13">
                  <c:v>36</c:v>
                </c:pt>
                <c:pt idx="14">
                  <c:v>36</c:v>
                </c:pt>
                <c:pt idx="15">
                  <c:v>36</c:v>
                </c:pt>
                <c:pt idx="16">
                  <c:v>36</c:v>
                </c:pt>
                <c:pt idx="17">
                  <c:v>36</c:v>
                </c:pt>
                <c:pt idx="18">
                  <c:v>36</c:v>
                </c:pt>
                <c:pt idx="19">
                  <c:v>36</c:v>
                </c:pt>
                <c:pt idx="20">
                  <c:v>36</c:v>
                </c:pt>
                <c:pt idx="21">
                  <c:v>36</c:v>
                </c:pt>
                <c:pt idx="22">
                  <c:v>36</c:v>
                </c:pt>
                <c:pt idx="23">
                  <c:v>36</c:v>
                </c:pt>
                <c:pt idx="24">
                  <c:v>36</c:v>
                </c:pt>
                <c:pt idx="25">
                  <c:v>36</c:v>
                </c:pt>
                <c:pt idx="26">
                  <c:v>36</c:v>
                </c:pt>
                <c:pt idx="27">
                  <c:v>36</c:v>
                </c:pt>
              </c:numCache>
            </c:numRef>
          </c:yVal>
          <c:bubbleSize>
            <c:numRef>
              <c:f>ChartData!$Q$212:$Q$239</c:f>
              <c:numCache>
                <c:formatCode>0.00</c:formatCode>
                <c:ptCount val="28"/>
                <c:pt idx="0">
                  <c:v>3</c:v>
                </c:pt>
                <c:pt idx="1">
                  <c:v>2</c:v>
                </c:pt>
                <c:pt idx="2">
                  <c:v>6</c:v>
                </c:pt>
                <c:pt idx="3">
                  <c:v>1</c:v>
                </c:pt>
                <c:pt idx="4">
                  <c:v>5</c:v>
                </c:pt>
                <c:pt idx="5">
                  <c:v>9</c:v>
                </c:pt>
                <c:pt idx="6">
                  <c:v>3</c:v>
                </c:pt>
                <c:pt idx="7">
                  <c:v>15</c:v>
                </c:pt>
                <c:pt idx="8">
                  <c:v>15</c:v>
                </c:pt>
                <c:pt idx="9">
                  <c:v>13</c:v>
                </c:pt>
                <c:pt idx="10">
                  <c:v>24</c:v>
                </c:pt>
                <c:pt idx="11">
                  <c:v>14</c:v>
                </c:pt>
                <c:pt idx="12">
                  <c:v>5</c:v>
                </c:pt>
                <c:pt idx="13">
                  <c:v>1</c:v>
                </c:pt>
                <c:pt idx="14">
                  <c:v>2</c:v>
                </c:pt>
                <c:pt idx="15">
                  <c:v>1</c:v>
                </c:pt>
                <c:pt idx="16">
                  <c:v>2</c:v>
                </c:pt>
                <c:pt idx="17">
                  <c:v>2</c:v>
                </c:pt>
                <c:pt idx="18">
                  <c:v>1</c:v>
                </c:pt>
                <c:pt idx="19">
                  <c:v>2</c:v>
                </c:pt>
                <c:pt idx="20">
                  <c:v>11</c:v>
                </c:pt>
                <c:pt idx="21">
                  <c:v>9</c:v>
                </c:pt>
                <c:pt idx="22">
                  <c:v>5</c:v>
                </c:pt>
                <c:pt idx="23">
                  <c:v>3</c:v>
                </c:pt>
                <c:pt idx="24">
                  <c:v>9</c:v>
                </c:pt>
                <c:pt idx="25">
                  <c:v>8</c:v>
                </c:pt>
                <c:pt idx="26">
                  <c:v>10</c:v>
                </c:pt>
                <c:pt idx="27">
                  <c:v>2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111-A566-4F9C-BCF3-6B0B158556AD}"/>
            </c:ext>
          </c:extLst>
        </c:ser>
        <c:ser>
          <c:idx val="8"/>
          <c:order val="8"/>
          <c:tx>
            <c:strRef>
              <c:f>LegendData!$R$1:$R$1</c:f>
              <c:strCache>
                <c:ptCount val="1"/>
                <c:pt idx="0">
                  <c:v>Aerojet Rocketdyn...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113-A566-4F9C-BCF3-6B0B158556A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15-A566-4F9C-BCF3-6B0B158556AD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17-A566-4F9C-BCF3-6B0B158556AD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19-A566-4F9C-BCF3-6B0B158556AD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1B-A566-4F9C-BCF3-6B0B158556AD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1D-A566-4F9C-BCF3-6B0B158556AD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1F-A566-4F9C-BCF3-6B0B158556AD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21-A566-4F9C-BCF3-6B0B158556AD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23-A566-4F9C-BCF3-6B0B158556AD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25-A566-4F9C-BCF3-6B0B158556AD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27-A566-4F9C-BCF3-6B0B158556AD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29-A566-4F9C-BCF3-6B0B158556AD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2B-A566-4F9C-BCF3-6B0B158556AD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2D-A566-4F9C-BCF3-6B0B158556AD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2F-A566-4F9C-BCF3-6B0B158556AD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31-A566-4F9C-BCF3-6B0B158556AD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33-A566-4F9C-BCF3-6B0B158556AD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35-A566-4F9C-BCF3-6B0B158556AD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37-A566-4F9C-BCF3-6B0B158556AD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39-A566-4F9C-BCF3-6B0B158556AD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3B-A566-4F9C-BCF3-6B0B158556AD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3D-A566-4F9C-BCF3-6B0B158556AD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3F-A566-4F9C-BCF3-6B0B158556AD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41-A566-4F9C-BCF3-6B0B158556AD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43-A566-4F9C-BCF3-6B0B158556AD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45-A566-4F9C-BCF3-6B0B158556AD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47-A566-4F9C-BCF3-6B0B158556AD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49-A566-4F9C-BCF3-6B0B158556AD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4B-A566-4F9C-BCF3-6B0B158556A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13-A566-4F9C-BCF3-6B0B158556A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15-A566-4F9C-BCF3-6B0B158556A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17-A566-4F9C-BCF3-6B0B158556A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19-A566-4F9C-BCF3-6B0B158556A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1B-A566-4F9C-BCF3-6B0B158556A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1D-A566-4F9C-BCF3-6B0B158556A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1F-A566-4F9C-BCF3-6B0B158556A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21-A566-4F9C-BCF3-6B0B158556A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23-A566-4F9C-BCF3-6B0B158556A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25-A566-4F9C-BCF3-6B0B158556A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27-A566-4F9C-BCF3-6B0B158556AD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29-A566-4F9C-BCF3-6B0B158556AD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2B-A566-4F9C-BCF3-6B0B158556AD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2D-A566-4F9C-BCF3-6B0B158556AD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2F-A566-4F9C-BCF3-6B0B158556AD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31-A566-4F9C-BCF3-6B0B158556AD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33-A566-4F9C-BCF3-6B0B158556AD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35-A566-4F9C-BCF3-6B0B158556AD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37-A566-4F9C-BCF3-6B0B158556AD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39-A566-4F9C-BCF3-6B0B158556AD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3B-A566-4F9C-BCF3-6B0B158556AD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3D-A566-4F9C-BCF3-6B0B158556AD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3F-A566-4F9C-BCF3-6B0B158556AD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41-A566-4F9C-BCF3-6B0B158556AD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43-A566-4F9C-BCF3-6B0B158556AD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45-A566-4F9C-BCF3-6B0B158556AD}"/>
                </c:ext>
              </c:extLst>
            </c:dLbl>
            <c:dLbl>
              <c:idx val="26"/>
              <c:tx>
                <c:rich>
                  <a:bodyPr rot="0" vert="horz" lIns="0" tIns="0" rIns="0" bIns="0" anchorCtr="0"/>
                  <a:lstStyle/>
                  <a:p>
                    <a:pPr algn="l">
                      <a:defRPr sz="900">
                        <a:solidFill>
                          <a:schemeClr val="bg1"/>
                        </a:solidFill>
                      </a:defRPr>
                    </a:pPr>
                    <a:fld id="{D5BBFAB5-2CBC-4036-A640-4D3DFFDC1D74}" type="BUBBLESIZE">
                      <a:rPr lang="en-US" sz="900" baseline="0">
                        <a:solidFill>
                          <a:schemeClr val="bg1"/>
                        </a:solidFill>
                      </a:rPr>
                      <a:pPr algn="l">
                        <a:defRPr sz="900">
                          <a:solidFill>
                            <a:schemeClr val="bg1"/>
                          </a:solidFill>
                        </a:defRPr>
                      </a:pPr>
                      <a:t>[BUBBLE SIZE]</a:t>
                    </a:fld>
                    <a:endParaRPr lang="en-GB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147-A566-4F9C-BCF3-6B0B158556AD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49-A566-4F9C-BCF3-6B0B158556AD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4B-A566-4F9C-BCF3-6B0B158556A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90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ChartData!$A$240:$A$268</c:f>
              <c:numCache>
                <c:formatCode>0</c:formatCode>
                <c:ptCount val="2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</c:numCache>
            </c:numRef>
          </c:xVal>
          <c:yVal>
            <c:numRef>
              <c:f>ChartData!$R$240:$R$268</c:f>
              <c:numCache>
                <c:formatCode>0</c:formatCode>
                <c:ptCount val="29"/>
                <c:pt idx="0">
                  <c:v>35</c:v>
                </c:pt>
                <c:pt idx="1">
                  <c:v>35</c:v>
                </c:pt>
                <c:pt idx="2">
                  <c:v>35</c:v>
                </c:pt>
                <c:pt idx="3">
                  <c:v>35</c:v>
                </c:pt>
                <c:pt idx="4">
                  <c:v>35</c:v>
                </c:pt>
                <c:pt idx="5">
                  <c:v>35</c:v>
                </c:pt>
                <c:pt idx="6">
                  <c:v>35</c:v>
                </c:pt>
                <c:pt idx="7">
                  <c:v>35</c:v>
                </c:pt>
                <c:pt idx="8">
                  <c:v>35</c:v>
                </c:pt>
                <c:pt idx="9">
                  <c:v>35</c:v>
                </c:pt>
                <c:pt idx="10">
                  <c:v>35</c:v>
                </c:pt>
                <c:pt idx="11">
                  <c:v>35</c:v>
                </c:pt>
                <c:pt idx="12">
                  <c:v>35</c:v>
                </c:pt>
                <c:pt idx="13">
                  <c:v>35</c:v>
                </c:pt>
                <c:pt idx="14">
                  <c:v>35</c:v>
                </c:pt>
                <c:pt idx="15">
                  <c:v>35</c:v>
                </c:pt>
                <c:pt idx="16">
                  <c:v>35</c:v>
                </c:pt>
                <c:pt idx="17">
                  <c:v>35</c:v>
                </c:pt>
                <c:pt idx="18">
                  <c:v>35</c:v>
                </c:pt>
                <c:pt idx="19">
                  <c:v>35</c:v>
                </c:pt>
                <c:pt idx="20">
                  <c:v>35</c:v>
                </c:pt>
                <c:pt idx="21">
                  <c:v>35</c:v>
                </c:pt>
                <c:pt idx="22">
                  <c:v>35</c:v>
                </c:pt>
                <c:pt idx="23">
                  <c:v>35</c:v>
                </c:pt>
                <c:pt idx="24">
                  <c:v>35</c:v>
                </c:pt>
                <c:pt idx="25">
                  <c:v>35</c:v>
                </c:pt>
                <c:pt idx="26">
                  <c:v>35</c:v>
                </c:pt>
                <c:pt idx="27">
                  <c:v>35</c:v>
                </c:pt>
                <c:pt idx="28">
                  <c:v>35</c:v>
                </c:pt>
              </c:numCache>
            </c:numRef>
          </c:yVal>
          <c:bubbleSize>
            <c:numRef>
              <c:f>ChartData!$S$240:$S$268</c:f>
              <c:numCache>
                <c:formatCode>0.00</c:formatCode>
                <c:ptCount val="29"/>
                <c:pt idx="0">
                  <c:v>3</c:v>
                </c:pt>
                <c:pt idx="1">
                  <c:v>4</c:v>
                </c:pt>
                <c:pt idx="2">
                  <c:v>3</c:v>
                </c:pt>
                <c:pt idx="3">
                  <c:v>4</c:v>
                </c:pt>
                <c:pt idx="4">
                  <c:v>6</c:v>
                </c:pt>
                <c:pt idx="5">
                  <c:v>4</c:v>
                </c:pt>
                <c:pt idx="6">
                  <c:v>5</c:v>
                </c:pt>
                <c:pt idx="7">
                  <c:v>4</c:v>
                </c:pt>
                <c:pt idx="8">
                  <c:v>10</c:v>
                </c:pt>
                <c:pt idx="9">
                  <c:v>5</c:v>
                </c:pt>
                <c:pt idx="10">
                  <c:v>5</c:v>
                </c:pt>
                <c:pt idx="11">
                  <c:v>8</c:v>
                </c:pt>
                <c:pt idx="12">
                  <c:v>9</c:v>
                </c:pt>
                <c:pt idx="13">
                  <c:v>8</c:v>
                </c:pt>
                <c:pt idx="14">
                  <c:v>11</c:v>
                </c:pt>
                <c:pt idx="15">
                  <c:v>4</c:v>
                </c:pt>
                <c:pt idx="16">
                  <c:v>5</c:v>
                </c:pt>
                <c:pt idx="17">
                  <c:v>5</c:v>
                </c:pt>
                <c:pt idx="18">
                  <c:v>7</c:v>
                </c:pt>
                <c:pt idx="19">
                  <c:v>4</c:v>
                </c:pt>
                <c:pt idx="20">
                  <c:v>2</c:v>
                </c:pt>
                <c:pt idx="21">
                  <c:v>11</c:v>
                </c:pt>
                <c:pt idx="22">
                  <c:v>3</c:v>
                </c:pt>
                <c:pt idx="23">
                  <c:v>1</c:v>
                </c:pt>
                <c:pt idx="24">
                  <c:v>4</c:v>
                </c:pt>
                <c:pt idx="25">
                  <c:v>10</c:v>
                </c:pt>
                <c:pt idx="26">
                  <c:v>14</c:v>
                </c:pt>
                <c:pt idx="27">
                  <c:v>8</c:v>
                </c:pt>
                <c:pt idx="28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14C-A566-4F9C-BCF3-6B0B158556AD}"/>
            </c:ext>
          </c:extLst>
        </c:ser>
        <c:ser>
          <c:idx val="9"/>
          <c:order val="9"/>
          <c:tx>
            <c:strRef>
              <c:f>LegendData!$T$1:$T$1</c:f>
              <c:strCache>
                <c:ptCount val="1"/>
                <c:pt idx="0">
                  <c:v>Aerospace Corp</c:v>
                </c:pt>
              </c:strCache>
            </c:strRef>
          </c:tx>
          <c:spPr>
            <a:solidFill>
              <a:srgbClr val="9FA04E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14E-A566-4F9C-BCF3-6B0B158556A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50-A566-4F9C-BCF3-6B0B158556AD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52-A566-4F9C-BCF3-6B0B158556AD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54-A566-4F9C-BCF3-6B0B158556AD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56-A566-4F9C-BCF3-6B0B158556AD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58-A566-4F9C-BCF3-6B0B158556AD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5A-A566-4F9C-BCF3-6B0B158556AD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5C-A566-4F9C-BCF3-6B0B158556AD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5E-A566-4F9C-BCF3-6B0B158556AD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60-A566-4F9C-BCF3-6B0B158556AD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62-A566-4F9C-BCF3-6B0B158556AD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64-A566-4F9C-BCF3-6B0B158556AD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66-A566-4F9C-BCF3-6B0B158556AD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68-A566-4F9C-BCF3-6B0B158556AD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6A-A566-4F9C-BCF3-6B0B158556AD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6C-A566-4F9C-BCF3-6B0B158556AD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6E-A566-4F9C-BCF3-6B0B158556AD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70-A566-4F9C-BCF3-6B0B158556AD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72-A566-4F9C-BCF3-6B0B158556AD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74-A566-4F9C-BCF3-6B0B158556AD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76-A566-4F9C-BCF3-6B0B158556AD}"/>
              </c:ext>
            </c:extLst>
          </c:dPt>
          <c:xVal>
            <c:numRef>
              <c:f>ChartData!$A$269:$A$289</c:f>
              <c:numCache>
                <c:formatCode>0</c:formatCode>
                <c:ptCount val="21"/>
                <c:pt idx="0">
                  <c:v>6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17</c:v>
                </c:pt>
                <c:pt idx="9">
                  <c:v>18</c:v>
                </c:pt>
                <c:pt idx="10">
                  <c:v>19</c:v>
                </c:pt>
                <c:pt idx="11">
                  <c:v>20</c:v>
                </c:pt>
                <c:pt idx="12">
                  <c:v>21</c:v>
                </c:pt>
                <c:pt idx="13">
                  <c:v>22</c:v>
                </c:pt>
                <c:pt idx="14">
                  <c:v>23</c:v>
                </c:pt>
                <c:pt idx="15">
                  <c:v>24</c:v>
                </c:pt>
                <c:pt idx="16">
                  <c:v>25</c:v>
                </c:pt>
                <c:pt idx="17">
                  <c:v>26</c:v>
                </c:pt>
                <c:pt idx="18">
                  <c:v>27</c:v>
                </c:pt>
                <c:pt idx="19">
                  <c:v>28</c:v>
                </c:pt>
                <c:pt idx="20">
                  <c:v>29</c:v>
                </c:pt>
              </c:numCache>
            </c:numRef>
          </c:xVal>
          <c:yVal>
            <c:numRef>
              <c:f>ChartData!$T$269:$T$289</c:f>
              <c:numCache>
                <c:formatCode>0</c:formatCode>
                <c:ptCount val="21"/>
                <c:pt idx="0">
                  <c:v>34</c:v>
                </c:pt>
                <c:pt idx="1">
                  <c:v>34</c:v>
                </c:pt>
                <c:pt idx="2">
                  <c:v>34</c:v>
                </c:pt>
                <c:pt idx="3">
                  <c:v>34</c:v>
                </c:pt>
                <c:pt idx="4">
                  <c:v>34</c:v>
                </c:pt>
                <c:pt idx="5">
                  <c:v>34</c:v>
                </c:pt>
                <c:pt idx="6">
                  <c:v>34</c:v>
                </c:pt>
                <c:pt idx="7">
                  <c:v>34</c:v>
                </c:pt>
                <c:pt idx="8">
                  <c:v>34</c:v>
                </c:pt>
                <c:pt idx="9">
                  <c:v>34</c:v>
                </c:pt>
                <c:pt idx="10">
                  <c:v>34</c:v>
                </c:pt>
                <c:pt idx="11">
                  <c:v>34</c:v>
                </c:pt>
                <c:pt idx="12">
                  <c:v>34</c:v>
                </c:pt>
                <c:pt idx="13">
                  <c:v>34</c:v>
                </c:pt>
                <c:pt idx="14">
                  <c:v>34</c:v>
                </c:pt>
                <c:pt idx="15">
                  <c:v>34</c:v>
                </c:pt>
                <c:pt idx="16">
                  <c:v>34</c:v>
                </c:pt>
                <c:pt idx="17">
                  <c:v>34</c:v>
                </c:pt>
                <c:pt idx="18">
                  <c:v>34</c:v>
                </c:pt>
                <c:pt idx="19">
                  <c:v>34</c:v>
                </c:pt>
                <c:pt idx="20">
                  <c:v>34</c:v>
                </c:pt>
              </c:numCache>
            </c:numRef>
          </c:yVal>
          <c:bubbleSize>
            <c:numRef>
              <c:f>ChartData!$U$269:$U$289</c:f>
              <c:numCache>
                <c:formatCode>0.00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4</c:v>
                </c:pt>
                <c:pt idx="10">
                  <c:v>5</c:v>
                </c:pt>
                <c:pt idx="11">
                  <c:v>1</c:v>
                </c:pt>
                <c:pt idx="12">
                  <c:v>4</c:v>
                </c:pt>
                <c:pt idx="13">
                  <c:v>4</c:v>
                </c:pt>
                <c:pt idx="14">
                  <c:v>3</c:v>
                </c:pt>
                <c:pt idx="15">
                  <c:v>2</c:v>
                </c:pt>
                <c:pt idx="16">
                  <c:v>2</c:v>
                </c:pt>
                <c:pt idx="17">
                  <c:v>1</c:v>
                </c:pt>
                <c:pt idx="18">
                  <c:v>5</c:v>
                </c:pt>
                <c:pt idx="19">
                  <c:v>3</c:v>
                </c:pt>
                <c:pt idx="20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177-A566-4F9C-BCF3-6B0B158556AD}"/>
            </c:ext>
          </c:extLst>
        </c:ser>
        <c:ser>
          <c:idx val="10"/>
          <c:order val="10"/>
          <c:tx>
            <c:strRef>
              <c:f>LegendData!$V$1:$V$1</c:f>
              <c:strCache>
                <c:ptCount val="1"/>
                <c:pt idx="0">
                  <c:v>SHANGHAI ENG CT M...</c:v>
                </c:pt>
              </c:strCache>
            </c:strRef>
          </c:tx>
          <c:spPr>
            <a:solidFill>
              <a:srgbClr val="E8CFC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179-A566-4F9C-BCF3-6B0B158556A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7B-A566-4F9C-BCF3-6B0B158556AD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7D-A566-4F9C-BCF3-6B0B158556AD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7F-A566-4F9C-BCF3-6B0B158556AD}"/>
              </c:ext>
            </c:extLst>
          </c:dPt>
          <c:dLbls>
            <c:dLbl>
              <c:idx val="0"/>
              <c:tx>
                <c:rich>
                  <a:bodyPr rot="0" vert="horz" lIns="0" tIns="0" rIns="0" bIns="0" anchorCtr="0"/>
                  <a:lstStyle/>
                  <a:p>
                    <a:pPr algn="l">
                      <a:defRPr sz="900"/>
                    </a:pPr>
                    <a:fld id="{D5BBFAB5-2CBC-4036-A640-4D3DFFDC1D74}" type="BUBBLESIZE">
                      <a:rPr lang="en-US" sz="900" baseline="0">
                        <a:solidFill>
                          <a:schemeClr val="tx1"/>
                        </a:solidFill>
                      </a:rPr>
                      <a:pPr algn="l">
                        <a:defRPr sz="900"/>
                      </a:pPr>
                      <a:t>[BUBBLE SIZE]</a:t>
                    </a:fld>
                    <a:endParaRPr lang="en-GB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179-A566-4F9C-BCF3-6B0B158556A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7B-A566-4F9C-BCF3-6B0B158556AD}"/>
                </c:ext>
              </c:extLst>
            </c:dLbl>
            <c:dLbl>
              <c:idx val="2"/>
              <c:tx>
                <c:rich>
                  <a:bodyPr rot="0" vert="horz" lIns="0" tIns="0" rIns="0" bIns="0" anchorCtr="0"/>
                  <a:lstStyle/>
                  <a:p>
                    <a:pPr algn="l">
                      <a:defRPr sz="900"/>
                    </a:pPr>
                    <a:fld id="{D5BBFAB5-2CBC-4036-A640-4D3DFFDC1D74}" type="BUBBLESIZE">
                      <a:rPr lang="en-US" sz="900" baseline="0">
                        <a:solidFill>
                          <a:schemeClr val="tx1"/>
                        </a:solidFill>
                      </a:rPr>
                      <a:pPr algn="l">
                        <a:defRPr sz="900"/>
                      </a:pPr>
                      <a:t>[BUBBLE SIZE]</a:t>
                    </a:fld>
                    <a:endParaRPr lang="en-GB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17D-A566-4F9C-BCF3-6B0B158556A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7F-A566-4F9C-BCF3-6B0B158556A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900" baseline="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ChartData!$A$290:$A$293</c:f>
              <c:numCache>
                <c:formatCode>0</c:formatCode>
                <c:ptCount val="4"/>
                <c:pt idx="0">
                  <c:v>27</c:v>
                </c:pt>
                <c:pt idx="1">
                  <c:v>28</c:v>
                </c:pt>
                <c:pt idx="2">
                  <c:v>29</c:v>
                </c:pt>
                <c:pt idx="3">
                  <c:v>30</c:v>
                </c:pt>
              </c:numCache>
            </c:numRef>
          </c:xVal>
          <c:yVal>
            <c:numRef>
              <c:f>ChartData!$V$290:$V$293</c:f>
              <c:numCache>
                <c:formatCode>0</c:formatCode>
                <c:ptCount val="4"/>
                <c:pt idx="0">
                  <c:v>33</c:v>
                </c:pt>
                <c:pt idx="1">
                  <c:v>33</c:v>
                </c:pt>
                <c:pt idx="2">
                  <c:v>33</c:v>
                </c:pt>
                <c:pt idx="3">
                  <c:v>33</c:v>
                </c:pt>
              </c:numCache>
            </c:numRef>
          </c:yVal>
          <c:bubbleSize>
            <c:numRef>
              <c:f>ChartData!$W$290:$W$293</c:f>
              <c:numCache>
                <c:formatCode>0.00</c:formatCode>
                <c:ptCount val="4"/>
                <c:pt idx="0">
                  <c:v>15</c:v>
                </c:pt>
                <c:pt idx="1">
                  <c:v>5</c:v>
                </c:pt>
                <c:pt idx="2">
                  <c:v>19</c:v>
                </c:pt>
                <c:pt idx="3">
                  <c:v>3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180-A566-4F9C-BCF3-6B0B158556AD}"/>
            </c:ext>
          </c:extLst>
        </c:ser>
        <c:ser>
          <c:idx val="11"/>
          <c:order val="11"/>
          <c:tx>
            <c:strRef>
              <c:f>LegendData!$X$1:$X$1</c:f>
              <c:strCache>
                <c:ptCount val="1"/>
                <c:pt idx="0">
                  <c:v>European Space Ag...</c:v>
                </c:pt>
              </c:strCache>
            </c:strRef>
          </c:tx>
          <c:spPr>
            <a:solidFill>
              <a:srgbClr val="77D9E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182-A566-4F9C-BCF3-6B0B158556A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84-A566-4F9C-BCF3-6B0B158556AD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86-A566-4F9C-BCF3-6B0B158556AD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88-A566-4F9C-BCF3-6B0B158556AD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8A-A566-4F9C-BCF3-6B0B158556AD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8C-A566-4F9C-BCF3-6B0B158556AD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8E-A566-4F9C-BCF3-6B0B158556AD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90-A566-4F9C-BCF3-6B0B158556AD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92-A566-4F9C-BCF3-6B0B158556AD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94-A566-4F9C-BCF3-6B0B158556AD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96-A566-4F9C-BCF3-6B0B158556AD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98-A566-4F9C-BCF3-6B0B158556AD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9A-A566-4F9C-BCF3-6B0B158556AD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9C-A566-4F9C-BCF3-6B0B158556AD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9E-A566-4F9C-BCF3-6B0B158556AD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A0-A566-4F9C-BCF3-6B0B158556AD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A2-A566-4F9C-BCF3-6B0B158556AD}"/>
              </c:ext>
            </c:extLst>
          </c:dPt>
          <c:xVal>
            <c:numRef>
              <c:f>ChartData!$A$294:$A$310</c:f>
              <c:numCache>
                <c:formatCode>0</c:formatCode>
                <c:ptCount val="17"/>
                <c:pt idx="0">
                  <c:v>2</c:v>
                </c:pt>
                <c:pt idx="1">
                  <c:v>3</c:v>
                </c:pt>
                <c:pt idx="2">
                  <c:v>6</c:v>
                </c:pt>
                <c:pt idx="3">
                  <c:v>8</c:v>
                </c:pt>
                <c:pt idx="4">
                  <c:v>9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15</c:v>
                </c:pt>
                <c:pt idx="9">
                  <c:v>17</c:v>
                </c:pt>
                <c:pt idx="10">
                  <c:v>18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26</c:v>
                </c:pt>
                <c:pt idx="16">
                  <c:v>27</c:v>
                </c:pt>
              </c:numCache>
            </c:numRef>
          </c:xVal>
          <c:yVal>
            <c:numRef>
              <c:f>ChartData!$X$294:$X$310</c:f>
              <c:numCache>
                <c:formatCode>0</c:formatCode>
                <c:ptCount val="17"/>
                <c:pt idx="0">
                  <c:v>32</c:v>
                </c:pt>
                <c:pt idx="1">
                  <c:v>32</c:v>
                </c:pt>
                <c:pt idx="2">
                  <c:v>32</c:v>
                </c:pt>
                <c:pt idx="3">
                  <c:v>32</c:v>
                </c:pt>
                <c:pt idx="4">
                  <c:v>32</c:v>
                </c:pt>
                <c:pt idx="5">
                  <c:v>32</c:v>
                </c:pt>
                <c:pt idx="6">
                  <c:v>32</c:v>
                </c:pt>
                <c:pt idx="7">
                  <c:v>32</c:v>
                </c:pt>
                <c:pt idx="8">
                  <c:v>32</c:v>
                </c:pt>
                <c:pt idx="9">
                  <c:v>32</c:v>
                </c:pt>
                <c:pt idx="10">
                  <c:v>32</c:v>
                </c:pt>
                <c:pt idx="11">
                  <c:v>32</c:v>
                </c:pt>
                <c:pt idx="12">
                  <c:v>32</c:v>
                </c:pt>
                <c:pt idx="13">
                  <c:v>32</c:v>
                </c:pt>
                <c:pt idx="14">
                  <c:v>32</c:v>
                </c:pt>
                <c:pt idx="15">
                  <c:v>32</c:v>
                </c:pt>
                <c:pt idx="16">
                  <c:v>32</c:v>
                </c:pt>
              </c:numCache>
            </c:numRef>
          </c:yVal>
          <c:bubbleSize>
            <c:numRef>
              <c:f>ChartData!$Y$294:$Y$310</c:f>
              <c:numCache>
                <c:formatCode>0.00</c:formatCode>
                <c:ptCount val="17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3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3</c:v>
                </c:pt>
                <c:pt idx="14">
                  <c:v>2</c:v>
                </c:pt>
                <c:pt idx="15">
                  <c:v>1</c:v>
                </c:pt>
                <c:pt idx="16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1A3-A566-4F9C-BCF3-6B0B158556AD}"/>
            </c:ext>
          </c:extLst>
        </c:ser>
        <c:ser>
          <c:idx val="12"/>
          <c:order val="12"/>
          <c:tx>
            <c:strRef>
              <c:f>LegendData!$Z$1:$Z$1</c:f>
              <c:strCache>
                <c:ptCount val="1"/>
                <c:pt idx="0">
                  <c:v>RUAG Holding</c:v>
                </c:pt>
              </c:strCache>
            </c:strRef>
          </c:tx>
          <c:spPr>
            <a:solidFill>
              <a:srgbClr val="FAE2E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1A5-A566-4F9C-BCF3-6B0B158556A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A7-A566-4F9C-BCF3-6B0B158556AD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A9-A566-4F9C-BCF3-6B0B158556AD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AB-A566-4F9C-BCF3-6B0B158556AD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AD-A566-4F9C-BCF3-6B0B158556AD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AF-A566-4F9C-BCF3-6B0B158556AD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B1-A566-4F9C-BCF3-6B0B158556AD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B3-A566-4F9C-BCF3-6B0B158556AD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B5-A566-4F9C-BCF3-6B0B158556AD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B7-A566-4F9C-BCF3-6B0B158556AD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B9-A566-4F9C-BCF3-6B0B158556AD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BB-A566-4F9C-BCF3-6B0B158556AD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BD-A566-4F9C-BCF3-6B0B158556AD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BF-A566-4F9C-BCF3-6B0B158556AD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C1-A566-4F9C-BCF3-6B0B158556AD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C3-A566-4F9C-BCF3-6B0B158556AD}"/>
              </c:ext>
            </c:extLst>
          </c:dPt>
          <c:xVal>
            <c:numRef>
              <c:f>ChartData!$A$311:$A$326</c:f>
              <c:numCache>
                <c:formatCode>0</c:formatCode>
                <c:ptCount val="16"/>
                <c:pt idx="0">
                  <c:v>7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14</c:v>
                </c:pt>
                <c:pt idx="5">
                  <c:v>15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  <c:pt idx="9">
                  <c:v>21</c:v>
                </c:pt>
                <c:pt idx="10">
                  <c:v>22</c:v>
                </c:pt>
                <c:pt idx="11">
                  <c:v>23</c:v>
                </c:pt>
                <c:pt idx="12">
                  <c:v>25</c:v>
                </c:pt>
                <c:pt idx="13">
                  <c:v>26</c:v>
                </c:pt>
                <c:pt idx="14">
                  <c:v>27</c:v>
                </c:pt>
                <c:pt idx="15">
                  <c:v>28</c:v>
                </c:pt>
              </c:numCache>
            </c:numRef>
          </c:xVal>
          <c:yVal>
            <c:numRef>
              <c:f>ChartData!$Z$311:$Z$326</c:f>
              <c:numCache>
                <c:formatCode>0</c:formatCode>
                <c:ptCount val="16"/>
                <c:pt idx="0">
                  <c:v>31</c:v>
                </c:pt>
                <c:pt idx="1">
                  <c:v>31</c:v>
                </c:pt>
                <c:pt idx="2">
                  <c:v>31</c:v>
                </c:pt>
                <c:pt idx="3">
                  <c:v>31</c:v>
                </c:pt>
                <c:pt idx="4">
                  <c:v>31</c:v>
                </c:pt>
                <c:pt idx="5">
                  <c:v>31</c:v>
                </c:pt>
                <c:pt idx="6">
                  <c:v>31</c:v>
                </c:pt>
                <c:pt idx="7">
                  <c:v>31</c:v>
                </c:pt>
                <c:pt idx="8">
                  <c:v>31</c:v>
                </c:pt>
                <c:pt idx="9">
                  <c:v>31</c:v>
                </c:pt>
                <c:pt idx="10">
                  <c:v>31</c:v>
                </c:pt>
                <c:pt idx="11">
                  <c:v>31</c:v>
                </c:pt>
                <c:pt idx="12">
                  <c:v>31</c:v>
                </c:pt>
                <c:pt idx="13">
                  <c:v>31</c:v>
                </c:pt>
                <c:pt idx="14">
                  <c:v>31</c:v>
                </c:pt>
                <c:pt idx="15">
                  <c:v>31</c:v>
                </c:pt>
              </c:numCache>
            </c:numRef>
          </c:yVal>
          <c:bubbleSize>
            <c:numRef>
              <c:f>ChartData!$AA$311:$AA$326</c:f>
              <c:numCache>
                <c:formatCode>0.00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4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4</c:v>
                </c:pt>
                <c:pt idx="10">
                  <c:v>1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1</c:v>
                </c:pt>
                <c:pt idx="15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1C4-A566-4F9C-BCF3-6B0B158556AD}"/>
            </c:ext>
          </c:extLst>
        </c:ser>
        <c:ser>
          <c:idx val="13"/>
          <c:order val="13"/>
          <c:tx>
            <c:strRef>
              <c:f>LegendData!$AB$1:$AB$1</c:f>
              <c:strCache>
                <c:ptCount val="1"/>
                <c:pt idx="0">
                  <c:v>BUSEK</c:v>
                </c:pt>
              </c:strCache>
            </c:strRef>
          </c:tx>
          <c:spPr>
            <a:solidFill>
              <a:srgbClr val="50CEE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1C6-A566-4F9C-BCF3-6B0B158556A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C8-A566-4F9C-BCF3-6B0B158556AD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CA-A566-4F9C-BCF3-6B0B158556AD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CC-A566-4F9C-BCF3-6B0B158556AD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CE-A566-4F9C-BCF3-6B0B158556AD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D0-A566-4F9C-BCF3-6B0B158556AD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D2-A566-4F9C-BCF3-6B0B158556AD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D4-A566-4F9C-BCF3-6B0B158556AD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D6-A566-4F9C-BCF3-6B0B158556AD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D8-A566-4F9C-BCF3-6B0B158556AD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DA-A566-4F9C-BCF3-6B0B158556AD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DC-A566-4F9C-BCF3-6B0B158556AD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DE-A566-4F9C-BCF3-6B0B158556AD}"/>
              </c:ext>
            </c:extLst>
          </c:dPt>
          <c:xVal>
            <c:numRef>
              <c:f>ChartData!$A$327:$A$339</c:f>
              <c:numCache>
                <c:formatCode>0</c:formatCode>
                <c:ptCount val="13"/>
                <c:pt idx="0">
                  <c:v>9</c:v>
                </c:pt>
                <c:pt idx="1">
                  <c:v>12</c:v>
                </c:pt>
                <c:pt idx="2">
                  <c:v>13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21</c:v>
                </c:pt>
                <c:pt idx="9">
                  <c:v>23</c:v>
                </c:pt>
                <c:pt idx="10">
                  <c:v>25</c:v>
                </c:pt>
                <c:pt idx="11">
                  <c:v>27</c:v>
                </c:pt>
                <c:pt idx="12">
                  <c:v>28</c:v>
                </c:pt>
              </c:numCache>
            </c:numRef>
          </c:xVal>
          <c:yVal>
            <c:numRef>
              <c:f>ChartData!$AB$327:$AB$339</c:f>
              <c:numCache>
                <c:formatCode>0</c:formatCode>
                <c:ptCount val="13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  <c:pt idx="6">
                  <c:v>30</c:v>
                </c:pt>
                <c:pt idx="7">
                  <c:v>30</c:v>
                </c:pt>
                <c:pt idx="8">
                  <c:v>30</c:v>
                </c:pt>
                <c:pt idx="9">
                  <c:v>30</c:v>
                </c:pt>
                <c:pt idx="10">
                  <c:v>30</c:v>
                </c:pt>
                <c:pt idx="11">
                  <c:v>30</c:v>
                </c:pt>
                <c:pt idx="12">
                  <c:v>30</c:v>
                </c:pt>
              </c:numCache>
            </c:numRef>
          </c:yVal>
          <c:bubbleSize>
            <c:numRef>
              <c:f>ChartData!$AC$327:$AC$339</c:f>
              <c:numCache>
                <c:formatCode>0.00</c:formatCode>
                <c:ptCount val="13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3</c:v>
                </c:pt>
                <c:pt idx="11">
                  <c:v>4</c:v>
                </c:pt>
                <c:pt idx="12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1DF-A566-4F9C-BCF3-6B0B158556AD}"/>
            </c:ext>
          </c:extLst>
        </c:ser>
        <c:ser>
          <c:idx val="14"/>
          <c:order val="14"/>
          <c:tx>
            <c:strRef>
              <c:f>LegendData!$AD$1:$AD$1</c:f>
              <c:strCache>
                <c:ptCount val="1"/>
                <c:pt idx="0">
                  <c:v>SOLAERO TECHNOLOG...</c:v>
                </c:pt>
              </c:strCache>
            </c:strRef>
          </c:tx>
          <c:spPr>
            <a:solidFill>
              <a:srgbClr val="CCE0D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1E1-A566-4F9C-BCF3-6B0B158556A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E3-A566-4F9C-BCF3-6B0B158556AD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E5-A566-4F9C-BCF3-6B0B158556AD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E7-A566-4F9C-BCF3-6B0B158556AD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E9-A566-4F9C-BCF3-6B0B158556AD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EB-A566-4F9C-BCF3-6B0B158556AD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ED-A566-4F9C-BCF3-6B0B158556AD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EF-A566-4F9C-BCF3-6B0B158556AD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F1-A566-4F9C-BCF3-6B0B158556AD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F3-A566-4F9C-BCF3-6B0B158556AD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F5-A566-4F9C-BCF3-6B0B158556AD}"/>
              </c:ext>
            </c:extLst>
          </c:dPt>
          <c:xVal>
            <c:numRef>
              <c:f>ChartData!$A$340:$A$350</c:f>
              <c:numCache>
                <c:formatCode>0</c:formatCode>
                <c:ptCount val="11"/>
                <c:pt idx="0">
                  <c:v>9</c:v>
                </c:pt>
                <c:pt idx="1">
                  <c:v>10</c:v>
                </c:pt>
                <c:pt idx="2">
                  <c:v>13</c:v>
                </c:pt>
                <c:pt idx="3">
                  <c:v>19</c:v>
                </c:pt>
                <c:pt idx="4">
                  <c:v>23</c:v>
                </c:pt>
                <c:pt idx="5">
                  <c:v>24</c:v>
                </c:pt>
                <c:pt idx="6">
                  <c:v>25</c:v>
                </c:pt>
                <c:pt idx="7">
                  <c:v>26</c:v>
                </c:pt>
                <c:pt idx="8">
                  <c:v>27</c:v>
                </c:pt>
                <c:pt idx="9">
                  <c:v>28</c:v>
                </c:pt>
                <c:pt idx="10">
                  <c:v>29</c:v>
                </c:pt>
              </c:numCache>
            </c:numRef>
          </c:xVal>
          <c:yVal>
            <c:numRef>
              <c:f>ChartData!$AD$340:$AD$350</c:f>
              <c:numCache>
                <c:formatCode>0</c:formatCode>
                <c:ptCount val="11"/>
                <c:pt idx="0">
                  <c:v>29</c:v>
                </c:pt>
                <c:pt idx="1">
                  <c:v>29</c:v>
                </c:pt>
                <c:pt idx="2">
                  <c:v>29</c:v>
                </c:pt>
                <c:pt idx="3">
                  <c:v>29</c:v>
                </c:pt>
                <c:pt idx="4">
                  <c:v>29</c:v>
                </c:pt>
                <c:pt idx="5">
                  <c:v>29</c:v>
                </c:pt>
                <c:pt idx="6">
                  <c:v>29</c:v>
                </c:pt>
                <c:pt idx="7">
                  <c:v>29</c:v>
                </c:pt>
                <c:pt idx="8">
                  <c:v>29</c:v>
                </c:pt>
                <c:pt idx="9">
                  <c:v>29</c:v>
                </c:pt>
                <c:pt idx="10">
                  <c:v>29</c:v>
                </c:pt>
              </c:numCache>
            </c:numRef>
          </c:yVal>
          <c:bubbleSize>
            <c:numRef>
              <c:f>ChartData!$AE$340:$AE$350</c:f>
              <c:numCache>
                <c:formatCode>0.00</c:formatCode>
                <c:ptCount val="11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2</c:v>
                </c:pt>
                <c:pt idx="8">
                  <c:v>4</c:v>
                </c:pt>
                <c:pt idx="9">
                  <c:v>2</c:v>
                </c:pt>
                <c:pt idx="10">
                  <c:v>2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1F6-A566-4F9C-BCF3-6B0B158556AD}"/>
            </c:ext>
          </c:extLst>
        </c:ser>
        <c:ser>
          <c:idx val="15"/>
          <c:order val="15"/>
          <c:tx>
            <c:strRef>
              <c:f>LegendData!$AF$1:$AF$1</c:f>
              <c:strCache>
                <c:ptCount val="1"/>
                <c:pt idx="0">
                  <c:v>Draper Laboratory</c:v>
                </c:pt>
              </c:strCache>
            </c:strRef>
          </c:tx>
          <c:spPr>
            <a:solidFill>
              <a:srgbClr val="7A808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1F8-A566-4F9C-BCF3-6B0B158556A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FA-A566-4F9C-BCF3-6B0B158556AD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FC-A566-4F9C-BCF3-6B0B158556AD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FE-A566-4F9C-BCF3-6B0B158556AD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00-A566-4F9C-BCF3-6B0B158556AD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02-A566-4F9C-BCF3-6B0B158556AD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04-A566-4F9C-BCF3-6B0B158556AD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06-A566-4F9C-BCF3-6B0B158556AD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208-A566-4F9C-BCF3-6B0B158556AD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20A-A566-4F9C-BCF3-6B0B158556AD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20C-A566-4F9C-BCF3-6B0B158556AD}"/>
              </c:ext>
            </c:extLst>
          </c:dPt>
          <c:xVal>
            <c:numRef>
              <c:f>ChartData!$A$351:$A$361</c:f>
              <c:numCache>
                <c:formatCode>0</c:formatCode>
                <c:ptCount val="11"/>
                <c:pt idx="0">
                  <c:v>1</c:v>
                </c:pt>
                <c:pt idx="1">
                  <c:v>4</c:v>
                </c:pt>
                <c:pt idx="2">
                  <c:v>13</c:v>
                </c:pt>
                <c:pt idx="3">
                  <c:v>14</c:v>
                </c:pt>
                <c:pt idx="4">
                  <c:v>21</c:v>
                </c:pt>
                <c:pt idx="5">
                  <c:v>23</c:v>
                </c:pt>
                <c:pt idx="6">
                  <c:v>24</c:v>
                </c:pt>
                <c:pt idx="7">
                  <c:v>26</c:v>
                </c:pt>
                <c:pt idx="8">
                  <c:v>27</c:v>
                </c:pt>
                <c:pt idx="9">
                  <c:v>28</c:v>
                </c:pt>
                <c:pt idx="10">
                  <c:v>29</c:v>
                </c:pt>
              </c:numCache>
            </c:numRef>
          </c:xVal>
          <c:yVal>
            <c:numRef>
              <c:f>ChartData!$AF$351:$AF$361</c:f>
              <c:numCache>
                <c:formatCode>0</c:formatCode>
                <c:ptCount val="11"/>
                <c:pt idx="0">
                  <c:v>28</c:v>
                </c:pt>
                <c:pt idx="1">
                  <c:v>28</c:v>
                </c:pt>
                <c:pt idx="2">
                  <c:v>28</c:v>
                </c:pt>
                <c:pt idx="3">
                  <c:v>28</c:v>
                </c:pt>
                <c:pt idx="4">
                  <c:v>28</c:v>
                </c:pt>
                <c:pt idx="5">
                  <c:v>28</c:v>
                </c:pt>
                <c:pt idx="6">
                  <c:v>28</c:v>
                </c:pt>
                <c:pt idx="7">
                  <c:v>28</c:v>
                </c:pt>
                <c:pt idx="8">
                  <c:v>28</c:v>
                </c:pt>
                <c:pt idx="9">
                  <c:v>28</c:v>
                </c:pt>
                <c:pt idx="10">
                  <c:v>28</c:v>
                </c:pt>
              </c:numCache>
            </c:numRef>
          </c:yVal>
          <c:bubbleSize>
            <c:numRef>
              <c:f>ChartData!$AG$351:$AG$361</c:f>
              <c:numCache>
                <c:formatCode>0.00</c:formatCode>
                <c:ptCount val="11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5</c:v>
                </c:pt>
                <c:pt idx="9">
                  <c:v>3</c:v>
                </c:pt>
                <c:pt idx="10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20D-A566-4F9C-BCF3-6B0B158556AD}"/>
            </c:ext>
          </c:extLst>
        </c:ser>
        <c:ser>
          <c:idx val="16"/>
          <c:order val="16"/>
          <c:tx>
            <c:strRef>
              <c:f>LegendData!$AH$1:$AH$1</c:f>
              <c:strCache>
                <c:ptCount val="1"/>
                <c:pt idx="0">
                  <c:v>OHB</c:v>
                </c:pt>
              </c:strCache>
            </c:strRef>
          </c:tx>
          <c:spPr>
            <a:solidFill>
              <a:srgbClr val="EAF1C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0F-A566-4F9C-BCF3-6B0B158556A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11-A566-4F9C-BCF3-6B0B158556AD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13-A566-4F9C-BCF3-6B0B158556AD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15-A566-4F9C-BCF3-6B0B158556AD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17-A566-4F9C-BCF3-6B0B158556AD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19-A566-4F9C-BCF3-6B0B158556AD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1B-A566-4F9C-BCF3-6B0B158556AD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1D-A566-4F9C-BCF3-6B0B158556AD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21F-A566-4F9C-BCF3-6B0B158556AD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221-A566-4F9C-BCF3-6B0B158556AD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223-A566-4F9C-BCF3-6B0B158556AD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25-A566-4F9C-BCF3-6B0B158556AD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27-A566-4F9C-BCF3-6B0B158556AD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29-A566-4F9C-BCF3-6B0B158556AD}"/>
              </c:ext>
            </c:extLst>
          </c:dPt>
          <c:xVal>
            <c:numRef>
              <c:f>ChartData!$A$362:$A$375</c:f>
              <c:numCache>
                <c:formatCode>0</c:formatCode>
                <c:ptCount val="14"/>
                <c:pt idx="0">
                  <c:v>1</c:v>
                </c:pt>
                <c:pt idx="1">
                  <c:v>6</c:v>
                </c:pt>
                <c:pt idx="2">
                  <c:v>9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  <c:pt idx="6">
                  <c:v>20</c:v>
                </c:pt>
                <c:pt idx="7">
                  <c:v>21</c:v>
                </c:pt>
                <c:pt idx="8">
                  <c:v>22</c:v>
                </c:pt>
                <c:pt idx="9">
                  <c:v>23</c:v>
                </c:pt>
                <c:pt idx="10">
                  <c:v>24</c:v>
                </c:pt>
                <c:pt idx="11">
                  <c:v>25</c:v>
                </c:pt>
                <c:pt idx="12">
                  <c:v>27</c:v>
                </c:pt>
                <c:pt idx="13">
                  <c:v>28</c:v>
                </c:pt>
              </c:numCache>
            </c:numRef>
          </c:xVal>
          <c:yVal>
            <c:numRef>
              <c:f>ChartData!$AH$362:$AH$375</c:f>
              <c:numCache>
                <c:formatCode>0</c:formatCode>
                <c:ptCount val="14"/>
                <c:pt idx="0">
                  <c:v>27</c:v>
                </c:pt>
                <c:pt idx="1">
                  <c:v>27</c:v>
                </c:pt>
                <c:pt idx="2">
                  <c:v>27</c:v>
                </c:pt>
                <c:pt idx="3">
                  <c:v>27</c:v>
                </c:pt>
                <c:pt idx="4">
                  <c:v>27</c:v>
                </c:pt>
                <c:pt idx="5">
                  <c:v>27</c:v>
                </c:pt>
                <c:pt idx="6">
                  <c:v>27</c:v>
                </c:pt>
                <c:pt idx="7">
                  <c:v>27</c:v>
                </c:pt>
                <c:pt idx="8">
                  <c:v>27</c:v>
                </c:pt>
                <c:pt idx="9">
                  <c:v>27</c:v>
                </c:pt>
                <c:pt idx="10">
                  <c:v>27</c:v>
                </c:pt>
                <c:pt idx="11">
                  <c:v>27</c:v>
                </c:pt>
                <c:pt idx="12">
                  <c:v>27</c:v>
                </c:pt>
                <c:pt idx="13">
                  <c:v>27</c:v>
                </c:pt>
              </c:numCache>
            </c:numRef>
          </c:yVal>
          <c:bubbleSize>
            <c:numRef>
              <c:f>ChartData!$AI$362:$AI$375</c:f>
              <c:numCache>
                <c:formatCode>0.00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4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2</c:v>
                </c:pt>
                <c:pt idx="12">
                  <c:v>1</c:v>
                </c:pt>
                <c:pt idx="13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22A-A566-4F9C-BCF3-6B0B158556AD}"/>
            </c:ext>
          </c:extLst>
        </c:ser>
        <c:ser>
          <c:idx val="17"/>
          <c:order val="17"/>
          <c:tx>
            <c:strRef>
              <c:f>LegendData!$AJ$1:$AJ$1</c:f>
              <c:strCache>
                <c:ptCount val="1"/>
                <c:pt idx="0">
                  <c:v>BIGELOW AEROSPACE</c:v>
                </c:pt>
              </c:strCache>
            </c:strRef>
          </c:tx>
          <c:spPr>
            <a:solidFill>
              <a:srgbClr val="C5271E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2C-A566-4F9C-BCF3-6B0B158556A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2E-A566-4F9C-BCF3-6B0B158556AD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30-A566-4F9C-BCF3-6B0B158556AD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32-A566-4F9C-BCF3-6B0B158556AD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34-A566-4F9C-BCF3-6B0B158556AD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36-A566-4F9C-BCF3-6B0B158556AD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38-A566-4F9C-BCF3-6B0B158556AD}"/>
              </c:ext>
            </c:extLst>
          </c:dPt>
          <c:xVal>
            <c:numRef>
              <c:f>ChartData!$A$376:$A$382</c:f>
              <c:numCache>
                <c:formatCode>0</c:formatCode>
                <c:ptCount val="7"/>
                <c:pt idx="0">
                  <c:v>14</c:v>
                </c:pt>
                <c:pt idx="1">
                  <c:v>15</c:v>
                </c:pt>
                <c:pt idx="2">
                  <c:v>17</c:v>
                </c:pt>
                <c:pt idx="3">
                  <c:v>22</c:v>
                </c:pt>
                <c:pt idx="4">
                  <c:v>23</c:v>
                </c:pt>
                <c:pt idx="5">
                  <c:v>25</c:v>
                </c:pt>
                <c:pt idx="6">
                  <c:v>26</c:v>
                </c:pt>
              </c:numCache>
            </c:numRef>
          </c:xVal>
          <c:yVal>
            <c:numRef>
              <c:f>ChartData!$AJ$376:$AJ$382</c:f>
              <c:numCache>
                <c:formatCode>0</c:formatCode>
                <c:ptCount val="7"/>
                <c:pt idx="0">
                  <c:v>26</c:v>
                </c:pt>
                <c:pt idx="1">
                  <c:v>26</c:v>
                </c:pt>
                <c:pt idx="2">
                  <c:v>26</c:v>
                </c:pt>
                <c:pt idx="3">
                  <c:v>26</c:v>
                </c:pt>
                <c:pt idx="4">
                  <c:v>26</c:v>
                </c:pt>
                <c:pt idx="5">
                  <c:v>26</c:v>
                </c:pt>
                <c:pt idx="6">
                  <c:v>26</c:v>
                </c:pt>
              </c:numCache>
            </c:numRef>
          </c:yVal>
          <c:bubbleSize>
            <c:numRef>
              <c:f>ChartData!$AK$376:$AK$382</c:f>
              <c:numCache>
                <c:formatCode>0.00</c:formatCode>
                <c:ptCount val="7"/>
                <c:pt idx="0">
                  <c:v>4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6</c:v>
                </c:pt>
                <c:pt idx="6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239-A566-4F9C-BCF3-6B0B158556AD}"/>
            </c:ext>
          </c:extLst>
        </c:ser>
        <c:ser>
          <c:idx val="18"/>
          <c:order val="18"/>
          <c:tx>
            <c:strRef>
              <c:f>LegendData!$AL$1:$AL$1</c:f>
              <c:strCache>
                <c:ptCount val="1"/>
                <c:pt idx="0">
                  <c:v>CNRS</c:v>
                </c:pt>
              </c:strCache>
            </c:strRef>
          </c:tx>
          <c:spPr>
            <a:solidFill>
              <a:srgbClr val="33333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3B-A566-4F9C-BCF3-6B0B158556A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3D-A566-4F9C-BCF3-6B0B158556AD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3F-A566-4F9C-BCF3-6B0B158556AD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41-A566-4F9C-BCF3-6B0B158556AD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43-A566-4F9C-BCF3-6B0B158556AD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45-A566-4F9C-BCF3-6B0B158556AD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47-A566-4F9C-BCF3-6B0B158556AD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49-A566-4F9C-BCF3-6B0B158556AD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24B-A566-4F9C-BCF3-6B0B158556AD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24D-A566-4F9C-BCF3-6B0B158556AD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24F-A566-4F9C-BCF3-6B0B158556AD}"/>
              </c:ext>
            </c:extLst>
          </c:dPt>
          <c:xVal>
            <c:numRef>
              <c:f>ChartData!$A$383:$A$393</c:f>
              <c:numCache>
                <c:formatCode>0</c:formatCode>
                <c:ptCount val="11"/>
                <c:pt idx="0">
                  <c:v>12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  <c:pt idx="5">
                  <c:v>21</c:v>
                </c:pt>
                <c:pt idx="6">
                  <c:v>23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</c:numCache>
            </c:numRef>
          </c:xVal>
          <c:yVal>
            <c:numRef>
              <c:f>ChartData!$AL$383:$AL$393</c:f>
              <c:numCache>
                <c:formatCode>0</c:formatCode>
                <c:ptCount val="11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  <c:pt idx="4">
                  <c:v>25</c:v>
                </c:pt>
                <c:pt idx="5">
                  <c:v>25</c:v>
                </c:pt>
                <c:pt idx="6">
                  <c:v>25</c:v>
                </c:pt>
                <c:pt idx="7">
                  <c:v>25</c:v>
                </c:pt>
                <c:pt idx="8">
                  <c:v>25</c:v>
                </c:pt>
                <c:pt idx="9">
                  <c:v>25</c:v>
                </c:pt>
                <c:pt idx="10">
                  <c:v>25</c:v>
                </c:pt>
              </c:numCache>
            </c:numRef>
          </c:yVal>
          <c:bubbleSize>
            <c:numRef>
              <c:f>ChartData!$AM$383:$AM$393</c:f>
              <c:numCache>
                <c:formatCode>0.00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5</c:v>
                </c:pt>
                <c:pt idx="9">
                  <c:v>1</c:v>
                </c:pt>
                <c:pt idx="10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250-A566-4F9C-BCF3-6B0B158556AD}"/>
            </c:ext>
          </c:extLst>
        </c:ser>
        <c:ser>
          <c:idx val="19"/>
          <c:order val="19"/>
          <c:tx>
            <c:strRef>
              <c:f>LegendData!$AN$1:$AN$1</c:f>
              <c:strCache>
                <c:ptCount val="1"/>
                <c:pt idx="0">
                  <c:v>QinetiQ</c:v>
                </c:pt>
              </c:strCache>
            </c:strRef>
          </c:tx>
          <c:spPr>
            <a:solidFill>
              <a:srgbClr val="FFEAB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52-A566-4F9C-BCF3-6B0B158556A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54-A566-4F9C-BCF3-6B0B158556AD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56-A566-4F9C-BCF3-6B0B158556AD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58-A566-4F9C-BCF3-6B0B158556AD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5A-A566-4F9C-BCF3-6B0B158556AD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5C-A566-4F9C-BCF3-6B0B158556AD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5E-A566-4F9C-BCF3-6B0B158556AD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60-A566-4F9C-BCF3-6B0B158556AD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262-A566-4F9C-BCF3-6B0B158556AD}"/>
              </c:ext>
            </c:extLst>
          </c:dPt>
          <c:xVal>
            <c:numRef>
              <c:f>ChartData!$A$394:$A$402</c:f>
              <c:numCache>
                <c:formatCode>0</c:formatCode>
                <c:ptCount val="9"/>
                <c:pt idx="0">
                  <c:v>7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15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</c:numCache>
            </c:numRef>
          </c:xVal>
          <c:yVal>
            <c:numRef>
              <c:f>ChartData!$AN$394:$AN$402</c:f>
              <c:numCache>
                <c:formatCode>0</c:formatCode>
                <c:ptCount val="9"/>
                <c:pt idx="0">
                  <c:v>24</c:v>
                </c:pt>
                <c:pt idx="1">
                  <c:v>24</c:v>
                </c:pt>
                <c:pt idx="2">
                  <c:v>24</c:v>
                </c:pt>
                <c:pt idx="3">
                  <c:v>24</c:v>
                </c:pt>
                <c:pt idx="4">
                  <c:v>24</c:v>
                </c:pt>
                <c:pt idx="5">
                  <c:v>24</c:v>
                </c:pt>
                <c:pt idx="6">
                  <c:v>24</c:v>
                </c:pt>
                <c:pt idx="7">
                  <c:v>24</c:v>
                </c:pt>
                <c:pt idx="8">
                  <c:v>24</c:v>
                </c:pt>
              </c:numCache>
            </c:numRef>
          </c:yVal>
          <c:bubbleSize>
            <c:numRef>
              <c:f>ChartData!$AO$394:$AO$402</c:f>
              <c:numCache>
                <c:formatCode>0.00</c:formatCode>
                <c:ptCount val="9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263-A566-4F9C-BCF3-6B0B158556AD}"/>
            </c:ext>
          </c:extLst>
        </c:ser>
        <c:ser>
          <c:idx val="20"/>
          <c:order val="20"/>
          <c:tx>
            <c:strRef>
              <c:f>LegendData!$AP$1:$AP$1</c:f>
              <c:strCache>
                <c:ptCount val="1"/>
                <c:pt idx="0">
                  <c:v>Moog Inc</c:v>
                </c:pt>
              </c:strCache>
            </c:strRef>
          </c:tx>
          <c:spPr>
            <a:solidFill>
              <a:srgbClr val="D09F9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65-A566-4F9C-BCF3-6B0B158556A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67-A566-4F9C-BCF3-6B0B158556AD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69-A566-4F9C-BCF3-6B0B158556AD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6B-A566-4F9C-BCF3-6B0B158556AD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6D-A566-4F9C-BCF3-6B0B158556AD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6F-A566-4F9C-BCF3-6B0B158556AD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71-A566-4F9C-BCF3-6B0B158556AD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73-A566-4F9C-BCF3-6B0B158556AD}"/>
              </c:ext>
            </c:extLst>
          </c:dPt>
          <c:xVal>
            <c:numRef>
              <c:f>ChartData!$A$403:$A$410</c:f>
              <c:numCache>
                <c:formatCode>0</c:formatCode>
                <c:ptCount val="8"/>
                <c:pt idx="0">
                  <c:v>5</c:v>
                </c:pt>
                <c:pt idx="1">
                  <c:v>7</c:v>
                </c:pt>
                <c:pt idx="2">
                  <c:v>11</c:v>
                </c:pt>
                <c:pt idx="3">
                  <c:v>13</c:v>
                </c:pt>
                <c:pt idx="4">
                  <c:v>22</c:v>
                </c:pt>
                <c:pt idx="5">
                  <c:v>24</c:v>
                </c:pt>
                <c:pt idx="6">
                  <c:v>25</c:v>
                </c:pt>
                <c:pt idx="7">
                  <c:v>27</c:v>
                </c:pt>
              </c:numCache>
            </c:numRef>
          </c:xVal>
          <c:yVal>
            <c:numRef>
              <c:f>ChartData!$AP$403:$AP$410</c:f>
              <c:numCache>
                <c:formatCode>0</c:formatCode>
                <c:ptCount val="8"/>
                <c:pt idx="0">
                  <c:v>23</c:v>
                </c:pt>
                <c:pt idx="1">
                  <c:v>23</c:v>
                </c:pt>
                <c:pt idx="2">
                  <c:v>23</c:v>
                </c:pt>
                <c:pt idx="3">
                  <c:v>23</c:v>
                </c:pt>
                <c:pt idx="4">
                  <c:v>23</c:v>
                </c:pt>
                <c:pt idx="5">
                  <c:v>23</c:v>
                </c:pt>
                <c:pt idx="6">
                  <c:v>23</c:v>
                </c:pt>
                <c:pt idx="7">
                  <c:v>23</c:v>
                </c:pt>
              </c:numCache>
            </c:numRef>
          </c:yVal>
          <c:bubbleSize>
            <c:numRef>
              <c:f>ChartData!$AQ$403:$AQ$410</c:f>
              <c:numCache>
                <c:formatCode>0.00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5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274-A566-4F9C-BCF3-6B0B158556AD}"/>
            </c:ext>
          </c:extLst>
        </c:ser>
        <c:ser>
          <c:idx val="21"/>
          <c:order val="21"/>
          <c:tx>
            <c:strRef>
              <c:f>LegendData!$AR$1:$AR$1</c:f>
              <c:strCache>
                <c:ptCount val="1"/>
                <c:pt idx="0">
                  <c:v>Roscosmos</c:v>
                </c:pt>
              </c:strCache>
            </c:strRef>
          </c:tx>
          <c:spPr>
            <a:solidFill>
              <a:srgbClr val="CCCCC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76-A566-4F9C-BCF3-6B0B158556A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78-A566-4F9C-BCF3-6B0B158556AD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7A-A566-4F9C-BCF3-6B0B158556AD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7C-A566-4F9C-BCF3-6B0B158556AD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7E-A566-4F9C-BCF3-6B0B158556AD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80-A566-4F9C-BCF3-6B0B158556AD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82-A566-4F9C-BCF3-6B0B158556AD}"/>
              </c:ext>
            </c:extLst>
          </c:dPt>
          <c:xVal>
            <c:numRef>
              <c:f>ChartData!$A$411:$A$417</c:f>
              <c:numCache>
                <c:formatCode>0</c:formatCode>
                <c:ptCount val="7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</c:numCache>
            </c:numRef>
          </c:xVal>
          <c:yVal>
            <c:numRef>
              <c:f>ChartData!$AR$411:$AR$417</c:f>
              <c:numCache>
                <c:formatCode>0</c:formatCode>
                <c:ptCount val="7"/>
                <c:pt idx="0">
                  <c:v>22</c:v>
                </c:pt>
                <c:pt idx="1">
                  <c:v>22</c:v>
                </c:pt>
                <c:pt idx="2">
                  <c:v>22</c:v>
                </c:pt>
                <c:pt idx="3">
                  <c:v>22</c:v>
                </c:pt>
                <c:pt idx="4">
                  <c:v>22</c:v>
                </c:pt>
                <c:pt idx="5">
                  <c:v>22</c:v>
                </c:pt>
                <c:pt idx="6">
                  <c:v>22</c:v>
                </c:pt>
              </c:numCache>
            </c:numRef>
          </c:yVal>
          <c:bubbleSize>
            <c:numRef>
              <c:f>ChartData!$AS$411:$AS$417</c:f>
              <c:numCache>
                <c:formatCode>0.00</c:formatCode>
                <c:ptCount val="7"/>
                <c:pt idx="0">
                  <c:v>1</c:v>
                </c:pt>
                <c:pt idx="1">
                  <c:v>4</c:v>
                </c:pt>
                <c:pt idx="2">
                  <c:v>4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283-A566-4F9C-BCF3-6B0B158556AD}"/>
            </c:ext>
          </c:extLst>
        </c:ser>
        <c:ser>
          <c:idx val="22"/>
          <c:order val="22"/>
          <c:tx>
            <c:strRef>
              <c:f>LegendData!$AT$1:$AT$1</c:f>
              <c:strCache>
                <c:ptCount val="1"/>
                <c:pt idx="0">
                  <c:v>AKTSIONERNOE OBSH...</c:v>
                </c:pt>
              </c:strCache>
            </c:strRef>
          </c:tx>
          <c:spPr>
            <a:solidFill>
              <a:srgbClr val="3CC8E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85-A566-4F9C-BCF3-6B0B158556A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87-A566-4F9C-BCF3-6B0B158556AD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89-A566-4F9C-BCF3-6B0B158556AD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8B-A566-4F9C-BCF3-6B0B158556AD}"/>
              </c:ext>
            </c:extLst>
          </c:dPt>
          <c:xVal>
            <c:numRef>
              <c:f>ChartData!$A$418:$A$421</c:f>
              <c:numCache>
                <c:formatCode>0</c:formatCode>
                <c:ptCount val="4"/>
                <c:pt idx="0">
                  <c:v>26</c:v>
                </c:pt>
                <c:pt idx="1">
                  <c:v>27</c:v>
                </c:pt>
                <c:pt idx="2">
                  <c:v>28</c:v>
                </c:pt>
                <c:pt idx="3">
                  <c:v>29</c:v>
                </c:pt>
              </c:numCache>
            </c:numRef>
          </c:xVal>
          <c:yVal>
            <c:numRef>
              <c:f>ChartData!$AT$418:$AT$421</c:f>
              <c:numCache>
                <c:formatCode>0</c:formatCode>
                <c:ptCount val="4"/>
                <c:pt idx="0">
                  <c:v>21</c:v>
                </c:pt>
                <c:pt idx="1">
                  <c:v>21</c:v>
                </c:pt>
                <c:pt idx="2">
                  <c:v>21</c:v>
                </c:pt>
                <c:pt idx="3">
                  <c:v>21</c:v>
                </c:pt>
              </c:numCache>
            </c:numRef>
          </c:yVal>
          <c:bubbleSize>
            <c:numRef>
              <c:f>ChartData!$AU$418:$AU$421</c:f>
              <c:numCache>
                <c:formatCode>0.00</c:formatCode>
                <c:ptCount val="4"/>
                <c:pt idx="0">
                  <c:v>6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28C-A566-4F9C-BCF3-6B0B158556AD}"/>
            </c:ext>
          </c:extLst>
        </c:ser>
        <c:ser>
          <c:idx val="23"/>
          <c:order val="23"/>
          <c:tx>
            <c:strRef>
              <c:f>LegendData!$AV$1:$AV$1</c:f>
              <c:strCache>
                <c:ptCount val="1"/>
                <c:pt idx="0">
                  <c:v>CNES (in: Governm...</c:v>
                </c:pt>
              </c:strCache>
            </c:strRef>
          </c:tx>
          <c:spPr>
            <a:solidFill>
              <a:srgbClr val="7F95A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8E-A566-4F9C-BCF3-6B0B158556A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90-A566-4F9C-BCF3-6B0B158556AD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92-A566-4F9C-BCF3-6B0B158556AD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94-A566-4F9C-BCF3-6B0B158556AD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96-A566-4F9C-BCF3-6B0B158556AD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98-A566-4F9C-BCF3-6B0B158556AD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9A-A566-4F9C-BCF3-6B0B158556AD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9C-A566-4F9C-BCF3-6B0B158556AD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29E-A566-4F9C-BCF3-6B0B158556AD}"/>
              </c:ext>
            </c:extLst>
          </c:dPt>
          <c:xVal>
            <c:numRef>
              <c:f>ChartData!$A$422:$A$430</c:f>
              <c:numCache>
                <c:formatCode>0</c:formatCode>
                <c:ptCount val="9"/>
                <c:pt idx="0">
                  <c:v>2</c:v>
                </c:pt>
                <c:pt idx="1">
                  <c:v>10</c:v>
                </c:pt>
                <c:pt idx="2">
                  <c:v>18</c:v>
                </c:pt>
                <c:pt idx="3">
                  <c:v>22</c:v>
                </c:pt>
                <c:pt idx="4">
                  <c:v>23</c:v>
                </c:pt>
                <c:pt idx="5">
                  <c:v>24</c:v>
                </c:pt>
                <c:pt idx="6">
                  <c:v>26</c:v>
                </c:pt>
                <c:pt idx="7">
                  <c:v>28</c:v>
                </c:pt>
                <c:pt idx="8">
                  <c:v>29</c:v>
                </c:pt>
              </c:numCache>
            </c:numRef>
          </c:xVal>
          <c:yVal>
            <c:numRef>
              <c:f>ChartData!$AV$422:$AV$430</c:f>
              <c:numCache>
                <c:formatCode>0</c:formatCode>
                <c:ptCount val="9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20</c:v>
                </c:pt>
                <c:pt idx="8">
                  <c:v>20</c:v>
                </c:pt>
              </c:numCache>
            </c:numRef>
          </c:yVal>
          <c:bubbleSize>
            <c:numRef>
              <c:f>ChartData!$AW$422:$AW$430</c:f>
              <c:numCache>
                <c:formatCode>0.00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2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29F-A566-4F9C-BCF3-6B0B158556AD}"/>
            </c:ext>
          </c:extLst>
        </c:ser>
        <c:ser>
          <c:idx val="24"/>
          <c:order val="24"/>
          <c:tx>
            <c:strRef>
              <c:f>LegendData!$AX$1:$AX$1</c:f>
              <c:strCache>
                <c:ptCount val="1"/>
                <c:pt idx="0">
                  <c:v>General Dynamics</c:v>
                </c:pt>
              </c:strCache>
            </c:strRef>
          </c:tx>
          <c:spPr>
            <a:solidFill>
              <a:srgbClr val="C5C69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A1-A566-4F9C-BCF3-6B0B158556A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A3-A566-4F9C-BCF3-6B0B158556AD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A5-A566-4F9C-BCF3-6B0B158556AD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A7-A566-4F9C-BCF3-6B0B158556AD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A9-A566-4F9C-BCF3-6B0B158556AD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AB-A566-4F9C-BCF3-6B0B158556AD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AD-A566-4F9C-BCF3-6B0B158556AD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AF-A566-4F9C-BCF3-6B0B158556AD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2B1-A566-4F9C-BCF3-6B0B158556AD}"/>
              </c:ext>
            </c:extLst>
          </c:dPt>
          <c:xVal>
            <c:numRef>
              <c:f>ChartData!$A$431:$A$439</c:f>
              <c:numCache>
                <c:formatCode>0</c:formatCode>
                <c:ptCount val="9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9</c:v>
                </c:pt>
                <c:pt idx="6">
                  <c:v>11</c:v>
                </c:pt>
                <c:pt idx="7">
                  <c:v>22</c:v>
                </c:pt>
                <c:pt idx="8">
                  <c:v>27</c:v>
                </c:pt>
              </c:numCache>
            </c:numRef>
          </c:xVal>
          <c:yVal>
            <c:numRef>
              <c:f>ChartData!$AX$431:$AX$439</c:f>
              <c:numCache>
                <c:formatCode>0</c:formatCode>
                <c:ptCount val="9"/>
                <c:pt idx="0">
                  <c:v>19</c:v>
                </c:pt>
                <c:pt idx="1">
                  <c:v>19</c:v>
                </c:pt>
                <c:pt idx="2">
                  <c:v>19</c:v>
                </c:pt>
                <c:pt idx="3">
                  <c:v>19</c:v>
                </c:pt>
                <c:pt idx="4">
                  <c:v>19</c:v>
                </c:pt>
                <c:pt idx="5">
                  <c:v>19</c:v>
                </c:pt>
                <c:pt idx="6">
                  <c:v>19</c:v>
                </c:pt>
                <c:pt idx="7">
                  <c:v>19</c:v>
                </c:pt>
                <c:pt idx="8">
                  <c:v>19</c:v>
                </c:pt>
              </c:numCache>
            </c:numRef>
          </c:yVal>
          <c:bubbleSize>
            <c:numRef>
              <c:f>ChartData!$AY$431:$AY$439</c:f>
              <c:numCache>
                <c:formatCode>0.00</c:formatCode>
                <c:ptCount val="9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2B2-A566-4F9C-BCF3-6B0B158556AD}"/>
            </c:ext>
          </c:extLst>
        </c:ser>
        <c:ser>
          <c:idx val="25"/>
          <c:order val="25"/>
          <c:tx>
            <c:strRef>
              <c:f>LegendData!$AZ$1:$AZ$1</c:f>
              <c:strCache>
                <c:ptCount val="1"/>
                <c:pt idx="0">
                  <c:v>Government of Fra...</c:v>
                </c:pt>
              </c:strCache>
            </c:strRef>
          </c:tx>
          <c:spPr>
            <a:solidFill>
              <a:srgbClr val="EFA7B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B4-A566-4F9C-BCF3-6B0B158556A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B6-A566-4F9C-BCF3-6B0B158556AD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B8-A566-4F9C-BCF3-6B0B158556AD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BA-A566-4F9C-BCF3-6B0B158556AD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BC-A566-4F9C-BCF3-6B0B158556AD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BE-A566-4F9C-BCF3-6B0B158556AD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C0-A566-4F9C-BCF3-6B0B158556AD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C2-A566-4F9C-BCF3-6B0B158556AD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2C4-A566-4F9C-BCF3-6B0B158556AD}"/>
              </c:ext>
            </c:extLst>
          </c:dPt>
          <c:xVal>
            <c:numRef>
              <c:f>ChartData!$A$440:$A$448</c:f>
              <c:numCache>
                <c:formatCode>0</c:formatCode>
                <c:ptCount val="9"/>
                <c:pt idx="0">
                  <c:v>2</c:v>
                </c:pt>
                <c:pt idx="1">
                  <c:v>10</c:v>
                </c:pt>
                <c:pt idx="2">
                  <c:v>18</c:v>
                </c:pt>
                <c:pt idx="3">
                  <c:v>22</c:v>
                </c:pt>
                <c:pt idx="4">
                  <c:v>23</c:v>
                </c:pt>
                <c:pt idx="5">
                  <c:v>24</c:v>
                </c:pt>
                <c:pt idx="6">
                  <c:v>26</c:v>
                </c:pt>
                <c:pt idx="7">
                  <c:v>28</c:v>
                </c:pt>
                <c:pt idx="8">
                  <c:v>29</c:v>
                </c:pt>
              </c:numCache>
            </c:numRef>
          </c:xVal>
          <c:yVal>
            <c:numRef>
              <c:f>ChartData!$AZ$440:$AZ$448</c:f>
              <c:numCache>
                <c:formatCode>0</c:formatCode>
                <c:ptCount val="9"/>
                <c:pt idx="0">
                  <c:v>18</c:v>
                </c:pt>
                <c:pt idx="1">
                  <c:v>18</c:v>
                </c:pt>
                <c:pt idx="2">
                  <c:v>18</c:v>
                </c:pt>
                <c:pt idx="3">
                  <c:v>18</c:v>
                </c:pt>
                <c:pt idx="4">
                  <c:v>18</c:v>
                </c:pt>
                <c:pt idx="5">
                  <c:v>18</c:v>
                </c:pt>
                <c:pt idx="6">
                  <c:v>18</c:v>
                </c:pt>
                <c:pt idx="7">
                  <c:v>18</c:v>
                </c:pt>
                <c:pt idx="8">
                  <c:v>18</c:v>
                </c:pt>
              </c:numCache>
            </c:numRef>
          </c:yVal>
          <c:bubbleSize>
            <c:numRef>
              <c:f>ChartData!$BA$440:$BA$448</c:f>
              <c:numCache>
                <c:formatCode>0.00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2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2C5-A566-4F9C-BCF3-6B0B158556AD}"/>
            </c:ext>
          </c:extLst>
        </c:ser>
        <c:ser>
          <c:idx val="26"/>
          <c:order val="26"/>
          <c:tx>
            <c:strRef>
              <c:f>LegendData!$BB$1:$BB$1</c:f>
              <c:strCache>
                <c:ptCount val="1"/>
                <c:pt idx="0">
                  <c:v>LABARO GRUPO INMO...</c:v>
                </c:pt>
              </c:strCache>
            </c:strRef>
          </c:tx>
          <c:spPr>
            <a:solidFill>
              <a:srgbClr val="99B7D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C7-A566-4F9C-BCF3-6B0B158556A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C9-A566-4F9C-BCF3-6B0B158556AD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CB-A566-4F9C-BCF3-6B0B158556AD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CD-A566-4F9C-BCF3-6B0B158556AD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CF-A566-4F9C-BCF3-6B0B158556AD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D1-A566-4F9C-BCF3-6B0B158556AD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D3-A566-4F9C-BCF3-6B0B158556AD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D5-A566-4F9C-BCF3-6B0B158556AD}"/>
              </c:ext>
            </c:extLst>
          </c:dPt>
          <c:xVal>
            <c:numRef>
              <c:f>ChartData!$A$449:$A$456</c:f>
              <c:numCache>
                <c:formatCode>0</c:formatCode>
                <c:ptCount val="8"/>
                <c:pt idx="0">
                  <c:v>10</c:v>
                </c:pt>
                <c:pt idx="1">
                  <c:v>12</c:v>
                </c:pt>
                <c:pt idx="2">
                  <c:v>13</c:v>
                </c:pt>
                <c:pt idx="3">
                  <c:v>15</c:v>
                </c:pt>
                <c:pt idx="4">
                  <c:v>16</c:v>
                </c:pt>
                <c:pt idx="5">
                  <c:v>18</c:v>
                </c:pt>
                <c:pt idx="6">
                  <c:v>24</c:v>
                </c:pt>
                <c:pt idx="7">
                  <c:v>27</c:v>
                </c:pt>
              </c:numCache>
            </c:numRef>
          </c:xVal>
          <c:yVal>
            <c:numRef>
              <c:f>ChartData!$BB$449:$BB$456</c:f>
              <c:numCache>
                <c:formatCode>0</c:formatCode>
                <c:ptCount val="8"/>
                <c:pt idx="0">
                  <c:v>17</c:v>
                </c:pt>
                <c:pt idx="1">
                  <c:v>17</c:v>
                </c:pt>
                <c:pt idx="2">
                  <c:v>17</c:v>
                </c:pt>
                <c:pt idx="3">
                  <c:v>17</c:v>
                </c:pt>
                <c:pt idx="4">
                  <c:v>17</c:v>
                </c:pt>
                <c:pt idx="5">
                  <c:v>17</c:v>
                </c:pt>
                <c:pt idx="6">
                  <c:v>17</c:v>
                </c:pt>
                <c:pt idx="7">
                  <c:v>17</c:v>
                </c:pt>
              </c:numCache>
            </c:numRef>
          </c:yVal>
          <c:bubbleSize>
            <c:numRef>
              <c:f>ChartData!$BC$449:$BC$456</c:f>
              <c:numCache>
                <c:formatCode>0.00</c:formatCode>
                <c:ptCount val="8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  <c:pt idx="6">
                  <c:v>1</c:v>
                </c:pt>
                <c:pt idx="7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2D6-A566-4F9C-BCF3-6B0B158556AD}"/>
            </c:ext>
          </c:extLst>
        </c:ser>
        <c:ser>
          <c:idx val="27"/>
          <c:order val="27"/>
          <c:tx>
            <c:strRef>
              <c:f>LegendData!$BD$1:$BD$1</c:f>
              <c:strCache>
                <c:ptCount val="1"/>
                <c:pt idx="0">
                  <c:v>MILITARY INDUSTRI...</c:v>
                </c:pt>
              </c:strCache>
            </c:strRef>
          </c:tx>
          <c:spPr>
            <a:solidFill>
              <a:srgbClr val="99999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D8-A566-4F9C-BCF3-6B0B158556A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DA-A566-4F9C-BCF3-6B0B158556AD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DC-A566-4F9C-BCF3-6B0B158556AD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DE-A566-4F9C-BCF3-6B0B158556AD}"/>
              </c:ext>
            </c:extLst>
          </c:dPt>
          <c:xVal>
            <c:numRef>
              <c:f>ChartData!$A$457:$A$460</c:f>
              <c:numCache>
                <c:formatCode>0</c:formatCode>
                <c:ptCount val="4"/>
                <c:pt idx="0">
                  <c:v>26</c:v>
                </c:pt>
                <c:pt idx="1">
                  <c:v>27</c:v>
                </c:pt>
                <c:pt idx="2">
                  <c:v>28</c:v>
                </c:pt>
                <c:pt idx="3">
                  <c:v>29</c:v>
                </c:pt>
              </c:numCache>
            </c:numRef>
          </c:xVal>
          <c:yVal>
            <c:numRef>
              <c:f>ChartData!$BD$457:$BD$460</c:f>
              <c:numCache>
                <c:formatCode>0</c:formatCode>
                <c:ptCount val="4"/>
                <c:pt idx="0">
                  <c:v>16</c:v>
                </c:pt>
                <c:pt idx="1">
                  <c:v>16</c:v>
                </c:pt>
                <c:pt idx="2">
                  <c:v>16</c:v>
                </c:pt>
                <c:pt idx="3">
                  <c:v>16</c:v>
                </c:pt>
              </c:numCache>
            </c:numRef>
          </c:yVal>
          <c:bubbleSize>
            <c:numRef>
              <c:f>ChartData!$BE$457:$BE$460</c:f>
              <c:numCache>
                <c:formatCode>0.00</c:formatCode>
                <c:ptCount val="4"/>
                <c:pt idx="0">
                  <c:v>3</c:v>
                </c:pt>
                <c:pt idx="1">
                  <c:v>3</c:v>
                </c:pt>
                <c:pt idx="2">
                  <c:v>5</c:v>
                </c:pt>
                <c:pt idx="3">
                  <c:v>2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2DF-A566-4F9C-BCF3-6B0B158556AD}"/>
            </c:ext>
          </c:extLst>
        </c:ser>
        <c:ser>
          <c:idx val="28"/>
          <c:order val="28"/>
          <c:tx>
            <c:strRef>
              <c:f>LegendData!$BF$1:$BF$1</c:f>
              <c:strCache>
                <c:ptCount val="1"/>
                <c:pt idx="0">
                  <c:v>SHANGHAI XINYUE M...</c:v>
                </c:pt>
              </c:strCache>
            </c:strRef>
          </c:tx>
          <c:spPr>
            <a:solidFill>
              <a:srgbClr val="D6E2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E1-A566-4F9C-BCF3-6B0B158556A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E3-A566-4F9C-BCF3-6B0B158556AD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E5-A566-4F9C-BCF3-6B0B158556AD}"/>
              </c:ext>
            </c:extLst>
          </c:dPt>
          <c:xVal>
            <c:numRef>
              <c:f>ChartData!$A$461:$A$463</c:f>
              <c:numCache>
                <c:formatCode>0</c:formatCode>
                <c:ptCount val="3"/>
                <c:pt idx="0">
                  <c:v>24</c:v>
                </c:pt>
                <c:pt idx="1">
                  <c:v>25</c:v>
                </c:pt>
                <c:pt idx="2">
                  <c:v>26</c:v>
                </c:pt>
              </c:numCache>
            </c:numRef>
          </c:xVal>
          <c:yVal>
            <c:numRef>
              <c:f>ChartData!$BF$461:$BF$463</c:f>
              <c:numCache>
                <c:formatCode>0</c:formatCode>
                <c:ptCount val="3"/>
                <c:pt idx="0">
                  <c:v>15</c:v>
                </c:pt>
                <c:pt idx="1">
                  <c:v>15</c:v>
                </c:pt>
                <c:pt idx="2">
                  <c:v>15</c:v>
                </c:pt>
              </c:numCache>
            </c:numRef>
          </c:yVal>
          <c:bubbleSize>
            <c:numRef>
              <c:f>ChartData!$BG$461:$BG$463</c:f>
              <c:numCache>
                <c:formatCode>0.00</c:formatCode>
                <c:ptCount val="3"/>
                <c:pt idx="0">
                  <c:v>5</c:v>
                </c:pt>
                <c:pt idx="1">
                  <c:v>3</c:v>
                </c:pt>
                <c:pt idx="2">
                  <c:v>5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2E6-A566-4F9C-BCF3-6B0B158556AD}"/>
            </c:ext>
          </c:extLst>
        </c:ser>
        <c:ser>
          <c:idx val="29"/>
          <c:order val="29"/>
          <c:tx>
            <c:strRef>
              <c:f>LegendData!$BH$1:$BH$1</c:f>
              <c:strCache>
                <c:ptCount val="1"/>
                <c:pt idx="0">
                  <c:v>CDC PROPRIETE INT...</c:v>
                </c:pt>
              </c:strCache>
            </c:strRef>
          </c:tx>
          <c:spPr>
            <a:solidFill>
              <a:srgbClr val="1A744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E8-A566-4F9C-BCF3-6B0B158556A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EA-A566-4F9C-BCF3-6B0B158556AD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EC-A566-4F9C-BCF3-6B0B158556AD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EE-A566-4F9C-BCF3-6B0B158556AD}"/>
              </c:ext>
            </c:extLst>
          </c:dPt>
          <c:xVal>
            <c:numRef>
              <c:f>ChartData!$A$464:$A$467</c:f>
              <c:numCache>
                <c:formatCode>0</c:formatCode>
                <c:ptCount val="4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11</c:v>
                </c:pt>
              </c:numCache>
            </c:numRef>
          </c:xVal>
          <c:yVal>
            <c:numRef>
              <c:f>ChartData!$BH$464:$BH$467</c:f>
              <c:numCache>
                <c:formatCode>0</c:formatCode>
                <c:ptCount val="4"/>
                <c:pt idx="0">
                  <c:v>14</c:v>
                </c:pt>
                <c:pt idx="1">
                  <c:v>14</c:v>
                </c:pt>
                <c:pt idx="2">
                  <c:v>14</c:v>
                </c:pt>
                <c:pt idx="3">
                  <c:v>14</c:v>
                </c:pt>
              </c:numCache>
            </c:numRef>
          </c:yVal>
          <c:bubbleSize>
            <c:numRef>
              <c:f>ChartData!$BI$464:$BI$467</c:f>
              <c:numCache>
                <c:formatCode>0.00</c:formatCode>
                <c:ptCount val="4"/>
                <c:pt idx="0">
                  <c:v>4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2EF-A566-4F9C-BCF3-6B0B158556AD}"/>
            </c:ext>
          </c:extLst>
        </c:ser>
        <c:ser>
          <c:idx val="30"/>
          <c:order val="30"/>
          <c:tx>
            <c:strRef>
              <c:f>LegendData!$BJ$1:$BJ$1</c:f>
              <c:strCache>
                <c:ptCount val="1"/>
                <c:pt idx="0">
                  <c:v>Gogoro</c:v>
                </c:pt>
              </c:strCache>
            </c:strRef>
          </c:tx>
          <c:spPr>
            <a:solidFill>
              <a:srgbClr val="9FB0B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F1-A566-4F9C-BCF3-6B0B158556A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F3-A566-4F9C-BCF3-6B0B158556AD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F5-A566-4F9C-BCF3-6B0B158556AD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F7-A566-4F9C-BCF3-6B0B158556AD}"/>
              </c:ext>
            </c:extLst>
          </c:dPt>
          <c:xVal>
            <c:numRef>
              <c:f>ChartData!$A$468:$A$471</c:f>
              <c:numCache>
                <c:formatCode>0</c:formatCode>
                <c:ptCount val="4"/>
                <c:pt idx="0">
                  <c:v>23</c:v>
                </c:pt>
                <c:pt idx="1">
                  <c:v>24</c:v>
                </c:pt>
                <c:pt idx="2">
                  <c:v>25</c:v>
                </c:pt>
                <c:pt idx="3">
                  <c:v>26</c:v>
                </c:pt>
              </c:numCache>
            </c:numRef>
          </c:xVal>
          <c:yVal>
            <c:numRef>
              <c:f>ChartData!$BJ$468:$BJ$471</c:f>
              <c:numCache>
                <c:formatCode>0</c:formatCode>
                <c:ptCount val="4"/>
                <c:pt idx="0">
                  <c:v>13</c:v>
                </c:pt>
                <c:pt idx="1">
                  <c:v>13</c:v>
                </c:pt>
                <c:pt idx="2">
                  <c:v>13</c:v>
                </c:pt>
                <c:pt idx="3">
                  <c:v>13</c:v>
                </c:pt>
              </c:numCache>
            </c:numRef>
          </c:yVal>
          <c:bubbleSize>
            <c:numRef>
              <c:f>ChartData!$BK$468:$BK$471</c:f>
              <c:numCache>
                <c:formatCode>0.00</c:formatCode>
                <c:ptCount val="4"/>
                <c:pt idx="0">
                  <c:v>9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2F8-A566-4F9C-BCF3-6B0B158556AD}"/>
            </c:ext>
          </c:extLst>
        </c:ser>
        <c:ser>
          <c:idx val="31"/>
          <c:order val="31"/>
          <c:tx>
            <c:strRef>
              <c:f>LegendData!$BL$1:$BL$1</c:f>
              <c:strCache>
                <c:ptCount val="1"/>
                <c:pt idx="0">
                  <c:v>KLIMOV VLADISLAV ...</c:v>
                </c:pt>
              </c:strCache>
            </c:strRef>
          </c:tx>
          <c:spPr>
            <a:solidFill>
              <a:srgbClr val="9DE3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FA-A566-4F9C-BCF3-6B0B158556A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FC-A566-4F9C-BCF3-6B0B158556AD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FE-A566-4F9C-BCF3-6B0B158556AD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300-A566-4F9C-BCF3-6B0B158556AD}"/>
              </c:ext>
            </c:extLst>
          </c:dPt>
          <c:xVal>
            <c:numRef>
              <c:f>ChartData!$A$472:$A$475</c:f>
              <c:numCache>
                <c:formatCode>0</c:formatCode>
                <c:ptCount val="4"/>
                <c:pt idx="0">
                  <c:v>26</c:v>
                </c:pt>
                <c:pt idx="1">
                  <c:v>27</c:v>
                </c:pt>
                <c:pt idx="2">
                  <c:v>28</c:v>
                </c:pt>
                <c:pt idx="3">
                  <c:v>29</c:v>
                </c:pt>
              </c:numCache>
            </c:numRef>
          </c:xVal>
          <c:yVal>
            <c:numRef>
              <c:f>ChartData!$BL$472:$BL$475</c:f>
              <c:numCache>
                <c:formatCode>0</c:formatCode>
                <c:ptCount val="4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</c:numCache>
            </c:numRef>
          </c:yVal>
          <c:bubbleSize>
            <c:numRef>
              <c:f>ChartData!$BM$472:$BM$475</c:f>
              <c:numCache>
                <c:formatCode>0.00</c:formatCode>
                <c:ptCount val="4"/>
                <c:pt idx="0">
                  <c:v>2</c:v>
                </c:pt>
                <c:pt idx="1">
                  <c:v>2</c:v>
                </c:pt>
                <c:pt idx="2">
                  <c:v>4</c:v>
                </c:pt>
                <c:pt idx="3">
                  <c:v>4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301-A566-4F9C-BCF3-6B0B158556AD}"/>
            </c:ext>
          </c:extLst>
        </c:ser>
        <c:ser>
          <c:idx val="32"/>
          <c:order val="32"/>
          <c:tx>
            <c:strRef>
              <c:f>LegendData!$BN$1:$BN$1</c:f>
              <c:strCache>
                <c:ptCount val="1"/>
                <c:pt idx="0">
                  <c:v>PLA CHINA STRATEG...</c:v>
                </c:pt>
              </c:strCache>
            </c:strRef>
          </c:tx>
          <c:spPr>
            <a:solidFill>
              <a:srgbClr val="B2D0C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303-A566-4F9C-BCF3-6B0B158556A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305-A566-4F9C-BCF3-6B0B158556AD}"/>
              </c:ext>
            </c:extLst>
          </c:dPt>
          <c:xVal>
            <c:numRef>
              <c:f>ChartData!$A$476:$A$477</c:f>
              <c:numCache>
                <c:formatCode>0</c:formatCode>
                <c:ptCount val="2"/>
                <c:pt idx="0">
                  <c:v>28</c:v>
                </c:pt>
                <c:pt idx="1">
                  <c:v>29</c:v>
                </c:pt>
              </c:numCache>
            </c:numRef>
          </c:xVal>
          <c:yVal>
            <c:numRef>
              <c:f>ChartData!$BN$476:$BN$477</c:f>
              <c:numCache>
                <c:formatCode>0</c:formatCode>
                <c:ptCount val="2"/>
                <c:pt idx="0">
                  <c:v>11</c:v>
                </c:pt>
                <c:pt idx="1">
                  <c:v>11</c:v>
                </c:pt>
              </c:numCache>
            </c:numRef>
          </c:yVal>
          <c:bubbleSize>
            <c:numRef>
              <c:f>ChartData!$BO$476:$BO$477</c:f>
              <c:numCache>
                <c:formatCode>0.00</c:formatCode>
                <c:ptCount val="2"/>
                <c:pt idx="0">
                  <c:v>4</c:v>
                </c:pt>
                <c:pt idx="1">
                  <c:v>8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306-A566-4F9C-BCF3-6B0B158556AD}"/>
            </c:ext>
          </c:extLst>
        </c:ser>
        <c:ser>
          <c:idx val="33"/>
          <c:order val="33"/>
          <c:tx>
            <c:strRef>
              <c:f>LegendData!$BP$1:$BP$1</c:f>
              <c:strCache>
                <c:ptCount val="1"/>
                <c:pt idx="0">
                  <c:v>COMPOSITE TECHNOL...</c:v>
                </c:pt>
              </c:strCache>
            </c:strRef>
          </c:tx>
          <c:spPr>
            <a:solidFill>
              <a:srgbClr val="63D3E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308-A566-4F9C-BCF3-6B0B158556A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30A-A566-4F9C-BCF3-6B0B158556AD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30C-A566-4F9C-BCF3-6B0B158556AD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30E-A566-4F9C-BCF3-6B0B158556AD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310-A566-4F9C-BCF3-6B0B158556AD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312-A566-4F9C-BCF3-6B0B158556AD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314-A566-4F9C-BCF3-6B0B158556AD}"/>
              </c:ext>
            </c:extLst>
          </c:dPt>
          <c:xVal>
            <c:numRef>
              <c:f>ChartData!$A$478:$A$484</c:f>
              <c:numCache>
                <c:formatCode>0</c:formatCode>
                <c:ptCount val="7"/>
                <c:pt idx="0">
                  <c:v>18</c:v>
                </c:pt>
                <c:pt idx="1">
                  <c:v>20</c:v>
                </c:pt>
                <c:pt idx="2">
                  <c:v>22</c:v>
                </c:pt>
                <c:pt idx="3">
                  <c:v>23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</c:numCache>
            </c:numRef>
          </c:xVal>
          <c:yVal>
            <c:numRef>
              <c:f>ChartData!$BP$478:$BP$484</c:f>
              <c:numCache>
                <c:formatCode>0</c:formatCode>
                <c:ptCount val="7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</c:numCache>
            </c:numRef>
          </c:yVal>
          <c:bubbleSize>
            <c:numRef>
              <c:f>ChartData!$BQ$478:$BQ$484</c:f>
              <c:numCache>
                <c:formatCode>0.00</c:formatCode>
                <c:ptCount val="7"/>
                <c:pt idx="0">
                  <c:v>1</c:v>
                </c:pt>
                <c:pt idx="1">
                  <c:v>1</c:v>
                </c:pt>
                <c:pt idx="2">
                  <c:v>4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315-A566-4F9C-BCF3-6B0B158556AD}"/>
            </c:ext>
          </c:extLst>
        </c:ser>
        <c:ser>
          <c:idx val="34"/>
          <c:order val="34"/>
          <c:tx>
            <c:strRef>
              <c:f>LegendData!$BR$1:$BR$1</c:f>
              <c:strCache>
                <c:ptCount val="1"/>
                <c:pt idx="0">
                  <c:v>FIRESTAR ENGINEER...</c:v>
                </c:pt>
              </c:strCache>
            </c:strRef>
          </c:tx>
          <c:spPr>
            <a:solidFill>
              <a:srgbClr val="CEE07E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317-A566-4F9C-BCF3-6B0B158556A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319-A566-4F9C-BCF3-6B0B158556AD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31B-A566-4F9C-BCF3-6B0B158556AD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31D-A566-4F9C-BCF3-6B0B158556AD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31F-A566-4F9C-BCF3-6B0B158556AD}"/>
              </c:ext>
            </c:extLst>
          </c:dPt>
          <c:xVal>
            <c:numRef>
              <c:f>ChartData!$A$485:$A$489</c:f>
              <c:numCache>
                <c:formatCode>0</c:formatCode>
                <c:ptCount val="5"/>
                <c:pt idx="0">
                  <c:v>18</c:v>
                </c:pt>
                <c:pt idx="1">
                  <c:v>20</c:v>
                </c:pt>
                <c:pt idx="2">
                  <c:v>21</c:v>
                </c:pt>
                <c:pt idx="3">
                  <c:v>23</c:v>
                </c:pt>
                <c:pt idx="4">
                  <c:v>24</c:v>
                </c:pt>
              </c:numCache>
            </c:numRef>
          </c:xVal>
          <c:yVal>
            <c:numRef>
              <c:f>ChartData!$BR$485:$BR$489</c:f>
              <c:numCache>
                <c:formatCode>0</c:formatCode>
                <c:ptCount val="5"/>
                <c:pt idx="0">
                  <c:v>9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9</c:v>
                </c:pt>
              </c:numCache>
            </c:numRef>
          </c:yVal>
          <c:bubbleSize>
            <c:numRef>
              <c:f>ChartData!$BS$485:$BS$489</c:f>
              <c:numCache>
                <c:formatCode>0.00</c:formatCode>
                <c:ptCount val="5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5</c:v>
                </c:pt>
                <c:pt idx="4">
                  <c:v>2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320-A566-4F9C-BCF3-6B0B158556AD}"/>
            </c:ext>
          </c:extLst>
        </c:ser>
        <c:ser>
          <c:idx val="35"/>
          <c:order val="35"/>
          <c:tx>
            <c:strRef>
              <c:f>LegendData!$BT$1:$BT$1</c:f>
              <c:strCache>
                <c:ptCount val="1"/>
                <c:pt idx="0">
                  <c:v>GENERAL DESIGNING...</c:v>
                </c:pt>
              </c:strCache>
            </c:strRef>
          </c:tx>
          <c:spPr>
            <a:solidFill>
              <a:srgbClr val="8C929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322-A566-4F9C-BCF3-6B0B158556A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324-A566-4F9C-BCF3-6B0B158556AD}"/>
              </c:ext>
            </c:extLst>
          </c:dPt>
          <c:xVal>
            <c:numRef>
              <c:f>ChartData!$A$490:$A$491</c:f>
              <c:numCache>
                <c:formatCode>0</c:formatCode>
                <c:ptCount val="2"/>
                <c:pt idx="0">
                  <c:v>27</c:v>
                </c:pt>
                <c:pt idx="1">
                  <c:v>28</c:v>
                </c:pt>
              </c:numCache>
            </c:numRef>
          </c:xVal>
          <c:yVal>
            <c:numRef>
              <c:f>ChartData!$BT$490:$BT$491</c:f>
              <c:numCache>
                <c:formatCode>0</c:formatCode>
                <c:ptCount val="2"/>
                <c:pt idx="0">
                  <c:v>8</c:v>
                </c:pt>
                <c:pt idx="1">
                  <c:v>8</c:v>
                </c:pt>
              </c:numCache>
            </c:numRef>
          </c:yVal>
          <c:bubbleSize>
            <c:numRef>
              <c:f>ChartData!$BU$490:$BU$491</c:f>
              <c:numCache>
                <c:formatCode>0.00</c:formatCode>
                <c:ptCount val="2"/>
                <c:pt idx="0">
                  <c:v>10</c:v>
                </c:pt>
                <c:pt idx="1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325-A566-4F9C-BCF3-6B0B158556AD}"/>
            </c:ext>
          </c:extLst>
        </c:ser>
        <c:ser>
          <c:idx val="36"/>
          <c:order val="36"/>
          <c:tx>
            <c:strRef>
              <c:f>LegendData!$BV$1:$BV$1</c:f>
              <c:strCache>
                <c:ptCount val="1"/>
                <c:pt idx="0">
                  <c:v>N PROIZV OB EDINE...</c:v>
                </c:pt>
              </c:strCache>
            </c:strRef>
          </c:tx>
          <c:spPr>
            <a:solidFill>
              <a:srgbClr val="AEC6E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327-A566-4F9C-BCF3-6B0B158556A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329-A566-4F9C-BCF3-6B0B158556AD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32B-A566-4F9C-BCF3-6B0B158556AD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32D-A566-4F9C-BCF3-6B0B158556AD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32F-A566-4F9C-BCF3-6B0B158556AD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331-A566-4F9C-BCF3-6B0B158556AD}"/>
              </c:ext>
            </c:extLst>
          </c:dPt>
          <c:xVal>
            <c:numRef>
              <c:f>ChartData!$A$492:$A$497</c:f>
              <c:numCache>
                <c:formatCode>0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6</c:v>
                </c:pt>
                <c:pt idx="5">
                  <c:v>7</c:v>
                </c:pt>
              </c:numCache>
            </c:numRef>
          </c:xVal>
          <c:yVal>
            <c:numRef>
              <c:f>ChartData!$BV$492:$BV$497</c:f>
              <c:numCache>
                <c:formatCode>0</c:formatCode>
                <c:ptCount val="6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</c:numCache>
            </c:numRef>
          </c:yVal>
          <c:bubbleSize>
            <c:numRef>
              <c:f>ChartData!$BW$492:$BW$497</c:f>
              <c:numCache>
                <c:formatCode>0.00</c:formatCode>
                <c:ptCount val="6"/>
                <c:pt idx="0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332-A566-4F9C-BCF3-6B0B158556AD}"/>
            </c:ext>
          </c:extLst>
        </c:ser>
        <c:ser>
          <c:idx val="37"/>
          <c:order val="37"/>
          <c:tx>
            <c:strRef>
              <c:f>LegendData!$BX$1:$BX$1</c:f>
              <c:strCache>
                <c:ptCount val="1"/>
                <c:pt idx="0">
                  <c:v>Ball Corporation</c:v>
                </c:pt>
              </c:strCache>
            </c:strRef>
          </c:tx>
          <c:spPr>
            <a:solidFill>
              <a:srgbClr val="FFBA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334-A566-4F9C-BCF3-6B0B158556A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336-A566-4F9C-BCF3-6B0B158556AD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338-A566-4F9C-BCF3-6B0B158556AD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33A-A566-4F9C-BCF3-6B0B158556AD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33C-A566-4F9C-BCF3-6B0B158556AD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33E-A566-4F9C-BCF3-6B0B158556AD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340-A566-4F9C-BCF3-6B0B158556AD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342-A566-4F9C-BCF3-6B0B158556AD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344-A566-4F9C-BCF3-6B0B158556AD}"/>
              </c:ext>
            </c:extLst>
          </c:dPt>
          <c:xVal>
            <c:numRef>
              <c:f>ChartData!$A$498:$A$506</c:f>
              <c:numCache>
                <c:formatCode>0</c:formatCode>
                <c:ptCount val="9"/>
                <c:pt idx="0">
                  <c:v>1</c:v>
                </c:pt>
                <c:pt idx="1">
                  <c:v>2</c:v>
                </c:pt>
                <c:pt idx="2">
                  <c:v>11</c:v>
                </c:pt>
                <c:pt idx="3">
                  <c:v>13</c:v>
                </c:pt>
                <c:pt idx="4">
                  <c:v>19</c:v>
                </c:pt>
                <c:pt idx="5">
                  <c:v>20</c:v>
                </c:pt>
                <c:pt idx="6">
                  <c:v>22</c:v>
                </c:pt>
                <c:pt idx="7">
                  <c:v>24</c:v>
                </c:pt>
                <c:pt idx="8">
                  <c:v>25</c:v>
                </c:pt>
              </c:numCache>
            </c:numRef>
          </c:xVal>
          <c:yVal>
            <c:numRef>
              <c:f>ChartData!$BX$498:$BX$506</c:f>
              <c:numCache>
                <c:formatCode>0</c:formatCode>
                <c:ptCount val="9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</c:numCache>
            </c:numRef>
          </c:yVal>
          <c:bubbleSize>
            <c:numRef>
              <c:f>ChartData!$BY$498:$BY$506</c:f>
              <c:numCache>
                <c:formatCode>0.00</c:formatCode>
                <c:ptCount val="9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345-A566-4F9C-BCF3-6B0B158556AD}"/>
            </c:ext>
          </c:extLst>
        </c:ser>
        <c:ser>
          <c:idx val="38"/>
          <c:order val="38"/>
          <c:tx>
            <c:strRef>
              <c:f>LegendData!$BZ$1:$BZ$1</c:f>
              <c:strCache>
                <c:ptCount val="1"/>
                <c:pt idx="0">
                  <c:v>BLUE ORIGIN</c:v>
                </c:pt>
              </c:strCache>
            </c:strRef>
          </c:tx>
          <c:spPr>
            <a:solidFill>
              <a:srgbClr val="6F889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347-A566-4F9C-BCF3-6B0B158556A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349-A566-4F9C-BCF3-6B0B158556AD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34B-A566-4F9C-BCF3-6B0B158556AD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34D-A566-4F9C-BCF3-6B0B158556AD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34F-A566-4F9C-BCF3-6B0B158556AD}"/>
              </c:ext>
            </c:extLst>
          </c:dPt>
          <c:xVal>
            <c:numRef>
              <c:f>ChartData!$A$507:$A$511</c:f>
              <c:numCache>
                <c:formatCode>0</c:formatCode>
                <c:ptCount val="5"/>
                <c:pt idx="0">
                  <c:v>21</c:v>
                </c:pt>
                <c:pt idx="1">
                  <c:v>22</c:v>
                </c:pt>
                <c:pt idx="2">
                  <c:v>24</c:v>
                </c:pt>
                <c:pt idx="3">
                  <c:v>28</c:v>
                </c:pt>
                <c:pt idx="4">
                  <c:v>30</c:v>
                </c:pt>
              </c:numCache>
            </c:numRef>
          </c:xVal>
          <c:yVal>
            <c:numRef>
              <c:f>ChartData!$BZ$507:$BZ$511</c:f>
              <c:numCache>
                <c:formatCode>0</c:formatCode>
                <c:ptCount val="5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</c:numCache>
            </c:numRef>
          </c:yVal>
          <c:bubbleSize>
            <c:numRef>
              <c:f>ChartData!$CA$507:$CA$511</c:f>
              <c:numCache>
                <c:formatCode>0.00</c:formatCode>
                <c:ptCount val="5"/>
                <c:pt idx="0">
                  <c:v>5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350-A566-4F9C-BCF3-6B0B158556AD}"/>
            </c:ext>
          </c:extLst>
        </c:ser>
        <c:ser>
          <c:idx val="39"/>
          <c:order val="39"/>
          <c:tx>
            <c:strRef>
              <c:f>LegendData!$CB$1:$CB$1</c:f>
              <c:strCache>
                <c:ptCount val="1"/>
                <c:pt idx="0">
                  <c:v>CASC</c:v>
                </c:pt>
              </c:strCache>
            </c:strRef>
          </c:tx>
          <c:spPr>
            <a:solidFill>
              <a:srgbClr val="96281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352-A566-4F9C-BCF3-6B0B158556A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354-A566-4F9C-BCF3-6B0B158556AD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356-A566-4F9C-BCF3-6B0B158556AD}"/>
              </c:ext>
            </c:extLst>
          </c:dPt>
          <c:xVal>
            <c:numRef>
              <c:f>ChartData!$A$512:$A$514</c:f>
              <c:numCache>
                <c:formatCode>0</c:formatCode>
                <c:ptCount val="3"/>
                <c:pt idx="0">
                  <c:v>27</c:v>
                </c:pt>
                <c:pt idx="1">
                  <c:v>28</c:v>
                </c:pt>
                <c:pt idx="2">
                  <c:v>29</c:v>
                </c:pt>
              </c:numCache>
            </c:numRef>
          </c:xVal>
          <c:yVal>
            <c:numRef>
              <c:f>ChartData!$CB$512:$CB$514</c:f>
              <c:numCache>
                <c:formatCode>0</c:formatCode>
                <c:ptCount val="3"/>
                <c:pt idx="0">
                  <c:v>4</c:v>
                </c:pt>
                <c:pt idx="1">
                  <c:v>4</c:v>
                </c:pt>
                <c:pt idx="2">
                  <c:v>4</c:v>
                </c:pt>
              </c:numCache>
            </c:numRef>
          </c:yVal>
          <c:bubbleSize>
            <c:numRef>
              <c:f>ChartData!$CC$512:$CC$514</c:f>
              <c:numCache>
                <c:formatCode>0.00</c:formatCode>
                <c:ptCount val="3"/>
                <c:pt idx="0">
                  <c:v>1</c:v>
                </c:pt>
                <c:pt idx="1">
                  <c:v>5</c:v>
                </c:pt>
                <c:pt idx="2">
                  <c:v>4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357-A566-4F9C-BCF3-6B0B158556AD}"/>
            </c:ext>
          </c:extLst>
        </c:ser>
        <c:ser>
          <c:idx val="40"/>
          <c:order val="40"/>
          <c:tx>
            <c:strRef>
              <c:f>LegendData!$CD$1:$CD$1</c:f>
              <c:strCache>
                <c:ptCount val="1"/>
                <c:pt idx="0">
                  <c:v>DREXLER JEROME</c:v>
                </c:pt>
              </c:strCache>
            </c:strRef>
          </c:tx>
          <c:spPr>
            <a:solidFill>
              <a:srgbClr val="D257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359-A566-4F9C-BCF3-6B0B158556AD}"/>
              </c:ext>
            </c:extLst>
          </c:dPt>
          <c:xVal>
            <c:numRef>
              <c:f>ChartData!$A$515:$A$515</c:f>
              <c:numCache>
                <c:formatCode>0</c:formatCode>
                <c:ptCount val="1"/>
                <c:pt idx="0">
                  <c:v>28</c:v>
                </c:pt>
              </c:numCache>
            </c:numRef>
          </c:xVal>
          <c:yVal>
            <c:numRef>
              <c:f>ChartData!$CD$515:$CD$515</c:f>
              <c:numCache>
                <c:formatCode>0</c:formatCode>
                <c:ptCount val="1"/>
                <c:pt idx="0">
                  <c:v>3</c:v>
                </c:pt>
              </c:numCache>
            </c:numRef>
          </c:yVal>
          <c:bubbleSize>
            <c:numRef>
              <c:f>ChartData!$CE$515:$CE$515</c:f>
              <c:numCache>
                <c:formatCode>0.00</c:formatCode>
                <c:ptCount val="1"/>
                <c:pt idx="0">
                  <c:v>10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35A-A566-4F9C-BCF3-6B0B158556AD}"/>
            </c:ext>
          </c:extLst>
        </c:ser>
        <c:ser>
          <c:idx val="41"/>
          <c:order val="41"/>
          <c:tx>
            <c:strRef>
              <c:f>LegendData!$CF$1:$CF$1</c:f>
              <c:strCache>
                <c:ptCount val="1"/>
                <c:pt idx="0">
                  <c:v>Florida Turbine</c:v>
                </c:pt>
              </c:strCache>
            </c:strRef>
          </c:tx>
          <c:spPr>
            <a:solidFill>
              <a:srgbClr val="AD584E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35C-A566-4F9C-BCF3-6B0B158556A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35E-A566-4F9C-BCF3-6B0B158556AD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360-A566-4F9C-BCF3-6B0B158556AD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362-A566-4F9C-BCF3-6B0B158556AD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364-A566-4F9C-BCF3-6B0B158556AD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366-A566-4F9C-BCF3-6B0B158556AD}"/>
              </c:ext>
            </c:extLst>
          </c:dPt>
          <c:xVal>
            <c:numRef>
              <c:f>ChartData!$A$516:$A$521</c:f>
              <c:numCache>
                <c:formatCode>0</c:formatCode>
                <c:ptCount val="6"/>
                <c:pt idx="0">
                  <c:v>18</c:v>
                </c:pt>
                <c:pt idx="1">
                  <c:v>20</c:v>
                </c:pt>
                <c:pt idx="2">
                  <c:v>21</c:v>
                </c:pt>
                <c:pt idx="3">
                  <c:v>22</c:v>
                </c:pt>
                <c:pt idx="4">
                  <c:v>25</c:v>
                </c:pt>
                <c:pt idx="5">
                  <c:v>28</c:v>
                </c:pt>
              </c:numCache>
            </c:numRef>
          </c:xVal>
          <c:yVal>
            <c:numRef>
              <c:f>ChartData!$CF$516:$CF$521</c:f>
              <c:numCache>
                <c:formatCode>0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yVal>
          <c:bubbleSize>
            <c:numRef>
              <c:f>ChartData!$CG$516:$CG$521</c:f>
              <c:numCache>
                <c:formatCode>0.00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367-A566-4F9C-BCF3-6B0B158556AD}"/>
            </c:ext>
          </c:extLst>
        </c:ser>
        <c:ser>
          <c:idx val="42"/>
          <c:order val="42"/>
          <c:tx>
            <c:strRef>
              <c:f>LegendData!$CH$1:$CH$1</c:f>
              <c:strCache>
                <c:ptCount val="1"/>
                <c:pt idx="0">
                  <c:v>0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368-A566-4F9C-BCF3-6B0B158556A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369-A566-4F9C-BCF3-6B0B158556AD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36A-A566-4F9C-BCF3-6B0B158556AD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36B-A566-4F9C-BCF3-6B0B158556AD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36C-A566-4F9C-BCF3-6B0B158556AD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36D-A566-4F9C-BCF3-6B0B158556AD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36E-A566-4F9C-BCF3-6B0B158556AD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36F-A566-4F9C-BCF3-6B0B158556AD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370-A566-4F9C-BCF3-6B0B158556AD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371-A566-4F9C-BCF3-6B0B158556AD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372-A566-4F9C-BCF3-6B0B158556AD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373-A566-4F9C-BCF3-6B0B158556AD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374-A566-4F9C-BCF3-6B0B158556AD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375-A566-4F9C-BCF3-6B0B158556AD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376-A566-4F9C-BCF3-6B0B158556AD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377-A566-4F9C-BCF3-6B0B158556AD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378-A566-4F9C-BCF3-6B0B158556AD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379-A566-4F9C-BCF3-6B0B158556AD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37A-A566-4F9C-BCF3-6B0B158556AD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37B-A566-4F9C-BCF3-6B0B158556AD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37C-A566-4F9C-BCF3-6B0B158556AD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37D-A566-4F9C-BCF3-6B0B158556AD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37E-A566-4F9C-BCF3-6B0B158556AD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37F-A566-4F9C-BCF3-6B0B158556AD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380-A566-4F9C-BCF3-6B0B158556AD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381-A566-4F9C-BCF3-6B0B158556AD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382-A566-4F9C-BCF3-6B0B158556AD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383-A566-4F9C-BCF3-6B0B158556AD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384-A566-4F9C-BCF3-6B0B158556AD}"/>
              </c:ext>
            </c:extLst>
          </c:dPt>
          <c:dPt>
            <c:idx val="29"/>
            <c:invertIfNegative val="1"/>
            <c:bubble3D val="0"/>
            <c:extLst>
              <c:ext xmlns:c16="http://schemas.microsoft.com/office/drawing/2014/chart" uri="{C3380CC4-5D6E-409C-BE32-E72D297353CC}">
                <c16:uniqueId val="{00000385-A566-4F9C-BCF3-6B0B158556AD}"/>
              </c:ext>
            </c:extLst>
          </c:dPt>
          <c:xVal>
            <c:numRef>
              <c:f>ChartData!$A$522:$A$551</c:f>
              <c:numCache>
                <c:formatCode>0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ChartData!$CH$522:$CH$551</c:f>
              <c:numCache>
                <c:formatCode>0</c:formatCode>
                <c:ptCount val="3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yVal>
          <c:bubbleSize>
            <c:numRef>
              <c:f>ChartData!$CI$522:$CI$551</c:f>
              <c:numCache>
                <c:formatCode>0.00</c:formatCode>
                <c:ptCount val="3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386-A566-4F9C-BCF3-6B0B158556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30"/>
        <c:showNegBubbles val="0"/>
        <c:axId val="660644552"/>
        <c:axId val="660639064"/>
      </c:bubbleChart>
      <c:valAx>
        <c:axId val="660644552"/>
        <c:scaling>
          <c:orientation val="minMax"/>
          <c:max val="31"/>
          <c:min val="0"/>
        </c:scaling>
        <c:delete val="1"/>
        <c:axPos val="b"/>
        <c:numFmt formatCode="General" sourceLinked="0"/>
        <c:majorTickMark val="out"/>
        <c:minorTickMark val="none"/>
        <c:tickLblPos val="nextTo"/>
        <c:crossAx val="660639064"/>
        <c:crossesAt val="0"/>
        <c:crossBetween val="midCat"/>
        <c:majorUnit val="1"/>
      </c:valAx>
      <c:valAx>
        <c:axId val="660639064"/>
        <c:scaling>
          <c:orientation val="minMax"/>
          <c:max val="42"/>
          <c:min val="0"/>
        </c:scaling>
        <c:delete val="1"/>
        <c:axPos val="l"/>
        <c:numFmt formatCode="0" sourceLinked="1"/>
        <c:majorTickMark val="out"/>
        <c:minorTickMark val="none"/>
        <c:tickLblPos val="nextTo"/>
        <c:crossAx val="660644552"/>
        <c:crossesAt val="0"/>
        <c:crossBetween val="midCat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69400588613719"/>
          <c:y val="5.2311004784688996E-2"/>
          <c:w val="0.84730599411386276"/>
          <c:h val="0.9184907026006256"/>
        </c:manualLayout>
      </c:layout>
      <c:bubbleChart>
        <c:varyColors val="0"/>
        <c:ser>
          <c:idx val="0"/>
          <c:order val="0"/>
          <c:tx>
            <c:strRef>
              <c:f>LegendData!B1:B1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993-49CB-90EA-759A6C7F7C3F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1-B993-49CB-90EA-759A6C7F7C3F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2-B993-49CB-90EA-759A6C7F7C3F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3-B993-49CB-90EA-759A6C7F7C3F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4-B993-49CB-90EA-759A6C7F7C3F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5-B993-49CB-90EA-759A6C7F7C3F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6-B993-49CB-90EA-759A6C7F7C3F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7-B993-49CB-90EA-759A6C7F7C3F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8-B993-49CB-90EA-759A6C7F7C3F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9-B993-49CB-90EA-759A6C7F7C3F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A-B993-49CB-90EA-759A6C7F7C3F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B-B993-49CB-90EA-759A6C7F7C3F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C-B993-49CB-90EA-759A6C7F7C3F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D-B993-49CB-90EA-759A6C7F7C3F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E-B993-49CB-90EA-759A6C7F7C3F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F-B993-49CB-90EA-759A6C7F7C3F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0-B993-49CB-90EA-759A6C7F7C3F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1-B993-49CB-90EA-759A6C7F7C3F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2-B993-49CB-90EA-759A6C7F7C3F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3-B993-49CB-90EA-759A6C7F7C3F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4-B993-49CB-90EA-759A6C7F7C3F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5-B993-49CB-90EA-759A6C7F7C3F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6-B993-49CB-90EA-759A6C7F7C3F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7-B993-49CB-90EA-759A6C7F7C3F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8-B993-49CB-90EA-759A6C7F7C3F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9-B993-49CB-90EA-759A6C7F7C3F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A-B993-49CB-90EA-759A6C7F7C3F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B-B993-49CB-90EA-759A6C7F7C3F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C-B993-49CB-90EA-759A6C7F7C3F}"/>
              </c:ext>
            </c:extLst>
          </c:dPt>
          <c:dPt>
            <c:idx val="2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D-B993-49CB-90EA-759A6C7F7C3F}"/>
              </c:ext>
            </c:extLst>
          </c:dPt>
          <c:xVal>
            <c:numRef>
              <c:f>ChartData!A2:A31</c:f>
              <c:numCache>
                <c:formatCode>0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ChartData!B2:B31</c:f>
              <c:numCache>
                <c:formatCode>0</c:formatCode>
                <c:ptCount val="30"/>
                <c:pt idx="0">
                  <c:v>43</c:v>
                </c:pt>
                <c:pt idx="1">
                  <c:v>43</c:v>
                </c:pt>
                <c:pt idx="2">
                  <c:v>43</c:v>
                </c:pt>
                <c:pt idx="3">
                  <c:v>43</c:v>
                </c:pt>
                <c:pt idx="4">
                  <c:v>43</c:v>
                </c:pt>
                <c:pt idx="5">
                  <c:v>43</c:v>
                </c:pt>
                <c:pt idx="6">
                  <c:v>43</c:v>
                </c:pt>
                <c:pt idx="7">
                  <c:v>43</c:v>
                </c:pt>
                <c:pt idx="8">
                  <c:v>43</c:v>
                </c:pt>
                <c:pt idx="9">
                  <c:v>43</c:v>
                </c:pt>
                <c:pt idx="10">
                  <c:v>43</c:v>
                </c:pt>
                <c:pt idx="11">
                  <c:v>43</c:v>
                </c:pt>
                <c:pt idx="12">
                  <c:v>43</c:v>
                </c:pt>
                <c:pt idx="13">
                  <c:v>43</c:v>
                </c:pt>
                <c:pt idx="14">
                  <c:v>43</c:v>
                </c:pt>
                <c:pt idx="15">
                  <c:v>43</c:v>
                </c:pt>
                <c:pt idx="16">
                  <c:v>43</c:v>
                </c:pt>
                <c:pt idx="17">
                  <c:v>43</c:v>
                </c:pt>
                <c:pt idx="18">
                  <c:v>43</c:v>
                </c:pt>
                <c:pt idx="19">
                  <c:v>43</c:v>
                </c:pt>
                <c:pt idx="20">
                  <c:v>43</c:v>
                </c:pt>
                <c:pt idx="21">
                  <c:v>43</c:v>
                </c:pt>
                <c:pt idx="22">
                  <c:v>43</c:v>
                </c:pt>
                <c:pt idx="23">
                  <c:v>43</c:v>
                </c:pt>
                <c:pt idx="24">
                  <c:v>43</c:v>
                </c:pt>
                <c:pt idx="25">
                  <c:v>43</c:v>
                </c:pt>
                <c:pt idx="26">
                  <c:v>43</c:v>
                </c:pt>
                <c:pt idx="27">
                  <c:v>43</c:v>
                </c:pt>
                <c:pt idx="28">
                  <c:v>43</c:v>
                </c:pt>
                <c:pt idx="29">
                  <c:v>43</c:v>
                </c:pt>
              </c:numCache>
            </c:numRef>
          </c:yVal>
          <c:bubbleSize>
            <c:numRef>
              <c:f>ChartData!C2:C31</c:f>
              <c:numCache>
                <c:formatCode>0.00</c:formatCode>
                <c:ptCount val="3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01E-B993-49CB-90EA-759A6C7F7C3F}"/>
            </c:ext>
          </c:extLst>
        </c:ser>
        <c:ser>
          <c:idx val="1"/>
          <c:order val="1"/>
          <c:tx>
            <c:strRef>
              <c:f>LegendData!D1:D1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F-B993-49CB-90EA-759A6C7F7C3F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0-B993-49CB-90EA-759A6C7F7C3F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1-B993-49CB-90EA-759A6C7F7C3F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2-B993-49CB-90EA-759A6C7F7C3F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3-B993-49CB-90EA-759A6C7F7C3F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4-B993-49CB-90EA-759A6C7F7C3F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5-B993-49CB-90EA-759A6C7F7C3F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6-B993-49CB-90EA-759A6C7F7C3F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7-B993-49CB-90EA-759A6C7F7C3F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8-B993-49CB-90EA-759A6C7F7C3F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9-B993-49CB-90EA-759A6C7F7C3F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A-B993-49CB-90EA-759A6C7F7C3F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B-B993-49CB-90EA-759A6C7F7C3F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C-B993-49CB-90EA-759A6C7F7C3F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D-B993-49CB-90EA-759A6C7F7C3F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E-B993-49CB-90EA-759A6C7F7C3F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F-B993-49CB-90EA-759A6C7F7C3F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0-B993-49CB-90EA-759A6C7F7C3F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1-B993-49CB-90EA-759A6C7F7C3F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2-B993-49CB-90EA-759A6C7F7C3F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3-B993-49CB-90EA-759A6C7F7C3F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4-B993-49CB-90EA-759A6C7F7C3F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5-B993-49CB-90EA-759A6C7F7C3F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6-B993-49CB-90EA-759A6C7F7C3F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7-B993-49CB-90EA-759A6C7F7C3F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8-B993-49CB-90EA-759A6C7F7C3F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9-B993-49CB-90EA-759A6C7F7C3F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A-B993-49CB-90EA-759A6C7F7C3F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B-B993-49CB-90EA-759A6C7F7C3F}"/>
              </c:ext>
            </c:extLst>
          </c:dPt>
          <c:dPt>
            <c:idx val="2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C-B993-49CB-90EA-759A6C7F7C3F}"/>
              </c:ext>
            </c:extLst>
          </c:dPt>
          <c:xVal>
            <c:numRef>
              <c:f>ChartData!A32:A61</c:f>
              <c:numCache>
                <c:formatCode>0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ChartData!D32:D61</c:f>
              <c:numCache>
                <c:formatCode>0</c:formatCode>
                <c:ptCount val="30"/>
                <c:pt idx="0">
                  <c:v>42</c:v>
                </c:pt>
                <c:pt idx="1">
                  <c:v>42</c:v>
                </c:pt>
                <c:pt idx="2">
                  <c:v>42</c:v>
                </c:pt>
                <c:pt idx="3">
                  <c:v>42</c:v>
                </c:pt>
                <c:pt idx="4">
                  <c:v>42</c:v>
                </c:pt>
                <c:pt idx="5">
                  <c:v>42</c:v>
                </c:pt>
                <c:pt idx="6">
                  <c:v>42</c:v>
                </c:pt>
                <c:pt idx="7">
                  <c:v>42</c:v>
                </c:pt>
                <c:pt idx="8">
                  <c:v>42</c:v>
                </c:pt>
                <c:pt idx="9">
                  <c:v>42</c:v>
                </c:pt>
                <c:pt idx="10">
                  <c:v>42</c:v>
                </c:pt>
                <c:pt idx="11">
                  <c:v>42</c:v>
                </c:pt>
                <c:pt idx="12">
                  <c:v>42</c:v>
                </c:pt>
                <c:pt idx="13">
                  <c:v>42</c:v>
                </c:pt>
                <c:pt idx="14">
                  <c:v>42</c:v>
                </c:pt>
                <c:pt idx="15">
                  <c:v>42</c:v>
                </c:pt>
                <c:pt idx="16">
                  <c:v>42</c:v>
                </c:pt>
                <c:pt idx="17">
                  <c:v>42</c:v>
                </c:pt>
                <c:pt idx="18">
                  <c:v>42</c:v>
                </c:pt>
                <c:pt idx="19">
                  <c:v>42</c:v>
                </c:pt>
                <c:pt idx="20">
                  <c:v>42</c:v>
                </c:pt>
                <c:pt idx="21">
                  <c:v>42</c:v>
                </c:pt>
                <c:pt idx="22">
                  <c:v>42</c:v>
                </c:pt>
                <c:pt idx="23">
                  <c:v>42</c:v>
                </c:pt>
                <c:pt idx="24">
                  <c:v>42</c:v>
                </c:pt>
                <c:pt idx="25">
                  <c:v>42</c:v>
                </c:pt>
                <c:pt idx="26">
                  <c:v>42</c:v>
                </c:pt>
                <c:pt idx="27">
                  <c:v>42</c:v>
                </c:pt>
                <c:pt idx="28">
                  <c:v>42</c:v>
                </c:pt>
                <c:pt idx="29">
                  <c:v>42</c:v>
                </c:pt>
              </c:numCache>
            </c:numRef>
          </c:yVal>
          <c:bubbleSize>
            <c:numRef>
              <c:f>ChartData!E32:E61</c:f>
              <c:numCache>
                <c:formatCode>0.00</c:formatCode>
                <c:ptCount val="3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03D-B993-49CB-90EA-759A6C7F7C3F}"/>
            </c:ext>
          </c:extLst>
        </c:ser>
        <c:ser>
          <c:idx val="2"/>
          <c:order val="2"/>
          <c:tx>
            <c:strRef>
              <c:f>LegendData!F1:F1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E-B993-49CB-90EA-759A6C7F7C3F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F-B993-49CB-90EA-759A6C7F7C3F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0-B993-49CB-90EA-759A6C7F7C3F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1-B993-49CB-90EA-759A6C7F7C3F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2-B993-49CB-90EA-759A6C7F7C3F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3-B993-49CB-90EA-759A6C7F7C3F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4-B993-49CB-90EA-759A6C7F7C3F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5-B993-49CB-90EA-759A6C7F7C3F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6-B993-49CB-90EA-759A6C7F7C3F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7-B993-49CB-90EA-759A6C7F7C3F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8-B993-49CB-90EA-759A6C7F7C3F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9-B993-49CB-90EA-759A6C7F7C3F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A-B993-49CB-90EA-759A6C7F7C3F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B-B993-49CB-90EA-759A6C7F7C3F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C-B993-49CB-90EA-759A6C7F7C3F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D-B993-49CB-90EA-759A6C7F7C3F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E-B993-49CB-90EA-759A6C7F7C3F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F-B993-49CB-90EA-759A6C7F7C3F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0-B993-49CB-90EA-759A6C7F7C3F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1-B993-49CB-90EA-759A6C7F7C3F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2-B993-49CB-90EA-759A6C7F7C3F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3-B993-49CB-90EA-759A6C7F7C3F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4-B993-49CB-90EA-759A6C7F7C3F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5-B993-49CB-90EA-759A6C7F7C3F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6-B993-49CB-90EA-759A6C7F7C3F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7-B993-49CB-90EA-759A6C7F7C3F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8-B993-49CB-90EA-759A6C7F7C3F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9-B993-49CB-90EA-759A6C7F7C3F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A-B993-49CB-90EA-759A6C7F7C3F}"/>
              </c:ext>
            </c:extLst>
          </c:dPt>
          <c:dPt>
            <c:idx val="2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B-B993-49CB-90EA-759A6C7F7C3F}"/>
              </c:ext>
            </c:extLst>
          </c:dPt>
          <c:xVal>
            <c:numRef>
              <c:f>ChartData!A62:A91</c:f>
              <c:numCache>
                <c:formatCode>0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ChartData!F62:F91</c:f>
              <c:numCache>
                <c:formatCode>0</c:formatCode>
                <c:ptCount val="30"/>
                <c:pt idx="0">
                  <c:v>41</c:v>
                </c:pt>
                <c:pt idx="1">
                  <c:v>41</c:v>
                </c:pt>
                <c:pt idx="2">
                  <c:v>41</c:v>
                </c:pt>
                <c:pt idx="3">
                  <c:v>41</c:v>
                </c:pt>
                <c:pt idx="4">
                  <c:v>41</c:v>
                </c:pt>
                <c:pt idx="5">
                  <c:v>41</c:v>
                </c:pt>
                <c:pt idx="6">
                  <c:v>41</c:v>
                </c:pt>
                <c:pt idx="7">
                  <c:v>41</c:v>
                </c:pt>
                <c:pt idx="8">
                  <c:v>41</c:v>
                </c:pt>
                <c:pt idx="9">
                  <c:v>41</c:v>
                </c:pt>
                <c:pt idx="10">
                  <c:v>41</c:v>
                </c:pt>
                <c:pt idx="11">
                  <c:v>41</c:v>
                </c:pt>
                <c:pt idx="12">
                  <c:v>41</c:v>
                </c:pt>
                <c:pt idx="13">
                  <c:v>41</c:v>
                </c:pt>
                <c:pt idx="14">
                  <c:v>41</c:v>
                </c:pt>
                <c:pt idx="15">
                  <c:v>41</c:v>
                </c:pt>
                <c:pt idx="16">
                  <c:v>41</c:v>
                </c:pt>
                <c:pt idx="17">
                  <c:v>41</c:v>
                </c:pt>
                <c:pt idx="18">
                  <c:v>41</c:v>
                </c:pt>
                <c:pt idx="19">
                  <c:v>41</c:v>
                </c:pt>
                <c:pt idx="20">
                  <c:v>41</c:v>
                </c:pt>
                <c:pt idx="21">
                  <c:v>41</c:v>
                </c:pt>
                <c:pt idx="22">
                  <c:v>41</c:v>
                </c:pt>
                <c:pt idx="23">
                  <c:v>41</c:v>
                </c:pt>
                <c:pt idx="24">
                  <c:v>41</c:v>
                </c:pt>
                <c:pt idx="25">
                  <c:v>41</c:v>
                </c:pt>
                <c:pt idx="26">
                  <c:v>41</c:v>
                </c:pt>
                <c:pt idx="27">
                  <c:v>41</c:v>
                </c:pt>
                <c:pt idx="28">
                  <c:v>41</c:v>
                </c:pt>
                <c:pt idx="29">
                  <c:v>41</c:v>
                </c:pt>
              </c:numCache>
            </c:numRef>
          </c:yVal>
          <c:bubbleSize>
            <c:numRef>
              <c:f>ChartData!G62:G91</c:f>
              <c:numCache>
                <c:formatCode>0.00</c:formatCode>
                <c:ptCount val="3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05C-B993-49CB-90EA-759A6C7F7C3F}"/>
            </c:ext>
          </c:extLst>
        </c:ser>
        <c:ser>
          <c:idx val="3"/>
          <c:order val="3"/>
          <c:tx>
            <c:strRef>
              <c:f>LegendData!H1:H1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5D-B993-49CB-90EA-759A6C7F7C3F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E-B993-49CB-90EA-759A6C7F7C3F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F-B993-49CB-90EA-759A6C7F7C3F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0-B993-49CB-90EA-759A6C7F7C3F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1-B993-49CB-90EA-759A6C7F7C3F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2-B993-49CB-90EA-759A6C7F7C3F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3-B993-49CB-90EA-759A6C7F7C3F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4-B993-49CB-90EA-759A6C7F7C3F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5-B993-49CB-90EA-759A6C7F7C3F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6-B993-49CB-90EA-759A6C7F7C3F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7-B993-49CB-90EA-759A6C7F7C3F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8-B993-49CB-90EA-759A6C7F7C3F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9-B993-49CB-90EA-759A6C7F7C3F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A-B993-49CB-90EA-759A6C7F7C3F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B-B993-49CB-90EA-759A6C7F7C3F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C-B993-49CB-90EA-759A6C7F7C3F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D-B993-49CB-90EA-759A6C7F7C3F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E-B993-49CB-90EA-759A6C7F7C3F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F-B993-49CB-90EA-759A6C7F7C3F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0-B993-49CB-90EA-759A6C7F7C3F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1-B993-49CB-90EA-759A6C7F7C3F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2-B993-49CB-90EA-759A6C7F7C3F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3-B993-49CB-90EA-759A6C7F7C3F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4-B993-49CB-90EA-759A6C7F7C3F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5-B993-49CB-90EA-759A6C7F7C3F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6-B993-49CB-90EA-759A6C7F7C3F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7-B993-49CB-90EA-759A6C7F7C3F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8-B993-49CB-90EA-759A6C7F7C3F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9-B993-49CB-90EA-759A6C7F7C3F}"/>
              </c:ext>
            </c:extLst>
          </c:dPt>
          <c:dPt>
            <c:idx val="2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A-B993-49CB-90EA-759A6C7F7C3F}"/>
              </c:ext>
            </c:extLst>
          </c:dPt>
          <c:dLbls>
            <c:dLbl>
              <c:idx val="0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DB232D0D-2537-5186-B5D8-1C7B02FF7B57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D-B993-49CB-90EA-759A6C7F7C3F}"/>
                </c:ext>
              </c:extLst>
            </c:dLbl>
            <c:dLbl>
              <c:idx val="1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FB3AEC56-8081-18E0-65E7-4FD0262FD147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E-B993-49CB-90EA-759A6C7F7C3F}"/>
                </c:ext>
              </c:extLst>
            </c:dLbl>
            <c:dLbl>
              <c:idx val="2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FC7BDE7F-F600-3686-3E82-DE20D3668686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F-B993-49CB-90EA-759A6C7F7C3F}"/>
                </c:ext>
              </c:extLst>
            </c:dLbl>
            <c:dLbl>
              <c:idx val="3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C1151327-DF7E-ECDC-EBBE-82B186DA7158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0-B993-49CB-90EA-759A6C7F7C3F}"/>
                </c:ext>
              </c:extLst>
            </c:dLbl>
            <c:dLbl>
              <c:idx val="4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DA415350-C05D-5420-5B8E-BAEA6FCA680C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1-B993-49CB-90EA-759A6C7F7C3F}"/>
                </c:ext>
              </c:extLst>
            </c:dLbl>
            <c:dLbl>
              <c:idx val="5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AF037B5B-5B27-CDC3-4C4C-87D3CBB56B82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2-B993-49CB-90EA-759A6C7F7C3F}"/>
                </c:ext>
              </c:extLst>
            </c:dLbl>
            <c:dLbl>
              <c:idx val="6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08364E8A-5E70-75D8-375B-43311D7DFF4A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3-B993-49CB-90EA-759A6C7F7C3F}"/>
                </c:ext>
              </c:extLst>
            </c:dLbl>
            <c:dLbl>
              <c:idx val="7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107384F5-2A6A-FDC6-D22E-5EEC51466BB5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4-B993-49CB-90EA-759A6C7F7C3F}"/>
                </c:ext>
              </c:extLst>
            </c:dLbl>
            <c:dLbl>
              <c:idx val="8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AEE6DAFE-8F7B-D824-11FD-D5322BD607F6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5-B993-49CB-90EA-759A6C7F7C3F}"/>
                </c:ext>
              </c:extLst>
            </c:dLbl>
            <c:dLbl>
              <c:idx val="9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F100E483-2355-62FD-FF54-CD73AC42D8E0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6-B993-49CB-90EA-759A6C7F7C3F}"/>
                </c:ext>
              </c:extLst>
            </c:dLbl>
            <c:dLbl>
              <c:idx val="10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00CB716D-8CBA-0ECF-BF70-2AB18D52F56A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7-B993-49CB-90EA-759A6C7F7C3F}"/>
                </c:ext>
              </c:extLst>
            </c:dLbl>
            <c:dLbl>
              <c:idx val="11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5455645D-88CF-1E2C-F57D-0DE55A1AC3D2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8-B993-49CB-90EA-759A6C7F7C3F}"/>
                </c:ext>
              </c:extLst>
            </c:dLbl>
            <c:dLbl>
              <c:idx val="12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513B7676-AA68-EBFB-A828-E888600D2B14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9-B993-49CB-90EA-759A6C7F7C3F}"/>
                </c:ext>
              </c:extLst>
            </c:dLbl>
            <c:dLbl>
              <c:idx val="13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C8A0B638-D136-546A-A6F2-134C7B375B4E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A-B993-49CB-90EA-759A6C7F7C3F}"/>
                </c:ext>
              </c:extLst>
            </c:dLbl>
            <c:dLbl>
              <c:idx val="14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81D50F02-58BD-5222-853B-BF373E7F3B32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B-B993-49CB-90EA-759A6C7F7C3F}"/>
                </c:ext>
              </c:extLst>
            </c:dLbl>
            <c:dLbl>
              <c:idx val="15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C4E3718B-6CC7-8765-71FF-6828E52260FA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C-B993-49CB-90EA-759A6C7F7C3F}"/>
                </c:ext>
              </c:extLst>
            </c:dLbl>
            <c:dLbl>
              <c:idx val="16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57004FA7-D74F-2BFB-6271-C3B32442E546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D-B993-49CB-90EA-759A6C7F7C3F}"/>
                </c:ext>
              </c:extLst>
            </c:dLbl>
            <c:dLbl>
              <c:idx val="17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C2107618-662F-4362-66C3-8ED2CCEFA786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E-B993-49CB-90EA-759A6C7F7C3F}"/>
                </c:ext>
              </c:extLst>
            </c:dLbl>
            <c:dLbl>
              <c:idx val="18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3E2FAE20-1FA4-1CEE-D2C7-A0DE4F3B81EF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F-B993-49CB-90EA-759A6C7F7C3F}"/>
                </c:ext>
              </c:extLst>
            </c:dLbl>
            <c:dLbl>
              <c:idx val="19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ECB61687-3C2A-3810-EF26-C1C203AAB66F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0-B993-49CB-90EA-759A6C7F7C3F}"/>
                </c:ext>
              </c:extLst>
            </c:dLbl>
            <c:dLbl>
              <c:idx val="20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0B6507D5-843E-E3AC-E2D8-F72CF76DCECC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1-B993-49CB-90EA-759A6C7F7C3F}"/>
                </c:ext>
              </c:extLst>
            </c:dLbl>
            <c:dLbl>
              <c:idx val="21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42881CF5-2CD7-DD4C-8EC7-AE077A580FAB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2-B993-49CB-90EA-759A6C7F7C3F}"/>
                </c:ext>
              </c:extLst>
            </c:dLbl>
            <c:dLbl>
              <c:idx val="22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76ABB1B2-3762-ABF1-3B4E-232620175643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3-B993-49CB-90EA-759A6C7F7C3F}"/>
                </c:ext>
              </c:extLst>
            </c:dLbl>
            <c:dLbl>
              <c:idx val="23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22F63A17-3A42-7DEC-B345-AB84338A03CD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4-B993-49CB-90EA-759A6C7F7C3F}"/>
                </c:ext>
              </c:extLst>
            </c:dLbl>
            <c:dLbl>
              <c:idx val="24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2206C8E8-ACB8-F0F4-24C2-1F86AA201770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5-B993-49CB-90EA-759A6C7F7C3F}"/>
                </c:ext>
              </c:extLst>
            </c:dLbl>
            <c:dLbl>
              <c:idx val="25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D6F4C7F2-5BCE-0053-436B-6AB3AAD26D72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6-B993-49CB-90EA-759A6C7F7C3F}"/>
                </c:ext>
              </c:extLst>
            </c:dLbl>
            <c:dLbl>
              <c:idx val="26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4BB70A7A-4AC5-2B6A-4ECD-0C83CCB2BDB7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7-B993-49CB-90EA-759A6C7F7C3F}"/>
                </c:ext>
              </c:extLst>
            </c:dLbl>
            <c:dLbl>
              <c:idx val="27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2A844E2A-BD5C-D50E-22D7-1B2717C4F5F7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8-B993-49CB-90EA-759A6C7F7C3F}"/>
                </c:ext>
              </c:extLst>
            </c:dLbl>
            <c:dLbl>
              <c:idx val="28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E4281145-C123-6D55-BCF7-F357702D2DB5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9-B993-49CB-90EA-759A6C7F7C3F}"/>
                </c:ext>
              </c:extLst>
            </c:dLbl>
            <c:dLbl>
              <c:idx val="29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DED827C0-E7B0-8F14-1582-577BFA10E73E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A-B993-49CB-90EA-759A6C7F7C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 baseline="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ChartData!A92:A121</c:f>
              <c:numCache>
                <c:formatCode>0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ChartData!H92:H121</c:f>
              <c:numCache>
                <c:formatCode>0</c:formatCode>
                <c:ptCount val="30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40</c:v>
                </c:pt>
                <c:pt idx="7">
                  <c:v>40</c:v>
                </c:pt>
                <c:pt idx="8">
                  <c:v>40</c:v>
                </c:pt>
                <c:pt idx="9">
                  <c:v>40</c:v>
                </c:pt>
                <c:pt idx="10">
                  <c:v>40</c:v>
                </c:pt>
                <c:pt idx="11">
                  <c:v>40</c:v>
                </c:pt>
                <c:pt idx="12">
                  <c:v>40</c:v>
                </c:pt>
                <c:pt idx="13">
                  <c:v>40</c:v>
                </c:pt>
                <c:pt idx="14">
                  <c:v>40</c:v>
                </c:pt>
                <c:pt idx="15">
                  <c:v>40</c:v>
                </c:pt>
                <c:pt idx="16">
                  <c:v>40</c:v>
                </c:pt>
                <c:pt idx="17">
                  <c:v>40</c:v>
                </c:pt>
                <c:pt idx="18">
                  <c:v>40</c:v>
                </c:pt>
                <c:pt idx="19">
                  <c:v>40</c:v>
                </c:pt>
                <c:pt idx="20">
                  <c:v>40</c:v>
                </c:pt>
                <c:pt idx="21">
                  <c:v>40</c:v>
                </c:pt>
                <c:pt idx="22">
                  <c:v>40</c:v>
                </c:pt>
                <c:pt idx="23">
                  <c:v>40</c:v>
                </c:pt>
                <c:pt idx="24">
                  <c:v>40</c:v>
                </c:pt>
                <c:pt idx="25">
                  <c:v>40</c:v>
                </c:pt>
                <c:pt idx="26">
                  <c:v>40</c:v>
                </c:pt>
                <c:pt idx="27">
                  <c:v>40</c:v>
                </c:pt>
                <c:pt idx="28">
                  <c:v>40</c:v>
                </c:pt>
                <c:pt idx="29">
                  <c:v>40</c:v>
                </c:pt>
              </c:numCache>
            </c:numRef>
          </c:yVal>
          <c:bubbleSize>
            <c:numRef>
              <c:f>ChartData!I92:I121</c:f>
              <c:numCache>
                <c:formatCode>0.00</c:formatCode>
                <c:ptCount val="3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5="http://schemas.microsoft.com/office/drawing/2012/chart" uri="{02D57815-91ED-43cb-92C2-25804820EDAC}">
              <c15:datalabelsRange>
                <c15:f>LegendData!CI454:CI483</c15:f>
                <c15:dlblRangeCache>
                  <c:ptCount val="30"/>
                  <c:pt idx="0">
                    <c:v>1990</c:v>
                  </c:pt>
                  <c:pt idx="1">
                    <c:v>1991</c:v>
                  </c:pt>
                  <c:pt idx="2">
                    <c:v>1992</c:v>
                  </c:pt>
                  <c:pt idx="3">
                    <c:v>1993</c:v>
                  </c:pt>
                  <c:pt idx="4">
                    <c:v>1994</c:v>
                  </c:pt>
                  <c:pt idx="5">
                    <c:v>1995</c:v>
                  </c:pt>
                  <c:pt idx="6">
                    <c:v>1996</c:v>
                  </c:pt>
                  <c:pt idx="7">
                    <c:v>1997</c:v>
                  </c:pt>
                  <c:pt idx="8">
                    <c:v>1998</c:v>
                  </c:pt>
                  <c:pt idx="9">
                    <c:v>1999</c:v>
                  </c:pt>
                  <c:pt idx="10">
                    <c:v>2000</c:v>
                  </c:pt>
                  <c:pt idx="11">
                    <c:v>2001</c:v>
                  </c:pt>
                  <c:pt idx="12">
                    <c:v>2002</c:v>
                  </c:pt>
                  <c:pt idx="13">
                    <c:v>2003</c:v>
                  </c:pt>
                  <c:pt idx="14">
                    <c:v>2004</c:v>
                  </c:pt>
                  <c:pt idx="15">
                    <c:v>2005</c:v>
                  </c:pt>
                  <c:pt idx="16">
                    <c:v>2006</c:v>
                  </c:pt>
                  <c:pt idx="17">
                    <c:v>2007</c:v>
                  </c:pt>
                  <c:pt idx="18">
                    <c:v>2008</c:v>
                  </c:pt>
                  <c:pt idx="19">
                    <c:v>2009</c:v>
                  </c:pt>
                  <c:pt idx="20">
                    <c:v>2010</c:v>
                  </c:pt>
                  <c:pt idx="21">
                    <c:v>2011</c:v>
                  </c:pt>
                  <c:pt idx="22">
                    <c:v>2012</c:v>
                  </c:pt>
                  <c:pt idx="23">
                    <c:v>2013</c:v>
                  </c:pt>
                  <c:pt idx="24">
                    <c:v>2014</c:v>
                  </c:pt>
                  <c:pt idx="25">
                    <c:v>2015</c:v>
                  </c:pt>
                  <c:pt idx="26">
                    <c:v>2016</c:v>
                  </c:pt>
                  <c:pt idx="27">
                    <c:v>2017</c:v>
                  </c:pt>
                  <c:pt idx="28">
                    <c:v>2018</c:v>
                  </c:pt>
                  <c:pt idx="29">
                    <c:v>2019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7B-B993-49CB-90EA-759A6C7F7C3F}"/>
            </c:ext>
          </c:extLst>
        </c:ser>
        <c:ser>
          <c:idx val="4"/>
          <c:order val="4"/>
          <c:tx>
            <c:strRef>
              <c:f>LegendData!J1:J1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7C-B993-49CB-90EA-759A6C7F7C3F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D-B993-49CB-90EA-759A6C7F7C3F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E-B993-49CB-90EA-759A6C7F7C3F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F-B993-49CB-90EA-759A6C7F7C3F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0-B993-49CB-90EA-759A6C7F7C3F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1-B993-49CB-90EA-759A6C7F7C3F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2-B993-49CB-90EA-759A6C7F7C3F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3-B993-49CB-90EA-759A6C7F7C3F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4-B993-49CB-90EA-759A6C7F7C3F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5-B993-49CB-90EA-759A6C7F7C3F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6-B993-49CB-90EA-759A6C7F7C3F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7-B993-49CB-90EA-759A6C7F7C3F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8-B993-49CB-90EA-759A6C7F7C3F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9-B993-49CB-90EA-759A6C7F7C3F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A-B993-49CB-90EA-759A6C7F7C3F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B-B993-49CB-90EA-759A6C7F7C3F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C-B993-49CB-90EA-759A6C7F7C3F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D-B993-49CB-90EA-759A6C7F7C3F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E-B993-49CB-90EA-759A6C7F7C3F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F-B993-49CB-90EA-759A6C7F7C3F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0-B993-49CB-90EA-759A6C7F7C3F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1-B993-49CB-90EA-759A6C7F7C3F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2-B993-49CB-90EA-759A6C7F7C3F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3-B993-49CB-90EA-759A6C7F7C3F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4-B993-49CB-90EA-759A6C7F7C3F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5-B993-49CB-90EA-759A6C7F7C3F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6-B993-49CB-90EA-759A6C7F7C3F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7-B993-49CB-90EA-759A6C7F7C3F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8-B993-49CB-90EA-759A6C7F7C3F}"/>
              </c:ext>
            </c:extLst>
          </c:dPt>
          <c:dPt>
            <c:idx val="2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9-B993-49CB-90EA-759A6C7F7C3F}"/>
              </c:ext>
            </c:extLst>
          </c:dPt>
          <c:xVal>
            <c:numRef>
              <c:f>ChartData!A122:A151</c:f>
              <c:numCache>
                <c:formatCode>0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ChartData!J122:J151</c:f>
              <c:numCache>
                <c:formatCode>0</c:formatCode>
                <c:ptCount val="30"/>
                <c:pt idx="0">
                  <c:v>39</c:v>
                </c:pt>
                <c:pt idx="1">
                  <c:v>39</c:v>
                </c:pt>
                <c:pt idx="2">
                  <c:v>39</c:v>
                </c:pt>
                <c:pt idx="3">
                  <c:v>39</c:v>
                </c:pt>
                <c:pt idx="4">
                  <c:v>39</c:v>
                </c:pt>
                <c:pt idx="5">
                  <c:v>39</c:v>
                </c:pt>
                <c:pt idx="6">
                  <c:v>39</c:v>
                </c:pt>
                <c:pt idx="7">
                  <c:v>39</c:v>
                </c:pt>
                <c:pt idx="8">
                  <c:v>39</c:v>
                </c:pt>
                <c:pt idx="9">
                  <c:v>39</c:v>
                </c:pt>
                <c:pt idx="10">
                  <c:v>39</c:v>
                </c:pt>
                <c:pt idx="11">
                  <c:v>39</c:v>
                </c:pt>
                <c:pt idx="12">
                  <c:v>39</c:v>
                </c:pt>
                <c:pt idx="13">
                  <c:v>39</c:v>
                </c:pt>
                <c:pt idx="14">
                  <c:v>39</c:v>
                </c:pt>
                <c:pt idx="15">
                  <c:v>39</c:v>
                </c:pt>
                <c:pt idx="16">
                  <c:v>39</c:v>
                </c:pt>
                <c:pt idx="17">
                  <c:v>39</c:v>
                </c:pt>
                <c:pt idx="18">
                  <c:v>39</c:v>
                </c:pt>
                <c:pt idx="19">
                  <c:v>39</c:v>
                </c:pt>
                <c:pt idx="20">
                  <c:v>39</c:v>
                </c:pt>
                <c:pt idx="21">
                  <c:v>39</c:v>
                </c:pt>
                <c:pt idx="22">
                  <c:v>39</c:v>
                </c:pt>
                <c:pt idx="23">
                  <c:v>39</c:v>
                </c:pt>
                <c:pt idx="24">
                  <c:v>39</c:v>
                </c:pt>
                <c:pt idx="25">
                  <c:v>39</c:v>
                </c:pt>
                <c:pt idx="26">
                  <c:v>39</c:v>
                </c:pt>
                <c:pt idx="27">
                  <c:v>39</c:v>
                </c:pt>
                <c:pt idx="28">
                  <c:v>39</c:v>
                </c:pt>
                <c:pt idx="29">
                  <c:v>39</c:v>
                </c:pt>
              </c:numCache>
            </c:numRef>
          </c:yVal>
          <c:bubbleSize>
            <c:numRef>
              <c:f>ChartData!K122:K151</c:f>
              <c:numCache>
                <c:formatCode>0.00</c:formatCode>
                <c:ptCount val="3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09A-B993-49CB-90EA-759A6C7F7C3F}"/>
            </c:ext>
          </c:extLst>
        </c:ser>
        <c:ser>
          <c:idx val="5"/>
          <c:order val="5"/>
          <c:tx>
            <c:strRef>
              <c:f>LegendData!L1:L1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9B-B993-49CB-90EA-759A6C7F7C3F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C-B993-49CB-90EA-759A6C7F7C3F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D-B993-49CB-90EA-759A6C7F7C3F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E-B993-49CB-90EA-759A6C7F7C3F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F-B993-49CB-90EA-759A6C7F7C3F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0-B993-49CB-90EA-759A6C7F7C3F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1-B993-49CB-90EA-759A6C7F7C3F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2-B993-49CB-90EA-759A6C7F7C3F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3-B993-49CB-90EA-759A6C7F7C3F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4-B993-49CB-90EA-759A6C7F7C3F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5-B993-49CB-90EA-759A6C7F7C3F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6-B993-49CB-90EA-759A6C7F7C3F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7-B993-49CB-90EA-759A6C7F7C3F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8-B993-49CB-90EA-759A6C7F7C3F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9-B993-49CB-90EA-759A6C7F7C3F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A-B993-49CB-90EA-759A6C7F7C3F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B-B993-49CB-90EA-759A6C7F7C3F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C-B993-49CB-90EA-759A6C7F7C3F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D-B993-49CB-90EA-759A6C7F7C3F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E-B993-49CB-90EA-759A6C7F7C3F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F-B993-49CB-90EA-759A6C7F7C3F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0-B993-49CB-90EA-759A6C7F7C3F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1-B993-49CB-90EA-759A6C7F7C3F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2-B993-49CB-90EA-759A6C7F7C3F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3-B993-49CB-90EA-759A6C7F7C3F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4-B993-49CB-90EA-759A6C7F7C3F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5-B993-49CB-90EA-759A6C7F7C3F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6-B993-49CB-90EA-759A6C7F7C3F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7-B993-49CB-90EA-759A6C7F7C3F}"/>
              </c:ext>
            </c:extLst>
          </c:dPt>
          <c:dPt>
            <c:idx val="2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8-B993-49CB-90EA-759A6C7F7C3F}"/>
              </c:ext>
            </c:extLst>
          </c:dPt>
          <c:xVal>
            <c:numRef>
              <c:f>ChartData!A152:A181</c:f>
              <c:numCache>
                <c:formatCode>0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ChartData!L152:L181</c:f>
              <c:numCache>
                <c:formatCode>0</c:formatCode>
                <c:ptCount val="30"/>
                <c:pt idx="0">
                  <c:v>38</c:v>
                </c:pt>
                <c:pt idx="1">
                  <c:v>38</c:v>
                </c:pt>
                <c:pt idx="2">
                  <c:v>38</c:v>
                </c:pt>
                <c:pt idx="3">
                  <c:v>38</c:v>
                </c:pt>
                <c:pt idx="4">
                  <c:v>38</c:v>
                </c:pt>
                <c:pt idx="5">
                  <c:v>38</c:v>
                </c:pt>
                <c:pt idx="6">
                  <c:v>38</c:v>
                </c:pt>
                <c:pt idx="7">
                  <c:v>38</c:v>
                </c:pt>
                <c:pt idx="8">
                  <c:v>38</c:v>
                </c:pt>
                <c:pt idx="9">
                  <c:v>38</c:v>
                </c:pt>
                <c:pt idx="10">
                  <c:v>38</c:v>
                </c:pt>
                <c:pt idx="11">
                  <c:v>38</c:v>
                </c:pt>
                <c:pt idx="12">
                  <c:v>38</c:v>
                </c:pt>
                <c:pt idx="13">
                  <c:v>38</c:v>
                </c:pt>
                <c:pt idx="14">
                  <c:v>38</c:v>
                </c:pt>
                <c:pt idx="15">
                  <c:v>38</c:v>
                </c:pt>
                <c:pt idx="16">
                  <c:v>38</c:v>
                </c:pt>
                <c:pt idx="17">
                  <c:v>38</c:v>
                </c:pt>
                <c:pt idx="18">
                  <c:v>38</c:v>
                </c:pt>
                <c:pt idx="19">
                  <c:v>38</c:v>
                </c:pt>
                <c:pt idx="20">
                  <c:v>38</c:v>
                </c:pt>
                <c:pt idx="21">
                  <c:v>38</c:v>
                </c:pt>
                <c:pt idx="22">
                  <c:v>38</c:v>
                </c:pt>
                <c:pt idx="23">
                  <c:v>38</c:v>
                </c:pt>
                <c:pt idx="24">
                  <c:v>38</c:v>
                </c:pt>
                <c:pt idx="25">
                  <c:v>38</c:v>
                </c:pt>
                <c:pt idx="26">
                  <c:v>38</c:v>
                </c:pt>
                <c:pt idx="27">
                  <c:v>38</c:v>
                </c:pt>
                <c:pt idx="28">
                  <c:v>38</c:v>
                </c:pt>
                <c:pt idx="29">
                  <c:v>38</c:v>
                </c:pt>
              </c:numCache>
            </c:numRef>
          </c:yVal>
          <c:bubbleSize>
            <c:numRef>
              <c:f>ChartData!M152:M181</c:f>
              <c:numCache>
                <c:formatCode>0.00</c:formatCode>
                <c:ptCount val="3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0B9-B993-49CB-90EA-759A6C7F7C3F}"/>
            </c:ext>
          </c:extLst>
        </c:ser>
        <c:ser>
          <c:idx val="6"/>
          <c:order val="6"/>
          <c:tx>
            <c:strRef>
              <c:f>LegendData!N1:N1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BA-B993-49CB-90EA-759A6C7F7C3F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B-B993-49CB-90EA-759A6C7F7C3F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C-B993-49CB-90EA-759A6C7F7C3F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D-B993-49CB-90EA-759A6C7F7C3F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E-B993-49CB-90EA-759A6C7F7C3F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F-B993-49CB-90EA-759A6C7F7C3F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0-B993-49CB-90EA-759A6C7F7C3F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1-B993-49CB-90EA-759A6C7F7C3F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2-B993-49CB-90EA-759A6C7F7C3F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3-B993-49CB-90EA-759A6C7F7C3F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4-B993-49CB-90EA-759A6C7F7C3F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5-B993-49CB-90EA-759A6C7F7C3F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6-B993-49CB-90EA-759A6C7F7C3F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7-B993-49CB-90EA-759A6C7F7C3F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8-B993-49CB-90EA-759A6C7F7C3F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9-B993-49CB-90EA-759A6C7F7C3F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A-B993-49CB-90EA-759A6C7F7C3F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B-B993-49CB-90EA-759A6C7F7C3F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C-B993-49CB-90EA-759A6C7F7C3F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D-B993-49CB-90EA-759A6C7F7C3F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E-B993-49CB-90EA-759A6C7F7C3F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F-B993-49CB-90EA-759A6C7F7C3F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0-B993-49CB-90EA-759A6C7F7C3F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1-B993-49CB-90EA-759A6C7F7C3F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2-B993-49CB-90EA-759A6C7F7C3F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3-B993-49CB-90EA-759A6C7F7C3F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4-B993-49CB-90EA-759A6C7F7C3F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5-B993-49CB-90EA-759A6C7F7C3F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6-B993-49CB-90EA-759A6C7F7C3F}"/>
              </c:ext>
            </c:extLst>
          </c:dPt>
          <c:dPt>
            <c:idx val="2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7-B993-49CB-90EA-759A6C7F7C3F}"/>
              </c:ext>
            </c:extLst>
          </c:dPt>
          <c:xVal>
            <c:numRef>
              <c:f>ChartData!A182:A211</c:f>
              <c:numCache>
                <c:formatCode>0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ChartData!N182:N211</c:f>
              <c:numCache>
                <c:formatCode>0</c:formatCode>
                <c:ptCount val="30"/>
                <c:pt idx="0">
                  <c:v>37</c:v>
                </c:pt>
                <c:pt idx="1">
                  <c:v>37</c:v>
                </c:pt>
                <c:pt idx="2">
                  <c:v>37</c:v>
                </c:pt>
                <c:pt idx="3">
                  <c:v>37</c:v>
                </c:pt>
                <c:pt idx="4">
                  <c:v>37</c:v>
                </c:pt>
                <c:pt idx="5">
                  <c:v>37</c:v>
                </c:pt>
                <c:pt idx="6">
                  <c:v>37</c:v>
                </c:pt>
                <c:pt idx="7">
                  <c:v>37</c:v>
                </c:pt>
                <c:pt idx="8">
                  <c:v>37</c:v>
                </c:pt>
                <c:pt idx="9">
                  <c:v>37</c:v>
                </c:pt>
                <c:pt idx="10">
                  <c:v>37</c:v>
                </c:pt>
                <c:pt idx="11">
                  <c:v>37</c:v>
                </c:pt>
                <c:pt idx="12">
                  <c:v>37</c:v>
                </c:pt>
                <c:pt idx="13">
                  <c:v>37</c:v>
                </c:pt>
                <c:pt idx="14">
                  <c:v>37</c:v>
                </c:pt>
                <c:pt idx="15">
                  <c:v>37</c:v>
                </c:pt>
                <c:pt idx="16">
                  <c:v>37</c:v>
                </c:pt>
                <c:pt idx="17">
                  <c:v>37</c:v>
                </c:pt>
                <c:pt idx="18">
                  <c:v>37</c:v>
                </c:pt>
                <c:pt idx="19">
                  <c:v>37</c:v>
                </c:pt>
                <c:pt idx="20">
                  <c:v>37</c:v>
                </c:pt>
                <c:pt idx="21">
                  <c:v>37</c:v>
                </c:pt>
                <c:pt idx="22">
                  <c:v>37</c:v>
                </c:pt>
                <c:pt idx="23">
                  <c:v>37</c:v>
                </c:pt>
                <c:pt idx="24">
                  <c:v>37</c:v>
                </c:pt>
                <c:pt idx="25">
                  <c:v>37</c:v>
                </c:pt>
                <c:pt idx="26">
                  <c:v>37</c:v>
                </c:pt>
                <c:pt idx="27">
                  <c:v>37</c:v>
                </c:pt>
                <c:pt idx="28">
                  <c:v>37</c:v>
                </c:pt>
                <c:pt idx="29">
                  <c:v>37</c:v>
                </c:pt>
              </c:numCache>
            </c:numRef>
          </c:yVal>
          <c:bubbleSize>
            <c:numRef>
              <c:f>ChartData!O182:O211</c:f>
              <c:numCache>
                <c:formatCode>0.00</c:formatCode>
                <c:ptCount val="3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0D8-B993-49CB-90EA-759A6C7F7C3F}"/>
            </c:ext>
          </c:extLst>
        </c:ser>
        <c:ser>
          <c:idx val="7"/>
          <c:order val="7"/>
          <c:tx>
            <c:strRef>
              <c:f>LegendData!P1:P1</c:f>
              <c:strCache>
                <c:ptCount val="1"/>
                <c:pt idx="0">
                  <c:v>Maxar Technologie...</c:v>
                </c:pt>
              </c:strCache>
            </c:strRef>
          </c:tx>
          <c:spPr>
            <a:solidFill>
              <a:srgbClr val="B3B6B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DA-B993-49CB-90EA-759A6C7F7C3F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C-B993-49CB-90EA-759A6C7F7C3F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E-B993-49CB-90EA-759A6C7F7C3F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E0-B993-49CB-90EA-759A6C7F7C3F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E2-B993-49CB-90EA-759A6C7F7C3F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E4-B993-49CB-90EA-759A6C7F7C3F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E6-B993-49CB-90EA-759A6C7F7C3F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E8-B993-49CB-90EA-759A6C7F7C3F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EA-B993-49CB-90EA-759A6C7F7C3F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EC-B993-49CB-90EA-759A6C7F7C3F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EE-B993-49CB-90EA-759A6C7F7C3F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F0-B993-49CB-90EA-759A6C7F7C3F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F2-B993-49CB-90EA-759A6C7F7C3F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F4-B993-49CB-90EA-759A6C7F7C3F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F6-B993-49CB-90EA-759A6C7F7C3F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F8-B993-49CB-90EA-759A6C7F7C3F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FA-B993-49CB-90EA-759A6C7F7C3F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FC-B993-49CB-90EA-759A6C7F7C3F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FE-B993-49CB-90EA-759A6C7F7C3F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00-B993-49CB-90EA-759A6C7F7C3F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02-B993-49CB-90EA-759A6C7F7C3F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04-B993-49CB-90EA-759A6C7F7C3F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A-B993-49CB-90EA-759A6C7F7C3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C-B993-49CB-90EA-759A6C7F7C3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E-B993-49CB-90EA-759A6C7F7C3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0-B993-49CB-90EA-759A6C7F7C3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2-B993-49CB-90EA-759A6C7F7C3F}"/>
                </c:ext>
              </c:extLst>
            </c:dLbl>
            <c:dLbl>
              <c:idx val="5"/>
              <c:tx>
                <c:rich>
                  <a:bodyPr rot="0" vert="horz" lIns="0" tIns="0" rIns="0" bIns="0" anchorCtr="0"/>
                  <a:lstStyle/>
                  <a:p>
                    <a:pPr algn="l">
                      <a:defRPr sz="900">
                        <a:solidFill>
                          <a:schemeClr val="bg1"/>
                        </a:solidFill>
                      </a:defRPr>
                    </a:pPr>
                    <a:fld id="{D5BBFAB5-2CBC-4036-A640-4D3DFFDC1D74}" type="BUBBLESIZE">
                      <a:rPr lang="en-US" sz="900" baseline="0">
                        <a:solidFill>
                          <a:schemeClr val="bg1"/>
                        </a:solidFill>
                      </a:rPr>
                      <a:pPr algn="l">
                        <a:defRPr sz="900">
                          <a:solidFill>
                            <a:schemeClr val="bg1"/>
                          </a:solidFill>
                        </a:defRPr>
                      </a:pPr>
                      <a:t>[BUBBLE SIZE]</a:t>
                    </a:fld>
                    <a:endParaRPr lang="en-GB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E4-B993-49CB-90EA-759A6C7F7C3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6-B993-49CB-90EA-759A6C7F7C3F}"/>
                </c:ext>
              </c:extLst>
            </c:dLbl>
            <c:dLbl>
              <c:idx val="7"/>
              <c:tx>
                <c:rich>
                  <a:bodyPr rot="0" vert="horz" lIns="0" tIns="0" rIns="0" bIns="0" anchorCtr="0"/>
                  <a:lstStyle/>
                  <a:p>
                    <a:pPr algn="l">
                      <a:defRPr sz="900">
                        <a:solidFill>
                          <a:schemeClr val="bg1"/>
                        </a:solidFill>
                      </a:defRPr>
                    </a:pPr>
                    <a:fld id="{D5BBFAB5-2CBC-4036-A640-4D3DFFDC1D74}" type="BUBBLESIZE">
                      <a:rPr lang="en-US" sz="900" baseline="0">
                        <a:solidFill>
                          <a:schemeClr val="bg1"/>
                        </a:solidFill>
                      </a:rPr>
                      <a:pPr algn="l">
                        <a:defRPr sz="900">
                          <a:solidFill>
                            <a:schemeClr val="bg1"/>
                          </a:solidFill>
                        </a:defRPr>
                      </a:pPr>
                      <a:t>[BUBBLE SIZE]</a:t>
                    </a:fld>
                    <a:endParaRPr lang="en-GB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E8-B993-49CB-90EA-759A6C7F7C3F}"/>
                </c:ext>
              </c:extLst>
            </c:dLbl>
            <c:dLbl>
              <c:idx val="8"/>
              <c:tx>
                <c:rich>
                  <a:bodyPr rot="0" vert="horz" lIns="0" tIns="0" rIns="0" bIns="0" anchorCtr="0"/>
                  <a:lstStyle/>
                  <a:p>
                    <a:pPr algn="l">
                      <a:defRPr sz="900">
                        <a:solidFill>
                          <a:schemeClr val="bg1"/>
                        </a:solidFill>
                      </a:defRPr>
                    </a:pPr>
                    <a:fld id="{D5BBFAB5-2CBC-4036-A640-4D3DFFDC1D74}" type="BUBBLESIZE">
                      <a:rPr lang="en-US" sz="900" baseline="0">
                        <a:solidFill>
                          <a:schemeClr val="bg1"/>
                        </a:solidFill>
                      </a:rPr>
                      <a:pPr algn="l">
                        <a:defRPr sz="900">
                          <a:solidFill>
                            <a:schemeClr val="bg1"/>
                          </a:solidFill>
                        </a:defRPr>
                      </a:pPr>
                      <a:t>[BUBBLE SIZE]</a:t>
                    </a:fld>
                    <a:endParaRPr lang="en-GB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EA-B993-49CB-90EA-759A6C7F7C3F}"/>
                </c:ext>
              </c:extLst>
            </c:dLbl>
            <c:dLbl>
              <c:idx val="9"/>
              <c:tx>
                <c:rich>
                  <a:bodyPr rot="0" vert="horz" lIns="0" tIns="0" rIns="0" bIns="0" anchorCtr="0"/>
                  <a:lstStyle/>
                  <a:p>
                    <a:pPr algn="l">
                      <a:defRPr sz="900">
                        <a:solidFill>
                          <a:schemeClr val="bg1"/>
                        </a:solidFill>
                      </a:defRPr>
                    </a:pPr>
                    <a:fld id="{D5BBFAB5-2CBC-4036-A640-4D3DFFDC1D74}" type="BUBBLESIZE">
                      <a:rPr lang="en-US" sz="900" baseline="0">
                        <a:solidFill>
                          <a:schemeClr val="bg1"/>
                        </a:solidFill>
                      </a:rPr>
                      <a:pPr algn="l">
                        <a:defRPr sz="900">
                          <a:solidFill>
                            <a:schemeClr val="bg1"/>
                          </a:solidFill>
                        </a:defRPr>
                      </a:pPr>
                      <a:t>[BUBBLE SIZE]</a:t>
                    </a:fld>
                    <a:endParaRPr lang="en-GB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EC-B993-49CB-90EA-759A6C7F7C3F}"/>
                </c:ext>
              </c:extLst>
            </c:dLbl>
            <c:dLbl>
              <c:idx val="10"/>
              <c:tx>
                <c:rich>
                  <a:bodyPr rot="0" vert="horz" lIns="0" tIns="0" rIns="0" bIns="0" anchorCtr="0"/>
                  <a:lstStyle/>
                  <a:p>
                    <a:pPr algn="l">
                      <a:defRPr sz="900">
                        <a:solidFill>
                          <a:schemeClr val="bg1"/>
                        </a:solidFill>
                      </a:defRPr>
                    </a:pPr>
                    <a:fld id="{D5BBFAB5-2CBC-4036-A640-4D3DFFDC1D74}" type="BUBBLESIZE">
                      <a:rPr lang="en-US" sz="900" baseline="0">
                        <a:solidFill>
                          <a:schemeClr val="bg1"/>
                        </a:solidFill>
                      </a:rPr>
                      <a:pPr algn="l">
                        <a:defRPr sz="900">
                          <a:solidFill>
                            <a:schemeClr val="bg1"/>
                          </a:solidFill>
                        </a:defRPr>
                      </a:pPr>
                      <a:t>[BUBBLE SIZE]</a:t>
                    </a:fld>
                    <a:endParaRPr lang="en-GB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EE-B993-49CB-90EA-759A6C7F7C3F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F0-B993-49CB-90EA-759A6C7F7C3F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F2-B993-49CB-90EA-759A6C7F7C3F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F4-B993-49CB-90EA-759A6C7F7C3F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F6-B993-49CB-90EA-759A6C7F7C3F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F8-B993-49CB-90EA-759A6C7F7C3F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FA-B993-49CB-90EA-759A6C7F7C3F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FC-B993-49CB-90EA-759A6C7F7C3F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FE-B993-49CB-90EA-759A6C7F7C3F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00-B993-49CB-90EA-759A6C7F7C3F}"/>
                </c:ext>
              </c:extLst>
            </c:dLbl>
            <c:dLbl>
              <c:idx val="20"/>
              <c:tx>
                <c:rich>
                  <a:bodyPr rot="0" vert="horz" lIns="0" tIns="0" rIns="0" bIns="0" anchorCtr="0"/>
                  <a:lstStyle/>
                  <a:p>
                    <a:pPr algn="l">
                      <a:defRPr sz="900">
                        <a:solidFill>
                          <a:schemeClr val="bg1"/>
                        </a:solidFill>
                      </a:defRPr>
                    </a:pPr>
                    <a:fld id="{D5BBFAB5-2CBC-4036-A640-4D3DFFDC1D74}" type="BUBBLESIZE">
                      <a:rPr lang="en-US" sz="900" baseline="0">
                        <a:solidFill>
                          <a:schemeClr val="bg1"/>
                        </a:solidFill>
                      </a:rPr>
                      <a:pPr algn="l">
                        <a:defRPr sz="900">
                          <a:solidFill>
                            <a:schemeClr val="bg1"/>
                          </a:solidFill>
                        </a:defRPr>
                      </a:pPr>
                      <a:t>[BUBBLE SIZE]</a:t>
                    </a:fld>
                    <a:endParaRPr lang="en-GB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102-B993-49CB-90EA-759A6C7F7C3F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04-B993-49CB-90EA-759A6C7F7C3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90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ChartData!A212:A233</c:f>
              <c:numCache>
                <c:formatCode>0</c:formatCode>
                <c:ptCount val="2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14</c:v>
                </c:pt>
                <c:pt idx="13">
                  <c:v>18</c:v>
                </c:pt>
                <c:pt idx="14">
                  <c:v>19</c:v>
                </c:pt>
                <c:pt idx="15">
                  <c:v>22</c:v>
                </c:pt>
                <c:pt idx="16">
                  <c:v>23</c:v>
                </c:pt>
                <c:pt idx="17">
                  <c:v>24</c:v>
                </c:pt>
                <c:pt idx="18">
                  <c:v>26</c:v>
                </c:pt>
                <c:pt idx="19">
                  <c:v>27</c:v>
                </c:pt>
                <c:pt idx="20">
                  <c:v>28</c:v>
                </c:pt>
                <c:pt idx="21">
                  <c:v>29</c:v>
                </c:pt>
              </c:numCache>
            </c:numRef>
          </c:xVal>
          <c:yVal>
            <c:numRef>
              <c:f>ChartData!P212:P233</c:f>
              <c:numCache>
                <c:formatCode>0</c:formatCode>
                <c:ptCount val="22"/>
                <c:pt idx="0">
                  <c:v>36</c:v>
                </c:pt>
                <c:pt idx="1">
                  <c:v>36</c:v>
                </c:pt>
                <c:pt idx="2">
                  <c:v>36</c:v>
                </c:pt>
                <c:pt idx="3">
                  <c:v>36</c:v>
                </c:pt>
                <c:pt idx="4">
                  <c:v>36</c:v>
                </c:pt>
                <c:pt idx="5">
                  <c:v>36</c:v>
                </c:pt>
                <c:pt idx="6">
                  <c:v>36</c:v>
                </c:pt>
                <c:pt idx="7">
                  <c:v>36</c:v>
                </c:pt>
                <c:pt idx="8">
                  <c:v>36</c:v>
                </c:pt>
                <c:pt idx="9">
                  <c:v>36</c:v>
                </c:pt>
                <c:pt idx="10">
                  <c:v>36</c:v>
                </c:pt>
                <c:pt idx="11">
                  <c:v>36</c:v>
                </c:pt>
                <c:pt idx="12">
                  <c:v>36</c:v>
                </c:pt>
                <c:pt idx="13">
                  <c:v>36</c:v>
                </c:pt>
                <c:pt idx="14">
                  <c:v>36</c:v>
                </c:pt>
                <c:pt idx="15">
                  <c:v>36</c:v>
                </c:pt>
                <c:pt idx="16">
                  <c:v>36</c:v>
                </c:pt>
                <c:pt idx="17">
                  <c:v>36</c:v>
                </c:pt>
                <c:pt idx="18">
                  <c:v>36</c:v>
                </c:pt>
                <c:pt idx="19">
                  <c:v>36</c:v>
                </c:pt>
                <c:pt idx="20">
                  <c:v>36</c:v>
                </c:pt>
                <c:pt idx="21">
                  <c:v>36</c:v>
                </c:pt>
              </c:numCache>
            </c:numRef>
          </c:yVal>
          <c:bubbleSize>
            <c:numRef>
              <c:f>ChartData!Q212:Q233</c:f>
              <c:numCache>
                <c:formatCode>0.00</c:formatCode>
                <c:ptCount val="22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4</c:v>
                </c:pt>
                <c:pt idx="5">
                  <c:v>7</c:v>
                </c:pt>
                <c:pt idx="6">
                  <c:v>3</c:v>
                </c:pt>
                <c:pt idx="7">
                  <c:v>14</c:v>
                </c:pt>
                <c:pt idx="8">
                  <c:v>15</c:v>
                </c:pt>
                <c:pt idx="9">
                  <c:v>10</c:v>
                </c:pt>
                <c:pt idx="10">
                  <c:v>16</c:v>
                </c:pt>
                <c:pt idx="11">
                  <c:v>5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2</c:v>
                </c:pt>
                <c:pt idx="16">
                  <c:v>4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7</c:v>
                </c:pt>
                <c:pt idx="21">
                  <c:v>2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105-B993-49CB-90EA-759A6C7F7C3F}"/>
            </c:ext>
          </c:extLst>
        </c:ser>
        <c:ser>
          <c:idx val="8"/>
          <c:order val="8"/>
          <c:tx>
            <c:strRef>
              <c:f>LegendData!R1:R1</c:f>
              <c:strCache>
                <c:ptCount val="1"/>
                <c:pt idx="0">
                  <c:v>Aerojet Rocketdyn...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107-B993-49CB-90EA-759A6C7F7C3F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09-B993-49CB-90EA-759A6C7F7C3F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0B-B993-49CB-90EA-759A6C7F7C3F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0D-B993-49CB-90EA-759A6C7F7C3F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0F-B993-49CB-90EA-759A6C7F7C3F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11-B993-49CB-90EA-759A6C7F7C3F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13-B993-49CB-90EA-759A6C7F7C3F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15-B993-49CB-90EA-759A6C7F7C3F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17-B993-49CB-90EA-759A6C7F7C3F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19-B993-49CB-90EA-759A6C7F7C3F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1B-B993-49CB-90EA-759A6C7F7C3F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1D-B993-49CB-90EA-759A6C7F7C3F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1F-B993-49CB-90EA-759A6C7F7C3F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21-B993-49CB-90EA-759A6C7F7C3F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23-B993-49CB-90EA-759A6C7F7C3F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25-B993-49CB-90EA-759A6C7F7C3F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27-B993-49CB-90EA-759A6C7F7C3F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29-B993-49CB-90EA-759A6C7F7C3F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2B-B993-49CB-90EA-759A6C7F7C3F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2D-B993-49CB-90EA-759A6C7F7C3F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07-B993-49CB-90EA-759A6C7F7C3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09-B993-49CB-90EA-759A6C7F7C3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0B-B993-49CB-90EA-759A6C7F7C3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0D-B993-49CB-90EA-759A6C7F7C3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0F-B993-49CB-90EA-759A6C7F7C3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11-B993-49CB-90EA-759A6C7F7C3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13-B993-49CB-90EA-759A6C7F7C3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15-B993-49CB-90EA-759A6C7F7C3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17-B993-49CB-90EA-759A6C7F7C3F}"/>
                </c:ext>
              </c:extLst>
            </c:dLbl>
            <c:dLbl>
              <c:idx val="9"/>
              <c:tx>
                <c:rich>
                  <a:bodyPr rot="0" vert="horz" lIns="0" tIns="0" rIns="0" bIns="0" anchorCtr="0"/>
                  <a:lstStyle/>
                  <a:p>
                    <a:pPr algn="l">
                      <a:defRPr/>
                    </a:pPr>
                    <a:fld id="{D5BBFAB5-2CBC-4036-A640-4D3DFFDC1D74}" type="BUBBLESIZE">
                      <a:rPr lang="en-US" baseline="0">
                        <a:solidFill>
                          <a:schemeClr val="tx1"/>
                        </a:solidFill>
                      </a:rPr>
                      <a:pPr algn="l">
                        <a:defRPr/>
                      </a:pPr>
                      <a:t>[BUBBLE SIZE]</a:t>
                    </a:fld>
                    <a:endParaRPr lang="en-GB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119-B993-49CB-90EA-759A6C7F7C3F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1B-B993-49CB-90EA-759A6C7F7C3F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1D-B993-49CB-90EA-759A6C7F7C3F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1F-B993-49CB-90EA-759A6C7F7C3F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21-B993-49CB-90EA-759A6C7F7C3F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23-B993-49CB-90EA-759A6C7F7C3F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25-B993-49CB-90EA-759A6C7F7C3F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27-B993-49CB-90EA-759A6C7F7C3F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29-B993-49CB-90EA-759A6C7F7C3F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2B-B993-49CB-90EA-759A6C7F7C3F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2D-B993-49CB-90EA-759A6C7F7C3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000" baseline="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ChartData!A234:A253</c:f>
              <c:numCache>
                <c:formatCode>0</c:formatCode>
                <c:ptCount val="20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10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15</c:v>
                </c:pt>
                <c:pt idx="10">
                  <c:v>16</c:v>
                </c:pt>
                <c:pt idx="11">
                  <c:v>17</c:v>
                </c:pt>
                <c:pt idx="12">
                  <c:v>18</c:v>
                </c:pt>
                <c:pt idx="13">
                  <c:v>19</c:v>
                </c:pt>
                <c:pt idx="14">
                  <c:v>20</c:v>
                </c:pt>
                <c:pt idx="15">
                  <c:v>22</c:v>
                </c:pt>
                <c:pt idx="16">
                  <c:v>25</c:v>
                </c:pt>
                <c:pt idx="17">
                  <c:v>26</c:v>
                </c:pt>
                <c:pt idx="18">
                  <c:v>27</c:v>
                </c:pt>
                <c:pt idx="19">
                  <c:v>28</c:v>
                </c:pt>
              </c:numCache>
            </c:numRef>
          </c:xVal>
          <c:yVal>
            <c:numRef>
              <c:f>ChartData!R234:R253</c:f>
              <c:numCache>
                <c:formatCode>0</c:formatCode>
                <c:ptCount val="20"/>
                <c:pt idx="0">
                  <c:v>35</c:v>
                </c:pt>
                <c:pt idx="1">
                  <c:v>35</c:v>
                </c:pt>
                <c:pt idx="2">
                  <c:v>35</c:v>
                </c:pt>
                <c:pt idx="3">
                  <c:v>35</c:v>
                </c:pt>
                <c:pt idx="4">
                  <c:v>35</c:v>
                </c:pt>
                <c:pt idx="5">
                  <c:v>35</c:v>
                </c:pt>
                <c:pt idx="6">
                  <c:v>35</c:v>
                </c:pt>
                <c:pt idx="7">
                  <c:v>35</c:v>
                </c:pt>
                <c:pt idx="8">
                  <c:v>35</c:v>
                </c:pt>
                <c:pt idx="9">
                  <c:v>35</c:v>
                </c:pt>
                <c:pt idx="10">
                  <c:v>35</c:v>
                </c:pt>
                <c:pt idx="11">
                  <c:v>35</c:v>
                </c:pt>
                <c:pt idx="12">
                  <c:v>35</c:v>
                </c:pt>
                <c:pt idx="13">
                  <c:v>35</c:v>
                </c:pt>
                <c:pt idx="14">
                  <c:v>35</c:v>
                </c:pt>
                <c:pt idx="15">
                  <c:v>35</c:v>
                </c:pt>
                <c:pt idx="16">
                  <c:v>35</c:v>
                </c:pt>
                <c:pt idx="17">
                  <c:v>35</c:v>
                </c:pt>
                <c:pt idx="18">
                  <c:v>35</c:v>
                </c:pt>
                <c:pt idx="19">
                  <c:v>35</c:v>
                </c:pt>
              </c:numCache>
            </c:numRef>
          </c:yVal>
          <c:bubbleSize>
            <c:numRef>
              <c:f>ChartData!S234:S253</c:f>
              <c:numCache>
                <c:formatCode>0.00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4</c:v>
                </c:pt>
                <c:pt idx="5">
                  <c:v>2</c:v>
                </c:pt>
                <c:pt idx="6">
                  <c:v>1</c:v>
                </c:pt>
                <c:pt idx="7">
                  <c:v>5</c:v>
                </c:pt>
                <c:pt idx="8">
                  <c:v>4</c:v>
                </c:pt>
                <c:pt idx="9">
                  <c:v>7</c:v>
                </c:pt>
                <c:pt idx="10">
                  <c:v>3</c:v>
                </c:pt>
                <c:pt idx="11">
                  <c:v>4</c:v>
                </c:pt>
                <c:pt idx="12">
                  <c:v>4</c:v>
                </c:pt>
                <c:pt idx="13">
                  <c:v>3</c:v>
                </c:pt>
                <c:pt idx="14">
                  <c:v>2</c:v>
                </c:pt>
                <c:pt idx="15">
                  <c:v>5</c:v>
                </c:pt>
                <c:pt idx="16">
                  <c:v>4</c:v>
                </c:pt>
                <c:pt idx="17">
                  <c:v>6</c:v>
                </c:pt>
                <c:pt idx="18">
                  <c:v>6</c:v>
                </c:pt>
                <c:pt idx="19">
                  <c:v>4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12E-B993-49CB-90EA-759A6C7F7C3F}"/>
            </c:ext>
          </c:extLst>
        </c:ser>
        <c:ser>
          <c:idx val="9"/>
          <c:order val="9"/>
          <c:tx>
            <c:strRef>
              <c:f>LegendData!T1:T1</c:f>
              <c:strCache>
                <c:ptCount val="1"/>
                <c:pt idx="0">
                  <c:v>RUAG Holding</c:v>
                </c:pt>
              </c:strCache>
            </c:strRef>
          </c:tx>
          <c:spPr>
            <a:solidFill>
              <a:srgbClr val="FAE2E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130-B993-49CB-90EA-759A6C7F7C3F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32-B993-49CB-90EA-759A6C7F7C3F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34-B993-49CB-90EA-759A6C7F7C3F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36-B993-49CB-90EA-759A6C7F7C3F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38-B993-49CB-90EA-759A6C7F7C3F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3A-B993-49CB-90EA-759A6C7F7C3F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3C-B993-49CB-90EA-759A6C7F7C3F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3E-B993-49CB-90EA-759A6C7F7C3F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40-B993-49CB-90EA-759A6C7F7C3F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42-B993-49CB-90EA-759A6C7F7C3F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44-B993-49CB-90EA-759A6C7F7C3F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46-B993-49CB-90EA-759A6C7F7C3F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48-B993-49CB-90EA-759A6C7F7C3F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4A-B993-49CB-90EA-759A6C7F7C3F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4C-B993-49CB-90EA-759A6C7F7C3F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4E-B993-49CB-90EA-759A6C7F7C3F}"/>
              </c:ext>
            </c:extLst>
          </c:dPt>
          <c:xVal>
            <c:numRef>
              <c:f>ChartData!A254:A269</c:f>
              <c:numCache>
                <c:formatCode>0</c:formatCode>
                <c:ptCount val="16"/>
                <c:pt idx="0">
                  <c:v>7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14</c:v>
                </c:pt>
                <c:pt idx="5">
                  <c:v>15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  <c:pt idx="9">
                  <c:v>21</c:v>
                </c:pt>
                <c:pt idx="10">
                  <c:v>22</c:v>
                </c:pt>
                <c:pt idx="11">
                  <c:v>23</c:v>
                </c:pt>
                <c:pt idx="12">
                  <c:v>25</c:v>
                </c:pt>
                <c:pt idx="13">
                  <c:v>26</c:v>
                </c:pt>
                <c:pt idx="14">
                  <c:v>27</c:v>
                </c:pt>
                <c:pt idx="15">
                  <c:v>28</c:v>
                </c:pt>
              </c:numCache>
            </c:numRef>
          </c:xVal>
          <c:yVal>
            <c:numRef>
              <c:f>ChartData!T254:T269</c:f>
              <c:numCache>
                <c:formatCode>0</c:formatCode>
                <c:ptCount val="16"/>
                <c:pt idx="0">
                  <c:v>34</c:v>
                </c:pt>
                <c:pt idx="1">
                  <c:v>34</c:v>
                </c:pt>
                <c:pt idx="2">
                  <c:v>34</c:v>
                </c:pt>
                <c:pt idx="3">
                  <c:v>34</c:v>
                </c:pt>
                <c:pt idx="4">
                  <c:v>34</c:v>
                </c:pt>
                <c:pt idx="5">
                  <c:v>34</c:v>
                </c:pt>
                <c:pt idx="6">
                  <c:v>34</c:v>
                </c:pt>
                <c:pt idx="7">
                  <c:v>34</c:v>
                </c:pt>
                <c:pt idx="8">
                  <c:v>34</c:v>
                </c:pt>
                <c:pt idx="9">
                  <c:v>34</c:v>
                </c:pt>
                <c:pt idx="10">
                  <c:v>34</c:v>
                </c:pt>
                <c:pt idx="11">
                  <c:v>34</c:v>
                </c:pt>
                <c:pt idx="12">
                  <c:v>34</c:v>
                </c:pt>
                <c:pt idx="13">
                  <c:v>34</c:v>
                </c:pt>
                <c:pt idx="14">
                  <c:v>34</c:v>
                </c:pt>
                <c:pt idx="15">
                  <c:v>34</c:v>
                </c:pt>
              </c:numCache>
            </c:numRef>
          </c:yVal>
          <c:bubbleSize>
            <c:numRef>
              <c:f>ChartData!U254:U269</c:f>
              <c:numCache>
                <c:formatCode>0.00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4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4</c:v>
                </c:pt>
                <c:pt idx="10">
                  <c:v>1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1</c:v>
                </c:pt>
                <c:pt idx="15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14F-B993-49CB-90EA-759A6C7F7C3F}"/>
            </c:ext>
          </c:extLst>
        </c:ser>
        <c:ser>
          <c:idx val="10"/>
          <c:order val="10"/>
          <c:tx>
            <c:strRef>
              <c:f>LegendData!V1:V1</c:f>
              <c:strCache>
                <c:ptCount val="1"/>
                <c:pt idx="0">
                  <c:v>European Space Ag...</c:v>
                </c:pt>
              </c:strCache>
            </c:strRef>
          </c:tx>
          <c:spPr>
            <a:solidFill>
              <a:srgbClr val="77D9E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151-B993-49CB-90EA-759A6C7F7C3F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53-B993-49CB-90EA-759A6C7F7C3F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55-B993-49CB-90EA-759A6C7F7C3F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57-B993-49CB-90EA-759A6C7F7C3F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59-B993-49CB-90EA-759A6C7F7C3F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5B-B993-49CB-90EA-759A6C7F7C3F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5D-B993-49CB-90EA-759A6C7F7C3F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5F-B993-49CB-90EA-759A6C7F7C3F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61-B993-49CB-90EA-759A6C7F7C3F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63-B993-49CB-90EA-759A6C7F7C3F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65-B993-49CB-90EA-759A6C7F7C3F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67-B993-49CB-90EA-759A6C7F7C3F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69-B993-49CB-90EA-759A6C7F7C3F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6B-B993-49CB-90EA-759A6C7F7C3F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6D-B993-49CB-90EA-759A6C7F7C3F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6F-B993-49CB-90EA-759A6C7F7C3F}"/>
              </c:ext>
            </c:extLst>
          </c:dPt>
          <c:xVal>
            <c:numRef>
              <c:f>ChartData!A270:A285</c:f>
              <c:numCache>
                <c:formatCode>0</c:formatCode>
                <c:ptCount val="16"/>
                <c:pt idx="0">
                  <c:v>2</c:v>
                </c:pt>
                <c:pt idx="1">
                  <c:v>3</c:v>
                </c:pt>
                <c:pt idx="2">
                  <c:v>6</c:v>
                </c:pt>
                <c:pt idx="3">
                  <c:v>8</c:v>
                </c:pt>
                <c:pt idx="4">
                  <c:v>9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15</c:v>
                </c:pt>
                <c:pt idx="9">
                  <c:v>17</c:v>
                </c:pt>
                <c:pt idx="10">
                  <c:v>18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27</c:v>
                </c:pt>
              </c:numCache>
            </c:numRef>
          </c:xVal>
          <c:yVal>
            <c:numRef>
              <c:f>ChartData!V270:V285</c:f>
              <c:numCache>
                <c:formatCode>0</c:formatCode>
                <c:ptCount val="16"/>
                <c:pt idx="0">
                  <c:v>33</c:v>
                </c:pt>
                <c:pt idx="1">
                  <c:v>33</c:v>
                </c:pt>
                <c:pt idx="2">
                  <c:v>33</c:v>
                </c:pt>
                <c:pt idx="3">
                  <c:v>33</c:v>
                </c:pt>
                <c:pt idx="4">
                  <c:v>33</c:v>
                </c:pt>
                <c:pt idx="5">
                  <c:v>33</c:v>
                </c:pt>
                <c:pt idx="6">
                  <c:v>33</c:v>
                </c:pt>
                <c:pt idx="7">
                  <c:v>33</c:v>
                </c:pt>
                <c:pt idx="8">
                  <c:v>33</c:v>
                </c:pt>
                <c:pt idx="9">
                  <c:v>33</c:v>
                </c:pt>
                <c:pt idx="10">
                  <c:v>33</c:v>
                </c:pt>
                <c:pt idx="11">
                  <c:v>33</c:v>
                </c:pt>
                <c:pt idx="12">
                  <c:v>33</c:v>
                </c:pt>
                <c:pt idx="13">
                  <c:v>33</c:v>
                </c:pt>
                <c:pt idx="14">
                  <c:v>33</c:v>
                </c:pt>
                <c:pt idx="15">
                  <c:v>33</c:v>
                </c:pt>
              </c:numCache>
            </c:numRef>
          </c:yVal>
          <c:bubbleSize>
            <c:numRef>
              <c:f>ChartData!W270:W285</c:f>
              <c:numCache>
                <c:formatCode>0.00</c:formatCode>
                <c:ptCount val="1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3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170-B993-49CB-90EA-759A6C7F7C3F}"/>
            </c:ext>
          </c:extLst>
        </c:ser>
        <c:ser>
          <c:idx val="11"/>
          <c:order val="11"/>
          <c:tx>
            <c:strRef>
              <c:f>LegendData!X1:X1</c:f>
              <c:strCache>
                <c:ptCount val="1"/>
                <c:pt idx="0">
                  <c:v>OHB</c:v>
                </c:pt>
              </c:strCache>
            </c:strRef>
          </c:tx>
          <c:spPr>
            <a:solidFill>
              <a:srgbClr val="EAF1C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172-B993-49CB-90EA-759A6C7F7C3F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74-B993-49CB-90EA-759A6C7F7C3F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76-B993-49CB-90EA-759A6C7F7C3F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78-B993-49CB-90EA-759A6C7F7C3F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7A-B993-49CB-90EA-759A6C7F7C3F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7C-B993-49CB-90EA-759A6C7F7C3F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7E-B993-49CB-90EA-759A6C7F7C3F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80-B993-49CB-90EA-759A6C7F7C3F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82-B993-49CB-90EA-759A6C7F7C3F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84-B993-49CB-90EA-759A6C7F7C3F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86-B993-49CB-90EA-759A6C7F7C3F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88-B993-49CB-90EA-759A6C7F7C3F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8A-B993-49CB-90EA-759A6C7F7C3F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8C-B993-49CB-90EA-759A6C7F7C3F}"/>
              </c:ext>
            </c:extLst>
          </c:dPt>
          <c:xVal>
            <c:numRef>
              <c:f>ChartData!A286:A299</c:f>
              <c:numCache>
                <c:formatCode>0</c:formatCode>
                <c:ptCount val="14"/>
                <c:pt idx="0">
                  <c:v>1</c:v>
                </c:pt>
                <c:pt idx="1">
                  <c:v>6</c:v>
                </c:pt>
                <c:pt idx="2">
                  <c:v>9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  <c:pt idx="6">
                  <c:v>20</c:v>
                </c:pt>
                <c:pt idx="7">
                  <c:v>21</c:v>
                </c:pt>
                <c:pt idx="8">
                  <c:v>22</c:v>
                </c:pt>
                <c:pt idx="9">
                  <c:v>23</c:v>
                </c:pt>
                <c:pt idx="10">
                  <c:v>24</c:v>
                </c:pt>
                <c:pt idx="11">
                  <c:v>25</c:v>
                </c:pt>
                <c:pt idx="12">
                  <c:v>27</c:v>
                </c:pt>
                <c:pt idx="13">
                  <c:v>28</c:v>
                </c:pt>
              </c:numCache>
            </c:numRef>
          </c:xVal>
          <c:yVal>
            <c:numRef>
              <c:f>ChartData!X286:X299</c:f>
              <c:numCache>
                <c:formatCode>0</c:formatCode>
                <c:ptCount val="14"/>
                <c:pt idx="0">
                  <c:v>32</c:v>
                </c:pt>
                <c:pt idx="1">
                  <c:v>32</c:v>
                </c:pt>
                <c:pt idx="2">
                  <c:v>32</c:v>
                </c:pt>
                <c:pt idx="3">
                  <c:v>32</c:v>
                </c:pt>
                <c:pt idx="4">
                  <c:v>32</c:v>
                </c:pt>
                <c:pt idx="5">
                  <c:v>32</c:v>
                </c:pt>
                <c:pt idx="6">
                  <c:v>32</c:v>
                </c:pt>
                <c:pt idx="7">
                  <c:v>32</c:v>
                </c:pt>
                <c:pt idx="8">
                  <c:v>32</c:v>
                </c:pt>
                <c:pt idx="9">
                  <c:v>32</c:v>
                </c:pt>
                <c:pt idx="10">
                  <c:v>32</c:v>
                </c:pt>
                <c:pt idx="11">
                  <c:v>32</c:v>
                </c:pt>
                <c:pt idx="12">
                  <c:v>32</c:v>
                </c:pt>
                <c:pt idx="13">
                  <c:v>32</c:v>
                </c:pt>
              </c:numCache>
            </c:numRef>
          </c:yVal>
          <c:bubbleSize>
            <c:numRef>
              <c:f>ChartData!Y286:Y299</c:f>
              <c:numCache>
                <c:formatCode>0.00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4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2</c:v>
                </c:pt>
                <c:pt idx="12">
                  <c:v>1</c:v>
                </c:pt>
                <c:pt idx="13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18D-B993-49CB-90EA-759A6C7F7C3F}"/>
            </c:ext>
          </c:extLst>
        </c:ser>
        <c:ser>
          <c:idx val="12"/>
          <c:order val="12"/>
          <c:tx>
            <c:strRef>
              <c:f>LegendData!Z1:Z1</c:f>
              <c:strCache>
                <c:ptCount val="1"/>
                <c:pt idx="0">
                  <c:v>CNRS</c:v>
                </c:pt>
              </c:strCache>
            </c:strRef>
          </c:tx>
          <c:spPr>
            <a:solidFill>
              <a:srgbClr val="33333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18F-B993-49CB-90EA-759A6C7F7C3F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91-B993-49CB-90EA-759A6C7F7C3F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93-B993-49CB-90EA-759A6C7F7C3F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95-B993-49CB-90EA-759A6C7F7C3F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97-B993-49CB-90EA-759A6C7F7C3F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99-B993-49CB-90EA-759A6C7F7C3F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9B-B993-49CB-90EA-759A6C7F7C3F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9D-B993-49CB-90EA-759A6C7F7C3F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9F-B993-49CB-90EA-759A6C7F7C3F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A1-B993-49CB-90EA-759A6C7F7C3F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A3-B993-49CB-90EA-759A6C7F7C3F}"/>
              </c:ext>
            </c:extLst>
          </c:dPt>
          <c:xVal>
            <c:numRef>
              <c:f>ChartData!A300:A310</c:f>
              <c:numCache>
                <c:formatCode>0</c:formatCode>
                <c:ptCount val="11"/>
                <c:pt idx="0">
                  <c:v>12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  <c:pt idx="5">
                  <c:v>21</c:v>
                </c:pt>
                <c:pt idx="6">
                  <c:v>23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</c:numCache>
            </c:numRef>
          </c:xVal>
          <c:yVal>
            <c:numRef>
              <c:f>ChartData!Z300:Z310</c:f>
              <c:numCache>
                <c:formatCode>0</c:formatCode>
                <c:ptCount val="11"/>
                <c:pt idx="0">
                  <c:v>31</c:v>
                </c:pt>
                <c:pt idx="1">
                  <c:v>31</c:v>
                </c:pt>
                <c:pt idx="2">
                  <c:v>31</c:v>
                </c:pt>
                <c:pt idx="3">
                  <c:v>31</c:v>
                </c:pt>
                <c:pt idx="4">
                  <c:v>31</c:v>
                </c:pt>
                <c:pt idx="5">
                  <c:v>31</c:v>
                </c:pt>
                <c:pt idx="6">
                  <c:v>31</c:v>
                </c:pt>
                <c:pt idx="7">
                  <c:v>31</c:v>
                </c:pt>
                <c:pt idx="8">
                  <c:v>31</c:v>
                </c:pt>
                <c:pt idx="9">
                  <c:v>31</c:v>
                </c:pt>
                <c:pt idx="10">
                  <c:v>31</c:v>
                </c:pt>
              </c:numCache>
            </c:numRef>
          </c:yVal>
          <c:bubbleSize>
            <c:numRef>
              <c:f>ChartData!AA300:AA310</c:f>
              <c:numCache>
                <c:formatCode>0.00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5</c:v>
                </c:pt>
                <c:pt idx="9">
                  <c:v>1</c:v>
                </c:pt>
                <c:pt idx="10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1A4-B993-49CB-90EA-759A6C7F7C3F}"/>
            </c:ext>
          </c:extLst>
        </c:ser>
        <c:ser>
          <c:idx val="13"/>
          <c:order val="13"/>
          <c:tx>
            <c:strRef>
              <c:f>LegendData!AB1:AB1</c:f>
              <c:strCache>
                <c:ptCount val="1"/>
                <c:pt idx="0">
                  <c:v>Moog Inc</c:v>
                </c:pt>
              </c:strCache>
            </c:strRef>
          </c:tx>
          <c:spPr>
            <a:solidFill>
              <a:srgbClr val="D09F9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1A6-B993-49CB-90EA-759A6C7F7C3F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A8-B993-49CB-90EA-759A6C7F7C3F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AA-B993-49CB-90EA-759A6C7F7C3F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AC-B993-49CB-90EA-759A6C7F7C3F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AE-B993-49CB-90EA-759A6C7F7C3F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B0-B993-49CB-90EA-759A6C7F7C3F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B2-B993-49CB-90EA-759A6C7F7C3F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B4-B993-49CB-90EA-759A6C7F7C3F}"/>
              </c:ext>
            </c:extLst>
          </c:dPt>
          <c:xVal>
            <c:numRef>
              <c:f>ChartData!A311:A318</c:f>
              <c:numCache>
                <c:formatCode>0</c:formatCode>
                <c:ptCount val="8"/>
                <c:pt idx="0">
                  <c:v>5</c:v>
                </c:pt>
                <c:pt idx="1">
                  <c:v>7</c:v>
                </c:pt>
                <c:pt idx="2">
                  <c:v>11</c:v>
                </c:pt>
                <c:pt idx="3">
                  <c:v>13</c:v>
                </c:pt>
                <c:pt idx="4">
                  <c:v>22</c:v>
                </c:pt>
                <c:pt idx="5">
                  <c:v>24</c:v>
                </c:pt>
                <c:pt idx="6">
                  <c:v>25</c:v>
                </c:pt>
                <c:pt idx="7">
                  <c:v>27</c:v>
                </c:pt>
              </c:numCache>
            </c:numRef>
          </c:xVal>
          <c:yVal>
            <c:numRef>
              <c:f>ChartData!AB311:AB318</c:f>
              <c:numCache>
                <c:formatCode>0</c:formatCode>
                <c:ptCount val="8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  <c:pt idx="6">
                  <c:v>30</c:v>
                </c:pt>
                <c:pt idx="7">
                  <c:v>30</c:v>
                </c:pt>
              </c:numCache>
            </c:numRef>
          </c:yVal>
          <c:bubbleSize>
            <c:numRef>
              <c:f>ChartData!AC311:AC318</c:f>
              <c:numCache>
                <c:formatCode>0.00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5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1B5-B993-49CB-90EA-759A6C7F7C3F}"/>
            </c:ext>
          </c:extLst>
        </c:ser>
        <c:ser>
          <c:idx val="14"/>
          <c:order val="14"/>
          <c:tx>
            <c:strRef>
              <c:f>LegendData!AD1:AD1</c:f>
              <c:strCache>
                <c:ptCount val="1"/>
                <c:pt idx="0">
                  <c:v>CNES (in: Governm...</c:v>
                </c:pt>
              </c:strCache>
            </c:strRef>
          </c:tx>
          <c:spPr>
            <a:solidFill>
              <a:srgbClr val="7F95A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1B7-B993-49CB-90EA-759A6C7F7C3F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B9-B993-49CB-90EA-759A6C7F7C3F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BB-B993-49CB-90EA-759A6C7F7C3F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BD-B993-49CB-90EA-759A6C7F7C3F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BF-B993-49CB-90EA-759A6C7F7C3F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C1-B993-49CB-90EA-759A6C7F7C3F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C3-B993-49CB-90EA-759A6C7F7C3F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C5-B993-49CB-90EA-759A6C7F7C3F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C7-B993-49CB-90EA-759A6C7F7C3F}"/>
              </c:ext>
            </c:extLst>
          </c:dPt>
          <c:xVal>
            <c:numRef>
              <c:f>ChartData!A319:A327</c:f>
              <c:numCache>
                <c:formatCode>0</c:formatCode>
                <c:ptCount val="9"/>
                <c:pt idx="0">
                  <c:v>2</c:v>
                </c:pt>
                <c:pt idx="1">
                  <c:v>10</c:v>
                </c:pt>
                <c:pt idx="2">
                  <c:v>18</c:v>
                </c:pt>
                <c:pt idx="3">
                  <c:v>22</c:v>
                </c:pt>
                <c:pt idx="4">
                  <c:v>23</c:v>
                </c:pt>
                <c:pt idx="5">
                  <c:v>24</c:v>
                </c:pt>
                <c:pt idx="6">
                  <c:v>26</c:v>
                </c:pt>
                <c:pt idx="7">
                  <c:v>28</c:v>
                </c:pt>
                <c:pt idx="8">
                  <c:v>29</c:v>
                </c:pt>
              </c:numCache>
            </c:numRef>
          </c:xVal>
          <c:yVal>
            <c:numRef>
              <c:f>ChartData!AD319:AD327</c:f>
              <c:numCache>
                <c:formatCode>0</c:formatCode>
                <c:ptCount val="9"/>
                <c:pt idx="0">
                  <c:v>29</c:v>
                </c:pt>
                <c:pt idx="1">
                  <c:v>29</c:v>
                </c:pt>
                <c:pt idx="2">
                  <c:v>29</c:v>
                </c:pt>
                <c:pt idx="3">
                  <c:v>29</c:v>
                </c:pt>
                <c:pt idx="4">
                  <c:v>29</c:v>
                </c:pt>
                <c:pt idx="5">
                  <c:v>29</c:v>
                </c:pt>
                <c:pt idx="6">
                  <c:v>29</c:v>
                </c:pt>
                <c:pt idx="7">
                  <c:v>29</c:v>
                </c:pt>
                <c:pt idx="8">
                  <c:v>29</c:v>
                </c:pt>
              </c:numCache>
            </c:numRef>
          </c:yVal>
          <c:bubbleSize>
            <c:numRef>
              <c:f>ChartData!AE319:AE327</c:f>
              <c:numCache>
                <c:formatCode>0.00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2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1C8-B993-49CB-90EA-759A6C7F7C3F}"/>
            </c:ext>
          </c:extLst>
        </c:ser>
        <c:ser>
          <c:idx val="15"/>
          <c:order val="15"/>
          <c:tx>
            <c:strRef>
              <c:f>LegendData!AF1:AF1</c:f>
              <c:strCache>
                <c:ptCount val="1"/>
                <c:pt idx="0">
                  <c:v>Government of Fra...</c:v>
                </c:pt>
              </c:strCache>
            </c:strRef>
          </c:tx>
          <c:spPr>
            <a:solidFill>
              <a:srgbClr val="EFA7B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1CA-B993-49CB-90EA-759A6C7F7C3F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CC-B993-49CB-90EA-759A6C7F7C3F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CE-B993-49CB-90EA-759A6C7F7C3F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D0-B993-49CB-90EA-759A6C7F7C3F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D2-B993-49CB-90EA-759A6C7F7C3F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D4-B993-49CB-90EA-759A6C7F7C3F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D6-B993-49CB-90EA-759A6C7F7C3F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D8-B993-49CB-90EA-759A6C7F7C3F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DA-B993-49CB-90EA-759A6C7F7C3F}"/>
              </c:ext>
            </c:extLst>
          </c:dPt>
          <c:xVal>
            <c:numRef>
              <c:f>ChartData!A328:A336</c:f>
              <c:numCache>
                <c:formatCode>0</c:formatCode>
                <c:ptCount val="9"/>
                <c:pt idx="0">
                  <c:v>2</c:v>
                </c:pt>
                <c:pt idx="1">
                  <c:v>10</c:v>
                </c:pt>
                <c:pt idx="2">
                  <c:v>18</c:v>
                </c:pt>
                <c:pt idx="3">
                  <c:v>22</c:v>
                </c:pt>
                <c:pt idx="4">
                  <c:v>23</c:v>
                </c:pt>
                <c:pt idx="5">
                  <c:v>24</c:v>
                </c:pt>
                <c:pt idx="6">
                  <c:v>26</c:v>
                </c:pt>
                <c:pt idx="7">
                  <c:v>28</c:v>
                </c:pt>
                <c:pt idx="8">
                  <c:v>29</c:v>
                </c:pt>
              </c:numCache>
            </c:numRef>
          </c:xVal>
          <c:yVal>
            <c:numRef>
              <c:f>ChartData!AF328:AF336</c:f>
              <c:numCache>
                <c:formatCode>0</c:formatCode>
                <c:ptCount val="9"/>
                <c:pt idx="0">
                  <c:v>28</c:v>
                </c:pt>
                <c:pt idx="1">
                  <c:v>28</c:v>
                </c:pt>
                <c:pt idx="2">
                  <c:v>28</c:v>
                </c:pt>
                <c:pt idx="3">
                  <c:v>28</c:v>
                </c:pt>
                <c:pt idx="4">
                  <c:v>28</c:v>
                </c:pt>
                <c:pt idx="5">
                  <c:v>28</c:v>
                </c:pt>
                <c:pt idx="6">
                  <c:v>28</c:v>
                </c:pt>
                <c:pt idx="7">
                  <c:v>28</c:v>
                </c:pt>
                <c:pt idx="8">
                  <c:v>28</c:v>
                </c:pt>
              </c:numCache>
            </c:numRef>
          </c:yVal>
          <c:bubbleSize>
            <c:numRef>
              <c:f>ChartData!AG328:AG336</c:f>
              <c:numCache>
                <c:formatCode>0.00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2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1DB-B993-49CB-90EA-759A6C7F7C3F}"/>
            </c:ext>
          </c:extLst>
        </c:ser>
        <c:ser>
          <c:idx val="16"/>
          <c:order val="16"/>
          <c:tx>
            <c:strRef>
              <c:f>LegendData!AH1:AH1</c:f>
              <c:strCache>
                <c:ptCount val="1"/>
                <c:pt idx="0">
                  <c:v>Gogoro</c:v>
                </c:pt>
              </c:strCache>
            </c:strRef>
          </c:tx>
          <c:spPr>
            <a:solidFill>
              <a:srgbClr val="9FB0B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1DD-B993-49CB-90EA-759A6C7F7C3F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DF-B993-49CB-90EA-759A6C7F7C3F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E1-B993-49CB-90EA-759A6C7F7C3F}"/>
              </c:ext>
            </c:extLst>
          </c:dPt>
          <c:dLbls>
            <c:dLbl>
              <c:idx val="0"/>
              <c:tx>
                <c:rich>
                  <a:bodyPr rot="0" vert="horz" lIns="0" tIns="0" rIns="0" bIns="0" anchorCtr="0"/>
                  <a:lstStyle/>
                  <a:p>
                    <a:pPr algn="l">
                      <a:defRPr sz="900">
                        <a:solidFill>
                          <a:schemeClr val="bg1"/>
                        </a:solidFill>
                      </a:defRPr>
                    </a:pPr>
                    <a:fld id="{D5BBFAB5-2CBC-4036-A640-4D3DFFDC1D74}" type="BUBBLESIZE">
                      <a:rPr lang="en-US" sz="900" baseline="0">
                        <a:solidFill>
                          <a:schemeClr val="bg1"/>
                        </a:solidFill>
                      </a:rPr>
                      <a:pPr algn="l">
                        <a:defRPr sz="900">
                          <a:solidFill>
                            <a:schemeClr val="bg1"/>
                          </a:solidFill>
                        </a:defRPr>
                      </a:pPr>
                      <a:t>[BUBBLE SIZE]</a:t>
                    </a:fld>
                    <a:endParaRPr lang="en-GB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1DD-B993-49CB-90EA-759A6C7F7C3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DF-B993-49CB-90EA-759A6C7F7C3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E1-B993-49CB-90EA-759A6C7F7C3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90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ChartData!A337:A339</c:f>
              <c:numCache>
                <c:formatCode>0</c:formatCode>
                <c:ptCount val="3"/>
                <c:pt idx="0">
                  <c:v>23</c:v>
                </c:pt>
                <c:pt idx="1">
                  <c:v>24</c:v>
                </c:pt>
                <c:pt idx="2">
                  <c:v>25</c:v>
                </c:pt>
              </c:numCache>
            </c:numRef>
          </c:xVal>
          <c:yVal>
            <c:numRef>
              <c:f>ChartData!AH337:AH339</c:f>
              <c:numCache>
                <c:formatCode>0</c:formatCode>
                <c:ptCount val="3"/>
                <c:pt idx="0">
                  <c:v>27</c:v>
                </c:pt>
                <c:pt idx="1">
                  <c:v>27</c:v>
                </c:pt>
                <c:pt idx="2">
                  <c:v>27</c:v>
                </c:pt>
              </c:numCache>
            </c:numRef>
          </c:yVal>
          <c:bubbleSize>
            <c:numRef>
              <c:f>ChartData!AI337:AI339</c:f>
              <c:numCache>
                <c:formatCode>0.00</c:formatCode>
                <c:ptCount val="3"/>
                <c:pt idx="0">
                  <c:v>9</c:v>
                </c:pt>
                <c:pt idx="1">
                  <c:v>1</c:v>
                </c:pt>
                <c:pt idx="2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1E2-B993-49CB-90EA-759A6C7F7C3F}"/>
            </c:ext>
          </c:extLst>
        </c:ser>
        <c:ser>
          <c:idx val="17"/>
          <c:order val="17"/>
          <c:tx>
            <c:strRef>
              <c:f>LegendData!AJ1:AJ1</c:f>
              <c:strCache>
                <c:ptCount val="1"/>
                <c:pt idx="0">
                  <c:v>SOLAERO TECHNOLOG...</c:v>
                </c:pt>
              </c:strCache>
            </c:strRef>
          </c:tx>
          <c:spPr>
            <a:solidFill>
              <a:srgbClr val="CCE0D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1E4-B993-49CB-90EA-759A6C7F7C3F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E6-B993-49CB-90EA-759A6C7F7C3F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E8-B993-49CB-90EA-759A6C7F7C3F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EA-B993-49CB-90EA-759A6C7F7C3F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EC-B993-49CB-90EA-759A6C7F7C3F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EE-B993-49CB-90EA-759A6C7F7C3F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F0-B993-49CB-90EA-759A6C7F7C3F}"/>
              </c:ext>
            </c:extLst>
          </c:dPt>
          <c:xVal>
            <c:numRef>
              <c:f>ChartData!A340:A346</c:f>
              <c:numCache>
                <c:formatCode>0</c:formatCode>
                <c:ptCount val="7"/>
                <c:pt idx="0">
                  <c:v>9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</c:numCache>
            </c:numRef>
          </c:xVal>
          <c:yVal>
            <c:numRef>
              <c:f>ChartData!AJ340:AJ346</c:f>
              <c:numCache>
                <c:formatCode>0</c:formatCode>
                <c:ptCount val="7"/>
                <c:pt idx="0">
                  <c:v>26</c:v>
                </c:pt>
                <c:pt idx="1">
                  <c:v>26</c:v>
                </c:pt>
                <c:pt idx="2">
                  <c:v>26</c:v>
                </c:pt>
                <c:pt idx="3">
                  <c:v>26</c:v>
                </c:pt>
                <c:pt idx="4">
                  <c:v>26</c:v>
                </c:pt>
                <c:pt idx="5">
                  <c:v>26</c:v>
                </c:pt>
                <c:pt idx="6">
                  <c:v>26</c:v>
                </c:pt>
              </c:numCache>
            </c:numRef>
          </c:yVal>
          <c:bubbleSize>
            <c:numRef>
              <c:f>ChartData!AK340:AK346</c:f>
              <c:numCache>
                <c:formatCode>0.00</c:formatCode>
                <c:ptCount val="7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1F1-B993-49CB-90EA-759A6C7F7C3F}"/>
            </c:ext>
          </c:extLst>
        </c:ser>
        <c:ser>
          <c:idx val="18"/>
          <c:order val="18"/>
          <c:tx>
            <c:strRef>
              <c:f>LegendData!AL1:AL1</c:f>
              <c:strCache>
                <c:ptCount val="1"/>
                <c:pt idx="0">
                  <c:v>QinetiQ</c:v>
                </c:pt>
              </c:strCache>
            </c:strRef>
          </c:tx>
          <c:spPr>
            <a:solidFill>
              <a:srgbClr val="FFEAB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1F3-B993-49CB-90EA-759A6C7F7C3F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F5-B993-49CB-90EA-759A6C7F7C3F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F7-B993-49CB-90EA-759A6C7F7C3F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F9-B993-49CB-90EA-759A6C7F7C3F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FB-B993-49CB-90EA-759A6C7F7C3F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FD-B993-49CB-90EA-759A6C7F7C3F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FF-B993-49CB-90EA-759A6C7F7C3F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01-B993-49CB-90EA-759A6C7F7C3F}"/>
              </c:ext>
            </c:extLst>
          </c:dPt>
          <c:xVal>
            <c:numRef>
              <c:f>ChartData!A347:A354</c:f>
              <c:numCache>
                <c:formatCode>0</c:formatCode>
                <c:ptCount val="8"/>
                <c:pt idx="0">
                  <c:v>7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15</c:v>
                </c:pt>
                <c:pt idx="6">
                  <c:v>18</c:v>
                </c:pt>
                <c:pt idx="7">
                  <c:v>20</c:v>
                </c:pt>
              </c:numCache>
            </c:numRef>
          </c:xVal>
          <c:yVal>
            <c:numRef>
              <c:f>ChartData!AL347:AL354</c:f>
              <c:numCache>
                <c:formatCode>0</c:formatCode>
                <c:ptCount val="8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  <c:pt idx="4">
                  <c:v>25</c:v>
                </c:pt>
                <c:pt idx="5">
                  <c:v>25</c:v>
                </c:pt>
                <c:pt idx="6">
                  <c:v>25</c:v>
                </c:pt>
                <c:pt idx="7">
                  <c:v>25</c:v>
                </c:pt>
              </c:numCache>
            </c:numRef>
          </c:yVal>
          <c:bubbleSize>
            <c:numRef>
              <c:f>ChartData!AM347:AM354</c:f>
              <c:numCache>
                <c:formatCode>0.00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202-B993-49CB-90EA-759A6C7F7C3F}"/>
            </c:ext>
          </c:extLst>
        </c:ser>
        <c:ser>
          <c:idx val="19"/>
          <c:order val="19"/>
          <c:tx>
            <c:strRef>
              <c:f>LegendData!AN1:AN1</c:f>
              <c:strCache>
                <c:ptCount val="1"/>
                <c:pt idx="0">
                  <c:v>Chongqing Sokon</c:v>
                </c:pt>
              </c:strCache>
            </c:strRef>
          </c:tx>
          <c:spPr>
            <a:solidFill>
              <a:srgbClr val="CB3F3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04-B993-49CB-90EA-759A6C7F7C3F}"/>
              </c:ext>
            </c:extLst>
          </c:dPt>
          <c:dLbls>
            <c:dLbl>
              <c:idx val="0"/>
              <c:tx>
                <c:rich>
                  <a:bodyPr rot="0" vert="horz" lIns="0" tIns="0" rIns="0" bIns="0" anchorCtr="0"/>
                  <a:lstStyle/>
                  <a:p>
                    <a:pPr algn="l">
                      <a:defRPr sz="900">
                        <a:solidFill>
                          <a:schemeClr val="bg1"/>
                        </a:solidFill>
                      </a:defRPr>
                    </a:pPr>
                    <a:fld id="{D5BBFAB5-2CBC-4036-A640-4D3DFFDC1D74}" type="BUBBLESIZE">
                      <a:rPr lang="en-US" sz="900" baseline="0">
                        <a:solidFill>
                          <a:schemeClr val="bg1"/>
                        </a:solidFill>
                      </a:rPr>
                      <a:pPr algn="l">
                        <a:defRPr sz="900">
                          <a:solidFill>
                            <a:schemeClr val="bg1"/>
                          </a:solidFill>
                        </a:defRPr>
                      </a:pPr>
                      <a:t>[BUBBLE SIZE]</a:t>
                    </a:fld>
                    <a:endParaRPr lang="en-GB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204-B993-49CB-90EA-759A6C7F7C3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90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ChartData!A355:A355</c:f>
              <c:numCache>
                <c:formatCode>0</c:formatCode>
                <c:ptCount val="1"/>
                <c:pt idx="0">
                  <c:v>28</c:v>
                </c:pt>
              </c:numCache>
            </c:numRef>
          </c:xVal>
          <c:yVal>
            <c:numRef>
              <c:f>ChartData!AN355:AN355</c:f>
              <c:numCache>
                <c:formatCode>0</c:formatCode>
                <c:ptCount val="1"/>
                <c:pt idx="0">
                  <c:v>24</c:v>
                </c:pt>
              </c:numCache>
            </c:numRef>
          </c:yVal>
          <c:bubbleSize>
            <c:numRef>
              <c:f>ChartData!AO355:AO355</c:f>
              <c:numCache>
                <c:formatCode>0.00</c:formatCode>
                <c:ptCount val="1"/>
                <c:pt idx="0">
                  <c:v>7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205-B993-49CB-90EA-759A6C7F7C3F}"/>
            </c:ext>
          </c:extLst>
        </c:ser>
        <c:ser>
          <c:idx val="20"/>
          <c:order val="20"/>
          <c:tx>
            <c:strRef>
              <c:f>LegendData!AP1:AP1</c:f>
              <c:strCache>
                <c:ptCount val="1"/>
                <c:pt idx="0">
                  <c:v>STINNESBECK THOMA...</c:v>
                </c:pt>
              </c:strCache>
            </c:strRef>
          </c:tx>
          <c:spPr>
            <a:solidFill>
              <a:srgbClr val="FFF1C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07-B993-49CB-90EA-759A6C7F7C3F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09-B993-49CB-90EA-759A6C7F7C3F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0B-B993-49CB-90EA-759A6C7F7C3F}"/>
              </c:ext>
            </c:extLst>
          </c:dPt>
          <c:xVal>
            <c:numRef>
              <c:f>ChartData!A356:A358</c:f>
              <c:numCache>
                <c:formatCode>0</c:formatCode>
                <c:ptCount val="3"/>
                <c:pt idx="0">
                  <c:v>5</c:v>
                </c:pt>
                <c:pt idx="1">
                  <c:v>6</c:v>
                </c:pt>
                <c:pt idx="2">
                  <c:v>8</c:v>
                </c:pt>
              </c:numCache>
            </c:numRef>
          </c:xVal>
          <c:yVal>
            <c:numRef>
              <c:f>ChartData!AP356:AP358</c:f>
              <c:numCache>
                <c:formatCode>0</c:formatCode>
                <c:ptCount val="3"/>
                <c:pt idx="0">
                  <c:v>23</c:v>
                </c:pt>
                <c:pt idx="1">
                  <c:v>23</c:v>
                </c:pt>
                <c:pt idx="2">
                  <c:v>23</c:v>
                </c:pt>
              </c:numCache>
            </c:numRef>
          </c:yVal>
          <c:bubbleSize>
            <c:numRef>
              <c:f>ChartData!AQ356:AQ358</c:f>
              <c:numCache>
                <c:formatCode>0.00</c:formatCode>
                <c:ptCount val="3"/>
                <c:pt idx="0">
                  <c:v>3</c:v>
                </c:pt>
                <c:pt idx="1">
                  <c:v>3</c:v>
                </c:pt>
                <c:pt idx="2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20C-B993-49CB-90EA-759A6C7F7C3F}"/>
            </c:ext>
          </c:extLst>
        </c:ser>
        <c:ser>
          <c:idx val="21"/>
          <c:order val="21"/>
          <c:tx>
            <c:strRef>
              <c:f>LegendData!AR1:AR1</c:f>
              <c:strCache>
                <c:ptCount val="1"/>
                <c:pt idx="0">
                  <c:v>WORLDVU SATELLITE...</c:v>
                </c:pt>
              </c:strCache>
            </c:strRef>
          </c:tx>
          <c:spPr>
            <a:solidFill>
              <a:srgbClr val="F3E7E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0E-B993-49CB-90EA-759A6C7F7C3F}"/>
              </c:ext>
            </c:extLst>
          </c:dPt>
          <c:dLbls>
            <c:dLbl>
              <c:idx val="0"/>
              <c:tx>
                <c:rich>
                  <a:bodyPr rot="0" vert="horz" lIns="0" tIns="0" rIns="0" bIns="0" anchorCtr="0"/>
                  <a:lstStyle/>
                  <a:p>
                    <a:pPr algn="l">
                      <a:defRPr sz="900"/>
                    </a:pPr>
                    <a:fld id="{D5BBFAB5-2CBC-4036-A640-4D3DFFDC1D74}" type="BUBBLESIZE">
                      <a:rPr lang="en-US" sz="900" baseline="0">
                        <a:solidFill>
                          <a:schemeClr val="tx1"/>
                        </a:solidFill>
                      </a:rPr>
                      <a:pPr algn="l">
                        <a:defRPr sz="900"/>
                      </a:pPr>
                      <a:t>[BUBBLE SIZE]</a:t>
                    </a:fld>
                    <a:endParaRPr lang="en-GB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20E-B993-49CB-90EA-759A6C7F7C3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900" baseline="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ChartData!A359:A359</c:f>
              <c:numCache>
                <c:formatCode>0</c:formatCode>
                <c:ptCount val="1"/>
                <c:pt idx="0">
                  <c:v>26</c:v>
                </c:pt>
              </c:numCache>
            </c:numRef>
          </c:xVal>
          <c:yVal>
            <c:numRef>
              <c:f>ChartData!AR359:AR359</c:f>
              <c:numCache>
                <c:formatCode>0</c:formatCode>
                <c:ptCount val="1"/>
                <c:pt idx="0">
                  <c:v>22</c:v>
                </c:pt>
              </c:numCache>
            </c:numRef>
          </c:yVal>
          <c:bubbleSize>
            <c:numRef>
              <c:f>ChartData!AS359:AS359</c:f>
              <c:numCache>
                <c:formatCode>0.00</c:formatCode>
                <c:ptCount val="1"/>
                <c:pt idx="0">
                  <c:v>7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20F-B993-49CB-90EA-759A6C7F7C3F}"/>
            </c:ext>
          </c:extLst>
        </c:ser>
        <c:ser>
          <c:idx val="22"/>
          <c:order val="22"/>
          <c:tx>
            <c:strRef>
              <c:f>LegendData!AT1:AT1</c:f>
              <c:strCache>
                <c:ptCount val="1"/>
                <c:pt idx="0">
                  <c:v>Airbus Group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11-B993-49CB-90EA-759A6C7F7C3F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13-B993-49CB-90EA-759A6C7F7C3F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15-B993-49CB-90EA-759A6C7F7C3F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17-B993-49CB-90EA-759A6C7F7C3F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19-B993-49CB-90EA-759A6C7F7C3F}"/>
              </c:ext>
            </c:extLst>
          </c:dPt>
          <c:xVal>
            <c:numRef>
              <c:f>ChartData!A360:A364</c:f>
              <c:numCache>
                <c:formatCode>0</c:formatCode>
                <c:ptCount val="5"/>
                <c:pt idx="0">
                  <c:v>5</c:v>
                </c:pt>
                <c:pt idx="1">
                  <c:v>21</c:v>
                </c:pt>
                <c:pt idx="2">
                  <c:v>25</c:v>
                </c:pt>
                <c:pt idx="3">
                  <c:v>26</c:v>
                </c:pt>
                <c:pt idx="4">
                  <c:v>27</c:v>
                </c:pt>
              </c:numCache>
            </c:numRef>
          </c:xVal>
          <c:yVal>
            <c:numRef>
              <c:f>ChartData!AT360:AT364</c:f>
              <c:numCache>
                <c:formatCode>0</c:formatCode>
                <c:ptCount val="5"/>
                <c:pt idx="0">
                  <c:v>21</c:v>
                </c:pt>
                <c:pt idx="1">
                  <c:v>21</c:v>
                </c:pt>
                <c:pt idx="2">
                  <c:v>21</c:v>
                </c:pt>
                <c:pt idx="3">
                  <c:v>21</c:v>
                </c:pt>
                <c:pt idx="4">
                  <c:v>21</c:v>
                </c:pt>
              </c:numCache>
            </c:numRef>
          </c:yVal>
          <c:bubbleSize>
            <c:numRef>
              <c:f>ChartData!AU360:AU364</c:f>
              <c:numCache>
                <c:formatCode>0.00</c:formatCode>
                <c:ptCount val="5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21A-B993-49CB-90EA-759A6C7F7C3F}"/>
            </c:ext>
          </c:extLst>
        </c:ser>
        <c:ser>
          <c:idx val="23"/>
          <c:order val="23"/>
          <c:tx>
            <c:strRef>
              <c:f>LegendData!AV1:AV1</c:f>
              <c:strCache>
                <c:ptCount val="1"/>
                <c:pt idx="0">
                  <c:v>ASTROSCALE JAPAN ...</c:v>
                </c:pt>
              </c:strCache>
            </c:strRef>
          </c:tx>
          <c:spPr>
            <a:solidFill>
              <a:srgbClr val="8A100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1C-B993-49CB-90EA-759A6C7F7C3F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1E-B993-49CB-90EA-759A6C7F7C3F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20-B993-49CB-90EA-759A6C7F7C3F}"/>
              </c:ext>
            </c:extLst>
          </c:dPt>
          <c:xVal>
            <c:numRef>
              <c:f>ChartData!A365:A367</c:f>
              <c:numCache>
                <c:formatCode>0</c:formatCode>
                <c:ptCount val="3"/>
                <c:pt idx="0">
                  <c:v>25</c:v>
                </c:pt>
                <c:pt idx="1">
                  <c:v>27</c:v>
                </c:pt>
                <c:pt idx="2">
                  <c:v>28</c:v>
                </c:pt>
              </c:numCache>
            </c:numRef>
          </c:xVal>
          <c:yVal>
            <c:numRef>
              <c:f>ChartData!AV365:AV367</c:f>
              <c:numCache>
                <c:formatCode>0</c:formatCode>
                <c:ptCount val="3"/>
                <c:pt idx="0">
                  <c:v>20</c:v>
                </c:pt>
                <c:pt idx="1">
                  <c:v>20</c:v>
                </c:pt>
                <c:pt idx="2">
                  <c:v>20</c:v>
                </c:pt>
              </c:numCache>
            </c:numRef>
          </c:yVal>
          <c:bubbleSize>
            <c:numRef>
              <c:f>ChartData!AW365:AW367</c:f>
              <c:numCache>
                <c:formatCode>0.00</c:formatCode>
                <c:ptCount val="3"/>
                <c:pt idx="0">
                  <c:v>3</c:v>
                </c:pt>
                <c:pt idx="1">
                  <c:v>1</c:v>
                </c:pt>
                <c:pt idx="2">
                  <c:v>2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221-B993-49CB-90EA-759A6C7F7C3F}"/>
            </c:ext>
          </c:extLst>
        </c:ser>
        <c:ser>
          <c:idx val="24"/>
          <c:order val="24"/>
          <c:tx>
            <c:strRef>
              <c:f>LegendData!AX1:AX1</c:f>
              <c:strCache>
                <c:ptCount val="1"/>
                <c:pt idx="0">
                  <c:v>CDC PROPRIETE INT...</c:v>
                </c:pt>
              </c:strCache>
            </c:strRef>
          </c:tx>
          <c:spPr>
            <a:solidFill>
              <a:srgbClr val="1A744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23-B993-49CB-90EA-759A6C7F7C3F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25-B993-49CB-90EA-759A6C7F7C3F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27-B993-49CB-90EA-759A6C7F7C3F}"/>
              </c:ext>
            </c:extLst>
          </c:dPt>
          <c:xVal>
            <c:numRef>
              <c:f>ChartData!A368:A370</c:f>
              <c:numCache>
                <c:formatCode>0</c:formatCode>
                <c:ptCount val="3"/>
                <c:pt idx="0">
                  <c:v>6</c:v>
                </c:pt>
                <c:pt idx="1">
                  <c:v>7</c:v>
                </c:pt>
                <c:pt idx="2">
                  <c:v>8</c:v>
                </c:pt>
              </c:numCache>
            </c:numRef>
          </c:xVal>
          <c:yVal>
            <c:numRef>
              <c:f>ChartData!AX368:AX370</c:f>
              <c:numCache>
                <c:formatCode>0</c:formatCode>
                <c:ptCount val="3"/>
                <c:pt idx="0">
                  <c:v>19</c:v>
                </c:pt>
                <c:pt idx="1">
                  <c:v>19</c:v>
                </c:pt>
                <c:pt idx="2">
                  <c:v>19</c:v>
                </c:pt>
              </c:numCache>
            </c:numRef>
          </c:yVal>
          <c:bubbleSize>
            <c:numRef>
              <c:f>ChartData!AY368:AY370</c:f>
              <c:numCache>
                <c:formatCode>0.00</c:formatCode>
                <c:ptCount val="3"/>
                <c:pt idx="0">
                  <c:v>2</c:v>
                </c:pt>
                <c:pt idx="1">
                  <c:v>1</c:v>
                </c:pt>
                <c:pt idx="2">
                  <c:v>3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228-B993-49CB-90EA-759A6C7F7C3F}"/>
            </c:ext>
          </c:extLst>
        </c:ser>
        <c:ser>
          <c:idx val="25"/>
          <c:order val="25"/>
          <c:tx>
            <c:strRef>
              <c:f>LegendData!AZ1:AZ1</c:f>
              <c:strCache>
                <c:ptCount val="1"/>
                <c:pt idx="0">
                  <c:v>Government of the...</c:v>
                </c:pt>
              </c:strCache>
            </c:strRef>
          </c:tx>
          <c:spPr>
            <a:solidFill>
              <a:srgbClr val="D5E49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2A-B993-49CB-90EA-759A6C7F7C3F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2C-B993-49CB-90EA-759A6C7F7C3F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2E-B993-49CB-90EA-759A6C7F7C3F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30-B993-49CB-90EA-759A6C7F7C3F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32-B993-49CB-90EA-759A6C7F7C3F}"/>
              </c:ext>
            </c:extLst>
          </c:dPt>
          <c:xVal>
            <c:numRef>
              <c:f>ChartData!A371:A375</c:f>
              <c:numCache>
                <c:formatCode>0</c:formatCode>
                <c:ptCount val="5"/>
                <c:pt idx="0">
                  <c:v>5</c:v>
                </c:pt>
                <c:pt idx="1">
                  <c:v>7</c:v>
                </c:pt>
                <c:pt idx="2">
                  <c:v>10</c:v>
                </c:pt>
                <c:pt idx="3">
                  <c:v>25</c:v>
                </c:pt>
                <c:pt idx="4">
                  <c:v>27</c:v>
                </c:pt>
              </c:numCache>
            </c:numRef>
          </c:xVal>
          <c:yVal>
            <c:numRef>
              <c:f>ChartData!AZ371:AZ375</c:f>
              <c:numCache>
                <c:formatCode>0</c:formatCode>
                <c:ptCount val="5"/>
                <c:pt idx="0">
                  <c:v>18</c:v>
                </c:pt>
                <c:pt idx="1">
                  <c:v>18</c:v>
                </c:pt>
                <c:pt idx="2">
                  <c:v>18</c:v>
                </c:pt>
                <c:pt idx="3">
                  <c:v>18</c:v>
                </c:pt>
                <c:pt idx="4">
                  <c:v>18</c:v>
                </c:pt>
              </c:numCache>
            </c:numRef>
          </c:yVal>
          <c:bubbleSize>
            <c:numRef>
              <c:f>ChartData!BA371:BA375</c:f>
              <c:numCache>
                <c:formatCode>0.00</c:formatCode>
                <c:ptCount val="5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233-B993-49CB-90EA-759A6C7F7C3F}"/>
            </c:ext>
          </c:extLst>
        </c:ser>
        <c:ser>
          <c:idx val="26"/>
          <c:order val="26"/>
          <c:tx>
            <c:strRef>
              <c:f>LegendData!BB1:BB1</c:f>
              <c:strCache>
                <c:ptCount val="1"/>
                <c:pt idx="0">
                  <c:v>MERLAKU KASTRIOT</c:v>
                </c:pt>
              </c:strCache>
            </c:strRef>
          </c:tx>
          <c:spPr>
            <a:solidFill>
              <a:srgbClr val="BFCAD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35-B993-49CB-90EA-759A6C7F7C3F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37-B993-49CB-90EA-759A6C7F7C3F}"/>
              </c:ext>
            </c:extLst>
          </c:dPt>
          <c:xVal>
            <c:numRef>
              <c:f>ChartData!A376:A377</c:f>
              <c:numCache>
                <c:formatCode>0</c:formatCode>
                <c:ptCount val="2"/>
                <c:pt idx="0">
                  <c:v>13</c:v>
                </c:pt>
                <c:pt idx="1">
                  <c:v>15</c:v>
                </c:pt>
              </c:numCache>
            </c:numRef>
          </c:xVal>
          <c:yVal>
            <c:numRef>
              <c:f>ChartData!BB376:BB377</c:f>
              <c:numCache>
                <c:formatCode>0</c:formatCode>
                <c:ptCount val="2"/>
                <c:pt idx="0">
                  <c:v>17</c:v>
                </c:pt>
                <c:pt idx="1">
                  <c:v>17</c:v>
                </c:pt>
              </c:numCache>
            </c:numRef>
          </c:yVal>
          <c:bubbleSize>
            <c:numRef>
              <c:f>ChartData!BC376:BC377</c:f>
              <c:numCache>
                <c:formatCode>0.00</c:formatCode>
                <c:ptCount val="2"/>
                <c:pt idx="0">
                  <c:v>3</c:v>
                </c:pt>
                <c:pt idx="1">
                  <c:v>3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238-B993-49CB-90EA-759A6C7F7C3F}"/>
            </c:ext>
          </c:extLst>
        </c:ser>
        <c:ser>
          <c:idx val="27"/>
          <c:order val="27"/>
          <c:tx>
            <c:strRef>
              <c:f>LegendData!BD1:BD1</c:f>
              <c:strCache>
                <c:ptCount val="1"/>
                <c:pt idx="0">
                  <c:v>ONERA France</c:v>
                </c:pt>
              </c:strCache>
            </c:strRef>
          </c:tx>
          <c:spPr>
            <a:solidFill>
              <a:srgbClr val="DCB7B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3A-B993-49CB-90EA-759A6C7F7C3F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3C-B993-49CB-90EA-759A6C7F7C3F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3E-B993-49CB-90EA-759A6C7F7C3F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40-B993-49CB-90EA-759A6C7F7C3F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42-B993-49CB-90EA-759A6C7F7C3F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44-B993-49CB-90EA-759A6C7F7C3F}"/>
              </c:ext>
            </c:extLst>
          </c:dPt>
          <c:xVal>
            <c:numRef>
              <c:f>ChartData!A378:A383</c:f>
              <c:numCache>
                <c:formatCode>0</c:formatCode>
                <c:ptCount val="6"/>
                <c:pt idx="0">
                  <c:v>2</c:v>
                </c:pt>
                <c:pt idx="1">
                  <c:v>4</c:v>
                </c:pt>
                <c:pt idx="2">
                  <c:v>15</c:v>
                </c:pt>
                <c:pt idx="3">
                  <c:v>22</c:v>
                </c:pt>
                <c:pt idx="4">
                  <c:v>26</c:v>
                </c:pt>
                <c:pt idx="5">
                  <c:v>28</c:v>
                </c:pt>
              </c:numCache>
            </c:numRef>
          </c:xVal>
          <c:yVal>
            <c:numRef>
              <c:f>ChartData!BD378:BD383</c:f>
              <c:numCache>
                <c:formatCode>0</c:formatCode>
                <c:ptCount val="6"/>
                <c:pt idx="0">
                  <c:v>16</c:v>
                </c:pt>
                <c:pt idx="1">
                  <c:v>16</c:v>
                </c:pt>
                <c:pt idx="2">
                  <c:v>16</c:v>
                </c:pt>
                <c:pt idx="3">
                  <c:v>16</c:v>
                </c:pt>
                <c:pt idx="4">
                  <c:v>16</c:v>
                </c:pt>
                <c:pt idx="5">
                  <c:v>16</c:v>
                </c:pt>
              </c:numCache>
            </c:numRef>
          </c:yVal>
          <c:bubbleSize>
            <c:numRef>
              <c:f>ChartData!BE378:BE383</c:f>
              <c:numCache>
                <c:formatCode>0.00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245-B993-49CB-90EA-759A6C7F7C3F}"/>
            </c:ext>
          </c:extLst>
        </c:ser>
        <c:ser>
          <c:idx val="28"/>
          <c:order val="28"/>
          <c:tx>
            <c:strRef>
              <c:f>LegendData!BF1:BF1</c:f>
              <c:strCache>
                <c:ptCount val="1"/>
                <c:pt idx="0">
                  <c:v>Reaction Engines</c:v>
                </c:pt>
              </c:strCache>
            </c:strRef>
          </c:tx>
          <c:spPr>
            <a:solidFill>
              <a:srgbClr val="F2CFCD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47-B993-49CB-90EA-759A6C7F7C3F}"/>
              </c:ext>
            </c:extLst>
          </c:dPt>
          <c:xVal>
            <c:numRef>
              <c:f>ChartData!A384:A384</c:f>
              <c:numCache>
                <c:formatCode>0</c:formatCode>
                <c:ptCount val="1"/>
                <c:pt idx="0">
                  <c:v>24</c:v>
                </c:pt>
              </c:numCache>
            </c:numRef>
          </c:xVal>
          <c:yVal>
            <c:numRef>
              <c:f>ChartData!BF384:BF384</c:f>
              <c:numCache>
                <c:formatCode>0</c:formatCode>
                <c:ptCount val="1"/>
                <c:pt idx="0">
                  <c:v>15</c:v>
                </c:pt>
              </c:numCache>
            </c:numRef>
          </c:yVal>
          <c:bubbleSize>
            <c:numRef>
              <c:f>ChartData!BG384:BG384</c:f>
              <c:numCache>
                <c:formatCode>0.00</c:formatCode>
                <c:ptCount val="1"/>
                <c:pt idx="0">
                  <c:v>6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248-B993-49CB-90EA-759A6C7F7C3F}"/>
            </c:ext>
          </c:extLst>
        </c:ser>
        <c:ser>
          <c:idx val="29"/>
          <c:order val="29"/>
          <c:tx>
            <c:strRef>
              <c:f>LegendData!BH1:BH1</c:f>
              <c:strCache>
                <c:ptCount val="1"/>
                <c:pt idx="0">
                  <c:v>RUBINRAUT ALEXAND...</c:v>
                </c:pt>
              </c:strCache>
            </c:strRef>
          </c:tx>
          <c:spPr>
            <a:solidFill>
              <a:srgbClr val="D8F4F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4A-B993-49CB-90EA-759A6C7F7C3F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4C-B993-49CB-90EA-759A6C7F7C3F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4E-B993-49CB-90EA-759A6C7F7C3F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50-B993-49CB-90EA-759A6C7F7C3F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52-B993-49CB-90EA-759A6C7F7C3F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54-B993-49CB-90EA-759A6C7F7C3F}"/>
              </c:ext>
            </c:extLst>
          </c:dPt>
          <c:xVal>
            <c:numRef>
              <c:f>ChartData!A385:A390</c:f>
              <c:numCache>
                <c:formatCode>0</c:formatCode>
                <c:ptCount val="6"/>
                <c:pt idx="0">
                  <c:v>17</c:v>
                </c:pt>
                <c:pt idx="1">
                  <c:v>19</c:v>
                </c:pt>
                <c:pt idx="2">
                  <c:v>22</c:v>
                </c:pt>
                <c:pt idx="3">
                  <c:v>23</c:v>
                </c:pt>
                <c:pt idx="4">
                  <c:v>24</c:v>
                </c:pt>
                <c:pt idx="5">
                  <c:v>26</c:v>
                </c:pt>
              </c:numCache>
            </c:numRef>
          </c:xVal>
          <c:yVal>
            <c:numRef>
              <c:f>ChartData!BH385:BH390</c:f>
              <c:numCache>
                <c:formatCode>0</c:formatCode>
                <c:ptCount val="6"/>
                <c:pt idx="0">
                  <c:v>14</c:v>
                </c:pt>
                <c:pt idx="1">
                  <c:v>14</c:v>
                </c:pt>
                <c:pt idx="2">
                  <c:v>14</c:v>
                </c:pt>
                <c:pt idx="3">
                  <c:v>14</c:v>
                </c:pt>
                <c:pt idx="4">
                  <c:v>14</c:v>
                </c:pt>
                <c:pt idx="5">
                  <c:v>14</c:v>
                </c:pt>
              </c:numCache>
            </c:numRef>
          </c:yVal>
          <c:bubbleSize>
            <c:numRef>
              <c:f>ChartData!BI385:BI390</c:f>
              <c:numCache>
                <c:formatCode>0.00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255-B993-49CB-90EA-759A6C7F7C3F}"/>
            </c:ext>
          </c:extLst>
        </c:ser>
        <c:ser>
          <c:idx val="30"/>
          <c:order val="30"/>
          <c:tx>
            <c:strRef>
              <c:f>LegendData!BJ1:BJ1</c:f>
              <c:strCache>
                <c:ptCount val="1"/>
                <c:pt idx="0">
                  <c:v>FIRESTAR ENGINEER...</c:v>
                </c:pt>
              </c:strCache>
            </c:strRef>
          </c:tx>
          <c:spPr>
            <a:solidFill>
              <a:srgbClr val="CEE07E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57-B993-49CB-90EA-759A6C7F7C3F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59-B993-49CB-90EA-759A6C7F7C3F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5B-B993-49CB-90EA-759A6C7F7C3F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5D-B993-49CB-90EA-759A6C7F7C3F}"/>
              </c:ext>
            </c:extLst>
          </c:dPt>
          <c:xVal>
            <c:numRef>
              <c:f>ChartData!A391:A394</c:f>
              <c:numCache>
                <c:formatCode>0</c:formatCode>
                <c:ptCount val="4"/>
                <c:pt idx="0">
                  <c:v>18</c:v>
                </c:pt>
                <c:pt idx="1">
                  <c:v>20</c:v>
                </c:pt>
                <c:pt idx="2">
                  <c:v>21</c:v>
                </c:pt>
                <c:pt idx="3">
                  <c:v>23</c:v>
                </c:pt>
              </c:numCache>
            </c:numRef>
          </c:xVal>
          <c:yVal>
            <c:numRef>
              <c:f>ChartData!BJ391:BJ394</c:f>
              <c:numCache>
                <c:formatCode>0</c:formatCode>
                <c:ptCount val="4"/>
                <c:pt idx="0">
                  <c:v>13</c:v>
                </c:pt>
                <c:pt idx="1">
                  <c:v>13</c:v>
                </c:pt>
                <c:pt idx="2">
                  <c:v>13</c:v>
                </c:pt>
                <c:pt idx="3">
                  <c:v>13</c:v>
                </c:pt>
              </c:numCache>
            </c:numRef>
          </c:yVal>
          <c:bubbleSize>
            <c:numRef>
              <c:f>ChartData!BK391:BK394</c:f>
              <c:numCache>
                <c:formatCode>0.00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25E-B993-49CB-90EA-759A6C7F7C3F}"/>
            </c:ext>
          </c:extLst>
        </c:ser>
        <c:ser>
          <c:idx val="31"/>
          <c:order val="31"/>
          <c:tx>
            <c:strRef>
              <c:f>LegendData!BL1:BL1</c:f>
              <c:strCache>
                <c:ptCount val="1"/>
                <c:pt idx="0">
                  <c:v>G PREDPR K BJUROK...</c:v>
                </c:pt>
              </c:strCache>
            </c:strRef>
          </c:tx>
          <c:spPr>
            <a:solidFill>
              <a:srgbClr val="4D937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60-B993-49CB-90EA-759A6C7F7C3F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62-B993-49CB-90EA-759A6C7F7C3F}"/>
              </c:ext>
            </c:extLst>
          </c:dPt>
          <c:xVal>
            <c:numRef>
              <c:f>ChartData!A395:A396</c:f>
              <c:numCache>
                <c:formatCode>0</c:formatCode>
                <c:ptCount val="2"/>
                <c:pt idx="0">
                  <c:v>8</c:v>
                </c:pt>
                <c:pt idx="1">
                  <c:v>10</c:v>
                </c:pt>
              </c:numCache>
            </c:numRef>
          </c:xVal>
          <c:yVal>
            <c:numRef>
              <c:f>ChartData!BL395:BL396</c:f>
              <c:numCache>
                <c:formatCode>0</c:formatCode>
                <c:ptCount val="2"/>
                <c:pt idx="0">
                  <c:v>12</c:v>
                </c:pt>
                <c:pt idx="1">
                  <c:v>12</c:v>
                </c:pt>
              </c:numCache>
            </c:numRef>
          </c:yVal>
          <c:bubbleSize>
            <c:numRef>
              <c:f>ChartData!BM395:BM396</c:f>
              <c:numCache>
                <c:formatCode>0.00</c:formatCode>
                <c:ptCount val="2"/>
                <c:pt idx="0">
                  <c:v>2</c:v>
                </c:pt>
                <c:pt idx="1">
                  <c:v>3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263-B993-49CB-90EA-759A6C7F7C3F}"/>
            </c:ext>
          </c:extLst>
        </c:ser>
        <c:ser>
          <c:idx val="32"/>
          <c:order val="32"/>
          <c:tx>
            <c:strRef>
              <c:f>LegendData!BN1:BN1</c:f>
              <c:strCache>
                <c:ptCount val="1"/>
                <c:pt idx="0">
                  <c:v>RIEDERER ZDENKO</c:v>
                </c:pt>
              </c:strCache>
            </c:strRef>
          </c:tx>
          <c:spPr>
            <a:solidFill>
              <a:srgbClr val="DFE5E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65-B993-49CB-90EA-759A6C7F7C3F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67-B993-49CB-90EA-759A6C7F7C3F}"/>
              </c:ext>
            </c:extLst>
          </c:dPt>
          <c:xVal>
            <c:numRef>
              <c:f>ChartData!A397:A398</c:f>
              <c:numCache>
                <c:formatCode>0</c:formatCode>
                <c:ptCount val="2"/>
                <c:pt idx="0">
                  <c:v>4</c:v>
                </c:pt>
                <c:pt idx="1">
                  <c:v>26</c:v>
                </c:pt>
              </c:numCache>
            </c:numRef>
          </c:xVal>
          <c:yVal>
            <c:numRef>
              <c:f>ChartData!BN397:BN398</c:f>
              <c:numCache>
                <c:formatCode>0</c:formatCode>
                <c:ptCount val="2"/>
                <c:pt idx="0">
                  <c:v>11</c:v>
                </c:pt>
                <c:pt idx="1">
                  <c:v>11</c:v>
                </c:pt>
              </c:numCache>
            </c:numRef>
          </c:yVal>
          <c:bubbleSize>
            <c:numRef>
              <c:f>ChartData!BO397:BO398</c:f>
              <c:numCache>
                <c:formatCode>0.00</c:formatCode>
                <c:ptCount val="2"/>
                <c:pt idx="0">
                  <c:v>4</c:v>
                </c:pt>
                <c:pt idx="1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268-B993-49CB-90EA-759A6C7F7C3F}"/>
            </c:ext>
          </c:extLst>
        </c:ser>
        <c:ser>
          <c:idx val="33"/>
          <c:order val="33"/>
          <c:tx>
            <c:strRef>
              <c:f>LegendData!BP1:BP1</c:f>
              <c:strCache>
                <c:ptCount val="1"/>
                <c:pt idx="0">
                  <c:v>BLUE ORIGIN</c:v>
                </c:pt>
              </c:strCache>
            </c:strRef>
          </c:tx>
          <c:spPr>
            <a:solidFill>
              <a:srgbClr val="6F889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6A-B993-49CB-90EA-759A6C7F7C3F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6C-B993-49CB-90EA-759A6C7F7C3F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6E-B993-49CB-90EA-759A6C7F7C3F}"/>
              </c:ext>
            </c:extLst>
          </c:dPt>
          <c:xVal>
            <c:numRef>
              <c:f>ChartData!A399:A401</c:f>
              <c:numCache>
                <c:formatCode>0</c:formatCode>
                <c:ptCount val="3"/>
                <c:pt idx="0">
                  <c:v>21</c:v>
                </c:pt>
                <c:pt idx="1">
                  <c:v>24</c:v>
                </c:pt>
                <c:pt idx="2">
                  <c:v>28</c:v>
                </c:pt>
              </c:numCache>
            </c:numRef>
          </c:xVal>
          <c:yVal>
            <c:numRef>
              <c:f>ChartData!BP399:BP401</c:f>
              <c:numCache>
                <c:formatCode>0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yVal>
          <c:bubbleSize>
            <c:numRef>
              <c:f>ChartData!BQ399:BQ401</c:f>
              <c:numCache>
                <c:formatCode>0.00</c:formatCode>
                <c:ptCount val="3"/>
                <c:pt idx="0">
                  <c:v>2</c:v>
                </c:pt>
                <c:pt idx="1">
                  <c:v>1</c:v>
                </c:pt>
                <c:pt idx="2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26F-B993-49CB-90EA-759A6C7F7C3F}"/>
            </c:ext>
          </c:extLst>
        </c:ser>
        <c:ser>
          <c:idx val="34"/>
          <c:order val="34"/>
          <c:tx>
            <c:strRef>
              <c:f>LegendData!BR1:BR1</c:f>
              <c:strCache>
                <c:ptCount val="1"/>
                <c:pt idx="0">
                  <c:v>Dassault Group</c:v>
                </c:pt>
              </c:strCache>
            </c:strRef>
          </c:tx>
          <c:spPr>
            <a:solidFill>
              <a:srgbClr val="5D8DC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71-B993-49CB-90EA-759A6C7F7C3F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73-B993-49CB-90EA-759A6C7F7C3F}"/>
              </c:ext>
            </c:extLst>
          </c:dPt>
          <c:xVal>
            <c:numRef>
              <c:f>ChartData!A402:A403</c:f>
              <c:numCache>
                <c:formatCode>0</c:formatCode>
                <c:ptCount val="2"/>
                <c:pt idx="0">
                  <c:v>1</c:v>
                </c:pt>
                <c:pt idx="1">
                  <c:v>26</c:v>
                </c:pt>
              </c:numCache>
            </c:numRef>
          </c:xVal>
          <c:yVal>
            <c:numRef>
              <c:f>ChartData!BR402:BR403</c:f>
              <c:numCache>
                <c:formatCode>0</c:formatCode>
                <c:ptCount val="2"/>
                <c:pt idx="0">
                  <c:v>9</c:v>
                </c:pt>
                <c:pt idx="1">
                  <c:v>9</c:v>
                </c:pt>
              </c:numCache>
            </c:numRef>
          </c:yVal>
          <c:bubbleSize>
            <c:numRef>
              <c:f>ChartData!BS402:BS403</c:f>
              <c:numCache>
                <c:formatCode>0.00</c:formatCode>
                <c:ptCount val="2"/>
                <c:pt idx="0">
                  <c:v>3</c:v>
                </c:pt>
                <c:pt idx="1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274-B993-49CB-90EA-759A6C7F7C3F}"/>
            </c:ext>
          </c:extLst>
        </c:ser>
        <c:ser>
          <c:idx val="35"/>
          <c:order val="35"/>
          <c:tx>
            <c:strRef>
              <c:f>LegendData!BT1:BT1</c:f>
              <c:strCache>
                <c:ptCount val="1"/>
                <c:pt idx="0">
                  <c:v>Delft University ...</c:v>
                </c:pt>
              </c:strCache>
            </c:strRef>
          </c:tx>
          <c:spPr>
            <a:solidFill>
              <a:srgbClr val="33835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76-B993-49CB-90EA-759A6C7F7C3F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78-B993-49CB-90EA-759A6C7F7C3F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7A-B993-49CB-90EA-759A6C7F7C3F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7C-B993-49CB-90EA-759A6C7F7C3F}"/>
              </c:ext>
            </c:extLst>
          </c:dPt>
          <c:xVal>
            <c:numRef>
              <c:f>ChartData!A404:A407</c:f>
              <c:numCache>
                <c:formatCode>0</c:formatCode>
                <c:ptCount val="4"/>
                <c:pt idx="0">
                  <c:v>12</c:v>
                </c:pt>
                <c:pt idx="1">
                  <c:v>21</c:v>
                </c:pt>
                <c:pt idx="2">
                  <c:v>23</c:v>
                </c:pt>
                <c:pt idx="3">
                  <c:v>28</c:v>
                </c:pt>
              </c:numCache>
            </c:numRef>
          </c:xVal>
          <c:yVal>
            <c:numRef>
              <c:f>ChartData!BT404:BT407</c:f>
              <c:numCache>
                <c:formatCode>0</c:formatCode>
                <c:ptCount val="4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</c:numCache>
            </c:numRef>
          </c:yVal>
          <c:bubbleSize>
            <c:numRef>
              <c:f>ChartData!BU404:BU407</c:f>
              <c:numCache>
                <c:formatCode>0.00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27D-B993-49CB-90EA-759A6C7F7C3F}"/>
            </c:ext>
          </c:extLst>
        </c:ser>
        <c:ser>
          <c:idx val="36"/>
          <c:order val="36"/>
          <c:tx>
            <c:strRef>
              <c:f>LegendData!BV1:BV1</c:f>
              <c:strCache>
                <c:ptCount val="1"/>
                <c:pt idx="0">
                  <c:v>Draper Laboratory</c:v>
                </c:pt>
              </c:strCache>
            </c:strRef>
          </c:tx>
          <c:spPr>
            <a:solidFill>
              <a:srgbClr val="7A808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7F-B993-49CB-90EA-759A6C7F7C3F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81-B993-49CB-90EA-759A6C7F7C3F}"/>
              </c:ext>
            </c:extLst>
          </c:dPt>
          <c:xVal>
            <c:numRef>
              <c:f>ChartData!A408:A409</c:f>
              <c:numCache>
                <c:formatCode>0</c:formatCode>
                <c:ptCount val="2"/>
                <c:pt idx="0">
                  <c:v>24</c:v>
                </c:pt>
                <c:pt idx="1">
                  <c:v>27</c:v>
                </c:pt>
              </c:numCache>
            </c:numRef>
          </c:xVal>
          <c:yVal>
            <c:numRef>
              <c:f>ChartData!BV408:BV409</c:f>
              <c:numCache>
                <c:formatCode>0</c:formatCode>
                <c:ptCount val="2"/>
                <c:pt idx="0">
                  <c:v>7</c:v>
                </c:pt>
                <c:pt idx="1">
                  <c:v>7</c:v>
                </c:pt>
              </c:numCache>
            </c:numRef>
          </c:yVal>
          <c:bubbleSize>
            <c:numRef>
              <c:f>ChartData!BW408:BW409</c:f>
              <c:numCache>
                <c:formatCode>0.00</c:formatCode>
                <c:ptCount val="2"/>
                <c:pt idx="0">
                  <c:v>1</c:v>
                </c:pt>
                <c:pt idx="1">
                  <c:v>3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282-B993-49CB-90EA-759A6C7F7C3F}"/>
            </c:ext>
          </c:extLst>
        </c:ser>
        <c:ser>
          <c:idx val="37"/>
          <c:order val="37"/>
          <c:tx>
            <c:strRef>
              <c:f>LegendData!BX1:BX1</c:f>
              <c:strCache>
                <c:ptCount val="1"/>
                <c:pt idx="0">
                  <c:v>École Polytechniq...</c:v>
                </c:pt>
              </c:strCache>
            </c:strRef>
          </c:tx>
          <c:spPr>
            <a:solidFill>
              <a:srgbClr val="8FA3B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84-B993-49CB-90EA-759A6C7F7C3F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86-B993-49CB-90EA-759A6C7F7C3F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88-B993-49CB-90EA-759A6C7F7C3F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8A-B993-49CB-90EA-759A6C7F7C3F}"/>
              </c:ext>
            </c:extLst>
          </c:dPt>
          <c:xVal>
            <c:numRef>
              <c:f>ChartData!A410:A413</c:f>
              <c:numCache>
                <c:formatCode>0</c:formatCode>
                <c:ptCount val="4"/>
                <c:pt idx="0">
                  <c:v>16</c:v>
                </c:pt>
                <c:pt idx="1">
                  <c:v>19</c:v>
                </c:pt>
                <c:pt idx="2">
                  <c:v>21</c:v>
                </c:pt>
                <c:pt idx="3">
                  <c:v>25</c:v>
                </c:pt>
              </c:numCache>
            </c:numRef>
          </c:xVal>
          <c:yVal>
            <c:numRef>
              <c:f>ChartData!BX410:BX413</c:f>
              <c:numCache>
                <c:formatCode>0</c:formatCode>
                <c:ptCount val="4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</c:numCache>
            </c:numRef>
          </c:yVal>
          <c:bubbleSize>
            <c:numRef>
              <c:f>ChartData!BY410:BY413</c:f>
              <c:numCache>
                <c:formatCode>0.00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28B-B993-49CB-90EA-759A6C7F7C3F}"/>
            </c:ext>
          </c:extLst>
        </c:ser>
        <c:ser>
          <c:idx val="38"/>
          <c:order val="38"/>
          <c:tx>
            <c:strRef>
              <c:f>LegendData!BZ1:BZ1</c:f>
              <c:strCache>
                <c:ptCount val="1"/>
                <c:pt idx="0">
                  <c:v>General Dynamics</c:v>
                </c:pt>
              </c:strCache>
            </c:strRef>
          </c:tx>
          <c:spPr>
            <a:solidFill>
              <a:srgbClr val="C5C69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8D-B993-49CB-90EA-759A6C7F7C3F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8F-B993-49CB-90EA-759A6C7F7C3F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91-B993-49CB-90EA-759A6C7F7C3F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93-B993-49CB-90EA-759A6C7F7C3F}"/>
              </c:ext>
            </c:extLst>
          </c:dPt>
          <c:xVal>
            <c:numRef>
              <c:f>ChartData!A414:A417</c:f>
              <c:numCache>
                <c:formatCode>0</c:formatCode>
                <c:ptCount val="4"/>
                <c:pt idx="0">
                  <c:v>1</c:v>
                </c:pt>
                <c:pt idx="1">
                  <c:v>9</c:v>
                </c:pt>
                <c:pt idx="2">
                  <c:v>22</c:v>
                </c:pt>
                <c:pt idx="3">
                  <c:v>27</c:v>
                </c:pt>
              </c:numCache>
            </c:numRef>
          </c:xVal>
          <c:yVal>
            <c:numRef>
              <c:f>ChartData!BZ414:BZ417</c:f>
              <c:numCache>
                <c:formatCode>0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yVal>
          <c:bubbleSize>
            <c:numRef>
              <c:f>ChartData!CA414:CA417</c:f>
              <c:numCache>
                <c:formatCode>0.00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294-B993-49CB-90EA-759A6C7F7C3F}"/>
            </c:ext>
          </c:extLst>
        </c:ser>
        <c:ser>
          <c:idx val="39"/>
          <c:order val="39"/>
          <c:tx>
            <c:strRef>
              <c:f>LegendData!CB1:CB1</c:f>
              <c:strCache>
                <c:ptCount val="1"/>
                <c:pt idx="0">
                  <c:v>KRUK ROLAND</c:v>
                </c:pt>
              </c:strCache>
            </c:strRef>
          </c:tx>
          <c:spPr>
            <a:solidFill>
              <a:srgbClr val="C4878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96-B993-49CB-90EA-759A6C7F7C3F}"/>
              </c:ext>
            </c:extLst>
          </c:dPt>
          <c:xVal>
            <c:numRef>
              <c:f>ChartData!A418:A418</c:f>
              <c:numCache>
                <c:formatCode>0</c:formatCode>
                <c:ptCount val="1"/>
                <c:pt idx="0">
                  <c:v>5</c:v>
                </c:pt>
              </c:numCache>
            </c:numRef>
          </c:xVal>
          <c:yVal>
            <c:numRef>
              <c:f>ChartData!CB418:CB418</c:f>
              <c:numCache>
                <c:formatCode>0</c:formatCode>
                <c:ptCount val="1"/>
                <c:pt idx="0">
                  <c:v>4</c:v>
                </c:pt>
              </c:numCache>
            </c:numRef>
          </c:yVal>
          <c:bubbleSize>
            <c:numRef>
              <c:f>ChartData!CC418:CC418</c:f>
              <c:numCache>
                <c:formatCode>0.00</c:formatCode>
                <c:ptCount val="1"/>
                <c:pt idx="0">
                  <c:v>4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297-B993-49CB-90EA-759A6C7F7C3F}"/>
            </c:ext>
          </c:extLst>
        </c:ser>
        <c:ser>
          <c:idx val="40"/>
          <c:order val="40"/>
          <c:tx>
            <c:strRef>
              <c:f>LegendData!CD1:CD1</c:f>
              <c:strCache>
                <c:ptCount val="1"/>
                <c:pt idx="0">
                  <c:v>MEHNERT ERICH</c:v>
                </c:pt>
              </c:strCache>
            </c:strRef>
          </c:tx>
          <c:spPr>
            <a:solidFill>
              <a:srgbClr val="E59F9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99-B993-49CB-90EA-759A6C7F7C3F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9B-B993-49CB-90EA-759A6C7F7C3F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9D-B993-49CB-90EA-759A6C7F7C3F}"/>
              </c:ext>
            </c:extLst>
          </c:dPt>
          <c:xVal>
            <c:numRef>
              <c:f>ChartData!A419:A421</c:f>
              <c:numCache>
                <c:formatCode>0</c:formatCode>
                <c:ptCount val="3"/>
                <c:pt idx="0">
                  <c:v>5</c:v>
                </c:pt>
                <c:pt idx="1">
                  <c:v>9</c:v>
                </c:pt>
                <c:pt idx="2">
                  <c:v>10</c:v>
                </c:pt>
              </c:numCache>
            </c:numRef>
          </c:xVal>
          <c:yVal>
            <c:numRef>
              <c:f>ChartData!CD419:CD421</c:f>
              <c:numCache>
                <c:formatCode>0</c:formatCode>
                <c:ptCount val="3"/>
                <c:pt idx="0">
                  <c:v>3</c:v>
                </c:pt>
                <c:pt idx="1">
                  <c:v>3</c:v>
                </c:pt>
                <c:pt idx="2">
                  <c:v>3</c:v>
                </c:pt>
              </c:numCache>
            </c:numRef>
          </c:yVal>
          <c:bubbleSize>
            <c:numRef>
              <c:f>ChartData!CE419:CE421</c:f>
              <c:numCache>
                <c:formatCode>0.00</c:formatCode>
                <c:ptCount val="3"/>
                <c:pt idx="0">
                  <c:v>1</c:v>
                </c:pt>
                <c:pt idx="1">
                  <c:v>1</c:v>
                </c:pt>
                <c:pt idx="2">
                  <c:v>2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29E-B993-49CB-90EA-759A6C7F7C3F}"/>
            </c:ext>
          </c:extLst>
        </c:ser>
        <c:ser>
          <c:idx val="41"/>
          <c:order val="41"/>
          <c:tx>
            <c:strRef>
              <c:f>LegendData!CF1:CF1</c:f>
              <c:strCache>
                <c:ptCount val="1"/>
                <c:pt idx="0">
                  <c:v>OXFORD SPACE SYST...</c:v>
                </c:pt>
              </c:strCache>
            </c:strRef>
          </c:tx>
          <c:spPr>
            <a:solidFill>
              <a:srgbClr val="C2D4E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A0-B993-49CB-90EA-759A6C7F7C3F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A2-B993-49CB-90EA-759A6C7F7C3F}"/>
              </c:ext>
            </c:extLst>
          </c:dPt>
          <c:xVal>
            <c:numRef>
              <c:f>ChartData!A422:A423</c:f>
              <c:numCache>
                <c:formatCode>0</c:formatCode>
                <c:ptCount val="2"/>
                <c:pt idx="0">
                  <c:v>27</c:v>
                </c:pt>
                <c:pt idx="1">
                  <c:v>29</c:v>
                </c:pt>
              </c:numCache>
            </c:numRef>
          </c:xVal>
          <c:yVal>
            <c:numRef>
              <c:f>ChartData!CF422:CF423</c:f>
              <c:numCache>
                <c:formatCode>0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yVal>
          <c:bubbleSize>
            <c:numRef>
              <c:f>ChartData!CG422:CG423</c:f>
              <c:numCache>
                <c:formatCode>0.00</c:formatCode>
                <c:ptCount val="2"/>
                <c:pt idx="0">
                  <c:v>3</c:v>
                </c:pt>
                <c:pt idx="1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2A3-B993-49CB-90EA-759A6C7F7C3F}"/>
            </c:ext>
          </c:extLst>
        </c:ser>
        <c:ser>
          <c:idx val="42"/>
          <c:order val="42"/>
          <c:tx>
            <c:strRef>
              <c:f>LegendData!CH1:CH1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A4-B993-49CB-90EA-759A6C7F7C3F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A5-B993-49CB-90EA-759A6C7F7C3F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A6-B993-49CB-90EA-759A6C7F7C3F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A7-B993-49CB-90EA-759A6C7F7C3F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A8-B993-49CB-90EA-759A6C7F7C3F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A9-B993-49CB-90EA-759A6C7F7C3F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AA-B993-49CB-90EA-759A6C7F7C3F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AB-B993-49CB-90EA-759A6C7F7C3F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2AC-B993-49CB-90EA-759A6C7F7C3F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2AD-B993-49CB-90EA-759A6C7F7C3F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2AE-B993-49CB-90EA-759A6C7F7C3F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AF-B993-49CB-90EA-759A6C7F7C3F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B0-B993-49CB-90EA-759A6C7F7C3F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B1-B993-49CB-90EA-759A6C7F7C3F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B2-B993-49CB-90EA-759A6C7F7C3F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B3-B993-49CB-90EA-759A6C7F7C3F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B4-B993-49CB-90EA-759A6C7F7C3F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B5-B993-49CB-90EA-759A6C7F7C3F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2B6-B993-49CB-90EA-759A6C7F7C3F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2B7-B993-49CB-90EA-759A6C7F7C3F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2B8-B993-49CB-90EA-759A6C7F7C3F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B9-B993-49CB-90EA-759A6C7F7C3F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BA-B993-49CB-90EA-759A6C7F7C3F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BB-B993-49CB-90EA-759A6C7F7C3F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BC-B993-49CB-90EA-759A6C7F7C3F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BD-B993-49CB-90EA-759A6C7F7C3F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BE-B993-49CB-90EA-759A6C7F7C3F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BF-B993-49CB-90EA-759A6C7F7C3F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2C0-B993-49CB-90EA-759A6C7F7C3F}"/>
              </c:ext>
            </c:extLst>
          </c:dPt>
          <c:dPt>
            <c:idx val="29"/>
            <c:invertIfNegative val="1"/>
            <c:bubble3D val="0"/>
            <c:extLst>
              <c:ext xmlns:c16="http://schemas.microsoft.com/office/drawing/2014/chart" uri="{C3380CC4-5D6E-409C-BE32-E72D297353CC}">
                <c16:uniqueId val="{000002C1-B993-49CB-90EA-759A6C7F7C3F}"/>
              </c:ext>
            </c:extLst>
          </c:dPt>
          <c:xVal>
            <c:numRef>
              <c:f>ChartData!A424:A453</c:f>
              <c:numCache>
                <c:formatCode>0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ChartData!CH424:CH453</c:f>
              <c:numCache>
                <c:formatCode>0</c:formatCode>
                <c:ptCount val="3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yVal>
          <c:bubbleSize>
            <c:numRef>
              <c:f>ChartData!CI424:CI453</c:f>
              <c:numCache>
                <c:formatCode>0.00</c:formatCode>
                <c:ptCount val="3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2C2-B993-49CB-90EA-759A6C7F7C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30"/>
        <c:showNegBubbles val="0"/>
        <c:axId val="660644552"/>
        <c:axId val="660639064"/>
      </c:bubbleChart>
      <c:valAx>
        <c:axId val="660644552"/>
        <c:scaling>
          <c:orientation val="minMax"/>
          <c:max val="31"/>
          <c:min val="0"/>
        </c:scaling>
        <c:delete val="1"/>
        <c:axPos val="b"/>
        <c:numFmt formatCode="General" sourceLinked="0"/>
        <c:majorTickMark val="out"/>
        <c:minorTickMark val="none"/>
        <c:tickLblPos val="nextTo"/>
        <c:crossAx val="660639064"/>
        <c:crossesAt val="0"/>
        <c:crossBetween val="midCat"/>
        <c:majorUnit val="1"/>
      </c:valAx>
      <c:valAx>
        <c:axId val="660639064"/>
        <c:scaling>
          <c:orientation val="minMax"/>
          <c:max val="42"/>
          <c:min val="0"/>
        </c:scaling>
        <c:delete val="1"/>
        <c:axPos val="l"/>
        <c:numFmt formatCode="0" sourceLinked="1"/>
        <c:majorTickMark val="out"/>
        <c:minorTickMark val="none"/>
        <c:tickLblPos val="nextTo"/>
        <c:crossAx val="660644552"/>
        <c:crossesAt val="0"/>
        <c:crossBetween val="midCat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69400588613719"/>
          <c:y val="5.2311004784688996E-2"/>
          <c:w val="0.84730599411386276"/>
          <c:h val="0.9184907026006256"/>
        </c:manualLayout>
      </c:layout>
      <c:bubbleChart>
        <c:varyColors val="0"/>
        <c:ser>
          <c:idx val="0"/>
          <c:order val="0"/>
          <c:tx>
            <c:strRef>
              <c:f>LegendData!B1:B1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49A-4D1F-B114-AB2F91EFA2D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1-649A-4D1F-B114-AB2F91EFA2DD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2-649A-4D1F-B114-AB2F91EFA2DD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3-649A-4D1F-B114-AB2F91EFA2DD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4-649A-4D1F-B114-AB2F91EFA2DD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5-649A-4D1F-B114-AB2F91EFA2DD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6-649A-4D1F-B114-AB2F91EFA2DD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7-649A-4D1F-B114-AB2F91EFA2DD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8-649A-4D1F-B114-AB2F91EFA2DD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9-649A-4D1F-B114-AB2F91EFA2DD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A-649A-4D1F-B114-AB2F91EFA2DD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B-649A-4D1F-B114-AB2F91EFA2DD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C-649A-4D1F-B114-AB2F91EFA2DD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D-649A-4D1F-B114-AB2F91EFA2DD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E-649A-4D1F-B114-AB2F91EFA2DD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F-649A-4D1F-B114-AB2F91EFA2DD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0-649A-4D1F-B114-AB2F91EFA2DD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1-649A-4D1F-B114-AB2F91EFA2DD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2-649A-4D1F-B114-AB2F91EFA2DD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3-649A-4D1F-B114-AB2F91EFA2DD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4-649A-4D1F-B114-AB2F91EFA2DD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5-649A-4D1F-B114-AB2F91EFA2DD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6-649A-4D1F-B114-AB2F91EFA2DD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7-649A-4D1F-B114-AB2F91EFA2DD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8-649A-4D1F-B114-AB2F91EFA2DD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9-649A-4D1F-B114-AB2F91EFA2DD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A-649A-4D1F-B114-AB2F91EFA2DD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B-649A-4D1F-B114-AB2F91EFA2DD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C-649A-4D1F-B114-AB2F91EFA2DD}"/>
              </c:ext>
            </c:extLst>
          </c:dPt>
          <c:dPt>
            <c:idx val="2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D-649A-4D1F-B114-AB2F91EFA2DD}"/>
              </c:ext>
            </c:extLst>
          </c:dPt>
          <c:xVal>
            <c:numRef>
              <c:f>ChartData!A2:A31</c:f>
              <c:numCache>
                <c:formatCode>0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ChartData!B2:B31</c:f>
              <c:numCache>
                <c:formatCode>0</c:formatCode>
                <c:ptCount val="30"/>
                <c:pt idx="0">
                  <c:v>43</c:v>
                </c:pt>
                <c:pt idx="1">
                  <c:v>43</c:v>
                </c:pt>
                <c:pt idx="2">
                  <c:v>43</c:v>
                </c:pt>
                <c:pt idx="3">
                  <c:v>43</c:v>
                </c:pt>
                <c:pt idx="4">
                  <c:v>43</c:v>
                </c:pt>
                <c:pt idx="5">
                  <c:v>43</c:v>
                </c:pt>
                <c:pt idx="6">
                  <c:v>43</c:v>
                </c:pt>
                <c:pt idx="7">
                  <c:v>43</c:v>
                </c:pt>
                <c:pt idx="8">
                  <c:v>43</c:v>
                </c:pt>
                <c:pt idx="9">
                  <c:v>43</c:v>
                </c:pt>
                <c:pt idx="10">
                  <c:v>43</c:v>
                </c:pt>
                <c:pt idx="11">
                  <c:v>43</c:v>
                </c:pt>
                <c:pt idx="12">
                  <c:v>43</c:v>
                </c:pt>
                <c:pt idx="13">
                  <c:v>43</c:v>
                </c:pt>
                <c:pt idx="14">
                  <c:v>43</c:v>
                </c:pt>
                <c:pt idx="15">
                  <c:v>43</c:v>
                </c:pt>
                <c:pt idx="16">
                  <c:v>43</c:v>
                </c:pt>
                <c:pt idx="17">
                  <c:v>43</c:v>
                </c:pt>
                <c:pt idx="18">
                  <c:v>43</c:v>
                </c:pt>
                <c:pt idx="19">
                  <c:v>43</c:v>
                </c:pt>
                <c:pt idx="20">
                  <c:v>43</c:v>
                </c:pt>
                <c:pt idx="21">
                  <c:v>43</c:v>
                </c:pt>
                <c:pt idx="22">
                  <c:v>43</c:v>
                </c:pt>
                <c:pt idx="23">
                  <c:v>43</c:v>
                </c:pt>
                <c:pt idx="24">
                  <c:v>43</c:v>
                </c:pt>
                <c:pt idx="25">
                  <c:v>43</c:v>
                </c:pt>
                <c:pt idx="26">
                  <c:v>43</c:v>
                </c:pt>
                <c:pt idx="27">
                  <c:v>43</c:v>
                </c:pt>
                <c:pt idx="28">
                  <c:v>43</c:v>
                </c:pt>
                <c:pt idx="29">
                  <c:v>43</c:v>
                </c:pt>
              </c:numCache>
            </c:numRef>
          </c:yVal>
          <c:bubbleSize>
            <c:numRef>
              <c:f>ChartData!C2:C31</c:f>
              <c:numCache>
                <c:formatCode>0.00</c:formatCode>
                <c:ptCount val="3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01E-649A-4D1F-B114-AB2F91EFA2DD}"/>
            </c:ext>
          </c:extLst>
        </c:ser>
        <c:ser>
          <c:idx val="1"/>
          <c:order val="1"/>
          <c:tx>
            <c:strRef>
              <c:f>LegendData!D1:D1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F-649A-4D1F-B114-AB2F91EFA2D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0-649A-4D1F-B114-AB2F91EFA2DD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1-649A-4D1F-B114-AB2F91EFA2DD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2-649A-4D1F-B114-AB2F91EFA2DD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3-649A-4D1F-B114-AB2F91EFA2DD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4-649A-4D1F-B114-AB2F91EFA2DD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5-649A-4D1F-B114-AB2F91EFA2DD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6-649A-4D1F-B114-AB2F91EFA2DD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7-649A-4D1F-B114-AB2F91EFA2DD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8-649A-4D1F-B114-AB2F91EFA2DD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9-649A-4D1F-B114-AB2F91EFA2DD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A-649A-4D1F-B114-AB2F91EFA2DD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B-649A-4D1F-B114-AB2F91EFA2DD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C-649A-4D1F-B114-AB2F91EFA2DD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D-649A-4D1F-B114-AB2F91EFA2DD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E-649A-4D1F-B114-AB2F91EFA2DD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F-649A-4D1F-B114-AB2F91EFA2DD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0-649A-4D1F-B114-AB2F91EFA2DD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1-649A-4D1F-B114-AB2F91EFA2DD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2-649A-4D1F-B114-AB2F91EFA2DD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3-649A-4D1F-B114-AB2F91EFA2DD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4-649A-4D1F-B114-AB2F91EFA2DD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5-649A-4D1F-B114-AB2F91EFA2DD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6-649A-4D1F-B114-AB2F91EFA2DD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7-649A-4D1F-B114-AB2F91EFA2DD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8-649A-4D1F-B114-AB2F91EFA2DD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9-649A-4D1F-B114-AB2F91EFA2DD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A-649A-4D1F-B114-AB2F91EFA2DD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B-649A-4D1F-B114-AB2F91EFA2DD}"/>
              </c:ext>
            </c:extLst>
          </c:dPt>
          <c:dPt>
            <c:idx val="2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C-649A-4D1F-B114-AB2F91EFA2DD}"/>
              </c:ext>
            </c:extLst>
          </c:dPt>
          <c:xVal>
            <c:numRef>
              <c:f>ChartData!A32:A61</c:f>
              <c:numCache>
                <c:formatCode>0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ChartData!D32:D61</c:f>
              <c:numCache>
                <c:formatCode>0</c:formatCode>
                <c:ptCount val="30"/>
                <c:pt idx="0">
                  <c:v>42</c:v>
                </c:pt>
                <c:pt idx="1">
                  <c:v>42</c:v>
                </c:pt>
                <c:pt idx="2">
                  <c:v>42</c:v>
                </c:pt>
                <c:pt idx="3">
                  <c:v>42</c:v>
                </c:pt>
                <c:pt idx="4">
                  <c:v>42</c:v>
                </c:pt>
                <c:pt idx="5">
                  <c:v>42</c:v>
                </c:pt>
                <c:pt idx="6">
                  <c:v>42</c:v>
                </c:pt>
                <c:pt idx="7">
                  <c:v>42</c:v>
                </c:pt>
                <c:pt idx="8">
                  <c:v>42</c:v>
                </c:pt>
                <c:pt idx="9">
                  <c:v>42</c:v>
                </c:pt>
                <c:pt idx="10">
                  <c:v>42</c:v>
                </c:pt>
                <c:pt idx="11">
                  <c:v>42</c:v>
                </c:pt>
                <c:pt idx="12">
                  <c:v>42</c:v>
                </c:pt>
                <c:pt idx="13">
                  <c:v>42</c:v>
                </c:pt>
                <c:pt idx="14">
                  <c:v>42</c:v>
                </c:pt>
                <c:pt idx="15">
                  <c:v>42</c:v>
                </c:pt>
                <c:pt idx="16">
                  <c:v>42</c:v>
                </c:pt>
                <c:pt idx="17">
                  <c:v>42</c:v>
                </c:pt>
                <c:pt idx="18">
                  <c:v>42</c:v>
                </c:pt>
                <c:pt idx="19">
                  <c:v>42</c:v>
                </c:pt>
                <c:pt idx="20">
                  <c:v>42</c:v>
                </c:pt>
                <c:pt idx="21">
                  <c:v>42</c:v>
                </c:pt>
                <c:pt idx="22">
                  <c:v>42</c:v>
                </c:pt>
                <c:pt idx="23">
                  <c:v>42</c:v>
                </c:pt>
                <c:pt idx="24">
                  <c:v>42</c:v>
                </c:pt>
                <c:pt idx="25">
                  <c:v>42</c:v>
                </c:pt>
                <c:pt idx="26">
                  <c:v>42</c:v>
                </c:pt>
                <c:pt idx="27">
                  <c:v>42</c:v>
                </c:pt>
                <c:pt idx="28">
                  <c:v>42</c:v>
                </c:pt>
                <c:pt idx="29">
                  <c:v>42</c:v>
                </c:pt>
              </c:numCache>
            </c:numRef>
          </c:yVal>
          <c:bubbleSize>
            <c:numRef>
              <c:f>ChartData!E32:E61</c:f>
              <c:numCache>
                <c:formatCode>0.00</c:formatCode>
                <c:ptCount val="3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03D-649A-4D1F-B114-AB2F91EFA2DD}"/>
            </c:ext>
          </c:extLst>
        </c:ser>
        <c:ser>
          <c:idx val="2"/>
          <c:order val="2"/>
          <c:tx>
            <c:strRef>
              <c:f>LegendData!F1:F1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E-649A-4D1F-B114-AB2F91EFA2D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F-649A-4D1F-B114-AB2F91EFA2DD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0-649A-4D1F-B114-AB2F91EFA2DD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1-649A-4D1F-B114-AB2F91EFA2DD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2-649A-4D1F-B114-AB2F91EFA2DD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3-649A-4D1F-B114-AB2F91EFA2DD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4-649A-4D1F-B114-AB2F91EFA2DD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5-649A-4D1F-B114-AB2F91EFA2DD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6-649A-4D1F-B114-AB2F91EFA2DD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7-649A-4D1F-B114-AB2F91EFA2DD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8-649A-4D1F-B114-AB2F91EFA2DD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9-649A-4D1F-B114-AB2F91EFA2DD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A-649A-4D1F-B114-AB2F91EFA2DD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B-649A-4D1F-B114-AB2F91EFA2DD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C-649A-4D1F-B114-AB2F91EFA2DD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D-649A-4D1F-B114-AB2F91EFA2DD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E-649A-4D1F-B114-AB2F91EFA2DD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F-649A-4D1F-B114-AB2F91EFA2DD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0-649A-4D1F-B114-AB2F91EFA2DD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1-649A-4D1F-B114-AB2F91EFA2DD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2-649A-4D1F-B114-AB2F91EFA2DD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3-649A-4D1F-B114-AB2F91EFA2DD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4-649A-4D1F-B114-AB2F91EFA2DD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5-649A-4D1F-B114-AB2F91EFA2DD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6-649A-4D1F-B114-AB2F91EFA2DD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7-649A-4D1F-B114-AB2F91EFA2DD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8-649A-4D1F-B114-AB2F91EFA2DD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9-649A-4D1F-B114-AB2F91EFA2DD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A-649A-4D1F-B114-AB2F91EFA2DD}"/>
              </c:ext>
            </c:extLst>
          </c:dPt>
          <c:dPt>
            <c:idx val="2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B-649A-4D1F-B114-AB2F91EFA2DD}"/>
              </c:ext>
            </c:extLst>
          </c:dPt>
          <c:xVal>
            <c:numRef>
              <c:f>ChartData!A62:A91</c:f>
              <c:numCache>
                <c:formatCode>0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ChartData!F62:F91</c:f>
              <c:numCache>
                <c:formatCode>0</c:formatCode>
                <c:ptCount val="30"/>
                <c:pt idx="0">
                  <c:v>41</c:v>
                </c:pt>
                <c:pt idx="1">
                  <c:v>41</c:v>
                </c:pt>
                <c:pt idx="2">
                  <c:v>41</c:v>
                </c:pt>
                <c:pt idx="3">
                  <c:v>41</c:v>
                </c:pt>
                <c:pt idx="4">
                  <c:v>41</c:v>
                </c:pt>
                <c:pt idx="5">
                  <c:v>41</c:v>
                </c:pt>
                <c:pt idx="6">
                  <c:v>41</c:v>
                </c:pt>
                <c:pt idx="7">
                  <c:v>41</c:v>
                </c:pt>
                <c:pt idx="8">
                  <c:v>41</c:v>
                </c:pt>
                <c:pt idx="9">
                  <c:v>41</c:v>
                </c:pt>
                <c:pt idx="10">
                  <c:v>41</c:v>
                </c:pt>
                <c:pt idx="11">
                  <c:v>41</c:v>
                </c:pt>
                <c:pt idx="12">
                  <c:v>41</c:v>
                </c:pt>
                <c:pt idx="13">
                  <c:v>41</c:v>
                </c:pt>
                <c:pt idx="14">
                  <c:v>41</c:v>
                </c:pt>
                <c:pt idx="15">
                  <c:v>41</c:v>
                </c:pt>
                <c:pt idx="16">
                  <c:v>41</c:v>
                </c:pt>
                <c:pt idx="17">
                  <c:v>41</c:v>
                </c:pt>
                <c:pt idx="18">
                  <c:v>41</c:v>
                </c:pt>
                <c:pt idx="19">
                  <c:v>41</c:v>
                </c:pt>
                <c:pt idx="20">
                  <c:v>41</c:v>
                </c:pt>
                <c:pt idx="21">
                  <c:v>41</c:v>
                </c:pt>
                <c:pt idx="22">
                  <c:v>41</c:v>
                </c:pt>
                <c:pt idx="23">
                  <c:v>41</c:v>
                </c:pt>
                <c:pt idx="24">
                  <c:v>41</c:v>
                </c:pt>
                <c:pt idx="25">
                  <c:v>41</c:v>
                </c:pt>
                <c:pt idx="26">
                  <c:v>41</c:v>
                </c:pt>
                <c:pt idx="27">
                  <c:v>41</c:v>
                </c:pt>
                <c:pt idx="28">
                  <c:v>41</c:v>
                </c:pt>
                <c:pt idx="29">
                  <c:v>41</c:v>
                </c:pt>
              </c:numCache>
            </c:numRef>
          </c:yVal>
          <c:bubbleSize>
            <c:numRef>
              <c:f>ChartData!G62:G91</c:f>
              <c:numCache>
                <c:formatCode>0.00</c:formatCode>
                <c:ptCount val="3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05C-649A-4D1F-B114-AB2F91EFA2DD}"/>
            </c:ext>
          </c:extLst>
        </c:ser>
        <c:ser>
          <c:idx val="3"/>
          <c:order val="3"/>
          <c:tx>
            <c:strRef>
              <c:f>LegendData!H1:H1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5D-649A-4D1F-B114-AB2F91EFA2D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E-649A-4D1F-B114-AB2F91EFA2DD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F-649A-4D1F-B114-AB2F91EFA2DD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0-649A-4D1F-B114-AB2F91EFA2DD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1-649A-4D1F-B114-AB2F91EFA2DD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2-649A-4D1F-B114-AB2F91EFA2DD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3-649A-4D1F-B114-AB2F91EFA2DD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4-649A-4D1F-B114-AB2F91EFA2DD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5-649A-4D1F-B114-AB2F91EFA2DD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6-649A-4D1F-B114-AB2F91EFA2DD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7-649A-4D1F-B114-AB2F91EFA2DD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8-649A-4D1F-B114-AB2F91EFA2DD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9-649A-4D1F-B114-AB2F91EFA2DD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A-649A-4D1F-B114-AB2F91EFA2DD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B-649A-4D1F-B114-AB2F91EFA2DD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C-649A-4D1F-B114-AB2F91EFA2DD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D-649A-4D1F-B114-AB2F91EFA2DD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E-649A-4D1F-B114-AB2F91EFA2DD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F-649A-4D1F-B114-AB2F91EFA2DD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0-649A-4D1F-B114-AB2F91EFA2DD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1-649A-4D1F-B114-AB2F91EFA2DD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2-649A-4D1F-B114-AB2F91EFA2DD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3-649A-4D1F-B114-AB2F91EFA2DD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4-649A-4D1F-B114-AB2F91EFA2DD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5-649A-4D1F-B114-AB2F91EFA2DD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6-649A-4D1F-B114-AB2F91EFA2DD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7-649A-4D1F-B114-AB2F91EFA2DD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8-649A-4D1F-B114-AB2F91EFA2DD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9-649A-4D1F-B114-AB2F91EFA2DD}"/>
              </c:ext>
            </c:extLst>
          </c:dPt>
          <c:dPt>
            <c:idx val="2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A-649A-4D1F-B114-AB2F91EFA2DD}"/>
              </c:ext>
            </c:extLst>
          </c:dPt>
          <c:dLbls>
            <c:dLbl>
              <c:idx val="0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8E47D102-676F-15FD-DC8B-4C5CD73416A5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D-649A-4D1F-B114-AB2F91EFA2DD}"/>
                </c:ext>
              </c:extLst>
            </c:dLbl>
            <c:dLbl>
              <c:idx val="1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304D73BC-4FD0-E405-1570-514C88A4DC1F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E-649A-4D1F-B114-AB2F91EFA2DD}"/>
                </c:ext>
              </c:extLst>
            </c:dLbl>
            <c:dLbl>
              <c:idx val="2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E1C11248-1C54-E4D8-7E2B-E8F1B73E85F8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F-649A-4D1F-B114-AB2F91EFA2DD}"/>
                </c:ext>
              </c:extLst>
            </c:dLbl>
            <c:dLbl>
              <c:idx val="3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DE2C7F3F-0FE8-CFD4-B1DF-85042A5AE5FC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0-649A-4D1F-B114-AB2F91EFA2DD}"/>
                </c:ext>
              </c:extLst>
            </c:dLbl>
            <c:dLbl>
              <c:idx val="4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DD601008-A2AF-B55C-AF37-7F06DDAE8A1B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1-649A-4D1F-B114-AB2F91EFA2DD}"/>
                </c:ext>
              </c:extLst>
            </c:dLbl>
            <c:dLbl>
              <c:idx val="5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F2CE7D2A-1445-C1AC-4AFE-273DD03362FF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2-649A-4D1F-B114-AB2F91EFA2DD}"/>
                </c:ext>
              </c:extLst>
            </c:dLbl>
            <c:dLbl>
              <c:idx val="6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1F07A73C-D863-AABB-3EAF-A376FE07AE3F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3-649A-4D1F-B114-AB2F91EFA2DD}"/>
                </c:ext>
              </c:extLst>
            </c:dLbl>
            <c:dLbl>
              <c:idx val="7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454C122D-520A-1F32-4708-805D787C6C2E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4-649A-4D1F-B114-AB2F91EFA2DD}"/>
                </c:ext>
              </c:extLst>
            </c:dLbl>
            <c:dLbl>
              <c:idx val="8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46E45EA1-BD86-2D5F-BD21-EB64F648A65A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5-649A-4D1F-B114-AB2F91EFA2DD}"/>
                </c:ext>
              </c:extLst>
            </c:dLbl>
            <c:dLbl>
              <c:idx val="9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025A1ED5-DEDC-6EAA-2818-81080A5EA174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6-649A-4D1F-B114-AB2F91EFA2DD}"/>
                </c:ext>
              </c:extLst>
            </c:dLbl>
            <c:dLbl>
              <c:idx val="10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6F607BEC-0D3F-DBD0-CA51-5D1E1CA78FCC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7-649A-4D1F-B114-AB2F91EFA2DD}"/>
                </c:ext>
              </c:extLst>
            </c:dLbl>
            <c:dLbl>
              <c:idx val="11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68477A27-A48B-D1C5-C41F-B6E8D7FC1630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8-649A-4D1F-B114-AB2F91EFA2DD}"/>
                </c:ext>
              </c:extLst>
            </c:dLbl>
            <c:dLbl>
              <c:idx val="12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06745582-7D60-4510-03B3-EC10ACAFB653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9-649A-4D1F-B114-AB2F91EFA2DD}"/>
                </c:ext>
              </c:extLst>
            </c:dLbl>
            <c:dLbl>
              <c:idx val="13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17A58605-CE7D-FE37-6ECE-BF2457B8B870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A-649A-4D1F-B114-AB2F91EFA2DD}"/>
                </c:ext>
              </c:extLst>
            </c:dLbl>
            <c:dLbl>
              <c:idx val="14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63FDBB68-347F-330C-728C-B7714501C6B2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B-649A-4D1F-B114-AB2F91EFA2DD}"/>
                </c:ext>
              </c:extLst>
            </c:dLbl>
            <c:dLbl>
              <c:idx val="15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665CE6CB-72A5-6302-6E18-FB5FBE75B5DC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C-649A-4D1F-B114-AB2F91EFA2DD}"/>
                </c:ext>
              </c:extLst>
            </c:dLbl>
            <c:dLbl>
              <c:idx val="16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A57DD4E1-5E47-E1A1-4DAD-522B0610E6F1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D-649A-4D1F-B114-AB2F91EFA2DD}"/>
                </c:ext>
              </c:extLst>
            </c:dLbl>
            <c:dLbl>
              <c:idx val="17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4EC1C341-0F21-6E18-360E-B0572CC53D2F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E-649A-4D1F-B114-AB2F91EFA2DD}"/>
                </c:ext>
              </c:extLst>
            </c:dLbl>
            <c:dLbl>
              <c:idx val="18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F22F5840-78C5-0142-57D6-515473FF7FE3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F-649A-4D1F-B114-AB2F91EFA2DD}"/>
                </c:ext>
              </c:extLst>
            </c:dLbl>
            <c:dLbl>
              <c:idx val="19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C213B12A-1052-3070-78FB-0B8DDD72A578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0-649A-4D1F-B114-AB2F91EFA2DD}"/>
                </c:ext>
              </c:extLst>
            </c:dLbl>
            <c:dLbl>
              <c:idx val="20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A88DF074-4255-B217-CE7F-F221836DA00C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1-649A-4D1F-B114-AB2F91EFA2DD}"/>
                </c:ext>
              </c:extLst>
            </c:dLbl>
            <c:dLbl>
              <c:idx val="21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7C8B6B07-0B5E-531A-CF6C-E8A6673B8BB4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2-649A-4D1F-B114-AB2F91EFA2DD}"/>
                </c:ext>
              </c:extLst>
            </c:dLbl>
            <c:dLbl>
              <c:idx val="22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28DFA511-DFE3-D3B4-2C0A-84EF214E64E5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3-649A-4D1F-B114-AB2F91EFA2DD}"/>
                </c:ext>
              </c:extLst>
            </c:dLbl>
            <c:dLbl>
              <c:idx val="23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01BD62F5-E5EE-A5A2-DF8D-A0BEADC812A7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4-649A-4D1F-B114-AB2F91EFA2DD}"/>
                </c:ext>
              </c:extLst>
            </c:dLbl>
            <c:dLbl>
              <c:idx val="24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183C8DDF-CAB3-505D-6206-B0BF5D2A564B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5-649A-4D1F-B114-AB2F91EFA2DD}"/>
                </c:ext>
              </c:extLst>
            </c:dLbl>
            <c:dLbl>
              <c:idx val="25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B5C01EAF-1A00-467A-6F2F-22D0E45BB385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6-649A-4D1F-B114-AB2F91EFA2DD}"/>
                </c:ext>
              </c:extLst>
            </c:dLbl>
            <c:dLbl>
              <c:idx val="26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508035B7-8151-0BAE-4726-45878B2D7E4E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7-649A-4D1F-B114-AB2F91EFA2DD}"/>
                </c:ext>
              </c:extLst>
            </c:dLbl>
            <c:dLbl>
              <c:idx val="27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1BB4E751-3A60-DB02-A752-011F60773E0A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8-649A-4D1F-B114-AB2F91EFA2DD}"/>
                </c:ext>
              </c:extLst>
            </c:dLbl>
            <c:dLbl>
              <c:idx val="28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C70404FD-112A-F7BD-BF20-71DFABEE0DE4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9-649A-4D1F-B114-AB2F91EFA2DD}"/>
                </c:ext>
              </c:extLst>
            </c:dLbl>
            <c:dLbl>
              <c:idx val="29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AC44BC25-780E-E60E-5AD3-CF1AA0A461D3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A-649A-4D1F-B114-AB2F91EFA2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 baseline="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ChartData!A92:A121</c:f>
              <c:numCache>
                <c:formatCode>0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ChartData!H92:H121</c:f>
              <c:numCache>
                <c:formatCode>0</c:formatCode>
                <c:ptCount val="30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40</c:v>
                </c:pt>
                <c:pt idx="7">
                  <c:v>40</c:v>
                </c:pt>
                <c:pt idx="8">
                  <c:v>40</c:v>
                </c:pt>
                <c:pt idx="9">
                  <c:v>40</c:v>
                </c:pt>
                <c:pt idx="10">
                  <c:v>40</c:v>
                </c:pt>
                <c:pt idx="11">
                  <c:v>40</c:v>
                </c:pt>
                <c:pt idx="12">
                  <c:v>40</c:v>
                </c:pt>
                <c:pt idx="13">
                  <c:v>40</c:v>
                </c:pt>
                <c:pt idx="14">
                  <c:v>40</c:v>
                </c:pt>
                <c:pt idx="15">
                  <c:v>40</c:v>
                </c:pt>
                <c:pt idx="16">
                  <c:v>40</c:v>
                </c:pt>
                <c:pt idx="17">
                  <c:v>40</c:v>
                </c:pt>
                <c:pt idx="18">
                  <c:v>40</c:v>
                </c:pt>
                <c:pt idx="19">
                  <c:v>40</c:v>
                </c:pt>
                <c:pt idx="20">
                  <c:v>40</c:v>
                </c:pt>
                <c:pt idx="21">
                  <c:v>40</c:v>
                </c:pt>
                <c:pt idx="22">
                  <c:v>40</c:v>
                </c:pt>
                <c:pt idx="23">
                  <c:v>40</c:v>
                </c:pt>
                <c:pt idx="24">
                  <c:v>40</c:v>
                </c:pt>
                <c:pt idx="25">
                  <c:v>40</c:v>
                </c:pt>
                <c:pt idx="26">
                  <c:v>40</c:v>
                </c:pt>
                <c:pt idx="27">
                  <c:v>40</c:v>
                </c:pt>
                <c:pt idx="28">
                  <c:v>40</c:v>
                </c:pt>
                <c:pt idx="29">
                  <c:v>40</c:v>
                </c:pt>
              </c:numCache>
            </c:numRef>
          </c:yVal>
          <c:bubbleSize>
            <c:numRef>
              <c:f>ChartData!I92:I121</c:f>
              <c:numCache>
                <c:formatCode>0.00</c:formatCode>
                <c:ptCount val="3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5="http://schemas.microsoft.com/office/drawing/2012/chart" uri="{02D57815-91ED-43cb-92C2-25804820EDAC}">
              <c15:datalabelsRange>
                <c15:f>LegendData!CI698:CI727</c15:f>
                <c15:dlblRangeCache>
                  <c:ptCount val="30"/>
                  <c:pt idx="0">
                    <c:v>1990</c:v>
                  </c:pt>
                  <c:pt idx="1">
                    <c:v>1991</c:v>
                  </c:pt>
                  <c:pt idx="2">
                    <c:v>1992</c:v>
                  </c:pt>
                  <c:pt idx="3">
                    <c:v>1993</c:v>
                  </c:pt>
                  <c:pt idx="4">
                    <c:v>1994</c:v>
                  </c:pt>
                  <c:pt idx="5">
                    <c:v>1995</c:v>
                  </c:pt>
                  <c:pt idx="6">
                    <c:v>1996</c:v>
                  </c:pt>
                  <c:pt idx="7">
                    <c:v>1997</c:v>
                  </c:pt>
                  <c:pt idx="8">
                    <c:v>1998</c:v>
                  </c:pt>
                  <c:pt idx="9">
                    <c:v>1999</c:v>
                  </c:pt>
                  <c:pt idx="10">
                    <c:v>2000</c:v>
                  </c:pt>
                  <c:pt idx="11">
                    <c:v>2001</c:v>
                  </c:pt>
                  <c:pt idx="12">
                    <c:v>2002</c:v>
                  </c:pt>
                  <c:pt idx="13">
                    <c:v>2003</c:v>
                  </c:pt>
                  <c:pt idx="14">
                    <c:v>2004</c:v>
                  </c:pt>
                  <c:pt idx="15">
                    <c:v>2005</c:v>
                  </c:pt>
                  <c:pt idx="16">
                    <c:v>2006</c:v>
                  </c:pt>
                  <c:pt idx="17">
                    <c:v>2007</c:v>
                  </c:pt>
                  <c:pt idx="18">
                    <c:v>2008</c:v>
                  </c:pt>
                  <c:pt idx="19">
                    <c:v>2009</c:v>
                  </c:pt>
                  <c:pt idx="20">
                    <c:v>2010</c:v>
                  </c:pt>
                  <c:pt idx="21">
                    <c:v>2011</c:v>
                  </c:pt>
                  <c:pt idx="22">
                    <c:v>2012</c:v>
                  </c:pt>
                  <c:pt idx="23">
                    <c:v>2013</c:v>
                  </c:pt>
                  <c:pt idx="24">
                    <c:v>2014</c:v>
                  </c:pt>
                  <c:pt idx="25">
                    <c:v>2015</c:v>
                  </c:pt>
                  <c:pt idx="26">
                    <c:v>2016</c:v>
                  </c:pt>
                  <c:pt idx="27">
                    <c:v>2017</c:v>
                  </c:pt>
                  <c:pt idx="28">
                    <c:v>2018</c:v>
                  </c:pt>
                  <c:pt idx="29">
                    <c:v>2019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7B-649A-4D1F-B114-AB2F91EFA2DD}"/>
            </c:ext>
          </c:extLst>
        </c:ser>
        <c:ser>
          <c:idx val="4"/>
          <c:order val="4"/>
          <c:tx>
            <c:strRef>
              <c:f>LegendData!J1:J1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7C-649A-4D1F-B114-AB2F91EFA2D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D-649A-4D1F-B114-AB2F91EFA2DD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E-649A-4D1F-B114-AB2F91EFA2DD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F-649A-4D1F-B114-AB2F91EFA2DD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0-649A-4D1F-B114-AB2F91EFA2DD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1-649A-4D1F-B114-AB2F91EFA2DD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2-649A-4D1F-B114-AB2F91EFA2DD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3-649A-4D1F-B114-AB2F91EFA2DD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4-649A-4D1F-B114-AB2F91EFA2DD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5-649A-4D1F-B114-AB2F91EFA2DD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6-649A-4D1F-B114-AB2F91EFA2DD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7-649A-4D1F-B114-AB2F91EFA2DD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8-649A-4D1F-B114-AB2F91EFA2DD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9-649A-4D1F-B114-AB2F91EFA2DD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A-649A-4D1F-B114-AB2F91EFA2DD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B-649A-4D1F-B114-AB2F91EFA2DD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C-649A-4D1F-B114-AB2F91EFA2DD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D-649A-4D1F-B114-AB2F91EFA2DD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E-649A-4D1F-B114-AB2F91EFA2DD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F-649A-4D1F-B114-AB2F91EFA2DD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0-649A-4D1F-B114-AB2F91EFA2DD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1-649A-4D1F-B114-AB2F91EFA2DD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2-649A-4D1F-B114-AB2F91EFA2DD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3-649A-4D1F-B114-AB2F91EFA2DD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4-649A-4D1F-B114-AB2F91EFA2DD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5-649A-4D1F-B114-AB2F91EFA2DD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6-649A-4D1F-B114-AB2F91EFA2DD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7-649A-4D1F-B114-AB2F91EFA2DD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8-649A-4D1F-B114-AB2F91EFA2DD}"/>
              </c:ext>
            </c:extLst>
          </c:dPt>
          <c:dPt>
            <c:idx val="2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9-649A-4D1F-B114-AB2F91EFA2DD}"/>
              </c:ext>
            </c:extLst>
          </c:dPt>
          <c:xVal>
            <c:numRef>
              <c:f>ChartData!A122:A151</c:f>
              <c:numCache>
                <c:formatCode>0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ChartData!J122:J151</c:f>
              <c:numCache>
                <c:formatCode>0</c:formatCode>
                <c:ptCount val="30"/>
                <c:pt idx="0">
                  <c:v>39</c:v>
                </c:pt>
                <c:pt idx="1">
                  <c:v>39</c:v>
                </c:pt>
                <c:pt idx="2">
                  <c:v>39</c:v>
                </c:pt>
                <c:pt idx="3">
                  <c:v>39</c:v>
                </c:pt>
                <c:pt idx="4">
                  <c:v>39</c:v>
                </c:pt>
                <c:pt idx="5">
                  <c:v>39</c:v>
                </c:pt>
                <c:pt idx="6">
                  <c:v>39</c:v>
                </c:pt>
                <c:pt idx="7">
                  <c:v>39</c:v>
                </c:pt>
                <c:pt idx="8">
                  <c:v>39</c:v>
                </c:pt>
                <c:pt idx="9">
                  <c:v>39</c:v>
                </c:pt>
                <c:pt idx="10">
                  <c:v>39</c:v>
                </c:pt>
                <c:pt idx="11">
                  <c:v>39</c:v>
                </c:pt>
                <c:pt idx="12">
                  <c:v>39</c:v>
                </c:pt>
                <c:pt idx="13">
                  <c:v>39</c:v>
                </c:pt>
                <c:pt idx="14">
                  <c:v>39</c:v>
                </c:pt>
                <c:pt idx="15">
                  <c:v>39</c:v>
                </c:pt>
                <c:pt idx="16">
                  <c:v>39</c:v>
                </c:pt>
                <c:pt idx="17">
                  <c:v>39</c:v>
                </c:pt>
                <c:pt idx="18">
                  <c:v>39</c:v>
                </c:pt>
                <c:pt idx="19">
                  <c:v>39</c:v>
                </c:pt>
                <c:pt idx="20">
                  <c:v>39</c:v>
                </c:pt>
                <c:pt idx="21">
                  <c:v>39</c:v>
                </c:pt>
                <c:pt idx="22">
                  <c:v>39</c:v>
                </c:pt>
                <c:pt idx="23">
                  <c:v>39</c:v>
                </c:pt>
                <c:pt idx="24">
                  <c:v>39</c:v>
                </c:pt>
                <c:pt idx="25">
                  <c:v>39</c:v>
                </c:pt>
                <c:pt idx="26">
                  <c:v>39</c:v>
                </c:pt>
                <c:pt idx="27">
                  <c:v>39</c:v>
                </c:pt>
                <c:pt idx="28">
                  <c:v>39</c:v>
                </c:pt>
                <c:pt idx="29">
                  <c:v>39</c:v>
                </c:pt>
              </c:numCache>
            </c:numRef>
          </c:yVal>
          <c:bubbleSize>
            <c:numRef>
              <c:f>ChartData!K122:K151</c:f>
              <c:numCache>
                <c:formatCode>0.00</c:formatCode>
                <c:ptCount val="3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09A-649A-4D1F-B114-AB2F91EFA2DD}"/>
            </c:ext>
          </c:extLst>
        </c:ser>
        <c:ser>
          <c:idx val="5"/>
          <c:order val="5"/>
          <c:tx>
            <c:strRef>
              <c:f>LegendData!L1:L1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9B-649A-4D1F-B114-AB2F91EFA2D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C-649A-4D1F-B114-AB2F91EFA2DD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D-649A-4D1F-B114-AB2F91EFA2DD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E-649A-4D1F-B114-AB2F91EFA2DD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F-649A-4D1F-B114-AB2F91EFA2DD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0-649A-4D1F-B114-AB2F91EFA2DD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1-649A-4D1F-B114-AB2F91EFA2DD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2-649A-4D1F-B114-AB2F91EFA2DD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3-649A-4D1F-B114-AB2F91EFA2DD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4-649A-4D1F-B114-AB2F91EFA2DD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5-649A-4D1F-B114-AB2F91EFA2DD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6-649A-4D1F-B114-AB2F91EFA2DD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7-649A-4D1F-B114-AB2F91EFA2DD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8-649A-4D1F-B114-AB2F91EFA2DD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9-649A-4D1F-B114-AB2F91EFA2DD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A-649A-4D1F-B114-AB2F91EFA2DD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B-649A-4D1F-B114-AB2F91EFA2DD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C-649A-4D1F-B114-AB2F91EFA2DD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D-649A-4D1F-B114-AB2F91EFA2DD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E-649A-4D1F-B114-AB2F91EFA2DD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F-649A-4D1F-B114-AB2F91EFA2DD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0-649A-4D1F-B114-AB2F91EFA2DD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1-649A-4D1F-B114-AB2F91EFA2DD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2-649A-4D1F-B114-AB2F91EFA2DD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3-649A-4D1F-B114-AB2F91EFA2DD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4-649A-4D1F-B114-AB2F91EFA2DD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5-649A-4D1F-B114-AB2F91EFA2DD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6-649A-4D1F-B114-AB2F91EFA2DD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7-649A-4D1F-B114-AB2F91EFA2DD}"/>
              </c:ext>
            </c:extLst>
          </c:dPt>
          <c:dPt>
            <c:idx val="2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8-649A-4D1F-B114-AB2F91EFA2DD}"/>
              </c:ext>
            </c:extLst>
          </c:dPt>
          <c:xVal>
            <c:numRef>
              <c:f>ChartData!A152:A181</c:f>
              <c:numCache>
                <c:formatCode>0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ChartData!L152:L181</c:f>
              <c:numCache>
                <c:formatCode>0</c:formatCode>
                <c:ptCount val="30"/>
                <c:pt idx="0">
                  <c:v>38</c:v>
                </c:pt>
                <c:pt idx="1">
                  <c:v>38</c:v>
                </c:pt>
                <c:pt idx="2">
                  <c:v>38</c:v>
                </c:pt>
                <c:pt idx="3">
                  <c:v>38</c:v>
                </c:pt>
                <c:pt idx="4">
                  <c:v>38</c:v>
                </c:pt>
                <c:pt idx="5">
                  <c:v>38</c:v>
                </c:pt>
                <c:pt idx="6">
                  <c:v>38</c:v>
                </c:pt>
                <c:pt idx="7">
                  <c:v>38</c:v>
                </c:pt>
                <c:pt idx="8">
                  <c:v>38</c:v>
                </c:pt>
                <c:pt idx="9">
                  <c:v>38</c:v>
                </c:pt>
                <c:pt idx="10">
                  <c:v>38</c:v>
                </c:pt>
                <c:pt idx="11">
                  <c:v>38</c:v>
                </c:pt>
                <c:pt idx="12">
                  <c:v>38</c:v>
                </c:pt>
                <c:pt idx="13">
                  <c:v>38</c:v>
                </c:pt>
                <c:pt idx="14">
                  <c:v>38</c:v>
                </c:pt>
                <c:pt idx="15">
                  <c:v>38</c:v>
                </c:pt>
                <c:pt idx="16">
                  <c:v>38</c:v>
                </c:pt>
                <c:pt idx="17">
                  <c:v>38</c:v>
                </c:pt>
                <c:pt idx="18">
                  <c:v>38</c:v>
                </c:pt>
                <c:pt idx="19">
                  <c:v>38</c:v>
                </c:pt>
                <c:pt idx="20">
                  <c:v>38</c:v>
                </c:pt>
                <c:pt idx="21">
                  <c:v>38</c:v>
                </c:pt>
                <c:pt idx="22">
                  <c:v>38</c:v>
                </c:pt>
                <c:pt idx="23">
                  <c:v>38</c:v>
                </c:pt>
                <c:pt idx="24">
                  <c:v>38</c:v>
                </c:pt>
                <c:pt idx="25">
                  <c:v>38</c:v>
                </c:pt>
                <c:pt idx="26">
                  <c:v>38</c:v>
                </c:pt>
                <c:pt idx="27">
                  <c:v>38</c:v>
                </c:pt>
                <c:pt idx="28">
                  <c:v>38</c:v>
                </c:pt>
                <c:pt idx="29">
                  <c:v>38</c:v>
                </c:pt>
              </c:numCache>
            </c:numRef>
          </c:yVal>
          <c:bubbleSize>
            <c:numRef>
              <c:f>ChartData!M152:M181</c:f>
              <c:numCache>
                <c:formatCode>0.00</c:formatCode>
                <c:ptCount val="3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0B9-649A-4D1F-B114-AB2F91EFA2DD}"/>
            </c:ext>
          </c:extLst>
        </c:ser>
        <c:ser>
          <c:idx val="6"/>
          <c:order val="6"/>
          <c:tx>
            <c:strRef>
              <c:f>LegendData!N1:N1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BA-649A-4D1F-B114-AB2F91EFA2D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B-649A-4D1F-B114-AB2F91EFA2DD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C-649A-4D1F-B114-AB2F91EFA2DD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D-649A-4D1F-B114-AB2F91EFA2DD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E-649A-4D1F-B114-AB2F91EFA2DD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F-649A-4D1F-B114-AB2F91EFA2DD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0-649A-4D1F-B114-AB2F91EFA2DD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1-649A-4D1F-B114-AB2F91EFA2DD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2-649A-4D1F-B114-AB2F91EFA2DD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3-649A-4D1F-B114-AB2F91EFA2DD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4-649A-4D1F-B114-AB2F91EFA2DD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5-649A-4D1F-B114-AB2F91EFA2DD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6-649A-4D1F-B114-AB2F91EFA2DD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7-649A-4D1F-B114-AB2F91EFA2DD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8-649A-4D1F-B114-AB2F91EFA2DD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9-649A-4D1F-B114-AB2F91EFA2DD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A-649A-4D1F-B114-AB2F91EFA2DD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B-649A-4D1F-B114-AB2F91EFA2DD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C-649A-4D1F-B114-AB2F91EFA2DD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D-649A-4D1F-B114-AB2F91EFA2DD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E-649A-4D1F-B114-AB2F91EFA2DD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F-649A-4D1F-B114-AB2F91EFA2DD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0-649A-4D1F-B114-AB2F91EFA2DD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1-649A-4D1F-B114-AB2F91EFA2DD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2-649A-4D1F-B114-AB2F91EFA2DD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3-649A-4D1F-B114-AB2F91EFA2DD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4-649A-4D1F-B114-AB2F91EFA2DD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5-649A-4D1F-B114-AB2F91EFA2DD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6-649A-4D1F-B114-AB2F91EFA2DD}"/>
              </c:ext>
            </c:extLst>
          </c:dPt>
          <c:dPt>
            <c:idx val="2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7-649A-4D1F-B114-AB2F91EFA2DD}"/>
              </c:ext>
            </c:extLst>
          </c:dPt>
          <c:xVal>
            <c:numRef>
              <c:f>ChartData!A182:A211</c:f>
              <c:numCache>
                <c:formatCode>0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ChartData!N182:N211</c:f>
              <c:numCache>
                <c:formatCode>0</c:formatCode>
                <c:ptCount val="30"/>
                <c:pt idx="0">
                  <c:v>37</c:v>
                </c:pt>
                <c:pt idx="1">
                  <c:v>37</c:v>
                </c:pt>
                <c:pt idx="2">
                  <c:v>37</c:v>
                </c:pt>
                <c:pt idx="3">
                  <c:v>37</c:v>
                </c:pt>
                <c:pt idx="4">
                  <c:v>37</c:v>
                </c:pt>
                <c:pt idx="5">
                  <c:v>37</c:v>
                </c:pt>
                <c:pt idx="6">
                  <c:v>37</c:v>
                </c:pt>
                <c:pt idx="7">
                  <c:v>37</c:v>
                </c:pt>
                <c:pt idx="8">
                  <c:v>37</c:v>
                </c:pt>
                <c:pt idx="9">
                  <c:v>37</c:v>
                </c:pt>
                <c:pt idx="10">
                  <c:v>37</c:v>
                </c:pt>
                <c:pt idx="11">
                  <c:v>37</c:v>
                </c:pt>
                <c:pt idx="12">
                  <c:v>37</c:v>
                </c:pt>
                <c:pt idx="13">
                  <c:v>37</c:v>
                </c:pt>
                <c:pt idx="14">
                  <c:v>37</c:v>
                </c:pt>
                <c:pt idx="15">
                  <c:v>37</c:v>
                </c:pt>
                <c:pt idx="16">
                  <c:v>37</c:v>
                </c:pt>
                <c:pt idx="17">
                  <c:v>37</c:v>
                </c:pt>
                <c:pt idx="18">
                  <c:v>37</c:v>
                </c:pt>
                <c:pt idx="19">
                  <c:v>37</c:v>
                </c:pt>
                <c:pt idx="20">
                  <c:v>37</c:v>
                </c:pt>
                <c:pt idx="21">
                  <c:v>37</c:v>
                </c:pt>
                <c:pt idx="22">
                  <c:v>37</c:v>
                </c:pt>
                <c:pt idx="23">
                  <c:v>37</c:v>
                </c:pt>
                <c:pt idx="24">
                  <c:v>37</c:v>
                </c:pt>
                <c:pt idx="25">
                  <c:v>37</c:v>
                </c:pt>
                <c:pt idx="26">
                  <c:v>37</c:v>
                </c:pt>
                <c:pt idx="27">
                  <c:v>37</c:v>
                </c:pt>
                <c:pt idx="28">
                  <c:v>37</c:v>
                </c:pt>
                <c:pt idx="29">
                  <c:v>37</c:v>
                </c:pt>
              </c:numCache>
            </c:numRef>
          </c:yVal>
          <c:bubbleSize>
            <c:numRef>
              <c:f>ChartData!O182:O211</c:f>
              <c:numCache>
                <c:formatCode>0.00</c:formatCode>
                <c:ptCount val="3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0D8-649A-4D1F-B114-AB2F91EFA2DD}"/>
            </c:ext>
          </c:extLst>
        </c:ser>
        <c:ser>
          <c:idx val="7"/>
          <c:order val="7"/>
          <c:tx>
            <c:strRef>
              <c:f>LegendData!P1:P1</c:f>
              <c:strCache>
                <c:ptCount val="1"/>
                <c:pt idx="0">
                  <c:v>CASC</c:v>
                </c:pt>
              </c:strCache>
            </c:strRef>
          </c:tx>
          <c:spPr>
            <a:solidFill>
              <a:srgbClr val="96281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DA-649A-4D1F-B114-AB2F91EFA2D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C-649A-4D1F-B114-AB2F91EFA2DD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E-649A-4D1F-B114-AB2F91EFA2DD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E0-649A-4D1F-B114-AB2F91EFA2DD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E2-649A-4D1F-B114-AB2F91EFA2DD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E4-649A-4D1F-B114-AB2F91EFA2DD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E6-649A-4D1F-B114-AB2F91EFA2DD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E8-649A-4D1F-B114-AB2F91EFA2D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A-649A-4D1F-B114-AB2F91EFA2D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C-649A-4D1F-B114-AB2F91EFA2D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E-649A-4D1F-B114-AB2F91EFA2D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0-649A-4D1F-B114-AB2F91EFA2DD}"/>
                </c:ext>
              </c:extLst>
            </c:dLbl>
            <c:dLbl>
              <c:idx val="4"/>
              <c:tx>
                <c:rich>
                  <a:bodyPr rot="0" vert="horz" lIns="0" tIns="0" rIns="0" bIns="0" anchorCtr="0"/>
                  <a:lstStyle/>
                  <a:p>
                    <a:pPr algn="l">
                      <a:defRPr sz="900">
                        <a:solidFill>
                          <a:schemeClr val="bg1"/>
                        </a:solidFill>
                      </a:defRPr>
                    </a:pPr>
                    <a:fld id="{D5BBFAB5-2CBC-4036-A640-4D3DFFDC1D74}" type="BUBBLESIZE">
                      <a:rPr lang="en-US" sz="900" baseline="0">
                        <a:solidFill>
                          <a:schemeClr val="bg1"/>
                        </a:solidFill>
                      </a:rPr>
                      <a:pPr algn="l">
                        <a:defRPr sz="900">
                          <a:solidFill>
                            <a:schemeClr val="bg1"/>
                          </a:solidFill>
                        </a:defRPr>
                      </a:pPr>
                      <a:t>[BUBBLE SIZE]</a:t>
                    </a:fld>
                    <a:endParaRPr lang="en-GB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E2-649A-4D1F-B114-AB2F91EFA2DD}"/>
                </c:ext>
              </c:extLst>
            </c:dLbl>
            <c:dLbl>
              <c:idx val="5"/>
              <c:tx>
                <c:rich>
                  <a:bodyPr rot="0" vert="horz" lIns="0" tIns="0" rIns="0" bIns="0" anchorCtr="0"/>
                  <a:lstStyle/>
                  <a:p>
                    <a:pPr algn="l">
                      <a:defRPr sz="900">
                        <a:solidFill>
                          <a:schemeClr val="bg1"/>
                        </a:solidFill>
                      </a:defRPr>
                    </a:pPr>
                    <a:fld id="{D5BBFAB5-2CBC-4036-A640-4D3DFFDC1D74}" type="BUBBLESIZE">
                      <a:rPr lang="en-US" sz="900" baseline="0">
                        <a:solidFill>
                          <a:schemeClr val="bg1"/>
                        </a:solidFill>
                      </a:rPr>
                      <a:pPr algn="l">
                        <a:defRPr sz="900">
                          <a:solidFill>
                            <a:schemeClr val="bg1"/>
                          </a:solidFill>
                        </a:defRPr>
                      </a:pPr>
                      <a:t>[BUBBLE SIZE]</a:t>
                    </a:fld>
                    <a:endParaRPr lang="en-GB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E4-649A-4D1F-B114-AB2F91EFA2DD}"/>
                </c:ext>
              </c:extLst>
            </c:dLbl>
            <c:dLbl>
              <c:idx val="6"/>
              <c:tx>
                <c:rich>
                  <a:bodyPr rot="0" vert="horz" lIns="0" tIns="0" rIns="0" bIns="0" anchorCtr="0"/>
                  <a:lstStyle/>
                  <a:p>
                    <a:pPr algn="l">
                      <a:defRPr sz="900">
                        <a:solidFill>
                          <a:schemeClr val="bg1"/>
                        </a:solidFill>
                      </a:defRPr>
                    </a:pPr>
                    <a:fld id="{D5BBFAB5-2CBC-4036-A640-4D3DFFDC1D74}" type="BUBBLESIZE">
                      <a:rPr lang="en-US" sz="900" baseline="0">
                        <a:solidFill>
                          <a:schemeClr val="bg1"/>
                        </a:solidFill>
                      </a:rPr>
                      <a:pPr algn="l">
                        <a:defRPr sz="900">
                          <a:solidFill>
                            <a:schemeClr val="bg1"/>
                          </a:solidFill>
                        </a:defRPr>
                      </a:pPr>
                      <a:t>[BUBBLE SIZE]</a:t>
                    </a:fld>
                    <a:endParaRPr lang="en-GB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E6-649A-4D1F-B114-AB2F91EFA2D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8-649A-4D1F-B114-AB2F91EFA2D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90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ChartData!A212:A219</c:f>
              <c:numCache>
                <c:formatCode>0</c:formatCode>
                <c:ptCount val="8"/>
                <c:pt idx="0">
                  <c:v>23</c:v>
                </c:pt>
                <c:pt idx="1">
                  <c:v>24</c:v>
                </c:pt>
                <c:pt idx="2">
                  <c:v>25</c:v>
                </c:pt>
                <c:pt idx="3">
                  <c:v>26</c:v>
                </c:pt>
                <c:pt idx="4">
                  <c:v>27</c:v>
                </c:pt>
                <c:pt idx="5">
                  <c:v>28</c:v>
                </c:pt>
                <c:pt idx="6">
                  <c:v>29</c:v>
                </c:pt>
                <c:pt idx="7">
                  <c:v>30</c:v>
                </c:pt>
              </c:numCache>
            </c:numRef>
          </c:xVal>
          <c:yVal>
            <c:numRef>
              <c:f>ChartData!P212:P219</c:f>
              <c:numCache>
                <c:formatCode>0</c:formatCode>
                <c:ptCount val="8"/>
                <c:pt idx="0">
                  <c:v>36</c:v>
                </c:pt>
                <c:pt idx="1">
                  <c:v>36</c:v>
                </c:pt>
                <c:pt idx="2">
                  <c:v>36</c:v>
                </c:pt>
                <c:pt idx="3">
                  <c:v>36</c:v>
                </c:pt>
                <c:pt idx="4">
                  <c:v>36</c:v>
                </c:pt>
                <c:pt idx="5">
                  <c:v>36</c:v>
                </c:pt>
                <c:pt idx="6">
                  <c:v>36</c:v>
                </c:pt>
                <c:pt idx="7">
                  <c:v>36</c:v>
                </c:pt>
              </c:numCache>
            </c:numRef>
          </c:yVal>
          <c:bubbleSize>
            <c:numRef>
              <c:f>ChartData!Q212:Q219</c:f>
              <c:numCache>
                <c:formatCode>0.00</c:formatCode>
                <c:ptCount val="8"/>
                <c:pt idx="0">
                  <c:v>7</c:v>
                </c:pt>
                <c:pt idx="1">
                  <c:v>5</c:v>
                </c:pt>
                <c:pt idx="2">
                  <c:v>25</c:v>
                </c:pt>
                <c:pt idx="3">
                  <c:v>54</c:v>
                </c:pt>
                <c:pt idx="4">
                  <c:v>195</c:v>
                </c:pt>
                <c:pt idx="5">
                  <c:v>219</c:v>
                </c:pt>
                <c:pt idx="6">
                  <c:v>263</c:v>
                </c:pt>
                <c:pt idx="7">
                  <c:v>9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0E9-649A-4D1F-B114-AB2F91EFA2DD}"/>
            </c:ext>
          </c:extLst>
        </c:ser>
        <c:ser>
          <c:idx val="8"/>
          <c:order val="8"/>
          <c:tx>
            <c:strRef>
              <c:f>LegendData!R1:R1</c:f>
              <c:strCache>
                <c:ptCount val="1"/>
                <c:pt idx="0">
                  <c:v>Government of the...</c:v>
                </c:pt>
              </c:strCache>
            </c:strRef>
          </c:tx>
          <c:spPr>
            <a:solidFill>
              <a:srgbClr val="B9706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EB-649A-4D1F-B114-AB2F91EFA2D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ED-649A-4D1F-B114-AB2F91EFA2DD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EF-649A-4D1F-B114-AB2F91EFA2DD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F1-649A-4D1F-B114-AB2F91EFA2DD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F3-649A-4D1F-B114-AB2F91EFA2DD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F5-649A-4D1F-B114-AB2F91EFA2DD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F7-649A-4D1F-B114-AB2F91EFA2DD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F9-649A-4D1F-B114-AB2F91EFA2DD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FB-649A-4D1F-B114-AB2F91EFA2DD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FD-649A-4D1F-B114-AB2F91EFA2DD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FF-649A-4D1F-B114-AB2F91EFA2DD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01-649A-4D1F-B114-AB2F91EFA2DD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03-649A-4D1F-B114-AB2F91EFA2DD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05-649A-4D1F-B114-AB2F91EFA2DD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07-649A-4D1F-B114-AB2F91EFA2DD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09-649A-4D1F-B114-AB2F91EFA2DD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0B-649A-4D1F-B114-AB2F91EFA2DD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0D-649A-4D1F-B114-AB2F91EFA2DD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0F-649A-4D1F-B114-AB2F91EFA2DD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11-649A-4D1F-B114-AB2F91EFA2DD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13-649A-4D1F-B114-AB2F91EFA2DD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15-649A-4D1F-B114-AB2F91EFA2DD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17-649A-4D1F-B114-AB2F91EFA2DD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19-649A-4D1F-B114-AB2F91EFA2DD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1B-649A-4D1F-B114-AB2F91EFA2DD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1D-649A-4D1F-B114-AB2F91EFA2DD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1F-649A-4D1F-B114-AB2F91EFA2DD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21-649A-4D1F-B114-AB2F91EFA2DD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23-649A-4D1F-B114-AB2F91EFA2DD}"/>
              </c:ext>
            </c:extLst>
          </c:dPt>
          <c:xVal>
            <c:numRef>
              <c:f>ChartData!A220:A248</c:f>
              <c:numCache>
                <c:formatCode>0</c:formatCode>
                <c:ptCount val="2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</c:numCache>
            </c:numRef>
          </c:xVal>
          <c:yVal>
            <c:numRef>
              <c:f>ChartData!R220:R248</c:f>
              <c:numCache>
                <c:formatCode>0</c:formatCode>
                <c:ptCount val="29"/>
                <c:pt idx="0">
                  <c:v>35</c:v>
                </c:pt>
                <c:pt idx="1">
                  <c:v>35</c:v>
                </c:pt>
                <c:pt idx="2">
                  <c:v>35</c:v>
                </c:pt>
                <c:pt idx="3">
                  <c:v>35</c:v>
                </c:pt>
                <c:pt idx="4">
                  <c:v>35</c:v>
                </c:pt>
                <c:pt idx="5">
                  <c:v>35</c:v>
                </c:pt>
                <c:pt idx="6">
                  <c:v>35</c:v>
                </c:pt>
                <c:pt idx="7">
                  <c:v>35</c:v>
                </c:pt>
                <c:pt idx="8">
                  <c:v>35</c:v>
                </c:pt>
                <c:pt idx="9">
                  <c:v>35</c:v>
                </c:pt>
                <c:pt idx="10">
                  <c:v>35</c:v>
                </c:pt>
                <c:pt idx="11">
                  <c:v>35</c:v>
                </c:pt>
                <c:pt idx="12">
                  <c:v>35</c:v>
                </c:pt>
                <c:pt idx="13">
                  <c:v>35</c:v>
                </c:pt>
                <c:pt idx="14">
                  <c:v>35</c:v>
                </c:pt>
                <c:pt idx="15">
                  <c:v>35</c:v>
                </c:pt>
                <c:pt idx="16">
                  <c:v>35</c:v>
                </c:pt>
                <c:pt idx="17">
                  <c:v>35</c:v>
                </c:pt>
                <c:pt idx="18">
                  <c:v>35</c:v>
                </c:pt>
                <c:pt idx="19">
                  <c:v>35</c:v>
                </c:pt>
                <c:pt idx="20">
                  <c:v>35</c:v>
                </c:pt>
                <c:pt idx="21">
                  <c:v>35</c:v>
                </c:pt>
                <c:pt idx="22">
                  <c:v>35</c:v>
                </c:pt>
                <c:pt idx="23">
                  <c:v>35</c:v>
                </c:pt>
                <c:pt idx="24">
                  <c:v>35</c:v>
                </c:pt>
                <c:pt idx="25">
                  <c:v>35</c:v>
                </c:pt>
                <c:pt idx="26">
                  <c:v>35</c:v>
                </c:pt>
                <c:pt idx="27">
                  <c:v>35</c:v>
                </c:pt>
                <c:pt idx="28">
                  <c:v>35</c:v>
                </c:pt>
              </c:numCache>
            </c:numRef>
          </c:yVal>
          <c:bubbleSize>
            <c:numRef>
              <c:f>ChartData!S220:S248</c:f>
              <c:numCache>
                <c:formatCode>0.00</c:formatCode>
                <c:ptCount val="29"/>
                <c:pt idx="0">
                  <c:v>23</c:v>
                </c:pt>
                <c:pt idx="1">
                  <c:v>18</c:v>
                </c:pt>
                <c:pt idx="2">
                  <c:v>21</c:v>
                </c:pt>
                <c:pt idx="3">
                  <c:v>22</c:v>
                </c:pt>
                <c:pt idx="4">
                  <c:v>9</c:v>
                </c:pt>
                <c:pt idx="5">
                  <c:v>8</c:v>
                </c:pt>
                <c:pt idx="6">
                  <c:v>7</c:v>
                </c:pt>
                <c:pt idx="7">
                  <c:v>3</c:v>
                </c:pt>
                <c:pt idx="8">
                  <c:v>6</c:v>
                </c:pt>
                <c:pt idx="9">
                  <c:v>11</c:v>
                </c:pt>
                <c:pt idx="10">
                  <c:v>12</c:v>
                </c:pt>
                <c:pt idx="11">
                  <c:v>6</c:v>
                </c:pt>
                <c:pt idx="12">
                  <c:v>5</c:v>
                </c:pt>
                <c:pt idx="13">
                  <c:v>3</c:v>
                </c:pt>
                <c:pt idx="14">
                  <c:v>2</c:v>
                </c:pt>
                <c:pt idx="15">
                  <c:v>4</c:v>
                </c:pt>
                <c:pt idx="16">
                  <c:v>4</c:v>
                </c:pt>
                <c:pt idx="17">
                  <c:v>13</c:v>
                </c:pt>
                <c:pt idx="18">
                  <c:v>7</c:v>
                </c:pt>
                <c:pt idx="19">
                  <c:v>11</c:v>
                </c:pt>
                <c:pt idx="20">
                  <c:v>6</c:v>
                </c:pt>
                <c:pt idx="21">
                  <c:v>6</c:v>
                </c:pt>
                <c:pt idx="22">
                  <c:v>9</c:v>
                </c:pt>
                <c:pt idx="23">
                  <c:v>7</c:v>
                </c:pt>
                <c:pt idx="24">
                  <c:v>7</c:v>
                </c:pt>
                <c:pt idx="25">
                  <c:v>12</c:v>
                </c:pt>
                <c:pt idx="26">
                  <c:v>8</c:v>
                </c:pt>
                <c:pt idx="27">
                  <c:v>14</c:v>
                </c:pt>
                <c:pt idx="28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124-649A-4D1F-B114-AB2F91EFA2DD}"/>
            </c:ext>
          </c:extLst>
        </c:ser>
        <c:ser>
          <c:idx val="9"/>
          <c:order val="9"/>
          <c:tx>
            <c:strRef>
              <c:f>LegendData!T1:T1</c:f>
              <c:strCache>
                <c:ptCount val="1"/>
                <c:pt idx="0">
                  <c:v>Korea Aerospace R...</c:v>
                </c:pt>
              </c:strCache>
            </c:strRef>
          </c:tx>
          <c:spPr>
            <a:solidFill>
              <a:srgbClr val="DCE8A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126-649A-4D1F-B114-AB2F91EFA2D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28-649A-4D1F-B114-AB2F91EFA2DD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2A-649A-4D1F-B114-AB2F91EFA2DD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2C-649A-4D1F-B114-AB2F91EFA2DD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2E-649A-4D1F-B114-AB2F91EFA2DD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30-649A-4D1F-B114-AB2F91EFA2DD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32-649A-4D1F-B114-AB2F91EFA2DD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34-649A-4D1F-B114-AB2F91EFA2DD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36-649A-4D1F-B114-AB2F91EFA2DD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38-649A-4D1F-B114-AB2F91EFA2DD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3A-649A-4D1F-B114-AB2F91EFA2DD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3C-649A-4D1F-B114-AB2F91EFA2DD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3E-649A-4D1F-B114-AB2F91EFA2DD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40-649A-4D1F-B114-AB2F91EFA2DD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42-649A-4D1F-B114-AB2F91EFA2DD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44-649A-4D1F-B114-AB2F91EFA2DD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46-649A-4D1F-B114-AB2F91EFA2DD}"/>
              </c:ext>
            </c:extLst>
          </c:dPt>
          <c:xVal>
            <c:numRef>
              <c:f>ChartData!A249:A265</c:f>
              <c:numCache>
                <c:formatCode>0</c:formatCode>
                <c:ptCount val="17"/>
                <c:pt idx="0">
                  <c:v>11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  <c:pt idx="9">
                  <c:v>21</c:v>
                </c:pt>
                <c:pt idx="10">
                  <c:v>22</c:v>
                </c:pt>
                <c:pt idx="11">
                  <c:v>23</c:v>
                </c:pt>
                <c:pt idx="12">
                  <c:v>24</c:v>
                </c:pt>
                <c:pt idx="13">
                  <c:v>25</c:v>
                </c:pt>
                <c:pt idx="14">
                  <c:v>26</c:v>
                </c:pt>
                <c:pt idx="15">
                  <c:v>27</c:v>
                </c:pt>
                <c:pt idx="16">
                  <c:v>28</c:v>
                </c:pt>
              </c:numCache>
            </c:numRef>
          </c:xVal>
          <c:yVal>
            <c:numRef>
              <c:f>ChartData!T249:T265</c:f>
              <c:numCache>
                <c:formatCode>0</c:formatCode>
                <c:ptCount val="17"/>
                <c:pt idx="0">
                  <c:v>34</c:v>
                </c:pt>
                <c:pt idx="1">
                  <c:v>34</c:v>
                </c:pt>
                <c:pt idx="2">
                  <c:v>34</c:v>
                </c:pt>
                <c:pt idx="3">
                  <c:v>34</c:v>
                </c:pt>
                <c:pt idx="4">
                  <c:v>34</c:v>
                </c:pt>
                <c:pt idx="5">
                  <c:v>34</c:v>
                </c:pt>
                <c:pt idx="6">
                  <c:v>34</c:v>
                </c:pt>
                <c:pt idx="7">
                  <c:v>34</c:v>
                </c:pt>
                <c:pt idx="8">
                  <c:v>34</c:v>
                </c:pt>
                <c:pt idx="9">
                  <c:v>34</c:v>
                </c:pt>
                <c:pt idx="10">
                  <c:v>34</c:v>
                </c:pt>
                <c:pt idx="11">
                  <c:v>34</c:v>
                </c:pt>
                <c:pt idx="12">
                  <c:v>34</c:v>
                </c:pt>
                <c:pt idx="13">
                  <c:v>34</c:v>
                </c:pt>
                <c:pt idx="14">
                  <c:v>34</c:v>
                </c:pt>
                <c:pt idx="15">
                  <c:v>34</c:v>
                </c:pt>
                <c:pt idx="16">
                  <c:v>34</c:v>
                </c:pt>
              </c:numCache>
            </c:numRef>
          </c:yVal>
          <c:bubbleSize>
            <c:numRef>
              <c:f>ChartData!U249:U265</c:f>
              <c:numCache>
                <c:formatCode>0.00</c:formatCode>
                <c:ptCount val="17"/>
                <c:pt idx="0">
                  <c:v>3</c:v>
                </c:pt>
                <c:pt idx="1">
                  <c:v>2</c:v>
                </c:pt>
                <c:pt idx="2">
                  <c:v>6</c:v>
                </c:pt>
                <c:pt idx="3">
                  <c:v>6</c:v>
                </c:pt>
                <c:pt idx="4">
                  <c:v>4</c:v>
                </c:pt>
                <c:pt idx="5">
                  <c:v>4</c:v>
                </c:pt>
                <c:pt idx="6">
                  <c:v>14</c:v>
                </c:pt>
                <c:pt idx="7">
                  <c:v>22</c:v>
                </c:pt>
                <c:pt idx="8">
                  <c:v>14</c:v>
                </c:pt>
                <c:pt idx="9">
                  <c:v>10</c:v>
                </c:pt>
                <c:pt idx="10">
                  <c:v>13</c:v>
                </c:pt>
                <c:pt idx="11">
                  <c:v>14</c:v>
                </c:pt>
                <c:pt idx="12">
                  <c:v>21</c:v>
                </c:pt>
                <c:pt idx="13">
                  <c:v>19</c:v>
                </c:pt>
                <c:pt idx="14">
                  <c:v>6</c:v>
                </c:pt>
                <c:pt idx="15">
                  <c:v>20</c:v>
                </c:pt>
                <c:pt idx="16">
                  <c:v>20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147-649A-4D1F-B114-AB2F91EFA2DD}"/>
            </c:ext>
          </c:extLst>
        </c:ser>
        <c:ser>
          <c:idx val="10"/>
          <c:order val="10"/>
          <c:tx>
            <c:strRef>
              <c:f>LegendData!V1:V1</c:f>
              <c:strCache>
                <c:ptCount val="1"/>
                <c:pt idx="0">
                  <c:v>NASA</c:v>
                </c:pt>
              </c:strCache>
            </c:strRef>
          </c:tx>
          <c:spPr>
            <a:solidFill>
              <a:srgbClr val="C5C8C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149-649A-4D1F-B114-AB2F91EFA2D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4B-649A-4D1F-B114-AB2F91EFA2DD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4D-649A-4D1F-B114-AB2F91EFA2DD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4F-649A-4D1F-B114-AB2F91EFA2DD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51-649A-4D1F-B114-AB2F91EFA2DD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53-649A-4D1F-B114-AB2F91EFA2DD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55-649A-4D1F-B114-AB2F91EFA2DD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57-649A-4D1F-B114-AB2F91EFA2DD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59-649A-4D1F-B114-AB2F91EFA2DD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5B-649A-4D1F-B114-AB2F91EFA2DD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5D-649A-4D1F-B114-AB2F91EFA2DD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5F-649A-4D1F-B114-AB2F91EFA2DD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61-649A-4D1F-B114-AB2F91EFA2DD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63-649A-4D1F-B114-AB2F91EFA2DD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65-649A-4D1F-B114-AB2F91EFA2DD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67-649A-4D1F-B114-AB2F91EFA2DD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69-649A-4D1F-B114-AB2F91EFA2DD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6B-649A-4D1F-B114-AB2F91EFA2DD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6D-649A-4D1F-B114-AB2F91EFA2DD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6F-649A-4D1F-B114-AB2F91EFA2DD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71-649A-4D1F-B114-AB2F91EFA2DD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73-649A-4D1F-B114-AB2F91EFA2DD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75-649A-4D1F-B114-AB2F91EFA2DD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77-649A-4D1F-B114-AB2F91EFA2DD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79-649A-4D1F-B114-AB2F91EFA2DD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7B-649A-4D1F-B114-AB2F91EFA2DD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7D-649A-4D1F-B114-AB2F91EFA2DD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7F-649A-4D1F-B114-AB2F91EFA2DD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81-649A-4D1F-B114-AB2F91EFA2DD}"/>
              </c:ext>
            </c:extLst>
          </c:dPt>
          <c:xVal>
            <c:numRef>
              <c:f>ChartData!A266:A294</c:f>
              <c:numCache>
                <c:formatCode>0</c:formatCode>
                <c:ptCount val="2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</c:numCache>
            </c:numRef>
          </c:xVal>
          <c:yVal>
            <c:numRef>
              <c:f>ChartData!V266:V294</c:f>
              <c:numCache>
                <c:formatCode>0</c:formatCode>
                <c:ptCount val="29"/>
                <c:pt idx="0">
                  <c:v>33</c:v>
                </c:pt>
                <c:pt idx="1">
                  <c:v>33</c:v>
                </c:pt>
                <c:pt idx="2">
                  <c:v>33</c:v>
                </c:pt>
                <c:pt idx="3">
                  <c:v>33</c:v>
                </c:pt>
                <c:pt idx="4">
                  <c:v>33</c:v>
                </c:pt>
                <c:pt idx="5">
                  <c:v>33</c:v>
                </c:pt>
                <c:pt idx="6">
                  <c:v>33</c:v>
                </c:pt>
                <c:pt idx="7">
                  <c:v>33</c:v>
                </c:pt>
                <c:pt idx="8">
                  <c:v>33</c:v>
                </c:pt>
                <c:pt idx="9">
                  <c:v>33</c:v>
                </c:pt>
                <c:pt idx="10">
                  <c:v>33</c:v>
                </c:pt>
                <c:pt idx="11">
                  <c:v>33</c:v>
                </c:pt>
                <c:pt idx="12">
                  <c:v>33</c:v>
                </c:pt>
                <c:pt idx="13">
                  <c:v>33</c:v>
                </c:pt>
                <c:pt idx="14">
                  <c:v>33</c:v>
                </c:pt>
                <c:pt idx="15">
                  <c:v>33</c:v>
                </c:pt>
                <c:pt idx="16">
                  <c:v>33</c:v>
                </c:pt>
                <c:pt idx="17">
                  <c:v>33</c:v>
                </c:pt>
                <c:pt idx="18">
                  <c:v>33</c:v>
                </c:pt>
                <c:pt idx="19">
                  <c:v>33</c:v>
                </c:pt>
                <c:pt idx="20">
                  <c:v>33</c:v>
                </c:pt>
                <c:pt idx="21">
                  <c:v>33</c:v>
                </c:pt>
                <c:pt idx="22">
                  <c:v>33</c:v>
                </c:pt>
                <c:pt idx="23">
                  <c:v>33</c:v>
                </c:pt>
                <c:pt idx="24">
                  <c:v>33</c:v>
                </c:pt>
                <c:pt idx="25">
                  <c:v>33</c:v>
                </c:pt>
                <c:pt idx="26">
                  <c:v>33</c:v>
                </c:pt>
                <c:pt idx="27">
                  <c:v>33</c:v>
                </c:pt>
                <c:pt idx="28">
                  <c:v>33</c:v>
                </c:pt>
              </c:numCache>
            </c:numRef>
          </c:yVal>
          <c:bubbleSize>
            <c:numRef>
              <c:f>ChartData!W266:W294</c:f>
              <c:numCache>
                <c:formatCode>0.00</c:formatCode>
                <c:ptCount val="29"/>
                <c:pt idx="0">
                  <c:v>12</c:v>
                </c:pt>
                <c:pt idx="1">
                  <c:v>8</c:v>
                </c:pt>
                <c:pt idx="2">
                  <c:v>9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  <c:pt idx="6">
                  <c:v>6</c:v>
                </c:pt>
                <c:pt idx="7">
                  <c:v>1</c:v>
                </c:pt>
                <c:pt idx="8">
                  <c:v>9</c:v>
                </c:pt>
                <c:pt idx="9">
                  <c:v>5</c:v>
                </c:pt>
                <c:pt idx="10">
                  <c:v>3</c:v>
                </c:pt>
                <c:pt idx="11">
                  <c:v>2</c:v>
                </c:pt>
                <c:pt idx="12">
                  <c:v>9</c:v>
                </c:pt>
                <c:pt idx="13">
                  <c:v>3</c:v>
                </c:pt>
                <c:pt idx="14">
                  <c:v>2</c:v>
                </c:pt>
                <c:pt idx="15">
                  <c:v>9</c:v>
                </c:pt>
                <c:pt idx="16">
                  <c:v>1</c:v>
                </c:pt>
                <c:pt idx="17">
                  <c:v>6</c:v>
                </c:pt>
                <c:pt idx="18">
                  <c:v>3</c:v>
                </c:pt>
                <c:pt idx="19">
                  <c:v>5</c:v>
                </c:pt>
                <c:pt idx="20">
                  <c:v>3</c:v>
                </c:pt>
                <c:pt idx="21">
                  <c:v>3</c:v>
                </c:pt>
                <c:pt idx="22">
                  <c:v>7</c:v>
                </c:pt>
                <c:pt idx="23">
                  <c:v>5</c:v>
                </c:pt>
                <c:pt idx="24">
                  <c:v>7</c:v>
                </c:pt>
                <c:pt idx="25">
                  <c:v>6</c:v>
                </c:pt>
                <c:pt idx="26">
                  <c:v>9</c:v>
                </c:pt>
                <c:pt idx="27">
                  <c:v>8</c:v>
                </c:pt>
                <c:pt idx="28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182-649A-4D1F-B114-AB2F91EFA2DD}"/>
            </c:ext>
          </c:extLst>
        </c:ser>
        <c:ser>
          <c:idx val="11"/>
          <c:order val="11"/>
          <c:tx>
            <c:strRef>
              <c:f>LegendData!X1:X1</c:f>
              <c:strCache>
                <c:ptCount val="1"/>
                <c:pt idx="0">
                  <c:v>Harbin Institute ...</c:v>
                </c:pt>
              </c:strCache>
            </c:strRef>
          </c:tx>
          <c:spPr>
            <a:solidFill>
              <a:srgbClr val="85A9D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184-649A-4D1F-B114-AB2F91EFA2D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86-649A-4D1F-B114-AB2F91EFA2DD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88-649A-4D1F-B114-AB2F91EFA2DD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8A-649A-4D1F-B114-AB2F91EFA2DD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8C-649A-4D1F-B114-AB2F91EFA2DD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8E-649A-4D1F-B114-AB2F91EFA2DD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90-649A-4D1F-B114-AB2F91EFA2DD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92-649A-4D1F-B114-AB2F91EFA2DD}"/>
              </c:ext>
            </c:extLst>
          </c:dPt>
          <c:xVal>
            <c:numRef>
              <c:f>ChartData!A295:A302</c:f>
              <c:numCache>
                <c:formatCode>0</c:formatCode>
                <c:ptCount val="8"/>
                <c:pt idx="0">
                  <c:v>23</c:v>
                </c:pt>
                <c:pt idx="1">
                  <c:v>24</c:v>
                </c:pt>
                <c:pt idx="2">
                  <c:v>25</c:v>
                </c:pt>
                <c:pt idx="3">
                  <c:v>26</c:v>
                </c:pt>
                <c:pt idx="4">
                  <c:v>27</c:v>
                </c:pt>
                <c:pt idx="5">
                  <c:v>28</c:v>
                </c:pt>
                <c:pt idx="6">
                  <c:v>29</c:v>
                </c:pt>
                <c:pt idx="7">
                  <c:v>30</c:v>
                </c:pt>
              </c:numCache>
            </c:numRef>
          </c:xVal>
          <c:yVal>
            <c:numRef>
              <c:f>ChartData!X295:X302</c:f>
              <c:numCache>
                <c:formatCode>0</c:formatCode>
                <c:ptCount val="8"/>
                <c:pt idx="0">
                  <c:v>32</c:v>
                </c:pt>
                <c:pt idx="1">
                  <c:v>32</c:v>
                </c:pt>
                <c:pt idx="2">
                  <c:v>32</c:v>
                </c:pt>
                <c:pt idx="3">
                  <c:v>32</c:v>
                </c:pt>
                <c:pt idx="4">
                  <c:v>32</c:v>
                </c:pt>
                <c:pt idx="5">
                  <c:v>32</c:v>
                </c:pt>
                <c:pt idx="6">
                  <c:v>32</c:v>
                </c:pt>
                <c:pt idx="7">
                  <c:v>32</c:v>
                </c:pt>
              </c:numCache>
            </c:numRef>
          </c:yVal>
          <c:bubbleSize>
            <c:numRef>
              <c:f>ChartData!Y295:Y302</c:f>
              <c:numCache>
                <c:formatCode>0.00</c:formatCode>
                <c:ptCount val="8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7</c:v>
                </c:pt>
                <c:pt idx="4">
                  <c:v>30</c:v>
                </c:pt>
                <c:pt idx="5">
                  <c:v>24</c:v>
                </c:pt>
                <c:pt idx="6">
                  <c:v>70</c:v>
                </c:pt>
                <c:pt idx="7">
                  <c:v>6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193-649A-4D1F-B114-AB2F91EFA2DD}"/>
            </c:ext>
          </c:extLst>
        </c:ser>
        <c:ser>
          <c:idx val="12"/>
          <c:order val="12"/>
          <c:tx>
            <c:strRef>
              <c:f>LegendData!Z1:Z1</c:f>
              <c:strCache>
                <c:ptCount val="1"/>
                <c:pt idx="0">
                  <c:v>Beihang Universit...</c:v>
                </c:pt>
              </c:strCache>
            </c:strRef>
          </c:tx>
          <c:spPr>
            <a:solidFill>
              <a:srgbClr val="535C6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195-649A-4D1F-B114-AB2F91EFA2D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97-649A-4D1F-B114-AB2F91EFA2DD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99-649A-4D1F-B114-AB2F91EFA2DD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9B-649A-4D1F-B114-AB2F91EFA2DD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9D-649A-4D1F-B114-AB2F91EFA2DD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9F-649A-4D1F-B114-AB2F91EFA2DD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A1-649A-4D1F-B114-AB2F91EFA2DD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A3-649A-4D1F-B114-AB2F91EFA2DD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A5-649A-4D1F-B114-AB2F91EFA2DD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A7-649A-4D1F-B114-AB2F91EFA2DD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A9-649A-4D1F-B114-AB2F91EFA2DD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AB-649A-4D1F-B114-AB2F91EFA2DD}"/>
              </c:ext>
            </c:extLst>
          </c:dPt>
          <c:xVal>
            <c:numRef>
              <c:f>ChartData!A303:A314</c:f>
              <c:numCache>
                <c:formatCode>0</c:formatCode>
                <c:ptCount val="12"/>
                <c:pt idx="0">
                  <c:v>17</c:v>
                </c:pt>
                <c:pt idx="1">
                  <c:v>18</c:v>
                </c:pt>
                <c:pt idx="2">
                  <c:v>19</c:v>
                </c:pt>
                <c:pt idx="3">
                  <c:v>21</c:v>
                </c:pt>
                <c:pt idx="4">
                  <c:v>22</c:v>
                </c:pt>
                <c:pt idx="5">
                  <c:v>24</c:v>
                </c:pt>
                <c:pt idx="6">
                  <c:v>25</c:v>
                </c:pt>
                <c:pt idx="7">
                  <c:v>26</c:v>
                </c:pt>
                <c:pt idx="8">
                  <c:v>27</c:v>
                </c:pt>
                <c:pt idx="9">
                  <c:v>28</c:v>
                </c:pt>
                <c:pt idx="10">
                  <c:v>29</c:v>
                </c:pt>
                <c:pt idx="11">
                  <c:v>30</c:v>
                </c:pt>
              </c:numCache>
            </c:numRef>
          </c:xVal>
          <c:yVal>
            <c:numRef>
              <c:f>ChartData!Z303:Z314</c:f>
              <c:numCache>
                <c:formatCode>0</c:formatCode>
                <c:ptCount val="12"/>
                <c:pt idx="0">
                  <c:v>31</c:v>
                </c:pt>
                <c:pt idx="1">
                  <c:v>31</c:v>
                </c:pt>
                <c:pt idx="2">
                  <c:v>31</c:v>
                </c:pt>
                <c:pt idx="3">
                  <c:v>31</c:v>
                </c:pt>
                <c:pt idx="4">
                  <c:v>31</c:v>
                </c:pt>
                <c:pt idx="5">
                  <c:v>31</c:v>
                </c:pt>
                <c:pt idx="6">
                  <c:v>31</c:v>
                </c:pt>
                <c:pt idx="7">
                  <c:v>31</c:v>
                </c:pt>
                <c:pt idx="8">
                  <c:v>31</c:v>
                </c:pt>
                <c:pt idx="9">
                  <c:v>31</c:v>
                </c:pt>
                <c:pt idx="10">
                  <c:v>31</c:v>
                </c:pt>
                <c:pt idx="11">
                  <c:v>31</c:v>
                </c:pt>
              </c:numCache>
            </c:numRef>
          </c:yVal>
          <c:bubbleSize>
            <c:numRef>
              <c:f>ChartData!AA303:AA314</c:f>
              <c:numCache>
                <c:formatCode>0.00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26</c:v>
                </c:pt>
                <c:pt idx="9">
                  <c:v>51</c:v>
                </c:pt>
                <c:pt idx="10">
                  <c:v>29</c:v>
                </c:pt>
                <c:pt idx="11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1AC-649A-4D1F-B114-AB2F91EFA2DD}"/>
            </c:ext>
          </c:extLst>
        </c:ser>
        <c:ser>
          <c:idx val="13"/>
          <c:order val="13"/>
          <c:tx>
            <c:strRef>
              <c:f>LegendData!AB1:AB1</c:f>
              <c:strCache>
                <c:ptCount val="1"/>
                <c:pt idx="0">
                  <c:v>Government of Fra...</c:v>
                </c:pt>
              </c:strCache>
            </c:strRef>
          </c:tx>
          <c:spPr>
            <a:solidFill>
              <a:srgbClr val="EFA7B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1AE-649A-4D1F-B114-AB2F91EFA2D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B0-649A-4D1F-B114-AB2F91EFA2DD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B2-649A-4D1F-B114-AB2F91EFA2DD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B4-649A-4D1F-B114-AB2F91EFA2DD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B6-649A-4D1F-B114-AB2F91EFA2DD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B8-649A-4D1F-B114-AB2F91EFA2DD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BA-649A-4D1F-B114-AB2F91EFA2DD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BC-649A-4D1F-B114-AB2F91EFA2DD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BE-649A-4D1F-B114-AB2F91EFA2DD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C0-649A-4D1F-B114-AB2F91EFA2DD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C2-649A-4D1F-B114-AB2F91EFA2DD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C4-649A-4D1F-B114-AB2F91EFA2DD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C6-649A-4D1F-B114-AB2F91EFA2DD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C8-649A-4D1F-B114-AB2F91EFA2DD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CA-649A-4D1F-B114-AB2F91EFA2DD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CC-649A-4D1F-B114-AB2F91EFA2DD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CE-649A-4D1F-B114-AB2F91EFA2DD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D0-649A-4D1F-B114-AB2F91EFA2DD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D2-649A-4D1F-B114-AB2F91EFA2DD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D4-649A-4D1F-B114-AB2F91EFA2DD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D6-649A-4D1F-B114-AB2F91EFA2DD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D8-649A-4D1F-B114-AB2F91EFA2DD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DA-649A-4D1F-B114-AB2F91EFA2DD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DC-649A-4D1F-B114-AB2F91EFA2DD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DE-649A-4D1F-B114-AB2F91EFA2DD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E0-649A-4D1F-B114-AB2F91EFA2DD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E2-649A-4D1F-B114-AB2F91EFA2DD}"/>
              </c:ext>
            </c:extLst>
          </c:dPt>
          <c:xVal>
            <c:numRef>
              <c:f>ChartData!A315:A341</c:f>
              <c:numCache>
                <c:formatCode>0</c:formatCode>
                <c:ptCount val="27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</c:v>
                </c:pt>
                <c:pt idx="19">
                  <c:v>22</c:v>
                </c:pt>
                <c:pt idx="20">
                  <c:v>23</c:v>
                </c:pt>
                <c:pt idx="21">
                  <c:v>24</c:v>
                </c:pt>
                <c:pt idx="22">
                  <c:v>25</c:v>
                </c:pt>
                <c:pt idx="23">
                  <c:v>26</c:v>
                </c:pt>
                <c:pt idx="24">
                  <c:v>27</c:v>
                </c:pt>
                <c:pt idx="25">
                  <c:v>28</c:v>
                </c:pt>
                <c:pt idx="26">
                  <c:v>29</c:v>
                </c:pt>
              </c:numCache>
            </c:numRef>
          </c:xVal>
          <c:yVal>
            <c:numRef>
              <c:f>ChartData!AB315:AB341</c:f>
              <c:numCache>
                <c:formatCode>0</c:formatCode>
                <c:ptCount val="27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  <c:pt idx="6">
                  <c:v>30</c:v>
                </c:pt>
                <c:pt idx="7">
                  <c:v>30</c:v>
                </c:pt>
                <c:pt idx="8">
                  <c:v>30</c:v>
                </c:pt>
                <c:pt idx="9">
                  <c:v>30</c:v>
                </c:pt>
                <c:pt idx="10">
                  <c:v>30</c:v>
                </c:pt>
                <c:pt idx="11">
                  <c:v>30</c:v>
                </c:pt>
                <c:pt idx="12">
                  <c:v>30</c:v>
                </c:pt>
                <c:pt idx="13">
                  <c:v>30</c:v>
                </c:pt>
                <c:pt idx="14">
                  <c:v>30</c:v>
                </c:pt>
                <c:pt idx="15">
                  <c:v>30</c:v>
                </c:pt>
                <c:pt idx="16">
                  <c:v>30</c:v>
                </c:pt>
                <c:pt idx="17">
                  <c:v>30</c:v>
                </c:pt>
                <c:pt idx="18">
                  <c:v>30</c:v>
                </c:pt>
                <c:pt idx="19">
                  <c:v>30</c:v>
                </c:pt>
                <c:pt idx="20">
                  <c:v>30</c:v>
                </c:pt>
                <c:pt idx="21">
                  <c:v>30</c:v>
                </c:pt>
                <c:pt idx="22">
                  <c:v>30</c:v>
                </c:pt>
                <c:pt idx="23">
                  <c:v>30</c:v>
                </c:pt>
                <c:pt idx="24">
                  <c:v>30</c:v>
                </c:pt>
                <c:pt idx="25">
                  <c:v>30</c:v>
                </c:pt>
                <c:pt idx="26">
                  <c:v>30</c:v>
                </c:pt>
              </c:numCache>
            </c:numRef>
          </c:yVal>
          <c:bubbleSize>
            <c:numRef>
              <c:f>ChartData!AC315:AC341</c:f>
              <c:numCache>
                <c:formatCode>0.00</c:formatCode>
                <c:ptCount val="27"/>
                <c:pt idx="0">
                  <c:v>2</c:v>
                </c:pt>
                <c:pt idx="1">
                  <c:v>1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3</c:v>
                </c:pt>
                <c:pt idx="10">
                  <c:v>1</c:v>
                </c:pt>
                <c:pt idx="11">
                  <c:v>5</c:v>
                </c:pt>
                <c:pt idx="12">
                  <c:v>1</c:v>
                </c:pt>
                <c:pt idx="13">
                  <c:v>1</c:v>
                </c:pt>
                <c:pt idx="14">
                  <c:v>2</c:v>
                </c:pt>
                <c:pt idx="15">
                  <c:v>2</c:v>
                </c:pt>
                <c:pt idx="16">
                  <c:v>8</c:v>
                </c:pt>
                <c:pt idx="17">
                  <c:v>3</c:v>
                </c:pt>
                <c:pt idx="18">
                  <c:v>2</c:v>
                </c:pt>
                <c:pt idx="19">
                  <c:v>11</c:v>
                </c:pt>
                <c:pt idx="20">
                  <c:v>11</c:v>
                </c:pt>
                <c:pt idx="21">
                  <c:v>10</c:v>
                </c:pt>
                <c:pt idx="22">
                  <c:v>10</c:v>
                </c:pt>
                <c:pt idx="23">
                  <c:v>12</c:v>
                </c:pt>
                <c:pt idx="24">
                  <c:v>4</c:v>
                </c:pt>
                <c:pt idx="25">
                  <c:v>12</c:v>
                </c:pt>
                <c:pt idx="26">
                  <c:v>3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1E3-649A-4D1F-B114-AB2F91EFA2DD}"/>
            </c:ext>
          </c:extLst>
        </c:ser>
        <c:ser>
          <c:idx val="14"/>
          <c:order val="14"/>
          <c:tx>
            <c:strRef>
              <c:f>LegendData!AD1:AD1</c:f>
              <c:strCache>
                <c:ptCount val="1"/>
                <c:pt idx="0">
                  <c:v>CNES (in: Governm...</c:v>
                </c:pt>
              </c:strCache>
            </c:strRef>
          </c:tx>
          <c:spPr>
            <a:solidFill>
              <a:srgbClr val="7F95A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1E5-649A-4D1F-B114-AB2F91EFA2D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E7-649A-4D1F-B114-AB2F91EFA2DD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E9-649A-4D1F-B114-AB2F91EFA2DD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EB-649A-4D1F-B114-AB2F91EFA2DD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ED-649A-4D1F-B114-AB2F91EFA2DD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EF-649A-4D1F-B114-AB2F91EFA2DD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F1-649A-4D1F-B114-AB2F91EFA2DD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F3-649A-4D1F-B114-AB2F91EFA2DD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F5-649A-4D1F-B114-AB2F91EFA2DD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F7-649A-4D1F-B114-AB2F91EFA2DD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F9-649A-4D1F-B114-AB2F91EFA2DD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FB-649A-4D1F-B114-AB2F91EFA2DD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FD-649A-4D1F-B114-AB2F91EFA2DD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FF-649A-4D1F-B114-AB2F91EFA2DD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01-649A-4D1F-B114-AB2F91EFA2DD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03-649A-4D1F-B114-AB2F91EFA2DD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05-649A-4D1F-B114-AB2F91EFA2DD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07-649A-4D1F-B114-AB2F91EFA2DD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209-649A-4D1F-B114-AB2F91EFA2DD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20B-649A-4D1F-B114-AB2F91EFA2DD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20D-649A-4D1F-B114-AB2F91EFA2DD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0F-649A-4D1F-B114-AB2F91EFA2DD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11-649A-4D1F-B114-AB2F91EFA2DD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13-649A-4D1F-B114-AB2F91EFA2DD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15-649A-4D1F-B114-AB2F91EFA2DD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17-649A-4D1F-B114-AB2F91EFA2DD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19-649A-4D1F-B114-AB2F91EFA2DD}"/>
              </c:ext>
            </c:extLst>
          </c:dPt>
          <c:xVal>
            <c:numRef>
              <c:f>ChartData!A342:A368</c:f>
              <c:numCache>
                <c:formatCode>0</c:formatCode>
                <c:ptCount val="27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</c:v>
                </c:pt>
                <c:pt idx="19">
                  <c:v>22</c:v>
                </c:pt>
                <c:pt idx="20">
                  <c:v>23</c:v>
                </c:pt>
                <c:pt idx="21">
                  <c:v>24</c:v>
                </c:pt>
                <c:pt idx="22">
                  <c:v>25</c:v>
                </c:pt>
                <c:pt idx="23">
                  <c:v>26</c:v>
                </c:pt>
                <c:pt idx="24">
                  <c:v>27</c:v>
                </c:pt>
                <c:pt idx="25">
                  <c:v>28</c:v>
                </c:pt>
                <c:pt idx="26">
                  <c:v>29</c:v>
                </c:pt>
              </c:numCache>
            </c:numRef>
          </c:xVal>
          <c:yVal>
            <c:numRef>
              <c:f>ChartData!AD342:AD368</c:f>
              <c:numCache>
                <c:formatCode>0</c:formatCode>
                <c:ptCount val="27"/>
                <c:pt idx="0">
                  <c:v>29</c:v>
                </c:pt>
                <c:pt idx="1">
                  <c:v>29</c:v>
                </c:pt>
                <c:pt idx="2">
                  <c:v>29</c:v>
                </c:pt>
                <c:pt idx="3">
                  <c:v>29</c:v>
                </c:pt>
                <c:pt idx="4">
                  <c:v>29</c:v>
                </c:pt>
                <c:pt idx="5">
                  <c:v>29</c:v>
                </c:pt>
                <c:pt idx="6">
                  <c:v>29</c:v>
                </c:pt>
                <c:pt idx="7">
                  <c:v>29</c:v>
                </c:pt>
                <c:pt idx="8">
                  <c:v>29</c:v>
                </c:pt>
                <c:pt idx="9">
                  <c:v>29</c:v>
                </c:pt>
                <c:pt idx="10">
                  <c:v>29</c:v>
                </c:pt>
                <c:pt idx="11">
                  <c:v>29</c:v>
                </c:pt>
                <c:pt idx="12">
                  <c:v>29</c:v>
                </c:pt>
                <c:pt idx="13">
                  <c:v>29</c:v>
                </c:pt>
                <c:pt idx="14">
                  <c:v>29</c:v>
                </c:pt>
                <c:pt idx="15">
                  <c:v>29</c:v>
                </c:pt>
                <c:pt idx="16">
                  <c:v>29</c:v>
                </c:pt>
                <c:pt idx="17">
                  <c:v>29</c:v>
                </c:pt>
                <c:pt idx="18">
                  <c:v>29</c:v>
                </c:pt>
                <c:pt idx="19">
                  <c:v>29</c:v>
                </c:pt>
                <c:pt idx="20">
                  <c:v>29</c:v>
                </c:pt>
                <c:pt idx="21">
                  <c:v>29</c:v>
                </c:pt>
                <c:pt idx="22">
                  <c:v>29</c:v>
                </c:pt>
                <c:pt idx="23">
                  <c:v>29</c:v>
                </c:pt>
                <c:pt idx="24">
                  <c:v>29</c:v>
                </c:pt>
                <c:pt idx="25">
                  <c:v>29</c:v>
                </c:pt>
                <c:pt idx="26">
                  <c:v>29</c:v>
                </c:pt>
              </c:numCache>
            </c:numRef>
          </c:yVal>
          <c:bubbleSize>
            <c:numRef>
              <c:f>ChartData!AE342:AE368</c:f>
              <c:numCache>
                <c:formatCode>0.00</c:formatCode>
                <c:ptCount val="27"/>
                <c:pt idx="0">
                  <c:v>2</c:v>
                </c:pt>
                <c:pt idx="1">
                  <c:v>1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3</c:v>
                </c:pt>
                <c:pt idx="10">
                  <c:v>1</c:v>
                </c:pt>
                <c:pt idx="11">
                  <c:v>4</c:v>
                </c:pt>
                <c:pt idx="12">
                  <c:v>1</c:v>
                </c:pt>
                <c:pt idx="13">
                  <c:v>1</c:v>
                </c:pt>
                <c:pt idx="14">
                  <c:v>2</c:v>
                </c:pt>
                <c:pt idx="15">
                  <c:v>2</c:v>
                </c:pt>
                <c:pt idx="16">
                  <c:v>8</c:v>
                </c:pt>
                <c:pt idx="17">
                  <c:v>3</c:v>
                </c:pt>
                <c:pt idx="18">
                  <c:v>2</c:v>
                </c:pt>
                <c:pt idx="19">
                  <c:v>11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12</c:v>
                </c:pt>
                <c:pt idx="24">
                  <c:v>4</c:v>
                </c:pt>
                <c:pt idx="25">
                  <c:v>12</c:v>
                </c:pt>
                <c:pt idx="26">
                  <c:v>3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21A-649A-4D1F-B114-AB2F91EFA2DD}"/>
            </c:ext>
          </c:extLst>
        </c:ser>
        <c:ser>
          <c:idx val="15"/>
          <c:order val="15"/>
          <c:tx>
            <c:strRef>
              <c:f>LegendData!AF1:AF1</c:f>
              <c:strCache>
                <c:ptCount val="1"/>
                <c:pt idx="0">
                  <c:v>Unitary Enterpris...</c:v>
                </c:pt>
              </c:strCache>
            </c:strRef>
          </c:tx>
          <c:spPr>
            <a:solidFill>
              <a:srgbClr val="EBF9F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1C-649A-4D1F-B114-AB2F91EFA2D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1E-649A-4D1F-B114-AB2F91EFA2DD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20-649A-4D1F-B114-AB2F91EFA2DD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22-649A-4D1F-B114-AB2F91EFA2DD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24-649A-4D1F-B114-AB2F91EFA2DD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26-649A-4D1F-B114-AB2F91EFA2DD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28-649A-4D1F-B114-AB2F91EFA2DD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2A-649A-4D1F-B114-AB2F91EFA2DD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22C-649A-4D1F-B114-AB2F91EFA2DD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22E-649A-4D1F-B114-AB2F91EFA2DD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230-649A-4D1F-B114-AB2F91EFA2DD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32-649A-4D1F-B114-AB2F91EFA2DD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34-649A-4D1F-B114-AB2F91EFA2DD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36-649A-4D1F-B114-AB2F91EFA2DD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38-649A-4D1F-B114-AB2F91EFA2DD}"/>
              </c:ext>
            </c:extLst>
          </c:dPt>
          <c:xVal>
            <c:numRef>
              <c:f>ChartData!A369:A383</c:f>
              <c:numCache>
                <c:formatCode>0</c:formatCode>
                <c:ptCount val="15"/>
                <c:pt idx="0">
                  <c:v>9</c:v>
                </c:pt>
                <c:pt idx="1">
                  <c:v>10</c:v>
                </c:pt>
                <c:pt idx="2">
                  <c:v>11</c:v>
                </c:pt>
                <c:pt idx="3">
                  <c:v>13</c:v>
                </c:pt>
                <c:pt idx="4">
                  <c:v>14</c:v>
                </c:pt>
                <c:pt idx="5">
                  <c:v>19</c:v>
                </c:pt>
                <c:pt idx="6">
                  <c:v>20</c:v>
                </c:pt>
                <c:pt idx="7">
                  <c:v>22</c:v>
                </c:pt>
                <c:pt idx="8">
                  <c:v>23</c:v>
                </c:pt>
                <c:pt idx="9">
                  <c:v>24</c:v>
                </c:pt>
                <c:pt idx="10">
                  <c:v>25</c:v>
                </c:pt>
                <c:pt idx="11">
                  <c:v>26</c:v>
                </c:pt>
                <c:pt idx="12">
                  <c:v>27</c:v>
                </c:pt>
                <c:pt idx="13">
                  <c:v>28</c:v>
                </c:pt>
                <c:pt idx="14">
                  <c:v>29</c:v>
                </c:pt>
              </c:numCache>
            </c:numRef>
          </c:xVal>
          <c:yVal>
            <c:numRef>
              <c:f>ChartData!AF369:AF383</c:f>
              <c:numCache>
                <c:formatCode>0</c:formatCode>
                <c:ptCount val="15"/>
                <c:pt idx="0">
                  <c:v>28</c:v>
                </c:pt>
                <c:pt idx="1">
                  <c:v>28</c:v>
                </c:pt>
                <c:pt idx="2">
                  <c:v>28</c:v>
                </c:pt>
                <c:pt idx="3">
                  <c:v>28</c:v>
                </c:pt>
                <c:pt idx="4">
                  <c:v>28</c:v>
                </c:pt>
                <c:pt idx="5">
                  <c:v>28</c:v>
                </c:pt>
                <c:pt idx="6">
                  <c:v>28</c:v>
                </c:pt>
                <c:pt idx="7">
                  <c:v>28</c:v>
                </c:pt>
                <c:pt idx="8">
                  <c:v>28</c:v>
                </c:pt>
                <c:pt idx="9">
                  <c:v>28</c:v>
                </c:pt>
                <c:pt idx="10">
                  <c:v>28</c:v>
                </c:pt>
                <c:pt idx="11">
                  <c:v>28</c:v>
                </c:pt>
                <c:pt idx="12">
                  <c:v>28</c:v>
                </c:pt>
                <c:pt idx="13">
                  <c:v>28</c:v>
                </c:pt>
                <c:pt idx="14">
                  <c:v>28</c:v>
                </c:pt>
              </c:numCache>
            </c:numRef>
          </c:yVal>
          <c:bubbleSize>
            <c:numRef>
              <c:f>ChartData!AG369:AG383</c:f>
              <c:numCache>
                <c:formatCode>0.00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32</c:v>
                </c:pt>
                <c:pt idx="12">
                  <c:v>30</c:v>
                </c:pt>
                <c:pt idx="13">
                  <c:v>17</c:v>
                </c:pt>
                <c:pt idx="14">
                  <c:v>10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239-649A-4D1F-B114-AB2F91EFA2DD}"/>
            </c:ext>
          </c:extLst>
        </c:ser>
        <c:ser>
          <c:idx val="16"/>
          <c:order val="16"/>
          <c:tx>
            <c:strRef>
              <c:f>LegendData!AH1:AH1</c:f>
              <c:strCache>
                <c:ptCount val="1"/>
                <c:pt idx="0">
                  <c:v>Northwestern Poly...</c:v>
                </c:pt>
              </c:strCache>
            </c:strRef>
          </c:tx>
          <c:spPr>
            <a:solidFill>
              <a:srgbClr val="C4EEF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3B-649A-4D1F-B114-AB2F91EFA2D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3D-649A-4D1F-B114-AB2F91EFA2DD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3F-649A-4D1F-B114-AB2F91EFA2DD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41-649A-4D1F-B114-AB2F91EFA2DD}"/>
              </c:ext>
            </c:extLst>
          </c:dPt>
          <c:xVal>
            <c:numRef>
              <c:f>ChartData!A384:A387</c:f>
              <c:numCache>
                <c:formatCode>0</c:formatCode>
                <c:ptCount val="4"/>
                <c:pt idx="0">
                  <c:v>26</c:v>
                </c:pt>
                <c:pt idx="1">
                  <c:v>27</c:v>
                </c:pt>
                <c:pt idx="2">
                  <c:v>28</c:v>
                </c:pt>
                <c:pt idx="3">
                  <c:v>29</c:v>
                </c:pt>
              </c:numCache>
            </c:numRef>
          </c:xVal>
          <c:yVal>
            <c:numRef>
              <c:f>ChartData!AH384:AH387</c:f>
              <c:numCache>
                <c:formatCode>0</c:formatCode>
                <c:ptCount val="4"/>
                <c:pt idx="0">
                  <c:v>27</c:v>
                </c:pt>
                <c:pt idx="1">
                  <c:v>27</c:v>
                </c:pt>
                <c:pt idx="2">
                  <c:v>27</c:v>
                </c:pt>
                <c:pt idx="3">
                  <c:v>27</c:v>
                </c:pt>
              </c:numCache>
            </c:numRef>
          </c:yVal>
          <c:bubbleSize>
            <c:numRef>
              <c:f>ChartData!AI384:AI387</c:f>
              <c:numCache>
                <c:formatCode>0.00</c:formatCode>
                <c:ptCount val="4"/>
                <c:pt idx="0">
                  <c:v>1</c:v>
                </c:pt>
                <c:pt idx="1">
                  <c:v>30</c:v>
                </c:pt>
                <c:pt idx="2">
                  <c:v>28</c:v>
                </c:pt>
                <c:pt idx="3">
                  <c:v>40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242-649A-4D1F-B114-AB2F91EFA2DD}"/>
            </c:ext>
          </c:extLst>
        </c:ser>
        <c:ser>
          <c:idx val="17"/>
          <c:order val="17"/>
          <c:tx>
            <c:strRef>
              <c:f>LegendData!AJ1:AJ1</c:f>
              <c:strCache>
                <c:ptCount val="1"/>
                <c:pt idx="0">
                  <c:v>Helmholtz Associa...</c:v>
                </c:pt>
              </c:strCache>
            </c:strRef>
          </c:tx>
          <c:spPr>
            <a:solidFill>
              <a:srgbClr val="66A28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44-649A-4D1F-B114-AB2F91EFA2D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46-649A-4D1F-B114-AB2F91EFA2DD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48-649A-4D1F-B114-AB2F91EFA2DD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4A-649A-4D1F-B114-AB2F91EFA2DD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4C-649A-4D1F-B114-AB2F91EFA2DD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4E-649A-4D1F-B114-AB2F91EFA2DD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50-649A-4D1F-B114-AB2F91EFA2DD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52-649A-4D1F-B114-AB2F91EFA2DD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254-649A-4D1F-B114-AB2F91EFA2DD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256-649A-4D1F-B114-AB2F91EFA2DD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258-649A-4D1F-B114-AB2F91EFA2DD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5A-649A-4D1F-B114-AB2F91EFA2DD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5C-649A-4D1F-B114-AB2F91EFA2DD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5E-649A-4D1F-B114-AB2F91EFA2DD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60-649A-4D1F-B114-AB2F91EFA2DD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62-649A-4D1F-B114-AB2F91EFA2DD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64-649A-4D1F-B114-AB2F91EFA2DD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66-649A-4D1F-B114-AB2F91EFA2DD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268-649A-4D1F-B114-AB2F91EFA2DD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26A-649A-4D1F-B114-AB2F91EFA2DD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26C-649A-4D1F-B114-AB2F91EFA2DD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6E-649A-4D1F-B114-AB2F91EFA2DD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70-649A-4D1F-B114-AB2F91EFA2DD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72-649A-4D1F-B114-AB2F91EFA2DD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74-649A-4D1F-B114-AB2F91EFA2DD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76-649A-4D1F-B114-AB2F91EFA2DD}"/>
              </c:ext>
            </c:extLst>
          </c:dPt>
          <c:xVal>
            <c:numRef>
              <c:f>ChartData!A388:A413</c:f>
              <c:numCache>
                <c:formatCode>0</c:formatCode>
                <c:ptCount val="26"/>
                <c:pt idx="0">
                  <c:v>2</c:v>
                </c:pt>
                <c:pt idx="1">
                  <c:v>3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  <c:pt idx="15">
                  <c:v>19</c:v>
                </c:pt>
                <c:pt idx="16">
                  <c:v>20</c:v>
                </c:pt>
                <c:pt idx="17">
                  <c:v>21</c:v>
                </c:pt>
                <c:pt idx="18">
                  <c:v>22</c:v>
                </c:pt>
                <c:pt idx="19">
                  <c:v>23</c:v>
                </c:pt>
                <c:pt idx="20">
                  <c:v>24</c:v>
                </c:pt>
                <c:pt idx="21">
                  <c:v>25</c:v>
                </c:pt>
                <c:pt idx="22">
                  <c:v>26</c:v>
                </c:pt>
                <c:pt idx="23">
                  <c:v>27</c:v>
                </c:pt>
                <c:pt idx="24">
                  <c:v>28</c:v>
                </c:pt>
                <c:pt idx="25">
                  <c:v>29</c:v>
                </c:pt>
              </c:numCache>
            </c:numRef>
          </c:xVal>
          <c:yVal>
            <c:numRef>
              <c:f>ChartData!AJ388:AJ413</c:f>
              <c:numCache>
                <c:formatCode>0</c:formatCode>
                <c:ptCount val="26"/>
                <c:pt idx="0">
                  <c:v>26</c:v>
                </c:pt>
                <c:pt idx="1">
                  <c:v>26</c:v>
                </c:pt>
                <c:pt idx="2">
                  <c:v>26</c:v>
                </c:pt>
                <c:pt idx="3">
                  <c:v>26</c:v>
                </c:pt>
                <c:pt idx="4">
                  <c:v>26</c:v>
                </c:pt>
                <c:pt idx="5">
                  <c:v>26</c:v>
                </c:pt>
                <c:pt idx="6">
                  <c:v>26</c:v>
                </c:pt>
                <c:pt idx="7">
                  <c:v>26</c:v>
                </c:pt>
                <c:pt idx="8">
                  <c:v>26</c:v>
                </c:pt>
                <c:pt idx="9">
                  <c:v>26</c:v>
                </c:pt>
                <c:pt idx="10">
                  <c:v>26</c:v>
                </c:pt>
                <c:pt idx="11">
                  <c:v>26</c:v>
                </c:pt>
                <c:pt idx="12">
                  <c:v>26</c:v>
                </c:pt>
                <c:pt idx="13">
                  <c:v>26</c:v>
                </c:pt>
                <c:pt idx="14">
                  <c:v>26</c:v>
                </c:pt>
                <c:pt idx="15">
                  <c:v>26</c:v>
                </c:pt>
                <c:pt idx="16">
                  <c:v>26</c:v>
                </c:pt>
                <c:pt idx="17">
                  <c:v>26</c:v>
                </c:pt>
                <c:pt idx="18">
                  <c:v>26</c:v>
                </c:pt>
                <c:pt idx="19">
                  <c:v>26</c:v>
                </c:pt>
                <c:pt idx="20">
                  <c:v>26</c:v>
                </c:pt>
                <c:pt idx="21">
                  <c:v>26</c:v>
                </c:pt>
                <c:pt idx="22">
                  <c:v>26</c:v>
                </c:pt>
                <c:pt idx="23">
                  <c:v>26</c:v>
                </c:pt>
                <c:pt idx="24">
                  <c:v>26</c:v>
                </c:pt>
                <c:pt idx="25">
                  <c:v>26</c:v>
                </c:pt>
              </c:numCache>
            </c:numRef>
          </c:yVal>
          <c:bubbleSize>
            <c:numRef>
              <c:f>ChartData!AK388:AK413</c:f>
              <c:numCache>
                <c:formatCode>0.00</c:formatCode>
                <c:ptCount val="26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3</c:v>
                </c:pt>
                <c:pt idx="8">
                  <c:v>4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2">
                  <c:v>5</c:v>
                </c:pt>
                <c:pt idx="13">
                  <c:v>4</c:v>
                </c:pt>
                <c:pt idx="14">
                  <c:v>9</c:v>
                </c:pt>
                <c:pt idx="15">
                  <c:v>7</c:v>
                </c:pt>
                <c:pt idx="16">
                  <c:v>3</c:v>
                </c:pt>
                <c:pt idx="17">
                  <c:v>9</c:v>
                </c:pt>
                <c:pt idx="18">
                  <c:v>7</c:v>
                </c:pt>
                <c:pt idx="19">
                  <c:v>7</c:v>
                </c:pt>
                <c:pt idx="20">
                  <c:v>5</c:v>
                </c:pt>
                <c:pt idx="21">
                  <c:v>4</c:v>
                </c:pt>
                <c:pt idx="22">
                  <c:v>3</c:v>
                </c:pt>
                <c:pt idx="23">
                  <c:v>3</c:v>
                </c:pt>
                <c:pt idx="24">
                  <c:v>7</c:v>
                </c:pt>
                <c:pt idx="25">
                  <c:v>3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277-649A-4D1F-B114-AB2F91EFA2DD}"/>
            </c:ext>
          </c:extLst>
        </c:ser>
        <c:ser>
          <c:idx val="18"/>
          <c:order val="18"/>
          <c:tx>
            <c:strRef>
              <c:f>LegendData!AL1:AL1</c:f>
              <c:strCache>
                <c:ptCount val="1"/>
                <c:pt idx="0">
                  <c:v>DLR (in: H.-A.)</c:v>
                </c:pt>
              </c:strCache>
            </c:strRef>
          </c:tx>
          <c:spPr>
            <a:solidFill>
              <a:srgbClr val="FFC83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79-649A-4D1F-B114-AB2F91EFA2D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7B-649A-4D1F-B114-AB2F91EFA2DD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7D-649A-4D1F-B114-AB2F91EFA2DD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7F-649A-4D1F-B114-AB2F91EFA2DD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81-649A-4D1F-B114-AB2F91EFA2DD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83-649A-4D1F-B114-AB2F91EFA2DD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85-649A-4D1F-B114-AB2F91EFA2DD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87-649A-4D1F-B114-AB2F91EFA2DD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289-649A-4D1F-B114-AB2F91EFA2DD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28B-649A-4D1F-B114-AB2F91EFA2DD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28D-649A-4D1F-B114-AB2F91EFA2DD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8F-649A-4D1F-B114-AB2F91EFA2DD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91-649A-4D1F-B114-AB2F91EFA2DD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93-649A-4D1F-B114-AB2F91EFA2DD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95-649A-4D1F-B114-AB2F91EFA2DD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97-649A-4D1F-B114-AB2F91EFA2DD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99-649A-4D1F-B114-AB2F91EFA2DD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9B-649A-4D1F-B114-AB2F91EFA2DD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29D-649A-4D1F-B114-AB2F91EFA2DD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29F-649A-4D1F-B114-AB2F91EFA2DD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2A1-649A-4D1F-B114-AB2F91EFA2DD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A3-649A-4D1F-B114-AB2F91EFA2DD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A5-649A-4D1F-B114-AB2F91EFA2DD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A7-649A-4D1F-B114-AB2F91EFA2DD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A9-649A-4D1F-B114-AB2F91EFA2DD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AB-649A-4D1F-B114-AB2F91EFA2DD}"/>
              </c:ext>
            </c:extLst>
          </c:dPt>
          <c:xVal>
            <c:numRef>
              <c:f>ChartData!A414:A439</c:f>
              <c:numCache>
                <c:formatCode>0</c:formatCode>
                <c:ptCount val="26"/>
                <c:pt idx="0">
                  <c:v>2</c:v>
                </c:pt>
                <c:pt idx="1">
                  <c:v>3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  <c:pt idx="15">
                  <c:v>19</c:v>
                </c:pt>
                <c:pt idx="16">
                  <c:v>20</c:v>
                </c:pt>
                <c:pt idx="17">
                  <c:v>21</c:v>
                </c:pt>
                <c:pt idx="18">
                  <c:v>22</c:v>
                </c:pt>
                <c:pt idx="19">
                  <c:v>23</c:v>
                </c:pt>
                <c:pt idx="20">
                  <c:v>24</c:v>
                </c:pt>
                <c:pt idx="21">
                  <c:v>25</c:v>
                </c:pt>
                <c:pt idx="22">
                  <c:v>26</c:v>
                </c:pt>
                <c:pt idx="23">
                  <c:v>27</c:v>
                </c:pt>
                <c:pt idx="24">
                  <c:v>28</c:v>
                </c:pt>
                <c:pt idx="25">
                  <c:v>29</c:v>
                </c:pt>
              </c:numCache>
            </c:numRef>
          </c:xVal>
          <c:yVal>
            <c:numRef>
              <c:f>ChartData!AL414:AL439</c:f>
              <c:numCache>
                <c:formatCode>0</c:formatCode>
                <c:ptCount val="26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  <c:pt idx="4">
                  <c:v>25</c:v>
                </c:pt>
                <c:pt idx="5">
                  <c:v>25</c:v>
                </c:pt>
                <c:pt idx="6">
                  <c:v>25</c:v>
                </c:pt>
                <c:pt idx="7">
                  <c:v>25</c:v>
                </c:pt>
                <c:pt idx="8">
                  <c:v>25</c:v>
                </c:pt>
                <c:pt idx="9">
                  <c:v>25</c:v>
                </c:pt>
                <c:pt idx="10">
                  <c:v>25</c:v>
                </c:pt>
                <c:pt idx="11">
                  <c:v>25</c:v>
                </c:pt>
                <c:pt idx="12">
                  <c:v>25</c:v>
                </c:pt>
                <c:pt idx="13">
                  <c:v>25</c:v>
                </c:pt>
                <c:pt idx="14">
                  <c:v>25</c:v>
                </c:pt>
                <c:pt idx="15">
                  <c:v>25</c:v>
                </c:pt>
                <c:pt idx="16">
                  <c:v>25</c:v>
                </c:pt>
                <c:pt idx="17">
                  <c:v>25</c:v>
                </c:pt>
                <c:pt idx="18">
                  <c:v>25</c:v>
                </c:pt>
                <c:pt idx="19">
                  <c:v>25</c:v>
                </c:pt>
                <c:pt idx="20">
                  <c:v>25</c:v>
                </c:pt>
                <c:pt idx="21">
                  <c:v>25</c:v>
                </c:pt>
                <c:pt idx="22">
                  <c:v>25</c:v>
                </c:pt>
                <c:pt idx="23">
                  <c:v>25</c:v>
                </c:pt>
                <c:pt idx="24">
                  <c:v>25</c:v>
                </c:pt>
                <c:pt idx="25">
                  <c:v>25</c:v>
                </c:pt>
              </c:numCache>
            </c:numRef>
          </c:yVal>
          <c:bubbleSize>
            <c:numRef>
              <c:f>ChartData!AM414:AM439</c:f>
              <c:numCache>
                <c:formatCode>0.00</c:formatCode>
                <c:ptCount val="26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2</c:v>
                </c:pt>
                <c:pt idx="8">
                  <c:v>4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2">
                  <c:v>5</c:v>
                </c:pt>
                <c:pt idx="13">
                  <c:v>4</c:v>
                </c:pt>
                <c:pt idx="14">
                  <c:v>9</c:v>
                </c:pt>
                <c:pt idx="15">
                  <c:v>7</c:v>
                </c:pt>
                <c:pt idx="16">
                  <c:v>3</c:v>
                </c:pt>
                <c:pt idx="17">
                  <c:v>9</c:v>
                </c:pt>
                <c:pt idx="18">
                  <c:v>7</c:v>
                </c:pt>
                <c:pt idx="19">
                  <c:v>7</c:v>
                </c:pt>
                <c:pt idx="20">
                  <c:v>4</c:v>
                </c:pt>
                <c:pt idx="21">
                  <c:v>4</c:v>
                </c:pt>
                <c:pt idx="22">
                  <c:v>3</c:v>
                </c:pt>
                <c:pt idx="23">
                  <c:v>3</c:v>
                </c:pt>
                <c:pt idx="24">
                  <c:v>7</c:v>
                </c:pt>
                <c:pt idx="25">
                  <c:v>3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2AC-649A-4D1F-B114-AB2F91EFA2DD}"/>
            </c:ext>
          </c:extLst>
        </c:ser>
        <c:ser>
          <c:idx val="19"/>
          <c:order val="19"/>
          <c:tx>
            <c:strRef>
              <c:f>LegendData!AN1:AN1</c:f>
              <c:strCache>
                <c:ptCount val="1"/>
                <c:pt idx="0">
                  <c:v>Japan Aerospace E...</c:v>
                </c:pt>
              </c:strCache>
            </c:strRef>
          </c:tx>
          <c:spPr>
            <a:solidFill>
              <a:srgbClr val="AFBDC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AE-649A-4D1F-B114-AB2F91EFA2D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B0-649A-4D1F-B114-AB2F91EFA2DD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B2-649A-4D1F-B114-AB2F91EFA2DD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B4-649A-4D1F-B114-AB2F91EFA2DD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B6-649A-4D1F-B114-AB2F91EFA2DD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B8-649A-4D1F-B114-AB2F91EFA2DD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BA-649A-4D1F-B114-AB2F91EFA2DD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BC-649A-4D1F-B114-AB2F91EFA2DD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2BE-649A-4D1F-B114-AB2F91EFA2DD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2C0-649A-4D1F-B114-AB2F91EFA2DD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2C2-649A-4D1F-B114-AB2F91EFA2DD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C4-649A-4D1F-B114-AB2F91EFA2DD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C6-649A-4D1F-B114-AB2F91EFA2DD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C8-649A-4D1F-B114-AB2F91EFA2DD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CA-649A-4D1F-B114-AB2F91EFA2DD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CC-649A-4D1F-B114-AB2F91EFA2DD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CE-649A-4D1F-B114-AB2F91EFA2DD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D0-649A-4D1F-B114-AB2F91EFA2DD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2D2-649A-4D1F-B114-AB2F91EFA2DD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2D4-649A-4D1F-B114-AB2F91EFA2DD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2D6-649A-4D1F-B114-AB2F91EFA2DD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D8-649A-4D1F-B114-AB2F91EFA2DD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DA-649A-4D1F-B114-AB2F91EFA2DD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DC-649A-4D1F-B114-AB2F91EFA2DD}"/>
              </c:ext>
            </c:extLst>
          </c:dPt>
          <c:xVal>
            <c:numRef>
              <c:f>ChartData!A440:A463</c:f>
              <c:numCache>
                <c:formatCode>0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21</c:v>
                </c:pt>
                <c:pt idx="20">
                  <c:v>25</c:v>
                </c:pt>
                <c:pt idx="21">
                  <c:v>26</c:v>
                </c:pt>
                <c:pt idx="22">
                  <c:v>27</c:v>
                </c:pt>
                <c:pt idx="23">
                  <c:v>28</c:v>
                </c:pt>
              </c:numCache>
            </c:numRef>
          </c:xVal>
          <c:yVal>
            <c:numRef>
              <c:f>ChartData!AN440:AN463</c:f>
              <c:numCache>
                <c:formatCode>0</c:formatCode>
                <c:ptCount val="24"/>
                <c:pt idx="0">
                  <c:v>24</c:v>
                </c:pt>
                <c:pt idx="1">
                  <c:v>24</c:v>
                </c:pt>
                <c:pt idx="2">
                  <c:v>24</c:v>
                </c:pt>
                <c:pt idx="3">
                  <c:v>24</c:v>
                </c:pt>
                <c:pt idx="4">
                  <c:v>24</c:v>
                </c:pt>
                <c:pt idx="5">
                  <c:v>24</c:v>
                </c:pt>
                <c:pt idx="6">
                  <c:v>24</c:v>
                </c:pt>
                <c:pt idx="7">
                  <c:v>24</c:v>
                </c:pt>
                <c:pt idx="8">
                  <c:v>24</c:v>
                </c:pt>
                <c:pt idx="9">
                  <c:v>24</c:v>
                </c:pt>
                <c:pt idx="10">
                  <c:v>24</c:v>
                </c:pt>
                <c:pt idx="11">
                  <c:v>24</c:v>
                </c:pt>
                <c:pt idx="12">
                  <c:v>24</c:v>
                </c:pt>
                <c:pt idx="13">
                  <c:v>24</c:v>
                </c:pt>
                <c:pt idx="14">
                  <c:v>24</c:v>
                </c:pt>
                <c:pt idx="15">
                  <c:v>24</c:v>
                </c:pt>
                <c:pt idx="16">
                  <c:v>24</c:v>
                </c:pt>
                <c:pt idx="17">
                  <c:v>24</c:v>
                </c:pt>
                <c:pt idx="18">
                  <c:v>24</c:v>
                </c:pt>
                <c:pt idx="19">
                  <c:v>24</c:v>
                </c:pt>
                <c:pt idx="20">
                  <c:v>24</c:v>
                </c:pt>
                <c:pt idx="21">
                  <c:v>24</c:v>
                </c:pt>
                <c:pt idx="22">
                  <c:v>24</c:v>
                </c:pt>
                <c:pt idx="23">
                  <c:v>24</c:v>
                </c:pt>
              </c:numCache>
            </c:numRef>
          </c:yVal>
          <c:bubbleSize>
            <c:numRef>
              <c:f>ChartData!AO440:AO463</c:f>
              <c:numCache>
                <c:formatCode>0.00</c:formatCode>
                <c:ptCount val="24"/>
                <c:pt idx="0">
                  <c:v>10</c:v>
                </c:pt>
                <c:pt idx="1">
                  <c:v>2</c:v>
                </c:pt>
                <c:pt idx="2">
                  <c:v>10</c:v>
                </c:pt>
                <c:pt idx="3">
                  <c:v>1</c:v>
                </c:pt>
                <c:pt idx="4">
                  <c:v>4</c:v>
                </c:pt>
                <c:pt idx="5">
                  <c:v>2</c:v>
                </c:pt>
                <c:pt idx="6">
                  <c:v>2</c:v>
                </c:pt>
                <c:pt idx="7">
                  <c:v>4</c:v>
                </c:pt>
                <c:pt idx="8">
                  <c:v>3</c:v>
                </c:pt>
                <c:pt idx="9">
                  <c:v>2</c:v>
                </c:pt>
                <c:pt idx="10">
                  <c:v>2</c:v>
                </c:pt>
                <c:pt idx="11">
                  <c:v>6</c:v>
                </c:pt>
                <c:pt idx="12">
                  <c:v>6</c:v>
                </c:pt>
                <c:pt idx="13">
                  <c:v>5</c:v>
                </c:pt>
                <c:pt idx="14">
                  <c:v>2</c:v>
                </c:pt>
                <c:pt idx="15">
                  <c:v>4</c:v>
                </c:pt>
                <c:pt idx="16">
                  <c:v>1</c:v>
                </c:pt>
                <c:pt idx="17">
                  <c:v>4</c:v>
                </c:pt>
                <c:pt idx="18">
                  <c:v>3</c:v>
                </c:pt>
                <c:pt idx="19">
                  <c:v>5</c:v>
                </c:pt>
                <c:pt idx="20">
                  <c:v>5</c:v>
                </c:pt>
                <c:pt idx="21">
                  <c:v>2</c:v>
                </c:pt>
                <c:pt idx="22">
                  <c:v>1</c:v>
                </c:pt>
                <c:pt idx="23">
                  <c:v>8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2DD-649A-4D1F-B114-AB2F91EFA2DD}"/>
            </c:ext>
          </c:extLst>
        </c:ser>
        <c:ser>
          <c:idx val="20"/>
          <c:order val="20"/>
          <c:tx>
            <c:strRef>
              <c:f>LegendData!AP1:AP1</c:f>
              <c:strCache>
                <c:ptCount val="1"/>
                <c:pt idx="0">
                  <c:v>Chinese Academy o...</c:v>
                </c:pt>
              </c:strCache>
            </c:strRef>
          </c:tx>
          <c:spPr>
            <a:solidFill>
              <a:srgbClr val="B2B37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DF-649A-4D1F-B114-AB2F91EFA2D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E1-649A-4D1F-B114-AB2F91EFA2DD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E3-649A-4D1F-B114-AB2F91EFA2DD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E5-649A-4D1F-B114-AB2F91EFA2DD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E7-649A-4D1F-B114-AB2F91EFA2DD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E9-649A-4D1F-B114-AB2F91EFA2DD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EB-649A-4D1F-B114-AB2F91EFA2DD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ED-649A-4D1F-B114-AB2F91EFA2DD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2EF-649A-4D1F-B114-AB2F91EFA2DD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2F1-649A-4D1F-B114-AB2F91EFA2DD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2F3-649A-4D1F-B114-AB2F91EFA2DD}"/>
              </c:ext>
            </c:extLst>
          </c:dPt>
          <c:xVal>
            <c:numRef>
              <c:f>ChartData!A464:A474</c:f>
              <c:numCache>
                <c:formatCode>0</c:formatCode>
                <c:ptCount val="11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23</c:v>
                </c:pt>
                <c:pt idx="4">
                  <c:v>24</c:v>
                </c:pt>
                <c:pt idx="5">
                  <c:v>25</c:v>
                </c:pt>
                <c:pt idx="6">
                  <c:v>26</c:v>
                </c:pt>
                <c:pt idx="7">
                  <c:v>27</c:v>
                </c:pt>
                <c:pt idx="8">
                  <c:v>28</c:v>
                </c:pt>
                <c:pt idx="9">
                  <c:v>29</c:v>
                </c:pt>
                <c:pt idx="10">
                  <c:v>30</c:v>
                </c:pt>
              </c:numCache>
            </c:numRef>
          </c:xVal>
          <c:yVal>
            <c:numRef>
              <c:f>ChartData!AP464:AP474</c:f>
              <c:numCache>
                <c:formatCode>0</c:formatCode>
                <c:ptCount val="11"/>
                <c:pt idx="0">
                  <c:v>23</c:v>
                </c:pt>
                <c:pt idx="1">
                  <c:v>23</c:v>
                </c:pt>
                <c:pt idx="2">
                  <c:v>23</c:v>
                </c:pt>
                <c:pt idx="3">
                  <c:v>23</c:v>
                </c:pt>
                <c:pt idx="4">
                  <c:v>23</c:v>
                </c:pt>
                <c:pt idx="5">
                  <c:v>23</c:v>
                </c:pt>
                <c:pt idx="6">
                  <c:v>23</c:v>
                </c:pt>
                <c:pt idx="7">
                  <c:v>23</c:v>
                </c:pt>
                <c:pt idx="8">
                  <c:v>23</c:v>
                </c:pt>
                <c:pt idx="9">
                  <c:v>23</c:v>
                </c:pt>
                <c:pt idx="10">
                  <c:v>23</c:v>
                </c:pt>
              </c:numCache>
            </c:numRef>
          </c:yVal>
          <c:bubbleSize>
            <c:numRef>
              <c:f>ChartData!AQ464:AQ474</c:f>
              <c:numCache>
                <c:formatCode>0.00</c:formatCode>
                <c:ptCount val="11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3</c:v>
                </c:pt>
                <c:pt idx="6">
                  <c:v>10</c:v>
                </c:pt>
                <c:pt idx="7">
                  <c:v>15</c:v>
                </c:pt>
                <c:pt idx="8">
                  <c:v>17</c:v>
                </c:pt>
                <c:pt idx="9">
                  <c:v>23</c:v>
                </c:pt>
                <c:pt idx="10">
                  <c:v>3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2F4-649A-4D1F-B114-AB2F91EFA2DD}"/>
            </c:ext>
          </c:extLst>
        </c:ser>
        <c:ser>
          <c:idx val="21"/>
          <c:order val="21"/>
          <c:tx>
            <c:strRef>
              <c:f>LegendData!AR1:AR1</c:f>
              <c:strCache>
                <c:ptCount val="1"/>
                <c:pt idx="0">
                  <c:v>Beijing Institute...</c:v>
                </c:pt>
              </c:strCache>
            </c:strRef>
          </c:tx>
          <c:spPr>
            <a:solidFill>
              <a:srgbClr val="A9AA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F6-649A-4D1F-B114-AB2F91EFA2D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F8-649A-4D1F-B114-AB2F91EFA2DD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FA-649A-4D1F-B114-AB2F91EFA2DD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FC-649A-4D1F-B114-AB2F91EFA2DD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FE-649A-4D1F-B114-AB2F91EFA2DD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300-649A-4D1F-B114-AB2F91EFA2DD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302-649A-4D1F-B114-AB2F91EFA2DD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304-649A-4D1F-B114-AB2F91EFA2DD}"/>
              </c:ext>
            </c:extLst>
          </c:dPt>
          <c:xVal>
            <c:numRef>
              <c:f>ChartData!A475:A482</c:f>
              <c:numCache>
                <c:formatCode>0</c:formatCode>
                <c:ptCount val="8"/>
                <c:pt idx="0">
                  <c:v>22</c:v>
                </c:pt>
                <c:pt idx="1">
                  <c:v>24</c:v>
                </c:pt>
                <c:pt idx="2">
                  <c:v>25</c:v>
                </c:pt>
                <c:pt idx="3">
                  <c:v>26</c:v>
                </c:pt>
                <c:pt idx="4">
                  <c:v>27</c:v>
                </c:pt>
                <c:pt idx="5">
                  <c:v>28</c:v>
                </c:pt>
                <c:pt idx="6">
                  <c:v>29</c:v>
                </c:pt>
                <c:pt idx="7">
                  <c:v>30</c:v>
                </c:pt>
              </c:numCache>
            </c:numRef>
          </c:xVal>
          <c:yVal>
            <c:numRef>
              <c:f>ChartData!AR475:AR482</c:f>
              <c:numCache>
                <c:formatCode>0</c:formatCode>
                <c:ptCount val="8"/>
                <c:pt idx="0">
                  <c:v>22</c:v>
                </c:pt>
                <c:pt idx="1">
                  <c:v>22</c:v>
                </c:pt>
                <c:pt idx="2">
                  <c:v>22</c:v>
                </c:pt>
                <c:pt idx="3">
                  <c:v>22</c:v>
                </c:pt>
                <c:pt idx="4">
                  <c:v>22</c:v>
                </c:pt>
                <c:pt idx="5">
                  <c:v>22</c:v>
                </c:pt>
                <c:pt idx="6">
                  <c:v>22</c:v>
                </c:pt>
                <c:pt idx="7">
                  <c:v>22</c:v>
                </c:pt>
              </c:numCache>
            </c:numRef>
          </c:yVal>
          <c:bubbleSize>
            <c:numRef>
              <c:f>ChartData!AS475:AS482</c:f>
              <c:numCache>
                <c:formatCode>0.00</c:formatCode>
                <c:ptCount val="8"/>
                <c:pt idx="0">
                  <c:v>1</c:v>
                </c:pt>
                <c:pt idx="1">
                  <c:v>1</c:v>
                </c:pt>
                <c:pt idx="2">
                  <c:v>4</c:v>
                </c:pt>
                <c:pt idx="3">
                  <c:v>8</c:v>
                </c:pt>
                <c:pt idx="4">
                  <c:v>11</c:v>
                </c:pt>
                <c:pt idx="5">
                  <c:v>20</c:v>
                </c:pt>
                <c:pt idx="6">
                  <c:v>20</c:v>
                </c:pt>
                <c:pt idx="7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305-649A-4D1F-B114-AB2F91EFA2DD}"/>
            </c:ext>
          </c:extLst>
        </c:ser>
        <c:ser>
          <c:idx val="22"/>
          <c:order val="22"/>
          <c:tx>
            <c:strRef>
              <c:f>LegendData!AT1:AT1</c:f>
              <c:strCache>
                <c:ptCount val="1"/>
                <c:pt idx="0">
                  <c:v>National Universi...</c:v>
                </c:pt>
              </c:strCache>
            </c:strRef>
          </c:tx>
          <c:spPr>
            <a:solidFill>
              <a:srgbClr val="E2E2C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307-649A-4D1F-B114-AB2F91EFA2D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309-649A-4D1F-B114-AB2F91EFA2DD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30B-649A-4D1F-B114-AB2F91EFA2DD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30D-649A-4D1F-B114-AB2F91EFA2DD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30F-649A-4D1F-B114-AB2F91EFA2DD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311-649A-4D1F-B114-AB2F91EFA2DD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313-649A-4D1F-B114-AB2F91EFA2DD}"/>
              </c:ext>
            </c:extLst>
          </c:dPt>
          <c:xVal>
            <c:numRef>
              <c:f>ChartData!A483:A489</c:f>
              <c:numCache>
                <c:formatCode>0</c:formatCode>
                <c:ptCount val="7"/>
                <c:pt idx="0">
                  <c:v>24</c:v>
                </c:pt>
                <c:pt idx="1">
                  <c:v>25</c:v>
                </c:pt>
                <c:pt idx="2">
                  <c:v>26</c:v>
                </c:pt>
                <c:pt idx="3">
                  <c:v>27</c:v>
                </c:pt>
                <c:pt idx="4">
                  <c:v>28</c:v>
                </c:pt>
                <c:pt idx="5">
                  <c:v>29</c:v>
                </c:pt>
                <c:pt idx="6">
                  <c:v>30</c:v>
                </c:pt>
              </c:numCache>
            </c:numRef>
          </c:xVal>
          <c:yVal>
            <c:numRef>
              <c:f>ChartData!AT483:AT489</c:f>
              <c:numCache>
                <c:formatCode>0</c:formatCode>
                <c:ptCount val="7"/>
                <c:pt idx="0">
                  <c:v>21</c:v>
                </c:pt>
                <c:pt idx="1">
                  <c:v>21</c:v>
                </c:pt>
                <c:pt idx="2">
                  <c:v>21</c:v>
                </c:pt>
                <c:pt idx="3">
                  <c:v>21</c:v>
                </c:pt>
                <c:pt idx="4">
                  <c:v>21</c:v>
                </c:pt>
                <c:pt idx="5">
                  <c:v>21</c:v>
                </c:pt>
                <c:pt idx="6">
                  <c:v>21</c:v>
                </c:pt>
              </c:numCache>
            </c:numRef>
          </c:yVal>
          <c:bubbleSize>
            <c:numRef>
              <c:f>ChartData!AU483:AU489</c:f>
              <c:numCache>
                <c:formatCode>0.00</c:formatCode>
                <c:ptCount val="7"/>
                <c:pt idx="0">
                  <c:v>1</c:v>
                </c:pt>
                <c:pt idx="1">
                  <c:v>5</c:v>
                </c:pt>
                <c:pt idx="2">
                  <c:v>2</c:v>
                </c:pt>
                <c:pt idx="3">
                  <c:v>15</c:v>
                </c:pt>
                <c:pt idx="4">
                  <c:v>14</c:v>
                </c:pt>
                <c:pt idx="5">
                  <c:v>17</c:v>
                </c:pt>
                <c:pt idx="6">
                  <c:v>4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314-649A-4D1F-B114-AB2F91EFA2DD}"/>
            </c:ext>
          </c:extLst>
        </c:ser>
        <c:ser>
          <c:idx val="23"/>
          <c:order val="23"/>
          <c:tx>
            <c:strRef>
              <c:f>LegendData!AV1:AV1</c:f>
              <c:strCache>
                <c:ptCount val="1"/>
                <c:pt idx="0">
                  <c:v>China Aerospace S...</c:v>
                </c:pt>
              </c:strCache>
            </c:strRef>
          </c:tx>
          <c:spPr>
            <a:solidFill>
              <a:srgbClr val="666D7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316-649A-4D1F-B114-AB2F91EFA2D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318-649A-4D1F-B114-AB2F91EFA2DD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31A-649A-4D1F-B114-AB2F91EFA2DD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31C-649A-4D1F-B114-AB2F91EFA2DD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31E-649A-4D1F-B114-AB2F91EFA2DD}"/>
              </c:ext>
            </c:extLst>
          </c:dPt>
          <c:xVal>
            <c:numRef>
              <c:f>ChartData!A490:A494</c:f>
              <c:numCache>
                <c:formatCode>0</c:formatCode>
                <c:ptCount val="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</c:numCache>
            </c:numRef>
          </c:xVal>
          <c:yVal>
            <c:numRef>
              <c:f>ChartData!AV490:AV494</c:f>
              <c:numCache>
                <c:formatCode>0</c:formatCode>
                <c:ptCount val="5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</c:numCache>
            </c:numRef>
          </c:yVal>
          <c:bubbleSize>
            <c:numRef>
              <c:f>ChartData!AW490:AW494</c:f>
              <c:numCache>
                <c:formatCode>0.00</c:formatCode>
                <c:ptCount val="5"/>
                <c:pt idx="0">
                  <c:v>1</c:v>
                </c:pt>
                <c:pt idx="1">
                  <c:v>3</c:v>
                </c:pt>
                <c:pt idx="2">
                  <c:v>7</c:v>
                </c:pt>
                <c:pt idx="3">
                  <c:v>20</c:v>
                </c:pt>
                <c:pt idx="4">
                  <c:v>15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31F-649A-4D1F-B114-AB2F91EFA2DD}"/>
            </c:ext>
          </c:extLst>
        </c:ser>
        <c:ser>
          <c:idx val="24"/>
          <c:order val="24"/>
          <c:tx>
            <c:strRef>
              <c:f>LegendData!AX1:AX1</c:f>
              <c:strCache>
                <c:ptCount val="1"/>
                <c:pt idx="0">
                  <c:v>Nanjing Universit...</c:v>
                </c:pt>
              </c:strCache>
            </c:strRef>
          </c:tx>
          <c:spPr>
            <a:solidFill>
              <a:srgbClr val="99C1A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321-649A-4D1F-B114-AB2F91EFA2D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323-649A-4D1F-B114-AB2F91EFA2DD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325-649A-4D1F-B114-AB2F91EFA2DD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327-649A-4D1F-B114-AB2F91EFA2DD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329-649A-4D1F-B114-AB2F91EFA2DD}"/>
              </c:ext>
            </c:extLst>
          </c:dPt>
          <c:xVal>
            <c:numRef>
              <c:f>ChartData!A495:A499</c:f>
              <c:numCache>
                <c:formatCode>0</c:formatCode>
                <c:ptCount val="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</c:numCache>
            </c:numRef>
          </c:xVal>
          <c:yVal>
            <c:numRef>
              <c:f>ChartData!AX495:AX499</c:f>
              <c:numCache>
                <c:formatCode>0</c:formatCode>
                <c:ptCount val="5"/>
                <c:pt idx="0">
                  <c:v>19</c:v>
                </c:pt>
                <c:pt idx="1">
                  <c:v>19</c:v>
                </c:pt>
                <c:pt idx="2">
                  <c:v>19</c:v>
                </c:pt>
                <c:pt idx="3">
                  <c:v>19</c:v>
                </c:pt>
                <c:pt idx="4">
                  <c:v>19</c:v>
                </c:pt>
              </c:numCache>
            </c:numRef>
          </c:yVal>
          <c:bubbleSize>
            <c:numRef>
              <c:f>ChartData!AY495:AY499</c:f>
              <c:numCache>
                <c:formatCode>0.00</c:formatCode>
                <c:ptCount val="5"/>
                <c:pt idx="0">
                  <c:v>4</c:v>
                </c:pt>
                <c:pt idx="1">
                  <c:v>3</c:v>
                </c:pt>
                <c:pt idx="2">
                  <c:v>10</c:v>
                </c:pt>
                <c:pt idx="3">
                  <c:v>13</c:v>
                </c:pt>
                <c:pt idx="4">
                  <c:v>15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32A-649A-4D1F-B114-AB2F91EFA2DD}"/>
            </c:ext>
          </c:extLst>
        </c:ser>
        <c:ser>
          <c:idx val="25"/>
          <c:order val="25"/>
          <c:tx>
            <c:strRef>
              <c:f>LegendData!AZ1:AZ1</c:f>
              <c:strCache>
                <c:ptCount val="1"/>
                <c:pt idx="0">
                  <c:v>Agency for Defens...</c:v>
                </c:pt>
              </c:strCache>
            </c:strRef>
          </c:tx>
          <c:spPr>
            <a:solidFill>
              <a:srgbClr val="F1F6D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32C-649A-4D1F-B114-AB2F91EFA2D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32E-649A-4D1F-B114-AB2F91EFA2DD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330-649A-4D1F-B114-AB2F91EFA2DD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332-649A-4D1F-B114-AB2F91EFA2DD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334-649A-4D1F-B114-AB2F91EFA2DD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336-649A-4D1F-B114-AB2F91EFA2DD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338-649A-4D1F-B114-AB2F91EFA2DD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33A-649A-4D1F-B114-AB2F91EFA2DD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33C-649A-4D1F-B114-AB2F91EFA2DD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33E-649A-4D1F-B114-AB2F91EFA2DD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340-649A-4D1F-B114-AB2F91EFA2DD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342-649A-4D1F-B114-AB2F91EFA2DD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344-649A-4D1F-B114-AB2F91EFA2DD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346-649A-4D1F-B114-AB2F91EFA2DD}"/>
              </c:ext>
            </c:extLst>
          </c:dPt>
          <c:xVal>
            <c:numRef>
              <c:f>ChartData!A500:A513</c:f>
              <c:numCache>
                <c:formatCode>0</c:formatCode>
                <c:ptCount val="14"/>
                <c:pt idx="0">
                  <c:v>3</c:v>
                </c:pt>
                <c:pt idx="1">
                  <c:v>16</c:v>
                </c:pt>
                <c:pt idx="2">
                  <c:v>18</c:v>
                </c:pt>
                <c:pt idx="3">
                  <c:v>19</c:v>
                </c:pt>
                <c:pt idx="4">
                  <c:v>20</c:v>
                </c:pt>
                <c:pt idx="5">
                  <c:v>21</c:v>
                </c:pt>
                <c:pt idx="6">
                  <c:v>22</c:v>
                </c:pt>
                <c:pt idx="7">
                  <c:v>23</c:v>
                </c:pt>
                <c:pt idx="8">
                  <c:v>24</c:v>
                </c:pt>
                <c:pt idx="9">
                  <c:v>25</c:v>
                </c:pt>
                <c:pt idx="10">
                  <c:v>26</c:v>
                </c:pt>
                <c:pt idx="11">
                  <c:v>27</c:v>
                </c:pt>
                <c:pt idx="12">
                  <c:v>28</c:v>
                </c:pt>
                <c:pt idx="13">
                  <c:v>29</c:v>
                </c:pt>
              </c:numCache>
            </c:numRef>
          </c:xVal>
          <c:yVal>
            <c:numRef>
              <c:f>ChartData!AZ500:AZ513</c:f>
              <c:numCache>
                <c:formatCode>0</c:formatCode>
                <c:ptCount val="14"/>
                <c:pt idx="0">
                  <c:v>18</c:v>
                </c:pt>
                <c:pt idx="1">
                  <c:v>18</c:v>
                </c:pt>
                <c:pt idx="2">
                  <c:v>18</c:v>
                </c:pt>
                <c:pt idx="3">
                  <c:v>18</c:v>
                </c:pt>
                <c:pt idx="4">
                  <c:v>18</c:v>
                </c:pt>
                <c:pt idx="5">
                  <c:v>18</c:v>
                </c:pt>
                <c:pt idx="6">
                  <c:v>18</c:v>
                </c:pt>
                <c:pt idx="7">
                  <c:v>18</c:v>
                </c:pt>
                <c:pt idx="8">
                  <c:v>18</c:v>
                </c:pt>
                <c:pt idx="9">
                  <c:v>18</c:v>
                </c:pt>
                <c:pt idx="10">
                  <c:v>18</c:v>
                </c:pt>
                <c:pt idx="11">
                  <c:v>18</c:v>
                </c:pt>
                <c:pt idx="12">
                  <c:v>18</c:v>
                </c:pt>
                <c:pt idx="13">
                  <c:v>18</c:v>
                </c:pt>
              </c:numCache>
            </c:numRef>
          </c:yVal>
          <c:bubbleSize>
            <c:numRef>
              <c:f>ChartData!BA500:BA513</c:f>
              <c:numCache>
                <c:formatCode>0.00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  <c:pt idx="6">
                  <c:v>1</c:v>
                </c:pt>
                <c:pt idx="7">
                  <c:v>4</c:v>
                </c:pt>
                <c:pt idx="8">
                  <c:v>3</c:v>
                </c:pt>
                <c:pt idx="9">
                  <c:v>3</c:v>
                </c:pt>
                <c:pt idx="10">
                  <c:v>1</c:v>
                </c:pt>
                <c:pt idx="11">
                  <c:v>5</c:v>
                </c:pt>
                <c:pt idx="12">
                  <c:v>8</c:v>
                </c:pt>
                <c:pt idx="13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347-649A-4D1F-B114-AB2F91EFA2DD}"/>
            </c:ext>
          </c:extLst>
        </c:ser>
        <c:ser>
          <c:idx val="26"/>
          <c:order val="26"/>
          <c:tx>
            <c:strRef>
              <c:f>LegendData!BB1:BB1</c:f>
              <c:strCache>
                <c:ptCount val="1"/>
                <c:pt idx="0">
                  <c:v>European Space Ag...</c:v>
                </c:pt>
              </c:strCache>
            </c:strRef>
          </c:tx>
          <c:spPr>
            <a:solidFill>
              <a:srgbClr val="77D9E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349-649A-4D1F-B114-AB2F91EFA2D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34B-649A-4D1F-B114-AB2F91EFA2DD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34D-649A-4D1F-B114-AB2F91EFA2DD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34F-649A-4D1F-B114-AB2F91EFA2DD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351-649A-4D1F-B114-AB2F91EFA2DD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353-649A-4D1F-B114-AB2F91EFA2DD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355-649A-4D1F-B114-AB2F91EFA2DD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357-649A-4D1F-B114-AB2F91EFA2DD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359-649A-4D1F-B114-AB2F91EFA2DD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35B-649A-4D1F-B114-AB2F91EFA2DD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35D-649A-4D1F-B114-AB2F91EFA2DD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35F-649A-4D1F-B114-AB2F91EFA2DD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361-649A-4D1F-B114-AB2F91EFA2DD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363-649A-4D1F-B114-AB2F91EFA2DD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365-649A-4D1F-B114-AB2F91EFA2DD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367-649A-4D1F-B114-AB2F91EFA2DD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369-649A-4D1F-B114-AB2F91EFA2DD}"/>
              </c:ext>
            </c:extLst>
          </c:dPt>
          <c:xVal>
            <c:numRef>
              <c:f>ChartData!A514:A530</c:f>
              <c:numCache>
                <c:formatCode>0</c:formatCode>
                <c:ptCount val="17"/>
                <c:pt idx="0">
                  <c:v>2</c:v>
                </c:pt>
                <c:pt idx="1">
                  <c:v>3</c:v>
                </c:pt>
                <c:pt idx="2">
                  <c:v>6</c:v>
                </c:pt>
                <c:pt idx="3">
                  <c:v>8</c:v>
                </c:pt>
                <c:pt idx="4">
                  <c:v>9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15</c:v>
                </c:pt>
                <c:pt idx="9">
                  <c:v>17</c:v>
                </c:pt>
                <c:pt idx="10">
                  <c:v>18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26</c:v>
                </c:pt>
                <c:pt idx="16">
                  <c:v>27</c:v>
                </c:pt>
              </c:numCache>
            </c:numRef>
          </c:xVal>
          <c:yVal>
            <c:numRef>
              <c:f>ChartData!BB514:BB530</c:f>
              <c:numCache>
                <c:formatCode>0</c:formatCode>
                <c:ptCount val="17"/>
                <c:pt idx="0">
                  <c:v>17</c:v>
                </c:pt>
                <c:pt idx="1">
                  <c:v>17</c:v>
                </c:pt>
                <c:pt idx="2">
                  <c:v>17</c:v>
                </c:pt>
                <c:pt idx="3">
                  <c:v>17</c:v>
                </c:pt>
                <c:pt idx="4">
                  <c:v>17</c:v>
                </c:pt>
                <c:pt idx="5">
                  <c:v>17</c:v>
                </c:pt>
                <c:pt idx="6">
                  <c:v>17</c:v>
                </c:pt>
                <c:pt idx="7">
                  <c:v>17</c:v>
                </c:pt>
                <c:pt idx="8">
                  <c:v>17</c:v>
                </c:pt>
                <c:pt idx="9">
                  <c:v>17</c:v>
                </c:pt>
                <c:pt idx="10">
                  <c:v>17</c:v>
                </c:pt>
                <c:pt idx="11">
                  <c:v>17</c:v>
                </c:pt>
                <c:pt idx="12">
                  <c:v>17</c:v>
                </c:pt>
                <c:pt idx="13">
                  <c:v>17</c:v>
                </c:pt>
                <c:pt idx="14">
                  <c:v>17</c:v>
                </c:pt>
                <c:pt idx="15">
                  <c:v>17</c:v>
                </c:pt>
                <c:pt idx="16">
                  <c:v>17</c:v>
                </c:pt>
              </c:numCache>
            </c:numRef>
          </c:yVal>
          <c:bubbleSize>
            <c:numRef>
              <c:f>ChartData!BC514:BC530</c:f>
              <c:numCache>
                <c:formatCode>0.00</c:formatCode>
                <c:ptCount val="17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3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3</c:v>
                </c:pt>
                <c:pt idx="14">
                  <c:v>2</c:v>
                </c:pt>
                <c:pt idx="15">
                  <c:v>1</c:v>
                </c:pt>
                <c:pt idx="16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36A-649A-4D1F-B114-AB2F91EFA2DD}"/>
            </c:ext>
          </c:extLst>
        </c:ser>
        <c:ser>
          <c:idx val="27"/>
          <c:order val="27"/>
          <c:tx>
            <c:strRef>
              <c:f>LegendData!BD1:BD1</c:f>
              <c:strCache>
                <c:ptCount val="1"/>
                <c:pt idx="0">
                  <c:v>ETRI Korea</c:v>
                </c:pt>
              </c:strCache>
            </c:strRef>
          </c:tx>
          <c:spPr>
            <a:solidFill>
              <a:srgbClr val="ED98AD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36C-649A-4D1F-B114-AB2F91EFA2D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36E-649A-4D1F-B114-AB2F91EFA2DD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370-649A-4D1F-B114-AB2F91EFA2DD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372-649A-4D1F-B114-AB2F91EFA2DD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374-649A-4D1F-B114-AB2F91EFA2DD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376-649A-4D1F-B114-AB2F91EFA2DD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378-649A-4D1F-B114-AB2F91EFA2DD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37A-649A-4D1F-B114-AB2F91EFA2DD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37C-649A-4D1F-B114-AB2F91EFA2DD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37E-649A-4D1F-B114-AB2F91EFA2DD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380-649A-4D1F-B114-AB2F91EFA2DD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382-649A-4D1F-B114-AB2F91EFA2DD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384-649A-4D1F-B114-AB2F91EFA2DD}"/>
              </c:ext>
            </c:extLst>
          </c:dPt>
          <c:xVal>
            <c:numRef>
              <c:f>ChartData!A531:A543</c:f>
              <c:numCache>
                <c:formatCode>0</c:formatCode>
                <c:ptCount val="13"/>
                <c:pt idx="0">
                  <c:v>6</c:v>
                </c:pt>
                <c:pt idx="1">
                  <c:v>7</c:v>
                </c:pt>
                <c:pt idx="2">
                  <c:v>12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  <c:pt idx="9">
                  <c:v>21</c:v>
                </c:pt>
                <c:pt idx="10">
                  <c:v>22</c:v>
                </c:pt>
                <c:pt idx="11">
                  <c:v>23</c:v>
                </c:pt>
                <c:pt idx="12">
                  <c:v>24</c:v>
                </c:pt>
              </c:numCache>
            </c:numRef>
          </c:xVal>
          <c:yVal>
            <c:numRef>
              <c:f>ChartData!BD531:BD543</c:f>
              <c:numCache>
                <c:formatCode>0</c:formatCode>
                <c:ptCount val="13"/>
                <c:pt idx="0">
                  <c:v>16</c:v>
                </c:pt>
                <c:pt idx="1">
                  <c:v>16</c:v>
                </c:pt>
                <c:pt idx="2">
                  <c:v>16</c:v>
                </c:pt>
                <c:pt idx="3">
                  <c:v>16</c:v>
                </c:pt>
                <c:pt idx="4">
                  <c:v>16</c:v>
                </c:pt>
                <c:pt idx="5">
                  <c:v>16</c:v>
                </c:pt>
                <c:pt idx="6">
                  <c:v>16</c:v>
                </c:pt>
                <c:pt idx="7">
                  <c:v>16</c:v>
                </c:pt>
                <c:pt idx="8">
                  <c:v>16</c:v>
                </c:pt>
                <c:pt idx="9">
                  <c:v>16</c:v>
                </c:pt>
                <c:pt idx="10">
                  <c:v>16</c:v>
                </c:pt>
                <c:pt idx="11">
                  <c:v>16</c:v>
                </c:pt>
                <c:pt idx="12">
                  <c:v>16</c:v>
                </c:pt>
              </c:numCache>
            </c:numRef>
          </c:yVal>
          <c:bubbleSize>
            <c:numRef>
              <c:f>ChartData!BE531:BE543</c:f>
              <c:numCache>
                <c:formatCode>0.00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3</c:v>
                </c:pt>
                <c:pt idx="6">
                  <c:v>3</c:v>
                </c:pt>
                <c:pt idx="7">
                  <c:v>4</c:v>
                </c:pt>
                <c:pt idx="8">
                  <c:v>3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2">
                  <c:v>2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385-649A-4D1F-B114-AB2F91EFA2DD}"/>
            </c:ext>
          </c:extLst>
        </c:ser>
        <c:ser>
          <c:idx val="28"/>
          <c:order val="28"/>
          <c:tx>
            <c:strRef>
              <c:f>LegendData!BF1:BF1</c:f>
              <c:strCache>
                <c:ptCount val="1"/>
                <c:pt idx="0">
                  <c:v>Airbus Group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387-649A-4D1F-B114-AB2F91EFA2D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389-649A-4D1F-B114-AB2F91EFA2DD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38B-649A-4D1F-B114-AB2F91EFA2DD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38D-649A-4D1F-B114-AB2F91EFA2DD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38F-649A-4D1F-B114-AB2F91EFA2DD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391-649A-4D1F-B114-AB2F91EFA2DD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393-649A-4D1F-B114-AB2F91EFA2DD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395-649A-4D1F-B114-AB2F91EFA2DD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397-649A-4D1F-B114-AB2F91EFA2DD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399-649A-4D1F-B114-AB2F91EFA2DD}"/>
              </c:ext>
            </c:extLst>
          </c:dPt>
          <c:xVal>
            <c:numRef>
              <c:f>ChartData!A544:A553</c:f>
              <c:numCache>
                <c:formatCode>0</c:formatCode>
                <c:ptCount val="10"/>
                <c:pt idx="0">
                  <c:v>5</c:v>
                </c:pt>
                <c:pt idx="1">
                  <c:v>17</c:v>
                </c:pt>
                <c:pt idx="2">
                  <c:v>21</c:v>
                </c:pt>
                <c:pt idx="3">
                  <c:v>22</c:v>
                </c:pt>
                <c:pt idx="4">
                  <c:v>23</c:v>
                </c:pt>
                <c:pt idx="5">
                  <c:v>24</c:v>
                </c:pt>
                <c:pt idx="6">
                  <c:v>25</c:v>
                </c:pt>
                <c:pt idx="7">
                  <c:v>26</c:v>
                </c:pt>
                <c:pt idx="8">
                  <c:v>27</c:v>
                </c:pt>
                <c:pt idx="9">
                  <c:v>28</c:v>
                </c:pt>
              </c:numCache>
            </c:numRef>
          </c:xVal>
          <c:yVal>
            <c:numRef>
              <c:f>ChartData!BF544:BF553</c:f>
              <c:numCache>
                <c:formatCode>0</c:formatCode>
                <c:ptCount val="10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15</c:v>
                </c:pt>
                <c:pt idx="5">
                  <c:v>15</c:v>
                </c:pt>
                <c:pt idx="6">
                  <c:v>15</c:v>
                </c:pt>
                <c:pt idx="7">
                  <c:v>15</c:v>
                </c:pt>
                <c:pt idx="8">
                  <c:v>15</c:v>
                </c:pt>
                <c:pt idx="9">
                  <c:v>15</c:v>
                </c:pt>
              </c:numCache>
            </c:numRef>
          </c:yVal>
          <c:bubbleSize>
            <c:numRef>
              <c:f>ChartData!BG544:BG553</c:f>
              <c:numCache>
                <c:formatCode>0.00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4</c:v>
                </c:pt>
                <c:pt idx="5">
                  <c:v>4</c:v>
                </c:pt>
                <c:pt idx="6">
                  <c:v>3</c:v>
                </c:pt>
                <c:pt idx="7">
                  <c:v>6</c:v>
                </c:pt>
                <c:pt idx="8">
                  <c:v>1</c:v>
                </c:pt>
                <c:pt idx="9">
                  <c:v>2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39A-649A-4D1F-B114-AB2F91EFA2DD}"/>
            </c:ext>
          </c:extLst>
        </c:ser>
        <c:ser>
          <c:idx val="29"/>
          <c:order val="29"/>
          <c:tx>
            <c:strRef>
              <c:f>LegendData!BH1:BH1</c:f>
              <c:strCache>
                <c:ptCount val="1"/>
                <c:pt idx="0">
                  <c:v>MIT</c:v>
                </c:pt>
              </c:strCache>
            </c:strRef>
          </c:tx>
          <c:spPr>
            <a:solidFill>
              <a:srgbClr val="F5C4D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39C-649A-4D1F-B114-AB2F91EFA2D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39E-649A-4D1F-B114-AB2F91EFA2DD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3A0-649A-4D1F-B114-AB2F91EFA2DD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3A2-649A-4D1F-B114-AB2F91EFA2DD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3A4-649A-4D1F-B114-AB2F91EFA2DD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3A6-649A-4D1F-B114-AB2F91EFA2DD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3A8-649A-4D1F-B114-AB2F91EFA2DD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3AA-649A-4D1F-B114-AB2F91EFA2DD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3AC-649A-4D1F-B114-AB2F91EFA2DD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3AE-649A-4D1F-B114-AB2F91EFA2DD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3B0-649A-4D1F-B114-AB2F91EFA2DD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3B2-649A-4D1F-B114-AB2F91EFA2DD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3B4-649A-4D1F-B114-AB2F91EFA2DD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3B6-649A-4D1F-B114-AB2F91EFA2DD}"/>
              </c:ext>
            </c:extLst>
          </c:dPt>
          <c:xVal>
            <c:numRef>
              <c:f>ChartData!A554:A567</c:f>
              <c:numCache>
                <c:formatCode>0</c:formatCode>
                <c:ptCount val="14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14</c:v>
                </c:pt>
                <c:pt idx="4">
                  <c:v>19</c:v>
                </c:pt>
                <c:pt idx="5">
                  <c:v>20</c:v>
                </c:pt>
                <c:pt idx="6">
                  <c:v>22</c:v>
                </c:pt>
                <c:pt idx="7">
                  <c:v>24</c:v>
                </c:pt>
                <c:pt idx="8">
                  <c:v>25</c:v>
                </c:pt>
                <c:pt idx="9">
                  <c:v>26</c:v>
                </c:pt>
                <c:pt idx="10">
                  <c:v>27</c:v>
                </c:pt>
                <c:pt idx="11">
                  <c:v>28</c:v>
                </c:pt>
                <c:pt idx="12">
                  <c:v>29</c:v>
                </c:pt>
                <c:pt idx="13">
                  <c:v>30</c:v>
                </c:pt>
              </c:numCache>
            </c:numRef>
          </c:xVal>
          <c:yVal>
            <c:numRef>
              <c:f>ChartData!BH554:BH567</c:f>
              <c:numCache>
                <c:formatCode>0</c:formatCode>
                <c:ptCount val="14"/>
                <c:pt idx="0">
                  <c:v>14</c:v>
                </c:pt>
                <c:pt idx="1">
                  <c:v>14</c:v>
                </c:pt>
                <c:pt idx="2">
                  <c:v>14</c:v>
                </c:pt>
                <c:pt idx="3">
                  <c:v>14</c:v>
                </c:pt>
                <c:pt idx="4">
                  <c:v>14</c:v>
                </c:pt>
                <c:pt idx="5">
                  <c:v>14</c:v>
                </c:pt>
                <c:pt idx="6">
                  <c:v>14</c:v>
                </c:pt>
                <c:pt idx="7">
                  <c:v>14</c:v>
                </c:pt>
                <c:pt idx="8">
                  <c:v>14</c:v>
                </c:pt>
                <c:pt idx="9">
                  <c:v>14</c:v>
                </c:pt>
                <c:pt idx="10">
                  <c:v>14</c:v>
                </c:pt>
                <c:pt idx="11">
                  <c:v>14</c:v>
                </c:pt>
                <c:pt idx="12">
                  <c:v>14</c:v>
                </c:pt>
                <c:pt idx="13">
                  <c:v>14</c:v>
                </c:pt>
              </c:numCache>
            </c:numRef>
          </c:yVal>
          <c:bubbleSize>
            <c:numRef>
              <c:f>ChartData!BI554:BI567</c:f>
              <c:numCache>
                <c:formatCode>0.00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2</c:v>
                </c:pt>
                <c:pt idx="9">
                  <c:v>6</c:v>
                </c:pt>
                <c:pt idx="10">
                  <c:v>1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3B7-649A-4D1F-B114-AB2F91EFA2DD}"/>
            </c:ext>
          </c:extLst>
        </c:ser>
        <c:ser>
          <c:idx val="30"/>
          <c:order val="30"/>
          <c:tx>
            <c:strRef>
              <c:f>LegendData!BJ1:BJ1</c:f>
              <c:strCache>
                <c:ptCount val="1"/>
                <c:pt idx="0">
                  <c:v>Tsinghua Universi...</c:v>
                </c:pt>
              </c:strCache>
            </c:strRef>
          </c:tx>
          <c:spPr>
            <a:solidFill>
              <a:srgbClr val="FCF0F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3B9-649A-4D1F-B114-AB2F91EFA2D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3BB-649A-4D1F-B114-AB2F91EFA2DD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3BD-649A-4D1F-B114-AB2F91EFA2DD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3BF-649A-4D1F-B114-AB2F91EFA2DD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3C1-649A-4D1F-B114-AB2F91EFA2DD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3C3-649A-4D1F-B114-AB2F91EFA2DD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3C5-649A-4D1F-B114-AB2F91EFA2DD}"/>
              </c:ext>
            </c:extLst>
          </c:dPt>
          <c:xVal>
            <c:numRef>
              <c:f>ChartData!A568:A574</c:f>
              <c:numCache>
                <c:formatCode>0</c:formatCode>
                <c:ptCount val="7"/>
                <c:pt idx="0">
                  <c:v>22</c:v>
                </c:pt>
                <c:pt idx="1">
                  <c:v>24</c:v>
                </c:pt>
                <c:pt idx="2">
                  <c:v>25</c:v>
                </c:pt>
                <c:pt idx="3">
                  <c:v>26</c:v>
                </c:pt>
                <c:pt idx="4">
                  <c:v>27</c:v>
                </c:pt>
                <c:pt idx="5">
                  <c:v>28</c:v>
                </c:pt>
                <c:pt idx="6">
                  <c:v>29</c:v>
                </c:pt>
              </c:numCache>
            </c:numRef>
          </c:xVal>
          <c:yVal>
            <c:numRef>
              <c:f>ChartData!BJ568:BJ574</c:f>
              <c:numCache>
                <c:formatCode>0</c:formatCode>
                <c:ptCount val="7"/>
                <c:pt idx="0">
                  <c:v>13</c:v>
                </c:pt>
                <c:pt idx="1">
                  <c:v>13</c:v>
                </c:pt>
                <c:pt idx="2">
                  <c:v>13</c:v>
                </c:pt>
                <c:pt idx="3">
                  <c:v>13</c:v>
                </c:pt>
                <c:pt idx="4">
                  <c:v>13</c:v>
                </c:pt>
                <c:pt idx="5">
                  <c:v>13</c:v>
                </c:pt>
                <c:pt idx="6">
                  <c:v>13</c:v>
                </c:pt>
              </c:numCache>
            </c:numRef>
          </c:yVal>
          <c:bubbleSize>
            <c:numRef>
              <c:f>ChartData!BK568:BK574</c:f>
              <c:numCache>
                <c:formatCode>0.00</c:formatCode>
                <c:ptCount val="7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5</c:v>
                </c:pt>
                <c:pt idx="5">
                  <c:v>3</c:v>
                </c:pt>
                <c:pt idx="6">
                  <c:v>10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3C6-649A-4D1F-B114-AB2F91EFA2DD}"/>
            </c:ext>
          </c:extLst>
        </c:ser>
        <c:ser>
          <c:idx val="31"/>
          <c:order val="31"/>
          <c:tx>
            <c:strRef>
              <c:f>LegendData!BL1:BL1</c:f>
              <c:strCache>
                <c:ptCount val="1"/>
                <c:pt idx="0">
                  <c:v>Caltech</c:v>
                </c:pt>
              </c:strCache>
            </c:strRef>
          </c:tx>
          <c:spPr>
            <a:solidFill>
              <a:srgbClr val="C0D75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3C8-649A-4D1F-B114-AB2F91EFA2D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3CA-649A-4D1F-B114-AB2F91EFA2DD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3CC-649A-4D1F-B114-AB2F91EFA2DD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3CE-649A-4D1F-B114-AB2F91EFA2DD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3D0-649A-4D1F-B114-AB2F91EFA2DD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3D2-649A-4D1F-B114-AB2F91EFA2DD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3D4-649A-4D1F-B114-AB2F91EFA2DD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3D6-649A-4D1F-B114-AB2F91EFA2DD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3D8-649A-4D1F-B114-AB2F91EFA2DD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3DA-649A-4D1F-B114-AB2F91EFA2DD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3DC-649A-4D1F-B114-AB2F91EFA2DD}"/>
              </c:ext>
            </c:extLst>
          </c:dPt>
          <c:xVal>
            <c:numRef>
              <c:f>ChartData!A575:A585</c:f>
              <c:numCache>
                <c:formatCode>0</c:formatCode>
                <c:ptCount val="11"/>
                <c:pt idx="0">
                  <c:v>3</c:v>
                </c:pt>
                <c:pt idx="1">
                  <c:v>4</c:v>
                </c:pt>
                <c:pt idx="2">
                  <c:v>12</c:v>
                </c:pt>
                <c:pt idx="3">
                  <c:v>19</c:v>
                </c:pt>
                <c:pt idx="4">
                  <c:v>21</c:v>
                </c:pt>
                <c:pt idx="5">
                  <c:v>24</c:v>
                </c:pt>
                <c:pt idx="6">
                  <c:v>25</c:v>
                </c:pt>
                <c:pt idx="7">
                  <c:v>26</c:v>
                </c:pt>
                <c:pt idx="8">
                  <c:v>27</c:v>
                </c:pt>
                <c:pt idx="9">
                  <c:v>28</c:v>
                </c:pt>
                <c:pt idx="10">
                  <c:v>29</c:v>
                </c:pt>
              </c:numCache>
            </c:numRef>
          </c:xVal>
          <c:yVal>
            <c:numRef>
              <c:f>ChartData!BL575:BL585</c:f>
              <c:numCache>
                <c:formatCode>0</c:formatCode>
                <c:ptCount val="11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12</c:v>
                </c:pt>
                <c:pt idx="6">
                  <c:v>12</c:v>
                </c:pt>
                <c:pt idx="7">
                  <c:v>12</c:v>
                </c:pt>
                <c:pt idx="8">
                  <c:v>12</c:v>
                </c:pt>
                <c:pt idx="9">
                  <c:v>12</c:v>
                </c:pt>
                <c:pt idx="10">
                  <c:v>12</c:v>
                </c:pt>
              </c:numCache>
            </c:numRef>
          </c:yVal>
          <c:bubbleSize>
            <c:numRef>
              <c:f>ChartData!BM575:BM585</c:f>
              <c:numCache>
                <c:formatCode>0.00</c:formatCode>
                <c:ptCount val="11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4</c:v>
                </c:pt>
                <c:pt idx="8">
                  <c:v>6</c:v>
                </c:pt>
                <c:pt idx="9">
                  <c:v>1</c:v>
                </c:pt>
                <c:pt idx="10">
                  <c:v>2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3DD-649A-4D1F-B114-AB2F91EFA2DD}"/>
            </c:ext>
          </c:extLst>
        </c:ser>
        <c:ser>
          <c:idx val="32"/>
          <c:order val="32"/>
          <c:tx>
            <c:strRef>
              <c:f>LegendData!BN1:BN1</c:f>
              <c:strCache>
                <c:ptCount val="1"/>
                <c:pt idx="0">
                  <c:v>Nanjing Universit...</c:v>
                </c:pt>
              </c:strCache>
            </c:strRef>
          </c:tx>
          <c:spPr>
            <a:solidFill>
              <a:srgbClr val="FFE39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3DF-649A-4D1F-B114-AB2F91EFA2D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3E1-649A-4D1F-B114-AB2F91EFA2DD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3E3-649A-4D1F-B114-AB2F91EFA2DD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3E5-649A-4D1F-B114-AB2F91EFA2DD}"/>
              </c:ext>
            </c:extLst>
          </c:dPt>
          <c:xVal>
            <c:numRef>
              <c:f>ChartData!A586:A589</c:f>
              <c:numCache>
                <c:formatCode>0</c:formatCode>
                <c:ptCount val="4"/>
                <c:pt idx="0">
                  <c:v>26</c:v>
                </c:pt>
                <c:pt idx="1">
                  <c:v>27</c:v>
                </c:pt>
                <c:pt idx="2">
                  <c:v>28</c:v>
                </c:pt>
                <c:pt idx="3">
                  <c:v>29</c:v>
                </c:pt>
              </c:numCache>
            </c:numRef>
          </c:xVal>
          <c:yVal>
            <c:numRef>
              <c:f>ChartData!BN586:BN589</c:f>
              <c:numCache>
                <c:formatCode>0</c:formatCode>
                <c:ptCount val="4"/>
                <c:pt idx="0">
                  <c:v>11</c:v>
                </c:pt>
                <c:pt idx="1">
                  <c:v>11</c:v>
                </c:pt>
                <c:pt idx="2">
                  <c:v>11</c:v>
                </c:pt>
                <c:pt idx="3">
                  <c:v>11</c:v>
                </c:pt>
              </c:numCache>
            </c:numRef>
          </c:yVal>
          <c:bubbleSize>
            <c:numRef>
              <c:f>ChartData!BO586:BO589</c:f>
              <c:numCache>
                <c:formatCode>0.00</c:formatCode>
                <c:ptCount val="4"/>
                <c:pt idx="0">
                  <c:v>1</c:v>
                </c:pt>
                <c:pt idx="1">
                  <c:v>12</c:v>
                </c:pt>
                <c:pt idx="2">
                  <c:v>2</c:v>
                </c:pt>
                <c:pt idx="3">
                  <c:v>8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3E6-649A-4D1F-B114-AB2F91EFA2DD}"/>
            </c:ext>
          </c:extLst>
        </c:ser>
        <c:ser>
          <c:idx val="33"/>
          <c:order val="33"/>
          <c:tx>
            <c:strRef>
              <c:f>LegendData!BP1:BP1</c:f>
              <c:strCache>
                <c:ptCount val="1"/>
                <c:pt idx="0">
                  <c:v>Government of the...</c:v>
                </c:pt>
              </c:strCache>
            </c:strRef>
          </c:tx>
          <c:spPr>
            <a:solidFill>
              <a:srgbClr val="8ADEED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3E8-649A-4D1F-B114-AB2F91EFA2D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3EA-649A-4D1F-B114-AB2F91EFA2DD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3EC-649A-4D1F-B114-AB2F91EFA2DD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3EE-649A-4D1F-B114-AB2F91EFA2DD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3F0-649A-4D1F-B114-AB2F91EFA2DD}"/>
              </c:ext>
            </c:extLst>
          </c:dPt>
          <c:xVal>
            <c:numRef>
              <c:f>ChartData!A590:A594</c:f>
              <c:numCache>
                <c:formatCode>0</c:formatCode>
                <c:ptCount val="5"/>
                <c:pt idx="0">
                  <c:v>24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</c:numCache>
            </c:numRef>
          </c:xVal>
          <c:yVal>
            <c:numRef>
              <c:f>ChartData!BP590:BP594</c:f>
              <c:numCache>
                <c:formatCode>0</c:formatCode>
                <c:ptCount val="5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</c:numCache>
            </c:numRef>
          </c:yVal>
          <c:bubbleSize>
            <c:numRef>
              <c:f>ChartData!BQ590:BQ594</c:f>
              <c:numCache>
                <c:formatCode>0.00</c:formatCode>
                <c:ptCount val="5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11</c:v>
                </c:pt>
                <c:pt idx="4">
                  <c:v>6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3F1-649A-4D1F-B114-AB2F91EFA2DD}"/>
            </c:ext>
          </c:extLst>
        </c:ser>
        <c:ser>
          <c:idx val="34"/>
          <c:order val="34"/>
          <c:tx>
            <c:strRef>
              <c:f>LegendData!BR1:BR1</c:f>
              <c:strCache>
                <c:ptCount val="1"/>
                <c:pt idx="0">
                  <c:v>KAIST</c:v>
                </c:pt>
              </c:strCache>
            </c:strRef>
          </c:tx>
          <c:spPr>
            <a:solidFill>
              <a:srgbClr val="F2B5C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3F3-649A-4D1F-B114-AB2F91EFA2D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3F5-649A-4D1F-B114-AB2F91EFA2DD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3F7-649A-4D1F-B114-AB2F91EFA2DD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3F9-649A-4D1F-B114-AB2F91EFA2DD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3FB-649A-4D1F-B114-AB2F91EFA2DD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3FD-649A-4D1F-B114-AB2F91EFA2DD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3FF-649A-4D1F-B114-AB2F91EFA2DD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401-649A-4D1F-B114-AB2F91EFA2DD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403-649A-4D1F-B114-AB2F91EFA2DD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405-649A-4D1F-B114-AB2F91EFA2DD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407-649A-4D1F-B114-AB2F91EFA2DD}"/>
              </c:ext>
            </c:extLst>
          </c:dPt>
          <c:xVal>
            <c:numRef>
              <c:f>ChartData!A595:A605</c:f>
              <c:numCache>
                <c:formatCode>0</c:formatCode>
                <c:ptCount val="11"/>
                <c:pt idx="0">
                  <c:v>15</c:v>
                </c:pt>
                <c:pt idx="1">
                  <c:v>16</c:v>
                </c:pt>
                <c:pt idx="2">
                  <c:v>18</c:v>
                </c:pt>
                <c:pt idx="3">
                  <c:v>19</c:v>
                </c:pt>
                <c:pt idx="4">
                  <c:v>20</c:v>
                </c:pt>
                <c:pt idx="5">
                  <c:v>21</c:v>
                </c:pt>
                <c:pt idx="6">
                  <c:v>22</c:v>
                </c:pt>
                <c:pt idx="7">
                  <c:v>23</c:v>
                </c:pt>
                <c:pt idx="8">
                  <c:v>24</c:v>
                </c:pt>
                <c:pt idx="9">
                  <c:v>25</c:v>
                </c:pt>
                <c:pt idx="10">
                  <c:v>27</c:v>
                </c:pt>
              </c:numCache>
            </c:numRef>
          </c:xVal>
          <c:yVal>
            <c:numRef>
              <c:f>ChartData!BR595:BR605</c:f>
              <c:numCache>
                <c:formatCode>0</c:formatCode>
                <c:ptCount val="11"/>
                <c:pt idx="0">
                  <c:v>9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  <c:pt idx="7">
                  <c:v>9</c:v>
                </c:pt>
                <c:pt idx="8">
                  <c:v>9</c:v>
                </c:pt>
                <c:pt idx="9">
                  <c:v>9</c:v>
                </c:pt>
                <c:pt idx="10">
                  <c:v>9</c:v>
                </c:pt>
              </c:numCache>
            </c:numRef>
          </c:yVal>
          <c:bubbleSize>
            <c:numRef>
              <c:f>ChartData!BS595:BS605</c:f>
              <c:numCache>
                <c:formatCode>0.00</c:formatCode>
                <c:ptCount val="11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4</c:v>
                </c:pt>
                <c:pt idx="5">
                  <c:v>4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408-649A-4D1F-B114-AB2F91EFA2DD}"/>
            </c:ext>
          </c:extLst>
        </c:ser>
        <c:ser>
          <c:idx val="35"/>
          <c:order val="35"/>
          <c:tx>
            <c:strRef>
              <c:f>LegendData!BT1:BT1</c:f>
              <c:strCache>
                <c:ptCount val="1"/>
                <c:pt idx="0">
                  <c:v>Safran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40A-649A-4D1F-B114-AB2F91EFA2D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40C-649A-4D1F-B114-AB2F91EFA2DD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40E-649A-4D1F-B114-AB2F91EFA2DD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410-649A-4D1F-B114-AB2F91EFA2DD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412-649A-4D1F-B114-AB2F91EFA2DD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414-649A-4D1F-B114-AB2F91EFA2DD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416-649A-4D1F-B114-AB2F91EFA2DD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418-649A-4D1F-B114-AB2F91EFA2DD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41A-649A-4D1F-B114-AB2F91EFA2DD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41C-649A-4D1F-B114-AB2F91EFA2DD}"/>
              </c:ext>
            </c:extLst>
          </c:dPt>
          <c:xVal>
            <c:numRef>
              <c:f>ChartData!A606:A615</c:f>
              <c:numCache>
                <c:formatCode>0</c:formatCode>
                <c:ptCount val="10"/>
                <c:pt idx="0">
                  <c:v>2</c:v>
                </c:pt>
                <c:pt idx="1">
                  <c:v>20</c:v>
                </c:pt>
                <c:pt idx="2">
                  <c:v>21</c:v>
                </c:pt>
                <c:pt idx="3">
                  <c:v>22</c:v>
                </c:pt>
                <c:pt idx="4">
                  <c:v>23</c:v>
                </c:pt>
                <c:pt idx="5">
                  <c:v>24</c:v>
                </c:pt>
                <c:pt idx="6">
                  <c:v>25</c:v>
                </c:pt>
                <c:pt idx="7">
                  <c:v>26</c:v>
                </c:pt>
                <c:pt idx="8">
                  <c:v>27</c:v>
                </c:pt>
                <c:pt idx="9">
                  <c:v>28</c:v>
                </c:pt>
              </c:numCache>
            </c:numRef>
          </c:xVal>
          <c:yVal>
            <c:numRef>
              <c:f>ChartData!BT606:BT615</c:f>
              <c:numCache>
                <c:formatCode>0</c:formatCode>
                <c:ptCount val="10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  <c:pt idx="8">
                  <c:v>8</c:v>
                </c:pt>
                <c:pt idx="9">
                  <c:v>8</c:v>
                </c:pt>
              </c:numCache>
            </c:numRef>
          </c:yVal>
          <c:bubbleSize>
            <c:numRef>
              <c:f>ChartData!BU606:BU615</c:f>
              <c:numCache>
                <c:formatCode>0.00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5</c:v>
                </c:pt>
                <c:pt idx="5">
                  <c:v>2</c:v>
                </c:pt>
                <c:pt idx="6">
                  <c:v>4</c:v>
                </c:pt>
                <c:pt idx="7">
                  <c:v>4</c:v>
                </c:pt>
                <c:pt idx="8">
                  <c:v>1</c:v>
                </c:pt>
                <c:pt idx="9">
                  <c:v>2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41D-649A-4D1F-B114-AB2F91EFA2DD}"/>
            </c:ext>
          </c:extLst>
        </c:ser>
        <c:ser>
          <c:idx val="36"/>
          <c:order val="36"/>
          <c:tx>
            <c:strRef>
              <c:f>LegendData!BV1:BV1</c:f>
              <c:strCache>
                <c:ptCount val="1"/>
                <c:pt idx="0">
                  <c:v>CNRS</c:v>
                </c:pt>
              </c:strCache>
            </c:strRef>
          </c:tx>
          <c:spPr>
            <a:solidFill>
              <a:srgbClr val="33333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41F-649A-4D1F-B114-AB2F91EFA2D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421-649A-4D1F-B114-AB2F91EFA2DD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423-649A-4D1F-B114-AB2F91EFA2DD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425-649A-4D1F-B114-AB2F91EFA2DD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427-649A-4D1F-B114-AB2F91EFA2DD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429-649A-4D1F-B114-AB2F91EFA2DD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42B-649A-4D1F-B114-AB2F91EFA2DD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42D-649A-4D1F-B114-AB2F91EFA2DD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42F-649A-4D1F-B114-AB2F91EFA2DD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431-649A-4D1F-B114-AB2F91EFA2DD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433-649A-4D1F-B114-AB2F91EFA2DD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435-649A-4D1F-B114-AB2F91EFA2DD}"/>
              </c:ext>
            </c:extLst>
          </c:dPt>
          <c:xVal>
            <c:numRef>
              <c:f>ChartData!A616:A627</c:f>
              <c:numCache>
                <c:formatCode>0</c:formatCode>
                <c:ptCount val="12"/>
                <c:pt idx="0">
                  <c:v>12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  <c:pt idx="5">
                  <c:v>20</c:v>
                </c:pt>
                <c:pt idx="6">
                  <c:v>21</c:v>
                </c:pt>
                <c:pt idx="7">
                  <c:v>23</c:v>
                </c:pt>
                <c:pt idx="8">
                  <c:v>25</c:v>
                </c:pt>
                <c:pt idx="9">
                  <c:v>26</c:v>
                </c:pt>
                <c:pt idx="10">
                  <c:v>27</c:v>
                </c:pt>
                <c:pt idx="11">
                  <c:v>28</c:v>
                </c:pt>
              </c:numCache>
            </c:numRef>
          </c:xVal>
          <c:yVal>
            <c:numRef>
              <c:f>ChartData!BV616:BV627</c:f>
              <c:numCache>
                <c:formatCode>0</c:formatCode>
                <c:ptCount val="12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7</c:v>
                </c:pt>
                <c:pt idx="10">
                  <c:v>7</c:v>
                </c:pt>
                <c:pt idx="11">
                  <c:v>7</c:v>
                </c:pt>
              </c:numCache>
            </c:numRef>
          </c:yVal>
          <c:bubbleSize>
            <c:numRef>
              <c:f>ChartData!BW616:BW627</c:f>
              <c:numCache>
                <c:formatCode>0.00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6</c:v>
                </c:pt>
                <c:pt idx="10">
                  <c:v>3</c:v>
                </c:pt>
                <c:pt idx="11">
                  <c:v>2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436-649A-4D1F-B114-AB2F91EFA2DD}"/>
            </c:ext>
          </c:extLst>
        </c:ser>
        <c:ser>
          <c:idx val="37"/>
          <c:order val="37"/>
          <c:tx>
            <c:strRef>
              <c:f>LegendData!BX1:BX1</c:f>
              <c:strCache>
                <c:ptCount val="1"/>
                <c:pt idx="0">
                  <c:v>AIST Japan</c:v>
                </c:pt>
              </c:strCache>
            </c:strRef>
          </c:tx>
          <c:spPr>
            <a:solidFill>
              <a:srgbClr val="E56C8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438-649A-4D1F-B114-AB2F91EFA2D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43A-649A-4D1F-B114-AB2F91EFA2DD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43C-649A-4D1F-B114-AB2F91EFA2DD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43E-649A-4D1F-B114-AB2F91EFA2DD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440-649A-4D1F-B114-AB2F91EFA2DD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442-649A-4D1F-B114-AB2F91EFA2DD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444-649A-4D1F-B114-AB2F91EFA2DD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446-649A-4D1F-B114-AB2F91EFA2DD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448-649A-4D1F-B114-AB2F91EFA2DD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44A-649A-4D1F-B114-AB2F91EFA2DD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44C-649A-4D1F-B114-AB2F91EFA2DD}"/>
              </c:ext>
            </c:extLst>
          </c:dPt>
          <c:xVal>
            <c:numRef>
              <c:f>ChartData!A628:A638</c:f>
              <c:numCache>
                <c:formatCode>0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7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15</c:v>
                </c:pt>
                <c:pt idx="9">
                  <c:v>16</c:v>
                </c:pt>
                <c:pt idx="10">
                  <c:v>21</c:v>
                </c:pt>
              </c:numCache>
            </c:numRef>
          </c:xVal>
          <c:yVal>
            <c:numRef>
              <c:f>ChartData!BX628:BX638</c:f>
              <c:numCache>
                <c:formatCode>0</c:formatCode>
                <c:ptCount val="11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</c:numCache>
            </c:numRef>
          </c:yVal>
          <c:bubbleSize>
            <c:numRef>
              <c:f>ChartData!BY628:BY638</c:f>
              <c:numCache>
                <c:formatCode>0.00</c:formatCode>
                <c:ptCount val="11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4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44D-649A-4D1F-B114-AB2F91EFA2DD}"/>
            </c:ext>
          </c:extLst>
        </c:ser>
        <c:ser>
          <c:idx val="38"/>
          <c:order val="38"/>
          <c:tx>
            <c:strRef>
              <c:f>LegendData!BZ1:BZ1</c:f>
              <c:strCache>
                <c:ptCount val="1"/>
                <c:pt idx="0">
                  <c:v>Draper Laboratory</c:v>
                </c:pt>
              </c:strCache>
            </c:strRef>
          </c:tx>
          <c:spPr>
            <a:solidFill>
              <a:srgbClr val="7A808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44F-649A-4D1F-B114-AB2F91EFA2D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451-649A-4D1F-B114-AB2F91EFA2DD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453-649A-4D1F-B114-AB2F91EFA2DD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455-649A-4D1F-B114-AB2F91EFA2DD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457-649A-4D1F-B114-AB2F91EFA2DD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459-649A-4D1F-B114-AB2F91EFA2DD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45B-649A-4D1F-B114-AB2F91EFA2DD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45D-649A-4D1F-B114-AB2F91EFA2DD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45F-649A-4D1F-B114-AB2F91EFA2DD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461-649A-4D1F-B114-AB2F91EFA2DD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463-649A-4D1F-B114-AB2F91EFA2DD}"/>
              </c:ext>
            </c:extLst>
          </c:dPt>
          <c:xVal>
            <c:numRef>
              <c:f>ChartData!A639:A649</c:f>
              <c:numCache>
                <c:formatCode>0</c:formatCode>
                <c:ptCount val="11"/>
                <c:pt idx="0">
                  <c:v>1</c:v>
                </c:pt>
                <c:pt idx="1">
                  <c:v>4</c:v>
                </c:pt>
                <c:pt idx="2">
                  <c:v>13</c:v>
                </c:pt>
                <c:pt idx="3">
                  <c:v>14</c:v>
                </c:pt>
                <c:pt idx="4">
                  <c:v>21</c:v>
                </c:pt>
                <c:pt idx="5">
                  <c:v>23</c:v>
                </c:pt>
                <c:pt idx="6">
                  <c:v>24</c:v>
                </c:pt>
                <c:pt idx="7">
                  <c:v>26</c:v>
                </c:pt>
                <c:pt idx="8">
                  <c:v>27</c:v>
                </c:pt>
                <c:pt idx="9">
                  <c:v>28</c:v>
                </c:pt>
                <c:pt idx="10">
                  <c:v>29</c:v>
                </c:pt>
              </c:numCache>
            </c:numRef>
          </c:xVal>
          <c:yVal>
            <c:numRef>
              <c:f>ChartData!BZ639:BZ649</c:f>
              <c:numCache>
                <c:formatCode>0</c:formatCode>
                <c:ptCount val="11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</c:numCache>
            </c:numRef>
          </c:yVal>
          <c:bubbleSize>
            <c:numRef>
              <c:f>ChartData!CA639:CA649</c:f>
              <c:numCache>
                <c:formatCode>0.00</c:formatCode>
                <c:ptCount val="11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5</c:v>
                </c:pt>
                <c:pt idx="9">
                  <c:v>3</c:v>
                </c:pt>
                <c:pt idx="10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464-649A-4D1F-B114-AB2F91EFA2DD}"/>
            </c:ext>
          </c:extLst>
        </c:ser>
        <c:ser>
          <c:idx val="39"/>
          <c:order val="39"/>
          <c:tx>
            <c:strRef>
              <c:f>LegendData!CB1:CB1</c:f>
              <c:strCache>
                <c:ptCount val="1"/>
                <c:pt idx="0">
                  <c:v>Dalian University...</c:v>
                </c:pt>
              </c:strCache>
            </c:strRef>
          </c:tx>
          <c:spPr>
            <a:solidFill>
              <a:srgbClr val="A1403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466-649A-4D1F-B114-AB2F91EFA2D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468-649A-4D1F-B114-AB2F91EFA2DD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46A-649A-4D1F-B114-AB2F91EFA2DD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46C-649A-4D1F-B114-AB2F91EFA2DD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46E-649A-4D1F-B114-AB2F91EFA2DD}"/>
              </c:ext>
            </c:extLst>
          </c:dPt>
          <c:xVal>
            <c:numRef>
              <c:f>ChartData!A650:A654</c:f>
              <c:numCache>
                <c:formatCode>0</c:formatCode>
                <c:ptCount val="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</c:numCache>
            </c:numRef>
          </c:xVal>
          <c:yVal>
            <c:numRef>
              <c:f>ChartData!CB650:CB654</c:f>
              <c:numCache>
                <c:formatCode>0</c:formatCode>
                <c:ptCount val="5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</c:numCache>
            </c:numRef>
          </c:yVal>
          <c:bubbleSize>
            <c:numRef>
              <c:f>ChartData!CC650:CC654</c:f>
              <c:numCache>
                <c:formatCode>0.00</c:formatCode>
                <c:ptCount val="5"/>
                <c:pt idx="0">
                  <c:v>1</c:v>
                </c:pt>
                <c:pt idx="1">
                  <c:v>3</c:v>
                </c:pt>
                <c:pt idx="2">
                  <c:v>7</c:v>
                </c:pt>
                <c:pt idx="3">
                  <c:v>2</c:v>
                </c:pt>
                <c:pt idx="4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46F-649A-4D1F-B114-AB2F91EFA2DD}"/>
            </c:ext>
          </c:extLst>
        </c:ser>
        <c:ser>
          <c:idx val="40"/>
          <c:order val="40"/>
          <c:tx>
            <c:strRef>
              <c:f>LegendData!CD1:CD1</c:f>
              <c:strCache>
                <c:ptCount val="1"/>
                <c:pt idx="0">
                  <c:v>Johns Hopkins Uni...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471-649A-4D1F-B114-AB2F91EFA2D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473-649A-4D1F-B114-AB2F91EFA2DD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475-649A-4D1F-B114-AB2F91EFA2DD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477-649A-4D1F-B114-AB2F91EFA2DD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479-649A-4D1F-B114-AB2F91EFA2DD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47B-649A-4D1F-B114-AB2F91EFA2DD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47D-649A-4D1F-B114-AB2F91EFA2DD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47F-649A-4D1F-B114-AB2F91EFA2DD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481-649A-4D1F-B114-AB2F91EFA2DD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483-649A-4D1F-B114-AB2F91EFA2DD}"/>
              </c:ext>
            </c:extLst>
          </c:dPt>
          <c:xVal>
            <c:numRef>
              <c:f>ChartData!A655:A664</c:f>
              <c:numCache>
                <c:formatCode>0</c:formatCode>
                <c:ptCount val="10"/>
                <c:pt idx="0">
                  <c:v>1</c:v>
                </c:pt>
                <c:pt idx="1">
                  <c:v>7</c:v>
                </c:pt>
                <c:pt idx="2">
                  <c:v>8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15</c:v>
                </c:pt>
                <c:pt idx="7">
                  <c:v>22</c:v>
                </c:pt>
                <c:pt idx="8">
                  <c:v>24</c:v>
                </c:pt>
                <c:pt idx="9">
                  <c:v>26</c:v>
                </c:pt>
              </c:numCache>
            </c:numRef>
          </c:xVal>
          <c:yVal>
            <c:numRef>
              <c:f>ChartData!CD655:CD664</c:f>
              <c:numCache>
                <c:formatCode>0</c:formatCode>
                <c:ptCount val="10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</c:numCache>
            </c:numRef>
          </c:yVal>
          <c:bubbleSize>
            <c:numRef>
              <c:f>ChartData!CE655:CE664</c:f>
              <c:numCache>
                <c:formatCode>0.00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484-649A-4D1F-B114-AB2F91EFA2DD}"/>
            </c:ext>
          </c:extLst>
        </c:ser>
        <c:ser>
          <c:idx val="41"/>
          <c:order val="41"/>
          <c:tx>
            <c:strRef>
              <c:f>LegendData!CF1:CF1</c:f>
              <c:strCache>
                <c:ptCount val="1"/>
                <c:pt idx="0">
                  <c:v>Zhejiang Universi...</c:v>
                </c:pt>
              </c:strCache>
            </c:strRef>
          </c:tx>
          <c:spPr>
            <a:solidFill>
              <a:srgbClr val="F8FAE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486-649A-4D1F-B114-AB2F91EFA2D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488-649A-4D1F-B114-AB2F91EFA2DD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48A-649A-4D1F-B114-AB2F91EFA2DD}"/>
              </c:ext>
            </c:extLst>
          </c:dPt>
          <c:xVal>
            <c:numRef>
              <c:f>ChartData!A665:A667</c:f>
              <c:numCache>
                <c:formatCode>0</c:formatCode>
                <c:ptCount val="3"/>
                <c:pt idx="0">
                  <c:v>27</c:v>
                </c:pt>
                <c:pt idx="1">
                  <c:v>28</c:v>
                </c:pt>
                <c:pt idx="2">
                  <c:v>29</c:v>
                </c:pt>
              </c:numCache>
            </c:numRef>
          </c:xVal>
          <c:yVal>
            <c:numRef>
              <c:f>ChartData!CF665:CF667</c:f>
              <c:numCache>
                <c:formatCode>0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yVal>
          <c:bubbleSize>
            <c:numRef>
              <c:f>ChartData!CG665:CG667</c:f>
              <c:numCache>
                <c:formatCode>0.00</c:formatCode>
                <c:ptCount val="3"/>
                <c:pt idx="0">
                  <c:v>5</c:v>
                </c:pt>
                <c:pt idx="1">
                  <c:v>2</c:v>
                </c:pt>
                <c:pt idx="2">
                  <c:v>7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48B-649A-4D1F-B114-AB2F91EFA2DD}"/>
            </c:ext>
          </c:extLst>
        </c:ser>
        <c:ser>
          <c:idx val="42"/>
          <c:order val="42"/>
          <c:tx>
            <c:strRef>
              <c:f>LegendData!CH1:CH1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48C-649A-4D1F-B114-AB2F91EFA2DD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48D-649A-4D1F-B114-AB2F91EFA2DD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48E-649A-4D1F-B114-AB2F91EFA2DD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48F-649A-4D1F-B114-AB2F91EFA2DD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490-649A-4D1F-B114-AB2F91EFA2DD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491-649A-4D1F-B114-AB2F91EFA2DD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492-649A-4D1F-B114-AB2F91EFA2DD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493-649A-4D1F-B114-AB2F91EFA2DD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494-649A-4D1F-B114-AB2F91EFA2DD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495-649A-4D1F-B114-AB2F91EFA2DD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496-649A-4D1F-B114-AB2F91EFA2DD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497-649A-4D1F-B114-AB2F91EFA2DD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498-649A-4D1F-B114-AB2F91EFA2DD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499-649A-4D1F-B114-AB2F91EFA2DD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49A-649A-4D1F-B114-AB2F91EFA2DD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49B-649A-4D1F-B114-AB2F91EFA2DD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49C-649A-4D1F-B114-AB2F91EFA2DD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49D-649A-4D1F-B114-AB2F91EFA2DD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49E-649A-4D1F-B114-AB2F91EFA2DD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49F-649A-4D1F-B114-AB2F91EFA2DD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4A0-649A-4D1F-B114-AB2F91EFA2DD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4A1-649A-4D1F-B114-AB2F91EFA2DD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4A2-649A-4D1F-B114-AB2F91EFA2DD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4A3-649A-4D1F-B114-AB2F91EFA2DD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4A4-649A-4D1F-B114-AB2F91EFA2DD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4A5-649A-4D1F-B114-AB2F91EFA2DD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4A6-649A-4D1F-B114-AB2F91EFA2DD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4A7-649A-4D1F-B114-AB2F91EFA2DD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4A8-649A-4D1F-B114-AB2F91EFA2DD}"/>
              </c:ext>
            </c:extLst>
          </c:dPt>
          <c:dPt>
            <c:idx val="29"/>
            <c:invertIfNegative val="1"/>
            <c:bubble3D val="0"/>
            <c:extLst>
              <c:ext xmlns:c16="http://schemas.microsoft.com/office/drawing/2014/chart" uri="{C3380CC4-5D6E-409C-BE32-E72D297353CC}">
                <c16:uniqueId val="{000004A9-649A-4D1F-B114-AB2F91EFA2DD}"/>
              </c:ext>
            </c:extLst>
          </c:dPt>
          <c:xVal>
            <c:numRef>
              <c:f>ChartData!A668:A697</c:f>
              <c:numCache>
                <c:formatCode>0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ChartData!CH668:CH697</c:f>
              <c:numCache>
                <c:formatCode>0</c:formatCode>
                <c:ptCount val="3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yVal>
          <c:bubbleSize>
            <c:numRef>
              <c:f>ChartData!CI668:CI697</c:f>
              <c:numCache>
                <c:formatCode>0.00</c:formatCode>
                <c:ptCount val="3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4AA-649A-4D1F-B114-AB2F91EFA2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30"/>
        <c:showNegBubbles val="0"/>
        <c:axId val="660644552"/>
        <c:axId val="660639064"/>
      </c:bubbleChart>
      <c:valAx>
        <c:axId val="660644552"/>
        <c:scaling>
          <c:orientation val="minMax"/>
          <c:max val="31"/>
          <c:min val="0"/>
        </c:scaling>
        <c:delete val="1"/>
        <c:axPos val="b"/>
        <c:numFmt formatCode="General" sourceLinked="0"/>
        <c:majorTickMark val="out"/>
        <c:minorTickMark val="none"/>
        <c:tickLblPos val="nextTo"/>
        <c:crossAx val="660639064"/>
        <c:crossesAt val="0"/>
        <c:crossBetween val="midCat"/>
        <c:majorUnit val="1"/>
      </c:valAx>
      <c:valAx>
        <c:axId val="660639064"/>
        <c:scaling>
          <c:orientation val="minMax"/>
          <c:max val="42"/>
          <c:min val="0"/>
        </c:scaling>
        <c:delete val="1"/>
        <c:axPos val="l"/>
        <c:numFmt formatCode="0" sourceLinked="1"/>
        <c:majorTickMark val="out"/>
        <c:minorTickMark val="none"/>
        <c:tickLblPos val="nextTo"/>
        <c:crossAx val="660644552"/>
        <c:crossesAt val="0"/>
        <c:crossBetween val="midCat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69393476044851"/>
          <c:y val="5.2311004784688996E-2"/>
          <c:w val="0.84730606523955143"/>
          <c:h val="0.9184907026006256"/>
        </c:manualLayout>
      </c:layout>
      <c:bubbleChart>
        <c:varyColors val="0"/>
        <c:ser>
          <c:idx val="0"/>
          <c:order val="0"/>
          <c:tx>
            <c:strRef>
              <c:f>LegendData!B1:B1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AC3-43AE-993E-2904E6E98CAC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1-8AC3-43AE-993E-2904E6E98CAC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2-8AC3-43AE-993E-2904E6E98CAC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3-8AC3-43AE-993E-2904E6E98CAC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4-8AC3-43AE-993E-2904E6E98CAC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5-8AC3-43AE-993E-2904E6E98CAC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6-8AC3-43AE-993E-2904E6E98CAC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7-8AC3-43AE-993E-2904E6E98CAC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8-8AC3-43AE-993E-2904E6E98CAC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9-8AC3-43AE-993E-2904E6E98CAC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A-8AC3-43AE-993E-2904E6E98CAC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B-8AC3-43AE-993E-2904E6E98CAC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C-8AC3-43AE-993E-2904E6E98CAC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D-8AC3-43AE-993E-2904E6E98CAC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E-8AC3-43AE-993E-2904E6E98CAC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F-8AC3-43AE-993E-2904E6E98CAC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0-8AC3-43AE-993E-2904E6E98CAC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1-8AC3-43AE-993E-2904E6E98CAC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2-8AC3-43AE-993E-2904E6E98CAC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3-8AC3-43AE-993E-2904E6E98CAC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4-8AC3-43AE-993E-2904E6E98CAC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5-8AC3-43AE-993E-2904E6E98CAC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6-8AC3-43AE-993E-2904E6E98CAC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7-8AC3-43AE-993E-2904E6E98CAC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8-8AC3-43AE-993E-2904E6E98CAC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9-8AC3-43AE-993E-2904E6E98CAC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A-8AC3-43AE-993E-2904E6E98CAC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B-8AC3-43AE-993E-2904E6E98CAC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C-8AC3-43AE-993E-2904E6E98CAC}"/>
              </c:ext>
            </c:extLst>
          </c:dPt>
          <c:dPt>
            <c:idx val="2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D-8AC3-43AE-993E-2904E6E98CAC}"/>
              </c:ext>
            </c:extLst>
          </c:dPt>
          <c:xVal>
            <c:numRef>
              <c:f>ChartData!A2:A31</c:f>
              <c:numCache>
                <c:formatCode>0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ChartData!B2:B31</c:f>
              <c:numCache>
                <c:formatCode>0</c:formatCode>
                <c:ptCount val="30"/>
                <c:pt idx="0">
                  <c:v>43</c:v>
                </c:pt>
                <c:pt idx="1">
                  <c:v>43</c:v>
                </c:pt>
                <c:pt idx="2">
                  <c:v>43</c:v>
                </c:pt>
                <c:pt idx="3">
                  <c:v>43</c:v>
                </c:pt>
                <c:pt idx="4">
                  <c:v>43</c:v>
                </c:pt>
                <c:pt idx="5">
                  <c:v>43</c:v>
                </c:pt>
                <c:pt idx="6">
                  <c:v>43</c:v>
                </c:pt>
                <c:pt idx="7">
                  <c:v>43</c:v>
                </c:pt>
                <c:pt idx="8">
                  <c:v>43</c:v>
                </c:pt>
                <c:pt idx="9">
                  <c:v>43</c:v>
                </c:pt>
                <c:pt idx="10">
                  <c:v>43</c:v>
                </c:pt>
                <c:pt idx="11">
                  <c:v>43</c:v>
                </c:pt>
                <c:pt idx="12">
                  <c:v>43</c:v>
                </c:pt>
                <c:pt idx="13">
                  <c:v>43</c:v>
                </c:pt>
                <c:pt idx="14">
                  <c:v>43</c:v>
                </c:pt>
                <c:pt idx="15">
                  <c:v>43</c:v>
                </c:pt>
                <c:pt idx="16">
                  <c:v>43</c:v>
                </c:pt>
                <c:pt idx="17">
                  <c:v>43</c:v>
                </c:pt>
                <c:pt idx="18">
                  <c:v>43</c:v>
                </c:pt>
                <c:pt idx="19">
                  <c:v>43</c:v>
                </c:pt>
                <c:pt idx="20">
                  <c:v>43</c:v>
                </c:pt>
                <c:pt idx="21">
                  <c:v>43</c:v>
                </c:pt>
                <c:pt idx="22">
                  <c:v>43</c:v>
                </c:pt>
                <c:pt idx="23">
                  <c:v>43</c:v>
                </c:pt>
                <c:pt idx="24">
                  <c:v>43</c:v>
                </c:pt>
                <c:pt idx="25">
                  <c:v>43</c:v>
                </c:pt>
                <c:pt idx="26">
                  <c:v>43</c:v>
                </c:pt>
                <c:pt idx="27">
                  <c:v>43</c:v>
                </c:pt>
                <c:pt idx="28">
                  <c:v>43</c:v>
                </c:pt>
                <c:pt idx="29">
                  <c:v>43</c:v>
                </c:pt>
              </c:numCache>
            </c:numRef>
          </c:yVal>
          <c:bubbleSize>
            <c:numRef>
              <c:f>ChartData!C2:C31</c:f>
              <c:numCache>
                <c:formatCode>0.00</c:formatCode>
                <c:ptCount val="3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01E-8AC3-43AE-993E-2904E6E98CAC}"/>
            </c:ext>
          </c:extLst>
        </c:ser>
        <c:ser>
          <c:idx val="1"/>
          <c:order val="1"/>
          <c:tx>
            <c:strRef>
              <c:f>LegendData!D1:D1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F-8AC3-43AE-993E-2904E6E98CAC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0-8AC3-43AE-993E-2904E6E98CAC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1-8AC3-43AE-993E-2904E6E98CAC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2-8AC3-43AE-993E-2904E6E98CAC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3-8AC3-43AE-993E-2904E6E98CAC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4-8AC3-43AE-993E-2904E6E98CAC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5-8AC3-43AE-993E-2904E6E98CAC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6-8AC3-43AE-993E-2904E6E98CAC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7-8AC3-43AE-993E-2904E6E98CAC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8-8AC3-43AE-993E-2904E6E98CAC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9-8AC3-43AE-993E-2904E6E98CAC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A-8AC3-43AE-993E-2904E6E98CAC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B-8AC3-43AE-993E-2904E6E98CAC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C-8AC3-43AE-993E-2904E6E98CAC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D-8AC3-43AE-993E-2904E6E98CAC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E-8AC3-43AE-993E-2904E6E98CAC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F-8AC3-43AE-993E-2904E6E98CAC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0-8AC3-43AE-993E-2904E6E98CAC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1-8AC3-43AE-993E-2904E6E98CAC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2-8AC3-43AE-993E-2904E6E98CAC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3-8AC3-43AE-993E-2904E6E98CAC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4-8AC3-43AE-993E-2904E6E98CAC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5-8AC3-43AE-993E-2904E6E98CAC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6-8AC3-43AE-993E-2904E6E98CAC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7-8AC3-43AE-993E-2904E6E98CAC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8-8AC3-43AE-993E-2904E6E98CAC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9-8AC3-43AE-993E-2904E6E98CAC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A-8AC3-43AE-993E-2904E6E98CAC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B-8AC3-43AE-993E-2904E6E98CAC}"/>
              </c:ext>
            </c:extLst>
          </c:dPt>
          <c:dPt>
            <c:idx val="2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C-8AC3-43AE-993E-2904E6E98CAC}"/>
              </c:ext>
            </c:extLst>
          </c:dPt>
          <c:xVal>
            <c:numRef>
              <c:f>ChartData!A32:A61</c:f>
              <c:numCache>
                <c:formatCode>0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ChartData!D32:D61</c:f>
              <c:numCache>
                <c:formatCode>0</c:formatCode>
                <c:ptCount val="30"/>
                <c:pt idx="0">
                  <c:v>42</c:v>
                </c:pt>
                <c:pt idx="1">
                  <c:v>42</c:v>
                </c:pt>
                <c:pt idx="2">
                  <c:v>42</c:v>
                </c:pt>
                <c:pt idx="3">
                  <c:v>42</c:v>
                </c:pt>
                <c:pt idx="4">
                  <c:v>42</c:v>
                </c:pt>
                <c:pt idx="5">
                  <c:v>42</c:v>
                </c:pt>
                <c:pt idx="6">
                  <c:v>42</c:v>
                </c:pt>
                <c:pt idx="7">
                  <c:v>42</c:v>
                </c:pt>
                <c:pt idx="8">
                  <c:v>42</c:v>
                </c:pt>
                <c:pt idx="9">
                  <c:v>42</c:v>
                </c:pt>
                <c:pt idx="10">
                  <c:v>42</c:v>
                </c:pt>
                <c:pt idx="11">
                  <c:v>42</c:v>
                </c:pt>
                <c:pt idx="12">
                  <c:v>42</c:v>
                </c:pt>
                <c:pt idx="13">
                  <c:v>42</c:v>
                </c:pt>
                <c:pt idx="14">
                  <c:v>42</c:v>
                </c:pt>
                <c:pt idx="15">
                  <c:v>42</c:v>
                </c:pt>
                <c:pt idx="16">
                  <c:v>42</c:v>
                </c:pt>
                <c:pt idx="17">
                  <c:v>42</c:v>
                </c:pt>
                <c:pt idx="18">
                  <c:v>42</c:v>
                </c:pt>
                <c:pt idx="19">
                  <c:v>42</c:v>
                </c:pt>
                <c:pt idx="20">
                  <c:v>42</c:v>
                </c:pt>
                <c:pt idx="21">
                  <c:v>42</c:v>
                </c:pt>
                <c:pt idx="22">
                  <c:v>42</c:v>
                </c:pt>
                <c:pt idx="23">
                  <c:v>42</c:v>
                </c:pt>
                <c:pt idx="24">
                  <c:v>42</c:v>
                </c:pt>
                <c:pt idx="25">
                  <c:v>42</c:v>
                </c:pt>
                <c:pt idx="26">
                  <c:v>42</c:v>
                </c:pt>
                <c:pt idx="27">
                  <c:v>42</c:v>
                </c:pt>
                <c:pt idx="28">
                  <c:v>42</c:v>
                </c:pt>
                <c:pt idx="29">
                  <c:v>42</c:v>
                </c:pt>
              </c:numCache>
            </c:numRef>
          </c:yVal>
          <c:bubbleSize>
            <c:numRef>
              <c:f>ChartData!E32:E61</c:f>
              <c:numCache>
                <c:formatCode>0.00</c:formatCode>
                <c:ptCount val="3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03D-8AC3-43AE-993E-2904E6E98CAC}"/>
            </c:ext>
          </c:extLst>
        </c:ser>
        <c:ser>
          <c:idx val="2"/>
          <c:order val="2"/>
          <c:tx>
            <c:strRef>
              <c:f>LegendData!F1:F1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E-8AC3-43AE-993E-2904E6E98CAC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F-8AC3-43AE-993E-2904E6E98CAC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0-8AC3-43AE-993E-2904E6E98CAC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1-8AC3-43AE-993E-2904E6E98CAC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2-8AC3-43AE-993E-2904E6E98CAC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3-8AC3-43AE-993E-2904E6E98CAC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4-8AC3-43AE-993E-2904E6E98CAC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5-8AC3-43AE-993E-2904E6E98CAC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6-8AC3-43AE-993E-2904E6E98CAC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7-8AC3-43AE-993E-2904E6E98CAC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8-8AC3-43AE-993E-2904E6E98CAC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9-8AC3-43AE-993E-2904E6E98CAC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A-8AC3-43AE-993E-2904E6E98CAC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B-8AC3-43AE-993E-2904E6E98CAC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C-8AC3-43AE-993E-2904E6E98CAC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D-8AC3-43AE-993E-2904E6E98CAC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E-8AC3-43AE-993E-2904E6E98CAC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F-8AC3-43AE-993E-2904E6E98CAC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0-8AC3-43AE-993E-2904E6E98CAC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1-8AC3-43AE-993E-2904E6E98CAC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2-8AC3-43AE-993E-2904E6E98CAC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3-8AC3-43AE-993E-2904E6E98CAC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4-8AC3-43AE-993E-2904E6E98CAC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5-8AC3-43AE-993E-2904E6E98CAC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6-8AC3-43AE-993E-2904E6E98CAC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7-8AC3-43AE-993E-2904E6E98CAC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8-8AC3-43AE-993E-2904E6E98CAC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9-8AC3-43AE-993E-2904E6E98CAC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A-8AC3-43AE-993E-2904E6E98CAC}"/>
              </c:ext>
            </c:extLst>
          </c:dPt>
          <c:dPt>
            <c:idx val="2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B-8AC3-43AE-993E-2904E6E98CAC}"/>
              </c:ext>
            </c:extLst>
          </c:dPt>
          <c:xVal>
            <c:numRef>
              <c:f>ChartData!A62:A91</c:f>
              <c:numCache>
                <c:formatCode>0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ChartData!F62:F91</c:f>
              <c:numCache>
                <c:formatCode>0</c:formatCode>
                <c:ptCount val="30"/>
                <c:pt idx="0">
                  <c:v>41</c:v>
                </c:pt>
                <c:pt idx="1">
                  <c:v>41</c:v>
                </c:pt>
                <c:pt idx="2">
                  <c:v>41</c:v>
                </c:pt>
                <c:pt idx="3">
                  <c:v>41</c:v>
                </c:pt>
                <c:pt idx="4">
                  <c:v>41</c:v>
                </c:pt>
                <c:pt idx="5">
                  <c:v>41</c:v>
                </c:pt>
                <c:pt idx="6">
                  <c:v>41</c:v>
                </c:pt>
                <c:pt idx="7">
                  <c:v>41</c:v>
                </c:pt>
                <c:pt idx="8">
                  <c:v>41</c:v>
                </c:pt>
                <c:pt idx="9">
                  <c:v>41</c:v>
                </c:pt>
                <c:pt idx="10">
                  <c:v>41</c:v>
                </c:pt>
                <c:pt idx="11">
                  <c:v>41</c:v>
                </c:pt>
                <c:pt idx="12">
                  <c:v>41</c:v>
                </c:pt>
                <c:pt idx="13">
                  <c:v>41</c:v>
                </c:pt>
                <c:pt idx="14">
                  <c:v>41</c:v>
                </c:pt>
                <c:pt idx="15">
                  <c:v>41</c:v>
                </c:pt>
                <c:pt idx="16">
                  <c:v>41</c:v>
                </c:pt>
                <c:pt idx="17">
                  <c:v>41</c:v>
                </c:pt>
                <c:pt idx="18">
                  <c:v>41</c:v>
                </c:pt>
                <c:pt idx="19">
                  <c:v>41</c:v>
                </c:pt>
                <c:pt idx="20">
                  <c:v>41</c:v>
                </c:pt>
                <c:pt idx="21">
                  <c:v>41</c:v>
                </c:pt>
                <c:pt idx="22">
                  <c:v>41</c:v>
                </c:pt>
                <c:pt idx="23">
                  <c:v>41</c:v>
                </c:pt>
                <c:pt idx="24">
                  <c:v>41</c:v>
                </c:pt>
                <c:pt idx="25">
                  <c:v>41</c:v>
                </c:pt>
                <c:pt idx="26">
                  <c:v>41</c:v>
                </c:pt>
                <c:pt idx="27">
                  <c:v>41</c:v>
                </c:pt>
                <c:pt idx="28">
                  <c:v>41</c:v>
                </c:pt>
                <c:pt idx="29">
                  <c:v>41</c:v>
                </c:pt>
              </c:numCache>
            </c:numRef>
          </c:yVal>
          <c:bubbleSize>
            <c:numRef>
              <c:f>ChartData!G62:G91</c:f>
              <c:numCache>
                <c:formatCode>0.00</c:formatCode>
                <c:ptCount val="3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05C-8AC3-43AE-993E-2904E6E98CAC}"/>
            </c:ext>
          </c:extLst>
        </c:ser>
        <c:ser>
          <c:idx val="3"/>
          <c:order val="3"/>
          <c:tx>
            <c:strRef>
              <c:f>LegendData!H1:H1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5D-8AC3-43AE-993E-2904E6E98CAC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E-8AC3-43AE-993E-2904E6E98CAC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F-8AC3-43AE-993E-2904E6E98CAC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0-8AC3-43AE-993E-2904E6E98CAC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1-8AC3-43AE-993E-2904E6E98CAC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2-8AC3-43AE-993E-2904E6E98CAC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3-8AC3-43AE-993E-2904E6E98CAC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4-8AC3-43AE-993E-2904E6E98CAC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5-8AC3-43AE-993E-2904E6E98CAC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6-8AC3-43AE-993E-2904E6E98CAC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7-8AC3-43AE-993E-2904E6E98CAC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8-8AC3-43AE-993E-2904E6E98CAC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9-8AC3-43AE-993E-2904E6E98CAC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A-8AC3-43AE-993E-2904E6E98CAC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B-8AC3-43AE-993E-2904E6E98CAC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C-8AC3-43AE-993E-2904E6E98CAC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D-8AC3-43AE-993E-2904E6E98CAC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E-8AC3-43AE-993E-2904E6E98CAC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F-8AC3-43AE-993E-2904E6E98CAC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0-8AC3-43AE-993E-2904E6E98CAC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1-8AC3-43AE-993E-2904E6E98CAC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2-8AC3-43AE-993E-2904E6E98CAC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3-8AC3-43AE-993E-2904E6E98CAC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4-8AC3-43AE-993E-2904E6E98CAC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5-8AC3-43AE-993E-2904E6E98CAC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6-8AC3-43AE-993E-2904E6E98CAC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7-8AC3-43AE-993E-2904E6E98CAC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8-8AC3-43AE-993E-2904E6E98CAC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9-8AC3-43AE-993E-2904E6E98CAC}"/>
              </c:ext>
            </c:extLst>
          </c:dPt>
          <c:dPt>
            <c:idx val="2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A-8AC3-43AE-993E-2904E6E98CAC}"/>
              </c:ext>
            </c:extLst>
          </c:dPt>
          <c:dLbls>
            <c:dLbl>
              <c:idx val="0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61D51C3B-0A64-18CB-A4D5-B5BFA08B04D6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D-8AC3-43AE-993E-2904E6E98CAC}"/>
                </c:ext>
              </c:extLst>
            </c:dLbl>
            <c:dLbl>
              <c:idx val="1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7A6046C6-B6C7-2F61-D8D0-40205EC028AC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E-8AC3-43AE-993E-2904E6E98CAC}"/>
                </c:ext>
              </c:extLst>
            </c:dLbl>
            <c:dLbl>
              <c:idx val="2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CFD61C52-76B3-83CA-87D7-6D1675A6BB31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F-8AC3-43AE-993E-2904E6E98CAC}"/>
                </c:ext>
              </c:extLst>
            </c:dLbl>
            <c:dLbl>
              <c:idx val="3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C0B22001-3A7E-5E61-116A-C24FE6FB2E7D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0-8AC3-43AE-993E-2904E6E98CAC}"/>
                </c:ext>
              </c:extLst>
            </c:dLbl>
            <c:dLbl>
              <c:idx val="4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2A788878-7C4C-4218-F758-3A5ABC4B04F4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1-8AC3-43AE-993E-2904E6E98CAC}"/>
                </c:ext>
              </c:extLst>
            </c:dLbl>
            <c:dLbl>
              <c:idx val="5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2BCB6E87-AE2F-D8AB-56CA-8F884DDD4C82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2-8AC3-43AE-993E-2904E6E98CAC}"/>
                </c:ext>
              </c:extLst>
            </c:dLbl>
            <c:dLbl>
              <c:idx val="6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DFA86520-EDE5-65C2-185A-84C213681C2E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3-8AC3-43AE-993E-2904E6E98CAC}"/>
                </c:ext>
              </c:extLst>
            </c:dLbl>
            <c:dLbl>
              <c:idx val="7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4F2EE04F-4BBB-031E-1BCB-5FA83673F8F2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4-8AC3-43AE-993E-2904E6E98CAC}"/>
                </c:ext>
              </c:extLst>
            </c:dLbl>
            <c:dLbl>
              <c:idx val="8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B0063E30-465D-811E-1765-07755AA681FB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5-8AC3-43AE-993E-2904E6E98CAC}"/>
                </c:ext>
              </c:extLst>
            </c:dLbl>
            <c:dLbl>
              <c:idx val="9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C7002AB3-7B6F-ADF1-5A17-18237A1A3C63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6-8AC3-43AE-993E-2904E6E98CAC}"/>
                </c:ext>
              </c:extLst>
            </c:dLbl>
            <c:dLbl>
              <c:idx val="10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6A0011B7-D3E4-08C7-A71F-F7824D78800B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7-8AC3-43AE-993E-2904E6E98CAC}"/>
                </c:ext>
              </c:extLst>
            </c:dLbl>
            <c:dLbl>
              <c:idx val="11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327FCE04-FAAE-AE2F-EAFB-A73E1EC482EC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8-8AC3-43AE-993E-2904E6E98CAC}"/>
                </c:ext>
              </c:extLst>
            </c:dLbl>
            <c:dLbl>
              <c:idx val="12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320E0CCC-7D05-DA76-A8AF-041BEAEE2CBD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9-8AC3-43AE-993E-2904E6E98CAC}"/>
                </c:ext>
              </c:extLst>
            </c:dLbl>
            <c:dLbl>
              <c:idx val="13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BEB7D4E1-D33C-7E06-54AF-7FBE14F6EEAB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A-8AC3-43AE-993E-2904E6E98CAC}"/>
                </c:ext>
              </c:extLst>
            </c:dLbl>
            <c:dLbl>
              <c:idx val="14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12BFF085-B71D-1430-867D-2C4B2C67472F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B-8AC3-43AE-993E-2904E6E98CAC}"/>
                </c:ext>
              </c:extLst>
            </c:dLbl>
            <c:dLbl>
              <c:idx val="15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A7B43074-B34F-EEDC-1ED6-5C85EFD2A112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C-8AC3-43AE-993E-2904E6E98CAC}"/>
                </c:ext>
              </c:extLst>
            </c:dLbl>
            <c:dLbl>
              <c:idx val="16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5138AED7-F21E-75C4-FA65-BCADF56334BA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D-8AC3-43AE-993E-2904E6E98CAC}"/>
                </c:ext>
              </c:extLst>
            </c:dLbl>
            <c:dLbl>
              <c:idx val="17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21ADA322-1472-ABD8-272F-AB7A75A4784A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E-8AC3-43AE-993E-2904E6E98CAC}"/>
                </c:ext>
              </c:extLst>
            </c:dLbl>
            <c:dLbl>
              <c:idx val="18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77B6BFAC-7335-3634-7E0B-2B07A0548EB8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F-8AC3-43AE-993E-2904E6E98CAC}"/>
                </c:ext>
              </c:extLst>
            </c:dLbl>
            <c:dLbl>
              <c:idx val="19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0DB2F6D3-E576-6150-25C8-787C73CBA43A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0-8AC3-43AE-993E-2904E6E98CAC}"/>
                </c:ext>
              </c:extLst>
            </c:dLbl>
            <c:dLbl>
              <c:idx val="20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7B56C040-0DDC-2807-A522-11174EBBA2A8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1-8AC3-43AE-993E-2904E6E98CAC}"/>
                </c:ext>
              </c:extLst>
            </c:dLbl>
            <c:dLbl>
              <c:idx val="21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2EECCE31-0B8B-CC8E-2404-20758D2D586E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2-8AC3-43AE-993E-2904E6E98CAC}"/>
                </c:ext>
              </c:extLst>
            </c:dLbl>
            <c:dLbl>
              <c:idx val="22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2384A4CC-1025-85B8-5C85-1562572EC6C6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3-8AC3-43AE-993E-2904E6E98CAC}"/>
                </c:ext>
              </c:extLst>
            </c:dLbl>
            <c:dLbl>
              <c:idx val="23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4A78243D-8422-E2D2-1A78-00CDC5E21DFA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4-8AC3-43AE-993E-2904E6E98CAC}"/>
                </c:ext>
              </c:extLst>
            </c:dLbl>
            <c:dLbl>
              <c:idx val="24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3B0EE251-8BCD-2443-BFC2-F363EBCD51CB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5-8AC3-43AE-993E-2904E6E98CAC}"/>
                </c:ext>
              </c:extLst>
            </c:dLbl>
            <c:dLbl>
              <c:idx val="25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47E31E4F-35F5-4FA7-1B62-1DB03C0268B7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6-8AC3-43AE-993E-2904E6E98CAC}"/>
                </c:ext>
              </c:extLst>
            </c:dLbl>
            <c:dLbl>
              <c:idx val="26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F08A511C-BDE8-31FE-13BB-B8A6DEF4E18B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7-8AC3-43AE-993E-2904E6E98CAC}"/>
                </c:ext>
              </c:extLst>
            </c:dLbl>
            <c:dLbl>
              <c:idx val="27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A7535F20-8A73-F1C2-D112-D0D562D71CE8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8-8AC3-43AE-993E-2904E6E98CAC}"/>
                </c:ext>
              </c:extLst>
            </c:dLbl>
            <c:dLbl>
              <c:idx val="28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42ECBC81-1B10-157B-1D7C-F5E8B0D32AEC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9-8AC3-43AE-993E-2904E6E98CAC}"/>
                </c:ext>
              </c:extLst>
            </c:dLbl>
            <c:dLbl>
              <c:idx val="29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BEFC3061-8002-FC30-A254-428E440BE5F6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A-8AC3-43AE-993E-2904E6E98C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 baseline="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ChartData!A92:A121</c:f>
              <c:numCache>
                <c:formatCode>0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ChartData!H92:H121</c:f>
              <c:numCache>
                <c:formatCode>0</c:formatCode>
                <c:ptCount val="30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40</c:v>
                </c:pt>
                <c:pt idx="7">
                  <c:v>40</c:v>
                </c:pt>
                <c:pt idx="8">
                  <c:v>40</c:v>
                </c:pt>
                <c:pt idx="9">
                  <c:v>40</c:v>
                </c:pt>
                <c:pt idx="10">
                  <c:v>40</c:v>
                </c:pt>
                <c:pt idx="11">
                  <c:v>40</c:v>
                </c:pt>
                <c:pt idx="12">
                  <c:v>40</c:v>
                </c:pt>
                <c:pt idx="13">
                  <c:v>40</c:v>
                </c:pt>
                <c:pt idx="14">
                  <c:v>40</c:v>
                </c:pt>
                <c:pt idx="15">
                  <c:v>40</c:v>
                </c:pt>
                <c:pt idx="16">
                  <c:v>40</c:v>
                </c:pt>
                <c:pt idx="17">
                  <c:v>40</c:v>
                </c:pt>
                <c:pt idx="18">
                  <c:v>40</c:v>
                </c:pt>
                <c:pt idx="19">
                  <c:v>40</c:v>
                </c:pt>
                <c:pt idx="20">
                  <c:v>40</c:v>
                </c:pt>
                <c:pt idx="21">
                  <c:v>40</c:v>
                </c:pt>
                <c:pt idx="22">
                  <c:v>40</c:v>
                </c:pt>
                <c:pt idx="23">
                  <c:v>40</c:v>
                </c:pt>
                <c:pt idx="24">
                  <c:v>40</c:v>
                </c:pt>
                <c:pt idx="25">
                  <c:v>40</c:v>
                </c:pt>
                <c:pt idx="26">
                  <c:v>40</c:v>
                </c:pt>
                <c:pt idx="27">
                  <c:v>40</c:v>
                </c:pt>
                <c:pt idx="28">
                  <c:v>40</c:v>
                </c:pt>
                <c:pt idx="29">
                  <c:v>40</c:v>
                </c:pt>
              </c:numCache>
            </c:numRef>
          </c:yVal>
          <c:bubbleSize>
            <c:numRef>
              <c:f>ChartData!I92:I121</c:f>
              <c:numCache>
                <c:formatCode>0.00</c:formatCode>
                <c:ptCount val="3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5="http://schemas.microsoft.com/office/drawing/2012/chart" uri="{02D57815-91ED-43cb-92C2-25804820EDAC}">
              <c15:datalabelsRange>
                <c15:f>LegendData!CI515:CI544</c15:f>
                <c15:dlblRangeCache>
                  <c:ptCount val="30"/>
                  <c:pt idx="0">
                    <c:v>1990</c:v>
                  </c:pt>
                  <c:pt idx="1">
                    <c:v>1991</c:v>
                  </c:pt>
                  <c:pt idx="2">
                    <c:v>1992</c:v>
                  </c:pt>
                  <c:pt idx="3">
                    <c:v>1993</c:v>
                  </c:pt>
                  <c:pt idx="4">
                    <c:v>1994</c:v>
                  </c:pt>
                  <c:pt idx="5">
                    <c:v>1995</c:v>
                  </c:pt>
                  <c:pt idx="6">
                    <c:v>1996</c:v>
                  </c:pt>
                  <c:pt idx="7">
                    <c:v>1997</c:v>
                  </c:pt>
                  <c:pt idx="8">
                    <c:v>1998</c:v>
                  </c:pt>
                  <c:pt idx="9">
                    <c:v>1999</c:v>
                  </c:pt>
                  <c:pt idx="10">
                    <c:v>2000</c:v>
                  </c:pt>
                  <c:pt idx="11">
                    <c:v>2001</c:v>
                  </c:pt>
                  <c:pt idx="12">
                    <c:v>2002</c:v>
                  </c:pt>
                  <c:pt idx="13">
                    <c:v>2003</c:v>
                  </c:pt>
                  <c:pt idx="14">
                    <c:v>2004</c:v>
                  </c:pt>
                  <c:pt idx="15">
                    <c:v>2005</c:v>
                  </c:pt>
                  <c:pt idx="16">
                    <c:v>2006</c:v>
                  </c:pt>
                  <c:pt idx="17">
                    <c:v>2007</c:v>
                  </c:pt>
                  <c:pt idx="18">
                    <c:v>2008</c:v>
                  </c:pt>
                  <c:pt idx="19">
                    <c:v>2009</c:v>
                  </c:pt>
                  <c:pt idx="20">
                    <c:v>2010</c:v>
                  </c:pt>
                  <c:pt idx="21">
                    <c:v>2011</c:v>
                  </c:pt>
                  <c:pt idx="22">
                    <c:v>2012</c:v>
                  </c:pt>
                  <c:pt idx="23">
                    <c:v>2013</c:v>
                  </c:pt>
                  <c:pt idx="24">
                    <c:v>2014</c:v>
                  </c:pt>
                  <c:pt idx="25">
                    <c:v>2015</c:v>
                  </c:pt>
                  <c:pt idx="26">
                    <c:v>2016</c:v>
                  </c:pt>
                  <c:pt idx="27">
                    <c:v>2017</c:v>
                  </c:pt>
                  <c:pt idx="28">
                    <c:v>2018</c:v>
                  </c:pt>
                  <c:pt idx="29">
                    <c:v>2019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7B-8AC3-43AE-993E-2904E6E98CAC}"/>
            </c:ext>
          </c:extLst>
        </c:ser>
        <c:ser>
          <c:idx val="4"/>
          <c:order val="4"/>
          <c:tx>
            <c:strRef>
              <c:f>LegendData!J1:J1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7C-8AC3-43AE-993E-2904E6E98CAC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D-8AC3-43AE-993E-2904E6E98CAC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E-8AC3-43AE-993E-2904E6E98CAC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F-8AC3-43AE-993E-2904E6E98CAC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0-8AC3-43AE-993E-2904E6E98CAC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1-8AC3-43AE-993E-2904E6E98CAC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2-8AC3-43AE-993E-2904E6E98CAC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3-8AC3-43AE-993E-2904E6E98CAC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4-8AC3-43AE-993E-2904E6E98CAC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5-8AC3-43AE-993E-2904E6E98CAC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6-8AC3-43AE-993E-2904E6E98CAC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7-8AC3-43AE-993E-2904E6E98CAC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8-8AC3-43AE-993E-2904E6E98CAC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9-8AC3-43AE-993E-2904E6E98CAC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A-8AC3-43AE-993E-2904E6E98CAC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B-8AC3-43AE-993E-2904E6E98CAC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C-8AC3-43AE-993E-2904E6E98CAC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D-8AC3-43AE-993E-2904E6E98CAC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E-8AC3-43AE-993E-2904E6E98CAC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F-8AC3-43AE-993E-2904E6E98CAC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0-8AC3-43AE-993E-2904E6E98CAC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1-8AC3-43AE-993E-2904E6E98CAC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2-8AC3-43AE-993E-2904E6E98CAC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3-8AC3-43AE-993E-2904E6E98CAC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4-8AC3-43AE-993E-2904E6E98CAC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5-8AC3-43AE-993E-2904E6E98CAC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6-8AC3-43AE-993E-2904E6E98CAC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7-8AC3-43AE-993E-2904E6E98CAC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8-8AC3-43AE-993E-2904E6E98CAC}"/>
              </c:ext>
            </c:extLst>
          </c:dPt>
          <c:dPt>
            <c:idx val="2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9-8AC3-43AE-993E-2904E6E98CAC}"/>
              </c:ext>
            </c:extLst>
          </c:dPt>
          <c:xVal>
            <c:numRef>
              <c:f>ChartData!A122:A151</c:f>
              <c:numCache>
                <c:formatCode>0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ChartData!J122:J151</c:f>
              <c:numCache>
                <c:formatCode>0</c:formatCode>
                <c:ptCount val="30"/>
                <c:pt idx="0">
                  <c:v>39</c:v>
                </c:pt>
                <c:pt idx="1">
                  <c:v>39</c:v>
                </c:pt>
                <c:pt idx="2">
                  <c:v>39</c:v>
                </c:pt>
                <c:pt idx="3">
                  <c:v>39</c:v>
                </c:pt>
                <c:pt idx="4">
                  <c:v>39</c:v>
                </c:pt>
                <c:pt idx="5">
                  <c:v>39</c:v>
                </c:pt>
                <c:pt idx="6">
                  <c:v>39</c:v>
                </c:pt>
                <c:pt idx="7">
                  <c:v>39</c:v>
                </c:pt>
                <c:pt idx="8">
                  <c:v>39</c:v>
                </c:pt>
                <c:pt idx="9">
                  <c:v>39</c:v>
                </c:pt>
                <c:pt idx="10">
                  <c:v>39</c:v>
                </c:pt>
                <c:pt idx="11">
                  <c:v>39</c:v>
                </c:pt>
                <c:pt idx="12">
                  <c:v>39</c:v>
                </c:pt>
                <c:pt idx="13">
                  <c:v>39</c:v>
                </c:pt>
                <c:pt idx="14">
                  <c:v>39</c:v>
                </c:pt>
                <c:pt idx="15">
                  <c:v>39</c:v>
                </c:pt>
                <c:pt idx="16">
                  <c:v>39</c:v>
                </c:pt>
                <c:pt idx="17">
                  <c:v>39</c:v>
                </c:pt>
                <c:pt idx="18">
                  <c:v>39</c:v>
                </c:pt>
                <c:pt idx="19">
                  <c:v>39</c:v>
                </c:pt>
                <c:pt idx="20">
                  <c:v>39</c:v>
                </c:pt>
                <c:pt idx="21">
                  <c:v>39</c:v>
                </c:pt>
                <c:pt idx="22">
                  <c:v>39</c:v>
                </c:pt>
                <c:pt idx="23">
                  <c:v>39</c:v>
                </c:pt>
                <c:pt idx="24">
                  <c:v>39</c:v>
                </c:pt>
                <c:pt idx="25">
                  <c:v>39</c:v>
                </c:pt>
                <c:pt idx="26">
                  <c:v>39</c:v>
                </c:pt>
                <c:pt idx="27">
                  <c:v>39</c:v>
                </c:pt>
                <c:pt idx="28">
                  <c:v>39</c:v>
                </c:pt>
                <c:pt idx="29">
                  <c:v>39</c:v>
                </c:pt>
              </c:numCache>
            </c:numRef>
          </c:yVal>
          <c:bubbleSize>
            <c:numRef>
              <c:f>ChartData!K122:K151</c:f>
              <c:numCache>
                <c:formatCode>0.00</c:formatCode>
                <c:ptCount val="3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09A-8AC3-43AE-993E-2904E6E98CAC}"/>
            </c:ext>
          </c:extLst>
        </c:ser>
        <c:ser>
          <c:idx val="5"/>
          <c:order val="5"/>
          <c:tx>
            <c:strRef>
              <c:f>LegendData!L1:L1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9B-8AC3-43AE-993E-2904E6E98CAC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C-8AC3-43AE-993E-2904E6E98CAC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D-8AC3-43AE-993E-2904E6E98CAC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E-8AC3-43AE-993E-2904E6E98CAC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F-8AC3-43AE-993E-2904E6E98CAC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0-8AC3-43AE-993E-2904E6E98CAC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1-8AC3-43AE-993E-2904E6E98CAC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2-8AC3-43AE-993E-2904E6E98CAC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3-8AC3-43AE-993E-2904E6E98CAC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4-8AC3-43AE-993E-2904E6E98CAC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5-8AC3-43AE-993E-2904E6E98CAC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6-8AC3-43AE-993E-2904E6E98CAC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7-8AC3-43AE-993E-2904E6E98CAC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8-8AC3-43AE-993E-2904E6E98CAC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9-8AC3-43AE-993E-2904E6E98CAC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A-8AC3-43AE-993E-2904E6E98CAC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B-8AC3-43AE-993E-2904E6E98CAC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C-8AC3-43AE-993E-2904E6E98CAC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D-8AC3-43AE-993E-2904E6E98CAC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E-8AC3-43AE-993E-2904E6E98CAC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F-8AC3-43AE-993E-2904E6E98CAC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0-8AC3-43AE-993E-2904E6E98CAC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1-8AC3-43AE-993E-2904E6E98CAC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2-8AC3-43AE-993E-2904E6E98CAC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3-8AC3-43AE-993E-2904E6E98CAC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4-8AC3-43AE-993E-2904E6E98CAC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5-8AC3-43AE-993E-2904E6E98CAC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6-8AC3-43AE-993E-2904E6E98CAC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7-8AC3-43AE-993E-2904E6E98CAC}"/>
              </c:ext>
            </c:extLst>
          </c:dPt>
          <c:dPt>
            <c:idx val="2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8-8AC3-43AE-993E-2904E6E98CAC}"/>
              </c:ext>
            </c:extLst>
          </c:dPt>
          <c:xVal>
            <c:numRef>
              <c:f>ChartData!A152:A181</c:f>
              <c:numCache>
                <c:formatCode>0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ChartData!L152:L181</c:f>
              <c:numCache>
                <c:formatCode>0</c:formatCode>
                <c:ptCount val="30"/>
                <c:pt idx="0">
                  <c:v>38</c:v>
                </c:pt>
                <c:pt idx="1">
                  <c:v>38</c:v>
                </c:pt>
                <c:pt idx="2">
                  <c:v>38</c:v>
                </c:pt>
                <c:pt idx="3">
                  <c:v>38</c:v>
                </c:pt>
                <c:pt idx="4">
                  <c:v>38</c:v>
                </c:pt>
                <c:pt idx="5">
                  <c:v>38</c:v>
                </c:pt>
                <c:pt idx="6">
                  <c:v>38</c:v>
                </c:pt>
                <c:pt idx="7">
                  <c:v>38</c:v>
                </c:pt>
                <c:pt idx="8">
                  <c:v>38</c:v>
                </c:pt>
                <c:pt idx="9">
                  <c:v>38</c:v>
                </c:pt>
                <c:pt idx="10">
                  <c:v>38</c:v>
                </c:pt>
                <c:pt idx="11">
                  <c:v>38</c:v>
                </c:pt>
                <c:pt idx="12">
                  <c:v>38</c:v>
                </c:pt>
                <c:pt idx="13">
                  <c:v>38</c:v>
                </c:pt>
                <c:pt idx="14">
                  <c:v>38</c:v>
                </c:pt>
                <c:pt idx="15">
                  <c:v>38</c:v>
                </c:pt>
                <c:pt idx="16">
                  <c:v>38</c:v>
                </c:pt>
                <c:pt idx="17">
                  <c:v>38</c:v>
                </c:pt>
                <c:pt idx="18">
                  <c:v>38</c:v>
                </c:pt>
                <c:pt idx="19">
                  <c:v>38</c:v>
                </c:pt>
                <c:pt idx="20">
                  <c:v>38</c:v>
                </c:pt>
                <c:pt idx="21">
                  <c:v>38</c:v>
                </c:pt>
                <c:pt idx="22">
                  <c:v>38</c:v>
                </c:pt>
                <c:pt idx="23">
                  <c:v>38</c:v>
                </c:pt>
                <c:pt idx="24">
                  <c:v>38</c:v>
                </c:pt>
                <c:pt idx="25">
                  <c:v>38</c:v>
                </c:pt>
                <c:pt idx="26">
                  <c:v>38</c:v>
                </c:pt>
                <c:pt idx="27">
                  <c:v>38</c:v>
                </c:pt>
                <c:pt idx="28">
                  <c:v>38</c:v>
                </c:pt>
                <c:pt idx="29">
                  <c:v>38</c:v>
                </c:pt>
              </c:numCache>
            </c:numRef>
          </c:yVal>
          <c:bubbleSize>
            <c:numRef>
              <c:f>ChartData!M152:M181</c:f>
              <c:numCache>
                <c:formatCode>0.00</c:formatCode>
                <c:ptCount val="3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0B9-8AC3-43AE-993E-2904E6E98CAC}"/>
            </c:ext>
          </c:extLst>
        </c:ser>
        <c:ser>
          <c:idx val="6"/>
          <c:order val="6"/>
          <c:tx>
            <c:strRef>
              <c:f>LegendData!N1:N1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BA-8AC3-43AE-993E-2904E6E98CAC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B-8AC3-43AE-993E-2904E6E98CAC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C-8AC3-43AE-993E-2904E6E98CAC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D-8AC3-43AE-993E-2904E6E98CAC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E-8AC3-43AE-993E-2904E6E98CAC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F-8AC3-43AE-993E-2904E6E98CAC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0-8AC3-43AE-993E-2904E6E98CAC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1-8AC3-43AE-993E-2904E6E98CAC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2-8AC3-43AE-993E-2904E6E98CAC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3-8AC3-43AE-993E-2904E6E98CAC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4-8AC3-43AE-993E-2904E6E98CAC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5-8AC3-43AE-993E-2904E6E98CAC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6-8AC3-43AE-993E-2904E6E98CAC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7-8AC3-43AE-993E-2904E6E98CAC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8-8AC3-43AE-993E-2904E6E98CAC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9-8AC3-43AE-993E-2904E6E98CAC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A-8AC3-43AE-993E-2904E6E98CAC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B-8AC3-43AE-993E-2904E6E98CAC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C-8AC3-43AE-993E-2904E6E98CAC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D-8AC3-43AE-993E-2904E6E98CAC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E-8AC3-43AE-993E-2904E6E98CAC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F-8AC3-43AE-993E-2904E6E98CAC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0-8AC3-43AE-993E-2904E6E98CAC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1-8AC3-43AE-993E-2904E6E98CAC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2-8AC3-43AE-993E-2904E6E98CAC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3-8AC3-43AE-993E-2904E6E98CAC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4-8AC3-43AE-993E-2904E6E98CAC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5-8AC3-43AE-993E-2904E6E98CAC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6-8AC3-43AE-993E-2904E6E98CAC}"/>
              </c:ext>
            </c:extLst>
          </c:dPt>
          <c:dPt>
            <c:idx val="2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7-8AC3-43AE-993E-2904E6E98CAC}"/>
              </c:ext>
            </c:extLst>
          </c:dPt>
          <c:xVal>
            <c:numRef>
              <c:f>ChartData!A182:A211</c:f>
              <c:numCache>
                <c:formatCode>0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ChartData!N182:N211</c:f>
              <c:numCache>
                <c:formatCode>0</c:formatCode>
                <c:ptCount val="30"/>
                <c:pt idx="0">
                  <c:v>37</c:v>
                </c:pt>
                <c:pt idx="1">
                  <c:v>37</c:v>
                </c:pt>
                <c:pt idx="2">
                  <c:v>37</c:v>
                </c:pt>
                <c:pt idx="3">
                  <c:v>37</c:v>
                </c:pt>
                <c:pt idx="4">
                  <c:v>37</c:v>
                </c:pt>
                <c:pt idx="5">
                  <c:v>37</c:v>
                </c:pt>
                <c:pt idx="6">
                  <c:v>37</c:v>
                </c:pt>
                <c:pt idx="7">
                  <c:v>37</c:v>
                </c:pt>
                <c:pt idx="8">
                  <c:v>37</c:v>
                </c:pt>
                <c:pt idx="9">
                  <c:v>37</c:v>
                </c:pt>
                <c:pt idx="10">
                  <c:v>37</c:v>
                </c:pt>
                <c:pt idx="11">
                  <c:v>37</c:v>
                </c:pt>
                <c:pt idx="12">
                  <c:v>37</c:v>
                </c:pt>
                <c:pt idx="13">
                  <c:v>37</c:v>
                </c:pt>
                <c:pt idx="14">
                  <c:v>37</c:v>
                </c:pt>
                <c:pt idx="15">
                  <c:v>37</c:v>
                </c:pt>
                <c:pt idx="16">
                  <c:v>37</c:v>
                </c:pt>
                <c:pt idx="17">
                  <c:v>37</c:v>
                </c:pt>
                <c:pt idx="18">
                  <c:v>37</c:v>
                </c:pt>
                <c:pt idx="19">
                  <c:v>37</c:v>
                </c:pt>
                <c:pt idx="20">
                  <c:v>37</c:v>
                </c:pt>
                <c:pt idx="21">
                  <c:v>37</c:v>
                </c:pt>
                <c:pt idx="22">
                  <c:v>37</c:v>
                </c:pt>
                <c:pt idx="23">
                  <c:v>37</c:v>
                </c:pt>
                <c:pt idx="24">
                  <c:v>37</c:v>
                </c:pt>
                <c:pt idx="25">
                  <c:v>37</c:v>
                </c:pt>
                <c:pt idx="26">
                  <c:v>37</c:v>
                </c:pt>
                <c:pt idx="27">
                  <c:v>37</c:v>
                </c:pt>
                <c:pt idx="28">
                  <c:v>37</c:v>
                </c:pt>
                <c:pt idx="29">
                  <c:v>37</c:v>
                </c:pt>
              </c:numCache>
            </c:numRef>
          </c:yVal>
          <c:bubbleSize>
            <c:numRef>
              <c:f>ChartData!O182:O211</c:f>
              <c:numCache>
                <c:formatCode>0.00</c:formatCode>
                <c:ptCount val="3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0D8-8AC3-43AE-993E-2904E6E98CAC}"/>
            </c:ext>
          </c:extLst>
        </c:ser>
        <c:ser>
          <c:idx val="7"/>
          <c:order val="7"/>
          <c:tx>
            <c:strRef>
              <c:f>LegendData!P1:P1</c:f>
              <c:strCache>
                <c:ptCount val="1"/>
                <c:pt idx="0">
                  <c:v>Government of Fra...</c:v>
                </c:pt>
              </c:strCache>
            </c:strRef>
          </c:tx>
          <c:spPr>
            <a:solidFill>
              <a:srgbClr val="EFA7B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DA-8AC3-43AE-993E-2904E6E98CAC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C-8AC3-43AE-993E-2904E6E98CAC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E-8AC3-43AE-993E-2904E6E98CAC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E0-8AC3-43AE-993E-2904E6E98CAC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E2-8AC3-43AE-993E-2904E6E98CAC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E4-8AC3-43AE-993E-2904E6E98CAC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E6-8AC3-43AE-993E-2904E6E98CAC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E8-8AC3-43AE-993E-2904E6E98CAC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EA-8AC3-43AE-993E-2904E6E98CAC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EC-8AC3-43AE-993E-2904E6E98CAC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EE-8AC3-43AE-993E-2904E6E98CAC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F0-8AC3-43AE-993E-2904E6E98CAC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F2-8AC3-43AE-993E-2904E6E98CAC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F4-8AC3-43AE-993E-2904E6E98CAC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F6-8AC3-43AE-993E-2904E6E98CAC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F8-8AC3-43AE-993E-2904E6E98CAC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FA-8AC3-43AE-993E-2904E6E98CAC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FC-8AC3-43AE-993E-2904E6E98CAC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FE-8AC3-43AE-993E-2904E6E98CAC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00-8AC3-43AE-993E-2904E6E98CAC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02-8AC3-43AE-993E-2904E6E98CAC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04-8AC3-43AE-993E-2904E6E98CAC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06-8AC3-43AE-993E-2904E6E98CAC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08-8AC3-43AE-993E-2904E6E98CAC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0A-8AC3-43AE-993E-2904E6E98CAC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0C-8AC3-43AE-993E-2904E6E98CAC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0E-8AC3-43AE-993E-2904E6E98CAC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A-8AC3-43AE-993E-2904E6E98CA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C-8AC3-43AE-993E-2904E6E98CA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E-8AC3-43AE-993E-2904E6E98CA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0-8AC3-43AE-993E-2904E6E98CA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2-8AC3-43AE-993E-2904E6E98CA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4-8AC3-43AE-993E-2904E6E98CA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6-8AC3-43AE-993E-2904E6E98CA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8-8AC3-43AE-993E-2904E6E98CA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A-8AC3-43AE-993E-2904E6E98CAC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C-8AC3-43AE-993E-2904E6E98CAC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E-8AC3-43AE-993E-2904E6E98CAC}"/>
                </c:ext>
              </c:extLst>
            </c:dLbl>
            <c:dLbl>
              <c:idx val="11"/>
              <c:tx>
                <c:rich>
                  <a:bodyPr rot="0" vert="horz" lIns="0" tIns="0" rIns="0" bIns="0" anchorCtr="0"/>
                  <a:lstStyle/>
                  <a:p>
                    <a:pPr algn="l">
                      <a:defRPr sz="900">
                        <a:solidFill>
                          <a:schemeClr val="bg1"/>
                        </a:solidFill>
                      </a:defRPr>
                    </a:pPr>
                    <a:fld id="{D5BBFAB5-2CBC-4036-A640-4D3DFFDC1D74}" type="BUBBLESIZE">
                      <a:rPr lang="en-US" sz="900" baseline="0">
                        <a:solidFill>
                          <a:schemeClr val="bg1"/>
                        </a:solidFill>
                      </a:rPr>
                      <a:pPr algn="l">
                        <a:defRPr sz="900">
                          <a:solidFill>
                            <a:schemeClr val="bg1"/>
                          </a:solidFill>
                        </a:defRPr>
                      </a:pPr>
                      <a:t>[BUBBLE SIZE]</a:t>
                    </a:fld>
                    <a:endParaRPr lang="en-GB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F0-8AC3-43AE-993E-2904E6E98CAC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F2-8AC3-43AE-993E-2904E6E98CAC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F4-8AC3-43AE-993E-2904E6E98CAC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F6-8AC3-43AE-993E-2904E6E98CAC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F8-8AC3-43AE-993E-2904E6E98CAC}"/>
                </c:ext>
              </c:extLst>
            </c:dLbl>
            <c:dLbl>
              <c:idx val="16"/>
              <c:tx>
                <c:rich>
                  <a:bodyPr rot="0" vert="horz" lIns="0" tIns="0" rIns="0" bIns="0" anchorCtr="0"/>
                  <a:lstStyle/>
                  <a:p>
                    <a:pPr algn="l">
                      <a:defRPr sz="900">
                        <a:solidFill>
                          <a:schemeClr val="bg1"/>
                        </a:solidFill>
                      </a:defRPr>
                    </a:pPr>
                    <a:fld id="{D5BBFAB5-2CBC-4036-A640-4D3DFFDC1D74}" type="BUBBLESIZE">
                      <a:rPr lang="en-US" sz="900" baseline="0">
                        <a:solidFill>
                          <a:schemeClr val="bg1"/>
                        </a:solidFill>
                      </a:rPr>
                      <a:pPr algn="l">
                        <a:defRPr sz="900">
                          <a:solidFill>
                            <a:schemeClr val="bg1"/>
                          </a:solidFill>
                        </a:defRPr>
                      </a:pPr>
                      <a:t>[BUBBLE SIZE]</a:t>
                    </a:fld>
                    <a:endParaRPr lang="en-GB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FA-8AC3-43AE-993E-2904E6E98CAC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FC-8AC3-43AE-993E-2904E6E98CAC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FE-8AC3-43AE-993E-2904E6E98CAC}"/>
                </c:ext>
              </c:extLst>
            </c:dLbl>
            <c:dLbl>
              <c:idx val="19"/>
              <c:tx>
                <c:rich>
                  <a:bodyPr rot="0" vert="horz" lIns="0" tIns="0" rIns="0" bIns="0" anchorCtr="0"/>
                  <a:lstStyle/>
                  <a:p>
                    <a:pPr algn="l">
                      <a:defRPr sz="900">
                        <a:solidFill>
                          <a:schemeClr val="bg1"/>
                        </a:solidFill>
                      </a:defRPr>
                    </a:pPr>
                    <a:fld id="{D5BBFAB5-2CBC-4036-A640-4D3DFFDC1D74}" type="BUBBLESIZE">
                      <a:rPr lang="en-US" sz="900" baseline="0">
                        <a:solidFill>
                          <a:schemeClr val="bg1"/>
                        </a:solidFill>
                      </a:rPr>
                      <a:pPr algn="l">
                        <a:defRPr sz="900">
                          <a:solidFill>
                            <a:schemeClr val="bg1"/>
                          </a:solidFill>
                        </a:defRPr>
                      </a:pPr>
                      <a:t>[BUBBLE SIZE]</a:t>
                    </a:fld>
                    <a:endParaRPr lang="en-GB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100-8AC3-43AE-993E-2904E6E98CAC}"/>
                </c:ext>
              </c:extLst>
            </c:dLbl>
            <c:dLbl>
              <c:idx val="20"/>
              <c:tx>
                <c:rich>
                  <a:bodyPr rot="0" vert="horz" lIns="0" tIns="0" rIns="0" bIns="0" anchorCtr="0"/>
                  <a:lstStyle/>
                  <a:p>
                    <a:pPr algn="l">
                      <a:defRPr sz="900">
                        <a:solidFill>
                          <a:schemeClr val="bg1"/>
                        </a:solidFill>
                      </a:defRPr>
                    </a:pPr>
                    <a:fld id="{D5BBFAB5-2CBC-4036-A640-4D3DFFDC1D74}" type="BUBBLESIZE">
                      <a:rPr lang="en-US" sz="900" baseline="0">
                        <a:solidFill>
                          <a:schemeClr val="bg1"/>
                        </a:solidFill>
                      </a:rPr>
                      <a:pPr algn="l">
                        <a:defRPr sz="900">
                          <a:solidFill>
                            <a:schemeClr val="bg1"/>
                          </a:solidFill>
                        </a:defRPr>
                      </a:pPr>
                      <a:t>[BUBBLE SIZE]</a:t>
                    </a:fld>
                    <a:endParaRPr lang="en-GB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102-8AC3-43AE-993E-2904E6E98CAC}"/>
                </c:ext>
              </c:extLst>
            </c:dLbl>
            <c:dLbl>
              <c:idx val="21"/>
              <c:tx>
                <c:rich>
                  <a:bodyPr rot="0" vert="horz" lIns="0" tIns="0" rIns="0" bIns="0" anchorCtr="0"/>
                  <a:lstStyle/>
                  <a:p>
                    <a:pPr algn="l">
                      <a:defRPr sz="900">
                        <a:solidFill>
                          <a:schemeClr val="bg1"/>
                        </a:solidFill>
                      </a:defRPr>
                    </a:pPr>
                    <a:fld id="{D5BBFAB5-2CBC-4036-A640-4D3DFFDC1D74}" type="BUBBLESIZE">
                      <a:rPr lang="en-US" sz="900" baseline="0">
                        <a:solidFill>
                          <a:schemeClr val="bg1"/>
                        </a:solidFill>
                      </a:rPr>
                      <a:pPr algn="l">
                        <a:defRPr sz="900">
                          <a:solidFill>
                            <a:schemeClr val="bg1"/>
                          </a:solidFill>
                        </a:defRPr>
                      </a:pPr>
                      <a:t>[BUBBLE SIZE]</a:t>
                    </a:fld>
                    <a:endParaRPr lang="en-GB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104-8AC3-43AE-993E-2904E6E98CAC}"/>
                </c:ext>
              </c:extLst>
            </c:dLbl>
            <c:dLbl>
              <c:idx val="22"/>
              <c:tx>
                <c:rich>
                  <a:bodyPr rot="0" vert="horz" lIns="0" tIns="0" rIns="0" bIns="0" anchorCtr="0"/>
                  <a:lstStyle/>
                  <a:p>
                    <a:pPr algn="l">
                      <a:defRPr sz="900">
                        <a:solidFill>
                          <a:schemeClr val="bg1"/>
                        </a:solidFill>
                      </a:defRPr>
                    </a:pPr>
                    <a:fld id="{D5BBFAB5-2CBC-4036-A640-4D3DFFDC1D74}" type="BUBBLESIZE">
                      <a:rPr lang="en-US" sz="900" baseline="0">
                        <a:solidFill>
                          <a:schemeClr val="bg1"/>
                        </a:solidFill>
                      </a:rPr>
                      <a:pPr algn="l">
                        <a:defRPr sz="900">
                          <a:solidFill>
                            <a:schemeClr val="bg1"/>
                          </a:solidFill>
                        </a:defRPr>
                      </a:pPr>
                      <a:t>[BUBBLE SIZE]</a:t>
                    </a:fld>
                    <a:endParaRPr lang="en-GB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106-8AC3-43AE-993E-2904E6E98CAC}"/>
                </c:ext>
              </c:extLst>
            </c:dLbl>
            <c:dLbl>
              <c:idx val="23"/>
              <c:tx>
                <c:rich>
                  <a:bodyPr rot="0" vert="horz" lIns="0" tIns="0" rIns="0" bIns="0" anchorCtr="0"/>
                  <a:lstStyle/>
                  <a:p>
                    <a:pPr algn="l">
                      <a:defRPr sz="900">
                        <a:solidFill>
                          <a:schemeClr val="bg1"/>
                        </a:solidFill>
                      </a:defRPr>
                    </a:pPr>
                    <a:fld id="{D5BBFAB5-2CBC-4036-A640-4D3DFFDC1D74}" type="BUBBLESIZE">
                      <a:rPr lang="en-US" sz="900" baseline="0">
                        <a:solidFill>
                          <a:schemeClr val="bg1"/>
                        </a:solidFill>
                      </a:rPr>
                      <a:pPr algn="l">
                        <a:defRPr sz="900">
                          <a:solidFill>
                            <a:schemeClr val="bg1"/>
                          </a:solidFill>
                        </a:defRPr>
                      </a:pPr>
                      <a:t>[BUBBLE SIZE]</a:t>
                    </a:fld>
                    <a:endParaRPr lang="en-GB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108-8AC3-43AE-993E-2904E6E98CAC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0A-8AC3-43AE-993E-2904E6E98CAC}"/>
                </c:ext>
              </c:extLst>
            </c:dLbl>
            <c:dLbl>
              <c:idx val="25"/>
              <c:tx>
                <c:rich>
                  <a:bodyPr rot="0" vert="horz" lIns="0" tIns="0" rIns="0" bIns="0" anchorCtr="0"/>
                  <a:lstStyle/>
                  <a:p>
                    <a:pPr algn="l">
                      <a:defRPr sz="900">
                        <a:solidFill>
                          <a:schemeClr val="bg1"/>
                        </a:solidFill>
                      </a:defRPr>
                    </a:pPr>
                    <a:fld id="{D5BBFAB5-2CBC-4036-A640-4D3DFFDC1D74}" type="BUBBLESIZE">
                      <a:rPr lang="en-US" sz="900" baseline="0">
                        <a:solidFill>
                          <a:schemeClr val="bg1"/>
                        </a:solidFill>
                      </a:rPr>
                      <a:pPr algn="l">
                        <a:defRPr sz="900">
                          <a:solidFill>
                            <a:schemeClr val="bg1"/>
                          </a:solidFill>
                        </a:defRPr>
                      </a:pPr>
                      <a:t>[BUBBLE SIZE]</a:t>
                    </a:fld>
                    <a:endParaRPr lang="en-GB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10C-8AC3-43AE-993E-2904E6E98CAC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0E-8AC3-43AE-993E-2904E6E98CA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90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ChartData!A212:A238</c:f>
              <c:numCache>
                <c:formatCode>0</c:formatCode>
                <c:ptCount val="27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</c:v>
                </c:pt>
                <c:pt idx="19">
                  <c:v>22</c:v>
                </c:pt>
                <c:pt idx="20">
                  <c:v>23</c:v>
                </c:pt>
                <c:pt idx="21">
                  <c:v>24</c:v>
                </c:pt>
                <c:pt idx="22">
                  <c:v>25</c:v>
                </c:pt>
                <c:pt idx="23">
                  <c:v>26</c:v>
                </c:pt>
                <c:pt idx="24">
                  <c:v>27</c:v>
                </c:pt>
                <c:pt idx="25">
                  <c:v>28</c:v>
                </c:pt>
                <c:pt idx="26">
                  <c:v>29</c:v>
                </c:pt>
              </c:numCache>
            </c:numRef>
          </c:xVal>
          <c:yVal>
            <c:numRef>
              <c:f>ChartData!P212:P238</c:f>
              <c:numCache>
                <c:formatCode>0</c:formatCode>
                <c:ptCount val="27"/>
                <c:pt idx="0">
                  <c:v>36</c:v>
                </c:pt>
                <c:pt idx="1">
                  <c:v>36</c:v>
                </c:pt>
                <c:pt idx="2">
                  <c:v>36</c:v>
                </c:pt>
                <c:pt idx="3">
                  <c:v>36</c:v>
                </c:pt>
                <c:pt idx="4">
                  <c:v>36</c:v>
                </c:pt>
                <c:pt idx="5">
                  <c:v>36</c:v>
                </c:pt>
                <c:pt idx="6">
                  <c:v>36</c:v>
                </c:pt>
                <c:pt idx="7">
                  <c:v>36</c:v>
                </c:pt>
                <c:pt idx="8">
                  <c:v>36</c:v>
                </c:pt>
                <c:pt idx="9">
                  <c:v>36</c:v>
                </c:pt>
                <c:pt idx="10">
                  <c:v>36</c:v>
                </c:pt>
                <c:pt idx="11">
                  <c:v>36</c:v>
                </c:pt>
                <c:pt idx="12">
                  <c:v>36</c:v>
                </c:pt>
                <c:pt idx="13">
                  <c:v>36</c:v>
                </c:pt>
                <c:pt idx="14">
                  <c:v>36</c:v>
                </c:pt>
                <c:pt idx="15">
                  <c:v>36</c:v>
                </c:pt>
                <c:pt idx="16">
                  <c:v>36</c:v>
                </c:pt>
                <c:pt idx="17">
                  <c:v>36</c:v>
                </c:pt>
                <c:pt idx="18">
                  <c:v>36</c:v>
                </c:pt>
                <c:pt idx="19">
                  <c:v>36</c:v>
                </c:pt>
                <c:pt idx="20">
                  <c:v>36</c:v>
                </c:pt>
                <c:pt idx="21">
                  <c:v>36</c:v>
                </c:pt>
                <c:pt idx="22">
                  <c:v>36</c:v>
                </c:pt>
                <c:pt idx="23">
                  <c:v>36</c:v>
                </c:pt>
                <c:pt idx="24">
                  <c:v>36</c:v>
                </c:pt>
                <c:pt idx="25">
                  <c:v>36</c:v>
                </c:pt>
                <c:pt idx="26">
                  <c:v>36</c:v>
                </c:pt>
              </c:numCache>
            </c:numRef>
          </c:yVal>
          <c:bubbleSize>
            <c:numRef>
              <c:f>ChartData!Q212:Q238</c:f>
              <c:numCache>
                <c:formatCode>0.00</c:formatCode>
                <c:ptCount val="27"/>
                <c:pt idx="0">
                  <c:v>2</c:v>
                </c:pt>
                <c:pt idx="1">
                  <c:v>1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3</c:v>
                </c:pt>
                <c:pt idx="10">
                  <c:v>1</c:v>
                </c:pt>
                <c:pt idx="11">
                  <c:v>5</c:v>
                </c:pt>
                <c:pt idx="12">
                  <c:v>1</c:v>
                </c:pt>
                <c:pt idx="13">
                  <c:v>1</c:v>
                </c:pt>
                <c:pt idx="14">
                  <c:v>2</c:v>
                </c:pt>
                <c:pt idx="15">
                  <c:v>2</c:v>
                </c:pt>
                <c:pt idx="16">
                  <c:v>8</c:v>
                </c:pt>
                <c:pt idx="17">
                  <c:v>3</c:v>
                </c:pt>
                <c:pt idx="18">
                  <c:v>2</c:v>
                </c:pt>
                <c:pt idx="19">
                  <c:v>11</c:v>
                </c:pt>
                <c:pt idx="20">
                  <c:v>11</c:v>
                </c:pt>
                <c:pt idx="21">
                  <c:v>10</c:v>
                </c:pt>
                <c:pt idx="22">
                  <c:v>10</c:v>
                </c:pt>
                <c:pt idx="23">
                  <c:v>12</c:v>
                </c:pt>
                <c:pt idx="24">
                  <c:v>4</c:v>
                </c:pt>
                <c:pt idx="25">
                  <c:v>12</c:v>
                </c:pt>
                <c:pt idx="26">
                  <c:v>3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10F-8AC3-43AE-993E-2904E6E98CAC}"/>
            </c:ext>
          </c:extLst>
        </c:ser>
        <c:ser>
          <c:idx val="8"/>
          <c:order val="8"/>
          <c:tx>
            <c:strRef>
              <c:f>LegendData!R1:R1</c:f>
              <c:strCache>
                <c:ptCount val="1"/>
                <c:pt idx="0">
                  <c:v>CNES (in: Governm...</c:v>
                </c:pt>
              </c:strCache>
            </c:strRef>
          </c:tx>
          <c:spPr>
            <a:solidFill>
              <a:srgbClr val="7F95A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111-8AC3-43AE-993E-2904E6E98CAC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13-8AC3-43AE-993E-2904E6E98CAC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15-8AC3-43AE-993E-2904E6E98CAC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17-8AC3-43AE-993E-2904E6E98CAC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19-8AC3-43AE-993E-2904E6E98CAC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1B-8AC3-43AE-993E-2904E6E98CAC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1D-8AC3-43AE-993E-2904E6E98CAC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1F-8AC3-43AE-993E-2904E6E98CAC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21-8AC3-43AE-993E-2904E6E98CAC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23-8AC3-43AE-993E-2904E6E98CAC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25-8AC3-43AE-993E-2904E6E98CAC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27-8AC3-43AE-993E-2904E6E98CAC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29-8AC3-43AE-993E-2904E6E98CAC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2B-8AC3-43AE-993E-2904E6E98CAC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2D-8AC3-43AE-993E-2904E6E98CAC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2F-8AC3-43AE-993E-2904E6E98CAC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31-8AC3-43AE-993E-2904E6E98CAC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33-8AC3-43AE-993E-2904E6E98CAC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35-8AC3-43AE-993E-2904E6E98CAC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37-8AC3-43AE-993E-2904E6E98CAC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39-8AC3-43AE-993E-2904E6E98CAC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3B-8AC3-43AE-993E-2904E6E98CAC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3D-8AC3-43AE-993E-2904E6E98CAC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3F-8AC3-43AE-993E-2904E6E98CAC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41-8AC3-43AE-993E-2904E6E98CAC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43-8AC3-43AE-993E-2904E6E98CAC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45-8AC3-43AE-993E-2904E6E98CAC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11-8AC3-43AE-993E-2904E6E98CA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13-8AC3-43AE-993E-2904E6E98CA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15-8AC3-43AE-993E-2904E6E98CA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17-8AC3-43AE-993E-2904E6E98CA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19-8AC3-43AE-993E-2904E6E98CA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1B-8AC3-43AE-993E-2904E6E98CA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1D-8AC3-43AE-993E-2904E6E98CA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1F-8AC3-43AE-993E-2904E6E98CA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21-8AC3-43AE-993E-2904E6E98CAC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23-8AC3-43AE-993E-2904E6E98CAC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25-8AC3-43AE-993E-2904E6E98CAC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27-8AC3-43AE-993E-2904E6E98CAC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29-8AC3-43AE-993E-2904E6E98CAC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2B-8AC3-43AE-993E-2904E6E98CAC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2D-8AC3-43AE-993E-2904E6E98CAC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2F-8AC3-43AE-993E-2904E6E98CAC}"/>
                </c:ext>
              </c:extLst>
            </c:dLbl>
            <c:dLbl>
              <c:idx val="16"/>
              <c:tx>
                <c:rich>
                  <a:bodyPr rot="0" vert="horz" lIns="0" tIns="0" rIns="0" bIns="0" anchorCtr="0"/>
                  <a:lstStyle/>
                  <a:p>
                    <a:pPr algn="l">
                      <a:defRPr sz="900">
                        <a:solidFill>
                          <a:schemeClr val="bg1"/>
                        </a:solidFill>
                      </a:defRPr>
                    </a:pPr>
                    <a:fld id="{D5BBFAB5-2CBC-4036-A640-4D3DFFDC1D74}" type="BUBBLESIZE">
                      <a:rPr lang="en-US" sz="900" baseline="0">
                        <a:solidFill>
                          <a:schemeClr val="bg1"/>
                        </a:solidFill>
                      </a:rPr>
                      <a:pPr algn="l">
                        <a:defRPr sz="900">
                          <a:solidFill>
                            <a:schemeClr val="bg1"/>
                          </a:solidFill>
                        </a:defRPr>
                      </a:pPr>
                      <a:t>[BUBBLE SIZE]</a:t>
                    </a:fld>
                    <a:endParaRPr lang="en-GB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131-8AC3-43AE-993E-2904E6E98CAC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33-8AC3-43AE-993E-2904E6E98CAC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35-8AC3-43AE-993E-2904E6E98CAC}"/>
                </c:ext>
              </c:extLst>
            </c:dLbl>
            <c:dLbl>
              <c:idx val="19"/>
              <c:tx>
                <c:rich>
                  <a:bodyPr rot="0" vert="horz" lIns="0" tIns="0" rIns="0" bIns="0" anchorCtr="0"/>
                  <a:lstStyle/>
                  <a:p>
                    <a:pPr algn="l">
                      <a:defRPr sz="900">
                        <a:solidFill>
                          <a:schemeClr val="bg1"/>
                        </a:solidFill>
                      </a:defRPr>
                    </a:pPr>
                    <a:fld id="{D5BBFAB5-2CBC-4036-A640-4D3DFFDC1D74}" type="BUBBLESIZE">
                      <a:rPr lang="en-US" sz="900" baseline="0">
                        <a:solidFill>
                          <a:schemeClr val="bg1"/>
                        </a:solidFill>
                      </a:rPr>
                      <a:pPr algn="l">
                        <a:defRPr sz="900">
                          <a:solidFill>
                            <a:schemeClr val="bg1"/>
                          </a:solidFill>
                        </a:defRPr>
                      </a:pPr>
                      <a:t>[BUBBLE SIZE]</a:t>
                    </a:fld>
                    <a:endParaRPr lang="en-GB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137-8AC3-43AE-993E-2904E6E98CAC}"/>
                </c:ext>
              </c:extLst>
            </c:dLbl>
            <c:dLbl>
              <c:idx val="20"/>
              <c:tx>
                <c:rich>
                  <a:bodyPr rot="0" vert="horz" lIns="0" tIns="0" rIns="0" bIns="0" anchorCtr="0"/>
                  <a:lstStyle/>
                  <a:p>
                    <a:pPr algn="l">
                      <a:defRPr sz="900">
                        <a:solidFill>
                          <a:schemeClr val="bg1"/>
                        </a:solidFill>
                      </a:defRPr>
                    </a:pPr>
                    <a:fld id="{D5BBFAB5-2CBC-4036-A640-4D3DFFDC1D74}" type="BUBBLESIZE">
                      <a:rPr lang="en-US" sz="900" baseline="0">
                        <a:solidFill>
                          <a:schemeClr val="bg1"/>
                        </a:solidFill>
                      </a:rPr>
                      <a:pPr algn="l">
                        <a:defRPr sz="900">
                          <a:solidFill>
                            <a:schemeClr val="bg1"/>
                          </a:solidFill>
                        </a:defRPr>
                      </a:pPr>
                      <a:t>[BUBBLE SIZE]</a:t>
                    </a:fld>
                    <a:endParaRPr lang="en-GB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139-8AC3-43AE-993E-2904E6E98CAC}"/>
                </c:ext>
              </c:extLst>
            </c:dLbl>
            <c:dLbl>
              <c:idx val="21"/>
              <c:tx>
                <c:rich>
                  <a:bodyPr rot="0" vert="horz" lIns="0" tIns="0" rIns="0" bIns="0" anchorCtr="0"/>
                  <a:lstStyle/>
                  <a:p>
                    <a:pPr algn="l">
                      <a:defRPr sz="900">
                        <a:solidFill>
                          <a:schemeClr val="bg1"/>
                        </a:solidFill>
                      </a:defRPr>
                    </a:pPr>
                    <a:fld id="{D5BBFAB5-2CBC-4036-A640-4D3DFFDC1D74}" type="BUBBLESIZE">
                      <a:rPr lang="en-US" sz="900" baseline="0">
                        <a:solidFill>
                          <a:schemeClr val="bg1"/>
                        </a:solidFill>
                      </a:rPr>
                      <a:pPr algn="l">
                        <a:defRPr sz="900">
                          <a:solidFill>
                            <a:schemeClr val="bg1"/>
                          </a:solidFill>
                        </a:defRPr>
                      </a:pPr>
                      <a:t>[BUBBLE SIZE]</a:t>
                    </a:fld>
                    <a:endParaRPr lang="en-GB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13B-8AC3-43AE-993E-2904E6E98CAC}"/>
                </c:ext>
              </c:extLst>
            </c:dLbl>
            <c:dLbl>
              <c:idx val="22"/>
              <c:tx>
                <c:rich>
                  <a:bodyPr rot="0" vert="horz" lIns="0" tIns="0" rIns="0" bIns="0" anchorCtr="0"/>
                  <a:lstStyle/>
                  <a:p>
                    <a:pPr algn="l">
                      <a:defRPr sz="900">
                        <a:solidFill>
                          <a:schemeClr val="bg1"/>
                        </a:solidFill>
                      </a:defRPr>
                    </a:pPr>
                    <a:fld id="{D5BBFAB5-2CBC-4036-A640-4D3DFFDC1D74}" type="BUBBLESIZE">
                      <a:rPr lang="en-US" sz="900" baseline="0">
                        <a:solidFill>
                          <a:schemeClr val="bg1"/>
                        </a:solidFill>
                      </a:rPr>
                      <a:pPr algn="l">
                        <a:defRPr sz="900">
                          <a:solidFill>
                            <a:schemeClr val="bg1"/>
                          </a:solidFill>
                        </a:defRPr>
                      </a:pPr>
                      <a:t>[BUBBLE SIZE]</a:t>
                    </a:fld>
                    <a:endParaRPr lang="en-GB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13D-8AC3-43AE-993E-2904E6E98CAC}"/>
                </c:ext>
              </c:extLst>
            </c:dLbl>
            <c:dLbl>
              <c:idx val="23"/>
              <c:tx>
                <c:rich>
                  <a:bodyPr rot="0" vert="horz" lIns="0" tIns="0" rIns="0" bIns="0" anchorCtr="0"/>
                  <a:lstStyle/>
                  <a:p>
                    <a:pPr algn="l">
                      <a:defRPr sz="900">
                        <a:solidFill>
                          <a:schemeClr val="bg1"/>
                        </a:solidFill>
                      </a:defRPr>
                    </a:pPr>
                    <a:fld id="{D5BBFAB5-2CBC-4036-A640-4D3DFFDC1D74}" type="BUBBLESIZE">
                      <a:rPr lang="en-US" sz="900" baseline="0">
                        <a:solidFill>
                          <a:schemeClr val="bg1"/>
                        </a:solidFill>
                      </a:rPr>
                      <a:pPr algn="l">
                        <a:defRPr sz="900">
                          <a:solidFill>
                            <a:schemeClr val="bg1"/>
                          </a:solidFill>
                        </a:defRPr>
                      </a:pPr>
                      <a:t>[BUBBLE SIZE]</a:t>
                    </a:fld>
                    <a:endParaRPr lang="en-GB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13F-8AC3-43AE-993E-2904E6E98CAC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41-8AC3-43AE-993E-2904E6E98CAC}"/>
                </c:ext>
              </c:extLst>
            </c:dLbl>
            <c:dLbl>
              <c:idx val="25"/>
              <c:tx>
                <c:rich>
                  <a:bodyPr rot="0" vert="horz" lIns="0" tIns="0" rIns="0" bIns="0" anchorCtr="0"/>
                  <a:lstStyle/>
                  <a:p>
                    <a:pPr algn="l">
                      <a:defRPr sz="900">
                        <a:solidFill>
                          <a:schemeClr val="bg1"/>
                        </a:solidFill>
                      </a:defRPr>
                    </a:pPr>
                    <a:fld id="{D5BBFAB5-2CBC-4036-A640-4D3DFFDC1D74}" type="BUBBLESIZE">
                      <a:rPr lang="en-US" sz="900" baseline="0">
                        <a:solidFill>
                          <a:schemeClr val="bg1"/>
                        </a:solidFill>
                      </a:rPr>
                      <a:pPr algn="l">
                        <a:defRPr sz="900">
                          <a:solidFill>
                            <a:schemeClr val="bg1"/>
                          </a:solidFill>
                        </a:defRPr>
                      </a:pPr>
                      <a:t>[BUBBLE SIZE]</a:t>
                    </a:fld>
                    <a:endParaRPr lang="en-GB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143-8AC3-43AE-993E-2904E6E98CAC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45-8AC3-43AE-993E-2904E6E98CA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90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ChartData!A239:A265</c:f>
              <c:numCache>
                <c:formatCode>0</c:formatCode>
                <c:ptCount val="27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</c:v>
                </c:pt>
                <c:pt idx="19">
                  <c:v>22</c:v>
                </c:pt>
                <c:pt idx="20">
                  <c:v>23</c:v>
                </c:pt>
                <c:pt idx="21">
                  <c:v>24</c:v>
                </c:pt>
                <c:pt idx="22">
                  <c:v>25</c:v>
                </c:pt>
                <c:pt idx="23">
                  <c:v>26</c:v>
                </c:pt>
                <c:pt idx="24">
                  <c:v>27</c:v>
                </c:pt>
                <c:pt idx="25">
                  <c:v>28</c:v>
                </c:pt>
                <c:pt idx="26">
                  <c:v>29</c:v>
                </c:pt>
              </c:numCache>
            </c:numRef>
          </c:xVal>
          <c:yVal>
            <c:numRef>
              <c:f>ChartData!R239:R265</c:f>
              <c:numCache>
                <c:formatCode>0</c:formatCode>
                <c:ptCount val="27"/>
                <c:pt idx="0">
                  <c:v>35</c:v>
                </c:pt>
                <c:pt idx="1">
                  <c:v>35</c:v>
                </c:pt>
                <c:pt idx="2">
                  <c:v>35</c:v>
                </c:pt>
                <c:pt idx="3">
                  <c:v>35</c:v>
                </c:pt>
                <c:pt idx="4">
                  <c:v>35</c:v>
                </c:pt>
                <c:pt idx="5">
                  <c:v>35</c:v>
                </c:pt>
                <c:pt idx="6">
                  <c:v>35</c:v>
                </c:pt>
                <c:pt idx="7">
                  <c:v>35</c:v>
                </c:pt>
                <c:pt idx="8">
                  <c:v>35</c:v>
                </c:pt>
                <c:pt idx="9">
                  <c:v>35</c:v>
                </c:pt>
                <c:pt idx="10">
                  <c:v>35</c:v>
                </c:pt>
                <c:pt idx="11">
                  <c:v>35</c:v>
                </c:pt>
                <c:pt idx="12">
                  <c:v>35</c:v>
                </c:pt>
                <c:pt idx="13">
                  <c:v>35</c:v>
                </c:pt>
                <c:pt idx="14">
                  <c:v>35</c:v>
                </c:pt>
                <c:pt idx="15">
                  <c:v>35</c:v>
                </c:pt>
                <c:pt idx="16">
                  <c:v>35</c:v>
                </c:pt>
                <c:pt idx="17">
                  <c:v>35</c:v>
                </c:pt>
                <c:pt idx="18">
                  <c:v>35</c:v>
                </c:pt>
                <c:pt idx="19">
                  <c:v>35</c:v>
                </c:pt>
                <c:pt idx="20">
                  <c:v>35</c:v>
                </c:pt>
                <c:pt idx="21">
                  <c:v>35</c:v>
                </c:pt>
                <c:pt idx="22">
                  <c:v>35</c:v>
                </c:pt>
                <c:pt idx="23">
                  <c:v>35</c:v>
                </c:pt>
                <c:pt idx="24">
                  <c:v>35</c:v>
                </c:pt>
                <c:pt idx="25">
                  <c:v>35</c:v>
                </c:pt>
                <c:pt idx="26">
                  <c:v>35</c:v>
                </c:pt>
              </c:numCache>
            </c:numRef>
          </c:yVal>
          <c:bubbleSize>
            <c:numRef>
              <c:f>ChartData!S239:S265</c:f>
              <c:numCache>
                <c:formatCode>0.00</c:formatCode>
                <c:ptCount val="27"/>
                <c:pt idx="0">
                  <c:v>2</c:v>
                </c:pt>
                <c:pt idx="1">
                  <c:v>1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3</c:v>
                </c:pt>
                <c:pt idx="10">
                  <c:v>1</c:v>
                </c:pt>
                <c:pt idx="11">
                  <c:v>4</c:v>
                </c:pt>
                <c:pt idx="12">
                  <c:v>1</c:v>
                </c:pt>
                <c:pt idx="13">
                  <c:v>1</c:v>
                </c:pt>
                <c:pt idx="14">
                  <c:v>2</c:v>
                </c:pt>
                <c:pt idx="15">
                  <c:v>2</c:v>
                </c:pt>
                <c:pt idx="16">
                  <c:v>8</c:v>
                </c:pt>
                <c:pt idx="17">
                  <c:v>3</c:v>
                </c:pt>
                <c:pt idx="18">
                  <c:v>2</c:v>
                </c:pt>
                <c:pt idx="19">
                  <c:v>11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12</c:v>
                </c:pt>
                <c:pt idx="24">
                  <c:v>4</c:v>
                </c:pt>
                <c:pt idx="25">
                  <c:v>12</c:v>
                </c:pt>
                <c:pt idx="26">
                  <c:v>3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146-8AC3-43AE-993E-2904E6E98CAC}"/>
            </c:ext>
          </c:extLst>
        </c:ser>
        <c:ser>
          <c:idx val="9"/>
          <c:order val="9"/>
          <c:tx>
            <c:strRef>
              <c:f>LegendData!T1:T1</c:f>
              <c:strCache>
                <c:ptCount val="1"/>
                <c:pt idx="0">
                  <c:v>Helmholtz Associa...</c:v>
                </c:pt>
              </c:strCache>
            </c:strRef>
          </c:tx>
          <c:spPr>
            <a:solidFill>
              <a:srgbClr val="66A28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148-8AC3-43AE-993E-2904E6E98CAC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4A-8AC3-43AE-993E-2904E6E98CAC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4C-8AC3-43AE-993E-2904E6E98CAC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4E-8AC3-43AE-993E-2904E6E98CAC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50-8AC3-43AE-993E-2904E6E98CAC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52-8AC3-43AE-993E-2904E6E98CAC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54-8AC3-43AE-993E-2904E6E98CAC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56-8AC3-43AE-993E-2904E6E98CAC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58-8AC3-43AE-993E-2904E6E98CAC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5A-8AC3-43AE-993E-2904E6E98CAC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5C-8AC3-43AE-993E-2904E6E98CAC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5E-8AC3-43AE-993E-2904E6E98CAC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60-8AC3-43AE-993E-2904E6E98CAC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62-8AC3-43AE-993E-2904E6E98CAC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64-8AC3-43AE-993E-2904E6E98CAC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66-8AC3-43AE-993E-2904E6E98CAC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68-8AC3-43AE-993E-2904E6E98CAC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6A-8AC3-43AE-993E-2904E6E98CAC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6C-8AC3-43AE-993E-2904E6E98CAC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6E-8AC3-43AE-993E-2904E6E98CAC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70-8AC3-43AE-993E-2904E6E98CAC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72-8AC3-43AE-993E-2904E6E98CAC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74-8AC3-43AE-993E-2904E6E98CAC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76-8AC3-43AE-993E-2904E6E98CAC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78-8AC3-43AE-993E-2904E6E98CAC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7A-8AC3-43AE-993E-2904E6E98CAC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48-8AC3-43AE-993E-2904E6E98CA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4A-8AC3-43AE-993E-2904E6E98CA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4C-8AC3-43AE-993E-2904E6E98CA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4E-8AC3-43AE-993E-2904E6E98CA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50-8AC3-43AE-993E-2904E6E98CA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52-8AC3-43AE-993E-2904E6E98CA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54-8AC3-43AE-993E-2904E6E98CA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56-8AC3-43AE-993E-2904E6E98CA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58-8AC3-43AE-993E-2904E6E98CAC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5A-8AC3-43AE-993E-2904E6E98CAC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5C-8AC3-43AE-993E-2904E6E98CAC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5E-8AC3-43AE-993E-2904E6E98CAC}"/>
                </c:ext>
              </c:extLst>
            </c:dLbl>
            <c:dLbl>
              <c:idx val="12"/>
              <c:tx>
                <c:rich>
                  <a:bodyPr rot="0" vert="horz" lIns="0" tIns="0" rIns="0" bIns="0" anchorCtr="0"/>
                  <a:lstStyle/>
                  <a:p>
                    <a:pPr algn="l">
                      <a:defRPr sz="900"/>
                    </a:pPr>
                    <a:fld id="{D5BBFAB5-2CBC-4036-A640-4D3DFFDC1D74}" type="BUBBLESIZE">
                      <a:rPr lang="en-US" sz="900" baseline="0">
                        <a:solidFill>
                          <a:schemeClr val="tx1"/>
                        </a:solidFill>
                      </a:rPr>
                      <a:pPr algn="l">
                        <a:defRPr sz="900"/>
                      </a:pPr>
                      <a:t>[BUBBLE SIZE]</a:t>
                    </a:fld>
                    <a:endParaRPr lang="en-GB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160-8AC3-43AE-993E-2904E6E98CAC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62-8AC3-43AE-993E-2904E6E98CAC}"/>
                </c:ext>
              </c:extLst>
            </c:dLbl>
            <c:dLbl>
              <c:idx val="14"/>
              <c:tx>
                <c:rich>
                  <a:bodyPr rot="0" vert="horz" lIns="0" tIns="0" rIns="0" bIns="0" anchorCtr="0"/>
                  <a:lstStyle/>
                  <a:p>
                    <a:pPr algn="l">
                      <a:defRPr sz="900"/>
                    </a:pPr>
                    <a:fld id="{D5BBFAB5-2CBC-4036-A640-4D3DFFDC1D74}" type="BUBBLESIZE">
                      <a:rPr lang="en-US" sz="900" baseline="0">
                        <a:solidFill>
                          <a:schemeClr val="tx1"/>
                        </a:solidFill>
                      </a:rPr>
                      <a:pPr algn="l">
                        <a:defRPr sz="900"/>
                      </a:pPr>
                      <a:t>[BUBBLE SIZE]</a:t>
                    </a:fld>
                    <a:endParaRPr lang="en-GB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164-8AC3-43AE-993E-2904E6E98CAC}"/>
                </c:ext>
              </c:extLst>
            </c:dLbl>
            <c:dLbl>
              <c:idx val="15"/>
              <c:tx>
                <c:rich>
                  <a:bodyPr rot="0" vert="horz" lIns="0" tIns="0" rIns="0" bIns="0" anchorCtr="0"/>
                  <a:lstStyle/>
                  <a:p>
                    <a:pPr algn="l">
                      <a:defRPr sz="900"/>
                    </a:pPr>
                    <a:fld id="{D5BBFAB5-2CBC-4036-A640-4D3DFFDC1D74}" type="BUBBLESIZE">
                      <a:rPr lang="en-US" sz="900" baseline="0">
                        <a:solidFill>
                          <a:schemeClr val="tx1"/>
                        </a:solidFill>
                      </a:rPr>
                      <a:pPr algn="l">
                        <a:defRPr sz="900"/>
                      </a:pPr>
                      <a:t>[BUBBLE SIZE]</a:t>
                    </a:fld>
                    <a:endParaRPr lang="en-GB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166-8AC3-43AE-993E-2904E6E98CAC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68-8AC3-43AE-993E-2904E6E98CAC}"/>
                </c:ext>
              </c:extLst>
            </c:dLbl>
            <c:dLbl>
              <c:idx val="17"/>
              <c:tx>
                <c:rich>
                  <a:bodyPr rot="0" vert="horz" lIns="0" tIns="0" rIns="0" bIns="0" anchorCtr="0"/>
                  <a:lstStyle/>
                  <a:p>
                    <a:pPr algn="l">
                      <a:defRPr sz="900"/>
                    </a:pPr>
                    <a:fld id="{D5BBFAB5-2CBC-4036-A640-4D3DFFDC1D74}" type="BUBBLESIZE">
                      <a:rPr lang="en-US" sz="900" baseline="0">
                        <a:solidFill>
                          <a:schemeClr val="tx1"/>
                        </a:solidFill>
                      </a:rPr>
                      <a:pPr algn="l">
                        <a:defRPr sz="900"/>
                      </a:pPr>
                      <a:t>[BUBBLE SIZE]</a:t>
                    </a:fld>
                    <a:endParaRPr lang="en-GB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16A-8AC3-43AE-993E-2904E6E98CAC}"/>
                </c:ext>
              </c:extLst>
            </c:dLbl>
            <c:dLbl>
              <c:idx val="18"/>
              <c:tx>
                <c:rich>
                  <a:bodyPr rot="0" vert="horz" lIns="0" tIns="0" rIns="0" bIns="0" anchorCtr="0"/>
                  <a:lstStyle/>
                  <a:p>
                    <a:pPr algn="l">
                      <a:defRPr sz="900"/>
                    </a:pPr>
                    <a:fld id="{D5BBFAB5-2CBC-4036-A640-4D3DFFDC1D74}" type="BUBBLESIZE">
                      <a:rPr lang="en-US" sz="900" baseline="0">
                        <a:solidFill>
                          <a:schemeClr val="tx1"/>
                        </a:solidFill>
                      </a:rPr>
                      <a:pPr algn="l">
                        <a:defRPr sz="900"/>
                      </a:pPr>
                      <a:t>[BUBBLE SIZE]</a:t>
                    </a:fld>
                    <a:endParaRPr lang="en-GB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16C-8AC3-43AE-993E-2904E6E98CAC}"/>
                </c:ext>
              </c:extLst>
            </c:dLbl>
            <c:dLbl>
              <c:idx val="19"/>
              <c:tx>
                <c:rich>
                  <a:bodyPr rot="0" vert="horz" lIns="0" tIns="0" rIns="0" bIns="0" anchorCtr="0"/>
                  <a:lstStyle/>
                  <a:p>
                    <a:pPr algn="l">
                      <a:defRPr sz="900"/>
                    </a:pPr>
                    <a:fld id="{D5BBFAB5-2CBC-4036-A640-4D3DFFDC1D74}" type="BUBBLESIZE">
                      <a:rPr lang="en-US" sz="900" baseline="0">
                        <a:solidFill>
                          <a:schemeClr val="tx1"/>
                        </a:solidFill>
                      </a:rPr>
                      <a:pPr algn="l">
                        <a:defRPr sz="900"/>
                      </a:pPr>
                      <a:t>[BUBBLE SIZE]</a:t>
                    </a:fld>
                    <a:endParaRPr lang="en-GB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16E-8AC3-43AE-993E-2904E6E98CAC}"/>
                </c:ext>
              </c:extLst>
            </c:dLbl>
            <c:dLbl>
              <c:idx val="20"/>
              <c:tx>
                <c:rich>
                  <a:bodyPr rot="0" vert="horz" lIns="0" tIns="0" rIns="0" bIns="0" anchorCtr="0"/>
                  <a:lstStyle/>
                  <a:p>
                    <a:pPr algn="l">
                      <a:defRPr sz="900"/>
                    </a:pPr>
                    <a:fld id="{D5BBFAB5-2CBC-4036-A640-4D3DFFDC1D74}" type="BUBBLESIZE">
                      <a:rPr lang="en-US" sz="900" baseline="0">
                        <a:solidFill>
                          <a:schemeClr val="tx1"/>
                        </a:solidFill>
                      </a:rPr>
                      <a:pPr algn="l">
                        <a:defRPr sz="900"/>
                      </a:pPr>
                      <a:t>[BUBBLE SIZE]</a:t>
                    </a:fld>
                    <a:endParaRPr lang="en-GB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170-8AC3-43AE-993E-2904E6E98CAC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72-8AC3-43AE-993E-2904E6E98CAC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74-8AC3-43AE-993E-2904E6E98CAC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76-8AC3-43AE-993E-2904E6E98CAC}"/>
                </c:ext>
              </c:extLst>
            </c:dLbl>
            <c:dLbl>
              <c:idx val="24"/>
              <c:tx>
                <c:rich>
                  <a:bodyPr rot="0" vert="horz" lIns="0" tIns="0" rIns="0" bIns="0" anchorCtr="0"/>
                  <a:lstStyle/>
                  <a:p>
                    <a:pPr algn="l">
                      <a:defRPr sz="900"/>
                    </a:pPr>
                    <a:fld id="{D5BBFAB5-2CBC-4036-A640-4D3DFFDC1D74}" type="BUBBLESIZE">
                      <a:rPr lang="en-US" sz="900" baseline="0">
                        <a:solidFill>
                          <a:schemeClr val="tx1"/>
                        </a:solidFill>
                      </a:rPr>
                      <a:pPr algn="l">
                        <a:defRPr sz="900"/>
                      </a:pPr>
                      <a:t>[BUBBLE SIZE]</a:t>
                    </a:fld>
                    <a:endParaRPr lang="en-GB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178-8AC3-43AE-993E-2904E6E98CAC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7A-8AC3-43AE-993E-2904E6E98CA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900" baseline="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ChartData!A266:A291</c:f>
              <c:numCache>
                <c:formatCode>0</c:formatCode>
                <c:ptCount val="26"/>
                <c:pt idx="0">
                  <c:v>2</c:v>
                </c:pt>
                <c:pt idx="1">
                  <c:v>3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  <c:pt idx="15">
                  <c:v>19</c:v>
                </c:pt>
                <c:pt idx="16">
                  <c:v>20</c:v>
                </c:pt>
                <c:pt idx="17">
                  <c:v>21</c:v>
                </c:pt>
                <c:pt idx="18">
                  <c:v>22</c:v>
                </c:pt>
                <c:pt idx="19">
                  <c:v>23</c:v>
                </c:pt>
                <c:pt idx="20">
                  <c:v>24</c:v>
                </c:pt>
                <c:pt idx="21">
                  <c:v>25</c:v>
                </c:pt>
                <c:pt idx="22">
                  <c:v>26</c:v>
                </c:pt>
                <c:pt idx="23">
                  <c:v>27</c:v>
                </c:pt>
                <c:pt idx="24">
                  <c:v>28</c:v>
                </c:pt>
                <c:pt idx="25">
                  <c:v>29</c:v>
                </c:pt>
              </c:numCache>
            </c:numRef>
          </c:xVal>
          <c:yVal>
            <c:numRef>
              <c:f>ChartData!T266:T291</c:f>
              <c:numCache>
                <c:formatCode>0</c:formatCode>
                <c:ptCount val="26"/>
                <c:pt idx="0">
                  <c:v>34</c:v>
                </c:pt>
                <c:pt idx="1">
                  <c:v>34</c:v>
                </c:pt>
                <c:pt idx="2">
                  <c:v>34</c:v>
                </c:pt>
                <c:pt idx="3">
                  <c:v>34</c:v>
                </c:pt>
                <c:pt idx="4">
                  <c:v>34</c:v>
                </c:pt>
                <c:pt idx="5">
                  <c:v>34</c:v>
                </c:pt>
                <c:pt idx="6">
                  <c:v>34</c:v>
                </c:pt>
                <c:pt idx="7">
                  <c:v>34</c:v>
                </c:pt>
                <c:pt idx="8">
                  <c:v>34</c:v>
                </c:pt>
                <c:pt idx="9">
                  <c:v>34</c:v>
                </c:pt>
                <c:pt idx="10">
                  <c:v>34</c:v>
                </c:pt>
                <c:pt idx="11">
                  <c:v>34</c:v>
                </c:pt>
                <c:pt idx="12">
                  <c:v>34</c:v>
                </c:pt>
                <c:pt idx="13">
                  <c:v>34</c:v>
                </c:pt>
                <c:pt idx="14">
                  <c:v>34</c:v>
                </c:pt>
                <c:pt idx="15">
                  <c:v>34</c:v>
                </c:pt>
                <c:pt idx="16">
                  <c:v>34</c:v>
                </c:pt>
                <c:pt idx="17">
                  <c:v>34</c:v>
                </c:pt>
                <c:pt idx="18">
                  <c:v>34</c:v>
                </c:pt>
                <c:pt idx="19">
                  <c:v>34</c:v>
                </c:pt>
                <c:pt idx="20">
                  <c:v>34</c:v>
                </c:pt>
                <c:pt idx="21">
                  <c:v>34</c:v>
                </c:pt>
                <c:pt idx="22">
                  <c:v>34</c:v>
                </c:pt>
                <c:pt idx="23">
                  <c:v>34</c:v>
                </c:pt>
                <c:pt idx="24">
                  <c:v>34</c:v>
                </c:pt>
                <c:pt idx="25">
                  <c:v>34</c:v>
                </c:pt>
              </c:numCache>
            </c:numRef>
          </c:yVal>
          <c:bubbleSize>
            <c:numRef>
              <c:f>ChartData!U266:U291</c:f>
              <c:numCache>
                <c:formatCode>0.00</c:formatCode>
                <c:ptCount val="26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3</c:v>
                </c:pt>
                <c:pt idx="8">
                  <c:v>4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2">
                  <c:v>5</c:v>
                </c:pt>
                <c:pt idx="13">
                  <c:v>4</c:v>
                </c:pt>
                <c:pt idx="14">
                  <c:v>9</c:v>
                </c:pt>
                <c:pt idx="15">
                  <c:v>7</c:v>
                </c:pt>
                <c:pt idx="16">
                  <c:v>3</c:v>
                </c:pt>
                <c:pt idx="17">
                  <c:v>9</c:v>
                </c:pt>
                <c:pt idx="18">
                  <c:v>6</c:v>
                </c:pt>
                <c:pt idx="19">
                  <c:v>7</c:v>
                </c:pt>
                <c:pt idx="20">
                  <c:v>5</c:v>
                </c:pt>
                <c:pt idx="21">
                  <c:v>4</c:v>
                </c:pt>
                <c:pt idx="22">
                  <c:v>3</c:v>
                </c:pt>
                <c:pt idx="23">
                  <c:v>3</c:v>
                </c:pt>
                <c:pt idx="24">
                  <c:v>7</c:v>
                </c:pt>
                <c:pt idx="25">
                  <c:v>3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17B-8AC3-43AE-993E-2904E6E98CAC}"/>
            </c:ext>
          </c:extLst>
        </c:ser>
        <c:ser>
          <c:idx val="10"/>
          <c:order val="10"/>
          <c:tx>
            <c:strRef>
              <c:f>LegendData!V1:V1</c:f>
              <c:strCache>
                <c:ptCount val="1"/>
                <c:pt idx="0">
                  <c:v>DLR (in: H.-A.)</c:v>
                </c:pt>
              </c:strCache>
            </c:strRef>
          </c:tx>
          <c:spPr>
            <a:solidFill>
              <a:srgbClr val="FFC83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17D-8AC3-43AE-993E-2904E6E98CAC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7F-8AC3-43AE-993E-2904E6E98CAC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81-8AC3-43AE-993E-2904E6E98CAC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83-8AC3-43AE-993E-2904E6E98CAC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85-8AC3-43AE-993E-2904E6E98CAC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87-8AC3-43AE-993E-2904E6E98CAC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89-8AC3-43AE-993E-2904E6E98CAC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8B-8AC3-43AE-993E-2904E6E98CAC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8D-8AC3-43AE-993E-2904E6E98CAC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8F-8AC3-43AE-993E-2904E6E98CAC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91-8AC3-43AE-993E-2904E6E98CAC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93-8AC3-43AE-993E-2904E6E98CAC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95-8AC3-43AE-993E-2904E6E98CAC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97-8AC3-43AE-993E-2904E6E98CAC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99-8AC3-43AE-993E-2904E6E98CAC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9B-8AC3-43AE-993E-2904E6E98CAC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9D-8AC3-43AE-993E-2904E6E98CAC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9F-8AC3-43AE-993E-2904E6E98CAC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A1-8AC3-43AE-993E-2904E6E98CAC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A3-8AC3-43AE-993E-2904E6E98CAC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A5-8AC3-43AE-993E-2904E6E98CAC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A7-8AC3-43AE-993E-2904E6E98CAC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A9-8AC3-43AE-993E-2904E6E98CAC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AB-8AC3-43AE-993E-2904E6E98CAC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AD-8AC3-43AE-993E-2904E6E98CAC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AF-8AC3-43AE-993E-2904E6E98CAC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7D-8AC3-43AE-993E-2904E6E98CA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7F-8AC3-43AE-993E-2904E6E98CA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81-8AC3-43AE-993E-2904E6E98CA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83-8AC3-43AE-993E-2904E6E98CA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85-8AC3-43AE-993E-2904E6E98CA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87-8AC3-43AE-993E-2904E6E98CA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89-8AC3-43AE-993E-2904E6E98CA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8B-8AC3-43AE-993E-2904E6E98CA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8D-8AC3-43AE-993E-2904E6E98CAC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8F-8AC3-43AE-993E-2904E6E98CAC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91-8AC3-43AE-993E-2904E6E98CAC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93-8AC3-43AE-993E-2904E6E98CAC}"/>
                </c:ext>
              </c:extLst>
            </c:dLbl>
            <c:dLbl>
              <c:idx val="12"/>
              <c:tx>
                <c:rich>
                  <a:bodyPr rot="0" vert="horz" lIns="0" tIns="0" rIns="0" bIns="0" anchorCtr="0"/>
                  <a:lstStyle/>
                  <a:p>
                    <a:pPr algn="l">
                      <a:defRPr sz="900"/>
                    </a:pPr>
                    <a:fld id="{D5BBFAB5-2CBC-4036-A640-4D3DFFDC1D74}" type="BUBBLESIZE">
                      <a:rPr lang="en-US" sz="900" baseline="0">
                        <a:solidFill>
                          <a:schemeClr val="tx1"/>
                        </a:solidFill>
                      </a:rPr>
                      <a:pPr algn="l">
                        <a:defRPr sz="900"/>
                      </a:pPr>
                      <a:t>[BUBBLE SIZE]</a:t>
                    </a:fld>
                    <a:endParaRPr lang="en-GB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195-8AC3-43AE-993E-2904E6E98CAC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97-8AC3-43AE-993E-2904E6E98CAC}"/>
                </c:ext>
              </c:extLst>
            </c:dLbl>
            <c:dLbl>
              <c:idx val="14"/>
              <c:tx>
                <c:rich>
                  <a:bodyPr rot="0" vert="horz" lIns="0" tIns="0" rIns="0" bIns="0" anchorCtr="0"/>
                  <a:lstStyle/>
                  <a:p>
                    <a:pPr algn="l">
                      <a:defRPr sz="900"/>
                    </a:pPr>
                    <a:fld id="{D5BBFAB5-2CBC-4036-A640-4D3DFFDC1D74}" type="BUBBLESIZE">
                      <a:rPr lang="en-US" sz="900" baseline="0">
                        <a:solidFill>
                          <a:schemeClr val="tx1"/>
                        </a:solidFill>
                      </a:rPr>
                      <a:pPr algn="l">
                        <a:defRPr sz="900"/>
                      </a:pPr>
                      <a:t>[BUBBLE SIZE]</a:t>
                    </a:fld>
                    <a:endParaRPr lang="en-GB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199-8AC3-43AE-993E-2904E6E98CAC}"/>
                </c:ext>
              </c:extLst>
            </c:dLbl>
            <c:dLbl>
              <c:idx val="15"/>
              <c:tx>
                <c:rich>
                  <a:bodyPr rot="0" vert="horz" lIns="0" tIns="0" rIns="0" bIns="0" anchorCtr="0"/>
                  <a:lstStyle/>
                  <a:p>
                    <a:pPr algn="l">
                      <a:defRPr sz="900"/>
                    </a:pPr>
                    <a:fld id="{D5BBFAB5-2CBC-4036-A640-4D3DFFDC1D74}" type="BUBBLESIZE">
                      <a:rPr lang="en-US" sz="900" baseline="0">
                        <a:solidFill>
                          <a:schemeClr val="tx1"/>
                        </a:solidFill>
                      </a:rPr>
                      <a:pPr algn="l">
                        <a:defRPr sz="900"/>
                      </a:pPr>
                      <a:t>[BUBBLE SIZE]</a:t>
                    </a:fld>
                    <a:endParaRPr lang="en-GB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19B-8AC3-43AE-993E-2904E6E98CAC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9D-8AC3-43AE-993E-2904E6E98CAC}"/>
                </c:ext>
              </c:extLst>
            </c:dLbl>
            <c:dLbl>
              <c:idx val="17"/>
              <c:tx>
                <c:rich>
                  <a:bodyPr rot="0" vert="horz" lIns="0" tIns="0" rIns="0" bIns="0" anchorCtr="0"/>
                  <a:lstStyle/>
                  <a:p>
                    <a:pPr algn="l">
                      <a:defRPr sz="900"/>
                    </a:pPr>
                    <a:fld id="{D5BBFAB5-2CBC-4036-A640-4D3DFFDC1D74}" type="BUBBLESIZE">
                      <a:rPr lang="en-US" sz="900" baseline="0">
                        <a:solidFill>
                          <a:schemeClr val="tx1"/>
                        </a:solidFill>
                      </a:rPr>
                      <a:pPr algn="l">
                        <a:defRPr sz="900"/>
                      </a:pPr>
                      <a:t>[BUBBLE SIZE]</a:t>
                    </a:fld>
                    <a:endParaRPr lang="en-GB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19F-8AC3-43AE-993E-2904E6E98CAC}"/>
                </c:ext>
              </c:extLst>
            </c:dLbl>
            <c:dLbl>
              <c:idx val="18"/>
              <c:tx>
                <c:rich>
                  <a:bodyPr rot="0" vert="horz" lIns="0" tIns="0" rIns="0" bIns="0" anchorCtr="0"/>
                  <a:lstStyle/>
                  <a:p>
                    <a:pPr algn="l">
                      <a:defRPr sz="900"/>
                    </a:pPr>
                    <a:fld id="{D5BBFAB5-2CBC-4036-A640-4D3DFFDC1D74}" type="BUBBLESIZE">
                      <a:rPr lang="en-US" sz="900" baseline="0">
                        <a:solidFill>
                          <a:schemeClr val="tx1"/>
                        </a:solidFill>
                      </a:rPr>
                      <a:pPr algn="l">
                        <a:defRPr sz="900"/>
                      </a:pPr>
                      <a:t>[BUBBLE SIZE]</a:t>
                    </a:fld>
                    <a:endParaRPr lang="en-GB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1A1-8AC3-43AE-993E-2904E6E98CAC}"/>
                </c:ext>
              </c:extLst>
            </c:dLbl>
            <c:dLbl>
              <c:idx val="19"/>
              <c:tx>
                <c:rich>
                  <a:bodyPr rot="0" vert="horz" lIns="0" tIns="0" rIns="0" bIns="0" anchorCtr="0"/>
                  <a:lstStyle/>
                  <a:p>
                    <a:pPr algn="l">
                      <a:defRPr sz="900"/>
                    </a:pPr>
                    <a:fld id="{D5BBFAB5-2CBC-4036-A640-4D3DFFDC1D74}" type="BUBBLESIZE">
                      <a:rPr lang="en-US" sz="900" baseline="0">
                        <a:solidFill>
                          <a:schemeClr val="tx1"/>
                        </a:solidFill>
                      </a:rPr>
                      <a:pPr algn="l">
                        <a:defRPr sz="900"/>
                      </a:pPr>
                      <a:t>[BUBBLE SIZE]</a:t>
                    </a:fld>
                    <a:endParaRPr lang="en-GB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1A3-8AC3-43AE-993E-2904E6E98CAC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A5-8AC3-43AE-993E-2904E6E98CAC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A7-8AC3-43AE-993E-2904E6E98CAC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A9-8AC3-43AE-993E-2904E6E98CAC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AB-8AC3-43AE-993E-2904E6E98CAC}"/>
                </c:ext>
              </c:extLst>
            </c:dLbl>
            <c:dLbl>
              <c:idx val="24"/>
              <c:tx>
                <c:rich>
                  <a:bodyPr rot="0" vert="horz" lIns="0" tIns="0" rIns="0" bIns="0" anchorCtr="0"/>
                  <a:lstStyle/>
                  <a:p>
                    <a:pPr algn="l">
                      <a:defRPr sz="900"/>
                    </a:pPr>
                    <a:fld id="{D5BBFAB5-2CBC-4036-A640-4D3DFFDC1D74}" type="BUBBLESIZE">
                      <a:rPr lang="en-US" sz="900" baseline="0">
                        <a:solidFill>
                          <a:schemeClr val="tx1"/>
                        </a:solidFill>
                      </a:rPr>
                      <a:pPr algn="l">
                        <a:defRPr sz="900"/>
                      </a:pPr>
                      <a:t>[BUBBLE SIZE]</a:t>
                    </a:fld>
                    <a:endParaRPr lang="en-GB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1AD-8AC3-43AE-993E-2904E6E98CAC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AF-8AC3-43AE-993E-2904E6E98CA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900" baseline="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ChartData!A292:A317</c:f>
              <c:numCache>
                <c:formatCode>0</c:formatCode>
                <c:ptCount val="26"/>
                <c:pt idx="0">
                  <c:v>2</c:v>
                </c:pt>
                <c:pt idx="1">
                  <c:v>3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  <c:pt idx="15">
                  <c:v>19</c:v>
                </c:pt>
                <c:pt idx="16">
                  <c:v>20</c:v>
                </c:pt>
                <c:pt idx="17">
                  <c:v>21</c:v>
                </c:pt>
                <c:pt idx="18">
                  <c:v>22</c:v>
                </c:pt>
                <c:pt idx="19">
                  <c:v>23</c:v>
                </c:pt>
                <c:pt idx="20">
                  <c:v>24</c:v>
                </c:pt>
                <c:pt idx="21">
                  <c:v>25</c:v>
                </c:pt>
                <c:pt idx="22">
                  <c:v>26</c:v>
                </c:pt>
                <c:pt idx="23">
                  <c:v>27</c:v>
                </c:pt>
                <c:pt idx="24">
                  <c:v>28</c:v>
                </c:pt>
                <c:pt idx="25">
                  <c:v>29</c:v>
                </c:pt>
              </c:numCache>
            </c:numRef>
          </c:xVal>
          <c:yVal>
            <c:numRef>
              <c:f>ChartData!V292:V317</c:f>
              <c:numCache>
                <c:formatCode>0</c:formatCode>
                <c:ptCount val="26"/>
                <c:pt idx="0">
                  <c:v>33</c:v>
                </c:pt>
                <c:pt idx="1">
                  <c:v>33</c:v>
                </c:pt>
                <c:pt idx="2">
                  <c:v>33</c:v>
                </c:pt>
                <c:pt idx="3">
                  <c:v>33</c:v>
                </c:pt>
                <c:pt idx="4">
                  <c:v>33</c:v>
                </c:pt>
                <c:pt idx="5">
                  <c:v>33</c:v>
                </c:pt>
                <c:pt idx="6">
                  <c:v>33</c:v>
                </c:pt>
                <c:pt idx="7">
                  <c:v>33</c:v>
                </c:pt>
                <c:pt idx="8">
                  <c:v>33</c:v>
                </c:pt>
                <c:pt idx="9">
                  <c:v>33</c:v>
                </c:pt>
                <c:pt idx="10">
                  <c:v>33</c:v>
                </c:pt>
                <c:pt idx="11">
                  <c:v>33</c:v>
                </c:pt>
                <c:pt idx="12">
                  <c:v>33</c:v>
                </c:pt>
                <c:pt idx="13">
                  <c:v>33</c:v>
                </c:pt>
                <c:pt idx="14">
                  <c:v>33</c:v>
                </c:pt>
                <c:pt idx="15">
                  <c:v>33</c:v>
                </c:pt>
                <c:pt idx="16">
                  <c:v>33</c:v>
                </c:pt>
                <c:pt idx="17">
                  <c:v>33</c:v>
                </c:pt>
                <c:pt idx="18">
                  <c:v>33</c:v>
                </c:pt>
                <c:pt idx="19">
                  <c:v>33</c:v>
                </c:pt>
                <c:pt idx="20">
                  <c:v>33</c:v>
                </c:pt>
                <c:pt idx="21">
                  <c:v>33</c:v>
                </c:pt>
                <c:pt idx="22">
                  <c:v>33</c:v>
                </c:pt>
                <c:pt idx="23">
                  <c:v>33</c:v>
                </c:pt>
                <c:pt idx="24">
                  <c:v>33</c:v>
                </c:pt>
                <c:pt idx="25">
                  <c:v>33</c:v>
                </c:pt>
              </c:numCache>
            </c:numRef>
          </c:yVal>
          <c:bubbleSize>
            <c:numRef>
              <c:f>ChartData!W292:W317</c:f>
              <c:numCache>
                <c:formatCode>0.00</c:formatCode>
                <c:ptCount val="26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2</c:v>
                </c:pt>
                <c:pt idx="8">
                  <c:v>4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2">
                  <c:v>5</c:v>
                </c:pt>
                <c:pt idx="13">
                  <c:v>4</c:v>
                </c:pt>
                <c:pt idx="14">
                  <c:v>9</c:v>
                </c:pt>
                <c:pt idx="15">
                  <c:v>7</c:v>
                </c:pt>
                <c:pt idx="16">
                  <c:v>3</c:v>
                </c:pt>
                <c:pt idx="17">
                  <c:v>9</c:v>
                </c:pt>
                <c:pt idx="18">
                  <c:v>6</c:v>
                </c:pt>
                <c:pt idx="19">
                  <c:v>7</c:v>
                </c:pt>
                <c:pt idx="20">
                  <c:v>4</c:v>
                </c:pt>
                <c:pt idx="21">
                  <c:v>4</c:v>
                </c:pt>
                <c:pt idx="22">
                  <c:v>3</c:v>
                </c:pt>
                <c:pt idx="23">
                  <c:v>3</c:v>
                </c:pt>
                <c:pt idx="24">
                  <c:v>7</c:v>
                </c:pt>
                <c:pt idx="25">
                  <c:v>3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1B0-8AC3-43AE-993E-2904E6E98CAC}"/>
            </c:ext>
          </c:extLst>
        </c:ser>
        <c:ser>
          <c:idx val="11"/>
          <c:order val="11"/>
          <c:tx>
            <c:strRef>
              <c:f>LegendData!X1:X1</c:f>
              <c:strCache>
                <c:ptCount val="1"/>
                <c:pt idx="0">
                  <c:v>Japan Aerospace E...</c:v>
                </c:pt>
              </c:strCache>
            </c:strRef>
          </c:tx>
          <c:spPr>
            <a:solidFill>
              <a:srgbClr val="AFBDC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1B2-8AC3-43AE-993E-2904E6E98CAC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B4-8AC3-43AE-993E-2904E6E98CAC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B6-8AC3-43AE-993E-2904E6E98CAC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B8-8AC3-43AE-993E-2904E6E98CAC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BA-8AC3-43AE-993E-2904E6E98CAC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BC-8AC3-43AE-993E-2904E6E98CAC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BE-8AC3-43AE-993E-2904E6E98CAC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C0-8AC3-43AE-993E-2904E6E98CAC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C2-8AC3-43AE-993E-2904E6E98CAC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C4-8AC3-43AE-993E-2904E6E98CAC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C6-8AC3-43AE-993E-2904E6E98CAC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C8-8AC3-43AE-993E-2904E6E98CAC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CA-8AC3-43AE-993E-2904E6E98CAC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B2-8AC3-43AE-993E-2904E6E98CA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B4-8AC3-43AE-993E-2904E6E98CA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B6-8AC3-43AE-993E-2904E6E98CA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B8-8AC3-43AE-993E-2904E6E98CA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BA-8AC3-43AE-993E-2904E6E98CA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BC-8AC3-43AE-993E-2904E6E98CA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BE-8AC3-43AE-993E-2904E6E98CA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C0-8AC3-43AE-993E-2904E6E98CA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C2-8AC3-43AE-993E-2904E6E98CAC}"/>
                </c:ext>
              </c:extLst>
            </c:dLbl>
            <c:dLbl>
              <c:idx val="9"/>
              <c:tx>
                <c:rich>
                  <a:bodyPr rot="0" vert="horz" lIns="0" tIns="0" rIns="0" bIns="0" anchorCtr="0"/>
                  <a:lstStyle/>
                  <a:p>
                    <a:pPr algn="l">
                      <a:defRPr sz="900"/>
                    </a:pPr>
                    <a:fld id="{D5BBFAB5-2CBC-4036-A640-4D3DFFDC1D74}" type="BUBBLESIZE">
                      <a:rPr lang="en-US" sz="900" baseline="0">
                        <a:solidFill>
                          <a:schemeClr val="tx1"/>
                        </a:solidFill>
                      </a:rPr>
                      <a:pPr algn="l">
                        <a:defRPr sz="900"/>
                      </a:pPr>
                      <a:t>[BUBBLE SIZE]</a:t>
                    </a:fld>
                    <a:endParaRPr lang="en-GB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1C4-8AC3-43AE-993E-2904E6E98CAC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C6-8AC3-43AE-993E-2904E6E98CAC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C8-8AC3-43AE-993E-2904E6E98CAC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CA-8AC3-43AE-993E-2904E6E98CA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900" baseline="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ChartData!A318:A330</c:f>
              <c:numCache>
                <c:formatCode>0</c:formatCode>
                <c:ptCount val="13"/>
                <c:pt idx="0">
                  <c:v>1</c:v>
                </c:pt>
                <c:pt idx="1">
                  <c:v>3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18</c:v>
                </c:pt>
                <c:pt idx="8">
                  <c:v>19</c:v>
                </c:pt>
                <c:pt idx="9">
                  <c:v>21</c:v>
                </c:pt>
                <c:pt idx="10">
                  <c:v>25</c:v>
                </c:pt>
                <c:pt idx="11">
                  <c:v>26</c:v>
                </c:pt>
                <c:pt idx="12">
                  <c:v>28</c:v>
                </c:pt>
              </c:numCache>
            </c:numRef>
          </c:xVal>
          <c:yVal>
            <c:numRef>
              <c:f>ChartData!X318:X330</c:f>
              <c:numCache>
                <c:formatCode>0</c:formatCode>
                <c:ptCount val="13"/>
                <c:pt idx="0">
                  <c:v>32</c:v>
                </c:pt>
                <c:pt idx="1">
                  <c:v>32</c:v>
                </c:pt>
                <c:pt idx="2">
                  <c:v>32</c:v>
                </c:pt>
                <c:pt idx="3">
                  <c:v>32</c:v>
                </c:pt>
                <c:pt idx="4">
                  <c:v>32</c:v>
                </c:pt>
                <c:pt idx="5">
                  <c:v>32</c:v>
                </c:pt>
                <c:pt idx="6">
                  <c:v>32</c:v>
                </c:pt>
                <c:pt idx="7">
                  <c:v>32</c:v>
                </c:pt>
                <c:pt idx="8">
                  <c:v>32</c:v>
                </c:pt>
                <c:pt idx="9">
                  <c:v>32</c:v>
                </c:pt>
                <c:pt idx="10">
                  <c:v>32</c:v>
                </c:pt>
                <c:pt idx="11">
                  <c:v>32</c:v>
                </c:pt>
                <c:pt idx="12">
                  <c:v>32</c:v>
                </c:pt>
              </c:numCache>
            </c:numRef>
          </c:yVal>
          <c:bubbleSize>
            <c:numRef>
              <c:f>ChartData!Y318:Y330</c:f>
              <c:numCache>
                <c:formatCode>0.00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4</c:v>
                </c:pt>
                <c:pt idx="3">
                  <c:v>4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5</c:v>
                </c:pt>
                <c:pt idx="10">
                  <c:v>4</c:v>
                </c:pt>
                <c:pt idx="11">
                  <c:v>1</c:v>
                </c:pt>
                <c:pt idx="12">
                  <c:v>3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1CB-8AC3-43AE-993E-2904E6E98CAC}"/>
            </c:ext>
          </c:extLst>
        </c:ser>
        <c:ser>
          <c:idx val="12"/>
          <c:order val="12"/>
          <c:tx>
            <c:strRef>
              <c:f>LegendData!Z1:Z1</c:f>
              <c:strCache>
                <c:ptCount val="1"/>
                <c:pt idx="0">
                  <c:v>Airbus Group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1CD-8AC3-43AE-993E-2904E6E98CAC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CF-8AC3-43AE-993E-2904E6E98CAC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D1-8AC3-43AE-993E-2904E6E98CAC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D3-8AC3-43AE-993E-2904E6E98CAC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D5-8AC3-43AE-993E-2904E6E98CAC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D7-8AC3-43AE-993E-2904E6E98CAC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D9-8AC3-43AE-993E-2904E6E98CAC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DB-8AC3-43AE-993E-2904E6E98CAC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DD-8AC3-43AE-993E-2904E6E98CAC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DF-8AC3-43AE-993E-2904E6E98CAC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CD-8AC3-43AE-993E-2904E6E98CA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CF-8AC3-43AE-993E-2904E6E98CA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D1-8AC3-43AE-993E-2904E6E98CA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D3-8AC3-43AE-993E-2904E6E98CA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D5-8AC3-43AE-993E-2904E6E98CA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D7-8AC3-43AE-993E-2904E6E98CA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D9-8AC3-43AE-993E-2904E6E98CAC}"/>
                </c:ext>
              </c:extLst>
            </c:dLbl>
            <c:dLbl>
              <c:idx val="7"/>
              <c:tx>
                <c:rich>
                  <a:bodyPr rot="0" vert="horz" lIns="0" tIns="0" rIns="0" bIns="0" anchorCtr="0"/>
                  <a:lstStyle/>
                  <a:p>
                    <a:pPr algn="l">
                      <a:defRPr sz="900">
                        <a:solidFill>
                          <a:schemeClr val="bg1"/>
                        </a:solidFill>
                      </a:defRPr>
                    </a:pPr>
                    <a:fld id="{D5BBFAB5-2CBC-4036-A640-4D3DFFDC1D74}" type="BUBBLESIZE">
                      <a:rPr lang="en-US" sz="900" baseline="0">
                        <a:solidFill>
                          <a:schemeClr val="bg1"/>
                        </a:solidFill>
                      </a:rPr>
                      <a:pPr algn="l">
                        <a:defRPr sz="900">
                          <a:solidFill>
                            <a:schemeClr val="bg1"/>
                          </a:solidFill>
                        </a:defRPr>
                      </a:pPr>
                      <a:t>[BUBBLE SIZE]</a:t>
                    </a:fld>
                    <a:endParaRPr lang="en-GB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1DB-8AC3-43AE-993E-2904E6E98CA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DD-8AC3-43AE-993E-2904E6E98CAC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DF-8AC3-43AE-993E-2904E6E98CA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90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ChartData!A331:A340</c:f>
              <c:numCache>
                <c:formatCode>0</c:formatCode>
                <c:ptCount val="10"/>
                <c:pt idx="0">
                  <c:v>5</c:v>
                </c:pt>
                <c:pt idx="1">
                  <c:v>17</c:v>
                </c:pt>
                <c:pt idx="2">
                  <c:v>21</c:v>
                </c:pt>
                <c:pt idx="3">
                  <c:v>22</c:v>
                </c:pt>
                <c:pt idx="4">
                  <c:v>23</c:v>
                </c:pt>
                <c:pt idx="5">
                  <c:v>24</c:v>
                </c:pt>
                <c:pt idx="6">
                  <c:v>25</c:v>
                </c:pt>
                <c:pt idx="7">
                  <c:v>26</c:v>
                </c:pt>
                <c:pt idx="8">
                  <c:v>27</c:v>
                </c:pt>
                <c:pt idx="9">
                  <c:v>28</c:v>
                </c:pt>
              </c:numCache>
            </c:numRef>
          </c:xVal>
          <c:yVal>
            <c:numRef>
              <c:f>ChartData!Z331:Z340</c:f>
              <c:numCache>
                <c:formatCode>0</c:formatCode>
                <c:ptCount val="10"/>
                <c:pt idx="0">
                  <c:v>31</c:v>
                </c:pt>
                <c:pt idx="1">
                  <c:v>31</c:v>
                </c:pt>
                <c:pt idx="2">
                  <c:v>31</c:v>
                </c:pt>
                <c:pt idx="3">
                  <c:v>31</c:v>
                </c:pt>
                <c:pt idx="4">
                  <c:v>31</c:v>
                </c:pt>
                <c:pt idx="5">
                  <c:v>31</c:v>
                </c:pt>
                <c:pt idx="6">
                  <c:v>31</c:v>
                </c:pt>
                <c:pt idx="7">
                  <c:v>31</c:v>
                </c:pt>
                <c:pt idx="8">
                  <c:v>31</c:v>
                </c:pt>
                <c:pt idx="9">
                  <c:v>31</c:v>
                </c:pt>
              </c:numCache>
            </c:numRef>
          </c:yVal>
          <c:bubbleSize>
            <c:numRef>
              <c:f>ChartData!AA331:AA340</c:f>
              <c:numCache>
                <c:formatCode>0.00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4</c:v>
                </c:pt>
                <c:pt idx="5">
                  <c:v>4</c:v>
                </c:pt>
                <c:pt idx="6">
                  <c:v>3</c:v>
                </c:pt>
                <c:pt idx="7">
                  <c:v>6</c:v>
                </c:pt>
                <c:pt idx="8">
                  <c:v>1</c:v>
                </c:pt>
                <c:pt idx="9">
                  <c:v>2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1E0-8AC3-43AE-993E-2904E6E98CAC}"/>
            </c:ext>
          </c:extLst>
        </c:ser>
        <c:ser>
          <c:idx val="13"/>
          <c:order val="13"/>
          <c:tx>
            <c:strRef>
              <c:f>LegendData!AB1:AB1</c:f>
              <c:strCache>
                <c:ptCount val="1"/>
                <c:pt idx="0">
                  <c:v>European Space Ag...</c:v>
                </c:pt>
              </c:strCache>
            </c:strRef>
          </c:tx>
          <c:spPr>
            <a:solidFill>
              <a:srgbClr val="77D9E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1E2-8AC3-43AE-993E-2904E6E98CAC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E4-8AC3-43AE-993E-2904E6E98CAC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E6-8AC3-43AE-993E-2904E6E98CAC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E8-8AC3-43AE-993E-2904E6E98CAC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EA-8AC3-43AE-993E-2904E6E98CAC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EC-8AC3-43AE-993E-2904E6E98CAC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EE-8AC3-43AE-993E-2904E6E98CAC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F0-8AC3-43AE-993E-2904E6E98CAC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F2-8AC3-43AE-993E-2904E6E98CAC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F4-8AC3-43AE-993E-2904E6E98CAC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F6-8AC3-43AE-993E-2904E6E98CAC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F8-8AC3-43AE-993E-2904E6E98CAC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FA-8AC3-43AE-993E-2904E6E98CAC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FC-8AC3-43AE-993E-2904E6E98CAC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FE-8AC3-43AE-993E-2904E6E98CAC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00-8AC3-43AE-993E-2904E6E98CAC}"/>
              </c:ext>
            </c:extLst>
          </c:dPt>
          <c:xVal>
            <c:numRef>
              <c:f>ChartData!A341:A356</c:f>
              <c:numCache>
                <c:formatCode>0</c:formatCode>
                <c:ptCount val="16"/>
                <c:pt idx="0">
                  <c:v>2</c:v>
                </c:pt>
                <c:pt idx="1">
                  <c:v>3</c:v>
                </c:pt>
                <c:pt idx="2">
                  <c:v>6</c:v>
                </c:pt>
                <c:pt idx="3">
                  <c:v>8</c:v>
                </c:pt>
                <c:pt idx="4">
                  <c:v>9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15</c:v>
                </c:pt>
                <c:pt idx="9">
                  <c:v>17</c:v>
                </c:pt>
                <c:pt idx="10">
                  <c:v>18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27</c:v>
                </c:pt>
              </c:numCache>
            </c:numRef>
          </c:xVal>
          <c:yVal>
            <c:numRef>
              <c:f>ChartData!AB341:AB356</c:f>
              <c:numCache>
                <c:formatCode>0</c:formatCode>
                <c:ptCount val="16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  <c:pt idx="6">
                  <c:v>30</c:v>
                </c:pt>
                <c:pt idx="7">
                  <c:v>30</c:v>
                </c:pt>
                <c:pt idx="8">
                  <c:v>30</c:v>
                </c:pt>
                <c:pt idx="9">
                  <c:v>30</c:v>
                </c:pt>
                <c:pt idx="10">
                  <c:v>30</c:v>
                </c:pt>
                <c:pt idx="11">
                  <c:v>30</c:v>
                </c:pt>
                <c:pt idx="12">
                  <c:v>30</c:v>
                </c:pt>
                <c:pt idx="13">
                  <c:v>30</c:v>
                </c:pt>
                <c:pt idx="14">
                  <c:v>30</c:v>
                </c:pt>
                <c:pt idx="15">
                  <c:v>30</c:v>
                </c:pt>
              </c:numCache>
            </c:numRef>
          </c:yVal>
          <c:bubbleSize>
            <c:numRef>
              <c:f>ChartData!AC341:AC356</c:f>
              <c:numCache>
                <c:formatCode>0.00</c:formatCode>
                <c:ptCount val="1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3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201-8AC3-43AE-993E-2904E6E98CAC}"/>
            </c:ext>
          </c:extLst>
        </c:ser>
        <c:ser>
          <c:idx val="14"/>
          <c:order val="14"/>
          <c:tx>
            <c:strRef>
              <c:f>LegendData!AD1:AD1</c:f>
              <c:strCache>
                <c:ptCount val="1"/>
                <c:pt idx="0">
                  <c:v>Safran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03-8AC3-43AE-993E-2904E6E98CAC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05-8AC3-43AE-993E-2904E6E98CAC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07-8AC3-43AE-993E-2904E6E98CAC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09-8AC3-43AE-993E-2904E6E98CAC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0B-8AC3-43AE-993E-2904E6E98CAC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0D-8AC3-43AE-993E-2904E6E98CAC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0F-8AC3-43AE-993E-2904E6E98CAC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11-8AC3-43AE-993E-2904E6E98CAC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213-8AC3-43AE-993E-2904E6E98CAC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215-8AC3-43AE-993E-2904E6E98CAC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203-8AC3-43AE-993E-2904E6E98CA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205-8AC3-43AE-993E-2904E6E98CA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207-8AC3-43AE-993E-2904E6E98CA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209-8AC3-43AE-993E-2904E6E98CAC}"/>
                </c:ext>
              </c:extLst>
            </c:dLbl>
            <c:dLbl>
              <c:idx val="4"/>
              <c:tx>
                <c:rich>
                  <a:bodyPr rot="0" vert="horz" lIns="0" tIns="0" rIns="0" bIns="0" anchorCtr="0"/>
                  <a:lstStyle/>
                  <a:p>
                    <a:pPr algn="l">
                      <a:defRPr sz="900">
                        <a:solidFill>
                          <a:schemeClr val="bg1"/>
                        </a:solidFill>
                      </a:defRPr>
                    </a:pPr>
                    <a:fld id="{D5BBFAB5-2CBC-4036-A640-4D3DFFDC1D74}" type="BUBBLESIZE">
                      <a:rPr lang="en-US" sz="900" baseline="0">
                        <a:solidFill>
                          <a:schemeClr val="bg1"/>
                        </a:solidFill>
                      </a:rPr>
                      <a:pPr algn="l">
                        <a:defRPr sz="900">
                          <a:solidFill>
                            <a:schemeClr val="bg1"/>
                          </a:solidFill>
                        </a:defRPr>
                      </a:pPr>
                      <a:t>[BUBBLE SIZE]</a:t>
                    </a:fld>
                    <a:endParaRPr lang="en-GB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20B-8AC3-43AE-993E-2904E6E98CA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20D-8AC3-43AE-993E-2904E6E98CA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20F-8AC3-43AE-993E-2904E6E98CA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211-8AC3-43AE-993E-2904E6E98CA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213-8AC3-43AE-993E-2904E6E98CAC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215-8AC3-43AE-993E-2904E6E98CA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90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ChartData!A357:A366</c:f>
              <c:numCache>
                <c:formatCode>0</c:formatCode>
                <c:ptCount val="10"/>
                <c:pt idx="0">
                  <c:v>2</c:v>
                </c:pt>
                <c:pt idx="1">
                  <c:v>20</c:v>
                </c:pt>
                <c:pt idx="2">
                  <c:v>21</c:v>
                </c:pt>
                <c:pt idx="3">
                  <c:v>22</c:v>
                </c:pt>
                <c:pt idx="4">
                  <c:v>23</c:v>
                </c:pt>
                <c:pt idx="5">
                  <c:v>24</c:v>
                </c:pt>
                <c:pt idx="6">
                  <c:v>25</c:v>
                </c:pt>
                <c:pt idx="7">
                  <c:v>26</c:v>
                </c:pt>
                <c:pt idx="8">
                  <c:v>27</c:v>
                </c:pt>
                <c:pt idx="9">
                  <c:v>28</c:v>
                </c:pt>
              </c:numCache>
            </c:numRef>
          </c:xVal>
          <c:yVal>
            <c:numRef>
              <c:f>ChartData!AD357:AD366</c:f>
              <c:numCache>
                <c:formatCode>0</c:formatCode>
                <c:ptCount val="10"/>
                <c:pt idx="0">
                  <c:v>29</c:v>
                </c:pt>
                <c:pt idx="1">
                  <c:v>29</c:v>
                </c:pt>
                <c:pt idx="2">
                  <c:v>29</c:v>
                </c:pt>
                <c:pt idx="3">
                  <c:v>29</c:v>
                </c:pt>
                <c:pt idx="4">
                  <c:v>29</c:v>
                </c:pt>
                <c:pt idx="5">
                  <c:v>29</c:v>
                </c:pt>
                <c:pt idx="6">
                  <c:v>29</c:v>
                </c:pt>
                <c:pt idx="7">
                  <c:v>29</c:v>
                </c:pt>
                <c:pt idx="8">
                  <c:v>29</c:v>
                </c:pt>
                <c:pt idx="9">
                  <c:v>29</c:v>
                </c:pt>
              </c:numCache>
            </c:numRef>
          </c:yVal>
          <c:bubbleSize>
            <c:numRef>
              <c:f>ChartData!AE357:AE366</c:f>
              <c:numCache>
                <c:formatCode>0.00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5</c:v>
                </c:pt>
                <c:pt idx="5">
                  <c:v>2</c:v>
                </c:pt>
                <c:pt idx="6">
                  <c:v>4</c:v>
                </c:pt>
                <c:pt idx="7">
                  <c:v>4</c:v>
                </c:pt>
                <c:pt idx="8">
                  <c:v>1</c:v>
                </c:pt>
                <c:pt idx="9">
                  <c:v>2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216-8AC3-43AE-993E-2904E6E98CAC}"/>
            </c:ext>
          </c:extLst>
        </c:ser>
        <c:ser>
          <c:idx val="15"/>
          <c:order val="15"/>
          <c:tx>
            <c:strRef>
              <c:f>LegendData!AF1:AF1</c:f>
              <c:strCache>
                <c:ptCount val="1"/>
                <c:pt idx="0">
                  <c:v>CNRS</c:v>
                </c:pt>
              </c:strCache>
            </c:strRef>
          </c:tx>
          <c:spPr>
            <a:solidFill>
              <a:srgbClr val="33333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18-8AC3-43AE-993E-2904E6E98CAC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1A-8AC3-43AE-993E-2904E6E98CAC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1C-8AC3-43AE-993E-2904E6E98CAC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1E-8AC3-43AE-993E-2904E6E98CAC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20-8AC3-43AE-993E-2904E6E98CAC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22-8AC3-43AE-993E-2904E6E98CAC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24-8AC3-43AE-993E-2904E6E98CAC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26-8AC3-43AE-993E-2904E6E98CAC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228-8AC3-43AE-993E-2904E6E98CAC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22A-8AC3-43AE-993E-2904E6E98CAC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22C-8AC3-43AE-993E-2904E6E98CAC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2E-8AC3-43AE-993E-2904E6E98CAC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218-8AC3-43AE-993E-2904E6E98CA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21A-8AC3-43AE-993E-2904E6E98CA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21C-8AC3-43AE-993E-2904E6E98CA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21E-8AC3-43AE-993E-2904E6E98CA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220-8AC3-43AE-993E-2904E6E98CA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222-8AC3-43AE-993E-2904E6E98CA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224-8AC3-43AE-993E-2904E6E98CA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226-8AC3-43AE-993E-2904E6E98CA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228-8AC3-43AE-993E-2904E6E98CAC}"/>
                </c:ext>
              </c:extLst>
            </c:dLbl>
            <c:dLbl>
              <c:idx val="9"/>
              <c:tx>
                <c:rich>
                  <a:bodyPr rot="0" vert="horz" lIns="0" tIns="0" rIns="0" bIns="0" anchorCtr="0"/>
                  <a:lstStyle/>
                  <a:p>
                    <a:pPr algn="l">
                      <a:defRPr sz="900">
                        <a:solidFill>
                          <a:schemeClr val="bg1"/>
                        </a:solidFill>
                      </a:defRPr>
                    </a:pPr>
                    <a:fld id="{D5BBFAB5-2CBC-4036-A640-4D3DFFDC1D74}" type="BUBBLESIZE">
                      <a:rPr lang="en-US" sz="900" baseline="0">
                        <a:solidFill>
                          <a:schemeClr val="bg1"/>
                        </a:solidFill>
                      </a:rPr>
                      <a:pPr algn="l">
                        <a:defRPr sz="900">
                          <a:solidFill>
                            <a:schemeClr val="bg1"/>
                          </a:solidFill>
                        </a:defRPr>
                      </a:pPr>
                      <a:t>[BUBBLE SIZE]</a:t>
                    </a:fld>
                    <a:endParaRPr lang="en-GB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22A-8AC3-43AE-993E-2904E6E98CAC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22C-8AC3-43AE-993E-2904E6E98CAC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22E-8AC3-43AE-993E-2904E6E98CA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90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ChartData!A367:A378</c:f>
              <c:numCache>
                <c:formatCode>0</c:formatCode>
                <c:ptCount val="12"/>
                <c:pt idx="0">
                  <c:v>12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  <c:pt idx="5">
                  <c:v>20</c:v>
                </c:pt>
                <c:pt idx="6">
                  <c:v>21</c:v>
                </c:pt>
                <c:pt idx="7">
                  <c:v>23</c:v>
                </c:pt>
                <c:pt idx="8">
                  <c:v>25</c:v>
                </c:pt>
                <c:pt idx="9">
                  <c:v>26</c:v>
                </c:pt>
                <c:pt idx="10">
                  <c:v>27</c:v>
                </c:pt>
                <c:pt idx="11">
                  <c:v>28</c:v>
                </c:pt>
              </c:numCache>
            </c:numRef>
          </c:xVal>
          <c:yVal>
            <c:numRef>
              <c:f>ChartData!AF367:AF378</c:f>
              <c:numCache>
                <c:formatCode>0</c:formatCode>
                <c:ptCount val="12"/>
                <c:pt idx="0">
                  <c:v>28</c:v>
                </c:pt>
                <c:pt idx="1">
                  <c:v>28</c:v>
                </c:pt>
                <c:pt idx="2">
                  <c:v>28</c:v>
                </c:pt>
                <c:pt idx="3">
                  <c:v>28</c:v>
                </c:pt>
                <c:pt idx="4">
                  <c:v>28</c:v>
                </c:pt>
                <c:pt idx="5">
                  <c:v>28</c:v>
                </c:pt>
                <c:pt idx="6">
                  <c:v>28</c:v>
                </c:pt>
                <c:pt idx="7">
                  <c:v>28</c:v>
                </c:pt>
                <c:pt idx="8">
                  <c:v>28</c:v>
                </c:pt>
                <c:pt idx="9">
                  <c:v>28</c:v>
                </c:pt>
                <c:pt idx="10">
                  <c:v>28</c:v>
                </c:pt>
                <c:pt idx="11">
                  <c:v>28</c:v>
                </c:pt>
              </c:numCache>
            </c:numRef>
          </c:yVal>
          <c:bubbleSize>
            <c:numRef>
              <c:f>ChartData!AG367:AG378</c:f>
              <c:numCache>
                <c:formatCode>0.00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6</c:v>
                </c:pt>
                <c:pt idx="10">
                  <c:v>3</c:v>
                </c:pt>
                <c:pt idx="11">
                  <c:v>2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22F-8AC3-43AE-993E-2904E6E98CAC}"/>
            </c:ext>
          </c:extLst>
        </c:ser>
        <c:ser>
          <c:idx val="16"/>
          <c:order val="16"/>
          <c:tx>
            <c:strRef>
              <c:f>LegendData!AH1:AH1</c:f>
              <c:strCache>
                <c:ptCount val="1"/>
                <c:pt idx="0">
                  <c:v>Korea Aerospace R...</c:v>
                </c:pt>
              </c:strCache>
            </c:strRef>
          </c:tx>
          <c:spPr>
            <a:solidFill>
              <a:srgbClr val="DCE8A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31-8AC3-43AE-993E-2904E6E98CAC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33-8AC3-43AE-993E-2904E6E98CAC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35-8AC3-43AE-993E-2904E6E98CAC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37-8AC3-43AE-993E-2904E6E98CAC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39-8AC3-43AE-993E-2904E6E98CAC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3B-8AC3-43AE-993E-2904E6E98CAC}"/>
              </c:ext>
            </c:extLst>
          </c:dPt>
          <c:xVal>
            <c:numRef>
              <c:f>ChartData!A379:A384</c:f>
              <c:numCache>
                <c:formatCode>0</c:formatCode>
                <c:ptCount val="6"/>
                <c:pt idx="0">
                  <c:v>19</c:v>
                </c:pt>
                <c:pt idx="1">
                  <c:v>24</c:v>
                </c:pt>
                <c:pt idx="2">
                  <c:v>25</c:v>
                </c:pt>
                <c:pt idx="3">
                  <c:v>26</c:v>
                </c:pt>
                <c:pt idx="4">
                  <c:v>27</c:v>
                </c:pt>
                <c:pt idx="5">
                  <c:v>28</c:v>
                </c:pt>
              </c:numCache>
            </c:numRef>
          </c:xVal>
          <c:yVal>
            <c:numRef>
              <c:f>ChartData!AH379:AH384</c:f>
              <c:numCache>
                <c:formatCode>0</c:formatCode>
                <c:ptCount val="6"/>
                <c:pt idx="0">
                  <c:v>27</c:v>
                </c:pt>
                <c:pt idx="1">
                  <c:v>27</c:v>
                </c:pt>
                <c:pt idx="2">
                  <c:v>27</c:v>
                </c:pt>
                <c:pt idx="3">
                  <c:v>27</c:v>
                </c:pt>
                <c:pt idx="4">
                  <c:v>27</c:v>
                </c:pt>
                <c:pt idx="5">
                  <c:v>27</c:v>
                </c:pt>
              </c:numCache>
            </c:numRef>
          </c:yVal>
          <c:bubbleSize>
            <c:numRef>
              <c:f>ChartData!AI379:AI384</c:f>
              <c:numCache>
                <c:formatCode>0.00</c:formatCode>
                <c:ptCount val="6"/>
                <c:pt idx="0">
                  <c:v>2</c:v>
                </c:pt>
                <c:pt idx="1">
                  <c:v>3</c:v>
                </c:pt>
                <c:pt idx="2">
                  <c:v>1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23C-8AC3-43AE-993E-2904E6E98CAC}"/>
            </c:ext>
          </c:extLst>
        </c:ser>
        <c:ser>
          <c:idx val="17"/>
          <c:order val="17"/>
          <c:tx>
            <c:strRef>
              <c:f>LegendData!AJ1:AJ1</c:f>
              <c:strCache>
                <c:ptCount val="1"/>
                <c:pt idx="0">
                  <c:v>CASC</c:v>
                </c:pt>
              </c:strCache>
            </c:strRef>
          </c:tx>
          <c:spPr>
            <a:solidFill>
              <a:srgbClr val="96281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3E-8AC3-43AE-993E-2904E6E98CAC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40-8AC3-43AE-993E-2904E6E98CAC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42-8AC3-43AE-993E-2904E6E98CAC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44-8AC3-43AE-993E-2904E6E98CAC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23E-8AC3-43AE-993E-2904E6E98CA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240-8AC3-43AE-993E-2904E6E98CAC}"/>
                </c:ext>
              </c:extLst>
            </c:dLbl>
            <c:dLbl>
              <c:idx val="2"/>
              <c:tx>
                <c:rich>
                  <a:bodyPr rot="0" vert="horz" lIns="0" tIns="0" rIns="0" bIns="0" anchorCtr="0"/>
                  <a:lstStyle/>
                  <a:p>
                    <a:pPr algn="l">
                      <a:defRPr sz="900">
                        <a:solidFill>
                          <a:schemeClr val="bg1"/>
                        </a:solidFill>
                      </a:defRPr>
                    </a:pPr>
                    <a:fld id="{D5BBFAB5-2CBC-4036-A640-4D3DFFDC1D74}" type="BUBBLESIZE">
                      <a:rPr lang="en-US" sz="900" baseline="0">
                        <a:solidFill>
                          <a:schemeClr val="bg1"/>
                        </a:solidFill>
                      </a:rPr>
                      <a:pPr algn="l">
                        <a:defRPr sz="900">
                          <a:solidFill>
                            <a:schemeClr val="bg1"/>
                          </a:solidFill>
                        </a:defRPr>
                      </a:pPr>
                      <a:t>[BUBBLE SIZE]</a:t>
                    </a:fld>
                    <a:endParaRPr lang="en-GB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242-8AC3-43AE-993E-2904E6E98CA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244-8AC3-43AE-993E-2904E6E98CA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90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ChartData!A385:A388</c:f>
              <c:numCache>
                <c:formatCode>0</c:formatCode>
                <c:ptCount val="4"/>
                <c:pt idx="0">
                  <c:v>23</c:v>
                </c:pt>
                <c:pt idx="1">
                  <c:v>25</c:v>
                </c:pt>
                <c:pt idx="2">
                  <c:v>26</c:v>
                </c:pt>
                <c:pt idx="3">
                  <c:v>28</c:v>
                </c:pt>
              </c:numCache>
            </c:numRef>
          </c:xVal>
          <c:yVal>
            <c:numRef>
              <c:f>ChartData!AJ385:AJ388</c:f>
              <c:numCache>
                <c:formatCode>0</c:formatCode>
                <c:ptCount val="4"/>
                <c:pt idx="0">
                  <c:v>26</c:v>
                </c:pt>
                <c:pt idx="1">
                  <c:v>26</c:v>
                </c:pt>
                <c:pt idx="2">
                  <c:v>26</c:v>
                </c:pt>
                <c:pt idx="3">
                  <c:v>26</c:v>
                </c:pt>
              </c:numCache>
            </c:numRef>
          </c:yVal>
          <c:bubbleSize>
            <c:numRef>
              <c:f>ChartData!AK385:AK388</c:f>
              <c:numCache>
                <c:formatCode>0.00</c:formatCode>
                <c:ptCount val="4"/>
                <c:pt idx="0">
                  <c:v>2</c:v>
                </c:pt>
                <c:pt idx="1">
                  <c:v>2</c:v>
                </c:pt>
                <c:pt idx="2">
                  <c:v>5</c:v>
                </c:pt>
                <c:pt idx="3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245-8AC3-43AE-993E-2904E6E98CAC}"/>
            </c:ext>
          </c:extLst>
        </c:ser>
        <c:ser>
          <c:idx val="18"/>
          <c:order val="18"/>
          <c:tx>
            <c:strRef>
              <c:f>LegendData!AL1:AL1</c:f>
              <c:strCache>
                <c:ptCount val="1"/>
                <c:pt idx="0">
                  <c:v>CEA</c:v>
                </c:pt>
              </c:strCache>
            </c:strRef>
          </c:tx>
          <c:spPr>
            <a:solidFill>
              <a:srgbClr val="FFC11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47-8AC3-43AE-993E-2904E6E98CAC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49-8AC3-43AE-993E-2904E6E98CAC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4B-8AC3-43AE-993E-2904E6E98CAC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4D-8AC3-43AE-993E-2904E6E98CAC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4F-8AC3-43AE-993E-2904E6E98CAC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51-8AC3-43AE-993E-2904E6E98CAC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53-8AC3-43AE-993E-2904E6E98CAC}"/>
              </c:ext>
            </c:extLst>
          </c:dPt>
          <c:xVal>
            <c:numRef>
              <c:f>ChartData!A389:A395</c:f>
              <c:numCache>
                <c:formatCode>0</c:formatCode>
                <c:ptCount val="7"/>
                <c:pt idx="0">
                  <c:v>12</c:v>
                </c:pt>
                <c:pt idx="1">
                  <c:v>21</c:v>
                </c:pt>
                <c:pt idx="2">
                  <c:v>22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  <c:pt idx="6">
                  <c:v>27</c:v>
                </c:pt>
              </c:numCache>
            </c:numRef>
          </c:xVal>
          <c:yVal>
            <c:numRef>
              <c:f>ChartData!AL389:AL395</c:f>
              <c:numCache>
                <c:formatCode>0</c:formatCode>
                <c:ptCount val="7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  <c:pt idx="4">
                  <c:v>25</c:v>
                </c:pt>
                <c:pt idx="5">
                  <c:v>25</c:v>
                </c:pt>
                <c:pt idx="6">
                  <c:v>25</c:v>
                </c:pt>
              </c:numCache>
            </c:numRef>
          </c:yVal>
          <c:bubbleSize>
            <c:numRef>
              <c:f>ChartData!AM389:AM395</c:f>
              <c:numCache>
                <c:formatCode>0.00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254-8AC3-43AE-993E-2904E6E98CAC}"/>
            </c:ext>
          </c:extLst>
        </c:ser>
        <c:ser>
          <c:idx val="19"/>
          <c:order val="19"/>
          <c:tx>
            <c:strRef>
              <c:f>LegendData!AN1:AN1</c:f>
              <c:strCache>
                <c:ptCount val="1"/>
                <c:pt idx="0">
                  <c:v>Electricity of Fr...</c:v>
                </c:pt>
              </c:strCache>
            </c:strRef>
          </c:tx>
          <c:spPr>
            <a:solidFill>
              <a:srgbClr val="4D4D4D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56-8AC3-43AE-993E-2904E6E98CAC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58-8AC3-43AE-993E-2904E6E98CAC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5A-8AC3-43AE-993E-2904E6E98CAC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5C-8AC3-43AE-993E-2904E6E98CAC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5E-8AC3-43AE-993E-2904E6E98CAC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60-8AC3-43AE-993E-2904E6E98CAC}"/>
              </c:ext>
            </c:extLst>
          </c:dPt>
          <c:xVal>
            <c:numRef>
              <c:f>ChartData!A396:A401</c:f>
              <c:numCache>
                <c:formatCode>0</c:formatCode>
                <c:ptCount val="6"/>
                <c:pt idx="0">
                  <c:v>3</c:v>
                </c:pt>
                <c:pt idx="1">
                  <c:v>10</c:v>
                </c:pt>
                <c:pt idx="2">
                  <c:v>12</c:v>
                </c:pt>
                <c:pt idx="3">
                  <c:v>18</c:v>
                </c:pt>
                <c:pt idx="4">
                  <c:v>20</c:v>
                </c:pt>
                <c:pt idx="5">
                  <c:v>22</c:v>
                </c:pt>
              </c:numCache>
            </c:numRef>
          </c:xVal>
          <c:yVal>
            <c:numRef>
              <c:f>ChartData!AN396:AN401</c:f>
              <c:numCache>
                <c:formatCode>0</c:formatCode>
                <c:ptCount val="6"/>
                <c:pt idx="0">
                  <c:v>24</c:v>
                </c:pt>
                <c:pt idx="1">
                  <c:v>24</c:v>
                </c:pt>
                <c:pt idx="2">
                  <c:v>24</c:v>
                </c:pt>
                <c:pt idx="3">
                  <c:v>24</c:v>
                </c:pt>
                <c:pt idx="4">
                  <c:v>24</c:v>
                </c:pt>
                <c:pt idx="5">
                  <c:v>24</c:v>
                </c:pt>
              </c:numCache>
            </c:numRef>
          </c:yVal>
          <c:bubbleSize>
            <c:numRef>
              <c:f>ChartData!AO396:AO401</c:f>
              <c:numCache>
                <c:formatCode>0.00</c:formatCode>
                <c:ptCount val="6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261-8AC3-43AE-993E-2904E6E98CAC}"/>
            </c:ext>
          </c:extLst>
        </c:ser>
        <c:ser>
          <c:idx val="20"/>
          <c:order val="20"/>
          <c:tx>
            <c:strRef>
              <c:f>LegendData!AP1:AP1</c:f>
              <c:strCache>
                <c:ptCount val="1"/>
                <c:pt idx="0">
                  <c:v>Thales</c:v>
                </c:pt>
              </c:strCache>
            </c:strRef>
          </c:tx>
          <c:spPr>
            <a:solidFill>
              <a:srgbClr val="F5F5ED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63-8AC3-43AE-993E-2904E6E98CAC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65-8AC3-43AE-993E-2904E6E98CAC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67-8AC3-43AE-993E-2904E6E98CAC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69-8AC3-43AE-993E-2904E6E98CAC}"/>
              </c:ext>
            </c:extLst>
          </c:dPt>
          <c:xVal>
            <c:numRef>
              <c:f>ChartData!A402:A405</c:f>
              <c:numCache>
                <c:formatCode>0</c:formatCode>
                <c:ptCount val="4"/>
                <c:pt idx="0">
                  <c:v>23</c:v>
                </c:pt>
                <c:pt idx="1">
                  <c:v>24</c:v>
                </c:pt>
                <c:pt idx="2">
                  <c:v>25</c:v>
                </c:pt>
                <c:pt idx="3">
                  <c:v>26</c:v>
                </c:pt>
              </c:numCache>
            </c:numRef>
          </c:xVal>
          <c:yVal>
            <c:numRef>
              <c:f>ChartData!AP402:AP405</c:f>
              <c:numCache>
                <c:formatCode>0</c:formatCode>
                <c:ptCount val="4"/>
                <c:pt idx="0">
                  <c:v>23</c:v>
                </c:pt>
                <c:pt idx="1">
                  <c:v>23</c:v>
                </c:pt>
                <c:pt idx="2">
                  <c:v>23</c:v>
                </c:pt>
                <c:pt idx="3">
                  <c:v>23</c:v>
                </c:pt>
              </c:numCache>
            </c:numRef>
          </c:yVal>
          <c:bubbleSize>
            <c:numRef>
              <c:f>ChartData!AQ402:AQ405</c:f>
              <c:numCache>
                <c:formatCode>0.00</c:formatCode>
                <c:ptCount val="4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26A-8AC3-43AE-993E-2904E6E98CAC}"/>
            </c:ext>
          </c:extLst>
        </c:ser>
        <c:ser>
          <c:idx val="21"/>
          <c:order val="21"/>
          <c:tx>
            <c:strRef>
              <c:f>LegendData!AR1:AR1</c:f>
              <c:strCache>
                <c:ptCount val="1"/>
                <c:pt idx="0">
                  <c:v>Government of the...</c:v>
                </c:pt>
              </c:strCache>
            </c:strRef>
          </c:tx>
          <c:spPr>
            <a:solidFill>
              <a:srgbClr val="B9706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6C-8AC3-43AE-993E-2904E6E98CAC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6E-8AC3-43AE-993E-2904E6E98CAC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70-8AC3-43AE-993E-2904E6E98CAC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72-8AC3-43AE-993E-2904E6E98CAC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74-8AC3-43AE-993E-2904E6E98CAC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76-8AC3-43AE-993E-2904E6E98CAC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78-8AC3-43AE-993E-2904E6E98CAC}"/>
              </c:ext>
            </c:extLst>
          </c:dPt>
          <c:xVal>
            <c:numRef>
              <c:f>ChartData!A406:A412</c:f>
              <c:numCache>
                <c:formatCode>0</c:formatCode>
                <c:ptCount val="7"/>
                <c:pt idx="0">
                  <c:v>2</c:v>
                </c:pt>
                <c:pt idx="1">
                  <c:v>5</c:v>
                </c:pt>
                <c:pt idx="2">
                  <c:v>8</c:v>
                </c:pt>
                <c:pt idx="3">
                  <c:v>11</c:v>
                </c:pt>
                <c:pt idx="4">
                  <c:v>20</c:v>
                </c:pt>
                <c:pt idx="5">
                  <c:v>22</c:v>
                </c:pt>
                <c:pt idx="6">
                  <c:v>28</c:v>
                </c:pt>
              </c:numCache>
            </c:numRef>
          </c:xVal>
          <c:yVal>
            <c:numRef>
              <c:f>ChartData!AR406:AR412</c:f>
              <c:numCache>
                <c:formatCode>0</c:formatCode>
                <c:ptCount val="7"/>
                <c:pt idx="0">
                  <c:v>22</c:v>
                </c:pt>
                <c:pt idx="1">
                  <c:v>22</c:v>
                </c:pt>
                <c:pt idx="2">
                  <c:v>22</c:v>
                </c:pt>
                <c:pt idx="3">
                  <c:v>22</c:v>
                </c:pt>
                <c:pt idx="4">
                  <c:v>22</c:v>
                </c:pt>
                <c:pt idx="5">
                  <c:v>22</c:v>
                </c:pt>
                <c:pt idx="6">
                  <c:v>22</c:v>
                </c:pt>
              </c:numCache>
            </c:numRef>
          </c:yVal>
          <c:bubbleSize>
            <c:numRef>
              <c:f>ChartData!AS406:AS412</c:f>
              <c:numCache>
                <c:formatCode>0.00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279-8AC3-43AE-993E-2904E6E98CAC}"/>
            </c:ext>
          </c:extLst>
        </c:ser>
        <c:ser>
          <c:idx val="22"/>
          <c:order val="22"/>
          <c:tx>
            <c:strRef>
              <c:f>LegendData!AT1:AT1</c:f>
              <c:strCache>
                <c:ptCount val="1"/>
                <c:pt idx="0">
                  <c:v>Fraunhofer</c:v>
                </c:pt>
              </c:strCache>
            </c:strRef>
          </c:tx>
          <c:spPr>
            <a:solidFill>
              <a:srgbClr val="719BC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7B-8AC3-43AE-993E-2904E6E98CAC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7D-8AC3-43AE-993E-2904E6E98CAC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7F-8AC3-43AE-993E-2904E6E98CAC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81-8AC3-43AE-993E-2904E6E98CAC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83-8AC3-43AE-993E-2904E6E98CAC}"/>
              </c:ext>
            </c:extLst>
          </c:dPt>
          <c:xVal>
            <c:numRef>
              <c:f>ChartData!A413:A417</c:f>
              <c:numCache>
                <c:formatCode>0</c:formatCode>
                <c:ptCount val="5"/>
                <c:pt idx="0">
                  <c:v>1</c:v>
                </c:pt>
                <c:pt idx="1">
                  <c:v>10</c:v>
                </c:pt>
                <c:pt idx="2">
                  <c:v>18</c:v>
                </c:pt>
                <c:pt idx="3">
                  <c:v>24</c:v>
                </c:pt>
                <c:pt idx="4">
                  <c:v>28</c:v>
                </c:pt>
              </c:numCache>
            </c:numRef>
          </c:xVal>
          <c:yVal>
            <c:numRef>
              <c:f>ChartData!AT413:AT417</c:f>
              <c:numCache>
                <c:formatCode>0</c:formatCode>
                <c:ptCount val="5"/>
                <c:pt idx="0">
                  <c:v>21</c:v>
                </c:pt>
                <c:pt idx="1">
                  <c:v>21</c:v>
                </c:pt>
                <c:pt idx="2">
                  <c:v>21</c:v>
                </c:pt>
                <c:pt idx="3">
                  <c:v>21</c:v>
                </c:pt>
                <c:pt idx="4">
                  <c:v>21</c:v>
                </c:pt>
              </c:numCache>
            </c:numRef>
          </c:yVal>
          <c:bubbleSize>
            <c:numRef>
              <c:f>ChartData!AU413:AU417</c:f>
              <c:numCache>
                <c:formatCode>0.00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284-8AC3-43AE-993E-2904E6E98CAC}"/>
            </c:ext>
          </c:extLst>
        </c:ser>
        <c:ser>
          <c:idx val="23"/>
          <c:order val="23"/>
          <c:tx>
            <c:strRef>
              <c:f>LegendData!AV1:AV1</c:f>
              <c:strCache>
                <c:ptCount val="1"/>
                <c:pt idx="0">
                  <c:v>Government of the...</c:v>
                </c:pt>
              </c:strCache>
            </c:strRef>
          </c:tx>
          <c:spPr>
            <a:solidFill>
              <a:srgbClr val="D5E49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86-8AC3-43AE-993E-2904E6E98CAC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88-8AC3-43AE-993E-2904E6E98CAC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8A-8AC3-43AE-993E-2904E6E98CAC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8C-8AC3-43AE-993E-2904E6E98CAC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8E-8AC3-43AE-993E-2904E6E98CAC}"/>
              </c:ext>
            </c:extLst>
          </c:dPt>
          <c:xVal>
            <c:numRef>
              <c:f>ChartData!A418:A422</c:f>
              <c:numCache>
                <c:formatCode>0</c:formatCode>
                <c:ptCount val="5"/>
                <c:pt idx="0">
                  <c:v>5</c:v>
                </c:pt>
                <c:pt idx="1">
                  <c:v>7</c:v>
                </c:pt>
                <c:pt idx="2">
                  <c:v>10</c:v>
                </c:pt>
                <c:pt idx="3">
                  <c:v>25</c:v>
                </c:pt>
                <c:pt idx="4">
                  <c:v>27</c:v>
                </c:pt>
              </c:numCache>
            </c:numRef>
          </c:xVal>
          <c:yVal>
            <c:numRef>
              <c:f>ChartData!AV418:AV422</c:f>
              <c:numCache>
                <c:formatCode>0</c:formatCode>
                <c:ptCount val="5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</c:numCache>
            </c:numRef>
          </c:yVal>
          <c:bubbleSize>
            <c:numRef>
              <c:f>ChartData!AW418:AW422</c:f>
              <c:numCache>
                <c:formatCode>0.00</c:formatCode>
                <c:ptCount val="5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28F-8AC3-43AE-993E-2904E6E98CAC}"/>
            </c:ext>
          </c:extLst>
        </c:ser>
        <c:ser>
          <c:idx val="24"/>
          <c:order val="24"/>
          <c:tx>
            <c:strRef>
              <c:f>LegendData!AX1:AX1</c:f>
              <c:strCache>
                <c:ptCount val="1"/>
                <c:pt idx="0">
                  <c:v>IHI Corp</c:v>
                </c:pt>
              </c:strCache>
            </c:strRef>
          </c:tx>
          <c:spPr>
            <a:solidFill>
              <a:srgbClr val="CFCFA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91-8AC3-43AE-993E-2904E6E98CAC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93-8AC3-43AE-993E-2904E6E98CAC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95-8AC3-43AE-993E-2904E6E98CAC}"/>
              </c:ext>
            </c:extLst>
          </c:dPt>
          <c:xVal>
            <c:numRef>
              <c:f>ChartData!A423:A425</c:f>
              <c:numCache>
                <c:formatCode>0</c:formatCode>
                <c:ptCount val="3"/>
                <c:pt idx="0">
                  <c:v>20</c:v>
                </c:pt>
                <c:pt idx="1">
                  <c:v>21</c:v>
                </c:pt>
                <c:pt idx="2">
                  <c:v>28</c:v>
                </c:pt>
              </c:numCache>
            </c:numRef>
          </c:xVal>
          <c:yVal>
            <c:numRef>
              <c:f>ChartData!AX423:AX425</c:f>
              <c:numCache>
                <c:formatCode>0</c:formatCode>
                <c:ptCount val="3"/>
                <c:pt idx="0">
                  <c:v>19</c:v>
                </c:pt>
                <c:pt idx="1">
                  <c:v>19</c:v>
                </c:pt>
                <c:pt idx="2">
                  <c:v>19</c:v>
                </c:pt>
              </c:numCache>
            </c:numRef>
          </c:yVal>
          <c:bubbleSize>
            <c:numRef>
              <c:f>ChartData!AY423:AY425</c:f>
              <c:numCache>
                <c:formatCode>0.00</c:formatCode>
                <c:ptCount val="3"/>
                <c:pt idx="0">
                  <c:v>1</c:v>
                </c:pt>
                <c:pt idx="1">
                  <c:v>4</c:v>
                </c:pt>
                <c:pt idx="2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296-8AC3-43AE-993E-2904E6E98CAC}"/>
            </c:ext>
          </c:extLst>
        </c:ser>
        <c:ser>
          <c:idx val="25"/>
          <c:order val="25"/>
          <c:tx>
            <c:strRef>
              <c:f>LegendData!AZ1:AZ1</c:f>
              <c:strCache>
                <c:ptCount val="1"/>
                <c:pt idx="0">
                  <c:v>ONERA France</c:v>
                </c:pt>
              </c:strCache>
            </c:strRef>
          </c:tx>
          <c:spPr>
            <a:solidFill>
              <a:srgbClr val="DCB7B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98-8AC3-43AE-993E-2904E6E98CAC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9A-8AC3-43AE-993E-2904E6E98CAC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9C-8AC3-43AE-993E-2904E6E98CAC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9E-8AC3-43AE-993E-2904E6E98CAC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A0-8AC3-43AE-993E-2904E6E98CAC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A2-8AC3-43AE-993E-2904E6E98CAC}"/>
              </c:ext>
            </c:extLst>
          </c:dPt>
          <c:xVal>
            <c:numRef>
              <c:f>ChartData!A426:A431</c:f>
              <c:numCache>
                <c:formatCode>0</c:formatCode>
                <c:ptCount val="6"/>
                <c:pt idx="0">
                  <c:v>2</c:v>
                </c:pt>
                <c:pt idx="1">
                  <c:v>4</c:v>
                </c:pt>
                <c:pt idx="2">
                  <c:v>15</c:v>
                </c:pt>
                <c:pt idx="3">
                  <c:v>22</c:v>
                </c:pt>
                <c:pt idx="4">
                  <c:v>26</c:v>
                </c:pt>
                <c:pt idx="5">
                  <c:v>28</c:v>
                </c:pt>
              </c:numCache>
            </c:numRef>
          </c:xVal>
          <c:yVal>
            <c:numRef>
              <c:f>ChartData!AZ426:AZ431</c:f>
              <c:numCache>
                <c:formatCode>0</c:formatCode>
                <c:ptCount val="6"/>
                <c:pt idx="0">
                  <c:v>18</c:v>
                </c:pt>
                <c:pt idx="1">
                  <c:v>18</c:v>
                </c:pt>
                <c:pt idx="2">
                  <c:v>18</c:v>
                </c:pt>
                <c:pt idx="3">
                  <c:v>18</c:v>
                </c:pt>
                <c:pt idx="4">
                  <c:v>18</c:v>
                </c:pt>
                <c:pt idx="5">
                  <c:v>18</c:v>
                </c:pt>
              </c:numCache>
            </c:numRef>
          </c:yVal>
          <c:bubbleSize>
            <c:numRef>
              <c:f>ChartData!BA426:BA431</c:f>
              <c:numCache>
                <c:formatCode>0.00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2A3-8AC3-43AE-993E-2904E6E98CAC}"/>
            </c:ext>
          </c:extLst>
        </c:ser>
        <c:ser>
          <c:idx val="26"/>
          <c:order val="26"/>
          <c:tx>
            <c:strRef>
              <c:f>LegendData!BB1:BB1</c:f>
              <c:strCache>
                <c:ptCount val="1"/>
                <c:pt idx="0">
                  <c:v>Dresden Universit...</c:v>
                </c:pt>
              </c:strCache>
            </c:strRef>
          </c:tx>
          <c:spPr>
            <a:solidFill>
              <a:srgbClr val="BCBD8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A5-8AC3-43AE-993E-2904E6E98CAC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A7-8AC3-43AE-993E-2904E6E98CAC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A9-8AC3-43AE-993E-2904E6E98CAC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AB-8AC3-43AE-993E-2904E6E98CAC}"/>
              </c:ext>
            </c:extLst>
          </c:dPt>
          <c:xVal>
            <c:numRef>
              <c:f>ChartData!A432:A435</c:f>
              <c:numCache>
                <c:formatCode>0</c:formatCode>
                <c:ptCount val="4"/>
                <c:pt idx="0">
                  <c:v>12</c:v>
                </c:pt>
                <c:pt idx="1">
                  <c:v>13</c:v>
                </c:pt>
                <c:pt idx="2">
                  <c:v>25</c:v>
                </c:pt>
                <c:pt idx="3">
                  <c:v>28</c:v>
                </c:pt>
              </c:numCache>
            </c:numRef>
          </c:xVal>
          <c:yVal>
            <c:numRef>
              <c:f>ChartData!BB432:BB435</c:f>
              <c:numCache>
                <c:formatCode>0</c:formatCode>
                <c:ptCount val="4"/>
                <c:pt idx="0">
                  <c:v>17</c:v>
                </c:pt>
                <c:pt idx="1">
                  <c:v>17</c:v>
                </c:pt>
                <c:pt idx="2">
                  <c:v>17</c:v>
                </c:pt>
                <c:pt idx="3">
                  <c:v>17</c:v>
                </c:pt>
              </c:numCache>
            </c:numRef>
          </c:yVal>
          <c:bubbleSize>
            <c:numRef>
              <c:f>ChartData!BC432:BC435</c:f>
              <c:numCache>
                <c:formatCode>0.00</c:formatCode>
                <c:ptCount val="4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2AC-8AC3-43AE-993E-2904E6E98CAC}"/>
            </c:ext>
          </c:extLst>
        </c:ser>
        <c:ser>
          <c:idx val="27"/>
          <c:order val="27"/>
          <c:tx>
            <c:strRef>
              <c:f>LegendData!BD1:BD1</c:f>
              <c:strCache>
                <c:ptCount val="1"/>
                <c:pt idx="0">
                  <c:v>TNO Netherlands</c:v>
                </c:pt>
              </c:strCache>
            </c:strRef>
          </c:tx>
          <c:spPr>
            <a:solidFill>
              <a:srgbClr val="F8E6E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AE-8AC3-43AE-993E-2904E6E98CAC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B0-8AC3-43AE-993E-2904E6E98CAC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B2-8AC3-43AE-993E-2904E6E98CAC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B4-8AC3-43AE-993E-2904E6E98CAC}"/>
              </c:ext>
            </c:extLst>
          </c:dPt>
          <c:xVal>
            <c:numRef>
              <c:f>ChartData!A436:A439</c:f>
              <c:numCache>
                <c:formatCode>0</c:formatCode>
                <c:ptCount val="4"/>
                <c:pt idx="0">
                  <c:v>9</c:v>
                </c:pt>
                <c:pt idx="1">
                  <c:v>17</c:v>
                </c:pt>
                <c:pt idx="2">
                  <c:v>18</c:v>
                </c:pt>
                <c:pt idx="3">
                  <c:v>19</c:v>
                </c:pt>
              </c:numCache>
            </c:numRef>
          </c:xVal>
          <c:yVal>
            <c:numRef>
              <c:f>ChartData!BD436:BD439</c:f>
              <c:numCache>
                <c:formatCode>0</c:formatCode>
                <c:ptCount val="4"/>
                <c:pt idx="0">
                  <c:v>16</c:v>
                </c:pt>
                <c:pt idx="1">
                  <c:v>16</c:v>
                </c:pt>
                <c:pt idx="2">
                  <c:v>16</c:v>
                </c:pt>
                <c:pt idx="3">
                  <c:v>16</c:v>
                </c:pt>
              </c:numCache>
            </c:numRef>
          </c:yVal>
          <c:bubbleSize>
            <c:numRef>
              <c:f>ChartData!BE436:BE439</c:f>
              <c:numCache>
                <c:formatCode>0.00</c:formatCode>
                <c:ptCount val="4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2B5-8AC3-43AE-993E-2904E6E98CAC}"/>
            </c:ext>
          </c:extLst>
        </c:ser>
        <c:ser>
          <c:idx val="28"/>
          <c:order val="28"/>
          <c:tx>
            <c:strRef>
              <c:f>LegendData!BF1:BF1</c:f>
              <c:strCache>
                <c:ptCount val="1"/>
                <c:pt idx="0">
                  <c:v>Unitary Enterpris...</c:v>
                </c:pt>
              </c:strCache>
            </c:strRef>
          </c:tx>
          <c:spPr>
            <a:solidFill>
              <a:srgbClr val="EBF9F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B7-8AC3-43AE-993E-2904E6E98CAC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B9-8AC3-43AE-993E-2904E6E98CAC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BB-8AC3-43AE-993E-2904E6E98CAC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BD-8AC3-43AE-993E-2904E6E98CAC}"/>
              </c:ext>
            </c:extLst>
          </c:dPt>
          <c:xVal>
            <c:numRef>
              <c:f>ChartData!A440:A443</c:f>
              <c:numCache>
                <c:formatCode>0</c:formatCode>
                <c:ptCount val="4"/>
                <c:pt idx="0">
                  <c:v>10</c:v>
                </c:pt>
                <c:pt idx="1">
                  <c:v>11</c:v>
                </c:pt>
                <c:pt idx="2">
                  <c:v>14</c:v>
                </c:pt>
                <c:pt idx="3">
                  <c:v>28</c:v>
                </c:pt>
              </c:numCache>
            </c:numRef>
          </c:xVal>
          <c:yVal>
            <c:numRef>
              <c:f>ChartData!BF440:BF443</c:f>
              <c:numCache>
                <c:formatCode>0</c:formatCode>
                <c:ptCount val="4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</c:numCache>
            </c:numRef>
          </c:yVal>
          <c:bubbleSize>
            <c:numRef>
              <c:f>ChartData!BG440:BG443</c:f>
              <c:numCache>
                <c:formatCode>0.00</c:formatCode>
                <c:ptCount val="4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2BE-8AC3-43AE-993E-2904E6E98CAC}"/>
            </c:ext>
          </c:extLst>
        </c:ser>
        <c:ser>
          <c:idx val="29"/>
          <c:order val="29"/>
          <c:tx>
            <c:strRef>
              <c:f>LegendData!BH1:BH1</c:f>
              <c:strCache>
                <c:ptCount val="1"/>
                <c:pt idx="0">
                  <c:v>AIST Japan</c:v>
                </c:pt>
              </c:strCache>
            </c:strRef>
          </c:tx>
          <c:spPr>
            <a:solidFill>
              <a:srgbClr val="E56C8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C0-8AC3-43AE-993E-2904E6E98CAC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C2-8AC3-43AE-993E-2904E6E98CAC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C4-8AC3-43AE-993E-2904E6E98CAC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C6-8AC3-43AE-993E-2904E6E98CAC}"/>
              </c:ext>
            </c:extLst>
          </c:dPt>
          <c:xVal>
            <c:numRef>
              <c:f>ChartData!A444:A447</c:f>
              <c:numCache>
                <c:formatCode>0</c:formatCode>
                <c:ptCount val="4"/>
                <c:pt idx="0">
                  <c:v>1</c:v>
                </c:pt>
                <c:pt idx="1">
                  <c:v>3</c:v>
                </c:pt>
                <c:pt idx="2">
                  <c:v>11</c:v>
                </c:pt>
                <c:pt idx="3">
                  <c:v>12</c:v>
                </c:pt>
              </c:numCache>
            </c:numRef>
          </c:xVal>
          <c:yVal>
            <c:numRef>
              <c:f>ChartData!BH444:BH447</c:f>
              <c:numCache>
                <c:formatCode>0</c:formatCode>
                <c:ptCount val="4"/>
                <c:pt idx="0">
                  <c:v>14</c:v>
                </c:pt>
                <c:pt idx="1">
                  <c:v>14</c:v>
                </c:pt>
                <c:pt idx="2">
                  <c:v>14</c:v>
                </c:pt>
                <c:pt idx="3">
                  <c:v>14</c:v>
                </c:pt>
              </c:numCache>
            </c:numRef>
          </c:yVal>
          <c:bubbleSize>
            <c:numRef>
              <c:f>ChartData!BI444:BI447</c:f>
              <c:numCache>
                <c:formatCode>0.00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2C7-8AC3-43AE-993E-2904E6E98CAC}"/>
            </c:ext>
          </c:extLst>
        </c:ser>
        <c:ser>
          <c:idx val="30"/>
          <c:order val="30"/>
          <c:tx>
            <c:strRef>
              <c:f>LegendData!BJ1:BJ1</c:f>
              <c:strCache>
                <c:ptCount val="1"/>
                <c:pt idx="0">
                  <c:v>Caltech</c:v>
                </c:pt>
              </c:strCache>
            </c:strRef>
          </c:tx>
          <c:spPr>
            <a:solidFill>
              <a:srgbClr val="C0D75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C9-8AC3-43AE-993E-2904E6E98CAC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CB-8AC3-43AE-993E-2904E6E98CAC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CD-8AC3-43AE-993E-2904E6E98CAC}"/>
              </c:ext>
            </c:extLst>
          </c:dPt>
          <c:xVal>
            <c:numRef>
              <c:f>ChartData!A448:A450</c:f>
              <c:numCache>
                <c:formatCode>0</c:formatCode>
                <c:ptCount val="3"/>
                <c:pt idx="0">
                  <c:v>4</c:v>
                </c:pt>
                <c:pt idx="1">
                  <c:v>26</c:v>
                </c:pt>
                <c:pt idx="2">
                  <c:v>27</c:v>
                </c:pt>
              </c:numCache>
            </c:numRef>
          </c:xVal>
          <c:yVal>
            <c:numRef>
              <c:f>ChartData!BJ448:BJ450</c:f>
              <c:numCache>
                <c:formatCode>0</c:formatCode>
                <c:ptCount val="3"/>
                <c:pt idx="0">
                  <c:v>13</c:v>
                </c:pt>
                <c:pt idx="1">
                  <c:v>13</c:v>
                </c:pt>
                <c:pt idx="2">
                  <c:v>13</c:v>
                </c:pt>
              </c:numCache>
            </c:numRef>
          </c:yVal>
          <c:bubbleSize>
            <c:numRef>
              <c:f>ChartData!BK448:BK450</c:f>
              <c:numCache>
                <c:formatCode>0.00</c:formatCode>
                <c:ptCount val="3"/>
                <c:pt idx="0">
                  <c:v>1</c:v>
                </c:pt>
                <c:pt idx="1">
                  <c:v>2</c:v>
                </c:pt>
                <c:pt idx="2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2CE-8AC3-43AE-993E-2904E6E98CAC}"/>
            </c:ext>
          </c:extLst>
        </c:ser>
        <c:ser>
          <c:idx val="31"/>
          <c:order val="31"/>
          <c:tx>
            <c:strRef>
              <c:f>LegendData!BL1:BL1</c:f>
              <c:strCache>
                <c:ptCount val="1"/>
                <c:pt idx="0">
                  <c:v>Delft University ...</c:v>
                </c:pt>
              </c:strCache>
            </c:strRef>
          </c:tx>
          <c:spPr>
            <a:solidFill>
              <a:srgbClr val="33835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D0-8AC3-43AE-993E-2904E6E98CAC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D2-8AC3-43AE-993E-2904E6E98CAC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D4-8AC3-43AE-993E-2904E6E98CAC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D6-8AC3-43AE-993E-2904E6E98CAC}"/>
              </c:ext>
            </c:extLst>
          </c:dPt>
          <c:xVal>
            <c:numRef>
              <c:f>ChartData!A451:A454</c:f>
              <c:numCache>
                <c:formatCode>0</c:formatCode>
                <c:ptCount val="4"/>
                <c:pt idx="0">
                  <c:v>12</c:v>
                </c:pt>
                <c:pt idx="1">
                  <c:v>21</c:v>
                </c:pt>
                <c:pt idx="2">
                  <c:v>23</c:v>
                </c:pt>
                <c:pt idx="3">
                  <c:v>28</c:v>
                </c:pt>
              </c:numCache>
            </c:numRef>
          </c:xVal>
          <c:yVal>
            <c:numRef>
              <c:f>ChartData!BL451:BL454</c:f>
              <c:numCache>
                <c:formatCode>0</c:formatCode>
                <c:ptCount val="4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</c:numCache>
            </c:numRef>
          </c:yVal>
          <c:bubbleSize>
            <c:numRef>
              <c:f>ChartData!BM451:BM454</c:f>
              <c:numCache>
                <c:formatCode>0.00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2D7-8AC3-43AE-993E-2904E6E98CAC}"/>
            </c:ext>
          </c:extLst>
        </c:ser>
        <c:ser>
          <c:idx val="32"/>
          <c:order val="32"/>
          <c:tx>
            <c:strRef>
              <c:f>LegendData!BN1:BN1</c:f>
              <c:strCache>
                <c:ptCount val="1"/>
                <c:pt idx="0">
                  <c:v>Draper Laboratory</c:v>
                </c:pt>
              </c:strCache>
            </c:strRef>
          </c:tx>
          <c:spPr>
            <a:solidFill>
              <a:srgbClr val="7A808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D9-8AC3-43AE-993E-2904E6E98CAC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DB-8AC3-43AE-993E-2904E6E98CAC}"/>
              </c:ext>
            </c:extLst>
          </c:dPt>
          <c:xVal>
            <c:numRef>
              <c:f>ChartData!A455:A456</c:f>
              <c:numCache>
                <c:formatCode>0</c:formatCode>
                <c:ptCount val="2"/>
                <c:pt idx="0">
                  <c:v>24</c:v>
                </c:pt>
                <c:pt idx="1">
                  <c:v>27</c:v>
                </c:pt>
              </c:numCache>
            </c:numRef>
          </c:xVal>
          <c:yVal>
            <c:numRef>
              <c:f>ChartData!BN455:BN456</c:f>
              <c:numCache>
                <c:formatCode>0</c:formatCode>
                <c:ptCount val="2"/>
                <c:pt idx="0">
                  <c:v>11</c:v>
                </c:pt>
                <c:pt idx="1">
                  <c:v>11</c:v>
                </c:pt>
              </c:numCache>
            </c:numRef>
          </c:yVal>
          <c:bubbleSize>
            <c:numRef>
              <c:f>ChartData!BO455:BO456</c:f>
              <c:numCache>
                <c:formatCode>0.00</c:formatCode>
                <c:ptCount val="2"/>
                <c:pt idx="0">
                  <c:v>1</c:v>
                </c:pt>
                <c:pt idx="1">
                  <c:v>3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2DC-8AC3-43AE-993E-2904E6E98CAC}"/>
            </c:ext>
          </c:extLst>
        </c:ser>
        <c:ser>
          <c:idx val="33"/>
          <c:order val="33"/>
          <c:tx>
            <c:strRef>
              <c:f>LegendData!BP1:BP1</c:f>
              <c:strCache>
                <c:ptCount val="1"/>
                <c:pt idx="0">
                  <c:v>École Polytechniq...</c:v>
                </c:pt>
              </c:strCache>
            </c:strRef>
          </c:tx>
          <c:spPr>
            <a:solidFill>
              <a:srgbClr val="8FA3B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DE-8AC3-43AE-993E-2904E6E98CAC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E0-8AC3-43AE-993E-2904E6E98CAC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E2-8AC3-43AE-993E-2904E6E98CAC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E4-8AC3-43AE-993E-2904E6E98CAC}"/>
              </c:ext>
            </c:extLst>
          </c:dPt>
          <c:xVal>
            <c:numRef>
              <c:f>ChartData!A457:A460</c:f>
              <c:numCache>
                <c:formatCode>0</c:formatCode>
                <c:ptCount val="4"/>
                <c:pt idx="0">
                  <c:v>16</c:v>
                </c:pt>
                <c:pt idx="1">
                  <c:v>19</c:v>
                </c:pt>
                <c:pt idx="2">
                  <c:v>21</c:v>
                </c:pt>
                <c:pt idx="3">
                  <c:v>25</c:v>
                </c:pt>
              </c:numCache>
            </c:numRef>
          </c:xVal>
          <c:yVal>
            <c:numRef>
              <c:f>ChartData!BP457:BP460</c:f>
              <c:numCache>
                <c:formatCode>0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yVal>
          <c:bubbleSize>
            <c:numRef>
              <c:f>ChartData!BQ457:BQ460</c:f>
              <c:numCache>
                <c:formatCode>0.00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2E5-8AC3-43AE-993E-2904E6E98CAC}"/>
            </c:ext>
          </c:extLst>
        </c:ser>
        <c:ser>
          <c:idx val="34"/>
          <c:order val="34"/>
          <c:tx>
            <c:strRef>
              <c:f>LegendData!BR1:BR1</c:f>
              <c:strCache>
                <c:ptCount val="1"/>
                <c:pt idx="0">
                  <c:v>MIT</c:v>
                </c:pt>
              </c:strCache>
            </c:strRef>
          </c:tx>
          <c:spPr>
            <a:solidFill>
              <a:srgbClr val="F5C4D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E7-8AC3-43AE-993E-2904E6E98CAC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E9-8AC3-43AE-993E-2904E6E98CAC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EB-8AC3-43AE-993E-2904E6E98CAC}"/>
              </c:ext>
            </c:extLst>
          </c:dPt>
          <c:xVal>
            <c:numRef>
              <c:f>ChartData!A461:A463</c:f>
              <c:numCache>
                <c:formatCode>0</c:formatCode>
                <c:ptCount val="3"/>
                <c:pt idx="0">
                  <c:v>7</c:v>
                </c:pt>
                <c:pt idx="1">
                  <c:v>24</c:v>
                </c:pt>
                <c:pt idx="2">
                  <c:v>25</c:v>
                </c:pt>
              </c:numCache>
            </c:numRef>
          </c:xVal>
          <c:yVal>
            <c:numRef>
              <c:f>ChartData!BR461:BR463</c:f>
              <c:numCache>
                <c:formatCode>0</c:formatCode>
                <c:ptCount val="3"/>
                <c:pt idx="0">
                  <c:v>9</c:v>
                </c:pt>
                <c:pt idx="1">
                  <c:v>9</c:v>
                </c:pt>
                <c:pt idx="2">
                  <c:v>9</c:v>
                </c:pt>
              </c:numCache>
            </c:numRef>
          </c:yVal>
          <c:bubbleSize>
            <c:numRef>
              <c:f>ChartData!BS461:BS463</c:f>
              <c:numCache>
                <c:formatCode>0.00</c:formatCode>
                <c:ptCount val="3"/>
                <c:pt idx="0">
                  <c:v>1</c:v>
                </c:pt>
                <c:pt idx="1">
                  <c:v>1</c:v>
                </c:pt>
                <c:pt idx="2">
                  <c:v>2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2EC-8AC3-43AE-993E-2904E6E98CAC}"/>
            </c:ext>
          </c:extLst>
        </c:ser>
        <c:ser>
          <c:idx val="35"/>
          <c:order val="35"/>
          <c:tx>
            <c:strRef>
              <c:f>LegendData!BT1:BT1</c:f>
              <c:strCache>
                <c:ptCount val="1"/>
                <c:pt idx="0">
                  <c:v>Rafael Advanced D...</c:v>
                </c:pt>
              </c:strCache>
            </c:strRef>
          </c:tx>
          <c:spPr>
            <a:solidFill>
              <a:srgbClr val="D9DBDD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EE-8AC3-43AE-993E-2904E6E98CAC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F0-8AC3-43AE-993E-2904E6E98CAC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F2-8AC3-43AE-993E-2904E6E98CAC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F4-8AC3-43AE-993E-2904E6E98CAC}"/>
              </c:ext>
            </c:extLst>
          </c:dPt>
          <c:xVal>
            <c:numRef>
              <c:f>ChartData!A464:A467</c:f>
              <c:numCache>
                <c:formatCode>0</c:formatCode>
                <c:ptCount val="4"/>
                <c:pt idx="0">
                  <c:v>5</c:v>
                </c:pt>
                <c:pt idx="1">
                  <c:v>11</c:v>
                </c:pt>
                <c:pt idx="2">
                  <c:v>14</c:v>
                </c:pt>
                <c:pt idx="3">
                  <c:v>18</c:v>
                </c:pt>
              </c:numCache>
            </c:numRef>
          </c:xVal>
          <c:yVal>
            <c:numRef>
              <c:f>ChartData!BT464:BT467</c:f>
              <c:numCache>
                <c:formatCode>0</c:formatCode>
                <c:ptCount val="4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</c:numCache>
            </c:numRef>
          </c:yVal>
          <c:bubbleSize>
            <c:numRef>
              <c:f>ChartData!BU464:BU467</c:f>
              <c:numCache>
                <c:formatCode>0.00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2F5-8AC3-43AE-993E-2904E6E98CAC}"/>
            </c:ext>
          </c:extLst>
        </c:ser>
        <c:ser>
          <c:idx val="36"/>
          <c:order val="36"/>
          <c:tx>
            <c:strRef>
              <c:f>LegendData!BV1:BV1</c:f>
              <c:strCache>
                <c:ptCount val="1"/>
                <c:pt idx="0">
                  <c:v>Technical Univers...</c:v>
                </c:pt>
              </c:strCache>
            </c:strRef>
          </c:tx>
          <c:spPr>
            <a:solidFill>
              <a:srgbClr val="EBECEE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F7-8AC3-43AE-993E-2904E6E98CAC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F9-8AC3-43AE-993E-2904E6E98CAC}"/>
              </c:ext>
            </c:extLst>
          </c:dPt>
          <c:xVal>
            <c:numRef>
              <c:f>ChartData!A468:A469</c:f>
              <c:numCache>
                <c:formatCode>0</c:formatCode>
                <c:ptCount val="2"/>
                <c:pt idx="0">
                  <c:v>21</c:v>
                </c:pt>
                <c:pt idx="1">
                  <c:v>26</c:v>
                </c:pt>
              </c:numCache>
            </c:numRef>
          </c:xVal>
          <c:yVal>
            <c:numRef>
              <c:f>ChartData!BV468:BV469</c:f>
              <c:numCache>
                <c:formatCode>0</c:formatCode>
                <c:ptCount val="2"/>
                <c:pt idx="0">
                  <c:v>7</c:v>
                </c:pt>
                <c:pt idx="1">
                  <c:v>7</c:v>
                </c:pt>
              </c:numCache>
            </c:numRef>
          </c:yVal>
          <c:bubbleSize>
            <c:numRef>
              <c:f>ChartData!BW468:BW469</c:f>
              <c:numCache>
                <c:formatCode>0.00</c:formatCode>
                <c:ptCount val="2"/>
                <c:pt idx="0">
                  <c:v>1</c:v>
                </c:pt>
                <c:pt idx="1">
                  <c:v>3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2FA-8AC3-43AE-993E-2904E6E98CAC}"/>
            </c:ext>
          </c:extLst>
        </c:ser>
        <c:ser>
          <c:idx val="37"/>
          <c:order val="37"/>
          <c:tx>
            <c:strRef>
              <c:f>LegendData!BX1:BX1</c:f>
              <c:strCache>
                <c:ptCount val="1"/>
                <c:pt idx="0">
                  <c:v>Ansaldo Energia (...</c:v>
                </c:pt>
              </c:strCache>
            </c:strRef>
          </c:tx>
          <c:spPr>
            <a:solidFill>
              <a:srgbClr val="B9D24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FC-8AC3-43AE-993E-2904E6E98CAC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FE-8AC3-43AE-993E-2904E6E98CAC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300-8AC3-43AE-993E-2904E6E98CAC}"/>
              </c:ext>
            </c:extLst>
          </c:dPt>
          <c:xVal>
            <c:numRef>
              <c:f>ChartData!A470:A472</c:f>
              <c:numCache>
                <c:formatCode>0</c:formatCode>
                <c:ptCount val="3"/>
                <c:pt idx="0">
                  <c:v>16</c:v>
                </c:pt>
                <c:pt idx="1">
                  <c:v>17</c:v>
                </c:pt>
                <c:pt idx="2">
                  <c:v>26</c:v>
                </c:pt>
              </c:numCache>
            </c:numRef>
          </c:xVal>
          <c:yVal>
            <c:numRef>
              <c:f>ChartData!BX470:BX472</c:f>
              <c:numCache>
                <c:formatCode>0</c:formatCode>
                <c:ptCount val="3"/>
                <c:pt idx="0">
                  <c:v>6</c:v>
                </c:pt>
                <c:pt idx="1">
                  <c:v>6</c:v>
                </c:pt>
                <c:pt idx="2">
                  <c:v>6</c:v>
                </c:pt>
              </c:numCache>
            </c:numRef>
          </c:yVal>
          <c:bubbleSize>
            <c:numRef>
              <c:f>ChartData!BY470:BY472</c:f>
              <c:numCache>
                <c:formatCode>0.00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301-8AC3-43AE-993E-2904E6E98CAC}"/>
            </c:ext>
          </c:extLst>
        </c:ser>
        <c:ser>
          <c:idx val="38"/>
          <c:order val="38"/>
          <c:tx>
            <c:strRef>
              <c:f>LegendData!BZ1:BZ1</c:f>
              <c:strCache>
                <c:ptCount val="1"/>
                <c:pt idx="0">
                  <c:v>Cassa Depositi e ...</c:v>
                </c:pt>
              </c:strCache>
            </c:strRef>
          </c:tx>
          <c:spPr>
            <a:solidFill>
              <a:srgbClr val="497FBD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303-8AC3-43AE-993E-2904E6E98CAC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305-8AC3-43AE-993E-2904E6E98CAC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307-8AC3-43AE-993E-2904E6E98CAC}"/>
              </c:ext>
            </c:extLst>
          </c:dPt>
          <c:xVal>
            <c:numRef>
              <c:f>ChartData!A473:A475</c:f>
              <c:numCache>
                <c:formatCode>0</c:formatCode>
                <c:ptCount val="3"/>
                <c:pt idx="0">
                  <c:v>16</c:v>
                </c:pt>
                <c:pt idx="1">
                  <c:v>17</c:v>
                </c:pt>
                <c:pt idx="2">
                  <c:v>26</c:v>
                </c:pt>
              </c:numCache>
            </c:numRef>
          </c:xVal>
          <c:yVal>
            <c:numRef>
              <c:f>ChartData!BZ473:BZ475</c:f>
              <c:numCache>
                <c:formatCode>0</c:formatCode>
                <c:ptCount val="3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yVal>
          <c:bubbleSize>
            <c:numRef>
              <c:f>ChartData!CA473:CA475</c:f>
              <c:numCache>
                <c:formatCode>0.00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308-8AC3-43AE-993E-2904E6E98CAC}"/>
            </c:ext>
          </c:extLst>
        </c:ser>
        <c:ser>
          <c:idx val="39"/>
          <c:order val="39"/>
          <c:tx>
            <c:strRef>
              <c:f>LegendData!CB1:CB1</c:f>
              <c:strCache>
                <c:ptCount val="1"/>
                <c:pt idx="0">
                  <c:v>Government of Can...</c:v>
                </c:pt>
              </c:strCache>
            </c:strRef>
          </c:tx>
          <c:spPr>
            <a:solidFill>
              <a:srgbClr val="66666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30A-8AC3-43AE-993E-2904E6E98CAC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30C-8AC3-43AE-993E-2904E6E98CAC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30E-8AC3-43AE-993E-2904E6E98CAC}"/>
              </c:ext>
            </c:extLst>
          </c:dPt>
          <c:xVal>
            <c:numRef>
              <c:f>ChartData!A476:A478</c:f>
              <c:numCache>
                <c:formatCode>0</c:formatCode>
                <c:ptCount val="3"/>
                <c:pt idx="0">
                  <c:v>2</c:v>
                </c:pt>
                <c:pt idx="1">
                  <c:v>8</c:v>
                </c:pt>
                <c:pt idx="2">
                  <c:v>19</c:v>
                </c:pt>
              </c:numCache>
            </c:numRef>
          </c:xVal>
          <c:yVal>
            <c:numRef>
              <c:f>ChartData!CB476:CB478</c:f>
              <c:numCache>
                <c:formatCode>0</c:formatCode>
                <c:ptCount val="3"/>
                <c:pt idx="0">
                  <c:v>4</c:v>
                </c:pt>
                <c:pt idx="1">
                  <c:v>4</c:v>
                </c:pt>
                <c:pt idx="2">
                  <c:v>4</c:v>
                </c:pt>
              </c:numCache>
            </c:numRef>
          </c:yVal>
          <c:bubbleSize>
            <c:numRef>
              <c:f>ChartData!CC476:CC478</c:f>
              <c:numCache>
                <c:formatCode>0.00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30F-8AC3-43AE-993E-2904E6E98CAC}"/>
            </c:ext>
          </c:extLst>
        </c:ser>
        <c:ser>
          <c:idx val="40"/>
          <c:order val="40"/>
          <c:tx>
            <c:strRef>
              <c:f>LegendData!CD1:CD1</c:f>
              <c:strCache>
                <c:ptCount val="1"/>
                <c:pt idx="0">
                  <c:v>Hyundai Motor</c:v>
                </c:pt>
              </c:strCache>
            </c:strRef>
          </c:tx>
          <c:spPr>
            <a:solidFill>
              <a:srgbClr val="9FA4A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311-8AC3-43AE-993E-2904E6E98CAC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313-8AC3-43AE-993E-2904E6E98CAC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315-8AC3-43AE-993E-2904E6E98CAC}"/>
              </c:ext>
            </c:extLst>
          </c:dPt>
          <c:xVal>
            <c:numRef>
              <c:f>ChartData!A479:A481</c:f>
              <c:numCache>
                <c:formatCode>0</c:formatCode>
                <c:ptCount val="3"/>
                <c:pt idx="0">
                  <c:v>23</c:v>
                </c:pt>
                <c:pt idx="1">
                  <c:v>24</c:v>
                </c:pt>
                <c:pt idx="2">
                  <c:v>26</c:v>
                </c:pt>
              </c:numCache>
            </c:numRef>
          </c:xVal>
          <c:yVal>
            <c:numRef>
              <c:f>ChartData!CD479:CD481</c:f>
              <c:numCache>
                <c:formatCode>0</c:formatCode>
                <c:ptCount val="3"/>
                <c:pt idx="0">
                  <c:v>3</c:v>
                </c:pt>
                <c:pt idx="1">
                  <c:v>3</c:v>
                </c:pt>
                <c:pt idx="2">
                  <c:v>3</c:v>
                </c:pt>
              </c:numCache>
            </c:numRef>
          </c:yVal>
          <c:bubbleSize>
            <c:numRef>
              <c:f>ChartData!CE479:CE481</c:f>
              <c:numCache>
                <c:formatCode>0.00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316-8AC3-43AE-993E-2904E6E98CAC}"/>
            </c:ext>
          </c:extLst>
        </c:ser>
        <c:ser>
          <c:idx val="41"/>
          <c:order val="41"/>
          <c:tx>
            <c:strRef>
              <c:f>LegendData!CF1:CF1</c:f>
              <c:strCache>
                <c:ptCount val="1"/>
                <c:pt idx="0">
                  <c:v>Istituto Italiano...</c:v>
                </c:pt>
              </c:strCache>
            </c:strRef>
          </c:tx>
          <c:spPr>
            <a:solidFill>
              <a:srgbClr val="DE868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318-8AC3-43AE-993E-2904E6E98CAC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31A-8AC3-43AE-993E-2904E6E98CAC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31C-8AC3-43AE-993E-2904E6E98CAC}"/>
              </c:ext>
            </c:extLst>
          </c:dPt>
          <c:xVal>
            <c:numRef>
              <c:f>ChartData!A482:A484</c:f>
              <c:numCache>
                <c:formatCode>0</c:formatCode>
                <c:ptCount val="3"/>
                <c:pt idx="0">
                  <c:v>23</c:v>
                </c:pt>
                <c:pt idx="1">
                  <c:v>24</c:v>
                </c:pt>
                <c:pt idx="2">
                  <c:v>26</c:v>
                </c:pt>
              </c:numCache>
            </c:numRef>
          </c:xVal>
          <c:yVal>
            <c:numRef>
              <c:f>ChartData!CF482:CF484</c:f>
              <c:numCache>
                <c:formatCode>0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yVal>
          <c:bubbleSize>
            <c:numRef>
              <c:f>ChartData!CG482:CG484</c:f>
              <c:numCache>
                <c:formatCode>0.00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31D-8AC3-43AE-993E-2904E6E98CAC}"/>
            </c:ext>
          </c:extLst>
        </c:ser>
        <c:ser>
          <c:idx val="42"/>
          <c:order val="42"/>
          <c:tx>
            <c:strRef>
              <c:f>LegendData!CH1:CH1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31E-8AC3-43AE-993E-2904E6E98CAC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31F-8AC3-43AE-993E-2904E6E98CAC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320-8AC3-43AE-993E-2904E6E98CAC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321-8AC3-43AE-993E-2904E6E98CAC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322-8AC3-43AE-993E-2904E6E98CAC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323-8AC3-43AE-993E-2904E6E98CAC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324-8AC3-43AE-993E-2904E6E98CAC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325-8AC3-43AE-993E-2904E6E98CAC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326-8AC3-43AE-993E-2904E6E98CAC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327-8AC3-43AE-993E-2904E6E98CAC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328-8AC3-43AE-993E-2904E6E98CAC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329-8AC3-43AE-993E-2904E6E98CAC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32A-8AC3-43AE-993E-2904E6E98CAC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32B-8AC3-43AE-993E-2904E6E98CAC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32C-8AC3-43AE-993E-2904E6E98CAC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32D-8AC3-43AE-993E-2904E6E98CAC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32E-8AC3-43AE-993E-2904E6E98CAC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32F-8AC3-43AE-993E-2904E6E98CAC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330-8AC3-43AE-993E-2904E6E98CAC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331-8AC3-43AE-993E-2904E6E98CAC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332-8AC3-43AE-993E-2904E6E98CAC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333-8AC3-43AE-993E-2904E6E98CAC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334-8AC3-43AE-993E-2904E6E98CAC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335-8AC3-43AE-993E-2904E6E98CAC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336-8AC3-43AE-993E-2904E6E98CAC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337-8AC3-43AE-993E-2904E6E98CAC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338-8AC3-43AE-993E-2904E6E98CAC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339-8AC3-43AE-993E-2904E6E98CAC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33A-8AC3-43AE-993E-2904E6E98CAC}"/>
              </c:ext>
            </c:extLst>
          </c:dPt>
          <c:dPt>
            <c:idx val="29"/>
            <c:invertIfNegative val="1"/>
            <c:bubble3D val="0"/>
            <c:extLst>
              <c:ext xmlns:c16="http://schemas.microsoft.com/office/drawing/2014/chart" uri="{C3380CC4-5D6E-409C-BE32-E72D297353CC}">
                <c16:uniqueId val="{0000033B-8AC3-43AE-993E-2904E6E98CAC}"/>
              </c:ext>
            </c:extLst>
          </c:dPt>
          <c:xVal>
            <c:numRef>
              <c:f>ChartData!A485:A514</c:f>
              <c:numCache>
                <c:formatCode>0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ChartData!CH485:CH514</c:f>
              <c:numCache>
                <c:formatCode>0</c:formatCode>
                <c:ptCount val="3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yVal>
          <c:bubbleSize>
            <c:numRef>
              <c:f>ChartData!CI485:CI514</c:f>
              <c:numCache>
                <c:formatCode>0.00</c:formatCode>
                <c:ptCount val="3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bubbleSize>
          <c:bubble3D val="0"/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33C-8AC3-43AE-993E-2904E6E98C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30"/>
        <c:showNegBubbles val="0"/>
        <c:axId val="660644552"/>
        <c:axId val="660639064"/>
      </c:bubbleChart>
      <c:valAx>
        <c:axId val="660644552"/>
        <c:scaling>
          <c:orientation val="minMax"/>
          <c:max val="31"/>
          <c:min val="0"/>
        </c:scaling>
        <c:delete val="1"/>
        <c:axPos val="b"/>
        <c:numFmt formatCode="General" sourceLinked="0"/>
        <c:majorTickMark val="out"/>
        <c:minorTickMark val="none"/>
        <c:tickLblPos val="nextTo"/>
        <c:crossAx val="660639064"/>
        <c:crossesAt val="0"/>
        <c:crossBetween val="midCat"/>
        <c:majorUnit val="1"/>
      </c:valAx>
      <c:valAx>
        <c:axId val="660639064"/>
        <c:scaling>
          <c:orientation val="minMax"/>
          <c:max val="42"/>
          <c:min val="0"/>
        </c:scaling>
        <c:delete val="1"/>
        <c:axPos val="l"/>
        <c:numFmt formatCode="0" sourceLinked="1"/>
        <c:majorTickMark val="out"/>
        <c:minorTickMark val="none"/>
        <c:tickLblPos val="nextTo"/>
        <c:crossAx val="660644552"/>
        <c:crossesAt val="0"/>
        <c:crossBetween val="midCat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6143321801285804E-4"/>
          <c:w val="1"/>
          <c:h val="0.9998385667819871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3BA-464B-852E-B347A3CB9D7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3BA-464B-852E-B347A3CB9D78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3BA-464B-852E-B347A3CB9D78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3BA-464B-852E-B347A3CB9D78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F3BA-464B-852E-B347A3CB9D78}"/>
              </c:ext>
            </c:extLst>
          </c:dPt>
          <c:cat>
            <c:strRef>
              <c:f>Sheet1!$A$2:$A$22</c:f>
              <c:strCache>
                <c:ptCount val="21"/>
                <c:pt idx="0">
                  <c:v>13B II Mobility Systems</c:v>
                </c:pt>
                <c:pt idx="1">
                  <c:v>13B I Manipulation Systems</c:v>
                </c:pt>
                <c:pt idx="2">
                  <c:v>13A II Orbital Systems</c:v>
                </c:pt>
                <c:pt idx="3">
                  <c:v>13A I Planetary Exploration</c:v>
                </c:pt>
                <c:pt idx="4">
                  <c:v>11A III In situ Radar and optical Measurements  of Debris and Meteorites</c:v>
                </c:pt>
                <c:pt idx="5">
                  <c:v>11A II Ground-based optical Measurements of Debris and Meteorites</c:v>
                </c:pt>
                <c:pt idx="6">
                  <c:v>11A I Ground-based Radar Measurements of Debris and Meteorites</c:v>
                </c:pt>
                <c:pt idx="7">
                  <c:v>5D III AOCS/GNC Inertial and Magnetic  Actuators</c:v>
                </c:pt>
                <c:pt idx="8">
                  <c:v>5D II AOCS/GNC Inertial and Magnetic  Sensors</c:v>
                </c:pt>
                <c:pt idx="9">
                  <c:v>5D I AOC/GNC Optical Sensors</c:v>
                </c:pt>
                <c:pt idx="10">
                  <c:v>5B III High Accuracy Pointing Technologies</c:v>
                </c:pt>
                <c:pt idx="11">
                  <c:v>5B II GNC Technologies for Cruise,  Rendezvous and Docking of Capture</c:v>
                </c:pt>
                <c:pt idx="12">
                  <c:v>5B I GNC Technologies for Entry, Descent  and Landing</c:v>
                </c:pt>
                <c:pt idx="13">
                  <c:v>5A II Autonomy and FDIR</c:v>
                </c:pt>
                <c:pt idx="14">
                  <c:v>5A I AOCS/GNC Architecture</c:v>
                </c:pt>
                <c:pt idx="15">
                  <c:v>3C II Mechanical Technology for Energy  Storage</c:v>
                </c:pt>
                <c:pt idx="16">
                  <c:v>3C I Electro-Chemical Technologies for  Energy Storage</c:v>
                </c:pt>
                <c:pt idx="17">
                  <c:v>3B III Nuclear and Thermo-Electric Power  Generator Technologies</c:v>
                </c:pt>
                <c:pt idx="18">
                  <c:v>3B II Fuel Cell Technologies</c:v>
                </c:pt>
                <c:pt idx="19">
                  <c:v>3B I Photovoltaic Generator Technology</c:v>
                </c:pt>
                <c:pt idx="20">
                  <c:v>3A Power System Architecture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502</c:v>
                </c:pt>
                <c:pt idx="1">
                  <c:v>642</c:v>
                </c:pt>
                <c:pt idx="2">
                  <c:v>318</c:v>
                </c:pt>
                <c:pt idx="3">
                  <c:v>320</c:v>
                </c:pt>
                <c:pt idx="4">
                  <c:v>42</c:v>
                </c:pt>
                <c:pt idx="5">
                  <c:v>59</c:v>
                </c:pt>
                <c:pt idx="6">
                  <c:v>13</c:v>
                </c:pt>
                <c:pt idx="7">
                  <c:v>637</c:v>
                </c:pt>
                <c:pt idx="8">
                  <c:v>647</c:v>
                </c:pt>
                <c:pt idx="9">
                  <c:v>818</c:v>
                </c:pt>
                <c:pt idx="10">
                  <c:v>669</c:v>
                </c:pt>
                <c:pt idx="11">
                  <c:v>657</c:v>
                </c:pt>
                <c:pt idx="12">
                  <c:v>437</c:v>
                </c:pt>
                <c:pt idx="13">
                  <c:v>1133</c:v>
                </c:pt>
                <c:pt idx="14">
                  <c:v>537</c:v>
                </c:pt>
                <c:pt idx="15">
                  <c:v>35</c:v>
                </c:pt>
                <c:pt idx="16">
                  <c:v>656</c:v>
                </c:pt>
                <c:pt idx="17">
                  <c:v>315</c:v>
                </c:pt>
                <c:pt idx="18">
                  <c:v>501</c:v>
                </c:pt>
                <c:pt idx="19">
                  <c:v>1099</c:v>
                </c:pt>
                <c:pt idx="20">
                  <c:v>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3BA-464B-852E-B347A3CB9D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244652544"/>
        <c:axId val="240580224"/>
      </c:barChart>
      <c:catAx>
        <c:axId val="24465254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40580224"/>
        <c:crosses val="autoZero"/>
        <c:auto val="1"/>
        <c:lblAlgn val="ctr"/>
        <c:lblOffset val="100"/>
        <c:noMultiLvlLbl val="0"/>
      </c:catAx>
      <c:valAx>
        <c:axId val="240580224"/>
        <c:scaling>
          <c:orientation val="minMax"/>
          <c:max val="1615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244652544"/>
        <c:crosses val="autoZero"/>
        <c:crossBetween val="between"/>
        <c:majorUnit val="500"/>
        <c:minorUnit val="10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6143321801285804E-4"/>
          <c:w val="1"/>
          <c:h val="0.9998385667819871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3BA-464B-852E-B347A3CB9D7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3BA-464B-852E-B347A3CB9D78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3BA-464B-852E-B347A3CB9D78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3BA-464B-852E-B347A3CB9D78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F3BA-464B-852E-B347A3CB9D78}"/>
              </c:ext>
            </c:extLst>
          </c:dPt>
          <c:cat>
            <c:strRef>
              <c:f>Sheet1!$A$2:$A$21</c:f>
              <c:strCache>
                <c:ptCount val="20"/>
                <c:pt idx="0">
                  <c:v>21D III Radiators</c:v>
                </c:pt>
                <c:pt idx="1">
                  <c:v>21D I Coatings and Insulations</c:v>
                </c:pt>
                <c:pt idx="2">
                  <c:v>21C I Ablative Systems</c:v>
                </c:pt>
                <c:pt idx="3">
                  <c:v>20H II EVA Suits, Mechanical Aspects</c:v>
                </c:pt>
                <c:pt idx="4">
                  <c:v>20H I Habitation Primary and Secondary  Structure Technologies</c:v>
                </c:pt>
                <c:pt idx="5">
                  <c:v>20G III Landing Attenuation Technologies</c:v>
                </c:pt>
                <c:pt idx="6">
                  <c:v>20G II Advanced Tank Design and Verification  Technologies</c:v>
                </c:pt>
                <c:pt idx="7">
                  <c:v>19D IV Ground Support Equipment</c:v>
                </c:pt>
                <c:pt idx="8">
                  <c:v>19C V New Concepts</c:v>
                </c:pt>
                <c:pt idx="9">
                  <c:v>19C IV Tethered Propulsion Systems</c:v>
                </c:pt>
                <c:pt idx="10">
                  <c:v>19C III Solar Sailing Propulsion Systems</c:v>
                </c:pt>
                <c:pt idx="11">
                  <c:v>19C II Nuclear Propulsion Systems</c:v>
                </c:pt>
                <c:pt idx="12">
                  <c:v>19C I Solar Thermal Propulsion Systems</c:v>
                </c:pt>
                <c:pt idx="13">
                  <c:v>19B III Electromagnetic Systems</c:v>
                </c:pt>
                <c:pt idx="14">
                  <c:v>19B II Electrothermal Systems</c:v>
                </c:pt>
                <c:pt idx="15">
                  <c:v>19B I Electrostatic Systems</c:v>
                </c:pt>
                <c:pt idx="16">
                  <c:v>19A III Air-Breathing and Hybrid Propulsion  Systems</c:v>
                </c:pt>
                <c:pt idx="17">
                  <c:v>19A II Solid Propulsion Systems</c:v>
                </c:pt>
                <c:pt idx="18">
                  <c:v>19A I Liquid Propulsion Systems</c:v>
                </c:pt>
                <c:pt idx="19">
                  <c:v>15B Non-Explosive Release Technologies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511</c:v>
                </c:pt>
                <c:pt idx="1">
                  <c:v>409</c:v>
                </c:pt>
                <c:pt idx="2">
                  <c:v>86</c:v>
                </c:pt>
                <c:pt idx="3">
                  <c:v>104</c:v>
                </c:pt>
                <c:pt idx="4">
                  <c:v>333</c:v>
                </c:pt>
                <c:pt idx="5">
                  <c:v>330</c:v>
                </c:pt>
                <c:pt idx="6">
                  <c:v>661</c:v>
                </c:pt>
                <c:pt idx="7">
                  <c:v>259</c:v>
                </c:pt>
                <c:pt idx="8">
                  <c:v>327</c:v>
                </c:pt>
                <c:pt idx="9">
                  <c:v>216</c:v>
                </c:pt>
                <c:pt idx="10">
                  <c:v>113</c:v>
                </c:pt>
                <c:pt idx="11">
                  <c:v>58</c:v>
                </c:pt>
                <c:pt idx="12">
                  <c:v>461</c:v>
                </c:pt>
                <c:pt idx="13">
                  <c:v>220</c:v>
                </c:pt>
                <c:pt idx="14">
                  <c:v>142</c:v>
                </c:pt>
                <c:pt idx="15">
                  <c:v>711</c:v>
                </c:pt>
                <c:pt idx="16">
                  <c:v>169</c:v>
                </c:pt>
                <c:pt idx="17">
                  <c:v>801</c:v>
                </c:pt>
                <c:pt idx="18">
                  <c:v>1615</c:v>
                </c:pt>
                <c:pt idx="19">
                  <c:v>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3BA-464B-852E-B347A3CB9D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244652544"/>
        <c:axId val="240580224"/>
      </c:barChart>
      <c:catAx>
        <c:axId val="24465254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40580224"/>
        <c:crosses val="autoZero"/>
        <c:auto val="1"/>
        <c:lblAlgn val="ctr"/>
        <c:lblOffset val="100"/>
        <c:noMultiLvlLbl val="0"/>
      </c:catAx>
      <c:valAx>
        <c:axId val="240580224"/>
        <c:scaling>
          <c:orientation val="minMax"/>
          <c:max val="1615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244652544"/>
        <c:crosses val="autoZero"/>
        <c:crossBetween val="between"/>
        <c:majorUnit val="500"/>
        <c:minorUnit val="10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460754332314E-2"/>
          <c:y val="2.6581233297066974E-2"/>
          <c:w val="0.95275395005096841"/>
          <c:h val="0.8252476093664257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AsianOriginPatentCitations!$B$1</c:f>
              <c:strCache>
                <c:ptCount val="1"/>
                <c:pt idx="0">
                  <c:v>Growth rate (%)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numRef>
              <c:f>AsianOriginPatentCitations!$A$2:$A$16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AsianOriginPatentCitations!$B$2:$B$16</c:f>
              <c:numCache>
                <c:formatCode>General</c:formatCode>
                <c:ptCount val="15"/>
                <c:pt idx="0">
                  <c:v>5.7</c:v>
                </c:pt>
                <c:pt idx="1">
                  <c:v>8.6</c:v>
                </c:pt>
                <c:pt idx="2">
                  <c:v>5.2</c:v>
                </c:pt>
                <c:pt idx="3">
                  <c:v>4.5999999999999996</c:v>
                </c:pt>
                <c:pt idx="4">
                  <c:v>2.9</c:v>
                </c:pt>
                <c:pt idx="5">
                  <c:v>-3.8</c:v>
                </c:pt>
                <c:pt idx="6">
                  <c:v>7.6</c:v>
                </c:pt>
                <c:pt idx="7">
                  <c:v>8.1</c:v>
                </c:pt>
                <c:pt idx="8">
                  <c:v>9.1999999999999993</c:v>
                </c:pt>
                <c:pt idx="9">
                  <c:v>8.5</c:v>
                </c:pt>
                <c:pt idx="10">
                  <c:v>4.5</c:v>
                </c:pt>
                <c:pt idx="11">
                  <c:v>7.7</c:v>
                </c:pt>
                <c:pt idx="12">
                  <c:v>8.3000000000000007</c:v>
                </c:pt>
                <c:pt idx="13">
                  <c:v>0</c:v>
                </c:pt>
                <c:pt idx="14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4F-4CC9-9BCA-21AC5929FC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303958360"/>
        <c:axId val="1303962296"/>
      </c:barChart>
      <c:lineChart>
        <c:grouping val="standard"/>
        <c:varyColors val="0"/>
        <c:ser>
          <c:idx val="1"/>
          <c:order val="1"/>
          <c:tx>
            <c:strRef>
              <c:f>AsianOriginPatentCitations!$C$1</c:f>
              <c:strCache>
                <c:ptCount val="1"/>
                <c:pt idx="0">
                  <c:v>Applications</c:v>
                </c:pt>
              </c:strCache>
            </c:strRef>
          </c:tx>
          <c:spPr>
            <a:effectLst/>
          </c:spPr>
          <c:marker>
            <c:symbol val="circle"/>
            <c:size val="6"/>
            <c:spPr>
              <a:solidFill>
                <a:schemeClr val="bg1"/>
              </a:solidFill>
              <a:ln w="15875"/>
            </c:spPr>
          </c:marker>
          <c:dPt>
            <c:idx val="13"/>
            <c:marker>
              <c:spPr>
                <a:solidFill>
                  <a:schemeClr val="bg1"/>
                </a:solidFill>
                <a:ln w="15875">
                  <a:prstDash val="solid"/>
                </a:ln>
              </c:spPr>
            </c:marker>
            <c:bubble3D val="0"/>
            <c:spPr>
              <a:ln>
                <a:prstDash val="sysDot"/>
              </a:ln>
              <a:effectLst/>
            </c:spPr>
            <c:extLst>
              <c:ext xmlns:c16="http://schemas.microsoft.com/office/drawing/2014/chart" uri="{C3380CC4-5D6E-409C-BE32-E72D297353CC}">
                <c16:uniqueId val="{00000001-450C-41D4-91D1-4F20B2C1FE0F}"/>
              </c:ext>
            </c:extLst>
          </c:dPt>
          <c:cat>
            <c:numRef>
              <c:f>AsianOriginPatentCitations!$A$2:$A$16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AsianOriginPatentCitations!$C$2:$C$16</c:f>
              <c:numCache>
                <c:formatCode>General</c:formatCode>
                <c:ptCount val="15"/>
                <c:pt idx="0">
                  <c:v>1568200</c:v>
                </c:pt>
                <c:pt idx="1">
                  <c:v>1703200</c:v>
                </c:pt>
                <c:pt idx="2">
                  <c:v>1791700</c:v>
                </c:pt>
                <c:pt idx="3">
                  <c:v>1874700</c:v>
                </c:pt>
                <c:pt idx="4">
                  <c:v>1930000</c:v>
                </c:pt>
                <c:pt idx="5">
                  <c:v>1855900</c:v>
                </c:pt>
                <c:pt idx="6">
                  <c:v>1997400</c:v>
                </c:pt>
                <c:pt idx="7">
                  <c:v>2158200</c:v>
                </c:pt>
                <c:pt idx="8">
                  <c:v>2356500</c:v>
                </c:pt>
                <c:pt idx="9">
                  <c:v>2556100</c:v>
                </c:pt>
                <c:pt idx="10">
                  <c:v>2672200</c:v>
                </c:pt>
                <c:pt idx="11">
                  <c:v>2878600</c:v>
                </c:pt>
                <c:pt idx="12">
                  <c:v>3117500</c:v>
                </c:pt>
                <c:pt idx="13">
                  <c:v>3162300</c:v>
                </c:pt>
                <c:pt idx="14">
                  <c:v>3326300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A4F-4CC9-9BCA-21AC5929FC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182272"/>
        <c:axId val="76184576"/>
      </c:lineChart>
      <c:catAx>
        <c:axId val="7618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76184576"/>
        <c:crosses val="autoZero"/>
        <c:auto val="1"/>
        <c:lblAlgn val="ctr"/>
        <c:lblOffset val="100"/>
        <c:tickLblSkip val="1"/>
        <c:noMultiLvlLbl val="0"/>
      </c:catAx>
      <c:valAx>
        <c:axId val="7618457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\ ###\ ##0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76182272"/>
        <c:crosses val="autoZero"/>
        <c:crossBetween val="between"/>
      </c:valAx>
      <c:valAx>
        <c:axId val="1303962296"/>
        <c:scaling>
          <c:orientation val="minMax"/>
          <c:max val="30"/>
          <c:min val="-5"/>
        </c:scaling>
        <c:delete val="0"/>
        <c:axPos val="r"/>
        <c:numFmt formatCode="General" sourceLinked="1"/>
        <c:majorTickMark val="none"/>
        <c:minorTickMark val="none"/>
        <c:tickLblPos val="none"/>
        <c:crossAx val="1303958360"/>
        <c:crosses val="max"/>
        <c:crossBetween val="between"/>
      </c:valAx>
      <c:catAx>
        <c:axId val="13039583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03962296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6.9349006116207951E-2"/>
          <c:y val="0.94184027011076621"/>
          <c:w val="0.36772387869520895"/>
          <c:h val="5.8000211442236792E-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132204831482167E-2"/>
          <c:y val="2.9980367989786538E-2"/>
          <c:w val="0.95275395005096841"/>
          <c:h val="0.78125789581843075"/>
        </c:manualLayout>
      </c:layout>
      <c:lineChart>
        <c:grouping val="standard"/>
        <c:varyColors val="0"/>
        <c:ser>
          <c:idx val="0"/>
          <c:order val="0"/>
          <c:tx>
            <c:strRef>
              <c:f>AsianOriginPatentCitations!$B$1</c:f>
              <c:strCache>
                <c:ptCount val="1"/>
                <c:pt idx="0">
                  <c:v>No. of patent families</c:v>
                </c:pt>
              </c:strCache>
            </c:strRef>
          </c:tx>
          <c:marker>
            <c:symbol val="none"/>
          </c:marker>
          <c:cat>
            <c:numRef>
              <c:f>AsianOriginPatentCitations!$A$2:$A$29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cat>
          <c:val>
            <c:numRef>
              <c:f>AsianOriginPatentCitations!$B$2:$B$29</c:f>
              <c:numCache>
                <c:formatCode>General</c:formatCode>
                <c:ptCount val="28"/>
                <c:pt idx="0">
                  <c:v>235</c:v>
                </c:pt>
                <c:pt idx="1">
                  <c:v>243</c:v>
                </c:pt>
                <c:pt idx="2">
                  <c:v>278</c:v>
                </c:pt>
                <c:pt idx="3">
                  <c:v>232</c:v>
                </c:pt>
                <c:pt idx="4">
                  <c:v>200</c:v>
                </c:pt>
                <c:pt idx="5">
                  <c:v>220</c:v>
                </c:pt>
                <c:pt idx="6">
                  <c:v>208</c:v>
                </c:pt>
                <c:pt idx="7">
                  <c:v>233</c:v>
                </c:pt>
                <c:pt idx="8">
                  <c:v>267</c:v>
                </c:pt>
                <c:pt idx="9">
                  <c:v>285</c:v>
                </c:pt>
                <c:pt idx="10">
                  <c:v>317</c:v>
                </c:pt>
                <c:pt idx="11">
                  <c:v>268</c:v>
                </c:pt>
                <c:pt idx="12">
                  <c:v>283</c:v>
                </c:pt>
                <c:pt idx="13">
                  <c:v>290</c:v>
                </c:pt>
                <c:pt idx="14">
                  <c:v>249</c:v>
                </c:pt>
                <c:pt idx="15">
                  <c:v>230</c:v>
                </c:pt>
                <c:pt idx="16">
                  <c:v>244</c:v>
                </c:pt>
                <c:pt idx="17">
                  <c:v>304</c:v>
                </c:pt>
                <c:pt idx="18">
                  <c:v>322</c:v>
                </c:pt>
                <c:pt idx="19">
                  <c:v>264</c:v>
                </c:pt>
                <c:pt idx="20">
                  <c:v>306</c:v>
                </c:pt>
                <c:pt idx="21">
                  <c:v>366</c:v>
                </c:pt>
                <c:pt idx="22">
                  <c:v>429</c:v>
                </c:pt>
                <c:pt idx="23">
                  <c:v>485</c:v>
                </c:pt>
                <c:pt idx="24">
                  <c:v>595</c:v>
                </c:pt>
                <c:pt idx="25">
                  <c:v>704</c:v>
                </c:pt>
                <c:pt idx="26">
                  <c:v>1220</c:v>
                </c:pt>
                <c:pt idx="27">
                  <c:v>1267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5A0-4837-9E22-6101FEDB4D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182272"/>
        <c:axId val="76184576"/>
      </c:lineChart>
      <c:lineChart>
        <c:grouping val="standard"/>
        <c:varyColors val="0"/>
        <c:ser>
          <c:idx val="1"/>
          <c:order val="1"/>
          <c:tx>
            <c:strRef>
              <c:f>AsianOriginPatentCitations!$C$1</c:f>
              <c:strCache>
                <c:ptCount val="1"/>
                <c:pt idx="0">
                  <c:v>No. of patent applications</c:v>
                </c:pt>
              </c:strCache>
            </c:strRef>
          </c:tx>
          <c:spPr>
            <a:effectLst/>
          </c:spPr>
          <c:marker>
            <c:symbol val="none"/>
          </c:marker>
          <c:dPt>
            <c:idx val="13"/>
            <c:bubble3D val="0"/>
            <c:spPr>
              <a:ln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2-45A0-4837-9E22-6101FEDB4D9E}"/>
              </c:ext>
            </c:extLst>
          </c:dPt>
          <c:cat>
            <c:numRef>
              <c:f>AsianOriginPatentCitations!$A$2:$A$29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cat>
          <c:val>
            <c:numRef>
              <c:f>AsianOriginPatentCitations!$C$2:$C$29</c:f>
              <c:numCache>
                <c:formatCode>General</c:formatCode>
                <c:ptCount val="28"/>
                <c:pt idx="0">
                  <c:v>430</c:v>
                </c:pt>
                <c:pt idx="1">
                  <c:v>445</c:v>
                </c:pt>
                <c:pt idx="2">
                  <c:v>509</c:v>
                </c:pt>
                <c:pt idx="3">
                  <c:v>449</c:v>
                </c:pt>
                <c:pt idx="4">
                  <c:v>444</c:v>
                </c:pt>
                <c:pt idx="5">
                  <c:v>508</c:v>
                </c:pt>
                <c:pt idx="6">
                  <c:v>558</c:v>
                </c:pt>
                <c:pt idx="7">
                  <c:v>609</c:v>
                </c:pt>
                <c:pt idx="8">
                  <c:v>741</c:v>
                </c:pt>
                <c:pt idx="9">
                  <c:v>739</c:v>
                </c:pt>
                <c:pt idx="10">
                  <c:v>776</c:v>
                </c:pt>
                <c:pt idx="11">
                  <c:v>647</c:v>
                </c:pt>
                <c:pt idx="12">
                  <c:v>750</c:v>
                </c:pt>
                <c:pt idx="13">
                  <c:v>712</c:v>
                </c:pt>
                <c:pt idx="14">
                  <c:v>597</c:v>
                </c:pt>
                <c:pt idx="15">
                  <c:v>506</c:v>
                </c:pt>
                <c:pt idx="16">
                  <c:v>715</c:v>
                </c:pt>
                <c:pt idx="17">
                  <c:v>856</c:v>
                </c:pt>
                <c:pt idx="18">
                  <c:v>829</c:v>
                </c:pt>
                <c:pt idx="19">
                  <c:v>652</c:v>
                </c:pt>
                <c:pt idx="20">
                  <c:v>936</c:v>
                </c:pt>
                <c:pt idx="21">
                  <c:v>1141</c:v>
                </c:pt>
                <c:pt idx="22">
                  <c:v>1375</c:v>
                </c:pt>
                <c:pt idx="23">
                  <c:v>1629</c:v>
                </c:pt>
                <c:pt idx="24">
                  <c:v>1729</c:v>
                </c:pt>
                <c:pt idx="25">
                  <c:v>1847</c:v>
                </c:pt>
                <c:pt idx="26">
                  <c:v>2292</c:v>
                </c:pt>
                <c:pt idx="27">
                  <c:v>2301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45A0-4837-9E22-6101FEDB4D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2702224"/>
        <c:axId val="582699600"/>
      </c:lineChart>
      <c:catAx>
        <c:axId val="7618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76184576"/>
        <c:crosses val="autoZero"/>
        <c:auto val="1"/>
        <c:lblAlgn val="ctr"/>
        <c:lblOffset val="100"/>
        <c:tickLblSkip val="1"/>
        <c:noMultiLvlLbl val="0"/>
      </c:catAx>
      <c:valAx>
        <c:axId val="76184576"/>
        <c:scaling>
          <c:orientation val="minMax"/>
          <c:max val="1400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\ ###\ ##0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76182272"/>
        <c:crosses val="autoZero"/>
        <c:crossBetween val="between"/>
      </c:valAx>
      <c:valAx>
        <c:axId val="582699600"/>
        <c:scaling>
          <c:orientation val="minMax"/>
          <c:max val="2500"/>
          <c:min val="0"/>
        </c:scaling>
        <c:delete val="0"/>
        <c:axPos val="r"/>
        <c:numFmt formatCode="#\ ##0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 baseline="0">
                <a:solidFill>
                  <a:schemeClr val="accent2"/>
                </a:solidFill>
              </a:defRPr>
            </a:pPr>
            <a:endParaRPr lang="en-US"/>
          </a:p>
        </c:txPr>
        <c:crossAx val="582702224"/>
        <c:crosses val="max"/>
        <c:crossBetween val="between"/>
        <c:majorUnit val="500"/>
      </c:valAx>
      <c:catAx>
        <c:axId val="582702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82699600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6.125856228196544E-2"/>
          <c:y val="0.94184017347499094"/>
          <c:w val="0.78357020354542783"/>
          <c:h val="5.8000211442236792E-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331463369047012E-2"/>
          <c:y val="3.3379502682506099E-2"/>
          <c:w val="0.86993268918497613"/>
          <c:h val="0.78125789581843075"/>
        </c:manualLayout>
      </c:layout>
      <c:lineChart>
        <c:grouping val="standard"/>
        <c:varyColors val="0"/>
        <c:ser>
          <c:idx val="0"/>
          <c:order val="0"/>
          <c:tx>
            <c:strRef>
              <c:f>AsianOriginPatentCitations!$B$1</c:f>
              <c:strCache>
                <c:ptCount val="1"/>
                <c:pt idx="0">
                  <c:v>No. of patent families</c:v>
                </c:pt>
              </c:strCache>
            </c:strRef>
          </c:tx>
          <c:marker>
            <c:symbol val="none"/>
          </c:marker>
          <c:cat>
            <c:numRef>
              <c:f>AsianOriginPatentCitations!$A$2:$A$29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cat>
          <c:val>
            <c:numRef>
              <c:f>AsianOriginPatentCitations!$B$2:$B$29</c:f>
              <c:numCache>
                <c:formatCode>General</c:formatCode>
                <c:ptCount val="28"/>
                <c:pt idx="0">
                  <c:v>87</c:v>
                </c:pt>
                <c:pt idx="1">
                  <c:v>96</c:v>
                </c:pt>
                <c:pt idx="2">
                  <c:v>99</c:v>
                </c:pt>
                <c:pt idx="3">
                  <c:v>87</c:v>
                </c:pt>
                <c:pt idx="4">
                  <c:v>88</c:v>
                </c:pt>
                <c:pt idx="5">
                  <c:v>104</c:v>
                </c:pt>
                <c:pt idx="6">
                  <c:v>90</c:v>
                </c:pt>
                <c:pt idx="7">
                  <c:v>121</c:v>
                </c:pt>
                <c:pt idx="8">
                  <c:v>126</c:v>
                </c:pt>
                <c:pt idx="9">
                  <c:v>137</c:v>
                </c:pt>
                <c:pt idx="10">
                  <c:v>137</c:v>
                </c:pt>
                <c:pt idx="11">
                  <c:v>108</c:v>
                </c:pt>
                <c:pt idx="12">
                  <c:v>126</c:v>
                </c:pt>
                <c:pt idx="13">
                  <c:v>114</c:v>
                </c:pt>
                <c:pt idx="14">
                  <c:v>91</c:v>
                </c:pt>
                <c:pt idx="15">
                  <c:v>83</c:v>
                </c:pt>
                <c:pt idx="16">
                  <c:v>114</c:v>
                </c:pt>
                <c:pt idx="17">
                  <c:v>147</c:v>
                </c:pt>
                <c:pt idx="18">
                  <c:v>145</c:v>
                </c:pt>
                <c:pt idx="19">
                  <c:v>114</c:v>
                </c:pt>
                <c:pt idx="20">
                  <c:v>156</c:v>
                </c:pt>
                <c:pt idx="21">
                  <c:v>192</c:v>
                </c:pt>
                <c:pt idx="22">
                  <c:v>219</c:v>
                </c:pt>
                <c:pt idx="23">
                  <c:v>263</c:v>
                </c:pt>
                <c:pt idx="24">
                  <c:v>291</c:v>
                </c:pt>
                <c:pt idx="25">
                  <c:v>296</c:v>
                </c:pt>
                <c:pt idx="26">
                  <c:v>306</c:v>
                </c:pt>
                <c:pt idx="27">
                  <c:v>280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5A0-4837-9E22-6101FEDB4D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182272"/>
        <c:axId val="76184576"/>
      </c:lineChart>
      <c:lineChart>
        <c:grouping val="standard"/>
        <c:varyColors val="0"/>
        <c:ser>
          <c:idx val="1"/>
          <c:order val="1"/>
          <c:tx>
            <c:strRef>
              <c:f>AsianOriginPatentCitations!$C$1</c:f>
              <c:strCache>
                <c:ptCount val="1"/>
                <c:pt idx="0">
                  <c:v>No. of patent applications</c:v>
                </c:pt>
              </c:strCache>
            </c:strRef>
          </c:tx>
          <c:spPr>
            <a:effectLst/>
          </c:spPr>
          <c:marker>
            <c:symbol val="none"/>
          </c:marker>
          <c:dPt>
            <c:idx val="13"/>
            <c:bubble3D val="0"/>
            <c:spPr>
              <a:ln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2-45A0-4837-9E22-6101FEDB4D9E}"/>
              </c:ext>
            </c:extLst>
          </c:dPt>
          <c:cat>
            <c:numRef>
              <c:f>AsianOriginPatentCitations!$A$2:$A$29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cat>
          <c:val>
            <c:numRef>
              <c:f>AsianOriginPatentCitations!$C$2:$C$29</c:f>
              <c:numCache>
                <c:formatCode>General</c:formatCode>
                <c:ptCount val="28"/>
                <c:pt idx="0">
                  <c:v>276</c:v>
                </c:pt>
                <c:pt idx="1">
                  <c:v>288</c:v>
                </c:pt>
                <c:pt idx="2">
                  <c:v>308</c:v>
                </c:pt>
                <c:pt idx="3">
                  <c:v>273</c:v>
                </c:pt>
                <c:pt idx="4">
                  <c:v>321</c:v>
                </c:pt>
                <c:pt idx="5">
                  <c:v>359</c:v>
                </c:pt>
                <c:pt idx="6">
                  <c:v>405</c:v>
                </c:pt>
                <c:pt idx="7">
                  <c:v>460</c:v>
                </c:pt>
                <c:pt idx="8">
                  <c:v>564</c:v>
                </c:pt>
                <c:pt idx="9">
                  <c:v>530</c:v>
                </c:pt>
                <c:pt idx="10">
                  <c:v>539</c:v>
                </c:pt>
                <c:pt idx="11">
                  <c:v>419</c:v>
                </c:pt>
                <c:pt idx="12">
                  <c:v>531</c:v>
                </c:pt>
                <c:pt idx="13">
                  <c:v>459</c:v>
                </c:pt>
                <c:pt idx="14">
                  <c:v>379</c:v>
                </c:pt>
                <c:pt idx="15">
                  <c:v>307</c:v>
                </c:pt>
                <c:pt idx="16">
                  <c:v>529</c:v>
                </c:pt>
                <c:pt idx="17">
                  <c:v>625</c:v>
                </c:pt>
                <c:pt idx="18">
                  <c:v>600</c:v>
                </c:pt>
                <c:pt idx="19">
                  <c:v>450</c:v>
                </c:pt>
                <c:pt idx="20">
                  <c:v>713</c:v>
                </c:pt>
                <c:pt idx="21">
                  <c:v>875</c:v>
                </c:pt>
                <c:pt idx="22">
                  <c:v>1022</c:v>
                </c:pt>
                <c:pt idx="23">
                  <c:v>1278</c:v>
                </c:pt>
                <c:pt idx="24">
                  <c:v>1308</c:v>
                </c:pt>
                <c:pt idx="25">
                  <c:v>1303</c:v>
                </c:pt>
                <c:pt idx="26">
                  <c:v>1195</c:v>
                </c:pt>
                <c:pt idx="27">
                  <c:v>1127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45A0-4837-9E22-6101FEDB4D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2702224"/>
        <c:axId val="582699600"/>
      </c:lineChart>
      <c:catAx>
        <c:axId val="7618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 rot="-5400000" vert="horz"/>
          <a:lstStyle/>
          <a:p>
            <a:pPr>
              <a:defRPr sz="1200"/>
            </a:pPr>
            <a:endParaRPr lang="en-US"/>
          </a:p>
        </c:txPr>
        <c:crossAx val="76184576"/>
        <c:crosses val="autoZero"/>
        <c:auto val="1"/>
        <c:lblAlgn val="ctr"/>
        <c:lblOffset val="100"/>
        <c:tickLblSkip val="1"/>
        <c:noMultiLvlLbl val="0"/>
      </c:catAx>
      <c:valAx>
        <c:axId val="76184576"/>
        <c:scaling>
          <c:orientation val="minMax"/>
          <c:max val="350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\ ###\ ##0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 baseline="0">
                <a:solidFill>
                  <a:schemeClr val="tx1"/>
                </a:solidFill>
              </a:defRPr>
            </a:pPr>
            <a:endParaRPr lang="en-US"/>
          </a:p>
        </c:txPr>
        <c:crossAx val="76182272"/>
        <c:crosses val="autoZero"/>
        <c:crossBetween val="between"/>
      </c:valAx>
      <c:valAx>
        <c:axId val="582699600"/>
        <c:scaling>
          <c:orientation val="minMax"/>
          <c:max val="1400"/>
          <c:min val="0"/>
        </c:scaling>
        <c:delete val="0"/>
        <c:axPos val="r"/>
        <c:numFmt formatCode="#\ ##0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 baseline="0">
                <a:solidFill>
                  <a:schemeClr val="accent2"/>
                </a:solidFill>
              </a:defRPr>
            </a:pPr>
            <a:endParaRPr lang="en-US"/>
          </a:p>
        </c:txPr>
        <c:crossAx val="582702224"/>
        <c:crosses val="max"/>
        <c:crossBetween val="between"/>
        <c:majorUnit val="200"/>
      </c:valAx>
      <c:catAx>
        <c:axId val="582702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82699600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5.6404325087118269E-2"/>
          <c:y val="0.94184017347499094"/>
          <c:w val="0.81107754764956186"/>
          <c:h val="5.8000211442236792E-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71138349124982"/>
          <c:y val="0.1465547081672918"/>
          <c:w val="0.57334162193285709"/>
          <c:h val="0.74471529541331505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Portfolio Size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explosion val="1"/>
            <c:spPr>
              <a:solidFill>
                <a:schemeClr val="tx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DEF-4553-8D4D-51C4DB427FB5}"/>
              </c:ext>
            </c:extLst>
          </c:dPt>
          <c:dPt>
            <c:idx val="1"/>
            <c:bubble3D val="0"/>
            <c:spPr>
              <a:solidFill>
                <a:schemeClr val="tx2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DEF-4553-8D4D-51C4DB427FB5}"/>
              </c:ext>
            </c:extLst>
          </c:dPt>
          <c:dPt>
            <c:idx val="2"/>
            <c:bubble3D val="0"/>
            <c:spPr>
              <a:solidFill>
                <a:srgbClr val="3CC8E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CDEF-4553-8D4D-51C4DB427FB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CDEF-4553-8D4D-51C4DB427FB5}"/>
              </c:ext>
            </c:extLst>
          </c:dPt>
          <c:dPt>
            <c:idx val="4"/>
            <c:bubble3D val="0"/>
            <c:spPr>
              <a:solidFill>
                <a:srgbClr val="B9D24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CDEF-4553-8D4D-51C4DB427FB5}"/>
              </c:ext>
            </c:extLst>
          </c:dPt>
          <c:dPt>
            <c:idx val="5"/>
            <c:bubble3D val="0"/>
            <c:spPr>
              <a:solidFill>
                <a:schemeClr val="bg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CDEF-4553-8D4D-51C4DB427FB5}"/>
              </c:ext>
            </c:extLst>
          </c:dPt>
          <c:dPt>
            <c:idx val="6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CDEF-4553-8D4D-51C4DB427FB5}"/>
              </c:ext>
            </c:extLst>
          </c:dPt>
          <c:dPt>
            <c:idx val="7"/>
            <c:bubble3D val="0"/>
            <c:spPr>
              <a:solidFill>
                <a:srgbClr val="8A100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CDEF-4553-8D4D-51C4DB427FB5}"/>
              </c:ext>
            </c:extLst>
          </c:dPt>
          <c:dPt>
            <c:idx val="8"/>
            <c:bubble3D val="0"/>
            <c:spPr>
              <a:solidFill>
                <a:srgbClr val="7FB19B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CDEF-4553-8D4D-51C4DB427FB5}"/>
              </c:ext>
            </c:extLst>
          </c:dPt>
          <c:dPt>
            <c:idx val="9"/>
            <c:bubble3D val="0"/>
            <c:spPr>
              <a:solidFill>
                <a:srgbClr val="00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CDEF-4553-8D4D-51C4DB427FB5}"/>
              </c:ext>
            </c:extLst>
          </c:dPt>
          <c:dPt>
            <c:idx val="1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5-CDEF-4553-8D4D-51C4DB427FB5}"/>
              </c:ext>
            </c:extLst>
          </c:dPt>
          <c:dPt>
            <c:idx val="11"/>
            <c:bubble3D val="0"/>
            <c:spPr>
              <a:solidFill>
                <a:srgbClr val="D1D8DD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7-CDEF-4553-8D4D-51C4DB427FB5}"/>
              </c:ext>
            </c:extLst>
          </c:dPt>
          <c:dPt>
            <c:idx val="12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9-CDEF-4553-8D4D-51C4DB427FB5}"/>
              </c:ext>
            </c:extLst>
          </c:dPt>
          <c:dPt>
            <c:idx val="13"/>
            <c:bubble3D val="0"/>
            <c:spPr>
              <a:solidFill>
                <a:srgbClr val="B5B779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B-CDEF-4553-8D4D-51C4DB427FB5}"/>
              </c:ext>
            </c:extLst>
          </c:dPt>
          <c:dPt>
            <c:idx val="14"/>
            <c:bubble3D val="0"/>
            <c:spPr>
              <a:solidFill>
                <a:srgbClr val="CCCCA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D-CDEF-4553-8D4D-51C4DB427FB5}"/>
              </c:ext>
            </c:extLst>
          </c:dPt>
          <c:dLbls>
            <c:dLbl>
              <c:idx val="0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wrap="none" lIns="38100" tIns="19050" rIns="38100" bIns="19050" anchor="ctr">
                  <a:spAutoFit/>
                </a:bodyPr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CDEF-4553-8D4D-51C4DB427FB5}"/>
                </c:ext>
              </c:extLst>
            </c:dLbl>
            <c:dLbl>
              <c:idx val="1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wrap="none" lIns="38100" tIns="19050" rIns="38100" bIns="19050" anchor="ctr">
                  <a:spAutoFit/>
                </a:bodyPr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CDEF-4553-8D4D-51C4DB427FB5}"/>
                </c:ext>
              </c:extLst>
            </c:dLbl>
            <c:dLbl>
              <c:idx val="2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wrap="none" lIns="38100" tIns="19050" rIns="38100" bIns="19050" anchor="ctr">
                  <a:spAutoFit/>
                </a:bodyPr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CDEF-4553-8D4D-51C4DB427FB5}"/>
                </c:ext>
              </c:extLst>
            </c:dLbl>
            <c:dLbl>
              <c:idx val="3"/>
              <c:layout>
                <c:manualLayout>
                  <c:x val="0.15492437077555304"/>
                  <c:y val="-4.4015323144818673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wrap="none" lIns="38100" tIns="19050" rIns="38100" bIns="19050" anchor="ctr">
                  <a:spAutoFit/>
                </a:bodyPr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CDEF-4553-8D4D-51C4DB427FB5}"/>
                </c:ext>
              </c:extLst>
            </c:dLbl>
            <c:dLbl>
              <c:idx val="4"/>
              <c:layout>
                <c:manualLayout>
                  <c:x val="0.15658854491767027"/>
                  <c:y val="3.4033305601829884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wrap="none" lIns="38100" tIns="19050" rIns="38100" bIns="19050" anchor="ctr">
                  <a:spAutoFit/>
                </a:bodyPr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CDEF-4553-8D4D-51C4DB427FB5}"/>
                </c:ext>
              </c:extLst>
            </c:dLbl>
            <c:dLbl>
              <c:idx val="5"/>
              <c:layout>
                <c:manualLayout>
                  <c:x val="5.4707304583103125E-3"/>
                  <c:y val="-1.55369222796491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DEF-4553-8D4D-51C4DB427FB5}"/>
                </c:ext>
              </c:extLst>
            </c:dLbl>
            <c:dLbl>
              <c:idx val="6"/>
              <c:layout>
                <c:manualLayout>
                  <c:x val="-4.1831101101381635E-2"/>
                  <c:y val="3.71764299428757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DEF-4553-8D4D-51C4DB427FB5}"/>
                </c:ext>
              </c:extLst>
            </c:dLbl>
            <c:dLbl>
              <c:idx val="7"/>
              <c:layout>
                <c:manualLayout>
                  <c:x val="-3.931471285862418E-2"/>
                  <c:y val="2.5479559764037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DEF-4553-8D4D-51C4DB427FB5}"/>
                </c:ext>
              </c:extLst>
            </c:dLbl>
            <c:dLbl>
              <c:idx val="8"/>
              <c:layout>
                <c:manualLayout>
                  <c:x val="-2.045390273294492E-2"/>
                  <c:y val="-8.33765190278486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DEF-4553-8D4D-51C4DB427FB5}"/>
                </c:ext>
              </c:extLst>
            </c:dLbl>
            <c:dLbl>
              <c:idx val="9"/>
              <c:layout>
                <c:manualLayout>
                  <c:x val="1.0466564927504477E-2"/>
                  <c:y val="-4.9408736548731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DEF-4553-8D4D-51C4DB427FB5}"/>
                </c:ext>
              </c:extLst>
            </c:dLbl>
            <c:dLbl>
              <c:idx val="10"/>
              <c:layout>
                <c:manualLayout>
                  <c:x val="5.8122785071349048E-2"/>
                  <c:y val="-5.9760728087644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DEF-4553-8D4D-51C4DB427FB5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wrap="non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Tabelle1!$A$2:$A$12</c:f>
              <c:strCache>
                <c:ptCount val="11"/>
                <c:pt idx="0">
                  <c:v>USA</c:v>
                </c:pt>
                <c:pt idx="1">
                  <c:v>China</c:v>
                </c:pt>
                <c:pt idx="2">
                  <c:v>Japan</c:v>
                </c:pt>
                <c:pt idx="3">
                  <c:v>Germany</c:v>
                </c:pt>
                <c:pt idx="4">
                  <c:v>France</c:v>
                </c:pt>
                <c:pt idx="5">
                  <c:v>South Korea</c:v>
                </c:pt>
                <c:pt idx="6">
                  <c:v>Russia</c:v>
                </c:pt>
                <c:pt idx="7">
                  <c:v>United Kingdom</c:v>
                </c:pt>
                <c:pt idx="8">
                  <c:v>Canada</c:v>
                </c:pt>
                <c:pt idx="9">
                  <c:v>Italy</c:v>
                </c:pt>
                <c:pt idx="10">
                  <c:v>All Others</c:v>
                </c:pt>
              </c:strCache>
            </c:strRef>
          </c:cat>
          <c:val>
            <c:numRef>
              <c:f>Tabelle1!$B$2:$B$12</c:f>
              <c:numCache>
                <c:formatCode>0%</c:formatCode>
                <c:ptCount val="11"/>
                <c:pt idx="0">
                  <c:v>0.38450000000000001</c:v>
                </c:pt>
                <c:pt idx="1">
                  <c:v>0.19389999999999999</c:v>
                </c:pt>
                <c:pt idx="2">
                  <c:v>9.8599999999999993E-2</c:v>
                </c:pt>
                <c:pt idx="3">
                  <c:v>8.5400000000000004E-2</c:v>
                </c:pt>
                <c:pt idx="4">
                  <c:v>7.9399999999999998E-2</c:v>
                </c:pt>
                <c:pt idx="5">
                  <c:v>5.2200000000000003E-2</c:v>
                </c:pt>
                <c:pt idx="6">
                  <c:v>4.6399999999999997E-2</c:v>
                </c:pt>
                <c:pt idx="7">
                  <c:v>1.8599999999999998E-2</c:v>
                </c:pt>
                <c:pt idx="8">
                  <c:v>1.2800000000000001E-2</c:v>
                </c:pt>
                <c:pt idx="9">
                  <c:v>8.8000000000000005E-3</c:v>
                </c:pt>
                <c:pt idx="10">
                  <c:v>3.6299999999999999E-2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CDEF-4553-8D4D-51C4DB427F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71138349124982"/>
          <c:y val="0.1465547081672918"/>
          <c:w val="0.57334162193285709"/>
          <c:h val="0.74471529541331505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Portfolio Size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tx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DEF-4553-8D4D-51C4DB427FB5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DEF-4553-8D4D-51C4DB427FB5}"/>
              </c:ext>
            </c:extLst>
          </c:dPt>
          <c:dPt>
            <c:idx val="2"/>
            <c:bubble3D val="0"/>
            <c:spPr>
              <a:solidFill>
                <a:srgbClr val="B9D24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CDEF-4553-8D4D-51C4DB427FB5}"/>
              </c:ext>
            </c:extLst>
          </c:dPt>
          <c:dPt>
            <c:idx val="3"/>
            <c:bubble3D val="0"/>
            <c:spPr>
              <a:solidFill>
                <a:srgbClr val="3CC8E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CDEF-4553-8D4D-51C4DB427FB5}"/>
              </c:ext>
            </c:extLst>
          </c:dPt>
          <c:dPt>
            <c:idx val="4"/>
            <c:bubble3D val="0"/>
            <c:spPr>
              <a:solidFill>
                <a:srgbClr val="8A100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CDEF-4553-8D4D-51C4DB427FB5}"/>
              </c:ext>
            </c:extLst>
          </c:dPt>
          <c:dPt>
            <c:idx val="5"/>
            <c:bubble3D val="0"/>
            <c:spPr>
              <a:solidFill>
                <a:schemeClr val="bg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CDEF-4553-8D4D-51C4DB427FB5}"/>
              </c:ext>
            </c:extLst>
          </c:dPt>
          <c:dPt>
            <c:idx val="6"/>
            <c:bubble3D val="0"/>
            <c:spPr>
              <a:solidFill>
                <a:srgbClr val="00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CDEF-4553-8D4D-51C4DB427FB5}"/>
              </c:ext>
            </c:extLst>
          </c:dPt>
          <c:dPt>
            <c:idx val="7"/>
            <c:bubble3D val="0"/>
            <c:spPr>
              <a:solidFill>
                <a:srgbClr val="D2575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CDEF-4553-8D4D-51C4DB427FB5}"/>
              </c:ext>
            </c:extLst>
          </c:dPt>
          <c:dPt>
            <c:idx val="8"/>
            <c:bubble3D val="0"/>
            <c:spPr>
              <a:solidFill>
                <a:srgbClr val="7FB19B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CDEF-4553-8D4D-51C4DB427FB5}"/>
              </c:ext>
            </c:extLst>
          </c:dPt>
          <c:dPt>
            <c:idx val="9"/>
            <c:bubble3D val="0"/>
            <c:spPr>
              <a:solidFill>
                <a:srgbClr val="8FA3B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CDEF-4553-8D4D-51C4DB427FB5}"/>
              </c:ext>
            </c:extLst>
          </c:dPt>
          <c:dPt>
            <c:idx val="1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5-CDEF-4553-8D4D-51C4DB427FB5}"/>
              </c:ext>
            </c:extLst>
          </c:dPt>
          <c:dPt>
            <c:idx val="11"/>
            <c:bubble3D val="0"/>
            <c:spPr>
              <a:solidFill>
                <a:srgbClr val="D1D8DD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7-CDEF-4553-8D4D-51C4DB427FB5}"/>
              </c:ext>
            </c:extLst>
          </c:dPt>
          <c:dPt>
            <c:idx val="12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9-CDEF-4553-8D4D-51C4DB427FB5}"/>
              </c:ext>
            </c:extLst>
          </c:dPt>
          <c:dPt>
            <c:idx val="13"/>
            <c:bubble3D val="0"/>
            <c:spPr>
              <a:solidFill>
                <a:srgbClr val="B5B779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B-CDEF-4553-8D4D-51C4DB427FB5}"/>
              </c:ext>
            </c:extLst>
          </c:dPt>
          <c:dPt>
            <c:idx val="14"/>
            <c:bubble3D val="0"/>
            <c:spPr>
              <a:solidFill>
                <a:srgbClr val="CCCCA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D-CDEF-4553-8D4D-51C4DB427FB5}"/>
              </c:ext>
            </c:extLst>
          </c:dPt>
          <c:dLbls>
            <c:dLbl>
              <c:idx val="0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wrap="none" lIns="38100" tIns="19050" rIns="38100" bIns="19050" anchor="ctr">
                  <a:spAutoFit/>
                </a:bodyPr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CDEF-4553-8D4D-51C4DB427FB5}"/>
                </c:ext>
              </c:extLst>
            </c:dLbl>
            <c:dLbl>
              <c:idx val="1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wrap="none" lIns="38100" tIns="19050" rIns="38100" bIns="19050" anchor="ctr">
                  <a:spAutoFit/>
                </a:bodyPr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CDEF-4553-8D4D-51C4DB427FB5}"/>
                </c:ext>
              </c:extLst>
            </c:dLbl>
            <c:dLbl>
              <c:idx val="2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wrap="none" lIns="38100" tIns="19050" rIns="38100" bIns="19050" anchor="ctr">
                  <a:spAutoFit/>
                </a:bodyPr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CDEF-4553-8D4D-51C4DB427FB5}"/>
                </c:ext>
              </c:extLst>
            </c:dLbl>
            <c:dLbl>
              <c:idx val="3"/>
              <c:layout>
                <c:manualLayout>
                  <c:x val="0.16139559294483921"/>
                  <c:y val="3.5836846100745362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wrap="none" lIns="38100" tIns="19050" rIns="38100" bIns="19050" anchor="ctr">
                  <a:spAutoFit/>
                </a:bodyPr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CDEF-4553-8D4D-51C4DB427FB5}"/>
                </c:ext>
              </c:extLst>
            </c:dLbl>
            <c:dLbl>
              <c:idx val="4"/>
              <c:layout>
                <c:manualLayout>
                  <c:x val="-2.7841286906985098E-2"/>
                  <c:y val="4.11339603697583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DEF-4553-8D4D-51C4DB427FB5}"/>
                </c:ext>
              </c:extLst>
            </c:dLbl>
            <c:dLbl>
              <c:idx val="5"/>
              <c:layout>
                <c:manualLayout>
                  <c:x val="-3.0120991472763557E-2"/>
                  <c:y val="1.946003652086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DEF-4553-8D4D-51C4DB427FB5}"/>
                </c:ext>
              </c:extLst>
            </c:dLbl>
            <c:dLbl>
              <c:idx val="6"/>
              <c:layout>
                <c:manualLayout>
                  <c:x val="-2.8888656762809325E-2"/>
                  <c:y val="3.55446394474349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DEF-4553-8D4D-51C4DB427FB5}"/>
                </c:ext>
              </c:extLst>
            </c:dLbl>
            <c:dLbl>
              <c:idx val="7"/>
              <c:layout>
                <c:manualLayout>
                  <c:x val="-2.3136657435408825E-2"/>
                  <c:y val="-2.0750643483394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DEF-4553-8D4D-51C4DB427FB5}"/>
                </c:ext>
              </c:extLst>
            </c:dLbl>
            <c:dLbl>
              <c:idx val="8"/>
              <c:layout>
                <c:manualLayout>
                  <c:x val="-1.074706947901569E-2"/>
                  <c:y val="-5.4567855150216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DEF-4553-8D4D-51C4DB427FB5}"/>
                </c:ext>
              </c:extLst>
            </c:dLbl>
            <c:dLbl>
              <c:idx val="9"/>
              <c:layout>
                <c:manualLayout>
                  <c:x val="7.1943175535722867E-2"/>
                  <c:y val="-8.3030702546863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DEF-4553-8D4D-51C4DB427FB5}"/>
                </c:ext>
              </c:extLst>
            </c:dLbl>
            <c:dLbl>
              <c:idx val="10"/>
              <c:layout>
                <c:manualLayout>
                  <c:x val="0.12283500676421058"/>
                  <c:y val="-6.3963473837411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DEF-4553-8D4D-51C4DB427FB5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wrap="non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Tabelle1!$A$2:$A$12</c:f>
              <c:strCache>
                <c:ptCount val="11"/>
                <c:pt idx="0">
                  <c:v>USA</c:v>
                </c:pt>
                <c:pt idx="1">
                  <c:v>Germany</c:v>
                </c:pt>
                <c:pt idx="2">
                  <c:v>France</c:v>
                </c:pt>
                <c:pt idx="3">
                  <c:v>Japan</c:v>
                </c:pt>
                <c:pt idx="4">
                  <c:v>United Kingdom</c:v>
                </c:pt>
                <c:pt idx="5">
                  <c:v>South Korea</c:v>
                </c:pt>
                <c:pt idx="6">
                  <c:v>Italy</c:v>
                </c:pt>
                <c:pt idx="7">
                  <c:v>Sweden</c:v>
                </c:pt>
                <c:pt idx="8">
                  <c:v>Canada</c:v>
                </c:pt>
                <c:pt idx="9">
                  <c:v>Netherlands</c:v>
                </c:pt>
                <c:pt idx="10">
                  <c:v>All Others</c:v>
                </c:pt>
              </c:strCache>
            </c:strRef>
          </c:cat>
          <c:val>
            <c:numRef>
              <c:f>Tabelle1!$B$2:$B$12</c:f>
              <c:numCache>
                <c:formatCode>0%</c:formatCode>
                <c:ptCount val="11"/>
                <c:pt idx="0">
                  <c:v>0.31680000000000003</c:v>
                </c:pt>
                <c:pt idx="1">
                  <c:v>0.22839999999999999</c:v>
                </c:pt>
                <c:pt idx="2">
                  <c:v>0.21190000000000001</c:v>
                </c:pt>
                <c:pt idx="3">
                  <c:v>9.2299999999999993E-2</c:v>
                </c:pt>
                <c:pt idx="4">
                  <c:v>4.3400000000000001E-2</c:v>
                </c:pt>
                <c:pt idx="5">
                  <c:v>2.24E-2</c:v>
                </c:pt>
                <c:pt idx="6">
                  <c:v>2.1899999999999999E-2</c:v>
                </c:pt>
                <c:pt idx="7">
                  <c:v>1.3299999999999999E-2</c:v>
                </c:pt>
                <c:pt idx="8">
                  <c:v>1.2800000000000001E-2</c:v>
                </c:pt>
                <c:pt idx="9">
                  <c:v>1.1900000000000001E-2</c:v>
                </c:pt>
                <c:pt idx="10">
                  <c:v>5.4100000000000002E-2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CDEF-4553-8D4D-51C4DB427F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713430173292559E-2"/>
          <c:y val="2.6581233297066974E-2"/>
          <c:w val="0.94028656982670744"/>
          <c:h val="0.832388133005196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AsianOriginPatentCitations!$B$1</c:f>
              <c:strCache>
                <c:ptCount val="1"/>
                <c:pt idx="0">
                  <c:v>No. of patent applications without Chinese applications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cat>
            <c:numRef>
              <c:f>AsianOriginPatentCitations!$A$2:$A$11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AsianOriginPatentCitations!$B$2:$B$11</c:f>
              <c:numCache>
                <c:formatCode>General</c:formatCode>
                <c:ptCount val="10"/>
                <c:pt idx="0">
                  <c:v>320</c:v>
                </c:pt>
                <c:pt idx="1">
                  <c:v>264</c:v>
                </c:pt>
                <c:pt idx="2">
                  <c:v>303</c:v>
                </c:pt>
                <c:pt idx="3">
                  <c:v>363</c:v>
                </c:pt>
                <c:pt idx="4">
                  <c:v>415</c:v>
                </c:pt>
                <c:pt idx="5">
                  <c:v>457</c:v>
                </c:pt>
                <c:pt idx="6">
                  <c:v>517</c:v>
                </c:pt>
                <c:pt idx="7">
                  <c:v>576</c:v>
                </c:pt>
                <c:pt idx="8">
                  <c:v>717</c:v>
                </c:pt>
                <c:pt idx="9">
                  <c:v>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BF-47FB-A3C7-A2F4303551C1}"/>
            </c:ext>
          </c:extLst>
        </c:ser>
        <c:ser>
          <c:idx val="1"/>
          <c:order val="1"/>
          <c:tx>
            <c:strRef>
              <c:f>AsianOriginPatentCitations!$C$1</c:f>
              <c:strCache>
                <c:ptCount val="1"/>
                <c:pt idx="0">
                  <c:v>No. of Chinese applications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numRef>
              <c:f>AsianOriginPatentCitations!$A$2:$A$11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AsianOriginPatentCitations!$C$2:$C$11</c:f>
              <c:numCache>
                <c:formatCode>General</c:formatCode>
                <c:ptCount val="10"/>
                <c:pt idx="0">
                  <c:v>2</c:v>
                </c:pt>
                <c:pt idx="1">
                  <c:v>1</c:v>
                </c:pt>
                <c:pt idx="2">
                  <c:v>3</c:v>
                </c:pt>
                <c:pt idx="3">
                  <c:v>3</c:v>
                </c:pt>
                <c:pt idx="4">
                  <c:v>14</c:v>
                </c:pt>
                <c:pt idx="5">
                  <c:v>28</c:v>
                </c:pt>
                <c:pt idx="6">
                  <c:v>78</c:v>
                </c:pt>
                <c:pt idx="7">
                  <c:v>130</c:v>
                </c:pt>
                <c:pt idx="8">
                  <c:v>503</c:v>
                </c:pt>
                <c:pt idx="9">
                  <c:v>564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33-4C75-A0FD-9EC76064B7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6182272"/>
        <c:axId val="76184576"/>
      </c:barChart>
      <c:catAx>
        <c:axId val="7618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76184576"/>
        <c:crosses val="autoZero"/>
        <c:auto val="1"/>
        <c:lblAlgn val="ctr"/>
        <c:lblOffset val="100"/>
        <c:noMultiLvlLbl val="0"/>
      </c:catAx>
      <c:valAx>
        <c:axId val="76184576"/>
        <c:scaling>
          <c:orientation val="minMax"/>
          <c:max val="80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76182272"/>
        <c:crosses val="autoZero"/>
        <c:crossBetween val="between"/>
        <c:majorUnit val="200"/>
      </c:valAx>
    </c:plotArea>
    <c:legend>
      <c:legendPos val="b"/>
      <c:layout>
        <c:manualLayout>
          <c:xMode val="edge"/>
          <c:yMode val="edge"/>
          <c:x val="4.6693552497451579E-2"/>
          <c:y val="0.94184027011076621"/>
          <c:w val="0.88808231396534132"/>
          <c:h val="5.8000211442236792E-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98373373373376"/>
          <c:y val="0"/>
          <c:w val="0.85786824324324318"/>
          <c:h val="1"/>
        </c:manualLayout>
      </c:layout>
      <c:bubbleChart>
        <c:varyColors val="0"/>
        <c:ser>
          <c:idx val="0"/>
          <c:order val="0"/>
          <c:tx>
            <c:strRef>
              <c:f>LegendData!$B$1:$B$1</c:f>
              <c:strCache>
                <c:ptCount val="1"/>
                <c:pt idx="0">
                  <c:v>0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312-480B-BB27-36E173F09BE2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1-B312-480B-BB27-36E173F09BE2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2-B312-480B-BB27-36E173F09BE2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3-B312-480B-BB27-36E173F09BE2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4-B312-480B-BB27-36E173F09BE2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5-B312-480B-BB27-36E173F09BE2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6-B312-480B-BB27-36E173F09BE2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7-B312-480B-BB27-36E173F09BE2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8-B312-480B-BB27-36E173F09BE2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9-B312-480B-BB27-36E173F09BE2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A-B312-480B-BB27-36E173F09BE2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B-B312-480B-BB27-36E173F09BE2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C-B312-480B-BB27-36E173F09BE2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D-B312-480B-BB27-36E173F09BE2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E-B312-480B-BB27-36E173F09BE2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F-B312-480B-BB27-36E173F09BE2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0-B312-480B-BB27-36E173F09BE2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1-B312-480B-BB27-36E173F09BE2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2-B312-480B-BB27-36E173F09BE2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3-B312-480B-BB27-36E173F09BE2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4-B312-480B-BB27-36E173F09BE2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5-B312-480B-BB27-36E173F09BE2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6-B312-480B-BB27-36E173F09BE2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7-B312-480B-BB27-36E173F09BE2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8-B312-480B-BB27-36E173F09BE2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9-B312-480B-BB27-36E173F09BE2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A-B312-480B-BB27-36E173F09BE2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B-B312-480B-BB27-36E173F09BE2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C-B312-480B-BB27-36E173F09BE2}"/>
              </c:ext>
            </c:extLst>
          </c:dPt>
          <c:dPt>
            <c:idx val="2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D-B312-480B-BB27-36E173F09BE2}"/>
              </c:ext>
            </c:extLst>
          </c:dPt>
          <c:xVal>
            <c:numRef>
              <c:f>ChartData!$A$2:$A$31</c:f>
              <c:numCache>
                <c:formatCode>0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ChartData!$B$2:$B$31</c:f>
              <c:numCache>
                <c:formatCode>0</c:formatCode>
                <c:ptCount val="30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15</c:v>
                </c:pt>
                <c:pt idx="5">
                  <c:v>15</c:v>
                </c:pt>
                <c:pt idx="6">
                  <c:v>15</c:v>
                </c:pt>
                <c:pt idx="7">
                  <c:v>15</c:v>
                </c:pt>
                <c:pt idx="8">
                  <c:v>15</c:v>
                </c:pt>
                <c:pt idx="9">
                  <c:v>15</c:v>
                </c:pt>
                <c:pt idx="10">
                  <c:v>15</c:v>
                </c:pt>
                <c:pt idx="11">
                  <c:v>15</c:v>
                </c:pt>
                <c:pt idx="12">
                  <c:v>15</c:v>
                </c:pt>
                <c:pt idx="13">
                  <c:v>15</c:v>
                </c:pt>
                <c:pt idx="14">
                  <c:v>15</c:v>
                </c:pt>
                <c:pt idx="15">
                  <c:v>15</c:v>
                </c:pt>
                <c:pt idx="16">
                  <c:v>15</c:v>
                </c:pt>
                <c:pt idx="17">
                  <c:v>15</c:v>
                </c:pt>
                <c:pt idx="18">
                  <c:v>15</c:v>
                </c:pt>
                <c:pt idx="19">
                  <c:v>15</c:v>
                </c:pt>
                <c:pt idx="20">
                  <c:v>15</c:v>
                </c:pt>
                <c:pt idx="21">
                  <c:v>15</c:v>
                </c:pt>
                <c:pt idx="22">
                  <c:v>15</c:v>
                </c:pt>
                <c:pt idx="23">
                  <c:v>15</c:v>
                </c:pt>
                <c:pt idx="24">
                  <c:v>15</c:v>
                </c:pt>
                <c:pt idx="25">
                  <c:v>15</c:v>
                </c:pt>
                <c:pt idx="26">
                  <c:v>15</c:v>
                </c:pt>
                <c:pt idx="27">
                  <c:v>15</c:v>
                </c:pt>
                <c:pt idx="28">
                  <c:v>15</c:v>
                </c:pt>
                <c:pt idx="29">
                  <c:v>15</c:v>
                </c:pt>
              </c:numCache>
            </c:numRef>
          </c:yVal>
          <c:bubbleSize>
            <c:numRef>
              <c:f>ChartData!$C$2:$C$31</c:f>
              <c:numCache>
                <c:formatCode>0.00</c:formatCode>
                <c:ptCount val="3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1E-B312-480B-BB27-36E173F09BE2}"/>
            </c:ext>
          </c:extLst>
        </c:ser>
        <c:ser>
          <c:idx val="1"/>
          <c:order val="1"/>
          <c:tx>
            <c:strRef>
              <c:f>LegendData!$D$1:$D$1</c:f>
              <c:strCache>
                <c:ptCount val="1"/>
                <c:pt idx="0">
                  <c:v>0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F-B312-480B-BB27-36E173F09BE2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0-B312-480B-BB27-36E173F09BE2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1-B312-480B-BB27-36E173F09BE2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2-B312-480B-BB27-36E173F09BE2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3-B312-480B-BB27-36E173F09BE2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4-B312-480B-BB27-36E173F09BE2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5-B312-480B-BB27-36E173F09BE2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6-B312-480B-BB27-36E173F09BE2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7-B312-480B-BB27-36E173F09BE2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8-B312-480B-BB27-36E173F09BE2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9-B312-480B-BB27-36E173F09BE2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A-B312-480B-BB27-36E173F09BE2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B-B312-480B-BB27-36E173F09BE2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C-B312-480B-BB27-36E173F09BE2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D-B312-480B-BB27-36E173F09BE2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E-B312-480B-BB27-36E173F09BE2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F-B312-480B-BB27-36E173F09BE2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0-B312-480B-BB27-36E173F09BE2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1-B312-480B-BB27-36E173F09BE2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2-B312-480B-BB27-36E173F09BE2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3-B312-480B-BB27-36E173F09BE2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4-B312-480B-BB27-36E173F09BE2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5-B312-480B-BB27-36E173F09BE2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6-B312-480B-BB27-36E173F09BE2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7-B312-480B-BB27-36E173F09BE2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8-B312-480B-BB27-36E173F09BE2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9-B312-480B-BB27-36E173F09BE2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A-B312-480B-BB27-36E173F09BE2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B-B312-480B-BB27-36E173F09BE2}"/>
              </c:ext>
            </c:extLst>
          </c:dPt>
          <c:dPt>
            <c:idx val="2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C-B312-480B-BB27-36E173F09BE2}"/>
              </c:ext>
            </c:extLst>
          </c:dPt>
          <c:xVal>
            <c:numRef>
              <c:f>ChartData!$A$32:$A$61</c:f>
              <c:numCache>
                <c:formatCode>0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ChartData!$D$32:$D$61</c:f>
              <c:numCache>
                <c:formatCode>0</c:formatCode>
                <c:ptCount val="30"/>
                <c:pt idx="0">
                  <c:v>14</c:v>
                </c:pt>
                <c:pt idx="1">
                  <c:v>14</c:v>
                </c:pt>
                <c:pt idx="2">
                  <c:v>14</c:v>
                </c:pt>
                <c:pt idx="3">
                  <c:v>14</c:v>
                </c:pt>
                <c:pt idx="4">
                  <c:v>14</c:v>
                </c:pt>
                <c:pt idx="5">
                  <c:v>14</c:v>
                </c:pt>
                <c:pt idx="6">
                  <c:v>14</c:v>
                </c:pt>
                <c:pt idx="7">
                  <c:v>14</c:v>
                </c:pt>
                <c:pt idx="8">
                  <c:v>14</c:v>
                </c:pt>
                <c:pt idx="9">
                  <c:v>14</c:v>
                </c:pt>
                <c:pt idx="10">
                  <c:v>14</c:v>
                </c:pt>
                <c:pt idx="11">
                  <c:v>14</c:v>
                </c:pt>
                <c:pt idx="12">
                  <c:v>14</c:v>
                </c:pt>
                <c:pt idx="13">
                  <c:v>14</c:v>
                </c:pt>
                <c:pt idx="14">
                  <c:v>14</c:v>
                </c:pt>
                <c:pt idx="15">
                  <c:v>14</c:v>
                </c:pt>
                <c:pt idx="16">
                  <c:v>14</c:v>
                </c:pt>
                <c:pt idx="17">
                  <c:v>14</c:v>
                </c:pt>
                <c:pt idx="18">
                  <c:v>14</c:v>
                </c:pt>
                <c:pt idx="19">
                  <c:v>14</c:v>
                </c:pt>
                <c:pt idx="20">
                  <c:v>14</c:v>
                </c:pt>
                <c:pt idx="21">
                  <c:v>14</c:v>
                </c:pt>
                <c:pt idx="22">
                  <c:v>14</c:v>
                </c:pt>
                <c:pt idx="23">
                  <c:v>14</c:v>
                </c:pt>
                <c:pt idx="24">
                  <c:v>14</c:v>
                </c:pt>
                <c:pt idx="25">
                  <c:v>14</c:v>
                </c:pt>
                <c:pt idx="26">
                  <c:v>14</c:v>
                </c:pt>
                <c:pt idx="27">
                  <c:v>14</c:v>
                </c:pt>
                <c:pt idx="28">
                  <c:v>14</c:v>
                </c:pt>
                <c:pt idx="29">
                  <c:v>14</c:v>
                </c:pt>
              </c:numCache>
            </c:numRef>
          </c:yVal>
          <c:bubbleSize>
            <c:numRef>
              <c:f>ChartData!$E$32:$E$61</c:f>
              <c:numCache>
                <c:formatCode>0.00</c:formatCode>
                <c:ptCount val="3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3D-B312-480B-BB27-36E173F09BE2}"/>
            </c:ext>
          </c:extLst>
        </c:ser>
        <c:ser>
          <c:idx val="2"/>
          <c:order val="2"/>
          <c:tx>
            <c:strRef>
              <c:f>LegendData!$F$1:$F$1</c:f>
              <c:strCache>
                <c:ptCount val="1"/>
                <c:pt idx="0">
                  <c:v>0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E-B312-480B-BB27-36E173F09BE2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F-B312-480B-BB27-36E173F09BE2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0-B312-480B-BB27-36E173F09BE2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1-B312-480B-BB27-36E173F09BE2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2-B312-480B-BB27-36E173F09BE2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3-B312-480B-BB27-36E173F09BE2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4-B312-480B-BB27-36E173F09BE2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5-B312-480B-BB27-36E173F09BE2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6-B312-480B-BB27-36E173F09BE2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7-B312-480B-BB27-36E173F09BE2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8-B312-480B-BB27-36E173F09BE2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9-B312-480B-BB27-36E173F09BE2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A-B312-480B-BB27-36E173F09BE2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B-B312-480B-BB27-36E173F09BE2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C-B312-480B-BB27-36E173F09BE2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D-B312-480B-BB27-36E173F09BE2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E-B312-480B-BB27-36E173F09BE2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F-B312-480B-BB27-36E173F09BE2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0-B312-480B-BB27-36E173F09BE2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1-B312-480B-BB27-36E173F09BE2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2-B312-480B-BB27-36E173F09BE2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3-B312-480B-BB27-36E173F09BE2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4-B312-480B-BB27-36E173F09BE2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5-B312-480B-BB27-36E173F09BE2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6-B312-480B-BB27-36E173F09BE2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7-B312-480B-BB27-36E173F09BE2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8-B312-480B-BB27-36E173F09BE2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9-B312-480B-BB27-36E173F09BE2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A-B312-480B-BB27-36E173F09BE2}"/>
              </c:ext>
            </c:extLst>
          </c:dPt>
          <c:dPt>
            <c:idx val="2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B-B312-480B-BB27-36E173F09BE2}"/>
              </c:ext>
            </c:extLst>
          </c:dPt>
          <c:xVal>
            <c:numRef>
              <c:f>ChartData!$A$62:$A$91</c:f>
              <c:numCache>
                <c:formatCode>0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ChartData!$F$62:$F$91</c:f>
              <c:numCache>
                <c:formatCode>0</c:formatCode>
                <c:ptCount val="30"/>
                <c:pt idx="0">
                  <c:v>13</c:v>
                </c:pt>
                <c:pt idx="1">
                  <c:v>13</c:v>
                </c:pt>
                <c:pt idx="2">
                  <c:v>13</c:v>
                </c:pt>
                <c:pt idx="3">
                  <c:v>13</c:v>
                </c:pt>
                <c:pt idx="4">
                  <c:v>13</c:v>
                </c:pt>
                <c:pt idx="5">
                  <c:v>13</c:v>
                </c:pt>
                <c:pt idx="6">
                  <c:v>13</c:v>
                </c:pt>
                <c:pt idx="7">
                  <c:v>13</c:v>
                </c:pt>
                <c:pt idx="8">
                  <c:v>13</c:v>
                </c:pt>
                <c:pt idx="9">
                  <c:v>13</c:v>
                </c:pt>
                <c:pt idx="10">
                  <c:v>13</c:v>
                </c:pt>
                <c:pt idx="11">
                  <c:v>13</c:v>
                </c:pt>
                <c:pt idx="12">
                  <c:v>13</c:v>
                </c:pt>
                <c:pt idx="13">
                  <c:v>13</c:v>
                </c:pt>
                <c:pt idx="14">
                  <c:v>13</c:v>
                </c:pt>
                <c:pt idx="15">
                  <c:v>13</c:v>
                </c:pt>
                <c:pt idx="16">
                  <c:v>13</c:v>
                </c:pt>
                <c:pt idx="17">
                  <c:v>13</c:v>
                </c:pt>
                <c:pt idx="18">
                  <c:v>13</c:v>
                </c:pt>
                <c:pt idx="19">
                  <c:v>13</c:v>
                </c:pt>
                <c:pt idx="20">
                  <c:v>13</c:v>
                </c:pt>
                <c:pt idx="21">
                  <c:v>13</c:v>
                </c:pt>
                <c:pt idx="22">
                  <c:v>13</c:v>
                </c:pt>
                <c:pt idx="23">
                  <c:v>13</c:v>
                </c:pt>
                <c:pt idx="24">
                  <c:v>13</c:v>
                </c:pt>
                <c:pt idx="25">
                  <c:v>13</c:v>
                </c:pt>
                <c:pt idx="26">
                  <c:v>13</c:v>
                </c:pt>
                <c:pt idx="27">
                  <c:v>13</c:v>
                </c:pt>
                <c:pt idx="28">
                  <c:v>13</c:v>
                </c:pt>
                <c:pt idx="29">
                  <c:v>13</c:v>
                </c:pt>
              </c:numCache>
            </c:numRef>
          </c:yVal>
          <c:bubbleSize>
            <c:numRef>
              <c:f>ChartData!$G$62:$G$91</c:f>
              <c:numCache>
                <c:formatCode>0.00</c:formatCode>
                <c:ptCount val="3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5C-B312-480B-BB27-36E173F09BE2}"/>
            </c:ext>
          </c:extLst>
        </c:ser>
        <c:ser>
          <c:idx val="3"/>
          <c:order val="3"/>
          <c:tx>
            <c:strRef>
              <c:f>LegendData!$H$1:$H$1</c:f>
              <c:strCache>
                <c:ptCount val="1"/>
                <c:pt idx="0">
                  <c:v>0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5D-B312-480B-BB27-36E173F09BE2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E-B312-480B-BB27-36E173F09BE2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F-B312-480B-BB27-36E173F09BE2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0-B312-480B-BB27-36E173F09BE2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1-B312-480B-BB27-36E173F09BE2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2-B312-480B-BB27-36E173F09BE2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3-B312-480B-BB27-36E173F09BE2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4-B312-480B-BB27-36E173F09BE2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5-B312-480B-BB27-36E173F09BE2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6-B312-480B-BB27-36E173F09BE2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7-B312-480B-BB27-36E173F09BE2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8-B312-480B-BB27-36E173F09BE2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9-B312-480B-BB27-36E173F09BE2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A-B312-480B-BB27-36E173F09BE2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B-B312-480B-BB27-36E173F09BE2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C-B312-480B-BB27-36E173F09BE2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D-B312-480B-BB27-36E173F09BE2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E-B312-480B-BB27-36E173F09BE2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F-B312-480B-BB27-36E173F09BE2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0-B312-480B-BB27-36E173F09BE2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1-B312-480B-BB27-36E173F09BE2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2-B312-480B-BB27-36E173F09BE2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3-B312-480B-BB27-36E173F09BE2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4-B312-480B-BB27-36E173F09BE2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5-B312-480B-BB27-36E173F09BE2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6-B312-480B-BB27-36E173F09BE2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7-B312-480B-BB27-36E173F09BE2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8-B312-480B-BB27-36E173F09BE2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9-B312-480B-BB27-36E173F09BE2}"/>
              </c:ext>
            </c:extLst>
          </c:dPt>
          <c:dPt>
            <c:idx val="2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A-B312-480B-BB27-36E173F09BE2}"/>
              </c:ext>
            </c:extLst>
          </c:dPt>
          <c:dLbls>
            <c:dLbl>
              <c:idx val="0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26DCA220-41F0-2D1E-FADF-7530E2E46B0C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D-B312-480B-BB27-36E173F09BE2}"/>
                </c:ext>
              </c:extLst>
            </c:dLbl>
            <c:dLbl>
              <c:idx val="1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80AAABB5-7AB2-8AF1-5E61-E3DC2CD63D88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E-B312-480B-BB27-36E173F09BE2}"/>
                </c:ext>
              </c:extLst>
            </c:dLbl>
            <c:dLbl>
              <c:idx val="2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12612633-F76E-B173-3CF7-4FE53D6ED42B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F-B312-480B-BB27-36E173F09BE2}"/>
                </c:ext>
              </c:extLst>
            </c:dLbl>
            <c:dLbl>
              <c:idx val="3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12153DFE-B226-CF10-4836-D14141D4055B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0-B312-480B-BB27-36E173F09BE2}"/>
                </c:ext>
              </c:extLst>
            </c:dLbl>
            <c:dLbl>
              <c:idx val="4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4CC80105-D1D2-D784-C584-0BD0DF11FAE4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1-B312-480B-BB27-36E173F09BE2}"/>
                </c:ext>
              </c:extLst>
            </c:dLbl>
            <c:dLbl>
              <c:idx val="5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C7102803-7DAC-314C-888A-C1AAFCB1FF62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2-B312-480B-BB27-36E173F09BE2}"/>
                </c:ext>
              </c:extLst>
            </c:dLbl>
            <c:dLbl>
              <c:idx val="6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28556722-55C3-00CB-B486-048BD615EE38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3-B312-480B-BB27-36E173F09BE2}"/>
                </c:ext>
              </c:extLst>
            </c:dLbl>
            <c:dLbl>
              <c:idx val="7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668BCF50-5535-46AE-0F6A-6F2EFB706D46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4-B312-480B-BB27-36E173F09BE2}"/>
                </c:ext>
              </c:extLst>
            </c:dLbl>
            <c:dLbl>
              <c:idx val="8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22CA71FB-F71A-0256-D24E-78274AB065A7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5-B312-480B-BB27-36E173F09BE2}"/>
                </c:ext>
              </c:extLst>
            </c:dLbl>
            <c:dLbl>
              <c:idx val="9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1C32AF6E-FBBE-E7DD-5124-75F8F44D6F3A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6-B312-480B-BB27-36E173F09BE2}"/>
                </c:ext>
              </c:extLst>
            </c:dLbl>
            <c:dLbl>
              <c:idx val="10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E884E2CD-B6FD-E48D-CDA5-240CDA25BA70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7-B312-480B-BB27-36E173F09BE2}"/>
                </c:ext>
              </c:extLst>
            </c:dLbl>
            <c:dLbl>
              <c:idx val="11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6004F8E3-4581-51BB-B708-4E788C74F521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8-B312-480B-BB27-36E173F09BE2}"/>
                </c:ext>
              </c:extLst>
            </c:dLbl>
            <c:dLbl>
              <c:idx val="12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EF6E34E3-F61D-CE5B-E7B2-8FB877C20A3E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9-B312-480B-BB27-36E173F09BE2}"/>
                </c:ext>
              </c:extLst>
            </c:dLbl>
            <c:dLbl>
              <c:idx val="13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2636BD76-ACAE-DBDA-5D57-BF8E4D5C7B34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A-B312-480B-BB27-36E173F09BE2}"/>
                </c:ext>
              </c:extLst>
            </c:dLbl>
            <c:dLbl>
              <c:idx val="14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22A4BFF1-048D-5CCD-B1C3-3C33E42D6CEE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B-B312-480B-BB27-36E173F09BE2}"/>
                </c:ext>
              </c:extLst>
            </c:dLbl>
            <c:dLbl>
              <c:idx val="15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84BA07F6-D366-5C87-1706-EF16E656D1A4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C-B312-480B-BB27-36E173F09BE2}"/>
                </c:ext>
              </c:extLst>
            </c:dLbl>
            <c:dLbl>
              <c:idx val="16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5B3001C2-255F-4CD2-BACF-B7F834CA188C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D-B312-480B-BB27-36E173F09BE2}"/>
                </c:ext>
              </c:extLst>
            </c:dLbl>
            <c:dLbl>
              <c:idx val="17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A21B7770-BD38-8122-83B3-5B8DBADC4208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E-B312-480B-BB27-36E173F09BE2}"/>
                </c:ext>
              </c:extLst>
            </c:dLbl>
            <c:dLbl>
              <c:idx val="18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CA51B2B2-2B3D-36F1-2A1E-D55E83FDBBB8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F-B312-480B-BB27-36E173F09BE2}"/>
                </c:ext>
              </c:extLst>
            </c:dLbl>
            <c:dLbl>
              <c:idx val="19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CBCFB066-871A-6CA4-ABAB-12B536772D76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0-B312-480B-BB27-36E173F09BE2}"/>
                </c:ext>
              </c:extLst>
            </c:dLbl>
            <c:dLbl>
              <c:idx val="20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FB08A061-2B54-4C6D-8B3F-1F7AF5C37E3C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1-B312-480B-BB27-36E173F09BE2}"/>
                </c:ext>
              </c:extLst>
            </c:dLbl>
            <c:dLbl>
              <c:idx val="21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0ABCB1AA-4785-D517-0BE6-874F258342A4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2-B312-480B-BB27-36E173F09BE2}"/>
                </c:ext>
              </c:extLst>
            </c:dLbl>
            <c:dLbl>
              <c:idx val="22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6A4A1B17-08AA-61D8-433D-0D275B847652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3-B312-480B-BB27-36E173F09BE2}"/>
                </c:ext>
              </c:extLst>
            </c:dLbl>
            <c:dLbl>
              <c:idx val="23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D4F31665-8550-EB81-80E0-ED386C451C0A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4-B312-480B-BB27-36E173F09BE2}"/>
                </c:ext>
              </c:extLst>
            </c:dLbl>
            <c:dLbl>
              <c:idx val="24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37C21A7E-DE3A-61AB-27C6-743006C4103D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5-B312-480B-BB27-36E173F09BE2}"/>
                </c:ext>
              </c:extLst>
            </c:dLbl>
            <c:dLbl>
              <c:idx val="25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5CC6E5FF-802F-8A25-2A38-081E3C2BD2CD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6-B312-480B-BB27-36E173F09BE2}"/>
                </c:ext>
              </c:extLst>
            </c:dLbl>
            <c:dLbl>
              <c:idx val="26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A63B43CC-7CE6-2375-4517-CBCCAE212415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7-B312-480B-BB27-36E173F09BE2}"/>
                </c:ext>
              </c:extLst>
            </c:dLbl>
            <c:dLbl>
              <c:idx val="27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4551560F-D613-BBCF-4D66-030FA6060AA3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8-B312-480B-BB27-36E173F09BE2}"/>
                </c:ext>
              </c:extLst>
            </c:dLbl>
            <c:dLbl>
              <c:idx val="28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A71DE5FD-52A4-A81F-23D5-EA40457E68F3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9-B312-480B-BB27-36E173F09BE2}"/>
                </c:ext>
              </c:extLst>
            </c:dLbl>
            <c:dLbl>
              <c:idx val="29"/>
              <c:tx>
                <c:rich>
                  <a:bodyPr rot="-5400000" vert="horz" lIns="0" tIns="0" rIns="0" bIns="0" anchorCtr="0"/>
                  <a:lstStyle/>
                  <a:p>
                    <a:pPr algn="l">
                      <a:defRPr sz="1000"/>
                    </a:pPr>
                    <a:fld id="{DE828E0E-D81E-AC51-514C-C3403177D06C}" type="CELLRANGE">
                      <a:rPr lang="en-US" sz="1000" baseline="0">
                        <a:solidFill>
                          <a:schemeClr val="tx1"/>
                        </a:solidFill>
                      </a:rPr>
                      <a:pPr algn="l">
                        <a:defRPr sz="10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chemeClr val="bg1">
                    <a:alpha val="4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A-B312-480B-BB27-36E173F09B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 baseline="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ChartData!$A$92:$A$121</c:f>
              <c:numCache>
                <c:formatCode>0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ChartData!$H$92:$H$121</c:f>
              <c:numCache>
                <c:formatCode>0</c:formatCode>
                <c:ptCount val="30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12</c:v>
                </c:pt>
                <c:pt idx="6">
                  <c:v>12</c:v>
                </c:pt>
                <c:pt idx="7">
                  <c:v>12</c:v>
                </c:pt>
                <c:pt idx="8">
                  <c:v>12</c:v>
                </c:pt>
                <c:pt idx="9">
                  <c:v>12</c:v>
                </c:pt>
                <c:pt idx="10">
                  <c:v>12</c:v>
                </c:pt>
                <c:pt idx="11">
                  <c:v>12</c:v>
                </c:pt>
                <c:pt idx="12">
                  <c:v>12</c:v>
                </c:pt>
                <c:pt idx="13">
                  <c:v>12</c:v>
                </c:pt>
                <c:pt idx="14">
                  <c:v>12</c:v>
                </c:pt>
                <c:pt idx="15">
                  <c:v>12</c:v>
                </c:pt>
                <c:pt idx="16">
                  <c:v>12</c:v>
                </c:pt>
                <c:pt idx="17">
                  <c:v>12</c:v>
                </c:pt>
                <c:pt idx="18">
                  <c:v>12</c:v>
                </c:pt>
                <c:pt idx="19">
                  <c:v>12</c:v>
                </c:pt>
                <c:pt idx="20">
                  <c:v>12</c:v>
                </c:pt>
                <c:pt idx="21">
                  <c:v>12</c:v>
                </c:pt>
                <c:pt idx="22">
                  <c:v>12</c:v>
                </c:pt>
                <c:pt idx="23">
                  <c:v>12</c:v>
                </c:pt>
                <c:pt idx="24">
                  <c:v>12</c:v>
                </c:pt>
                <c:pt idx="25">
                  <c:v>12</c:v>
                </c:pt>
                <c:pt idx="26">
                  <c:v>12</c:v>
                </c:pt>
                <c:pt idx="27">
                  <c:v>12</c:v>
                </c:pt>
                <c:pt idx="28">
                  <c:v>12</c:v>
                </c:pt>
                <c:pt idx="29">
                  <c:v>12</c:v>
                </c:pt>
              </c:numCache>
            </c:numRef>
          </c:yVal>
          <c:bubbleSize>
            <c:numRef>
              <c:f>ChartData!$I$92:$I$121</c:f>
              <c:numCache>
                <c:formatCode>0.00</c:formatCode>
                <c:ptCount val="3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5="http://schemas.microsoft.com/office/drawing/2012/chart" uri="{02D57815-91ED-43cb-92C2-25804820EDAC}">
              <c15:datalabelsRange>
                <c15:f>LegendData!$AE$444:$AE$473</c15:f>
                <c15:dlblRangeCache>
                  <c:ptCount val="30"/>
                  <c:pt idx="0">
                    <c:v>1990</c:v>
                  </c:pt>
                  <c:pt idx="1">
                    <c:v>1991</c:v>
                  </c:pt>
                  <c:pt idx="2">
                    <c:v>1992</c:v>
                  </c:pt>
                  <c:pt idx="3">
                    <c:v>1993</c:v>
                  </c:pt>
                  <c:pt idx="4">
                    <c:v>1994</c:v>
                  </c:pt>
                  <c:pt idx="5">
                    <c:v>1995</c:v>
                  </c:pt>
                  <c:pt idx="6">
                    <c:v>1996</c:v>
                  </c:pt>
                  <c:pt idx="7">
                    <c:v>1997</c:v>
                  </c:pt>
                  <c:pt idx="8">
                    <c:v>1998</c:v>
                  </c:pt>
                  <c:pt idx="9">
                    <c:v>1999</c:v>
                  </c:pt>
                  <c:pt idx="10">
                    <c:v>2000</c:v>
                  </c:pt>
                  <c:pt idx="11">
                    <c:v>2001</c:v>
                  </c:pt>
                  <c:pt idx="12">
                    <c:v>2002</c:v>
                  </c:pt>
                  <c:pt idx="13">
                    <c:v>2003</c:v>
                  </c:pt>
                  <c:pt idx="14">
                    <c:v>2004</c:v>
                  </c:pt>
                  <c:pt idx="15">
                    <c:v>2005</c:v>
                  </c:pt>
                  <c:pt idx="16">
                    <c:v>2006</c:v>
                  </c:pt>
                  <c:pt idx="17">
                    <c:v>2007</c:v>
                  </c:pt>
                  <c:pt idx="18">
                    <c:v>2008</c:v>
                  </c:pt>
                  <c:pt idx="19">
                    <c:v>2009</c:v>
                  </c:pt>
                  <c:pt idx="20">
                    <c:v>2010</c:v>
                  </c:pt>
                  <c:pt idx="21">
                    <c:v>2011</c:v>
                  </c:pt>
                  <c:pt idx="22">
                    <c:v>2012</c:v>
                  </c:pt>
                  <c:pt idx="23">
                    <c:v>2013</c:v>
                  </c:pt>
                  <c:pt idx="24">
                    <c:v>2014</c:v>
                  </c:pt>
                  <c:pt idx="25">
                    <c:v>2015</c:v>
                  </c:pt>
                  <c:pt idx="26">
                    <c:v>2016</c:v>
                  </c:pt>
                  <c:pt idx="27">
                    <c:v>2017</c:v>
                  </c:pt>
                  <c:pt idx="28">
                    <c:v>2018</c:v>
                  </c:pt>
                  <c:pt idx="29">
                    <c:v>2019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7B-B312-480B-BB27-36E173F09BE2}"/>
            </c:ext>
          </c:extLst>
        </c:ser>
        <c:ser>
          <c:idx val="4"/>
          <c:order val="4"/>
          <c:tx>
            <c:strRef>
              <c:f>LegendData!$J$1:$J$1</c:f>
              <c:strCache>
                <c:ptCount val="1"/>
                <c:pt idx="0">
                  <c:v>0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7C-B312-480B-BB27-36E173F09BE2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D-B312-480B-BB27-36E173F09BE2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E-B312-480B-BB27-36E173F09BE2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F-B312-480B-BB27-36E173F09BE2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0-B312-480B-BB27-36E173F09BE2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1-B312-480B-BB27-36E173F09BE2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2-B312-480B-BB27-36E173F09BE2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3-B312-480B-BB27-36E173F09BE2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4-B312-480B-BB27-36E173F09BE2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5-B312-480B-BB27-36E173F09BE2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6-B312-480B-BB27-36E173F09BE2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7-B312-480B-BB27-36E173F09BE2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8-B312-480B-BB27-36E173F09BE2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9-B312-480B-BB27-36E173F09BE2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A-B312-480B-BB27-36E173F09BE2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B-B312-480B-BB27-36E173F09BE2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C-B312-480B-BB27-36E173F09BE2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D-B312-480B-BB27-36E173F09BE2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E-B312-480B-BB27-36E173F09BE2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8F-B312-480B-BB27-36E173F09BE2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0-B312-480B-BB27-36E173F09BE2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1-B312-480B-BB27-36E173F09BE2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2-B312-480B-BB27-36E173F09BE2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3-B312-480B-BB27-36E173F09BE2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4-B312-480B-BB27-36E173F09BE2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5-B312-480B-BB27-36E173F09BE2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6-B312-480B-BB27-36E173F09BE2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7-B312-480B-BB27-36E173F09BE2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8-B312-480B-BB27-36E173F09BE2}"/>
              </c:ext>
            </c:extLst>
          </c:dPt>
          <c:dPt>
            <c:idx val="2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9-B312-480B-BB27-36E173F09BE2}"/>
              </c:ext>
            </c:extLst>
          </c:dPt>
          <c:xVal>
            <c:numRef>
              <c:f>ChartData!$A$122:$A$151</c:f>
              <c:numCache>
                <c:formatCode>0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ChartData!$J$122:$J$151</c:f>
              <c:numCache>
                <c:formatCode>0</c:formatCode>
                <c:ptCount val="30"/>
                <c:pt idx="0">
                  <c:v>11</c:v>
                </c:pt>
                <c:pt idx="1">
                  <c:v>11</c:v>
                </c:pt>
                <c:pt idx="2">
                  <c:v>11</c:v>
                </c:pt>
                <c:pt idx="3">
                  <c:v>11</c:v>
                </c:pt>
                <c:pt idx="4">
                  <c:v>11</c:v>
                </c:pt>
                <c:pt idx="5">
                  <c:v>11</c:v>
                </c:pt>
                <c:pt idx="6">
                  <c:v>11</c:v>
                </c:pt>
                <c:pt idx="7">
                  <c:v>11</c:v>
                </c:pt>
                <c:pt idx="8">
                  <c:v>11</c:v>
                </c:pt>
                <c:pt idx="9">
                  <c:v>11</c:v>
                </c:pt>
                <c:pt idx="10">
                  <c:v>11</c:v>
                </c:pt>
                <c:pt idx="11">
                  <c:v>11</c:v>
                </c:pt>
                <c:pt idx="12">
                  <c:v>11</c:v>
                </c:pt>
                <c:pt idx="13">
                  <c:v>11</c:v>
                </c:pt>
                <c:pt idx="14">
                  <c:v>11</c:v>
                </c:pt>
                <c:pt idx="15">
                  <c:v>11</c:v>
                </c:pt>
                <c:pt idx="16">
                  <c:v>11</c:v>
                </c:pt>
                <c:pt idx="17">
                  <c:v>11</c:v>
                </c:pt>
                <c:pt idx="18">
                  <c:v>11</c:v>
                </c:pt>
                <c:pt idx="19">
                  <c:v>11</c:v>
                </c:pt>
                <c:pt idx="20">
                  <c:v>11</c:v>
                </c:pt>
                <c:pt idx="21">
                  <c:v>11</c:v>
                </c:pt>
                <c:pt idx="22">
                  <c:v>11</c:v>
                </c:pt>
                <c:pt idx="23">
                  <c:v>11</c:v>
                </c:pt>
                <c:pt idx="24">
                  <c:v>11</c:v>
                </c:pt>
                <c:pt idx="25">
                  <c:v>11</c:v>
                </c:pt>
                <c:pt idx="26">
                  <c:v>11</c:v>
                </c:pt>
                <c:pt idx="27">
                  <c:v>11</c:v>
                </c:pt>
                <c:pt idx="28">
                  <c:v>11</c:v>
                </c:pt>
                <c:pt idx="29">
                  <c:v>11</c:v>
                </c:pt>
              </c:numCache>
            </c:numRef>
          </c:yVal>
          <c:bubbleSize>
            <c:numRef>
              <c:f>ChartData!$K$122:$K$151</c:f>
              <c:numCache>
                <c:formatCode>0.00</c:formatCode>
                <c:ptCount val="3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9A-B312-480B-BB27-36E173F09BE2}"/>
            </c:ext>
          </c:extLst>
        </c:ser>
        <c:ser>
          <c:idx val="5"/>
          <c:order val="5"/>
          <c:tx>
            <c:strRef>
              <c:f>LegendData!$L$1:$L$1</c:f>
              <c:strCache>
                <c:ptCount val="1"/>
                <c:pt idx="0">
                  <c:v>USA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9C-B312-480B-BB27-36E173F09BE2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E-B312-480B-BB27-36E173F09BE2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0-B312-480B-BB27-36E173F09BE2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2-B312-480B-BB27-36E173F09BE2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4-B312-480B-BB27-36E173F09BE2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6-B312-480B-BB27-36E173F09BE2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8-B312-480B-BB27-36E173F09BE2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A-B312-480B-BB27-36E173F09BE2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C-B312-480B-BB27-36E173F09BE2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AE-B312-480B-BB27-36E173F09BE2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0-B312-480B-BB27-36E173F09BE2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2-B312-480B-BB27-36E173F09BE2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4-B312-480B-BB27-36E173F09BE2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6-B312-480B-BB27-36E173F09BE2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8-B312-480B-BB27-36E173F09BE2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A-B312-480B-BB27-36E173F09BE2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C-B312-480B-BB27-36E173F09BE2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BE-B312-480B-BB27-36E173F09BE2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0-B312-480B-BB27-36E173F09BE2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2-B312-480B-BB27-36E173F09BE2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4-B312-480B-BB27-36E173F09BE2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6-B312-480B-BB27-36E173F09BE2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8-B312-480B-BB27-36E173F09BE2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A-B312-480B-BB27-36E173F09BE2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C-B312-480B-BB27-36E173F09BE2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CE-B312-480B-BB27-36E173F09BE2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0-B312-480B-BB27-36E173F09BE2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2-B312-480B-BB27-36E173F09BE2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4-B312-480B-BB27-36E173F09BE2}"/>
              </c:ext>
            </c:extLst>
          </c:dPt>
          <c:dPt>
            <c:idx val="2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6-B312-480B-BB27-36E173F09BE2}"/>
              </c:ext>
            </c:extLst>
          </c:dPt>
          <c:xVal>
            <c:numRef>
              <c:f>ChartData!$A$152:$A$181</c:f>
              <c:numCache>
                <c:formatCode>0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ChartData!$L$152:$L$181</c:f>
              <c:numCache>
                <c:formatCode>0</c:formatCode>
                <c:ptCount val="3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  <c:pt idx="24">
                  <c:v>10</c:v>
                </c:pt>
                <c:pt idx="25">
                  <c:v>10</c:v>
                </c:pt>
                <c:pt idx="26">
                  <c:v>10</c:v>
                </c:pt>
                <c:pt idx="27">
                  <c:v>10</c:v>
                </c:pt>
                <c:pt idx="28">
                  <c:v>10</c:v>
                </c:pt>
                <c:pt idx="29">
                  <c:v>10</c:v>
                </c:pt>
              </c:numCache>
            </c:numRef>
          </c:yVal>
          <c:bubbleSize>
            <c:numRef>
              <c:f>ChartData!$M$152:$M$181</c:f>
              <c:numCache>
                <c:formatCode>0.00</c:formatCode>
                <c:ptCount val="30"/>
                <c:pt idx="0">
                  <c:v>129</c:v>
                </c:pt>
                <c:pt idx="1">
                  <c:v>119</c:v>
                </c:pt>
                <c:pt idx="2">
                  <c:v>155</c:v>
                </c:pt>
                <c:pt idx="3">
                  <c:v>121</c:v>
                </c:pt>
                <c:pt idx="4">
                  <c:v>110</c:v>
                </c:pt>
                <c:pt idx="5">
                  <c:v>143</c:v>
                </c:pt>
                <c:pt idx="6">
                  <c:v>147</c:v>
                </c:pt>
                <c:pt idx="7">
                  <c:v>157</c:v>
                </c:pt>
                <c:pt idx="8">
                  <c:v>202</c:v>
                </c:pt>
                <c:pt idx="9">
                  <c:v>220</c:v>
                </c:pt>
                <c:pt idx="10">
                  <c:v>233</c:v>
                </c:pt>
                <c:pt idx="11">
                  <c:v>208</c:v>
                </c:pt>
                <c:pt idx="12">
                  <c:v>220</c:v>
                </c:pt>
                <c:pt idx="13">
                  <c:v>220</c:v>
                </c:pt>
                <c:pt idx="14">
                  <c:v>184</c:v>
                </c:pt>
                <c:pt idx="15">
                  <c:v>185</c:v>
                </c:pt>
                <c:pt idx="16">
                  <c:v>182</c:v>
                </c:pt>
                <c:pt idx="17">
                  <c:v>213</c:v>
                </c:pt>
                <c:pt idx="18">
                  <c:v>231</c:v>
                </c:pt>
                <c:pt idx="19">
                  <c:v>182</c:v>
                </c:pt>
                <c:pt idx="20">
                  <c:v>216</c:v>
                </c:pt>
                <c:pt idx="21">
                  <c:v>271</c:v>
                </c:pt>
                <c:pt idx="22">
                  <c:v>316</c:v>
                </c:pt>
                <c:pt idx="23">
                  <c:v>328</c:v>
                </c:pt>
                <c:pt idx="24">
                  <c:v>375</c:v>
                </c:pt>
                <c:pt idx="25">
                  <c:v>397</c:v>
                </c:pt>
                <c:pt idx="26">
                  <c:v>474</c:v>
                </c:pt>
                <c:pt idx="27">
                  <c:v>415</c:v>
                </c:pt>
                <c:pt idx="28">
                  <c:v>149</c:v>
                </c:pt>
                <c:pt idx="29">
                  <c:v>26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D7-B312-480B-BB27-36E173F09BE2}"/>
            </c:ext>
          </c:extLst>
        </c:ser>
        <c:ser>
          <c:idx val="6"/>
          <c:order val="6"/>
          <c:tx>
            <c:strRef>
              <c:f>LegendData!$N$1:$N$1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D9-B312-480B-BB27-36E173F09BE2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B-B312-480B-BB27-36E173F09BE2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D-B312-480B-BB27-36E173F09BE2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DF-B312-480B-BB27-36E173F09BE2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E1-B312-480B-BB27-36E173F09BE2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E3-B312-480B-BB27-36E173F09BE2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E5-B312-480B-BB27-36E173F09BE2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E7-B312-480B-BB27-36E173F09BE2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E9-B312-480B-BB27-36E173F09BE2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EB-B312-480B-BB27-36E173F09BE2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ED-B312-480B-BB27-36E173F09BE2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EF-B312-480B-BB27-36E173F09BE2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F1-B312-480B-BB27-36E173F09BE2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F3-B312-480B-BB27-36E173F09BE2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F5-B312-480B-BB27-36E173F09BE2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F7-B312-480B-BB27-36E173F09BE2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F9-B312-480B-BB27-36E173F09BE2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FB-B312-480B-BB27-36E173F09BE2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FD-B312-480B-BB27-36E173F09BE2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FF-B312-480B-BB27-36E173F09BE2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01-B312-480B-BB27-36E173F09BE2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03-B312-480B-BB27-36E173F09BE2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05-B312-480B-BB27-36E173F09BE2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07-B312-480B-BB27-36E173F09BE2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09-B312-480B-BB27-36E173F09BE2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0B-B312-480B-BB27-36E173F09BE2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0D-B312-480B-BB27-36E173F09BE2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0F-B312-480B-BB27-36E173F09BE2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11-B312-480B-BB27-36E173F09BE2}"/>
              </c:ext>
            </c:extLst>
          </c:dPt>
          <c:dPt>
            <c:idx val="2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13-B312-480B-BB27-36E173F09BE2}"/>
              </c:ext>
            </c:extLst>
          </c:dPt>
          <c:xVal>
            <c:numRef>
              <c:f>ChartData!$A$182:$A$211</c:f>
              <c:numCache>
                <c:formatCode>0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ChartData!$N$182:$N$211</c:f>
              <c:numCache>
                <c:formatCode>0</c:formatCode>
                <c:ptCount val="30"/>
                <c:pt idx="0">
                  <c:v>9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  <c:pt idx="7">
                  <c:v>9</c:v>
                </c:pt>
                <c:pt idx="8">
                  <c:v>9</c:v>
                </c:pt>
                <c:pt idx="9">
                  <c:v>9</c:v>
                </c:pt>
                <c:pt idx="10">
                  <c:v>9</c:v>
                </c:pt>
                <c:pt idx="11">
                  <c:v>9</c:v>
                </c:pt>
                <c:pt idx="12">
                  <c:v>9</c:v>
                </c:pt>
                <c:pt idx="13">
                  <c:v>9</c:v>
                </c:pt>
                <c:pt idx="14">
                  <c:v>9</c:v>
                </c:pt>
                <c:pt idx="15">
                  <c:v>9</c:v>
                </c:pt>
                <c:pt idx="16">
                  <c:v>9</c:v>
                </c:pt>
                <c:pt idx="17">
                  <c:v>9</c:v>
                </c:pt>
                <c:pt idx="18">
                  <c:v>9</c:v>
                </c:pt>
                <c:pt idx="19">
                  <c:v>9</c:v>
                </c:pt>
                <c:pt idx="20">
                  <c:v>9</c:v>
                </c:pt>
                <c:pt idx="21">
                  <c:v>9</c:v>
                </c:pt>
                <c:pt idx="22">
                  <c:v>9</c:v>
                </c:pt>
                <c:pt idx="23">
                  <c:v>9</c:v>
                </c:pt>
                <c:pt idx="24">
                  <c:v>9</c:v>
                </c:pt>
                <c:pt idx="25">
                  <c:v>9</c:v>
                </c:pt>
                <c:pt idx="26">
                  <c:v>9</c:v>
                </c:pt>
                <c:pt idx="27">
                  <c:v>9</c:v>
                </c:pt>
                <c:pt idx="28">
                  <c:v>9</c:v>
                </c:pt>
                <c:pt idx="29">
                  <c:v>9</c:v>
                </c:pt>
              </c:numCache>
            </c:numRef>
          </c:yVal>
          <c:bubbleSize>
            <c:numRef>
              <c:f>ChartData!$O$182:$O$211</c:f>
              <c:numCache>
                <c:formatCode>0.00</c:formatCode>
                <c:ptCount val="30"/>
                <c:pt idx="0">
                  <c:v>2</c:v>
                </c:pt>
                <c:pt idx="1">
                  <c:v>3</c:v>
                </c:pt>
                <c:pt idx="2">
                  <c:v>1</c:v>
                </c:pt>
                <c:pt idx="3">
                  <c:v>3</c:v>
                </c:pt>
                <c:pt idx="4">
                  <c:v>9</c:v>
                </c:pt>
                <c:pt idx="5">
                  <c:v>5</c:v>
                </c:pt>
                <c:pt idx="6">
                  <c:v>15</c:v>
                </c:pt>
                <c:pt idx="7">
                  <c:v>10</c:v>
                </c:pt>
                <c:pt idx="8">
                  <c:v>19</c:v>
                </c:pt>
                <c:pt idx="9">
                  <c:v>8</c:v>
                </c:pt>
                <c:pt idx="10">
                  <c:v>12</c:v>
                </c:pt>
                <c:pt idx="11">
                  <c:v>8</c:v>
                </c:pt>
                <c:pt idx="12">
                  <c:v>10</c:v>
                </c:pt>
                <c:pt idx="13">
                  <c:v>14</c:v>
                </c:pt>
                <c:pt idx="14">
                  <c:v>19</c:v>
                </c:pt>
                <c:pt idx="15">
                  <c:v>14</c:v>
                </c:pt>
                <c:pt idx="16">
                  <c:v>30</c:v>
                </c:pt>
                <c:pt idx="17">
                  <c:v>44</c:v>
                </c:pt>
                <c:pt idx="18">
                  <c:v>27</c:v>
                </c:pt>
                <c:pt idx="19">
                  <c:v>32</c:v>
                </c:pt>
                <c:pt idx="20">
                  <c:v>50</c:v>
                </c:pt>
                <c:pt idx="21">
                  <c:v>74</c:v>
                </c:pt>
                <c:pt idx="22">
                  <c:v>102</c:v>
                </c:pt>
                <c:pt idx="23">
                  <c:v>144</c:v>
                </c:pt>
                <c:pt idx="24">
                  <c:v>209</c:v>
                </c:pt>
                <c:pt idx="25">
                  <c:v>260</c:v>
                </c:pt>
                <c:pt idx="26">
                  <c:v>643</c:v>
                </c:pt>
                <c:pt idx="27">
                  <c:v>744</c:v>
                </c:pt>
                <c:pt idx="28">
                  <c:v>812</c:v>
                </c:pt>
                <c:pt idx="29">
                  <c:v>39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114-B312-480B-BB27-36E173F09BE2}"/>
            </c:ext>
          </c:extLst>
        </c:ser>
        <c:ser>
          <c:idx val="7"/>
          <c:order val="7"/>
          <c:tx>
            <c:strRef>
              <c:f>LegendData!$P$1:$P$1</c:f>
              <c:strCache>
                <c:ptCount val="1"/>
                <c:pt idx="0">
                  <c:v>EPO - European Pa...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116-B312-480B-BB27-36E173F09BE2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18-B312-480B-BB27-36E173F09BE2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1A-B312-480B-BB27-36E173F09BE2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1C-B312-480B-BB27-36E173F09BE2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1E-B312-480B-BB27-36E173F09BE2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20-B312-480B-BB27-36E173F09BE2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22-B312-480B-BB27-36E173F09BE2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24-B312-480B-BB27-36E173F09BE2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26-B312-480B-BB27-36E173F09BE2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28-B312-480B-BB27-36E173F09BE2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2A-B312-480B-BB27-36E173F09BE2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2C-B312-480B-BB27-36E173F09BE2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2E-B312-480B-BB27-36E173F09BE2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30-B312-480B-BB27-36E173F09BE2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32-B312-480B-BB27-36E173F09BE2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34-B312-480B-BB27-36E173F09BE2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36-B312-480B-BB27-36E173F09BE2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38-B312-480B-BB27-36E173F09BE2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3A-B312-480B-BB27-36E173F09BE2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3C-B312-480B-BB27-36E173F09BE2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3E-B312-480B-BB27-36E173F09BE2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40-B312-480B-BB27-36E173F09BE2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42-B312-480B-BB27-36E173F09BE2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44-B312-480B-BB27-36E173F09BE2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46-B312-480B-BB27-36E173F09BE2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48-B312-480B-BB27-36E173F09BE2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4A-B312-480B-BB27-36E173F09BE2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4C-B312-480B-BB27-36E173F09BE2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4E-B312-480B-BB27-36E173F09BE2}"/>
              </c:ext>
            </c:extLst>
          </c:dPt>
          <c:xVal>
            <c:numRef>
              <c:f>ChartData!$A$212:$A$240</c:f>
              <c:numCache>
                <c:formatCode>0</c:formatCode>
                <c:ptCount val="2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</c:numCache>
            </c:numRef>
          </c:xVal>
          <c:yVal>
            <c:numRef>
              <c:f>ChartData!$P$212:$P$240</c:f>
              <c:numCache>
                <c:formatCode>0</c:formatCode>
                <c:ptCount val="29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  <c:pt idx="8">
                  <c:v>8</c:v>
                </c:pt>
                <c:pt idx="9">
                  <c:v>8</c:v>
                </c:pt>
                <c:pt idx="10">
                  <c:v>8</c:v>
                </c:pt>
                <c:pt idx="11">
                  <c:v>8</c:v>
                </c:pt>
                <c:pt idx="12">
                  <c:v>8</c:v>
                </c:pt>
                <c:pt idx="13">
                  <c:v>8</c:v>
                </c:pt>
                <c:pt idx="14">
                  <c:v>8</c:v>
                </c:pt>
                <c:pt idx="15">
                  <c:v>8</c:v>
                </c:pt>
                <c:pt idx="16">
                  <c:v>8</c:v>
                </c:pt>
                <c:pt idx="17">
                  <c:v>8</c:v>
                </c:pt>
                <c:pt idx="18">
                  <c:v>8</c:v>
                </c:pt>
                <c:pt idx="19">
                  <c:v>8</c:v>
                </c:pt>
                <c:pt idx="20">
                  <c:v>8</c:v>
                </c:pt>
                <c:pt idx="21">
                  <c:v>8</c:v>
                </c:pt>
                <c:pt idx="22">
                  <c:v>8</c:v>
                </c:pt>
                <c:pt idx="23">
                  <c:v>8</c:v>
                </c:pt>
                <c:pt idx="24">
                  <c:v>8</c:v>
                </c:pt>
                <c:pt idx="25">
                  <c:v>8</c:v>
                </c:pt>
                <c:pt idx="26">
                  <c:v>8</c:v>
                </c:pt>
                <c:pt idx="27">
                  <c:v>8</c:v>
                </c:pt>
                <c:pt idx="28">
                  <c:v>8</c:v>
                </c:pt>
              </c:numCache>
            </c:numRef>
          </c:yVal>
          <c:bubbleSize>
            <c:numRef>
              <c:f>ChartData!$Q$212:$Q$240</c:f>
              <c:numCache>
                <c:formatCode>0.00</c:formatCode>
                <c:ptCount val="29"/>
                <c:pt idx="0">
                  <c:v>44</c:v>
                </c:pt>
                <c:pt idx="1">
                  <c:v>58</c:v>
                </c:pt>
                <c:pt idx="2">
                  <c:v>60</c:v>
                </c:pt>
                <c:pt idx="3">
                  <c:v>37</c:v>
                </c:pt>
                <c:pt idx="4">
                  <c:v>46</c:v>
                </c:pt>
                <c:pt idx="5">
                  <c:v>65</c:v>
                </c:pt>
                <c:pt idx="6">
                  <c:v>61</c:v>
                </c:pt>
                <c:pt idx="7">
                  <c:v>84</c:v>
                </c:pt>
                <c:pt idx="8">
                  <c:v>89</c:v>
                </c:pt>
                <c:pt idx="9">
                  <c:v>93</c:v>
                </c:pt>
                <c:pt idx="10">
                  <c:v>94</c:v>
                </c:pt>
                <c:pt idx="11">
                  <c:v>68</c:v>
                </c:pt>
                <c:pt idx="12">
                  <c:v>81</c:v>
                </c:pt>
                <c:pt idx="13">
                  <c:v>71</c:v>
                </c:pt>
                <c:pt idx="14">
                  <c:v>58</c:v>
                </c:pt>
                <c:pt idx="15">
                  <c:v>61</c:v>
                </c:pt>
                <c:pt idx="16">
                  <c:v>81</c:v>
                </c:pt>
                <c:pt idx="17">
                  <c:v>99</c:v>
                </c:pt>
                <c:pt idx="18">
                  <c:v>96</c:v>
                </c:pt>
                <c:pt idx="19">
                  <c:v>77</c:v>
                </c:pt>
                <c:pt idx="20">
                  <c:v>101</c:v>
                </c:pt>
                <c:pt idx="21">
                  <c:v>137</c:v>
                </c:pt>
                <c:pt idx="22">
                  <c:v>154</c:v>
                </c:pt>
                <c:pt idx="23">
                  <c:v>183</c:v>
                </c:pt>
                <c:pt idx="24">
                  <c:v>177</c:v>
                </c:pt>
                <c:pt idx="25">
                  <c:v>220</c:v>
                </c:pt>
                <c:pt idx="26">
                  <c:v>237</c:v>
                </c:pt>
                <c:pt idx="27">
                  <c:v>188</c:v>
                </c:pt>
                <c:pt idx="28">
                  <c:v>41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14F-B312-480B-BB27-36E173F09BE2}"/>
            </c:ext>
          </c:extLst>
        </c:ser>
        <c:ser>
          <c:idx val="8"/>
          <c:order val="8"/>
          <c:tx>
            <c:strRef>
              <c:f>LegendData!$R$1:$R$1</c:f>
              <c:strCache>
                <c:ptCount val="1"/>
                <c:pt idx="0">
                  <c:v>Germany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151-B312-480B-BB27-36E173F09BE2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53-B312-480B-BB27-36E173F09BE2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55-B312-480B-BB27-36E173F09BE2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57-B312-480B-BB27-36E173F09BE2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59-B312-480B-BB27-36E173F09BE2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5B-B312-480B-BB27-36E173F09BE2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5D-B312-480B-BB27-36E173F09BE2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5F-B312-480B-BB27-36E173F09BE2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61-B312-480B-BB27-36E173F09BE2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63-B312-480B-BB27-36E173F09BE2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65-B312-480B-BB27-36E173F09BE2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67-B312-480B-BB27-36E173F09BE2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69-B312-480B-BB27-36E173F09BE2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6B-B312-480B-BB27-36E173F09BE2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6D-B312-480B-BB27-36E173F09BE2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6F-B312-480B-BB27-36E173F09BE2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71-B312-480B-BB27-36E173F09BE2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73-B312-480B-BB27-36E173F09BE2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75-B312-480B-BB27-36E173F09BE2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77-B312-480B-BB27-36E173F09BE2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79-B312-480B-BB27-36E173F09BE2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7B-B312-480B-BB27-36E173F09BE2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7D-B312-480B-BB27-36E173F09BE2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7F-B312-480B-BB27-36E173F09BE2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81-B312-480B-BB27-36E173F09BE2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83-B312-480B-BB27-36E173F09BE2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85-B312-480B-BB27-36E173F09BE2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87-B312-480B-BB27-36E173F09BE2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89-B312-480B-BB27-36E173F09BE2}"/>
              </c:ext>
            </c:extLst>
          </c:dPt>
          <c:xVal>
            <c:numRef>
              <c:f>ChartData!$A$241:$A$269</c:f>
              <c:numCache>
                <c:formatCode>0</c:formatCode>
                <c:ptCount val="2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</c:numCache>
            </c:numRef>
          </c:xVal>
          <c:yVal>
            <c:numRef>
              <c:f>ChartData!$R$241:$R$269</c:f>
              <c:numCache>
                <c:formatCode>0</c:formatCode>
                <c:ptCount val="29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7</c:v>
                </c:pt>
                <c:pt idx="10">
                  <c:v>7</c:v>
                </c:pt>
                <c:pt idx="11">
                  <c:v>7</c:v>
                </c:pt>
                <c:pt idx="12">
                  <c:v>7</c:v>
                </c:pt>
                <c:pt idx="13">
                  <c:v>7</c:v>
                </c:pt>
                <c:pt idx="14">
                  <c:v>7</c:v>
                </c:pt>
                <c:pt idx="15">
                  <c:v>7</c:v>
                </c:pt>
                <c:pt idx="16">
                  <c:v>7</c:v>
                </c:pt>
                <c:pt idx="17">
                  <c:v>7</c:v>
                </c:pt>
                <c:pt idx="18">
                  <c:v>7</c:v>
                </c:pt>
                <c:pt idx="19">
                  <c:v>7</c:v>
                </c:pt>
                <c:pt idx="20">
                  <c:v>7</c:v>
                </c:pt>
                <c:pt idx="21">
                  <c:v>7</c:v>
                </c:pt>
                <c:pt idx="22">
                  <c:v>7</c:v>
                </c:pt>
                <c:pt idx="23">
                  <c:v>7</c:v>
                </c:pt>
                <c:pt idx="24">
                  <c:v>7</c:v>
                </c:pt>
                <c:pt idx="25">
                  <c:v>7</c:v>
                </c:pt>
                <c:pt idx="26">
                  <c:v>7</c:v>
                </c:pt>
                <c:pt idx="27">
                  <c:v>7</c:v>
                </c:pt>
                <c:pt idx="28">
                  <c:v>7</c:v>
                </c:pt>
              </c:numCache>
            </c:numRef>
          </c:yVal>
          <c:bubbleSize>
            <c:numRef>
              <c:f>ChartData!$S$241:$S$269</c:f>
              <c:numCache>
                <c:formatCode>0.00</c:formatCode>
                <c:ptCount val="29"/>
                <c:pt idx="0">
                  <c:v>70</c:v>
                </c:pt>
                <c:pt idx="1">
                  <c:v>69</c:v>
                </c:pt>
                <c:pt idx="2">
                  <c:v>70</c:v>
                </c:pt>
                <c:pt idx="3">
                  <c:v>60</c:v>
                </c:pt>
                <c:pt idx="4">
                  <c:v>60</c:v>
                </c:pt>
                <c:pt idx="5">
                  <c:v>76</c:v>
                </c:pt>
                <c:pt idx="6">
                  <c:v>64</c:v>
                </c:pt>
                <c:pt idx="7">
                  <c:v>62</c:v>
                </c:pt>
                <c:pt idx="8">
                  <c:v>82</c:v>
                </c:pt>
                <c:pt idx="9">
                  <c:v>87</c:v>
                </c:pt>
                <c:pt idx="10">
                  <c:v>88</c:v>
                </c:pt>
                <c:pt idx="11">
                  <c:v>70</c:v>
                </c:pt>
                <c:pt idx="12">
                  <c:v>76</c:v>
                </c:pt>
                <c:pt idx="13">
                  <c:v>74</c:v>
                </c:pt>
                <c:pt idx="14">
                  <c:v>57</c:v>
                </c:pt>
                <c:pt idx="15">
                  <c:v>57</c:v>
                </c:pt>
                <c:pt idx="16">
                  <c:v>75</c:v>
                </c:pt>
                <c:pt idx="17">
                  <c:v>101</c:v>
                </c:pt>
                <c:pt idx="18">
                  <c:v>114</c:v>
                </c:pt>
                <c:pt idx="19">
                  <c:v>82</c:v>
                </c:pt>
                <c:pt idx="20">
                  <c:v>109</c:v>
                </c:pt>
                <c:pt idx="21">
                  <c:v>130</c:v>
                </c:pt>
                <c:pt idx="22">
                  <c:v>145</c:v>
                </c:pt>
                <c:pt idx="23">
                  <c:v>190</c:v>
                </c:pt>
                <c:pt idx="24">
                  <c:v>220</c:v>
                </c:pt>
                <c:pt idx="25">
                  <c:v>186</c:v>
                </c:pt>
                <c:pt idx="26">
                  <c:v>153</c:v>
                </c:pt>
                <c:pt idx="27">
                  <c:v>92</c:v>
                </c:pt>
                <c:pt idx="28">
                  <c:v>26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18A-B312-480B-BB27-36E173F09BE2}"/>
            </c:ext>
          </c:extLst>
        </c:ser>
        <c:ser>
          <c:idx val="9"/>
          <c:order val="9"/>
          <c:tx>
            <c:strRef>
              <c:f>LegendData!$T$1:$T$1</c:f>
              <c:strCache>
                <c:ptCount val="1"/>
                <c:pt idx="0">
                  <c:v>WIPO - World Inte...</c:v>
                </c:pt>
              </c:strCache>
            </c:strRef>
          </c:tx>
          <c:spPr>
            <a:solidFill>
              <a:srgbClr val="E56C8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18C-B312-480B-BB27-36E173F09BE2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8E-B312-480B-BB27-36E173F09BE2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90-B312-480B-BB27-36E173F09BE2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92-B312-480B-BB27-36E173F09BE2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94-B312-480B-BB27-36E173F09BE2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96-B312-480B-BB27-36E173F09BE2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98-B312-480B-BB27-36E173F09BE2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9A-B312-480B-BB27-36E173F09BE2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9C-B312-480B-BB27-36E173F09BE2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9E-B312-480B-BB27-36E173F09BE2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A0-B312-480B-BB27-36E173F09BE2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A2-B312-480B-BB27-36E173F09BE2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A4-B312-480B-BB27-36E173F09BE2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A6-B312-480B-BB27-36E173F09BE2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A8-B312-480B-BB27-36E173F09BE2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AA-B312-480B-BB27-36E173F09BE2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AC-B312-480B-BB27-36E173F09BE2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AE-B312-480B-BB27-36E173F09BE2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B0-B312-480B-BB27-36E173F09BE2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B2-B312-480B-BB27-36E173F09BE2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B4-B312-480B-BB27-36E173F09BE2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B6-B312-480B-BB27-36E173F09BE2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B8-B312-480B-BB27-36E173F09BE2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BA-B312-480B-BB27-36E173F09BE2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BC-B312-480B-BB27-36E173F09BE2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BE-B312-480B-BB27-36E173F09BE2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C0-B312-480B-BB27-36E173F09BE2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C2-B312-480B-BB27-36E173F09BE2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C4-B312-480B-BB27-36E173F09BE2}"/>
              </c:ext>
            </c:extLst>
          </c:dPt>
          <c:dPt>
            <c:idx val="2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C6-B312-480B-BB27-36E173F09BE2}"/>
              </c:ext>
            </c:extLst>
          </c:dPt>
          <c:xVal>
            <c:numRef>
              <c:f>ChartData!$A$270:$A$299</c:f>
              <c:numCache>
                <c:formatCode>0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ChartData!$T$270:$T$299</c:f>
              <c:numCache>
                <c:formatCode>0</c:formatCode>
                <c:ptCount val="30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6</c:v>
                </c:pt>
                <c:pt idx="16">
                  <c:v>6</c:v>
                </c:pt>
                <c:pt idx="17">
                  <c:v>6</c:v>
                </c:pt>
                <c:pt idx="18">
                  <c:v>6</c:v>
                </c:pt>
                <c:pt idx="19">
                  <c:v>6</c:v>
                </c:pt>
                <c:pt idx="20">
                  <c:v>6</c:v>
                </c:pt>
                <c:pt idx="21">
                  <c:v>6</c:v>
                </c:pt>
                <c:pt idx="22">
                  <c:v>6</c:v>
                </c:pt>
                <c:pt idx="23">
                  <c:v>6</c:v>
                </c:pt>
                <c:pt idx="24">
                  <c:v>6</c:v>
                </c:pt>
                <c:pt idx="25">
                  <c:v>6</c:v>
                </c:pt>
                <c:pt idx="26">
                  <c:v>6</c:v>
                </c:pt>
                <c:pt idx="27">
                  <c:v>6</c:v>
                </c:pt>
                <c:pt idx="28">
                  <c:v>6</c:v>
                </c:pt>
                <c:pt idx="29">
                  <c:v>6</c:v>
                </c:pt>
              </c:numCache>
            </c:numRef>
          </c:yVal>
          <c:bubbleSize>
            <c:numRef>
              <c:f>ChartData!$U$270:$U$299</c:f>
              <c:numCache>
                <c:formatCode>0.00</c:formatCode>
                <c:ptCount val="30"/>
                <c:pt idx="0">
                  <c:v>7</c:v>
                </c:pt>
                <c:pt idx="1">
                  <c:v>16</c:v>
                </c:pt>
                <c:pt idx="2">
                  <c:v>17</c:v>
                </c:pt>
                <c:pt idx="3">
                  <c:v>23</c:v>
                </c:pt>
                <c:pt idx="4">
                  <c:v>24</c:v>
                </c:pt>
                <c:pt idx="5">
                  <c:v>23</c:v>
                </c:pt>
                <c:pt idx="6">
                  <c:v>31</c:v>
                </c:pt>
                <c:pt idx="7">
                  <c:v>52</c:v>
                </c:pt>
                <c:pt idx="8">
                  <c:v>57</c:v>
                </c:pt>
                <c:pt idx="9">
                  <c:v>63</c:v>
                </c:pt>
                <c:pt idx="10">
                  <c:v>74</c:v>
                </c:pt>
                <c:pt idx="11">
                  <c:v>57</c:v>
                </c:pt>
                <c:pt idx="12">
                  <c:v>71</c:v>
                </c:pt>
                <c:pt idx="13">
                  <c:v>77</c:v>
                </c:pt>
                <c:pt idx="14">
                  <c:v>61</c:v>
                </c:pt>
                <c:pt idx="15">
                  <c:v>55</c:v>
                </c:pt>
                <c:pt idx="16">
                  <c:v>90</c:v>
                </c:pt>
                <c:pt idx="17">
                  <c:v>108</c:v>
                </c:pt>
                <c:pt idx="18">
                  <c:v>87</c:v>
                </c:pt>
                <c:pt idx="19">
                  <c:v>73</c:v>
                </c:pt>
                <c:pt idx="20">
                  <c:v>118</c:v>
                </c:pt>
                <c:pt idx="21">
                  <c:v>131</c:v>
                </c:pt>
                <c:pt idx="22">
                  <c:v>167</c:v>
                </c:pt>
                <c:pt idx="23">
                  <c:v>197</c:v>
                </c:pt>
                <c:pt idx="24">
                  <c:v>196</c:v>
                </c:pt>
                <c:pt idx="25">
                  <c:v>222</c:v>
                </c:pt>
                <c:pt idx="26">
                  <c:v>221</c:v>
                </c:pt>
                <c:pt idx="27">
                  <c:v>234</c:v>
                </c:pt>
                <c:pt idx="28">
                  <c:v>86</c:v>
                </c:pt>
                <c:pt idx="29">
                  <c:v>11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1C7-B312-480B-BB27-36E173F09BE2}"/>
            </c:ext>
          </c:extLst>
        </c:ser>
        <c:ser>
          <c:idx val="10"/>
          <c:order val="10"/>
          <c:tx>
            <c:strRef>
              <c:f>LegendData!$V$1:$V$1</c:f>
              <c:strCache>
                <c:ptCount val="1"/>
                <c:pt idx="0">
                  <c:v>Japan</c:v>
                </c:pt>
              </c:strCache>
            </c:strRef>
          </c:tx>
          <c:spPr>
            <a:solidFill>
              <a:srgbClr val="3CC8E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1C9-B312-480B-BB27-36E173F09BE2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CB-B312-480B-BB27-36E173F09BE2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CD-B312-480B-BB27-36E173F09BE2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CF-B312-480B-BB27-36E173F09BE2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D1-B312-480B-BB27-36E173F09BE2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D3-B312-480B-BB27-36E173F09BE2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D5-B312-480B-BB27-36E173F09BE2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D7-B312-480B-BB27-36E173F09BE2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D9-B312-480B-BB27-36E173F09BE2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DB-B312-480B-BB27-36E173F09BE2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DD-B312-480B-BB27-36E173F09BE2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DF-B312-480B-BB27-36E173F09BE2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E1-B312-480B-BB27-36E173F09BE2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E3-B312-480B-BB27-36E173F09BE2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E5-B312-480B-BB27-36E173F09BE2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E7-B312-480B-BB27-36E173F09BE2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E9-B312-480B-BB27-36E173F09BE2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EB-B312-480B-BB27-36E173F09BE2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1ED-B312-480B-BB27-36E173F09BE2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1EF-B312-480B-BB27-36E173F09BE2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1F1-B312-480B-BB27-36E173F09BE2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1F3-B312-480B-BB27-36E173F09BE2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1F5-B312-480B-BB27-36E173F09BE2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1F7-B312-480B-BB27-36E173F09BE2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1F9-B312-480B-BB27-36E173F09BE2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1FB-B312-480B-BB27-36E173F09BE2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1FD-B312-480B-BB27-36E173F09BE2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1FF-B312-480B-BB27-36E173F09BE2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201-B312-480B-BB27-36E173F09BE2}"/>
              </c:ext>
            </c:extLst>
          </c:dPt>
          <c:dPt>
            <c:idx val="29"/>
            <c:invertIfNegative val="1"/>
            <c:bubble3D val="0"/>
            <c:extLst>
              <c:ext xmlns:c16="http://schemas.microsoft.com/office/drawing/2014/chart" uri="{C3380CC4-5D6E-409C-BE32-E72D297353CC}">
                <c16:uniqueId val="{00000203-B312-480B-BB27-36E173F09BE2}"/>
              </c:ext>
            </c:extLst>
          </c:dPt>
          <c:xVal>
            <c:numRef>
              <c:f>ChartData!$A$300:$A$329</c:f>
              <c:numCache>
                <c:formatCode>0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ChartData!$V$300:$V$329</c:f>
              <c:numCache>
                <c:formatCode>0</c:formatCode>
                <c:ptCount val="3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5</c:v>
                </c:pt>
                <c:pt idx="27">
                  <c:v>5</c:v>
                </c:pt>
                <c:pt idx="28">
                  <c:v>5</c:v>
                </c:pt>
                <c:pt idx="29">
                  <c:v>5</c:v>
                </c:pt>
              </c:numCache>
            </c:numRef>
          </c:yVal>
          <c:bubbleSize>
            <c:numRef>
              <c:f>ChartData!$W$300:$W$329</c:f>
              <c:numCache>
                <c:formatCode>0.00</c:formatCode>
                <c:ptCount val="30"/>
                <c:pt idx="0">
                  <c:v>103</c:v>
                </c:pt>
                <c:pt idx="1">
                  <c:v>116</c:v>
                </c:pt>
                <c:pt idx="2">
                  <c:v>119</c:v>
                </c:pt>
                <c:pt idx="3">
                  <c:v>94</c:v>
                </c:pt>
                <c:pt idx="4">
                  <c:v>81</c:v>
                </c:pt>
                <c:pt idx="5">
                  <c:v>75</c:v>
                </c:pt>
                <c:pt idx="6">
                  <c:v>89</c:v>
                </c:pt>
                <c:pt idx="7">
                  <c:v>100</c:v>
                </c:pt>
                <c:pt idx="8">
                  <c:v>95</c:v>
                </c:pt>
                <c:pt idx="9">
                  <c:v>77</c:v>
                </c:pt>
                <c:pt idx="10">
                  <c:v>103</c:v>
                </c:pt>
                <c:pt idx="11">
                  <c:v>77</c:v>
                </c:pt>
                <c:pt idx="12">
                  <c:v>68</c:v>
                </c:pt>
                <c:pt idx="13">
                  <c:v>62</c:v>
                </c:pt>
                <c:pt idx="14">
                  <c:v>55</c:v>
                </c:pt>
                <c:pt idx="15">
                  <c:v>44</c:v>
                </c:pt>
                <c:pt idx="16">
                  <c:v>58</c:v>
                </c:pt>
                <c:pt idx="17">
                  <c:v>69</c:v>
                </c:pt>
                <c:pt idx="18">
                  <c:v>65</c:v>
                </c:pt>
                <c:pt idx="19">
                  <c:v>46</c:v>
                </c:pt>
                <c:pt idx="20">
                  <c:v>74</c:v>
                </c:pt>
                <c:pt idx="21">
                  <c:v>92</c:v>
                </c:pt>
                <c:pt idx="22">
                  <c:v>106</c:v>
                </c:pt>
                <c:pt idx="23">
                  <c:v>127</c:v>
                </c:pt>
                <c:pt idx="24">
                  <c:v>150</c:v>
                </c:pt>
                <c:pt idx="25">
                  <c:v>171</c:v>
                </c:pt>
                <c:pt idx="26">
                  <c:v>146</c:v>
                </c:pt>
                <c:pt idx="27">
                  <c:v>129</c:v>
                </c:pt>
                <c:pt idx="28">
                  <c:v>30</c:v>
                </c:pt>
                <c:pt idx="29">
                  <c:v>1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204-B312-480B-BB27-36E173F09BE2}"/>
            </c:ext>
          </c:extLst>
        </c:ser>
        <c:ser>
          <c:idx val="11"/>
          <c:order val="11"/>
          <c:tx>
            <c:strRef>
              <c:f>LegendData!$X$1:$X$1</c:f>
              <c:strCache>
                <c:ptCount val="1"/>
                <c:pt idx="0">
                  <c:v>France</c:v>
                </c:pt>
              </c:strCache>
            </c:strRef>
          </c:tx>
          <c:spPr>
            <a:solidFill>
              <a:srgbClr val="B9D24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06-B312-480B-BB27-36E173F09BE2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08-B312-480B-BB27-36E173F09BE2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0A-B312-480B-BB27-36E173F09BE2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0C-B312-480B-BB27-36E173F09BE2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0E-B312-480B-BB27-36E173F09BE2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10-B312-480B-BB27-36E173F09BE2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12-B312-480B-BB27-36E173F09BE2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14-B312-480B-BB27-36E173F09BE2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216-B312-480B-BB27-36E173F09BE2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218-B312-480B-BB27-36E173F09BE2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21A-B312-480B-BB27-36E173F09BE2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1C-B312-480B-BB27-36E173F09BE2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1E-B312-480B-BB27-36E173F09BE2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20-B312-480B-BB27-36E173F09BE2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22-B312-480B-BB27-36E173F09BE2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24-B312-480B-BB27-36E173F09BE2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26-B312-480B-BB27-36E173F09BE2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28-B312-480B-BB27-36E173F09BE2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22A-B312-480B-BB27-36E173F09BE2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22C-B312-480B-BB27-36E173F09BE2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22E-B312-480B-BB27-36E173F09BE2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30-B312-480B-BB27-36E173F09BE2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32-B312-480B-BB27-36E173F09BE2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34-B312-480B-BB27-36E173F09BE2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36-B312-480B-BB27-36E173F09BE2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38-B312-480B-BB27-36E173F09BE2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3A-B312-480B-BB27-36E173F09BE2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3C-B312-480B-BB27-36E173F09BE2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23E-B312-480B-BB27-36E173F09BE2}"/>
              </c:ext>
            </c:extLst>
          </c:dPt>
          <c:xVal>
            <c:numRef>
              <c:f>ChartData!$A$330:$A$358</c:f>
              <c:numCache>
                <c:formatCode>0</c:formatCode>
                <c:ptCount val="2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</c:numCache>
            </c:numRef>
          </c:xVal>
          <c:yVal>
            <c:numRef>
              <c:f>ChartData!$X$330:$X$358</c:f>
              <c:numCache>
                <c:formatCode>0</c:formatCode>
                <c:ptCount val="29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4</c:v>
                </c:pt>
                <c:pt idx="20">
                  <c:v>4</c:v>
                </c:pt>
                <c:pt idx="21">
                  <c:v>4</c:v>
                </c:pt>
                <c:pt idx="22">
                  <c:v>4</c:v>
                </c:pt>
                <c:pt idx="23">
                  <c:v>4</c:v>
                </c:pt>
                <c:pt idx="24">
                  <c:v>4</c:v>
                </c:pt>
                <c:pt idx="25">
                  <c:v>4</c:v>
                </c:pt>
                <c:pt idx="26">
                  <c:v>4</c:v>
                </c:pt>
                <c:pt idx="27">
                  <c:v>4</c:v>
                </c:pt>
                <c:pt idx="28">
                  <c:v>4</c:v>
                </c:pt>
              </c:numCache>
            </c:numRef>
          </c:yVal>
          <c:bubbleSize>
            <c:numRef>
              <c:f>ChartData!$Y$330:$Y$358</c:f>
              <c:numCache>
                <c:formatCode>0.00</c:formatCode>
                <c:ptCount val="29"/>
                <c:pt idx="0">
                  <c:v>53</c:v>
                </c:pt>
                <c:pt idx="1">
                  <c:v>61</c:v>
                </c:pt>
                <c:pt idx="2">
                  <c:v>69</c:v>
                </c:pt>
                <c:pt idx="3">
                  <c:v>60</c:v>
                </c:pt>
                <c:pt idx="4">
                  <c:v>48</c:v>
                </c:pt>
                <c:pt idx="5">
                  <c:v>75</c:v>
                </c:pt>
                <c:pt idx="6">
                  <c:v>59</c:v>
                </c:pt>
                <c:pt idx="7">
                  <c:v>67</c:v>
                </c:pt>
                <c:pt idx="8">
                  <c:v>67</c:v>
                </c:pt>
                <c:pt idx="9">
                  <c:v>71</c:v>
                </c:pt>
                <c:pt idx="10">
                  <c:v>80</c:v>
                </c:pt>
                <c:pt idx="11">
                  <c:v>61</c:v>
                </c:pt>
                <c:pt idx="12">
                  <c:v>63</c:v>
                </c:pt>
                <c:pt idx="13">
                  <c:v>59</c:v>
                </c:pt>
                <c:pt idx="14">
                  <c:v>49</c:v>
                </c:pt>
                <c:pt idx="15">
                  <c:v>40</c:v>
                </c:pt>
                <c:pt idx="16">
                  <c:v>57</c:v>
                </c:pt>
                <c:pt idx="17">
                  <c:v>75</c:v>
                </c:pt>
                <c:pt idx="18">
                  <c:v>90</c:v>
                </c:pt>
                <c:pt idx="19">
                  <c:v>76</c:v>
                </c:pt>
                <c:pt idx="20">
                  <c:v>81</c:v>
                </c:pt>
                <c:pt idx="21">
                  <c:v>108</c:v>
                </c:pt>
                <c:pt idx="22">
                  <c:v>116</c:v>
                </c:pt>
                <c:pt idx="23">
                  <c:v>148</c:v>
                </c:pt>
                <c:pt idx="24">
                  <c:v>122</c:v>
                </c:pt>
                <c:pt idx="25">
                  <c:v>123</c:v>
                </c:pt>
                <c:pt idx="26">
                  <c:v>98</c:v>
                </c:pt>
                <c:pt idx="27">
                  <c:v>56</c:v>
                </c:pt>
                <c:pt idx="28">
                  <c:v>13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23F-B312-480B-BB27-36E173F09BE2}"/>
            </c:ext>
          </c:extLst>
        </c:ser>
        <c:ser>
          <c:idx val="12"/>
          <c:order val="12"/>
          <c:tx>
            <c:strRef>
              <c:f>LegendData!$Z$1:$Z$1</c:f>
              <c:strCache>
                <c:ptCount val="1"/>
                <c:pt idx="0">
                  <c:v>United Kingdom</c:v>
                </c:pt>
              </c:strCache>
            </c:strRef>
          </c:tx>
          <c:spPr>
            <a:solidFill>
              <a:srgbClr val="8A100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41-B312-480B-BB27-36E173F09BE2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43-B312-480B-BB27-36E173F09BE2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45-B312-480B-BB27-36E173F09BE2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47-B312-480B-BB27-36E173F09BE2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49-B312-480B-BB27-36E173F09BE2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4B-B312-480B-BB27-36E173F09BE2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4D-B312-480B-BB27-36E173F09BE2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4F-B312-480B-BB27-36E173F09BE2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251-B312-480B-BB27-36E173F09BE2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253-B312-480B-BB27-36E173F09BE2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255-B312-480B-BB27-36E173F09BE2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57-B312-480B-BB27-36E173F09BE2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59-B312-480B-BB27-36E173F09BE2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5B-B312-480B-BB27-36E173F09BE2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5D-B312-480B-BB27-36E173F09BE2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5F-B312-480B-BB27-36E173F09BE2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61-B312-480B-BB27-36E173F09BE2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63-B312-480B-BB27-36E173F09BE2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265-B312-480B-BB27-36E173F09BE2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267-B312-480B-BB27-36E173F09BE2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269-B312-480B-BB27-36E173F09BE2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6B-B312-480B-BB27-36E173F09BE2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6D-B312-480B-BB27-36E173F09BE2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6F-B312-480B-BB27-36E173F09BE2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71-B312-480B-BB27-36E173F09BE2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73-B312-480B-BB27-36E173F09BE2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75-B312-480B-BB27-36E173F09BE2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77-B312-480B-BB27-36E173F09BE2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279-B312-480B-BB27-36E173F09BE2}"/>
              </c:ext>
            </c:extLst>
          </c:dPt>
          <c:xVal>
            <c:numRef>
              <c:f>ChartData!$A$359:$A$387</c:f>
              <c:numCache>
                <c:formatCode>0</c:formatCode>
                <c:ptCount val="2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</c:numCache>
            </c:numRef>
          </c:xVal>
          <c:yVal>
            <c:numRef>
              <c:f>ChartData!$Z$359:$Z$387</c:f>
              <c:numCache>
                <c:formatCode>0</c:formatCode>
                <c:ptCount val="29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</c:numCache>
            </c:numRef>
          </c:yVal>
          <c:bubbleSize>
            <c:numRef>
              <c:f>ChartData!$AA$359:$AA$387</c:f>
              <c:numCache>
                <c:formatCode>0.00</c:formatCode>
                <c:ptCount val="29"/>
                <c:pt idx="0">
                  <c:v>42</c:v>
                </c:pt>
                <c:pt idx="1">
                  <c:v>49</c:v>
                </c:pt>
                <c:pt idx="2">
                  <c:v>49</c:v>
                </c:pt>
                <c:pt idx="3">
                  <c:v>34</c:v>
                </c:pt>
                <c:pt idx="4">
                  <c:v>34</c:v>
                </c:pt>
                <c:pt idx="5">
                  <c:v>52</c:v>
                </c:pt>
                <c:pt idx="6">
                  <c:v>52</c:v>
                </c:pt>
                <c:pt idx="7">
                  <c:v>48</c:v>
                </c:pt>
                <c:pt idx="8">
                  <c:v>46</c:v>
                </c:pt>
                <c:pt idx="9">
                  <c:v>51</c:v>
                </c:pt>
                <c:pt idx="10">
                  <c:v>62</c:v>
                </c:pt>
                <c:pt idx="11">
                  <c:v>43</c:v>
                </c:pt>
                <c:pt idx="12">
                  <c:v>49</c:v>
                </c:pt>
                <c:pt idx="13">
                  <c:v>51</c:v>
                </c:pt>
                <c:pt idx="14">
                  <c:v>44</c:v>
                </c:pt>
                <c:pt idx="15">
                  <c:v>33</c:v>
                </c:pt>
                <c:pt idx="16">
                  <c:v>56</c:v>
                </c:pt>
                <c:pt idx="17">
                  <c:v>70</c:v>
                </c:pt>
                <c:pt idx="18">
                  <c:v>84</c:v>
                </c:pt>
                <c:pt idx="19">
                  <c:v>67</c:v>
                </c:pt>
                <c:pt idx="20">
                  <c:v>87</c:v>
                </c:pt>
                <c:pt idx="21">
                  <c:v>101</c:v>
                </c:pt>
                <c:pt idx="22">
                  <c:v>117</c:v>
                </c:pt>
                <c:pt idx="23">
                  <c:v>151</c:v>
                </c:pt>
                <c:pt idx="24">
                  <c:v>123</c:v>
                </c:pt>
                <c:pt idx="25">
                  <c:v>122</c:v>
                </c:pt>
                <c:pt idx="26">
                  <c:v>99</c:v>
                </c:pt>
                <c:pt idx="27">
                  <c:v>33</c:v>
                </c:pt>
                <c:pt idx="28">
                  <c:v>10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27A-B312-480B-BB27-36E173F09BE2}"/>
            </c:ext>
          </c:extLst>
        </c:ser>
        <c:ser>
          <c:idx val="13"/>
          <c:order val="13"/>
          <c:tx>
            <c:strRef>
              <c:f>LegendData!$AB$1:$AB$1</c:f>
              <c:strCache>
                <c:ptCount val="1"/>
                <c:pt idx="0">
                  <c:v>Switzerland</c:v>
                </c:pt>
              </c:strCache>
            </c:strRef>
          </c:tx>
          <c:spPr>
            <a:solidFill>
              <a:srgbClr val="3470B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7C-B312-480B-BB27-36E173F09BE2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7E-B312-480B-BB27-36E173F09BE2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80-B312-480B-BB27-36E173F09BE2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82-B312-480B-BB27-36E173F09BE2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84-B312-480B-BB27-36E173F09BE2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86-B312-480B-BB27-36E173F09BE2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88-B312-480B-BB27-36E173F09BE2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8A-B312-480B-BB27-36E173F09BE2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28C-B312-480B-BB27-36E173F09BE2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28E-B312-480B-BB27-36E173F09BE2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290-B312-480B-BB27-36E173F09BE2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92-B312-480B-BB27-36E173F09BE2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94-B312-480B-BB27-36E173F09BE2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96-B312-480B-BB27-36E173F09BE2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98-B312-480B-BB27-36E173F09BE2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9A-B312-480B-BB27-36E173F09BE2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9C-B312-480B-BB27-36E173F09BE2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9E-B312-480B-BB27-36E173F09BE2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2A0-B312-480B-BB27-36E173F09BE2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2A2-B312-480B-BB27-36E173F09BE2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2A4-B312-480B-BB27-36E173F09BE2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A6-B312-480B-BB27-36E173F09BE2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A8-B312-480B-BB27-36E173F09BE2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AA-B312-480B-BB27-36E173F09BE2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AC-B312-480B-BB27-36E173F09BE2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AE-B312-480B-BB27-36E173F09BE2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B0-B312-480B-BB27-36E173F09BE2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B2-B312-480B-BB27-36E173F09BE2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2B4-B312-480B-BB27-36E173F09BE2}"/>
              </c:ext>
            </c:extLst>
          </c:dPt>
          <c:xVal>
            <c:numRef>
              <c:f>ChartData!$A$388:$A$416</c:f>
              <c:numCache>
                <c:formatCode>0</c:formatCode>
                <c:ptCount val="2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</c:numCache>
            </c:numRef>
          </c:xVal>
          <c:yVal>
            <c:numRef>
              <c:f>ChartData!$AB$388:$AB$416</c:f>
              <c:numCache>
                <c:formatCode>0</c:formatCode>
                <c:ptCount val="29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</c:numCache>
            </c:numRef>
          </c:yVal>
          <c:bubbleSize>
            <c:numRef>
              <c:f>ChartData!$AC$388:$AC$416</c:f>
              <c:numCache>
                <c:formatCode>0.00</c:formatCode>
                <c:ptCount val="29"/>
                <c:pt idx="0">
                  <c:v>4</c:v>
                </c:pt>
                <c:pt idx="1">
                  <c:v>3</c:v>
                </c:pt>
                <c:pt idx="2">
                  <c:v>5</c:v>
                </c:pt>
                <c:pt idx="3">
                  <c:v>6</c:v>
                </c:pt>
                <c:pt idx="4">
                  <c:v>3</c:v>
                </c:pt>
                <c:pt idx="5">
                  <c:v>5</c:v>
                </c:pt>
                <c:pt idx="6">
                  <c:v>7</c:v>
                </c:pt>
                <c:pt idx="7">
                  <c:v>5</c:v>
                </c:pt>
                <c:pt idx="8">
                  <c:v>6</c:v>
                </c:pt>
                <c:pt idx="9">
                  <c:v>9</c:v>
                </c:pt>
                <c:pt idx="10">
                  <c:v>28</c:v>
                </c:pt>
                <c:pt idx="11">
                  <c:v>24</c:v>
                </c:pt>
                <c:pt idx="12">
                  <c:v>22</c:v>
                </c:pt>
                <c:pt idx="13">
                  <c:v>26</c:v>
                </c:pt>
                <c:pt idx="14">
                  <c:v>26</c:v>
                </c:pt>
                <c:pt idx="15">
                  <c:v>19</c:v>
                </c:pt>
                <c:pt idx="16">
                  <c:v>41</c:v>
                </c:pt>
                <c:pt idx="17">
                  <c:v>57</c:v>
                </c:pt>
                <c:pt idx="18">
                  <c:v>68</c:v>
                </c:pt>
                <c:pt idx="19">
                  <c:v>60</c:v>
                </c:pt>
                <c:pt idx="20">
                  <c:v>75</c:v>
                </c:pt>
                <c:pt idx="21">
                  <c:v>92</c:v>
                </c:pt>
                <c:pt idx="22">
                  <c:v>106</c:v>
                </c:pt>
                <c:pt idx="23">
                  <c:v>136</c:v>
                </c:pt>
                <c:pt idx="24">
                  <c:v>120</c:v>
                </c:pt>
                <c:pt idx="25">
                  <c:v>125</c:v>
                </c:pt>
                <c:pt idx="26">
                  <c:v>98</c:v>
                </c:pt>
                <c:pt idx="27">
                  <c:v>22</c:v>
                </c:pt>
                <c:pt idx="28">
                  <c:v>4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2B5-B312-480B-BB27-36E173F09BE2}"/>
            </c:ext>
          </c:extLst>
        </c:ser>
        <c:ser>
          <c:idx val="14"/>
          <c:order val="14"/>
          <c:tx>
            <c:strRef>
              <c:f>LegendData!$AD$1:$AD$1</c:f>
              <c:strCache>
                <c:ptCount val="1"/>
                <c:pt idx="0">
                  <c:v>Ireland</c:v>
                </c:pt>
              </c:strCache>
            </c:strRef>
          </c:tx>
          <c:spPr>
            <a:solidFill>
              <a:srgbClr val="00643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2B7-B312-480B-BB27-36E173F09BE2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B9-B312-480B-BB27-36E173F09BE2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BB-B312-480B-BB27-36E173F09BE2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BD-B312-480B-BB27-36E173F09BE2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BF-B312-480B-BB27-36E173F09BE2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C1-B312-480B-BB27-36E173F09BE2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C3-B312-480B-BB27-36E173F09BE2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C5-B312-480B-BB27-36E173F09BE2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2C7-B312-480B-BB27-36E173F09BE2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2C9-B312-480B-BB27-36E173F09BE2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2CB-B312-480B-BB27-36E173F09BE2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CD-B312-480B-BB27-36E173F09BE2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CF-B312-480B-BB27-36E173F09BE2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D1-B312-480B-BB27-36E173F09BE2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D3-B312-480B-BB27-36E173F09BE2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D5-B312-480B-BB27-36E173F09BE2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D7-B312-480B-BB27-36E173F09BE2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2D9-B312-480B-BB27-36E173F09BE2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2DB-B312-480B-BB27-36E173F09BE2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2DD-B312-480B-BB27-36E173F09BE2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2DF-B312-480B-BB27-36E173F09BE2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2E1-B312-480B-BB27-36E173F09BE2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2E3-B312-480B-BB27-36E173F09BE2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2E5-B312-480B-BB27-36E173F09BE2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2E7-B312-480B-BB27-36E173F09BE2}"/>
              </c:ext>
            </c:extLst>
          </c:dPt>
          <c:dPt>
            <c:idx val="25"/>
            <c:invertIfNegative val="1"/>
            <c:bubble3D val="0"/>
            <c:extLst>
              <c:ext xmlns:c16="http://schemas.microsoft.com/office/drawing/2014/chart" uri="{C3380CC4-5D6E-409C-BE32-E72D297353CC}">
                <c16:uniqueId val="{000002E9-B312-480B-BB27-36E173F09BE2}"/>
              </c:ext>
            </c:extLst>
          </c:dPt>
          <c:dPt>
            <c:idx val="26"/>
            <c:invertIfNegative val="1"/>
            <c:bubble3D val="0"/>
            <c:extLst>
              <c:ext xmlns:c16="http://schemas.microsoft.com/office/drawing/2014/chart" uri="{C3380CC4-5D6E-409C-BE32-E72D297353CC}">
                <c16:uniqueId val="{000002EB-B312-480B-BB27-36E173F09BE2}"/>
              </c:ext>
            </c:extLst>
          </c:dPt>
          <c:xVal>
            <c:numRef>
              <c:f>ChartData!$A$417:$A$443</c:f>
              <c:numCache>
                <c:formatCode>0</c:formatCode>
                <c:ptCount val="27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</c:v>
                </c:pt>
                <c:pt idx="19">
                  <c:v>22</c:v>
                </c:pt>
                <c:pt idx="20">
                  <c:v>23</c:v>
                </c:pt>
                <c:pt idx="21">
                  <c:v>24</c:v>
                </c:pt>
                <c:pt idx="22">
                  <c:v>25</c:v>
                </c:pt>
                <c:pt idx="23">
                  <c:v>26</c:v>
                </c:pt>
                <c:pt idx="24">
                  <c:v>27</c:v>
                </c:pt>
                <c:pt idx="25">
                  <c:v>28</c:v>
                </c:pt>
                <c:pt idx="26">
                  <c:v>29</c:v>
                </c:pt>
              </c:numCache>
            </c:numRef>
          </c:xVal>
          <c:yVal>
            <c:numRef>
              <c:f>ChartData!$AD$417:$AD$443</c:f>
              <c:numCache>
                <c:formatCode>0</c:formatCode>
                <c:ptCount val="2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</c:numCache>
            </c:numRef>
          </c:yVal>
          <c:bubbleSize>
            <c:numRef>
              <c:f>ChartData!$AE$417:$AE$443</c:f>
              <c:numCache>
                <c:formatCode>0.00</c:formatCode>
                <c:ptCount val="2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5</c:v>
                </c:pt>
                <c:pt idx="5">
                  <c:v>3</c:v>
                </c:pt>
                <c:pt idx="6">
                  <c:v>8</c:v>
                </c:pt>
                <c:pt idx="7">
                  <c:v>23</c:v>
                </c:pt>
                <c:pt idx="8">
                  <c:v>40</c:v>
                </c:pt>
                <c:pt idx="9">
                  <c:v>31</c:v>
                </c:pt>
                <c:pt idx="10">
                  <c:v>21</c:v>
                </c:pt>
                <c:pt idx="11">
                  <c:v>26</c:v>
                </c:pt>
                <c:pt idx="12">
                  <c:v>24</c:v>
                </c:pt>
                <c:pt idx="13">
                  <c:v>17</c:v>
                </c:pt>
                <c:pt idx="14">
                  <c:v>39</c:v>
                </c:pt>
                <c:pt idx="15">
                  <c:v>57</c:v>
                </c:pt>
                <c:pt idx="16">
                  <c:v>67</c:v>
                </c:pt>
                <c:pt idx="17">
                  <c:v>60</c:v>
                </c:pt>
                <c:pt idx="18">
                  <c:v>74</c:v>
                </c:pt>
                <c:pt idx="19">
                  <c:v>93</c:v>
                </c:pt>
                <c:pt idx="20">
                  <c:v>106</c:v>
                </c:pt>
                <c:pt idx="21">
                  <c:v>131</c:v>
                </c:pt>
                <c:pt idx="22">
                  <c:v>116</c:v>
                </c:pt>
                <c:pt idx="23">
                  <c:v>117</c:v>
                </c:pt>
                <c:pt idx="24">
                  <c:v>92</c:v>
                </c:pt>
                <c:pt idx="25">
                  <c:v>15</c:v>
                </c:pt>
                <c:pt idx="26">
                  <c:v>2</c:v>
                </c:pt>
              </c:numCache>
            </c:numRef>
          </c:bubbleSize>
          <c:bubble3D val="0"/>
          <c:extLst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2EC-B312-480B-BB27-36E173F09B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7"/>
        <c:showNegBubbles val="0"/>
        <c:axId val="660644552"/>
        <c:axId val="660639064"/>
      </c:bubbleChart>
      <c:valAx>
        <c:axId val="660644552"/>
        <c:scaling>
          <c:orientation val="minMax"/>
          <c:min val="0"/>
        </c:scaling>
        <c:delete val="1"/>
        <c:axPos val="b"/>
        <c:numFmt formatCode="General" sourceLinked="0"/>
        <c:majorTickMark val="out"/>
        <c:minorTickMark val="none"/>
        <c:tickLblPos val="nextTo"/>
        <c:crossAx val="660639064"/>
        <c:crossesAt val="0"/>
        <c:crossBetween val="midCat"/>
        <c:majorUnit val="1"/>
      </c:valAx>
      <c:valAx>
        <c:axId val="660639064"/>
        <c:scaling>
          <c:orientation val="minMax"/>
          <c:max val="13.5"/>
          <c:min val="0"/>
        </c:scaling>
        <c:delete val="1"/>
        <c:axPos val="l"/>
        <c:numFmt formatCode="0" sourceLinked="1"/>
        <c:majorTickMark val="out"/>
        <c:minorTickMark val="none"/>
        <c:tickLblPos val="nextTo"/>
        <c:crossAx val="660644552"/>
        <c:crossesAt val="0"/>
        <c:crossBetween val="midCat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7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6F73FC2-ABFF-409C-927D-899310CC65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134F643-9AEE-4309-BFDE-68FFF13583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8AC17-C6CF-4DB9-AD47-8BF574B734C4}" type="datetimeFigureOut">
              <a:rPr lang="en-GB" smtClean="0"/>
              <a:t>11-06-2021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5950750-4429-494B-9229-5AC7CAF49B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F528E23-E6D6-4FEF-98CA-0B9F2B699D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3E70E-1989-4818-A2BE-FFAA2CB29650}" type="slidenum">
              <a:rPr lang="en-GB" smtClean="0"/>
              <a:t>‹#›</a:t>
            </a:fld>
            <a:endParaRPr lang="en-GB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21212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E8851-80E4-4F07-B83C-F9924F85CD98}" type="datetimeFigureOut">
              <a:rPr lang="en-GB" smtClean="0"/>
              <a:t>11-06-2021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089CC-7EAF-4FA7-814B-20666840BE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421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YM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E089CC-7EAF-4FA7-814B-20666840BE4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581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E089CC-7EAF-4FA7-814B-20666840BE4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981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E089CC-7EAF-4FA7-814B-20666840BE4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5045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E089CC-7EAF-4FA7-814B-20666840BE4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2801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E089CC-7EAF-4FA7-814B-20666840BE4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8314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E089CC-7EAF-4FA7-814B-20666840BE4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2224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E089CC-7EAF-4FA7-814B-20666840BE4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0455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E089CC-7EAF-4FA7-814B-20666840BE4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5289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E089CC-7EAF-4FA7-814B-20666840BE4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9460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E089CC-7EAF-4FA7-814B-20666840BE4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180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E089CC-7EAF-4FA7-814B-20666840BE4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329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E089CC-7EAF-4FA7-814B-20666840BE4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4856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E089CC-7EAF-4FA7-814B-20666840BE4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7198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E089CC-7EAF-4FA7-814B-20666840BE4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7105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E089CC-7EAF-4FA7-814B-20666840BE4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8985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E089CC-7EAF-4FA7-814B-20666840BE4C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42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E089CC-7EAF-4FA7-814B-20666840BE4C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5103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E089CC-7EAF-4FA7-814B-20666840BE4C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5811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E089CC-7EAF-4FA7-814B-20666840BE4C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718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E089CC-7EAF-4FA7-814B-20666840BE4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987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E089CC-7EAF-4FA7-814B-20666840BE4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17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E089CC-7EAF-4FA7-814B-20666840BE4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711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E089CC-7EAF-4FA7-814B-20666840BE4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639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E089CC-7EAF-4FA7-814B-20666840BE4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179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E089CC-7EAF-4FA7-814B-20666840BE4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58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E089CC-7EAF-4FA7-814B-20666840BE4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07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mailto:graphic_design_the_hague@epo.org" TargetMode="External"/><Relationship Id="rId2" Type="http://schemas.openxmlformats.org/officeDocument/2006/relationships/hyperlink" Target="mailto:graphic_design_munich@epo.org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mailto:graphic_design_the_hague@epo.org" TargetMode="External"/><Relationship Id="rId2" Type="http://schemas.openxmlformats.org/officeDocument/2006/relationships/hyperlink" Target="mailto:graphic_design_munich@epo.org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mailto:graphic_design_the_hague@epo.org" TargetMode="External"/><Relationship Id="rId2" Type="http://schemas.openxmlformats.org/officeDocument/2006/relationships/hyperlink" Target="mailto:graphic_design_munich@epo.org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75600" y="1916757"/>
            <a:ext cx="7556400" cy="430887"/>
          </a:xfrm>
        </p:spPr>
        <p:txBody>
          <a:bodyPr wrap="square" lIns="0" tIns="0" rIns="0" bIns="0" anchor="b" anchorCtr="0">
            <a:spAutoFit/>
          </a:bodyPr>
          <a:lstStyle>
            <a:lvl1pPr>
              <a:lnSpc>
                <a:spcPct val="100000"/>
              </a:lnSpc>
              <a:defRPr sz="2800" baseline="0">
                <a:solidFill>
                  <a:srgbClr val="404955"/>
                </a:solidFill>
              </a:defRPr>
            </a:lvl1pPr>
          </a:lstStyle>
          <a:p>
            <a:r>
              <a:rPr lang="en-US"/>
              <a:t>Insert here the title of the presentation</a:t>
            </a:r>
            <a:endParaRPr lang="en-GB"/>
          </a:p>
        </p:txBody>
      </p:sp>
      <p:pic>
        <p:nvPicPr>
          <p:cNvPr id="14" name="Grafik 19" descr="Ein Bild, das Person, Mann, stehend, drinnen enthält.&#10;&#10;Automatisch generierte Beschreibung">
            <a:extLst>
              <a:ext uri="{FF2B5EF4-FFF2-40B4-BE49-F238E27FC236}">
                <a16:creationId xmlns:a16="http://schemas.microsoft.com/office/drawing/2014/main" id="{0A8AA0F8-FE51-1143-AF5A-0E2D525E63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5601" y="3215263"/>
            <a:ext cx="2156520" cy="1501200"/>
          </a:xfrm>
          <a:prstGeom prst="rect">
            <a:avLst/>
          </a:prstGeom>
        </p:spPr>
      </p:pic>
      <p:pic>
        <p:nvPicPr>
          <p:cNvPr id="15" name="Grafik 17" descr="Ein Bild, das Person, sitzend, Tisch, Gebäude enthält.&#10;&#10;Automatisch generierte Beschreibung">
            <a:extLst>
              <a:ext uri="{FF2B5EF4-FFF2-40B4-BE49-F238E27FC236}">
                <a16:creationId xmlns:a16="http://schemas.microsoft.com/office/drawing/2014/main" id="{EB80A6F3-38B6-4B4B-8C3E-AA14E906B8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"/>
          <a:stretch/>
        </p:blipFill>
        <p:spPr>
          <a:xfrm>
            <a:off x="0" y="3215263"/>
            <a:ext cx="2051720" cy="1501200"/>
          </a:xfrm>
          <a:prstGeom prst="rect">
            <a:avLst/>
          </a:prstGeom>
        </p:spPr>
      </p:pic>
      <p:pic>
        <p:nvPicPr>
          <p:cNvPr id="24" name="Grafik 9" descr="Ein Bild, das Objekt, drinnen enthält.&#10;&#10;Automatisch generierte Beschreibung">
            <a:extLst>
              <a:ext uri="{FF2B5EF4-FFF2-40B4-BE49-F238E27FC236}">
                <a16:creationId xmlns:a16="http://schemas.microsoft.com/office/drawing/2014/main" id="{4BA22611-BEC0-164C-BF28-8F676A1952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49"/>
          <a:stretch/>
        </p:blipFill>
        <p:spPr>
          <a:xfrm>
            <a:off x="1808164" y="3215264"/>
            <a:ext cx="1898650" cy="1497013"/>
          </a:xfrm>
          <a:prstGeom prst="rect">
            <a:avLst/>
          </a:prstGeom>
        </p:spPr>
      </p:pic>
      <p:pic>
        <p:nvPicPr>
          <p:cNvPr id="25" name="Grafik 13" descr="Ein Bild, das Person, drinnen, sitzend, Mann enthält.&#10;&#10;Automatisch generierte Beschreibung">
            <a:extLst>
              <a:ext uri="{FF2B5EF4-FFF2-40B4-BE49-F238E27FC236}">
                <a16:creationId xmlns:a16="http://schemas.microsoft.com/office/drawing/2014/main" id="{9CFDE467-DE10-7247-A4BC-E644D1BDE5C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17"/>
          <a:stretch/>
        </p:blipFill>
        <p:spPr>
          <a:xfrm>
            <a:off x="7275225" y="3215263"/>
            <a:ext cx="1868777" cy="1501200"/>
          </a:xfrm>
          <a:prstGeom prst="rect">
            <a:avLst/>
          </a:prstGeom>
        </p:spPr>
      </p:pic>
      <p:pic>
        <p:nvPicPr>
          <p:cNvPr id="26" name="Grafik 25" descr="Ein Bild, das drinnen, Tisch, Objekt enthält.&#10;&#10;Automatisch generierte Beschreibung">
            <a:extLst>
              <a:ext uri="{FF2B5EF4-FFF2-40B4-BE49-F238E27FC236}">
                <a16:creationId xmlns:a16="http://schemas.microsoft.com/office/drawing/2014/main" id="{39867E7A-2E5C-D74C-82F9-FEF969DB7BB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2"/>
          <a:stretch/>
        </p:blipFill>
        <p:spPr>
          <a:xfrm>
            <a:off x="5511802" y="3215263"/>
            <a:ext cx="1814513" cy="150120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5600" y="2458801"/>
            <a:ext cx="7556400" cy="325377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000" spc="0">
                <a:solidFill>
                  <a:srgbClr val="404955"/>
                </a:solidFill>
                <a:latin typeface="Arial" pitchFamily="34" charset="0"/>
                <a:cs typeface="Arial" pitchFamily="34" charset="0"/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here the subtitle of the presentation</a:t>
            </a:r>
            <a:endParaRPr lang="en-GB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-2"/>
            <a:ext cx="9142412" cy="968400"/>
          </a:xfrm>
          <a:prstGeom prst="rect">
            <a:avLst/>
          </a:prstGeom>
        </p:spPr>
      </p:pic>
      <p:sp>
        <p:nvSpPr>
          <p:cNvPr id="19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975600" y="4833516"/>
            <a:ext cx="2520000" cy="216000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50000"/>
              </a:lnSpc>
              <a:buNone/>
              <a:defRPr sz="900" b="0" spc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/>
              <a:t>Name </a:t>
            </a:r>
            <a:r>
              <a:rPr lang="de-CH" err="1"/>
              <a:t>Surname</a:t>
            </a:r>
            <a:endParaRPr lang="en-GB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203600" y="4833516"/>
            <a:ext cx="1334400" cy="216000"/>
          </a:xfrm>
        </p:spPr>
        <p:txBody>
          <a:bodyPr wrap="square" lIns="0" tIns="0" rIns="0" bIns="0" anchor="t" anchorCtr="0">
            <a:noAutofit/>
          </a:bodyPr>
          <a:lstStyle>
            <a:lvl1pPr marL="0" indent="0" algn="r">
              <a:lnSpc>
                <a:spcPct val="150000"/>
              </a:lnSpc>
              <a:buNone/>
              <a:defRPr sz="900" b="0" spc="0" baseline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/>
              <a:t>Date</a:t>
            </a:r>
            <a:endParaRPr lang="en-GB"/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603600" y="4833516"/>
            <a:ext cx="2880000" cy="216000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50000"/>
              </a:lnSpc>
              <a:buNone/>
              <a:defRPr sz="900" b="0" spc="0" baseline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/>
              <a:t>Position Department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3512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398840" y="4954182"/>
            <a:ext cx="2133600" cy="16225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930893B4-A1BB-47FA-B2D5-C12E8855213D}" type="slidenum">
              <a:rPr lang="en-GB" smtClean="0"/>
              <a:t>‹#›</a:t>
            </a:fld>
            <a:endParaRPr lang="en-GB"/>
          </a:p>
        </p:txBody>
      </p:sp>
      <p:cxnSp>
        <p:nvCxnSpPr>
          <p:cNvPr id="4" name="Straight Connector 3"/>
          <p:cNvCxnSpPr/>
          <p:nvPr/>
        </p:nvCxnSpPr>
        <p:spPr>
          <a:xfrm>
            <a:off x="684466" y="4899365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84464" y="4944643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5198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 tit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7600" y="270000"/>
            <a:ext cx="7846638" cy="811924"/>
          </a:xfrm>
        </p:spPr>
        <p:txBody>
          <a:bodyPr/>
          <a:lstStyle>
            <a:lvl1pPr rtl="0">
              <a:defRPr sz="2399"/>
            </a:lvl1pPr>
          </a:lstStyle>
          <a:p>
            <a:pPr rtl="0"/>
            <a:r>
              <a:rPr lang="en-US" sz="2400" b="1" i="0" u="none" strike="noStrike" kern="1200" baseline="0">
                <a:solidFill>
                  <a:srgbClr val="404955"/>
                </a:solidFill>
                <a:latin typeface="Arial" panose="020B0604020202020204" pitchFamily="34" charset="0"/>
              </a:rPr>
              <a:t>Example content with a long headline that appears on two lines...</a:t>
            </a:r>
          </a:p>
        </p:txBody>
      </p:sp>
      <p:sp>
        <p:nvSpPr>
          <p:cNvPr id="3" name="Content Placeholder 9"/>
          <p:cNvSpPr>
            <a:spLocks noGrp="1"/>
          </p:cNvSpPr>
          <p:nvPr>
            <p:ph idx="1"/>
          </p:nvPr>
        </p:nvSpPr>
        <p:spPr>
          <a:xfrm>
            <a:off x="686176" y="1347990"/>
            <a:ext cx="7848000" cy="3384000"/>
          </a:xfrm>
        </p:spPr>
        <p:txBody>
          <a:bodyPr/>
          <a:lstStyle/>
          <a:p>
            <a:pPr marL="228600" lvl="0" indent="-228600">
              <a:tabLst>
                <a:tab pos="7800975" algn="r"/>
              </a:tabLst>
            </a:pPr>
            <a:r>
              <a:rPr lang="en-US"/>
              <a:t>Click to edit Master text styles</a:t>
            </a:r>
          </a:p>
          <a:p>
            <a:pPr marL="228600" lvl="1" indent="-228600">
              <a:tabLst>
                <a:tab pos="7800975" algn="r"/>
              </a:tabLst>
            </a:pPr>
            <a:r>
              <a:rPr lang="en-US"/>
              <a:t>Second level</a:t>
            </a:r>
          </a:p>
          <a:p>
            <a:pPr marL="228600" lvl="2" indent="-228600">
              <a:tabLst>
                <a:tab pos="7800975" algn="r"/>
              </a:tabLst>
            </a:pPr>
            <a:r>
              <a:rPr lang="en-US"/>
              <a:t>Third level</a:t>
            </a:r>
          </a:p>
          <a:p>
            <a:pPr marL="228600" lvl="3" indent="-228600">
              <a:tabLst>
                <a:tab pos="7800975" algn="r"/>
              </a:tabLst>
            </a:pPr>
            <a:r>
              <a:rPr lang="en-US"/>
              <a:t>Fourth level</a:t>
            </a:r>
          </a:p>
          <a:p>
            <a:pPr marL="228600" lvl="4" indent="-228600">
              <a:tabLst>
                <a:tab pos="7800975" algn="r"/>
              </a:tabLst>
            </a:pPr>
            <a:r>
              <a:rPr lang="en-US"/>
              <a:t>Fifth level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84466" y="4899365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84464" y="4944643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398840" y="4954182"/>
            <a:ext cx="2133600" cy="16225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930893B4-A1BB-47FA-B2D5-C12E885521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050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 bullet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84000" y="268288"/>
            <a:ext cx="7846637" cy="404906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 b="1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de-CH"/>
              <a:t>Agenda</a:t>
            </a:r>
            <a:endParaRPr lang="en-GB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684000" y="915988"/>
            <a:ext cx="7846637" cy="3816002"/>
          </a:xfrm>
        </p:spPr>
        <p:txBody>
          <a:bodyPr wrap="square" lIns="0" tIns="0" rIns="0" bIns="0">
            <a:noAutofit/>
          </a:bodyPr>
          <a:lstStyle>
            <a:lvl1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3" name="Straight Connector 2"/>
          <p:cNvCxnSpPr/>
          <p:nvPr/>
        </p:nvCxnSpPr>
        <p:spPr>
          <a:xfrm>
            <a:off x="684466" y="4899365"/>
            <a:ext cx="78466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84465" y="4944644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0"/>
          </p:nvPr>
        </p:nvSpPr>
        <p:spPr>
          <a:xfrm>
            <a:off x="7953376" y="4944642"/>
            <a:ext cx="579065" cy="1728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9DF67F17-3E1A-4193-A15F-15F53DD4304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580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chmark-report-toc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widgets-container"/>
          <p:cNvSpPr>
            <a:spLocks noGrp="1"/>
          </p:cNvSpPr>
          <p:nvPr>
            <p:ph sz="quarter" idx="14" hasCustomPrompt="1"/>
          </p:nvPr>
        </p:nvSpPr>
        <p:spPr>
          <a:xfrm>
            <a:off x="188259" y="502920"/>
            <a:ext cx="8767482" cy="4122869"/>
          </a:xfrm>
          <a:noFill/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lvl6pPr>
              <a:defRPr>
                <a:latin typeface="+mn-lt"/>
              </a:defRPr>
            </a:lvl6pPr>
          </a:lstStyle>
          <a:p>
            <a:pPr lvl="0"/>
            <a:r>
              <a:rPr lang="en-GB" noProof="0"/>
              <a:t>Click here to edit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Sixth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B1AF4-B18A-4116-9FE7-02032C1B95FD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1" name="sheet-title"/>
          <p:cNvSpPr>
            <a:spLocks noGrp="1"/>
          </p:cNvSpPr>
          <p:nvPr>
            <p:ph type="title" hasCustomPrompt="1"/>
          </p:nvPr>
        </p:nvSpPr>
        <p:spPr>
          <a:xfrm>
            <a:off x="188259" y="162402"/>
            <a:ext cx="8767482" cy="230833"/>
          </a:xfrm>
        </p:spPr>
        <p:txBody>
          <a:bodyPr/>
          <a:lstStyle>
            <a:lvl1pPr>
              <a:lnSpc>
                <a:spcPct val="100000"/>
              </a:lnSpc>
              <a:defRPr lang="de-DE" b="0" i="0" smtClean="0">
                <a:effectLst/>
              </a:defRPr>
            </a:lvl1pPr>
          </a:lstStyle>
          <a:p>
            <a:r>
              <a:rPr lang="de-DE"/>
              <a:t>#sheet-name#</a:t>
            </a:r>
            <a:endParaRPr lang="en-GB" noProof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1425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676800" y="914399"/>
            <a:ext cx="7846638" cy="3816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398840" y="4954182"/>
            <a:ext cx="2133600" cy="16225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930893B4-A1BB-47FA-B2D5-C12E8855213D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684466" y="4899365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4464" y="4944643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7751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676800" y="914399"/>
            <a:ext cx="3823200" cy="3816000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 sz="2000">
                <a:solidFill>
                  <a:srgbClr val="404955"/>
                </a:solidFill>
              </a:defRPr>
            </a:lvl1pPr>
            <a:lvl2pPr>
              <a:lnSpc>
                <a:spcPts val="2800"/>
              </a:lnSpc>
              <a:spcBef>
                <a:spcPts val="0"/>
              </a:spcBef>
              <a:defRPr sz="2000">
                <a:solidFill>
                  <a:srgbClr val="404955"/>
                </a:solidFill>
              </a:defRPr>
            </a:lvl2pPr>
            <a:lvl3pPr>
              <a:lnSpc>
                <a:spcPts val="2800"/>
              </a:lnSpc>
              <a:spcBef>
                <a:spcPts val="0"/>
              </a:spcBef>
              <a:defRPr sz="2000">
                <a:solidFill>
                  <a:srgbClr val="404955"/>
                </a:solidFill>
              </a:defRPr>
            </a:lvl3pPr>
            <a:lvl4pPr>
              <a:lnSpc>
                <a:spcPts val="2800"/>
              </a:lnSpc>
              <a:spcBef>
                <a:spcPts val="0"/>
              </a:spcBef>
              <a:defRPr sz="2000">
                <a:solidFill>
                  <a:srgbClr val="404955"/>
                </a:solidFill>
              </a:defRPr>
            </a:lvl4pPr>
            <a:lvl5pPr>
              <a:lnSpc>
                <a:spcPts val="2800"/>
              </a:lnSpc>
              <a:spcBef>
                <a:spcPts val="0"/>
              </a:spcBef>
              <a:defRPr sz="2000">
                <a:solidFill>
                  <a:srgbClr val="40495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9" name="Straight Connector 18"/>
          <p:cNvCxnSpPr/>
          <p:nvPr/>
        </p:nvCxnSpPr>
        <p:spPr>
          <a:xfrm>
            <a:off x="4571206" y="986400"/>
            <a:ext cx="0" cy="374400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4661491" y="914399"/>
            <a:ext cx="3833334" cy="3816000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 sz="2000">
                <a:solidFill>
                  <a:srgbClr val="404955"/>
                </a:solidFill>
              </a:defRPr>
            </a:lvl1pPr>
            <a:lvl2pPr>
              <a:lnSpc>
                <a:spcPts val="2800"/>
              </a:lnSpc>
              <a:spcBef>
                <a:spcPts val="0"/>
              </a:spcBef>
              <a:defRPr sz="2000">
                <a:solidFill>
                  <a:srgbClr val="404955"/>
                </a:solidFill>
              </a:defRPr>
            </a:lvl2pPr>
            <a:lvl3pPr>
              <a:lnSpc>
                <a:spcPts val="2800"/>
              </a:lnSpc>
              <a:spcBef>
                <a:spcPts val="0"/>
              </a:spcBef>
              <a:defRPr sz="2000">
                <a:solidFill>
                  <a:srgbClr val="404955"/>
                </a:solidFill>
              </a:defRPr>
            </a:lvl3pPr>
            <a:lvl4pPr>
              <a:lnSpc>
                <a:spcPts val="2800"/>
              </a:lnSpc>
              <a:spcBef>
                <a:spcPts val="0"/>
              </a:spcBef>
              <a:defRPr sz="2000">
                <a:solidFill>
                  <a:srgbClr val="404955"/>
                </a:solidFill>
              </a:defRPr>
            </a:lvl4pPr>
            <a:lvl5pPr>
              <a:lnSpc>
                <a:spcPts val="2800"/>
              </a:lnSpc>
              <a:spcBef>
                <a:spcPts val="0"/>
              </a:spcBef>
              <a:defRPr sz="2000">
                <a:solidFill>
                  <a:srgbClr val="40495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398840" y="4954182"/>
            <a:ext cx="2133600" cy="16225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930893B4-A1BB-47FA-B2D5-C12E8855213D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4466" y="4899365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4464" y="4944643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040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676800" y="914400"/>
            <a:ext cx="2455200" cy="3816000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 sz="2000"/>
            </a:lvl1pPr>
            <a:lvl2pPr>
              <a:lnSpc>
                <a:spcPts val="2800"/>
              </a:lnSpc>
              <a:spcBef>
                <a:spcPts val="0"/>
              </a:spcBef>
              <a:defRPr sz="2000"/>
            </a:lvl2pPr>
            <a:lvl3pPr>
              <a:lnSpc>
                <a:spcPts val="2800"/>
              </a:lnSpc>
              <a:spcBef>
                <a:spcPts val="0"/>
              </a:spcBef>
              <a:defRPr sz="2000"/>
            </a:lvl3pPr>
            <a:lvl4pPr>
              <a:lnSpc>
                <a:spcPts val="2800"/>
              </a:lnSpc>
              <a:spcBef>
                <a:spcPts val="0"/>
              </a:spcBef>
              <a:defRPr sz="2000"/>
            </a:lvl4pPr>
            <a:lvl5pPr>
              <a:lnSpc>
                <a:spcPts val="2800"/>
              </a:lnSpc>
              <a:spcBef>
                <a:spcPts val="0"/>
              </a:spcBef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3240000" y="986400"/>
            <a:ext cx="0" cy="374400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3348000" y="914400"/>
            <a:ext cx="2455200" cy="3816000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 sz="2000"/>
            </a:lvl1pPr>
            <a:lvl2pPr>
              <a:lnSpc>
                <a:spcPts val="2800"/>
              </a:lnSpc>
              <a:spcBef>
                <a:spcPts val="0"/>
              </a:spcBef>
              <a:defRPr sz="2000"/>
            </a:lvl2pPr>
            <a:lvl3pPr>
              <a:lnSpc>
                <a:spcPts val="2800"/>
              </a:lnSpc>
              <a:spcBef>
                <a:spcPts val="0"/>
              </a:spcBef>
              <a:defRPr sz="2000"/>
            </a:lvl3pPr>
            <a:lvl4pPr>
              <a:lnSpc>
                <a:spcPts val="2800"/>
              </a:lnSpc>
              <a:spcBef>
                <a:spcPts val="0"/>
              </a:spcBef>
              <a:defRPr sz="2000"/>
            </a:lvl4pPr>
            <a:lvl5pPr>
              <a:lnSpc>
                <a:spcPts val="2800"/>
              </a:lnSpc>
              <a:spcBef>
                <a:spcPts val="0"/>
              </a:spcBef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22" name="Straight Connector 21"/>
          <p:cNvCxnSpPr/>
          <p:nvPr/>
        </p:nvCxnSpPr>
        <p:spPr>
          <a:xfrm>
            <a:off x="5904000" y="986400"/>
            <a:ext cx="0" cy="374400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6030000" y="914400"/>
            <a:ext cx="2455200" cy="3816000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 sz="2000"/>
            </a:lvl1pPr>
            <a:lvl2pPr>
              <a:lnSpc>
                <a:spcPts val="2800"/>
              </a:lnSpc>
              <a:spcBef>
                <a:spcPts val="0"/>
              </a:spcBef>
              <a:defRPr sz="2000"/>
            </a:lvl2pPr>
            <a:lvl3pPr>
              <a:lnSpc>
                <a:spcPts val="2800"/>
              </a:lnSpc>
              <a:spcBef>
                <a:spcPts val="0"/>
              </a:spcBef>
              <a:defRPr sz="2000"/>
            </a:lvl3pPr>
            <a:lvl4pPr>
              <a:lnSpc>
                <a:spcPts val="2800"/>
              </a:lnSpc>
              <a:spcBef>
                <a:spcPts val="0"/>
              </a:spcBef>
              <a:defRPr sz="2000"/>
            </a:lvl4pPr>
            <a:lvl5pPr>
              <a:lnSpc>
                <a:spcPts val="2800"/>
              </a:lnSpc>
              <a:spcBef>
                <a:spcPts val="0"/>
              </a:spcBef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398840" y="4954182"/>
            <a:ext cx="2133600" cy="16225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930893B4-A1BB-47FA-B2D5-C12E8855213D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684466" y="4899365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4464" y="4944643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165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small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120023" y="2158132"/>
            <a:ext cx="2304629" cy="1123366"/>
          </a:xfrm>
          <a:prstGeom prst="rect">
            <a:avLst/>
          </a:prstGeom>
          <a:solidFill>
            <a:schemeClr val="bg1"/>
          </a:solidFill>
        </p:spPr>
        <p:txBody>
          <a:bodyPr wrap="square" lIns="91422" tIns="45711" rIns="91422" bIns="45711" rtlCol="0">
            <a:spAutoFit/>
          </a:bodyPr>
          <a:lstStyle/>
          <a:p>
            <a:pPr marL="0" marR="0" indent="0" algn="l" defTabSz="685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kern="1200">
                <a:solidFill>
                  <a:schemeClr val="tx1"/>
                </a:solidFill>
                <a:effectLst/>
              </a:rPr>
              <a:t>Please do not use photos for which the EPO does not have copyright. If you need any images, please contact:</a:t>
            </a:r>
            <a:br>
              <a:rPr lang="en-GB" sz="900" kern="1200">
                <a:solidFill>
                  <a:schemeClr val="tx1"/>
                </a:solidFill>
                <a:effectLst/>
              </a:rPr>
            </a:br>
            <a:r>
              <a:rPr lang="en-GB" sz="900" u="sng" kern="1200">
                <a:solidFill>
                  <a:schemeClr val="tx1"/>
                </a:solidFill>
                <a:effectLst/>
                <a:hlinkClick r:id="rId2"/>
              </a:rPr>
              <a:t>graphic_design_munich@epo.org</a:t>
            </a:r>
            <a:br>
              <a:rPr lang="en-GB" sz="900" kern="1200">
                <a:solidFill>
                  <a:schemeClr val="tx1"/>
                </a:solidFill>
                <a:effectLst/>
              </a:rPr>
            </a:br>
            <a:r>
              <a:rPr lang="en-GB" sz="900" kern="1200">
                <a:solidFill>
                  <a:schemeClr val="tx1"/>
                </a:solidFill>
                <a:effectLst/>
              </a:rPr>
              <a:t>or </a:t>
            </a:r>
            <a:br>
              <a:rPr lang="en-GB" sz="900" kern="1200">
                <a:solidFill>
                  <a:schemeClr val="tx1"/>
                </a:solidFill>
                <a:effectLst/>
              </a:rPr>
            </a:br>
            <a:r>
              <a:rPr lang="en-GB" sz="900" u="sng" kern="1200">
                <a:solidFill>
                  <a:schemeClr val="tx1"/>
                </a:solidFill>
                <a:effectLst/>
                <a:hlinkClick r:id="rId3"/>
              </a:rPr>
              <a:t>graphic_design_the_hague@epo.org</a:t>
            </a:r>
            <a:endParaRPr lang="en-GB" sz="900">
              <a:solidFill>
                <a:schemeClr val="tx1"/>
              </a:solidFill>
            </a:endParaRPr>
          </a:p>
          <a:p>
            <a:br>
              <a:rPr lang="en-GB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sz="4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676800" y="914400"/>
            <a:ext cx="5200878" cy="3816000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 sz="2000"/>
            </a:lvl1pPr>
            <a:lvl2pPr>
              <a:lnSpc>
                <a:spcPts val="2800"/>
              </a:lnSpc>
              <a:spcBef>
                <a:spcPts val="0"/>
              </a:spcBef>
              <a:defRPr sz="2000"/>
            </a:lvl2pPr>
            <a:lvl3pPr>
              <a:lnSpc>
                <a:spcPts val="2800"/>
              </a:lnSpc>
              <a:spcBef>
                <a:spcPts val="0"/>
              </a:spcBef>
              <a:defRPr sz="2000"/>
            </a:lvl3pPr>
            <a:lvl4pPr>
              <a:lnSpc>
                <a:spcPts val="2800"/>
              </a:lnSpc>
              <a:spcBef>
                <a:spcPts val="0"/>
              </a:spcBef>
              <a:defRPr sz="2000"/>
            </a:lvl4pPr>
            <a:lvl5pPr>
              <a:lnSpc>
                <a:spcPts val="2800"/>
              </a:lnSpc>
              <a:spcBef>
                <a:spcPts val="0"/>
              </a:spcBef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5953414" y="986400"/>
            <a:ext cx="0" cy="374400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398840" y="4954182"/>
            <a:ext cx="2133600" cy="16225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930893B4-A1BB-47FA-B2D5-C12E8855213D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684466" y="4899365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4464" y="4944643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012337" y="986400"/>
            <a:ext cx="2520000" cy="374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0691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big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716018" y="2325994"/>
            <a:ext cx="2304629" cy="923312"/>
          </a:xfrm>
          <a:prstGeom prst="rect">
            <a:avLst/>
          </a:prstGeom>
          <a:solidFill>
            <a:schemeClr val="bg1"/>
          </a:solidFill>
        </p:spPr>
        <p:txBody>
          <a:bodyPr wrap="square" lIns="91422" tIns="45711" rIns="91422" bIns="45711" rtlCol="0">
            <a:spAutoFit/>
          </a:bodyPr>
          <a:lstStyle/>
          <a:p>
            <a:r>
              <a:rPr lang="en-GB" sz="900" kern="1200">
                <a:solidFill>
                  <a:schemeClr val="tx1"/>
                </a:solidFill>
                <a:effectLst/>
              </a:rPr>
              <a:t>Please do not use photos for which the EPO does not have copyright. If you need any images, please contact:</a:t>
            </a:r>
            <a:br>
              <a:rPr lang="en-GB" sz="900" kern="1200">
                <a:solidFill>
                  <a:schemeClr val="tx1"/>
                </a:solidFill>
                <a:effectLst/>
              </a:rPr>
            </a:br>
            <a:r>
              <a:rPr lang="en-GB" sz="900" u="sng" kern="1200">
                <a:solidFill>
                  <a:schemeClr val="tx1"/>
                </a:solidFill>
                <a:effectLst/>
                <a:hlinkClick r:id="rId2"/>
              </a:rPr>
              <a:t>graphic_design_munich@epo.org</a:t>
            </a:r>
            <a:br>
              <a:rPr lang="en-GB" sz="900" kern="1200">
                <a:solidFill>
                  <a:schemeClr val="tx1"/>
                </a:solidFill>
                <a:effectLst/>
              </a:rPr>
            </a:br>
            <a:r>
              <a:rPr lang="en-GB" sz="900" kern="1200">
                <a:solidFill>
                  <a:schemeClr val="tx1"/>
                </a:solidFill>
                <a:effectLst/>
              </a:rPr>
              <a:t>or </a:t>
            </a:r>
            <a:br>
              <a:rPr lang="en-GB" sz="900" kern="1200">
                <a:solidFill>
                  <a:schemeClr val="tx1"/>
                </a:solidFill>
                <a:effectLst/>
              </a:rPr>
            </a:br>
            <a:r>
              <a:rPr lang="en-GB" sz="900" u="sng" kern="1200">
                <a:solidFill>
                  <a:schemeClr val="tx1"/>
                </a:solidFill>
                <a:effectLst/>
                <a:hlinkClick r:id="rId3"/>
              </a:rPr>
              <a:t>graphic_design_the_hague@epo.org</a:t>
            </a:r>
            <a:endParaRPr lang="en-GB" sz="9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684000" y="914400"/>
            <a:ext cx="2448000" cy="3816000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 sz="2000"/>
            </a:lvl1pPr>
            <a:lvl2pPr>
              <a:lnSpc>
                <a:spcPts val="2800"/>
              </a:lnSpc>
              <a:spcBef>
                <a:spcPts val="0"/>
              </a:spcBef>
              <a:defRPr sz="2000"/>
            </a:lvl2pPr>
            <a:lvl3pPr>
              <a:lnSpc>
                <a:spcPts val="2800"/>
              </a:lnSpc>
              <a:spcBef>
                <a:spcPts val="0"/>
              </a:spcBef>
              <a:defRPr sz="2000"/>
            </a:lvl3pPr>
            <a:lvl4pPr>
              <a:lnSpc>
                <a:spcPts val="2800"/>
              </a:lnSpc>
              <a:spcBef>
                <a:spcPts val="0"/>
              </a:spcBef>
              <a:defRPr sz="2000"/>
            </a:lvl4pPr>
            <a:lvl5pPr>
              <a:lnSpc>
                <a:spcPts val="2800"/>
              </a:lnSpc>
              <a:spcBef>
                <a:spcPts val="0"/>
              </a:spcBef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398840" y="4954182"/>
            <a:ext cx="2133600" cy="16225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930893B4-A1BB-47FA-B2D5-C12E8855213D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4466" y="4899365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4464" y="4944643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3347999" y="990000"/>
            <a:ext cx="5184000" cy="374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1560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19501" y="2355726"/>
            <a:ext cx="2304629" cy="923312"/>
          </a:xfrm>
          <a:prstGeom prst="rect">
            <a:avLst/>
          </a:prstGeom>
          <a:solidFill>
            <a:schemeClr val="bg1"/>
          </a:solidFill>
        </p:spPr>
        <p:txBody>
          <a:bodyPr wrap="square" lIns="91422" tIns="45711" rIns="91422" bIns="45711" rtlCol="0">
            <a:spAutoFit/>
          </a:bodyPr>
          <a:lstStyle/>
          <a:p>
            <a:r>
              <a:rPr lang="en-GB" sz="900" kern="1200">
                <a:solidFill>
                  <a:schemeClr val="tx1"/>
                </a:solidFill>
                <a:effectLst/>
              </a:rPr>
              <a:t>Please do not use photos for which the EPO does not have copyright. If you need any images, please contact:</a:t>
            </a:r>
            <a:br>
              <a:rPr lang="en-GB" sz="900" kern="1200">
                <a:solidFill>
                  <a:schemeClr val="tx1"/>
                </a:solidFill>
                <a:effectLst/>
              </a:rPr>
            </a:br>
            <a:r>
              <a:rPr lang="en-GB" sz="900" u="sng" kern="1200">
                <a:solidFill>
                  <a:schemeClr val="tx1"/>
                </a:solidFill>
                <a:effectLst/>
                <a:hlinkClick r:id="rId2"/>
              </a:rPr>
              <a:t>graphic_design_munich@epo.org</a:t>
            </a:r>
            <a:br>
              <a:rPr lang="en-GB" sz="900" kern="1200">
                <a:solidFill>
                  <a:schemeClr val="tx1"/>
                </a:solidFill>
                <a:effectLst/>
              </a:rPr>
            </a:br>
            <a:r>
              <a:rPr lang="en-GB" sz="900" kern="1200">
                <a:solidFill>
                  <a:schemeClr val="tx1"/>
                </a:solidFill>
                <a:effectLst/>
              </a:rPr>
              <a:t>or </a:t>
            </a:r>
            <a:br>
              <a:rPr lang="en-GB" sz="900" kern="1200">
                <a:solidFill>
                  <a:schemeClr val="tx1"/>
                </a:solidFill>
                <a:effectLst/>
              </a:rPr>
            </a:br>
            <a:r>
              <a:rPr lang="en-GB" sz="900" u="sng" kern="1200">
                <a:solidFill>
                  <a:schemeClr val="tx1"/>
                </a:solidFill>
                <a:effectLst/>
                <a:hlinkClick r:id="rId3"/>
              </a:rPr>
              <a:t>graphic_design_the_hague@epo.org</a:t>
            </a:r>
            <a:endParaRPr lang="en-GB" sz="9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398840" y="4954182"/>
            <a:ext cx="2133600" cy="16225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930893B4-A1BB-47FA-B2D5-C12E8855213D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4466" y="4899365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4464" y="4944643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84000" y="990000"/>
            <a:ext cx="7848000" cy="374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2298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8"/>
          </p:nvPr>
        </p:nvSpPr>
        <p:spPr>
          <a:xfrm>
            <a:off x="647887" y="1538645"/>
            <a:ext cx="7846938" cy="2699375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 sz="2000"/>
            </a:lvl1pPr>
          </a:lstStyle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13" name="Text Placeholder 31"/>
          <p:cNvSpPr>
            <a:spLocks noGrp="1"/>
          </p:cNvSpPr>
          <p:nvPr>
            <p:ph type="body" sz="quarter" idx="19" hasCustomPrompt="1"/>
          </p:nvPr>
        </p:nvSpPr>
        <p:spPr>
          <a:xfrm>
            <a:off x="647589" y="971776"/>
            <a:ext cx="7847237" cy="539875"/>
          </a:xfrm>
          <a:noFill/>
        </p:spPr>
        <p:txBody>
          <a:bodyPr wrap="square"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000" b="1" spc="0" baseline="0">
                <a:solidFill>
                  <a:srgbClr val="404955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de-CH"/>
              <a:t>Table </a:t>
            </a:r>
            <a:r>
              <a:rPr lang="de-CH" err="1"/>
              <a:t>head</a:t>
            </a:r>
            <a:endParaRPr lang="de-C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398840" y="4954182"/>
            <a:ext cx="2133600" cy="16225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930893B4-A1BB-47FA-B2D5-C12E8855213D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684466" y="4899365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4464" y="4944643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938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rt Placeholder 16"/>
          <p:cNvSpPr>
            <a:spLocks noGrp="1"/>
          </p:cNvSpPr>
          <p:nvPr>
            <p:ph type="chart" sz="quarter" idx="20"/>
          </p:nvPr>
        </p:nvSpPr>
        <p:spPr>
          <a:xfrm>
            <a:off x="666000" y="925200"/>
            <a:ext cx="7866000" cy="3805200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 sz="2000">
                <a:solidFill>
                  <a:srgbClr val="404955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398840" y="4954182"/>
            <a:ext cx="2133600" cy="16225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930893B4-A1BB-47FA-B2D5-C12E8855213D}" type="slidenum">
              <a:rPr lang="en-GB" smtClean="0"/>
              <a:t>‹#›</a:t>
            </a:fld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>
            <a:off x="684466" y="4899365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4464" y="4944643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038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7600" y="270001"/>
            <a:ext cx="7846638" cy="40490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800" y="914399"/>
            <a:ext cx="7846638" cy="3816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5"/>
    </p:custDataLst>
    <p:extLst>
      <p:ext uri="{BB962C8B-B14F-4D97-AF65-F5344CB8AC3E}">
        <p14:creationId xmlns:p14="http://schemas.microsoft.com/office/powerpoint/2010/main" val="59190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hf hdr="0" ftr="0" dt="0"/>
  <p:txStyles>
    <p:titleStyle>
      <a:lvl1pPr algn="l" defTabSz="914126" rtl="0" eaLnBrk="1" latinLnBrk="0" hangingPunct="1">
        <a:lnSpc>
          <a:spcPts val="2800"/>
        </a:lnSpc>
        <a:spcBef>
          <a:spcPct val="0"/>
        </a:spcBef>
        <a:buNone/>
        <a:defRPr sz="2399" b="1" kern="1200" spc="0" baseline="0">
          <a:solidFill>
            <a:srgbClr val="404955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15935" indent="-215935" algn="l" defTabSz="914126" rtl="0" eaLnBrk="1" latinLnBrk="0" hangingPunct="1">
        <a:lnSpc>
          <a:spcPts val="2800"/>
        </a:lnSpc>
        <a:spcBef>
          <a:spcPts val="0"/>
        </a:spcBef>
        <a:buFont typeface="Wingdings" pitchFamily="2" charset="2"/>
        <a:buChar char="§"/>
        <a:tabLst/>
        <a:defRPr sz="2000" kern="1200" spc="0" baseline="0">
          <a:solidFill>
            <a:srgbClr val="404955"/>
          </a:solidFill>
          <a:latin typeface="Arial" pitchFamily="34" charset="0"/>
          <a:ea typeface="+mn-ea"/>
          <a:cs typeface="Arial" pitchFamily="34" charset="0"/>
        </a:defRPr>
      </a:lvl1pPr>
      <a:lvl2pPr marL="431871" indent="-215935" algn="l" defTabSz="914126" rtl="0" eaLnBrk="1" latinLnBrk="0" hangingPunct="1">
        <a:lnSpc>
          <a:spcPts val="2800"/>
        </a:lnSpc>
        <a:spcBef>
          <a:spcPts val="0"/>
        </a:spcBef>
        <a:buFont typeface="Arial" pitchFamily="34" charset="0"/>
        <a:buChar char="−"/>
        <a:defRPr sz="2000" kern="1200" spc="0" baseline="0">
          <a:solidFill>
            <a:srgbClr val="404955"/>
          </a:solidFill>
          <a:latin typeface="Arial" pitchFamily="34" charset="0"/>
          <a:ea typeface="+mn-ea"/>
          <a:cs typeface="Arial" pitchFamily="34" charset="0"/>
        </a:defRPr>
      </a:lvl2pPr>
      <a:lvl3pPr marL="647805" indent="-215935" algn="l" defTabSz="914126" rtl="0" eaLnBrk="1" latinLnBrk="0" hangingPunct="1">
        <a:lnSpc>
          <a:spcPts val="2800"/>
        </a:lnSpc>
        <a:spcBef>
          <a:spcPts val="0"/>
        </a:spcBef>
        <a:buFont typeface="Arial" pitchFamily="34" charset="0"/>
        <a:buChar char="−"/>
        <a:defRPr sz="2000" kern="1200" spc="0" baseline="0">
          <a:solidFill>
            <a:srgbClr val="404955"/>
          </a:solidFill>
          <a:latin typeface="Arial" pitchFamily="34" charset="0"/>
          <a:ea typeface="+mn-ea"/>
          <a:cs typeface="Arial" pitchFamily="34" charset="0"/>
        </a:defRPr>
      </a:lvl3pPr>
      <a:lvl4pPr marL="863741" indent="-215935" algn="l" defTabSz="914126" rtl="0" eaLnBrk="1" latinLnBrk="0" hangingPunct="1">
        <a:lnSpc>
          <a:spcPts val="2800"/>
        </a:lnSpc>
        <a:spcBef>
          <a:spcPts val="0"/>
        </a:spcBef>
        <a:buFont typeface="Arial" pitchFamily="34" charset="0"/>
        <a:buChar char="−"/>
        <a:defRPr sz="2000" kern="1200" spc="0" baseline="0">
          <a:solidFill>
            <a:srgbClr val="404955"/>
          </a:solidFill>
          <a:latin typeface="Arial" pitchFamily="34" charset="0"/>
          <a:ea typeface="+mn-ea"/>
          <a:cs typeface="Arial" pitchFamily="34" charset="0"/>
        </a:defRPr>
      </a:lvl4pPr>
      <a:lvl5pPr marL="1079676" indent="-215935" algn="l" defTabSz="987128" rtl="0" eaLnBrk="1" latinLnBrk="0" hangingPunct="1">
        <a:lnSpc>
          <a:spcPts val="2800"/>
        </a:lnSpc>
        <a:spcBef>
          <a:spcPts val="0"/>
        </a:spcBef>
        <a:buFont typeface="Arial" pitchFamily="34" charset="0"/>
        <a:buChar char="−"/>
        <a:defRPr sz="2000" kern="1200" spc="0" baseline="0">
          <a:solidFill>
            <a:srgbClr val="404955"/>
          </a:solidFill>
          <a:latin typeface="Arial" pitchFamily="34" charset="0"/>
          <a:ea typeface="+mn-ea"/>
          <a:cs typeface="Arial" pitchFamily="34" charset="0"/>
        </a:defRPr>
      </a:lvl5pPr>
      <a:lvl6pPr marL="2513846" indent="-228532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2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2" indent="-228532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2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8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2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3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2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7.xml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8.xml"/><Relationship Id="rId4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9.xml"/><Relationship Id="rId4" Type="http://schemas.openxmlformats.org/officeDocument/2006/relationships/chart" Target="../charts/char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0.xml"/><Relationship Id="rId4" Type="http://schemas.openxmlformats.org/officeDocument/2006/relationships/chart" Target="../charts/char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1.xml"/><Relationship Id="rId4" Type="http://schemas.openxmlformats.org/officeDocument/2006/relationships/chart" Target="../charts/char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2.xml"/><Relationship Id="rId4" Type="http://schemas.openxmlformats.org/officeDocument/2006/relationships/chart" Target="../charts/char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3.xml"/><Relationship Id="rId4" Type="http://schemas.openxmlformats.org/officeDocument/2006/relationships/chart" Target="../charts/char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4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5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6.xml"/><Relationship Id="rId4" Type="http://schemas.openxmlformats.org/officeDocument/2006/relationships/chart" Target="../charts/char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9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7.xml"/><Relationship Id="rId4" Type="http://schemas.openxmlformats.org/officeDocument/2006/relationships/chart" Target="../charts/char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8.xml"/><Relationship Id="rId4" Type="http://schemas.openxmlformats.org/officeDocument/2006/relationships/chart" Target="../charts/char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9.xml"/><Relationship Id="rId4" Type="http://schemas.openxmlformats.org/officeDocument/2006/relationships/chart" Target="../charts/char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0.xml"/><Relationship Id="rId4" Type="http://schemas.openxmlformats.org/officeDocument/2006/relationships/chart" Target="../charts/char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1.xml"/><Relationship Id="rId4" Type="http://schemas.openxmlformats.org/officeDocument/2006/relationships/chart" Target="../charts/char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2.xml"/><Relationship Id="rId4" Type="http://schemas.openxmlformats.org/officeDocument/2006/relationships/image" Target="../media/image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3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0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1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2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3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4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5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6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82B37BB3-B676-465D-BF63-5E929FB141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Cosmonautics</a:t>
            </a:r>
          </a:p>
        </p:txBody>
      </p:sp>
      <p:sp>
        <p:nvSpPr>
          <p:cNvPr id="10" name="Untertitel 9">
            <a:extLst>
              <a:ext uri="{FF2B5EF4-FFF2-40B4-BE49-F238E27FC236}">
                <a16:creationId xmlns:a16="http://schemas.microsoft.com/office/drawing/2014/main" id="{A8423CEB-B025-4B14-8670-BC2030C9A2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The development of space-related technologies in terms of patent activity – Figures of the report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7301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F05C10E-ABE4-4A6F-BB06-15827ECF3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893B4-A1BB-47FA-B2D5-C12E8855213D}" type="slidenum">
              <a:rPr lang="en-GB" smtClean="0"/>
              <a:t>10</a:t>
            </a:fld>
            <a:endParaRPr lang="en-GB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2CA99ED-B161-4622-906C-F7F3A8EAB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Figure 11</a:t>
            </a:r>
          </a:p>
        </p:txBody>
      </p:sp>
      <p:graphicFrame>
        <p:nvGraphicFramePr>
          <p:cNvPr id="6" name="widget-64fbb194-6e7e-4dbb-a438-d1abd3ee4784">
            <a:extLst>
              <a:ext uri="{FF2B5EF4-FFF2-40B4-BE49-F238E27FC236}">
                <a16:creationId xmlns:a16="http://schemas.microsoft.com/office/drawing/2014/main" id="{F4BBB7D8-0F9F-4EF4-AAAE-6DDF8C464E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5181900"/>
              </p:ext>
            </p:extLst>
          </p:nvPr>
        </p:nvGraphicFramePr>
        <p:xfrm>
          <a:off x="687600" y="920750"/>
          <a:ext cx="7992000" cy="3810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0FF19F08-C259-4373-994B-C0F587981EA7}"/>
              </a:ext>
            </a:extLst>
          </p:cNvPr>
          <p:cNvSpPr txBox="1"/>
          <p:nvPr/>
        </p:nvSpPr>
        <p:spPr>
          <a:xfrm>
            <a:off x="687600" y="954792"/>
            <a:ext cx="1215076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en-GB" sz="1200" b="1">
                <a:solidFill>
                  <a:srgbClr val="404955"/>
                </a:solidFill>
              </a:rPr>
              <a:t>Patent authority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C259D28-AF56-4417-9D69-EE7A8363909A}"/>
              </a:ext>
            </a:extLst>
          </p:cNvPr>
          <p:cNvSpPr txBox="1"/>
          <p:nvPr/>
        </p:nvSpPr>
        <p:spPr>
          <a:xfrm>
            <a:off x="7754983" y="954792"/>
            <a:ext cx="777457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/>
            <a:r>
              <a:rPr lang="en-GB" sz="1200" b="1">
                <a:solidFill>
                  <a:srgbClr val="404955"/>
                </a:solidFill>
              </a:rPr>
              <a:t>Filing Year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8F49B9F-2FFF-400E-B554-84E0727651CD}"/>
              </a:ext>
            </a:extLst>
          </p:cNvPr>
          <p:cNvSpPr txBox="1"/>
          <p:nvPr/>
        </p:nvSpPr>
        <p:spPr>
          <a:xfrm>
            <a:off x="5652741" y="4593086"/>
            <a:ext cx="2879699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/>
            <a:r>
              <a:rPr lang="en-GB" sz="1200" b="1">
                <a:solidFill>
                  <a:srgbClr val="404955"/>
                </a:solidFill>
              </a:rPr>
              <a:t>Bubble Area: No. of patent applications</a:t>
            </a:r>
          </a:p>
        </p:txBody>
      </p:sp>
      <p:sp>
        <p:nvSpPr>
          <p:cNvPr id="28" name="Oval 413">
            <a:extLst>
              <a:ext uri="{FF2B5EF4-FFF2-40B4-BE49-F238E27FC236}">
                <a16:creationId xmlns:a16="http://schemas.microsoft.com/office/drawing/2014/main" id="{E8155A9B-4AA4-43BC-BF82-C6B9B299A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1521169"/>
            <a:ext cx="61200" cy="61200"/>
          </a:xfrm>
          <a:prstGeom prst="ellipse">
            <a:avLst/>
          </a:pr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1000"/>
          </a:p>
        </p:txBody>
      </p:sp>
      <p:sp>
        <p:nvSpPr>
          <p:cNvPr id="29" name="Rectangle 414">
            <a:extLst>
              <a:ext uri="{FF2B5EF4-FFF2-40B4-BE49-F238E27FC236}">
                <a16:creationId xmlns:a16="http://schemas.microsoft.com/office/drawing/2014/main" id="{065CFA30-34FB-40BB-89F1-34693D011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087" y="1474825"/>
            <a:ext cx="52578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1000" b="0" i="0" u="none" strike="noStrike" cap="none" normalizeH="0" baseline="0">
                <a:ln>
                  <a:noFill/>
                </a:ln>
                <a:effectLst/>
                <a:latin typeface="+mn-lt"/>
              </a:rPr>
              <a:t>Germany</a:t>
            </a:r>
          </a:p>
        </p:txBody>
      </p:sp>
      <p:sp>
        <p:nvSpPr>
          <p:cNvPr id="30" name="Oval 415">
            <a:extLst>
              <a:ext uri="{FF2B5EF4-FFF2-40B4-BE49-F238E27FC236}">
                <a16:creationId xmlns:a16="http://schemas.microsoft.com/office/drawing/2014/main" id="{5D602A7F-1B2C-4D77-AFB6-F525957D2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1657845"/>
            <a:ext cx="61200" cy="61200"/>
          </a:xfrm>
          <a:prstGeom prst="ellipse">
            <a:avLst/>
          </a:prstGeom>
          <a:solidFill>
            <a:srgbClr val="B9D24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1000"/>
          </a:p>
        </p:txBody>
      </p:sp>
      <p:sp>
        <p:nvSpPr>
          <p:cNvPr id="31" name="Rectangle 416">
            <a:extLst>
              <a:ext uri="{FF2B5EF4-FFF2-40B4-BE49-F238E27FC236}">
                <a16:creationId xmlns:a16="http://schemas.microsoft.com/office/drawing/2014/main" id="{3392DC7A-ED2C-49DA-9871-123A15510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087" y="1611501"/>
            <a:ext cx="39754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1000" b="0" i="0" u="none" strike="noStrike" cap="none" normalizeH="0" baseline="0">
                <a:ln>
                  <a:noFill/>
                </a:ln>
                <a:effectLst/>
                <a:latin typeface="+mn-lt"/>
              </a:rPr>
              <a:t>France</a:t>
            </a:r>
          </a:p>
        </p:txBody>
      </p:sp>
      <p:sp>
        <p:nvSpPr>
          <p:cNvPr id="32" name="Oval 417">
            <a:extLst>
              <a:ext uri="{FF2B5EF4-FFF2-40B4-BE49-F238E27FC236}">
                <a16:creationId xmlns:a16="http://schemas.microsoft.com/office/drawing/2014/main" id="{5D0528E8-D511-4999-AA29-F399B6E75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1794521"/>
            <a:ext cx="61200" cy="61200"/>
          </a:xfrm>
          <a:prstGeom prst="ellipse">
            <a:avLst/>
          </a:prstGeom>
          <a:solidFill>
            <a:srgbClr val="8A100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1000"/>
          </a:p>
        </p:txBody>
      </p:sp>
      <p:sp>
        <p:nvSpPr>
          <p:cNvPr id="33" name="Rectangle 418">
            <a:extLst>
              <a:ext uri="{FF2B5EF4-FFF2-40B4-BE49-F238E27FC236}">
                <a16:creationId xmlns:a16="http://schemas.microsoft.com/office/drawing/2014/main" id="{9F4D8BC3-9408-4E1A-9483-234485762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087" y="1748177"/>
            <a:ext cx="9073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1000" b="0" i="0" u="none" strike="noStrike" cap="none" normalizeH="0" baseline="0">
                <a:ln>
                  <a:noFill/>
                </a:ln>
                <a:effectLst/>
                <a:latin typeface="+mn-lt"/>
              </a:rPr>
              <a:t>United Kingdom</a:t>
            </a:r>
          </a:p>
        </p:txBody>
      </p:sp>
      <p:sp>
        <p:nvSpPr>
          <p:cNvPr id="35" name="Oval 420">
            <a:extLst>
              <a:ext uri="{FF2B5EF4-FFF2-40B4-BE49-F238E27FC236}">
                <a16:creationId xmlns:a16="http://schemas.microsoft.com/office/drawing/2014/main" id="{8EF2ECF7-EA3E-4F8A-B2D3-F281E0FF3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1931197"/>
            <a:ext cx="61200" cy="61200"/>
          </a:xfrm>
          <a:prstGeom prst="ellipse">
            <a:avLst/>
          </a:prstGeom>
          <a:solidFill>
            <a:srgbClr val="3470B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1000"/>
          </a:p>
        </p:txBody>
      </p:sp>
      <p:sp>
        <p:nvSpPr>
          <p:cNvPr id="36" name="Rectangle 421">
            <a:extLst>
              <a:ext uri="{FF2B5EF4-FFF2-40B4-BE49-F238E27FC236}">
                <a16:creationId xmlns:a16="http://schemas.microsoft.com/office/drawing/2014/main" id="{03211BE9-D05A-4464-8AA2-A8D7E7C32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087" y="1884853"/>
            <a:ext cx="66043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1000" b="0" i="0" u="none" strike="noStrike" cap="none" normalizeH="0" baseline="0">
                <a:ln>
                  <a:noFill/>
                </a:ln>
                <a:effectLst/>
                <a:latin typeface="+mn-lt"/>
              </a:rPr>
              <a:t>Switzerland</a:t>
            </a:r>
          </a:p>
        </p:txBody>
      </p:sp>
      <p:sp>
        <p:nvSpPr>
          <p:cNvPr id="37" name="Oval 422">
            <a:extLst>
              <a:ext uri="{FF2B5EF4-FFF2-40B4-BE49-F238E27FC236}">
                <a16:creationId xmlns:a16="http://schemas.microsoft.com/office/drawing/2014/main" id="{DDE81C3F-74CD-4FE7-9614-9CA32F5B6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2067873"/>
            <a:ext cx="61200" cy="61200"/>
          </a:xfrm>
          <a:prstGeom prst="ellipse">
            <a:avLst/>
          </a:prstGeom>
          <a:solidFill>
            <a:srgbClr val="00643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1000"/>
          </a:p>
        </p:txBody>
      </p:sp>
      <p:sp>
        <p:nvSpPr>
          <p:cNvPr id="38" name="Rectangle 423">
            <a:extLst>
              <a:ext uri="{FF2B5EF4-FFF2-40B4-BE49-F238E27FC236}">
                <a16:creationId xmlns:a16="http://schemas.microsoft.com/office/drawing/2014/main" id="{85E33FA9-68F1-4CCA-8158-1A7C19825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087" y="2021529"/>
            <a:ext cx="38953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1000" b="0" i="0" u="none" strike="noStrike" cap="none" normalizeH="0" baseline="0">
                <a:ln>
                  <a:noFill/>
                </a:ln>
                <a:effectLst/>
                <a:latin typeface="+mn-lt"/>
              </a:rPr>
              <a:t>Ireland</a:t>
            </a:r>
          </a:p>
        </p:txBody>
      </p:sp>
      <p:sp>
        <p:nvSpPr>
          <p:cNvPr id="39" name="Oval 424">
            <a:extLst>
              <a:ext uri="{FF2B5EF4-FFF2-40B4-BE49-F238E27FC236}">
                <a16:creationId xmlns:a16="http://schemas.microsoft.com/office/drawing/2014/main" id="{9B042555-89F6-470A-85E2-7E3A742D4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2204549"/>
            <a:ext cx="61200" cy="61200"/>
          </a:xfrm>
          <a:prstGeom prst="ellipse">
            <a:avLst/>
          </a:pr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1000"/>
          </a:p>
        </p:txBody>
      </p:sp>
      <p:sp>
        <p:nvSpPr>
          <p:cNvPr id="40" name="Rectangle 425">
            <a:extLst>
              <a:ext uri="{FF2B5EF4-FFF2-40B4-BE49-F238E27FC236}">
                <a16:creationId xmlns:a16="http://schemas.microsoft.com/office/drawing/2014/main" id="{B65380B6-D9C5-470E-AD6F-2FF548405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087" y="2158205"/>
            <a:ext cx="23403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1000" b="0" i="0" u="none" strike="noStrike" cap="none" normalizeH="0" baseline="0">
                <a:ln>
                  <a:noFill/>
                </a:ln>
                <a:effectLst/>
                <a:latin typeface="+mn-lt"/>
              </a:rPr>
              <a:t>Italy</a:t>
            </a:r>
          </a:p>
        </p:txBody>
      </p:sp>
      <p:sp>
        <p:nvSpPr>
          <p:cNvPr id="41" name="Oval 426">
            <a:extLst>
              <a:ext uri="{FF2B5EF4-FFF2-40B4-BE49-F238E27FC236}">
                <a16:creationId xmlns:a16="http://schemas.microsoft.com/office/drawing/2014/main" id="{CEE4D0FB-BE6F-42BB-B3CF-608B8BF4B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2341225"/>
            <a:ext cx="61200" cy="61200"/>
          </a:xfrm>
          <a:prstGeom prst="ellipse">
            <a:avLst/>
          </a:prstGeom>
          <a:solidFill>
            <a:srgbClr val="7A808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1000"/>
          </a:p>
        </p:txBody>
      </p:sp>
      <p:sp>
        <p:nvSpPr>
          <p:cNvPr id="42" name="Rectangle 427">
            <a:extLst>
              <a:ext uri="{FF2B5EF4-FFF2-40B4-BE49-F238E27FC236}">
                <a16:creationId xmlns:a16="http://schemas.microsoft.com/office/drawing/2014/main" id="{9157521F-8512-4CE7-9863-F0C9B03C7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087" y="2294881"/>
            <a:ext cx="32541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1000" b="0" i="0" u="none" strike="noStrike" cap="none" normalizeH="0" baseline="0">
                <a:ln>
                  <a:noFill/>
                </a:ln>
                <a:effectLst/>
                <a:latin typeface="+mn-lt"/>
              </a:rPr>
              <a:t>Spain</a:t>
            </a:r>
          </a:p>
        </p:txBody>
      </p:sp>
      <p:sp>
        <p:nvSpPr>
          <p:cNvPr id="43" name="Oval 428">
            <a:extLst>
              <a:ext uri="{FF2B5EF4-FFF2-40B4-BE49-F238E27FC236}">
                <a16:creationId xmlns:a16="http://schemas.microsoft.com/office/drawing/2014/main" id="{A18BC94E-3953-4C97-B62F-99D3EC9D9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2477901"/>
            <a:ext cx="61200" cy="61200"/>
          </a:xfrm>
          <a:prstGeom prst="ellipse">
            <a:avLst/>
          </a:prstGeom>
          <a:solidFill>
            <a:srgbClr val="BCBD8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1000"/>
          </a:p>
        </p:txBody>
      </p:sp>
      <p:sp>
        <p:nvSpPr>
          <p:cNvPr id="44" name="Rectangle 429">
            <a:extLst>
              <a:ext uri="{FF2B5EF4-FFF2-40B4-BE49-F238E27FC236}">
                <a16:creationId xmlns:a16="http://schemas.microsoft.com/office/drawing/2014/main" id="{9DDC6050-E1F1-48AF-86B7-B7B3A7597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087" y="2431557"/>
            <a:ext cx="39754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1000" b="0" i="0" u="none" strike="noStrike" cap="none" normalizeH="0" baseline="0">
                <a:ln>
                  <a:noFill/>
                </a:ln>
                <a:effectLst/>
                <a:latin typeface="+mn-lt"/>
              </a:rPr>
              <a:t>Austria</a:t>
            </a:r>
          </a:p>
        </p:txBody>
      </p:sp>
      <p:sp>
        <p:nvSpPr>
          <p:cNvPr id="45" name="Oval 430">
            <a:extLst>
              <a:ext uri="{FF2B5EF4-FFF2-40B4-BE49-F238E27FC236}">
                <a16:creationId xmlns:a16="http://schemas.microsoft.com/office/drawing/2014/main" id="{3C0385DD-30C1-470F-87AF-70F216438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2614577"/>
            <a:ext cx="61200" cy="61200"/>
          </a:xfrm>
          <a:prstGeom prst="ellipse">
            <a:avLst/>
          </a:prstGeom>
          <a:solidFill>
            <a:srgbClr val="D257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1000"/>
          </a:p>
        </p:txBody>
      </p:sp>
      <p:sp>
        <p:nvSpPr>
          <p:cNvPr id="46" name="Rectangle 431">
            <a:extLst>
              <a:ext uri="{FF2B5EF4-FFF2-40B4-BE49-F238E27FC236}">
                <a16:creationId xmlns:a16="http://schemas.microsoft.com/office/drawing/2014/main" id="{4850A6AC-7DC2-412C-856E-D0C0A1E45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087" y="2568233"/>
            <a:ext cx="46006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1000" b="0" i="0" u="none" strike="noStrike" cap="none" normalizeH="0" baseline="0">
                <a:ln>
                  <a:noFill/>
                </a:ln>
                <a:effectLst/>
                <a:latin typeface="+mn-lt"/>
              </a:rPr>
              <a:t>Sweden</a:t>
            </a:r>
          </a:p>
        </p:txBody>
      </p:sp>
      <p:sp>
        <p:nvSpPr>
          <p:cNvPr id="450" name="Oval 395">
            <a:extLst>
              <a:ext uri="{FF2B5EF4-FFF2-40B4-BE49-F238E27FC236}">
                <a16:creationId xmlns:a16="http://schemas.microsoft.com/office/drawing/2014/main" id="{0D665AAF-4DC9-4008-8B82-D24F127FD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1253009"/>
            <a:ext cx="61200" cy="61200"/>
          </a:xfrm>
          <a:prstGeom prst="ellipse">
            <a:avLst/>
          </a:pr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1000"/>
          </a:p>
        </p:txBody>
      </p:sp>
      <p:sp>
        <p:nvSpPr>
          <p:cNvPr id="452" name="Rectangle 396">
            <a:extLst>
              <a:ext uri="{FF2B5EF4-FFF2-40B4-BE49-F238E27FC236}">
                <a16:creationId xmlns:a16="http://schemas.microsoft.com/office/drawing/2014/main" id="{27570A1D-FC16-4773-B475-46C6AB420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087" y="1220951"/>
            <a:ext cx="93455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de-DE" sz="1000"/>
              <a:t>EPO - European</a:t>
            </a:r>
            <a:br>
              <a:rPr lang="en-GB" altLang="de-DE" sz="1000"/>
            </a:br>
            <a:r>
              <a:rPr lang="en-GB" altLang="de-DE" sz="1000"/>
              <a:t>Patent Office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5325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F05C10E-ABE4-4A6F-BB06-15827ECF3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893B4-A1BB-47FA-B2D5-C12E8855213D}" type="slidenum">
              <a:rPr lang="en-GB" smtClean="0"/>
              <a:t>11</a:t>
            </a:fld>
            <a:endParaRPr lang="en-GB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2CA99ED-B161-4622-906C-F7F3A8EAB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Figure 12</a:t>
            </a:r>
          </a:p>
        </p:txBody>
      </p:sp>
      <p:graphicFrame>
        <p:nvGraphicFramePr>
          <p:cNvPr id="6" name="widget-37606177-ea1f-4916-b275-4c637872b691">
            <a:extLst>
              <a:ext uri="{FF2B5EF4-FFF2-40B4-BE49-F238E27FC236}">
                <a16:creationId xmlns:a16="http://schemas.microsoft.com/office/drawing/2014/main" id="{613A5B20-ABFA-4E0E-AC7A-E174AA83B7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8140725"/>
              </p:ext>
            </p:extLst>
          </p:nvPr>
        </p:nvGraphicFramePr>
        <p:xfrm>
          <a:off x="687600" y="915988"/>
          <a:ext cx="7992000" cy="3820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A88BDCAD-8D3E-4492-9906-B44618940224}"/>
              </a:ext>
            </a:extLst>
          </p:cNvPr>
          <p:cNvSpPr txBox="1"/>
          <p:nvPr/>
        </p:nvSpPr>
        <p:spPr>
          <a:xfrm>
            <a:off x="687600" y="954792"/>
            <a:ext cx="1498808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en-GB" sz="1200" b="1">
                <a:solidFill>
                  <a:srgbClr val="404955"/>
                </a:solidFill>
              </a:rPr>
              <a:t>Country of applicant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F884ACD-AD4B-4D30-804D-9B7341617F0B}"/>
              </a:ext>
            </a:extLst>
          </p:cNvPr>
          <p:cNvSpPr txBox="1"/>
          <p:nvPr/>
        </p:nvSpPr>
        <p:spPr>
          <a:xfrm>
            <a:off x="7754983" y="954792"/>
            <a:ext cx="777457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/>
            <a:r>
              <a:rPr lang="en-GB" sz="1200" b="1">
                <a:solidFill>
                  <a:srgbClr val="404955"/>
                </a:solidFill>
              </a:rPr>
              <a:t>Filing Year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2774610-C9C7-43FF-B57D-04F063724008}"/>
              </a:ext>
            </a:extLst>
          </p:cNvPr>
          <p:cNvSpPr txBox="1"/>
          <p:nvPr/>
        </p:nvSpPr>
        <p:spPr>
          <a:xfrm>
            <a:off x="5652741" y="4593086"/>
            <a:ext cx="2879699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/>
            <a:r>
              <a:rPr lang="en-GB" sz="1200" b="1">
                <a:solidFill>
                  <a:srgbClr val="404955"/>
                </a:solidFill>
              </a:rPr>
              <a:t>Bubble Area: No. of patent applications</a:t>
            </a:r>
          </a:p>
        </p:txBody>
      </p:sp>
      <p:sp>
        <p:nvSpPr>
          <p:cNvPr id="250" name="Oval 395">
            <a:extLst>
              <a:ext uri="{FF2B5EF4-FFF2-40B4-BE49-F238E27FC236}">
                <a16:creationId xmlns:a16="http://schemas.microsoft.com/office/drawing/2014/main" id="{8A9D388B-8965-4484-887E-6092F52DF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1253009"/>
            <a:ext cx="61200" cy="61200"/>
          </a:xfrm>
          <a:prstGeom prst="ellipse">
            <a:avLst/>
          </a:pr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000"/>
          </a:p>
        </p:txBody>
      </p:sp>
      <p:sp>
        <p:nvSpPr>
          <p:cNvPr id="251" name="Rectangle 396">
            <a:extLst>
              <a:ext uri="{FF2B5EF4-FFF2-40B4-BE49-F238E27FC236}">
                <a16:creationId xmlns:a16="http://schemas.microsoft.com/office/drawing/2014/main" id="{145404B8-9FFC-47D8-A027-C41CE0B83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087" y="1206665"/>
            <a:ext cx="52578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1000" b="0" i="0" u="none" strike="noStrike" cap="none" normalizeH="0" baseline="0">
                <a:ln>
                  <a:noFill/>
                </a:ln>
                <a:effectLst/>
                <a:latin typeface="+mn-lt"/>
              </a:rPr>
              <a:t>Germany</a:t>
            </a:r>
          </a:p>
        </p:txBody>
      </p:sp>
      <p:sp>
        <p:nvSpPr>
          <p:cNvPr id="252" name="Oval 397">
            <a:extLst>
              <a:ext uri="{FF2B5EF4-FFF2-40B4-BE49-F238E27FC236}">
                <a16:creationId xmlns:a16="http://schemas.microsoft.com/office/drawing/2014/main" id="{BCE9C853-7189-4521-8075-67886B6C9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1389685"/>
            <a:ext cx="61200" cy="61200"/>
          </a:xfrm>
          <a:prstGeom prst="ellipse">
            <a:avLst/>
          </a:prstGeom>
          <a:solidFill>
            <a:srgbClr val="B9D24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000"/>
          </a:p>
        </p:txBody>
      </p:sp>
      <p:sp>
        <p:nvSpPr>
          <p:cNvPr id="253" name="Rectangle 398">
            <a:extLst>
              <a:ext uri="{FF2B5EF4-FFF2-40B4-BE49-F238E27FC236}">
                <a16:creationId xmlns:a16="http://schemas.microsoft.com/office/drawing/2014/main" id="{6C2DAEB0-1BFC-4E87-BE41-E15F7B09D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087" y="1343341"/>
            <a:ext cx="39754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1000" b="0" i="0" u="none" strike="noStrike" cap="none" normalizeH="0" baseline="0">
                <a:ln>
                  <a:noFill/>
                </a:ln>
                <a:effectLst/>
                <a:latin typeface="+mn-lt"/>
              </a:rPr>
              <a:t>France</a:t>
            </a:r>
          </a:p>
        </p:txBody>
      </p:sp>
      <p:sp>
        <p:nvSpPr>
          <p:cNvPr id="254" name="Oval 399">
            <a:extLst>
              <a:ext uri="{FF2B5EF4-FFF2-40B4-BE49-F238E27FC236}">
                <a16:creationId xmlns:a16="http://schemas.microsoft.com/office/drawing/2014/main" id="{FDEEB7EF-54B2-4F1E-B90D-6DA252DB6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1526361"/>
            <a:ext cx="61200" cy="61200"/>
          </a:xfrm>
          <a:prstGeom prst="ellipse">
            <a:avLst/>
          </a:prstGeom>
          <a:solidFill>
            <a:srgbClr val="8A100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000"/>
          </a:p>
        </p:txBody>
      </p:sp>
      <p:sp>
        <p:nvSpPr>
          <p:cNvPr id="255" name="Rectangle 400">
            <a:extLst>
              <a:ext uri="{FF2B5EF4-FFF2-40B4-BE49-F238E27FC236}">
                <a16:creationId xmlns:a16="http://schemas.microsoft.com/office/drawing/2014/main" id="{FAE5C2B4-CD01-46BE-97E7-717972CD6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087" y="1480017"/>
            <a:ext cx="9073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1000" b="0" i="0" u="none" strike="noStrike" cap="none" normalizeH="0" baseline="0">
                <a:ln>
                  <a:noFill/>
                </a:ln>
                <a:effectLst/>
                <a:latin typeface="+mn-lt"/>
              </a:rPr>
              <a:t>United Kingdom</a:t>
            </a:r>
          </a:p>
        </p:txBody>
      </p:sp>
      <p:sp>
        <p:nvSpPr>
          <p:cNvPr id="256" name="Oval 401">
            <a:extLst>
              <a:ext uri="{FF2B5EF4-FFF2-40B4-BE49-F238E27FC236}">
                <a16:creationId xmlns:a16="http://schemas.microsoft.com/office/drawing/2014/main" id="{46DEF8A3-CDB0-4E87-91E5-CD19819B9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1663037"/>
            <a:ext cx="61200" cy="61200"/>
          </a:xfrm>
          <a:prstGeom prst="ellipse">
            <a:avLst/>
          </a:pr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000"/>
          </a:p>
        </p:txBody>
      </p:sp>
      <p:sp>
        <p:nvSpPr>
          <p:cNvPr id="257" name="Rectangle 402">
            <a:extLst>
              <a:ext uri="{FF2B5EF4-FFF2-40B4-BE49-F238E27FC236}">
                <a16:creationId xmlns:a16="http://schemas.microsoft.com/office/drawing/2014/main" id="{E115F103-1A6B-437B-8081-001FDDF59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087" y="1616693"/>
            <a:ext cx="23403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1000" b="0" i="0" u="none" strike="noStrike" cap="none" normalizeH="0" baseline="0">
                <a:ln>
                  <a:noFill/>
                </a:ln>
                <a:effectLst/>
                <a:latin typeface="+mn-lt"/>
              </a:rPr>
              <a:t>Italy</a:t>
            </a:r>
          </a:p>
        </p:txBody>
      </p:sp>
      <p:sp>
        <p:nvSpPr>
          <p:cNvPr id="258" name="Oval 403">
            <a:extLst>
              <a:ext uri="{FF2B5EF4-FFF2-40B4-BE49-F238E27FC236}">
                <a16:creationId xmlns:a16="http://schemas.microsoft.com/office/drawing/2014/main" id="{98DEB771-41A6-49E8-A6B4-A6DBFEAE0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1799713"/>
            <a:ext cx="61200" cy="61200"/>
          </a:xfrm>
          <a:prstGeom prst="ellipse">
            <a:avLst/>
          </a:prstGeom>
          <a:solidFill>
            <a:srgbClr val="D257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000"/>
          </a:p>
        </p:txBody>
      </p:sp>
      <p:sp>
        <p:nvSpPr>
          <p:cNvPr id="259" name="Rectangle 404">
            <a:extLst>
              <a:ext uri="{FF2B5EF4-FFF2-40B4-BE49-F238E27FC236}">
                <a16:creationId xmlns:a16="http://schemas.microsoft.com/office/drawing/2014/main" id="{20A848C4-8F2E-4101-9D1B-2BD4CE4B1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087" y="1753369"/>
            <a:ext cx="46006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1000" b="0" i="0" u="none" strike="noStrike" cap="none" normalizeH="0" baseline="0">
                <a:ln>
                  <a:noFill/>
                </a:ln>
                <a:effectLst/>
                <a:latin typeface="+mn-lt"/>
              </a:rPr>
              <a:t>Sweden</a:t>
            </a:r>
          </a:p>
        </p:txBody>
      </p:sp>
      <p:sp>
        <p:nvSpPr>
          <p:cNvPr id="260" name="Oval 405">
            <a:extLst>
              <a:ext uri="{FF2B5EF4-FFF2-40B4-BE49-F238E27FC236}">
                <a16:creationId xmlns:a16="http://schemas.microsoft.com/office/drawing/2014/main" id="{CA02D3B6-67FA-4BDC-871F-700435960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1936389"/>
            <a:ext cx="61200" cy="61200"/>
          </a:xfrm>
          <a:prstGeom prst="ellipse">
            <a:avLst/>
          </a:prstGeom>
          <a:solidFill>
            <a:srgbClr val="7A808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000"/>
          </a:p>
        </p:txBody>
      </p:sp>
      <p:sp>
        <p:nvSpPr>
          <p:cNvPr id="22" name="Rectangle 407">
            <a:extLst>
              <a:ext uri="{FF2B5EF4-FFF2-40B4-BE49-F238E27FC236}">
                <a16:creationId xmlns:a16="http://schemas.microsoft.com/office/drawing/2014/main" id="{C0FF1568-0575-4355-AC25-12021C7F8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087" y="1890045"/>
            <a:ext cx="32541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1000" b="0" i="0" u="none" strike="noStrike" cap="none" normalizeH="0" baseline="0">
                <a:ln>
                  <a:noFill/>
                </a:ln>
                <a:effectLst/>
                <a:latin typeface="+mn-lt"/>
              </a:rPr>
              <a:t>Spain</a:t>
            </a:r>
          </a:p>
        </p:txBody>
      </p:sp>
      <p:sp>
        <p:nvSpPr>
          <p:cNvPr id="23" name="Oval 408">
            <a:extLst>
              <a:ext uri="{FF2B5EF4-FFF2-40B4-BE49-F238E27FC236}">
                <a16:creationId xmlns:a16="http://schemas.microsoft.com/office/drawing/2014/main" id="{FDE6F2AC-A4B3-4518-AA2B-BE4002E11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2073065"/>
            <a:ext cx="61200" cy="61200"/>
          </a:xfrm>
          <a:prstGeom prst="ellipse">
            <a:avLst/>
          </a:prstGeom>
          <a:solidFill>
            <a:srgbClr val="8FA3B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000"/>
          </a:p>
        </p:txBody>
      </p:sp>
      <p:sp>
        <p:nvSpPr>
          <p:cNvPr id="24" name="Rectangle 409">
            <a:extLst>
              <a:ext uri="{FF2B5EF4-FFF2-40B4-BE49-F238E27FC236}">
                <a16:creationId xmlns:a16="http://schemas.microsoft.com/office/drawing/2014/main" id="{69752D0C-28D8-4A8C-A109-2F456FD8F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087" y="2026721"/>
            <a:ext cx="68768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1000" b="0" i="0" u="none" strike="noStrike" cap="none" normalizeH="0" baseline="0">
                <a:ln>
                  <a:noFill/>
                </a:ln>
                <a:effectLst/>
                <a:latin typeface="+mn-lt"/>
              </a:rPr>
              <a:t>Netherlands</a:t>
            </a:r>
          </a:p>
        </p:txBody>
      </p:sp>
      <p:sp>
        <p:nvSpPr>
          <p:cNvPr id="25" name="Oval 410">
            <a:extLst>
              <a:ext uri="{FF2B5EF4-FFF2-40B4-BE49-F238E27FC236}">
                <a16:creationId xmlns:a16="http://schemas.microsoft.com/office/drawing/2014/main" id="{9BE90F3A-A45C-420A-80B6-BE69B3CC7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2209741"/>
            <a:ext cx="61200" cy="61200"/>
          </a:xfrm>
          <a:prstGeom prst="ellipse">
            <a:avLst/>
          </a:prstGeom>
          <a:solidFill>
            <a:srgbClr val="3470B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000"/>
          </a:p>
        </p:txBody>
      </p:sp>
      <p:sp>
        <p:nvSpPr>
          <p:cNvPr id="26" name="Rectangle 411">
            <a:extLst>
              <a:ext uri="{FF2B5EF4-FFF2-40B4-BE49-F238E27FC236}">
                <a16:creationId xmlns:a16="http://schemas.microsoft.com/office/drawing/2014/main" id="{2DEB6A28-F54E-458F-A156-32D6ABE43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087" y="2163397"/>
            <a:ext cx="66043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1000" b="0" i="0" u="none" strike="noStrike" cap="none" normalizeH="0" baseline="0">
                <a:ln>
                  <a:noFill/>
                </a:ln>
                <a:effectLst/>
                <a:latin typeface="+mn-lt"/>
              </a:rPr>
              <a:t>Switzerland</a:t>
            </a:r>
          </a:p>
        </p:txBody>
      </p:sp>
      <p:sp>
        <p:nvSpPr>
          <p:cNvPr id="27" name="Oval 412">
            <a:extLst>
              <a:ext uri="{FF2B5EF4-FFF2-40B4-BE49-F238E27FC236}">
                <a16:creationId xmlns:a16="http://schemas.microsoft.com/office/drawing/2014/main" id="{647C6794-E62F-4FD5-8ECE-EA8632FE7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2346417"/>
            <a:ext cx="61200" cy="61200"/>
          </a:xfrm>
          <a:prstGeom prst="ellipse">
            <a:avLst/>
          </a:prstGeom>
          <a:solidFill>
            <a:srgbClr val="BCBD8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000"/>
          </a:p>
        </p:txBody>
      </p:sp>
      <p:sp>
        <p:nvSpPr>
          <p:cNvPr id="28" name="Rectangle 413">
            <a:extLst>
              <a:ext uri="{FF2B5EF4-FFF2-40B4-BE49-F238E27FC236}">
                <a16:creationId xmlns:a16="http://schemas.microsoft.com/office/drawing/2014/main" id="{E2F9C37E-D471-432B-8C9C-718E9798F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087" y="2300073"/>
            <a:ext cx="39754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1000" b="0" i="0" u="none" strike="noStrike" cap="none" normalizeH="0" baseline="0">
                <a:ln>
                  <a:noFill/>
                </a:ln>
                <a:effectLst/>
                <a:latin typeface="+mn-lt"/>
              </a:rPr>
              <a:t>Austria</a:t>
            </a:r>
          </a:p>
        </p:txBody>
      </p:sp>
      <p:sp>
        <p:nvSpPr>
          <p:cNvPr id="29" name="Oval 414">
            <a:extLst>
              <a:ext uri="{FF2B5EF4-FFF2-40B4-BE49-F238E27FC236}">
                <a16:creationId xmlns:a16="http://schemas.microsoft.com/office/drawing/2014/main" id="{C83083FC-DF33-413C-8B29-E005520D3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2483093"/>
            <a:ext cx="61200" cy="61200"/>
          </a:xfrm>
          <a:prstGeom prst="ellipse">
            <a:avLst/>
          </a:prstGeom>
          <a:solidFill>
            <a:srgbClr val="ED98A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000"/>
          </a:p>
        </p:txBody>
      </p:sp>
      <p:sp>
        <p:nvSpPr>
          <p:cNvPr id="30" name="Rectangle 415">
            <a:extLst>
              <a:ext uri="{FF2B5EF4-FFF2-40B4-BE49-F238E27FC236}">
                <a16:creationId xmlns:a16="http://schemas.microsoft.com/office/drawing/2014/main" id="{3D8C2562-95F4-4F92-9A05-B848E3559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087" y="2436749"/>
            <a:ext cx="46166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1000" b="0" i="0" u="none" strike="noStrike" cap="none" normalizeH="0" baseline="0">
                <a:ln>
                  <a:noFill/>
                </a:ln>
                <a:effectLst/>
                <a:latin typeface="+mn-lt"/>
              </a:rPr>
              <a:t>Belgium</a:t>
            </a:r>
          </a:p>
        </p:txBody>
      </p:sp>
      <p:sp>
        <p:nvSpPr>
          <p:cNvPr id="31" name="Oval 416">
            <a:extLst>
              <a:ext uri="{FF2B5EF4-FFF2-40B4-BE49-F238E27FC236}">
                <a16:creationId xmlns:a16="http://schemas.microsoft.com/office/drawing/2014/main" id="{B4DB0074-B7C4-4A68-8814-AD6F9E530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2619769"/>
            <a:ext cx="61200" cy="61200"/>
          </a:xfrm>
          <a:prstGeom prst="ellipse">
            <a:avLst/>
          </a:prstGeom>
          <a:solidFill>
            <a:srgbClr val="77D9E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000"/>
          </a:p>
        </p:txBody>
      </p:sp>
      <p:sp>
        <p:nvSpPr>
          <p:cNvPr id="32" name="Rectangle 417">
            <a:extLst>
              <a:ext uri="{FF2B5EF4-FFF2-40B4-BE49-F238E27FC236}">
                <a16:creationId xmlns:a16="http://schemas.microsoft.com/office/drawing/2014/main" id="{FA9F41E3-A5CB-4479-BFAB-5A69096F9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087" y="2573425"/>
            <a:ext cx="43441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1000" b="0" i="0" u="none" strike="noStrike" cap="none" normalizeH="0" baseline="0">
                <a:ln>
                  <a:noFill/>
                </a:ln>
                <a:effectLst/>
                <a:latin typeface="+mn-lt"/>
              </a:rPr>
              <a:t>Norway</a:t>
            </a:r>
          </a:p>
        </p:txBody>
      </p:sp>
      <p:sp>
        <p:nvSpPr>
          <p:cNvPr id="33" name="Oval 418">
            <a:extLst>
              <a:ext uri="{FF2B5EF4-FFF2-40B4-BE49-F238E27FC236}">
                <a16:creationId xmlns:a16="http://schemas.microsoft.com/office/drawing/2014/main" id="{91B957E1-0ED0-46C4-8594-2779607D3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2756445"/>
            <a:ext cx="61200" cy="61200"/>
          </a:xfrm>
          <a:prstGeom prst="ellipse">
            <a:avLst/>
          </a:prstGeom>
          <a:solidFill>
            <a:srgbClr val="CEE07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000"/>
          </a:p>
        </p:txBody>
      </p:sp>
      <p:sp>
        <p:nvSpPr>
          <p:cNvPr id="34" name="Rectangle 419">
            <a:extLst>
              <a:ext uri="{FF2B5EF4-FFF2-40B4-BE49-F238E27FC236}">
                <a16:creationId xmlns:a16="http://schemas.microsoft.com/office/drawing/2014/main" id="{7F613014-373F-45BA-BCFE-2B2631B6F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087" y="2710101"/>
            <a:ext cx="70852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1000" b="0" i="0" u="none" strike="noStrike" cap="none" normalizeH="0" baseline="0">
                <a:ln>
                  <a:noFill/>
                </a:ln>
                <a:effectLst/>
                <a:latin typeface="+mn-lt"/>
              </a:rPr>
              <a:t>Luxembourg</a:t>
            </a:r>
          </a:p>
        </p:txBody>
      </p:sp>
      <p:sp>
        <p:nvSpPr>
          <p:cNvPr id="35" name="Oval 420">
            <a:extLst>
              <a:ext uri="{FF2B5EF4-FFF2-40B4-BE49-F238E27FC236}">
                <a16:creationId xmlns:a16="http://schemas.microsoft.com/office/drawing/2014/main" id="{04A407C3-2933-4715-89BE-3216C2B10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2893121"/>
            <a:ext cx="61200" cy="61200"/>
          </a:xfrm>
          <a:prstGeom prst="ellipse">
            <a:avLst/>
          </a:prstGeom>
          <a:solidFill>
            <a:srgbClr val="B9706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000"/>
          </a:p>
        </p:txBody>
      </p:sp>
      <p:sp>
        <p:nvSpPr>
          <p:cNvPr id="36" name="Rectangle 421">
            <a:extLst>
              <a:ext uri="{FF2B5EF4-FFF2-40B4-BE49-F238E27FC236}">
                <a16:creationId xmlns:a16="http://schemas.microsoft.com/office/drawing/2014/main" id="{57CE8592-9F4F-42E8-B756-946F05110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087" y="2846777"/>
            <a:ext cx="41838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1000" b="0" i="0" u="none" strike="noStrike" cap="none" normalizeH="0" baseline="0">
                <a:ln>
                  <a:noFill/>
                </a:ln>
                <a:effectLst/>
                <a:latin typeface="+mn-lt"/>
              </a:rPr>
              <a:t>Finland</a:t>
            </a:r>
          </a:p>
        </p:txBody>
      </p:sp>
      <p:sp>
        <p:nvSpPr>
          <p:cNvPr id="37" name="Oval 422">
            <a:extLst>
              <a:ext uri="{FF2B5EF4-FFF2-40B4-BE49-F238E27FC236}">
                <a16:creationId xmlns:a16="http://schemas.microsoft.com/office/drawing/2014/main" id="{4B0B4C05-3F76-453E-A757-03DA9BA26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3029797"/>
            <a:ext cx="61200" cy="61200"/>
          </a:xfrm>
          <a:prstGeom prst="ellipse">
            <a:avLst/>
          </a:prstGeom>
          <a:solidFill>
            <a:srgbClr val="85A9D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000"/>
          </a:p>
        </p:txBody>
      </p:sp>
      <p:sp>
        <p:nvSpPr>
          <p:cNvPr id="38" name="Rectangle 423">
            <a:extLst>
              <a:ext uri="{FF2B5EF4-FFF2-40B4-BE49-F238E27FC236}">
                <a16:creationId xmlns:a16="http://schemas.microsoft.com/office/drawing/2014/main" id="{15D0BB6B-4B9C-4FCB-BB39-9B93172F9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087" y="2983453"/>
            <a:ext cx="41838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1000" b="0" i="0" u="none" strike="noStrike" cap="none" normalizeH="0" baseline="0">
                <a:ln>
                  <a:noFill/>
                </a:ln>
                <a:effectLst/>
                <a:latin typeface="+mn-lt"/>
              </a:rPr>
              <a:t>Greece</a:t>
            </a:r>
          </a:p>
        </p:txBody>
      </p:sp>
      <p:sp>
        <p:nvSpPr>
          <p:cNvPr id="39" name="Oval 424">
            <a:extLst>
              <a:ext uri="{FF2B5EF4-FFF2-40B4-BE49-F238E27FC236}">
                <a16:creationId xmlns:a16="http://schemas.microsoft.com/office/drawing/2014/main" id="{EB50DF2B-BDBB-4033-92AB-315B57DC1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3166473"/>
            <a:ext cx="61200" cy="61200"/>
          </a:xfrm>
          <a:prstGeom prst="ellipse">
            <a:avLst/>
          </a:prstGeom>
          <a:solidFill>
            <a:srgbClr val="66A28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000"/>
          </a:p>
        </p:txBody>
      </p:sp>
      <p:sp>
        <p:nvSpPr>
          <p:cNvPr id="40" name="Rectangle 425">
            <a:extLst>
              <a:ext uri="{FF2B5EF4-FFF2-40B4-BE49-F238E27FC236}">
                <a16:creationId xmlns:a16="http://schemas.microsoft.com/office/drawing/2014/main" id="{EA3D2F77-61E5-4950-8FC8-29F11F1C1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087" y="3120129"/>
            <a:ext cx="39113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1000" b="0" i="0" u="none" strike="noStrike" cap="none" normalizeH="0" baseline="0">
                <a:ln>
                  <a:noFill/>
                </a:ln>
                <a:effectLst/>
                <a:latin typeface="+mn-lt"/>
              </a:rPr>
              <a:t>Turkey</a:t>
            </a:r>
          </a:p>
        </p:txBody>
      </p:sp>
      <p:sp>
        <p:nvSpPr>
          <p:cNvPr id="41" name="Oval 426">
            <a:extLst>
              <a:ext uri="{FF2B5EF4-FFF2-40B4-BE49-F238E27FC236}">
                <a16:creationId xmlns:a16="http://schemas.microsoft.com/office/drawing/2014/main" id="{FC06985F-E677-496C-AE9C-AC1FCE9EE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3303149"/>
            <a:ext cx="61200" cy="61200"/>
          </a:xfrm>
          <a:prstGeom prst="ellipse">
            <a:avLst/>
          </a:prstGeom>
          <a:solidFill>
            <a:srgbClr val="FFCF4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000"/>
          </a:p>
        </p:txBody>
      </p:sp>
      <p:sp>
        <p:nvSpPr>
          <p:cNvPr id="42" name="Rectangle 427">
            <a:extLst>
              <a:ext uri="{FF2B5EF4-FFF2-40B4-BE49-F238E27FC236}">
                <a16:creationId xmlns:a16="http://schemas.microsoft.com/office/drawing/2014/main" id="{02D41872-4FAB-4955-BC10-A7056DE6A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087" y="3256805"/>
            <a:ext cx="51135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1000" b="0" i="0" u="none" strike="noStrike" cap="none" normalizeH="0" baseline="0">
                <a:ln>
                  <a:noFill/>
                </a:ln>
                <a:effectLst/>
                <a:latin typeface="+mn-lt"/>
              </a:rPr>
              <a:t>Romania</a:t>
            </a:r>
          </a:p>
        </p:txBody>
      </p:sp>
      <p:sp>
        <p:nvSpPr>
          <p:cNvPr id="43" name="Oval 428">
            <a:extLst>
              <a:ext uri="{FF2B5EF4-FFF2-40B4-BE49-F238E27FC236}">
                <a16:creationId xmlns:a16="http://schemas.microsoft.com/office/drawing/2014/main" id="{2653EEF8-665C-48D2-9745-1C7688D1B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3439825"/>
            <a:ext cx="61200" cy="61200"/>
          </a:xfrm>
          <a:prstGeom prst="ellipse">
            <a:avLst/>
          </a:prstGeom>
          <a:solidFill>
            <a:srgbClr val="98DF8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000"/>
          </a:p>
        </p:txBody>
      </p:sp>
      <p:sp>
        <p:nvSpPr>
          <p:cNvPr id="44" name="Rectangle 429">
            <a:extLst>
              <a:ext uri="{FF2B5EF4-FFF2-40B4-BE49-F238E27FC236}">
                <a16:creationId xmlns:a16="http://schemas.microsoft.com/office/drawing/2014/main" id="{2529750B-1E6A-4F80-8068-A2AFFDB0F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087" y="3393481"/>
            <a:ext cx="38953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1000" b="0" i="0" u="none" strike="noStrike" cap="none" normalizeH="0" baseline="0">
                <a:ln>
                  <a:noFill/>
                </a:ln>
                <a:effectLst/>
                <a:latin typeface="+mn-lt"/>
              </a:rPr>
              <a:t>Ireland</a:t>
            </a:r>
          </a:p>
        </p:txBody>
      </p:sp>
      <p:sp>
        <p:nvSpPr>
          <p:cNvPr id="45" name="Oval 430">
            <a:extLst>
              <a:ext uri="{FF2B5EF4-FFF2-40B4-BE49-F238E27FC236}">
                <a16:creationId xmlns:a16="http://schemas.microsoft.com/office/drawing/2014/main" id="{683631B0-22EB-4713-A373-C35F6CD80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3576501"/>
            <a:ext cx="61200" cy="61200"/>
          </a:xfrm>
          <a:prstGeom prst="ellipse">
            <a:avLst/>
          </a:prstGeom>
          <a:solidFill>
            <a:srgbClr val="F7B6D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000"/>
          </a:p>
        </p:txBody>
      </p:sp>
      <p:sp>
        <p:nvSpPr>
          <p:cNvPr id="46" name="Rectangle 431">
            <a:extLst>
              <a:ext uri="{FF2B5EF4-FFF2-40B4-BE49-F238E27FC236}">
                <a16:creationId xmlns:a16="http://schemas.microsoft.com/office/drawing/2014/main" id="{909A551D-546C-4B48-BEEA-086ECEF78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087" y="3530157"/>
            <a:ext cx="47448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1000" b="0" i="0" u="none" strike="noStrike" cap="none" normalizeH="0" baseline="0">
                <a:ln>
                  <a:noFill/>
                </a:ln>
                <a:effectLst/>
                <a:latin typeface="+mn-lt"/>
              </a:rPr>
              <a:t>Portugal</a:t>
            </a:r>
          </a:p>
        </p:txBody>
      </p:sp>
      <p:sp>
        <p:nvSpPr>
          <p:cNvPr id="47" name="Oval 432">
            <a:extLst>
              <a:ext uri="{FF2B5EF4-FFF2-40B4-BE49-F238E27FC236}">
                <a16:creationId xmlns:a16="http://schemas.microsoft.com/office/drawing/2014/main" id="{809E783A-3AFE-4ED4-B4A4-FA904B69D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3713177"/>
            <a:ext cx="61200" cy="61200"/>
          </a:xfrm>
          <a:prstGeom prst="ellipse">
            <a:avLst/>
          </a:prstGeom>
          <a:solidFill>
            <a:srgbClr val="E2E2C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000"/>
          </a:p>
        </p:txBody>
      </p:sp>
      <p:sp>
        <p:nvSpPr>
          <p:cNvPr id="48" name="Rectangle 433">
            <a:extLst>
              <a:ext uri="{FF2B5EF4-FFF2-40B4-BE49-F238E27FC236}">
                <a16:creationId xmlns:a16="http://schemas.microsoft.com/office/drawing/2014/main" id="{8A9815E6-91D1-4507-B8D2-B7AB79459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087" y="3666833"/>
            <a:ext cx="40556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1000" b="0" i="0" u="none" strike="noStrike" cap="none" normalizeH="0" baseline="0">
                <a:ln>
                  <a:noFill/>
                </a:ln>
                <a:effectLst/>
                <a:latin typeface="+mn-lt"/>
              </a:rPr>
              <a:t>Cyprus</a:t>
            </a:r>
          </a:p>
        </p:txBody>
      </p:sp>
      <p:sp>
        <p:nvSpPr>
          <p:cNvPr id="49" name="Oval 434">
            <a:extLst>
              <a:ext uri="{FF2B5EF4-FFF2-40B4-BE49-F238E27FC236}">
                <a16:creationId xmlns:a16="http://schemas.microsoft.com/office/drawing/2014/main" id="{97BEFF13-78D5-4F33-BD0D-5C36C0458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3849853"/>
            <a:ext cx="61200" cy="61200"/>
          </a:xfrm>
          <a:prstGeom prst="ellipse">
            <a:avLst/>
          </a:prstGeom>
          <a:solidFill>
            <a:srgbClr val="EBB6B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000"/>
          </a:p>
        </p:txBody>
      </p:sp>
      <p:sp>
        <p:nvSpPr>
          <p:cNvPr id="50" name="Rectangle 435">
            <a:extLst>
              <a:ext uri="{FF2B5EF4-FFF2-40B4-BE49-F238E27FC236}">
                <a16:creationId xmlns:a16="http://schemas.microsoft.com/office/drawing/2014/main" id="{74202EE7-1DFB-4A12-9A8C-228BA32E6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087" y="3803509"/>
            <a:ext cx="51937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1000" b="0" i="0" u="none" strike="noStrike" cap="none" normalizeH="0" baseline="0">
                <a:ln>
                  <a:noFill/>
                </a:ln>
                <a:effectLst/>
                <a:latin typeface="+mn-lt"/>
              </a:rPr>
              <a:t>Denmark</a:t>
            </a:r>
          </a:p>
        </p:txBody>
      </p:sp>
      <p:sp>
        <p:nvSpPr>
          <p:cNvPr id="51" name="Oval 436">
            <a:extLst>
              <a:ext uri="{FF2B5EF4-FFF2-40B4-BE49-F238E27FC236}">
                <a16:creationId xmlns:a16="http://schemas.microsoft.com/office/drawing/2014/main" id="{85595FA6-54E8-4AB5-B616-658563E80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3986529"/>
            <a:ext cx="61200" cy="61200"/>
          </a:xfrm>
          <a:prstGeom prst="ellipse">
            <a:avLst/>
          </a:prstGeom>
          <a:solidFill>
            <a:srgbClr val="CFD7D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000"/>
          </a:p>
        </p:txBody>
      </p:sp>
      <p:sp>
        <p:nvSpPr>
          <p:cNvPr id="52" name="Rectangle 437">
            <a:extLst>
              <a:ext uri="{FF2B5EF4-FFF2-40B4-BE49-F238E27FC236}">
                <a16:creationId xmlns:a16="http://schemas.microsoft.com/office/drawing/2014/main" id="{5F8ACC57-C832-469A-BB2F-585B3D6E4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087" y="3940185"/>
            <a:ext cx="39594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1000" b="0" i="0" u="none" strike="noStrike" cap="none" normalizeH="0" baseline="0">
                <a:ln>
                  <a:noFill/>
                </a:ln>
                <a:effectLst/>
                <a:latin typeface="+mn-lt"/>
              </a:rPr>
              <a:t>Poland</a:t>
            </a:r>
          </a:p>
        </p:txBody>
      </p:sp>
      <p:sp>
        <p:nvSpPr>
          <p:cNvPr id="53" name="Oval 438">
            <a:extLst>
              <a:ext uri="{FF2B5EF4-FFF2-40B4-BE49-F238E27FC236}">
                <a16:creationId xmlns:a16="http://schemas.microsoft.com/office/drawing/2014/main" id="{7E3BC65F-C99C-4A1D-9084-9EC8C9079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4123205"/>
            <a:ext cx="61200" cy="61200"/>
          </a:xfrm>
          <a:prstGeom prst="ellipse">
            <a:avLst/>
          </a:prstGeom>
          <a:solidFill>
            <a:srgbClr val="F7D3D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000"/>
          </a:p>
        </p:txBody>
      </p:sp>
      <p:sp>
        <p:nvSpPr>
          <p:cNvPr id="54" name="Rectangle 439">
            <a:extLst>
              <a:ext uri="{FF2B5EF4-FFF2-40B4-BE49-F238E27FC236}">
                <a16:creationId xmlns:a16="http://schemas.microsoft.com/office/drawing/2014/main" id="{FF1B091A-0C67-4CBF-A74F-82766ECF1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087" y="4076861"/>
            <a:ext cx="89447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1000" b="0" i="0" u="none" strike="noStrike" cap="none" normalizeH="0" baseline="0">
                <a:ln>
                  <a:noFill/>
                </a:ln>
                <a:effectLst/>
                <a:latin typeface="+mn-lt"/>
              </a:rPr>
              <a:t>Czech Republic</a:t>
            </a:r>
          </a:p>
        </p:txBody>
      </p:sp>
      <p:sp>
        <p:nvSpPr>
          <p:cNvPr id="55" name="Oval 440">
            <a:extLst>
              <a:ext uri="{FF2B5EF4-FFF2-40B4-BE49-F238E27FC236}">
                <a16:creationId xmlns:a16="http://schemas.microsoft.com/office/drawing/2014/main" id="{43AEA1CC-A095-4181-B84B-2D3F415AE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4259881"/>
            <a:ext cx="61200" cy="61200"/>
          </a:xfrm>
          <a:prstGeom prst="ellipse">
            <a:avLst/>
          </a:prstGeom>
          <a:solidFill>
            <a:srgbClr val="C4EEF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000"/>
          </a:p>
        </p:txBody>
      </p:sp>
      <p:sp>
        <p:nvSpPr>
          <p:cNvPr id="56" name="Rectangle 441">
            <a:extLst>
              <a:ext uri="{FF2B5EF4-FFF2-40B4-BE49-F238E27FC236}">
                <a16:creationId xmlns:a16="http://schemas.microsoft.com/office/drawing/2014/main" id="{EAE5F64F-7B76-4D04-B3B1-5923D5474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087" y="4213537"/>
            <a:ext cx="51616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1000" b="0" i="0" u="none" strike="noStrike" cap="none" normalizeH="0" baseline="0">
                <a:ln>
                  <a:noFill/>
                </a:ln>
                <a:effectLst/>
                <a:latin typeface="+mn-lt"/>
              </a:rPr>
              <a:t>Lithuania</a:t>
            </a:r>
          </a:p>
        </p:txBody>
      </p:sp>
      <p:sp>
        <p:nvSpPr>
          <p:cNvPr id="57" name="Oval 442">
            <a:extLst>
              <a:ext uri="{FF2B5EF4-FFF2-40B4-BE49-F238E27FC236}">
                <a16:creationId xmlns:a16="http://schemas.microsoft.com/office/drawing/2014/main" id="{14B1B888-420D-4D25-B9DD-22E9579AF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4386884"/>
            <a:ext cx="61200" cy="61200"/>
          </a:xfrm>
          <a:prstGeom prst="ellipse">
            <a:avLst/>
          </a:prstGeom>
          <a:solidFill>
            <a:srgbClr val="EAF1C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000"/>
          </a:p>
        </p:txBody>
      </p:sp>
      <p:sp>
        <p:nvSpPr>
          <p:cNvPr id="58" name="Rectangle 443">
            <a:extLst>
              <a:ext uri="{FF2B5EF4-FFF2-40B4-BE49-F238E27FC236}">
                <a16:creationId xmlns:a16="http://schemas.microsoft.com/office/drawing/2014/main" id="{5396B887-7866-42F8-8EA2-17BD8734D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087" y="4357833"/>
            <a:ext cx="926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1000" b="0" i="0" u="none" strike="noStrike" cap="none" normalizeH="0" baseline="0">
                <a:ln>
                  <a:noFill/>
                </a:ln>
                <a:effectLst/>
                <a:latin typeface="+mn-lt"/>
              </a:rPr>
              <a:t>Former Serbia</a:t>
            </a:r>
            <a:br>
              <a:rPr kumimoji="0" lang="en-GB" altLang="de-DE" sz="1000" b="0" i="0" u="none" strike="noStrike" cap="none" normalizeH="0" baseline="0">
                <a:ln>
                  <a:noFill/>
                </a:ln>
                <a:effectLst/>
                <a:latin typeface="+mn-lt"/>
              </a:rPr>
            </a:br>
            <a:r>
              <a:rPr kumimoji="0" lang="en-GB" altLang="de-DE" sz="1000" b="0" i="0" u="none" strike="noStrike" cap="none" normalizeH="0" baseline="0">
                <a:ln>
                  <a:noFill/>
                </a:ln>
                <a:effectLst/>
                <a:latin typeface="+mn-lt"/>
              </a:rPr>
              <a:t>and Montenegro</a:t>
            </a:r>
          </a:p>
        </p:txBody>
      </p:sp>
      <p:sp>
        <p:nvSpPr>
          <p:cNvPr id="59" name="Oval 444">
            <a:extLst>
              <a:ext uri="{FF2B5EF4-FFF2-40B4-BE49-F238E27FC236}">
                <a16:creationId xmlns:a16="http://schemas.microsoft.com/office/drawing/2014/main" id="{765A4A78-EA86-40A6-9CA2-D720C38DD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4656341"/>
            <a:ext cx="61200" cy="61200"/>
          </a:xfrm>
          <a:prstGeom prst="ellipse">
            <a:avLst/>
          </a:prstGeom>
          <a:solidFill>
            <a:srgbClr val="DCB7B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000"/>
          </a:p>
        </p:txBody>
      </p:sp>
      <p:sp>
        <p:nvSpPr>
          <p:cNvPr id="60" name="Rectangle 445">
            <a:extLst>
              <a:ext uri="{FF2B5EF4-FFF2-40B4-BE49-F238E27FC236}">
                <a16:creationId xmlns:a16="http://schemas.microsoft.com/office/drawing/2014/main" id="{7C1E69FF-A55E-4DCB-85D9-C3F0F2034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087" y="4609997"/>
            <a:ext cx="48250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1000" b="0" i="0" u="none" strike="noStrike" cap="none" normalizeH="0" baseline="0">
                <a:ln>
                  <a:noFill/>
                </a:ln>
                <a:effectLst/>
                <a:latin typeface="+mn-lt"/>
              </a:rPr>
              <a:t>Hungary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3712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6F3410E-2BCE-4CA3-B234-BD0711EE76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893B4-A1BB-47FA-B2D5-C12E8855213D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202EC2B-60FD-4A1C-AE55-E99BD9813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Figure 13_1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05BC140-7027-4A19-AB9D-D83FA3AA619C}"/>
              </a:ext>
            </a:extLst>
          </p:cNvPr>
          <p:cNvSpPr txBox="1"/>
          <p:nvPr/>
        </p:nvSpPr>
        <p:spPr>
          <a:xfrm>
            <a:off x="703475" y="958914"/>
            <a:ext cx="1885131" cy="184666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sz="1200" b="1"/>
              <a:t>No. of patent applications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599B414-EDBB-4776-804E-B31BA9EA7E23}"/>
              </a:ext>
            </a:extLst>
          </p:cNvPr>
          <p:cNvSpPr txBox="1"/>
          <p:nvPr/>
        </p:nvSpPr>
        <p:spPr>
          <a:xfrm>
            <a:off x="7761395" y="4593086"/>
            <a:ext cx="771045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indent="0" algn="r">
              <a:lnSpc>
                <a:spcPct val="100000"/>
              </a:lnSpc>
              <a:spcAft>
                <a:spcPts val="300"/>
              </a:spcAft>
              <a:buNone/>
            </a:pPr>
            <a:r>
              <a:rPr lang="en-GB" sz="1200" b="1"/>
              <a:t>Filing year</a:t>
            </a:r>
          </a:p>
        </p:txBody>
      </p:sp>
      <p:graphicFrame>
        <p:nvGraphicFramePr>
          <p:cNvPr id="13" name="Chart 5">
            <a:extLst>
              <a:ext uri="{FF2B5EF4-FFF2-40B4-BE49-F238E27FC236}">
                <a16:creationId xmlns:a16="http://schemas.microsoft.com/office/drawing/2014/main" id="{7B1751C1-B377-46E7-98A0-C8CBAEF94C9E}"/>
              </a:ext>
            </a:extLst>
          </p:cNvPr>
          <p:cNvGraphicFramePr>
            <a:graphicFrameLocks/>
          </p:cNvGraphicFramePr>
          <p:nvPr/>
        </p:nvGraphicFramePr>
        <p:xfrm>
          <a:off x="684000" y="1229932"/>
          <a:ext cx="7848000" cy="3502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7" name="Rectangle 62">
            <a:extLst>
              <a:ext uri="{FF2B5EF4-FFF2-40B4-BE49-F238E27FC236}">
                <a16:creationId xmlns:a16="http://schemas.microsoft.com/office/drawing/2014/main" id="{36C230ED-A463-490F-95CF-5AF996180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0420" y="4490695"/>
            <a:ext cx="63500" cy="65088"/>
          </a:xfrm>
          <a:prstGeom prst="rect">
            <a:avLst/>
          </a:prstGeom>
          <a:solidFill>
            <a:srgbClr val="9FA0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8" name="Rectangle 63">
            <a:extLst>
              <a:ext uri="{FF2B5EF4-FFF2-40B4-BE49-F238E27FC236}">
                <a16:creationId xmlns:a16="http://schemas.microsoft.com/office/drawing/2014/main" id="{2E365F02-8DC5-4805-A22A-7BF771E7C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0907" y="4446295"/>
            <a:ext cx="75822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1000" b="0" i="0" u="none" strike="noStrike" cap="none" normalizeH="0" baseline="0">
                <a:ln>
                  <a:noFill/>
                </a:ln>
                <a:solidFill>
                  <a:srgbClr val="404955"/>
                </a:solidFill>
                <a:effectLst/>
                <a:latin typeface="Arial" panose="020B0604020202020204" pitchFamily="34" charset="0"/>
              </a:rPr>
              <a:t>20 Structures</a:t>
            </a:r>
            <a:endParaRPr kumimoji="0" lang="en-GB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1705B10D-FD85-4D20-B472-A9136C720694}"/>
              </a:ext>
            </a:extLst>
          </p:cNvPr>
          <p:cNvGrpSpPr/>
          <p:nvPr/>
        </p:nvGrpSpPr>
        <p:grpSpPr>
          <a:xfrm>
            <a:off x="5079979" y="4612134"/>
            <a:ext cx="653126" cy="153888"/>
            <a:chOff x="1321732" y="4405363"/>
            <a:chExt cx="653126" cy="153888"/>
          </a:xfrm>
        </p:grpSpPr>
        <p:sp>
          <p:nvSpPr>
            <p:cNvPr id="69" name="Rectangle 54">
              <a:extLst>
                <a:ext uri="{FF2B5EF4-FFF2-40B4-BE49-F238E27FC236}">
                  <a16:creationId xmlns:a16="http://schemas.microsoft.com/office/drawing/2014/main" id="{D1CAD808-E6F1-4CCC-ADDE-8754DF4082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732" y="4449763"/>
              <a:ext cx="63500" cy="65088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Rectangle 55">
              <a:extLst>
                <a:ext uri="{FF2B5EF4-FFF2-40B4-BE49-F238E27FC236}">
                  <a16:creationId xmlns:a16="http://schemas.microsoft.com/office/drawing/2014/main" id="{E4DD5B14-A302-431D-A363-945E3BF99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3807" y="4405363"/>
              <a:ext cx="56105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de-DE" sz="1000" b="0" i="0" u="none" strike="noStrike" cap="none" normalizeH="0" baseline="0">
                  <a:ln>
                    <a:noFill/>
                  </a:ln>
                  <a:solidFill>
                    <a:srgbClr val="404955"/>
                  </a:solidFill>
                  <a:effectLst/>
                  <a:latin typeface="Arial" panose="020B0604020202020204" pitchFamily="34" charset="0"/>
                </a:rPr>
                <a:t>All Others</a:t>
              </a:r>
              <a:endParaRPr kumimoji="0" lang="en-GB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93" name="Gruppieren 92">
            <a:extLst>
              <a:ext uri="{FF2B5EF4-FFF2-40B4-BE49-F238E27FC236}">
                <a16:creationId xmlns:a16="http://schemas.microsoft.com/office/drawing/2014/main" id="{74CB06C3-129D-40C8-9C2D-601E01B6B295}"/>
              </a:ext>
            </a:extLst>
          </p:cNvPr>
          <p:cNvGrpSpPr/>
          <p:nvPr/>
        </p:nvGrpSpPr>
        <p:grpSpPr>
          <a:xfrm>
            <a:off x="5079979" y="4446295"/>
            <a:ext cx="912813" cy="153888"/>
            <a:chOff x="1321732" y="4571256"/>
            <a:chExt cx="912813" cy="153888"/>
          </a:xfrm>
        </p:grpSpPr>
        <p:sp>
          <p:nvSpPr>
            <p:cNvPr id="79" name="Rectangle 64">
              <a:extLst>
                <a:ext uri="{FF2B5EF4-FFF2-40B4-BE49-F238E27FC236}">
                  <a16:creationId xmlns:a16="http://schemas.microsoft.com/office/drawing/2014/main" id="{55B8FE73-3664-4964-B239-D348426644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732" y="4616450"/>
              <a:ext cx="63500" cy="63500"/>
            </a:xfrm>
            <a:prstGeom prst="rect">
              <a:avLst/>
            </a:prstGeom>
            <a:solidFill>
              <a:srgbClr val="5F7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Rectangle 65">
              <a:extLst>
                <a:ext uri="{FF2B5EF4-FFF2-40B4-BE49-F238E27FC236}">
                  <a16:creationId xmlns:a16="http://schemas.microsoft.com/office/drawing/2014/main" id="{256C58F4-400D-4F79-98A8-0F8AC38F68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3807" y="4571256"/>
              <a:ext cx="820738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de-DE" sz="1000" b="0" i="0" u="none" strike="noStrike" cap="none" normalizeH="0" baseline="0">
                  <a:ln>
                    <a:noFill/>
                  </a:ln>
                  <a:solidFill>
                    <a:srgbClr val="404955"/>
                  </a:solidFill>
                  <a:effectLst/>
                  <a:latin typeface="Arial" panose="020B0604020202020204" pitchFamily="34" charset="0"/>
                </a:rPr>
                <a:t>13 Automation</a:t>
              </a:r>
              <a:endParaRPr kumimoji="0" lang="en-GB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9" name="Gruppieren 88">
            <a:extLst>
              <a:ext uri="{FF2B5EF4-FFF2-40B4-BE49-F238E27FC236}">
                <a16:creationId xmlns:a16="http://schemas.microsoft.com/office/drawing/2014/main" id="{F0AC702D-ED35-4511-951B-184982B38889}"/>
              </a:ext>
            </a:extLst>
          </p:cNvPr>
          <p:cNvGrpSpPr/>
          <p:nvPr/>
        </p:nvGrpSpPr>
        <p:grpSpPr>
          <a:xfrm>
            <a:off x="3817710" y="4618842"/>
            <a:ext cx="1034641" cy="153888"/>
            <a:chOff x="2640945" y="4405363"/>
            <a:chExt cx="1034641" cy="153888"/>
          </a:xfrm>
        </p:grpSpPr>
        <p:sp>
          <p:nvSpPr>
            <p:cNvPr id="71" name="Rectangle 56">
              <a:extLst>
                <a:ext uri="{FF2B5EF4-FFF2-40B4-BE49-F238E27FC236}">
                  <a16:creationId xmlns:a16="http://schemas.microsoft.com/office/drawing/2014/main" id="{5E9DE157-2E6A-4261-9803-721811C9E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945" y="4449763"/>
              <a:ext cx="65088" cy="65088"/>
            </a:xfrm>
            <a:prstGeom prst="rect">
              <a:avLst/>
            </a:prstGeom>
            <a:solidFill>
              <a:srgbClr val="3CC8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Rectangle 57">
              <a:extLst>
                <a:ext uri="{FF2B5EF4-FFF2-40B4-BE49-F238E27FC236}">
                  <a16:creationId xmlns:a16="http://schemas.microsoft.com/office/drawing/2014/main" id="{F7F4D39F-2CB4-4957-8377-CBE092C7A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3020" y="4405363"/>
              <a:ext cx="94256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de-DE" sz="1000" b="0" i="0" u="none" strike="noStrike" cap="none" normalizeH="0" baseline="0">
                  <a:ln>
                    <a:noFill/>
                  </a:ln>
                  <a:solidFill>
                    <a:srgbClr val="404955"/>
                  </a:solidFill>
                  <a:effectLst/>
                  <a:latin typeface="Arial" panose="020B0604020202020204" pitchFamily="34" charset="0"/>
                </a:rPr>
                <a:t>11 Space Debris</a:t>
              </a:r>
              <a:endParaRPr kumimoji="0" lang="en-GB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94" name="Gruppieren 93">
            <a:extLst>
              <a:ext uri="{FF2B5EF4-FFF2-40B4-BE49-F238E27FC236}">
                <a16:creationId xmlns:a16="http://schemas.microsoft.com/office/drawing/2014/main" id="{2F08FDA9-0488-4AA5-A514-6AEC686B0A02}"/>
              </a:ext>
            </a:extLst>
          </p:cNvPr>
          <p:cNvGrpSpPr/>
          <p:nvPr/>
        </p:nvGrpSpPr>
        <p:grpSpPr>
          <a:xfrm>
            <a:off x="3817710" y="4446295"/>
            <a:ext cx="807014" cy="153888"/>
            <a:chOff x="2640945" y="4571256"/>
            <a:chExt cx="807014" cy="153888"/>
          </a:xfrm>
        </p:grpSpPr>
        <p:sp>
          <p:nvSpPr>
            <p:cNvPr id="81" name="Rectangle 66">
              <a:extLst>
                <a:ext uri="{FF2B5EF4-FFF2-40B4-BE49-F238E27FC236}">
                  <a16:creationId xmlns:a16="http://schemas.microsoft.com/office/drawing/2014/main" id="{2296C57B-5BA0-40DC-A4BD-AAF0261A8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945" y="4616450"/>
              <a:ext cx="65088" cy="63500"/>
            </a:xfrm>
            <a:prstGeom prst="rect">
              <a:avLst/>
            </a:prstGeom>
            <a:solidFill>
              <a:srgbClr val="DEB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Rectangle 67">
              <a:extLst>
                <a:ext uri="{FF2B5EF4-FFF2-40B4-BE49-F238E27FC236}">
                  <a16:creationId xmlns:a16="http://schemas.microsoft.com/office/drawing/2014/main" id="{25F4A7D2-A74B-4E6A-A1A2-FF3779715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3020" y="4571256"/>
              <a:ext cx="71493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de-DE" sz="1000" b="0" i="0" u="none" strike="noStrike" cap="none" normalizeH="0" baseline="0">
                  <a:ln>
                    <a:noFill/>
                  </a:ln>
                  <a:solidFill>
                    <a:srgbClr val="404955"/>
                  </a:solidFill>
                  <a:effectLst/>
                  <a:latin typeface="Arial" panose="020B0604020202020204" pitchFamily="34" charset="0"/>
                </a:rPr>
                <a:t>3 Spacecraft</a:t>
              </a:r>
              <a:endParaRPr kumimoji="0" lang="en-GB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90" name="Gruppieren 89">
            <a:extLst>
              <a:ext uri="{FF2B5EF4-FFF2-40B4-BE49-F238E27FC236}">
                <a16:creationId xmlns:a16="http://schemas.microsoft.com/office/drawing/2014/main" id="{A5A2300C-D446-49B8-ABCA-A3D734F80213}"/>
              </a:ext>
            </a:extLst>
          </p:cNvPr>
          <p:cNvGrpSpPr/>
          <p:nvPr/>
        </p:nvGrpSpPr>
        <p:grpSpPr>
          <a:xfrm>
            <a:off x="2507336" y="4618842"/>
            <a:ext cx="736498" cy="153888"/>
            <a:chOff x="3961745" y="4405363"/>
            <a:chExt cx="736498" cy="153888"/>
          </a:xfrm>
        </p:grpSpPr>
        <p:sp>
          <p:nvSpPr>
            <p:cNvPr id="73" name="Rectangle 58">
              <a:extLst>
                <a:ext uri="{FF2B5EF4-FFF2-40B4-BE49-F238E27FC236}">
                  <a16:creationId xmlns:a16="http://schemas.microsoft.com/office/drawing/2014/main" id="{28FADF4E-4E58-4349-AA2E-A7A7DBE09B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1745" y="4449763"/>
              <a:ext cx="61913" cy="65088"/>
            </a:xfrm>
            <a:prstGeom prst="rect">
              <a:avLst/>
            </a:prstGeom>
            <a:solidFill>
              <a:srgbClr val="B9D2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Rectangle 59">
              <a:extLst>
                <a:ext uri="{FF2B5EF4-FFF2-40B4-BE49-F238E27FC236}">
                  <a16:creationId xmlns:a16="http://schemas.microsoft.com/office/drawing/2014/main" id="{EB8B0F55-B31B-47BA-BC55-37FE86B321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2232" y="4405363"/>
              <a:ext cx="64601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de-DE" sz="1000" b="0" i="0" u="none" strike="noStrike" cap="none" normalizeH="0" baseline="0">
                  <a:ln>
                    <a:noFill/>
                  </a:ln>
                  <a:solidFill>
                    <a:srgbClr val="404955"/>
                  </a:solidFill>
                  <a:effectLst/>
                  <a:latin typeface="Arial" panose="020B0604020202020204" pitchFamily="34" charset="0"/>
                </a:rPr>
                <a:t>21 Thermal</a:t>
              </a:r>
              <a:endParaRPr kumimoji="0" lang="en-GB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CB6E2416-BDA2-48C4-84EA-1AF10BD89CA4}"/>
              </a:ext>
            </a:extLst>
          </p:cNvPr>
          <p:cNvGrpSpPr/>
          <p:nvPr/>
        </p:nvGrpSpPr>
        <p:grpSpPr>
          <a:xfrm>
            <a:off x="2507336" y="4446295"/>
            <a:ext cx="1082746" cy="153888"/>
            <a:chOff x="3961745" y="4571256"/>
            <a:chExt cx="1082746" cy="153888"/>
          </a:xfrm>
        </p:grpSpPr>
        <p:sp>
          <p:nvSpPr>
            <p:cNvPr id="83" name="Rectangle 68">
              <a:extLst>
                <a:ext uri="{FF2B5EF4-FFF2-40B4-BE49-F238E27FC236}">
                  <a16:creationId xmlns:a16="http://schemas.microsoft.com/office/drawing/2014/main" id="{DB9FE8BD-B0BA-4728-AAFD-1536AE856C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1745" y="4616450"/>
              <a:ext cx="61913" cy="63500"/>
            </a:xfrm>
            <a:prstGeom prst="rect">
              <a:avLst/>
            </a:prstGeom>
            <a:solidFill>
              <a:srgbClr val="D0D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Rectangle 69">
              <a:extLst>
                <a:ext uri="{FF2B5EF4-FFF2-40B4-BE49-F238E27FC236}">
                  <a16:creationId xmlns:a16="http://schemas.microsoft.com/office/drawing/2014/main" id="{8311892A-4638-4395-9457-949437E8E2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2232" y="4571256"/>
              <a:ext cx="99225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de-DE" sz="1000" b="0" i="0" u="none" strike="noStrike" cap="none" normalizeH="0" baseline="0">
                  <a:ln>
                    <a:noFill/>
                  </a:ln>
                  <a:solidFill>
                    <a:srgbClr val="404955"/>
                  </a:solidFill>
                  <a:effectLst/>
                  <a:latin typeface="Arial" panose="020B0604020202020204" pitchFamily="34" charset="0"/>
                </a:rPr>
                <a:t>5 Space Systems</a:t>
              </a:r>
              <a:endParaRPr kumimoji="0" lang="en-GB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4B7989D2-12D8-42DF-AEEE-10D151D5CC2D}"/>
              </a:ext>
            </a:extLst>
          </p:cNvPr>
          <p:cNvGrpSpPr/>
          <p:nvPr/>
        </p:nvGrpSpPr>
        <p:grpSpPr>
          <a:xfrm>
            <a:off x="1293157" y="4604206"/>
            <a:ext cx="986551" cy="153888"/>
            <a:chOff x="5279370" y="4405363"/>
            <a:chExt cx="986551" cy="153888"/>
          </a:xfrm>
        </p:grpSpPr>
        <p:sp>
          <p:nvSpPr>
            <p:cNvPr id="75" name="Rectangle 60">
              <a:extLst>
                <a:ext uri="{FF2B5EF4-FFF2-40B4-BE49-F238E27FC236}">
                  <a16:creationId xmlns:a16="http://schemas.microsoft.com/office/drawing/2014/main" id="{27F83353-FC29-4E43-BE09-24678AC959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9370" y="4449763"/>
              <a:ext cx="65088" cy="65088"/>
            </a:xfrm>
            <a:prstGeom prst="rect">
              <a:avLst/>
            </a:prstGeom>
            <a:solidFill>
              <a:srgbClr val="BE0F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Rectangle 61">
              <a:extLst>
                <a:ext uri="{FF2B5EF4-FFF2-40B4-BE49-F238E27FC236}">
                  <a16:creationId xmlns:a16="http://schemas.microsoft.com/office/drawing/2014/main" id="{20777CE5-2050-46C1-A454-04953973F9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1445" y="4405363"/>
              <a:ext cx="89447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de-DE" sz="1000" b="0" i="0" u="none" strike="noStrike" cap="none" normalizeH="0" baseline="0">
                  <a:ln>
                    <a:noFill/>
                  </a:ln>
                  <a:solidFill>
                    <a:srgbClr val="404955"/>
                  </a:solidFill>
                  <a:effectLst/>
                  <a:latin typeface="Arial" panose="020B0604020202020204" pitchFamily="34" charset="0"/>
                </a:rPr>
                <a:t>15 Mechanisms</a:t>
              </a:r>
              <a:endParaRPr kumimoji="0" lang="en-GB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6EAA09BA-9542-42FD-945A-FA34527F3ED9}"/>
              </a:ext>
            </a:extLst>
          </p:cNvPr>
          <p:cNvGrpSpPr/>
          <p:nvPr/>
        </p:nvGrpSpPr>
        <p:grpSpPr>
          <a:xfrm>
            <a:off x="1293157" y="4446295"/>
            <a:ext cx="871134" cy="153888"/>
            <a:chOff x="1293157" y="4377320"/>
            <a:chExt cx="871134" cy="153888"/>
          </a:xfrm>
        </p:grpSpPr>
        <p:sp>
          <p:nvSpPr>
            <p:cNvPr id="85" name="Rectangle 70">
              <a:extLst>
                <a:ext uri="{FF2B5EF4-FFF2-40B4-BE49-F238E27FC236}">
                  <a16:creationId xmlns:a16="http://schemas.microsoft.com/office/drawing/2014/main" id="{FC4B09D2-8AB7-4CAA-9CD4-AB3881E692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157" y="4422514"/>
              <a:ext cx="65088" cy="63500"/>
            </a:xfrm>
            <a:prstGeom prst="rect">
              <a:avLst/>
            </a:prstGeom>
            <a:solidFill>
              <a:srgbClr val="C1CC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Rectangle 71">
              <a:extLst>
                <a:ext uri="{FF2B5EF4-FFF2-40B4-BE49-F238E27FC236}">
                  <a16:creationId xmlns:a16="http://schemas.microsoft.com/office/drawing/2014/main" id="{494ABBDD-0578-4FF3-A4C8-E4A57DE8D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5232" y="4377320"/>
              <a:ext cx="77905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de-DE" sz="1000" b="0" i="0" u="none" strike="noStrike" cap="none" normalizeH="0" baseline="0">
                  <a:ln>
                    <a:noFill/>
                  </a:ln>
                  <a:solidFill>
                    <a:srgbClr val="404955"/>
                  </a:solidFill>
                  <a:effectLst/>
                  <a:latin typeface="Arial" panose="020B0604020202020204" pitchFamily="34" charset="0"/>
                </a:rPr>
                <a:t>19 Propulsion</a:t>
              </a:r>
              <a:endParaRPr kumimoji="0" lang="en-GB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66219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F05C10E-ABE4-4A6F-BB06-15827ECF3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893B4-A1BB-47FA-B2D5-C12E8855213D}" type="slidenum">
              <a:rPr lang="en-GB" smtClean="0"/>
              <a:t>13</a:t>
            </a:fld>
            <a:endParaRPr lang="en-GB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2CA99ED-B161-4622-906C-F7F3A8EAB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Figure 13_2</a:t>
            </a:r>
          </a:p>
        </p:txBody>
      </p:sp>
      <p:graphicFrame>
        <p:nvGraphicFramePr>
          <p:cNvPr id="5" name="Chart 5">
            <a:extLst>
              <a:ext uri="{FF2B5EF4-FFF2-40B4-BE49-F238E27FC236}">
                <a16:creationId xmlns:a16="http://schemas.microsoft.com/office/drawing/2014/main" id="{4DB4A28C-4F7B-49C4-9B1C-FA03AA1DF6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7584635"/>
              </p:ext>
            </p:extLst>
          </p:nvPr>
        </p:nvGraphicFramePr>
        <p:xfrm>
          <a:off x="683999" y="1161658"/>
          <a:ext cx="7848813" cy="357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feld 11">
            <a:extLst>
              <a:ext uri="{FF2B5EF4-FFF2-40B4-BE49-F238E27FC236}">
                <a16:creationId xmlns:a16="http://schemas.microsoft.com/office/drawing/2014/main" id="{04B04E1E-2D36-41BA-9993-CD7EBDE61A90}"/>
              </a:ext>
            </a:extLst>
          </p:cNvPr>
          <p:cNvSpPr txBox="1"/>
          <p:nvPr/>
        </p:nvSpPr>
        <p:spPr>
          <a:xfrm>
            <a:off x="6644102" y="4593086"/>
            <a:ext cx="1888338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indent="0" algn="r">
              <a:lnSpc>
                <a:spcPct val="100000"/>
              </a:lnSpc>
              <a:spcAft>
                <a:spcPts val="300"/>
              </a:spcAft>
              <a:buNone/>
            </a:pPr>
            <a:r>
              <a:rPr lang="en-GB" sz="1200" b="1"/>
              <a:t>Filing Year (Accumulated)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1B3558D-9E65-473A-B832-FB91460E8EED}"/>
              </a:ext>
            </a:extLst>
          </p:cNvPr>
          <p:cNvSpPr txBox="1"/>
          <p:nvPr/>
        </p:nvSpPr>
        <p:spPr>
          <a:xfrm>
            <a:off x="703475" y="958914"/>
            <a:ext cx="1885131" cy="184666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0" indent="0">
              <a:lnSpc>
                <a:spcPct val="100000"/>
              </a:lnSpc>
              <a:spcAft>
                <a:spcPts val="300"/>
              </a:spcAft>
              <a:buNone/>
            </a:pPr>
            <a:r>
              <a:rPr lang="en-GB" sz="1200" b="1"/>
              <a:t>No. of patent applications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8854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6F3410E-2BCE-4CA3-B234-BD0711EE76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893B4-A1BB-47FA-B2D5-C12E8855213D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202EC2B-60FD-4A1C-AE55-E99BD9813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Figure 14_1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599B414-EDBB-4776-804E-B31BA9EA7E23}"/>
              </a:ext>
            </a:extLst>
          </p:cNvPr>
          <p:cNvSpPr txBox="1"/>
          <p:nvPr/>
        </p:nvSpPr>
        <p:spPr>
          <a:xfrm>
            <a:off x="7761395" y="4593086"/>
            <a:ext cx="771045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indent="0" algn="r">
              <a:lnSpc>
                <a:spcPct val="100000"/>
              </a:lnSpc>
              <a:spcAft>
                <a:spcPts val="300"/>
              </a:spcAft>
              <a:buNone/>
            </a:pPr>
            <a:r>
              <a:rPr lang="en-GB" sz="1200" b="1"/>
              <a:t>Filing year</a:t>
            </a:r>
          </a:p>
        </p:txBody>
      </p:sp>
      <p:graphicFrame>
        <p:nvGraphicFramePr>
          <p:cNvPr id="13" name="Chart 5">
            <a:extLst>
              <a:ext uri="{FF2B5EF4-FFF2-40B4-BE49-F238E27FC236}">
                <a16:creationId xmlns:a16="http://schemas.microsoft.com/office/drawing/2014/main" id="{7B1751C1-B377-46E7-98A0-C8CBAEF94C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1597272"/>
              </p:ext>
            </p:extLst>
          </p:nvPr>
        </p:nvGraphicFramePr>
        <p:xfrm>
          <a:off x="684000" y="1229932"/>
          <a:ext cx="7848000" cy="3502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277C843D-630E-47B4-AEC9-F0EDCF3C78D0}"/>
              </a:ext>
            </a:extLst>
          </p:cNvPr>
          <p:cNvGrpSpPr/>
          <p:nvPr/>
        </p:nvGrpSpPr>
        <p:grpSpPr>
          <a:xfrm>
            <a:off x="5042296" y="4446295"/>
            <a:ext cx="848708" cy="153888"/>
            <a:chOff x="6220420" y="4446295"/>
            <a:chExt cx="848708" cy="153888"/>
          </a:xfrm>
        </p:grpSpPr>
        <p:sp>
          <p:nvSpPr>
            <p:cNvPr id="77" name="Rectangle 62">
              <a:extLst>
                <a:ext uri="{FF2B5EF4-FFF2-40B4-BE49-F238E27FC236}">
                  <a16:creationId xmlns:a16="http://schemas.microsoft.com/office/drawing/2014/main" id="{36C230ED-A463-490F-95CF-5AF9961802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0420" y="4490695"/>
              <a:ext cx="63500" cy="65088"/>
            </a:xfrm>
            <a:prstGeom prst="rect">
              <a:avLst/>
            </a:prstGeom>
            <a:solidFill>
              <a:srgbClr val="9FA0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Rectangle 63">
              <a:extLst>
                <a:ext uri="{FF2B5EF4-FFF2-40B4-BE49-F238E27FC236}">
                  <a16:creationId xmlns:a16="http://schemas.microsoft.com/office/drawing/2014/main" id="{2E365F02-8DC5-4805-A22A-7BF771E7CD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0907" y="4446295"/>
              <a:ext cx="75822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de-DE" sz="1000" b="0" i="0" u="none" strike="noStrike" cap="none" normalizeH="0" baseline="0">
                  <a:ln>
                    <a:noFill/>
                  </a:ln>
                  <a:solidFill>
                    <a:srgbClr val="404955"/>
                  </a:solidFill>
                  <a:effectLst/>
                  <a:latin typeface="Arial" panose="020B0604020202020204" pitchFamily="34" charset="0"/>
                </a:rPr>
                <a:t>20 Structures</a:t>
              </a:r>
              <a:endParaRPr kumimoji="0" lang="en-GB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93" name="Gruppieren 92">
            <a:extLst>
              <a:ext uri="{FF2B5EF4-FFF2-40B4-BE49-F238E27FC236}">
                <a16:creationId xmlns:a16="http://schemas.microsoft.com/office/drawing/2014/main" id="{74CB06C3-129D-40C8-9C2D-601E01B6B295}"/>
              </a:ext>
            </a:extLst>
          </p:cNvPr>
          <p:cNvGrpSpPr/>
          <p:nvPr/>
        </p:nvGrpSpPr>
        <p:grpSpPr>
          <a:xfrm>
            <a:off x="2493706" y="4618842"/>
            <a:ext cx="912813" cy="153888"/>
            <a:chOff x="1321732" y="4571256"/>
            <a:chExt cx="912813" cy="153888"/>
          </a:xfrm>
        </p:grpSpPr>
        <p:sp>
          <p:nvSpPr>
            <p:cNvPr id="79" name="Rectangle 64">
              <a:extLst>
                <a:ext uri="{FF2B5EF4-FFF2-40B4-BE49-F238E27FC236}">
                  <a16:creationId xmlns:a16="http://schemas.microsoft.com/office/drawing/2014/main" id="{55B8FE73-3664-4964-B239-D348426644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732" y="4616450"/>
              <a:ext cx="63500" cy="63500"/>
            </a:xfrm>
            <a:prstGeom prst="rect">
              <a:avLst/>
            </a:prstGeom>
            <a:solidFill>
              <a:srgbClr val="5F7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Rectangle 65">
              <a:extLst>
                <a:ext uri="{FF2B5EF4-FFF2-40B4-BE49-F238E27FC236}">
                  <a16:creationId xmlns:a16="http://schemas.microsoft.com/office/drawing/2014/main" id="{256C58F4-400D-4F79-98A8-0F8AC38F68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3807" y="4571256"/>
              <a:ext cx="820738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de-DE" sz="1000" b="0" i="0" u="none" strike="noStrike" cap="none" normalizeH="0" baseline="0">
                  <a:ln>
                    <a:noFill/>
                  </a:ln>
                  <a:solidFill>
                    <a:srgbClr val="404955"/>
                  </a:solidFill>
                  <a:effectLst/>
                  <a:latin typeface="Arial" panose="020B0604020202020204" pitchFamily="34" charset="0"/>
                </a:rPr>
                <a:t>13 Automation</a:t>
              </a:r>
              <a:endParaRPr kumimoji="0" lang="en-GB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9" name="Gruppieren 88">
            <a:extLst>
              <a:ext uri="{FF2B5EF4-FFF2-40B4-BE49-F238E27FC236}">
                <a16:creationId xmlns:a16="http://schemas.microsoft.com/office/drawing/2014/main" id="{F0AC702D-ED35-4511-951B-184982B38889}"/>
              </a:ext>
            </a:extLst>
          </p:cNvPr>
          <p:cNvGrpSpPr/>
          <p:nvPr/>
        </p:nvGrpSpPr>
        <p:grpSpPr>
          <a:xfrm>
            <a:off x="3628547" y="4618842"/>
            <a:ext cx="1034641" cy="153888"/>
            <a:chOff x="2640945" y="4405363"/>
            <a:chExt cx="1034641" cy="153888"/>
          </a:xfrm>
        </p:grpSpPr>
        <p:sp>
          <p:nvSpPr>
            <p:cNvPr id="71" name="Rectangle 56">
              <a:extLst>
                <a:ext uri="{FF2B5EF4-FFF2-40B4-BE49-F238E27FC236}">
                  <a16:creationId xmlns:a16="http://schemas.microsoft.com/office/drawing/2014/main" id="{5E9DE157-2E6A-4261-9803-721811C9E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945" y="4449763"/>
              <a:ext cx="65088" cy="65088"/>
            </a:xfrm>
            <a:prstGeom prst="rect">
              <a:avLst/>
            </a:prstGeom>
            <a:solidFill>
              <a:srgbClr val="3CC8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Rectangle 57">
              <a:extLst>
                <a:ext uri="{FF2B5EF4-FFF2-40B4-BE49-F238E27FC236}">
                  <a16:creationId xmlns:a16="http://schemas.microsoft.com/office/drawing/2014/main" id="{F7F4D39F-2CB4-4957-8377-CBE092C7A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3020" y="4405363"/>
              <a:ext cx="94256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de-DE" sz="1000" b="0" i="0" u="none" strike="noStrike" cap="none" normalizeH="0" baseline="0">
                  <a:ln>
                    <a:noFill/>
                  </a:ln>
                  <a:solidFill>
                    <a:srgbClr val="404955"/>
                  </a:solidFill>
                  <a:effectLst/>
                  <a:latin typeface="Arial" panose="020B0604020202020204" pitchFamily="34" charset="0"/>
                </a:rPr>
                <a:t>11 Space Debris</a:t>
              </a:r>
              <a:endParaRPr kumimoji="0" lang="en-GB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94" name="Gruppieren 93">
            <a:extLst>
              <a:ext uri="{FF2B5EF4-FFF2-40B4-BE49-F238E27FC236}">
                <a16:creationId xmlns:a16="http://schemas.microsoft.com/office/drawing/2014/main" id="{2F08FDA9-0488-4AA5-A514-6AEC686B0A02}"/>
              </a:ext>
            </a:extLst>
          </p:cNvPr>
          <p:cNvGrpSpPr/>
          <p:nvPr/>
        </p:nvGrpSpPr>
        <p:grpSpPr>
          <a:xfrm>
            <a:off x="3628547" y="4446295"/>
            <a:ext cx="1084334" cy="153888"/>
            <a:chOff x="2640945" y="4571256"/>
            <a:chExt cx="1084334" cy="153888"/>
          </a:xfrm>
        </p:grpSpPr>
        <p:sp>
          <p:nvSpPr>
            <p:cNvPr id="81" name="Rectangle 66">
              <a:extLst>
                <a:ext uri="{FF2B5EF4-FFF2-40B4-BE49-F238E27FC236}">
                  <a16:creationId xmlns:a16="http://schemas.microsoft.com/office/drawing/2014/main" id="{2296C57B-5BA0-40DC-A4BD-AAF0261A8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945" y="4616450"/>
              <a:ext cx="65088" cy="63500"/>
            </a:xfrm>
            <a:prstGeom prst="rect">
              <a:avLst/>
            </a:prstGeom>
            <a:solidFill>
              <a:srgbClr val="D0D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Rectangle 67">
              <a:extLst>
                <a:ext uri="{FF2B5EF4-FFF2-40B4-BE49-F238E27FC236}">
                  <a16:creationId xmlns:a16="http://schemas.microsoft.com/office/drawing/2014/main" id="{25F4A7D2-A74B-4E6A-A1A2-FF3779715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3020" y="4571256"/>
              <a:ext cx="99225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de-DE" sz="1000" b="0" i="0" u="none" strike="noStrike" cap="none" normalizeH="0" baseline="0">
                  <a:ln>
                    <a:noFill/>
                  </a:ln>
                  <a:solidFill>
                    <a:srgbClr val="404955"/>
                  </a:solidFill>
                  <a:effectLst/>
                  <a:latin typeface="Arial" panose="020B0604020202020204" pitchFamily="34" charset="0"/>
                </a:rPr>
                <a:t>5 Space Systems</a:t>
              </a:r>
              <a:endParaRPr kumimoji="0" lang="en-GB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90" name="Gruppieren 89">
            <a:extLst>
              <a:ext uri="{FF2B5EF4-FFF2-40B4-BE49-F238E27FC236}">
                <a16:creationId xmlns:a16="http://schemas.microsoft.com/office/drawing/2014/main" id="{A5A2300C-D446-49B8-ABCA-A3D734F80213}"/>
              </a:ext>
            </a:extLst>
          </p:cNvPr>
          <p:cNvGrpSpPr/>
          <p:nvPr/>
        </p:nvGrpSpPr>
        <p:grpSpPr>
          <a:xfrm>
            <a:off x="6220420" y="4446295"/>
            <a:ext cx="736498" cy="153888"/>
            <a:chOff x="3961745" y="4405363"/>
            <a:chExt cx="736498" cy="153888"/>
          </a:xfrm>
        </p:grpSpPr>
        <p:sp>
          <p:nvSpPr>
            <p:cNvPr id="73" name="Rectangle 58">
              <a:extLst>
                <a:ext uri="{FF2B5EF4-FFF2-40B4-BE49-F238E27FC236}">
                  <a16:creationId xmlns:a16="http://schemas.microsoft.com/office/drawing/2014/main" id="{28FADF4E-4E58-4349-AA2E-A7A7DBE09B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1745" y="4449763"/>
              <a:ext cx="61913" cy="65088"/>
            </a:xfrm>
            <a:prstGeom prst="rect">
              <a:avLst/>
            </a:prstGeom>
            <a:solidFill>
              <a:srgbClr val="B9D2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Rectangle 59">
              <a:extLst>
                <a:ext uri="{FF2B5EF4-FFF2-40B4-BE49-F238E27FC236}">
                  <a16:creationId xmlns:a16="http://schemas.microsoft.com/office/drawing/2014/main" id="{EB8B0F55-B31B-47BA-BC55-37FE86B321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2232" y="4405363"/>
              <a:ext cx="64601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de-DE" sz="1000" b="0" i="0" u="none" strike="noStrike" cap="none" normalizeH="0" baseline="0">
                  <a:ln>
                    <a:noFill/>
                  </a:ln>
                  <a:solidFill>
                    <a:srgbClr val="404955"/>
                  </a:solidFill>
                  <a:effectLst/>
                  <a:latin typeface="Arial" panose="020B0604020202020204" pitchFamily="34" charset="0"/>
                </a:rPr>
                <a:t>21 Thermal</a:t>
              </a:r>
              <a:endParaRPr kumimoji="0" lang="en-GB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CB6E2416-BDA2-48C4-84EA-1AF10BD89CA4}"/>
              </a:ext>
            </a:extLst>
          </p:cNvPr>
          <p:cNvGrpSpPr/>
          <p:nvPr/>
        </p:nvGrpSpPr>
        <p:grpSpPr>
          <a:xfrm>
            <a:off x="2493706" y="4446295"/>
            <a:ext cx="805426" cy="153888"/>
            <a:chOff x="3961745" y="4571256"/>
            <a:chExt cx="805426" cy="153888"/>
          </a:xfrm>
        </p:grpSpPr>
        <p:sp>
          <p:nvSpPr>
            <p:cNvPr id="83" name="Rectangle 68">
              <a:extLst>
                <a:ext uri="{FF2B5EF4-FFF2-40B4-BE49-F238E27FC236}">
                  <a16:creationId xmlns:a16="http://schemas.microsoft.com/office/drawing/2014/main" id="{DB9FE8BD-B0BA-4728-AAFD-1536AE856C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1745" y="4616450"/>
              <a:ext cx="61913" cy="63500"/>
            </a:xfrm>
            <a:prstGeom prst="rect">
              <a:avLst/>
            </a:prstGeom>
            <a:solidFill>
              <a:srgbClr val="DEB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Rectangle 69">
              <a:extLst>
                <a:ext uri="{FF2B5EF4-FFF2-40B4-BE49-F238E27FC236}">
                  <a16:creationId xmlns:a16="http://schemas.microsoft.com/office/drawing/2014/main" id="{8311892A-4638-4395-9457-949437E8E2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2232" y="4571256"/>
              <a:ext cx="71493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de-DE" sz="1000" b="0" i="0" u="none" strike="noStrike" cap="none" normalizeH="0" baseline="0">
                  <a:ln>
                    <a:noFill/>
                  </a:ln>
                  <a:solidFill>
                    <a:srgbClr val="404955"/>
                  </a:solidFill>
                  <a:effectLst/>
                  <a:latin typeface="Arial" panose="020B0604020202020204" pitchFamily="34" charset="0"/>
                </a:rPr>
                <a:t>3 Spacecraft</a:t>
              </a:r>
              <a:endParaRPr kumimoji="0" lang="en-GB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4B7989D2-12D8-42DF-AEEE-10D151D5CC2D}"/>
              </a:ext>
            </a:extLst>
          </p:cNvPr>
          <p:cNvGrpSpPr/>
          <p:nvPr/>
        </p:nvGrpSpPr>
        <p:grpSpPr>
          <a:xfrm>
            <a:off x="1293157" y="4604206"/>
            <a:ext cx="986551" cy="153888"/>
            <a:chOff x="5279370" y="4405363"/>
            <a:chExt cx="986551" cy="153888"/>
          </a:xfrm>
        </p:grpSpPr>
        <p:sp>
          <p:nvSpPr>
            <p:cNvPr id="75" name="Rectangle 60">
              <a:extLst>
                <a:ext uri="{FF2B5EF4-FFF2-40B4-BE49-F238E27FC236}">
                  <a16:creationId xmlns:a16="http://schemas.microsoft.com/office/drawing/2014/main" id="{27F83353-FC29-4E43-BE09-24678AC959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9370" y="4449763"/>
              <a:ext cx="65088" cy="65088"/>
            </a:xfrm>
            <a:prstGeom prst="rect">
              <a:avLst/>
            </a:prstGeom>
            <a:solidFill>
              <a:srgbClr val="BE0F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Rectangle 61">
              <a:extLst>
                <a:ext uri="{FF2B5EF4-FFF2-40B4-BE49-F238E27FC236}">
                  <a16:creationId xmlns:a16="http://schemas.microsoft.com/office/drawing/2014/main" id="{20777CE5-2050-46C1-A454-04953973F9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1445" y="4405363"/>
              <a:ext cx="89447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de-DE" sz="1000" b="0" i="0" u="none" strike="noStrike" cap="none" normalizeH="0" baseline="0">
                  <a:ln>
                    <a:noFill/>
                  </a:ln>
                  <a:solidFill>
                    <a:srgbClr val="404955"/>
                  </a:solidFill>
                  <a:effectLst/>
                  <a:latin typeface="Arial" panose="020B0604020202020204" pitchFamily="34" charset="0"/>
                </a:rPr>
                <a:t>15 Mechanisms</a:t>
              </a:r>
              <a:endParaRPr kumimoji="0" lang="en-GB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6EAA09BA-9542-42FD-945A-FA34527F3ED9}"/>
              </a:ext>
            </a:extLst>
          </p:cNvPr>
          <p:cNvGrpSpPr/>
          <p:nvPr/>
        </p:nvGrpSpPr>
        <p:grpSpPr>
          <a:xfrm>
            <a:off x="1293157" y="4446295"/>
            <a:ext cx="871134" cy="153888"/>
            <a:chOff x="1293157" y="4377320"/>
            <a:chExt cx="871134" cy="153888"/>
          </a:xfrm>
        </p:grpSpPr>
        <p:sp>
          <p:nvSpPr>
            <p:cNvPr id="85" name="Rectangle 70">
              <a:extLst>
                <a:ext uri="{FF2B5EF4-FFF2-40B4-BE49-F238E27FC236}">
                  <a16:creationId xmlns:a16="http://schemas.microsoft.com/office/drawing/2014/main" id="{FC4B09D2-8AB7-4CAA-9CD4-AB3881E692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157" y="4422514"/>
              <a:ext cx="65088" cy="63500"/>
            </a:xfrm>
            <a:prstGeom prst="rect">
              <a:avLst/>
            </a:prstGeom>
            <a:solidFill>
              <a:srgbClr val="C1CC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Rectangle 71">
              <a:extLst>
                <a:ext uri="{FF2B5EF4-FFF2-40B4-BE49-F238E27FC236}">
                  <a16:creationId xmlns:a16="http://schemas.microsoft.com/office/drawing/2014/main" id="{494ABBDD-0578-4FF3-A4C8-E4A57DE8D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5232" y="4377320"/>
              <a:ext cx="77905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de-DE" sz="1000" b="0" i="0" u="none" strike="noStrike" cap="none" normalizeH="0" baseline="0">
                  <a:ln>
                    <a:noFill/>
                  </a:ln>
                  <a:solidFill>
                    <a:srgbClr val="404955"/>
                  </a:solidFill>
                  <a:effectLst/>
                  <a:latin typeface="Arial" panose="020B0604020202020204" pitchFamily="34" charset="0"/>
                </a:rPr>
                <a:t>19 Propulsion</a:t>
              </a:r>
              <a:endParaRPr kumimoji="0" lang="en-GB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F28F3456-001A-4EAF-BC53-39675F9CAEE8}"/>
              </a:ext>
            </a:extLst>
          </p:cNvPr>
          <p:cNvGrpSpPr/>
          <p:nvPr/>
        </p:nvGrpSpPr>
        <p:grpSpPr>
          <a:xfrm>
            <a:off x="5042296" y="4612134"/>
            <a:ext cx="653126" cy="153888"/>
            <a:chOff x="1321732" y="4405363"/>
            <a:chExt cx="653126" cy="153888"/>
          </a:xfrm>
        </p:grpSpPr>
        <p:sp>
          <p:nvSpPr>
            <p:cNvPr id="44" name="Rectangle 54">
              <a:extLst>
                <a:ext uri="{FF2B5EF4-FFF2-40B4-BE49-F238E27FC236}">
                  <a16:creationId xmlns:a16="http://schemas.microsoft.com/office/drawing/2014/main" id="{40A0093B-FBD1-44CF-BE8C-91A22895F1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732" y="4449763"/>
              <a:ext cx="63500" cy="65088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Rectangle 55">
              <a:extLst>
                <a:ext uri="{FF2B5EF4-FFF2-40B4-BE49-F238E27FC236}">
                  <a16:creationId xmlns:a16="http://schemas.microsoft.com/office/drawing/2014/main" id="{CB856ECC-915E-46AB-9248-EF1DA37CC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3807" y="4405363"/>
              <a:ext cx="56105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de-DE" sz="1000" b="0" i="0" u="none" strike="noStrike" cap="none" normalizeH="0" baseline="0">
                  <a:ln>
                    <a:noFill/>
                  </a:ln>
                  <a:solidFill>
                    <a:srgbClr val="404955"/>
                  </a:solidFill>
                  <a:effectLst/>
                  <a:latin typeface="Arial" panose="020B0604020202020204" pitchFamily="34" charset="0"/>
                </a:rPr>
                <a:t>All Others</a:t>
              </a:r>
              <a:endParaRPr kumimoji="0" lang="en-GB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7" name="Textfeld 6">
            <a:extLst>
              <a:ext uri="{FF2B5EF4-FFF2-40B4-BE49-F238E27FC236}">
                <a16:creationId xmlns:a16="http://schemas.microsoft.com/office/drawing/2014/main" id="{CEDE6A07-80F3-49BB-A088-89EAD13F8A9C}"/>
              </a:ext>
            </a:extLst>
          </p:cNvPr>
          <p:cNvSpPr txBox="1"/>
          <p:nvPr/>
        </p:nvSpPr>
        <p:spPr>
          <a:xfrm>
            <a:off x="703475" y="958914"/>
            <a:ext cx="1885131" cy="184666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sz="1200" b="1"/>
              <a:t>No. of patent applications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3734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F05C10E-ABE4-4A6F-BB06-15827ECF3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893B4-A1BB-47FA-B2D5-C12E8855213D}" type="slidenum">
              <a:rPr lang="en-GB" smtClean="0"/>
              <a:t>15</a:t>
            </a:fld>
            <a:endParaRPr lang="en-GB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2CA99ED-B161-4622-906C-F7F3A8EAB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Figure 14_2</a:t>
            </a:r>
          </a:p>
        </p:txBody>
      </p:sp>
      <p:graphicFrame>
        <p:nvGraphicFramePr>
          <p:cNvPr id="5" name="Chart 5">
            <a:extLst>
              <a:ext uri="{FF2B5EF4-FFF2-40B4-BE49-F238E27FC236}">
                <a16:creationId xmlns:a16="http://schemas.microsoft.com/office/drawing/2014/main" id="{4DB4A28C-4F7B-49C4-9B1C-FA03AA1DF6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479228"/>
              </p:ext>
            </p:extLst>
          </p:nvPr>
        </p:nvGraphicFramePr>
        <p:xfrm>
          <a:off x="683999" y="1161658"/>
          <a:ext cx="7848813" cy="357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feld 11">
            <a:extLst>
              <a:ext uri="{FF2B5EF4-FFF2-40B4-BE49-F238E27FC236}">
                <a16:creationId xmlns:a16="http://schemas.microsoft.com/office/drawing/2014/main" id="{04B04E1E-2D36-41BA-9993-CD7EBDE61A90}"/>
              </a:ext>
            </a:extLst>
          </p:cNvPr>
          <p:cNvSpPr txBox="1"/>
          <p:nvPr/>
        </p:nvSpPr>
        <p:spPr>
          <a:xfrm>
            <a:off x="6644102" y="4593086"/>
            <a:ext cx="1888338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indent="0" algn="r">
              <a:lnSpc>
                <a:spcPct val="100000"/>
              </a:lnSpc>
              <a:spcAft>
                <a:spcPts val="300"/>
              </a:spcAft>
              <a:buNone/>
            </a:pPr>
            <a:r>
              <a:rPr lang="en-GB" sz="1200" b="1"/>
              <a:t>Filing Year (Accumulated)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3E01A29-B063-40E1-BCF0-EF5880068E29}"/>
              </a:ext>
            </a:extLst>
          </p:cNvPr>
          <p:cNvSpPr txBox="1"/>
          <p:nvPr/>
        </p:nvSpPr>
        <p:spPr>
          <a:xfrm>
            <a:off x="703475" y="946214"/>
            <a:ext cx="1885131" cy="184666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sz="1200" b="1"/>
              <a:t>No. of patent applications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6546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F05C10E-ABE4-4A6F-BB06-15827ECF3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893B4-A1BB-47FA-B2D5-C12E8855213D}" type="slidenum">
              <a:rPr lang="en-GB" smtClean="0"/>
              <a:t>16</a:t>
            </a:fld>
            <a:endParaRPr lang="en-GB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2CA99ED-B161-4622-906C-F7F3A8EAB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Figure 15</a:t>
            </a:r>
          </a:p>
        </p:txBody>
      </p:sp>
      <p:graphicFrame>
        <p:nvGraphicFramePr>
          <p:cNvPr id="4" name="Chart 5">
            <a:extLst>
              <a:ext uri="{FF2B5EF4-FFF2-40B4-BE49-F238E27FC236}">
                <a16:creationId xmlns:a16="http://schemas.microsoft.com/office/drawing/2014/main" id="{E71B91F5-9C97-4ED9-91A2-37F13C6ABA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6304768"/>
              </p:ext>
            </p:extLst>
          </p:nvPr>
        </p:nvGraphicFramePr>
        <p:xfrm>
          <a:off x="684000" y="987425"/>
          <a:ext cx="7848000" cy="373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07FE8AEA-6E9F-4A2F-9255-DE0690F2D329}"/>
              </a:ext>
            </a:extLst>
          </p:cNvPr>
          <p:cNvSpPr txBox="1"/>
          <p:nvPr/>
        </p:nvSpPr>
        <p:spPr>
          <a:xfrm>
            <a:off x="3948225" y="946214"/>
            <a:ext cx="4584588" cy="184666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0" indent="0" algn="r"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sz="1200" b="1"/>
              <a:t>No. of patent families (top) / No. of patent applications (bottom)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1728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F05C10E-ABE4-4A6F-BB06-15827ECF3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893B4-A1BB-47FA-B2D5-C12E8855213D}" type="slidenum">
              <a:rPr lang="en-GB" smtClean="0"/>
              <a:t>17</a:t>
            </a:fld>
            <a:endParaRPr lang="en-GB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2CA99ED-B161-4622-906C-F7F3A8EAB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Figure 16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55CEEAC2-D625-4E48-BBE9-937077C00168}"/>
              </a:ext>
            </a:extLst>
          </p:cNvPr>
          <p:cNvSpPr/>
          <p:nvPr/>
        </p:nvSpPr>
        <p:spPr>
          <a:xfrm>
            <a:off x="1447800" y="1724526"/>
            <a:ext cx="2384400" cy="2384400"/>
          </a:xfrm>
          <a:prstGeom prst="ellipse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aphicFrame>
        <p:nvGraphicFramePr>
          <p:cNvPr id="14" name="Diagramm 13">
            <a:extLst>
              <a:ext uri="{FF2B5EF4-FFF2-40B4-BE49-F238E27FC236}">
                <a16:creationId xmlns:a16="http://schemas.microsoft.com/office/drawing/2014/main" id="{ABA9155A-96AC-4E56-8C69-479A4EDD4390}"/>
              </a:ext>
            </a:extLst>
          </p:cNvPr>
          <p:cNvGraphicFramePr/>
          <p:nvPr/>
        </p:nvGraphicFramePr>
        <p:xfrm>
          <a:off x="684213" y="1348740"/>
          <a:ext cx="3925070" cy="302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5">
            <a:extLst>
              <a:ext uri="{FF2B5EF4-FFF2-40B4-BE49-F238E27FC236}">
                <a16:creationId xmlns:a16="http://schemas.microsoft.com/office/drawing/2014/main" id="{351CA7FB-2EFB-4D19-8C65-C70DEE9EB445}"/>
              </a:ext>
            </a:extLst>
          </p:cNvPr>
          <p:cNvGraphicFramePr>
            <a:graphicFrameLocks/>
          </p:cNvGraphicFramePr>
          <p:nvPr/>
        </p:nvGraphicFramePr>
        <p:xfrm>
          <a:off x="4595786" y="1320799"/>
          <a:ext cx="4020180" cy="1914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Rechteck 19">
            <a:extLst>
              <a:ext uri="{FF2B5EF4-FFF2-40B4-BE49-F238E27FC236}">
                <a16:creationId xmlns:a16="http://schemas.microsoft.com/office/drawing/2014/main" id="{0DD2A259-0704-43CD-9FD1-2414AB6CA0B5}"/>
              </a:ext>
            </a:extLst>
          </p:cNvPr>
          <p:cNvSpPr/>
          <p:nvPr/>
        </p:nvSpPr>
        <p:spPr>
          <a:xfrm>
            <a:off x="684000" y="899742"/>
            <a:ext cx="2334742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sz="1600" b="1"/>
              <a:t>Type of applicant/owner</a:t>
            </a:r>
          </a:p>
        </p:txBody>
      </p:sp>
      <p:sp>
        <p:nvSpPr>
          <p:cNvPr id="275" name="Rechteck 274">
            <a:extLst>
              <a:ext uri="{FF2B5EF4-FFF2-40B4-BE49-F238E27FC236}">
                <a16:creationId xmlns:a16="http://schemas.microsoft.com/office/drawing/2014/main" id="{C9ABECA6-5EDC-4894-A978-5F36F4D9117C}"/>
              </a:ext>
            </a:extLst>
          </p:cNvPr>
          <p:cNvSpPr/>
          <p:nvPr/>
        </p:nvSpPr>
        <p:spPr>
          <a:xfrm>
            <a:off x="4607318" y="1178136"/>
            <a:ext cx="1306448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sz="1000" b="1"/>
              <a:t>Owner Type by origin</a:t>
            </a:r>
          </a:p>
        </p:txBody>
      </p:sp>
      <p:sp>
        <p:nvSpPr>
          <p:cNvPr id="276" name="Rechteck 275">
            <a:extLst>
              <a:ext uri="{FF2B5EF4-FFF2-40B4-BE49-F238E27FC236}">
                <a16:creationId xmlns:a16="http://schemas.microsoft.com/office/drawing/2014/main" id="{29E25C56-092E-47DC-B632-42665C2AF882}"/>
              </a:ext>
            </a:extLst>
          </p:cNvPr>
          <p:cNvSpPr/>
          <p:nvPr/>
        </p:nvSpPr>
        <p:spPr>
          <a:xfrm>
            <a:off x="8007787" y="2884976"/>
            <a:ext cx="527387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 rtl="0">
              <a:defRPr sz="1200" b="0" i="0" u="none" strike="noStrike" kern="1200" baseline="0">
                <a:solidFill>
                  <a:srgbClr val="3C3C3B"/>
                </a:solidFill>
                <a:latin typeface="+mn-lt"/>
                <a:ea typeface="+mn-ea"/>
                <a:cs typeface="+mn-cs"/>
              </a:defRPr>
            </a:pPr>
            <a:r>
              <a:rPr lang="pl-PL" sz="1000" b="1"/>
              <a:t>Portfolio</a:t>
            </a:r>
            <a:br>
              <a:rPr lang="de-DE" sz="1000" b="1"/>
            </a:br>
            <a:r>
              <a:rPr lang="pl-PL" sz="1000" b="1"/>
              <a:t>Size</a:t>
            </a:r>
          </a:p>
        </p:txBody>
      </p:sp>
      <p:graphicFrame>
        <p:nvGraphicFramePr>
          <p:cNvPr id="5" name="widget-3298ea00-c0db-4f58-9fa8-afefd872906e">
            <a:extLst>
              <a:ext uri="{FF2B5EF4-FFF2-40B4-BE49-F238E27FC236}">
                <a16:creationId xmlns:a16="http://schemas.microsoft.com/office/drawing/2014/main" id="{61DA5C96-546D-4AFB-A5CE-2ACD948ABC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236834"/>
              </p:ext>
            </p:extLst>
          </p:nvPr>
        </p:nvGraphicFramePr>
        <p:xfrm>
          <a:off x="4607318" y="3663138"/>
          <a:ext cx="3924680" cy="1069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3497">
                  <a:extLst>
                    <a:ext uri="{9D8B030D-6E8A-4147-A177-3AD203B41FA5}">
                      <a16:colId xmlns:a16="http://schemas.microsoft.com/office/drawing/2014/main" val="3335321325"/>
                    </a:ext>
                  </a:extLst>
                </a:gridCol>
                <a:gridCol w="142819">
                  <a:extLst>
                    <a:ext uri="{9D8B030D-6E8A-4147-A177-3AD203B41FA5}">
                      <a16:colId xmlns:a16="http://schemas.microsoft.com/office/drawing/2014/main" val="2525141763"/>
                    </a:ext>
                  </a:extLst>
                </a:gridCol>
                <a:gridCol w="1212048">
                  <a:extLst>
                    <a:ext uri="{9D8B030D-6E8A-4147-A177-3AD203B41FA5}">
                      <a16:colId xmlns:a16="http://schemas.microsoft.com/office/drawing/2014/main" val="283895174"/>
                    </a:ext>
                  </a:extLst>
                </a:gridCol>
                <a:gridCol w="142819">
                  <a:extLst>
                    <a:ext uri="{9D8B030D-6E8A-4147-A177-3AD203B41FA5}">
                      <a16:colId xmlns:a16="http://schemas.microsoft.com/office/drawing/2014/main" val="1592660174"/>
                    </a:ext>
                  </a:extLst>
                </a:gridCol>
                <a:gridCol w="1213497">
                  <a:extLst>
                    <a:ext uri="{9D8B030D-6E8A-4147-A177-3AD203B41FA5}">
                      <a16:colId xmlns:a16="http://schemas.microsoft.com/office/drawing/2014/main" val="36050295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000" b="1" baseline="0">
                          <a:solidFill>
                            <a:schemeClr val="tx1"/>
                          </a:solidFill>
                          <a:latin typeface="+mn-lt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Owner Type</a:t>
                      </a:r>
                      <a:endParaRPr lang="ru-RU" sz="1000" baseline="0">
                        <a:solidFill>
                          <a:schemeClr val="tx1"/>
                        </a:solidFill>
                        <a:latin typeface="+mn-lt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36000" marR="36000" marT="10800" marB="360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baseline="0">
                        <a:solidFill>
                          <a:schemeClr val="tx1"/>
                        </a:solidFill>
                        <a:latin typeface="+mn-lt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36000" marR="36000" marT="10800" marB="360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baseline="0">
                          <a:solidFill>
                            <a:schemeClr val="tx1"/>
                          </a:solidFill>
                          <a:latin typeface="+mn-lt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        Portfolio Size</a:t>
                      </a:r>
                      <a:endParaRPr lang="ru-RU" sz="1000" baseline="0">
                        <a:solidFill>
                          <a:schemeClr val="tx1"/>
                        </a:solidFill>
                        <a:latin typeface="+mn-lt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36000" marR="36000" marT="10800" marB="360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baseline="0">
                        <a:solidFill>
                          <a:schemeClr val="tx1"/>
                        </a:solidFill>
                        <a:latin typeface="+mn-lt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36000" marR="36000" marT="10800" marB="360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baseline="0">
                          <a:solidFill>
                            <a:schemeClr val="tx1"/>
                          </a:solidFill>
                          <a:latin typeface="+mn-lt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    Granted (share)</a:t>
                      </a:r>
                      <a:endParaRPr lang="ru-RU" sz="1000" baseline="0">
                        <a:solidFill>
                          <a:schemeClr val="tx1"/>
                        </a:solidFill>
                        <a:latin typeface="+mn-lt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36000" marR="36000" marT="10800" marB="360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21194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b="0" baseline="0">
                          <a:solidFill>
                            <a:schemeClr val="tx1"/>
                          </a:solidFill>
                          <a:latin typeface="+mn-lt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Company</a:t>
                      </a:r>
                      <a:endParaRPr lang="ru-RU" sz="1000" baseline="0">
                        <a:solidFill>
                          <a:schemeClr val="tx1"/>
                        </a:solidFill>
                        <a:latin typeface="+mn-lt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36000" marR="36000" marT="10800" marB="10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2F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aseline="0">
                        <a:solidFill>
                          <a:schemeClr val="tx1"/>
                        </a:solidFill>
                        <a:latin typeface="+mn-lt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36000" marR="36000" marT="10800" marB="10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baseline="0">
                          <a:solidFill>
                            <a:schemeClr val="tx1"/>
                          </a:solidFill>
                          <a:latin typeface="+mn-lt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7 271</a:t>
                      </a:r>
                      <a:endParaRPr lang="ru-RU" sz="1000" baseline="0">
                        <a:solidFill>
                          <a:schemeClr val="tx1"/>
                        </a:solidFill>
                        <a:latin typeface="+mn-lt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36000" marR="36000" marT="10800" marB="10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aseline="0">
                        <a:solidFill>
                          <a:schemeClr val="tx1"/>
                        </a:solidFill>
                        <a:latin typeface="+mn-lt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36000" marR="36000" marT="10800" marB="10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baseline="0">
                          <a:solidFill>
                            <a:schemeClr val="tx1"/>
                          </a:solidFill>
                          <a:latin typeface="+mn-lt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77.1%</a:t>
                      </a:r>
                      <a:endParaRPr lang="ru-RU" sz="1000" baseline="0">
                        <a:solidFill>
                          <a:schemeClr val="tx1"/>
                        </a:solidFill>
                        <a:latin typeface="+mn-lt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36000" marR="36000" marT="10800" marB="10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7453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b="0" baseline="0">
                          <a:solidFill>
                            <a:schemeClr val="tx1"/>
                          </a:solidFill>
                          <a:latin typeface="+mn-lt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Inventor</a:t>
                      </a:r>
                      <a:endParaRPr lang="ru-RU" sz="1000" baseline="0">
                        <a:solidFill>
                          <a:schemeClr val="tx1"/>
                        </a:solidFill>
                        <a:latin typeface="+mn-lt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36000" marR="36000" marT="10800" marB="10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2F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aseline="0">
                        <a:solidFill>
                          <a:schemeClr val="tx1"/>
                        </a:solidFill>
                        <a:latin typeface="+mn-lt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36000" marR="36000" marT="10800" marB="10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baseline="0">
                          <a:solidFill>
                            <a:schemeClr val="tx1"/>
                          </a:solidFill>
                          <a:latin typeface="+mn-lt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2 202</a:t>
                      </a:r>
                      <a:endParaRPr lang="ru-RU" sz="1000" baseline="0">
                        <a:solidFill>
                          <a:schemeClr val="tx1"/>
                        </a:solidFill>
                        <a:latin typeface="+mn-lt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36000" marR="36000" marT="10800" marB="10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aseline="0">
                        <a:solidFill>
                          <a:schemeClr val="tx1"/>
                        </a:solidFill>
                        <a:latin typeface="+mn-lt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36000" marR="36000" marT="10800" marB="10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baseline="0">
                          <a:solidFill>
                            <a:schemeClr val="tx1"/>
                          </a:solidFill>
                          <a:latin typeface="+mn-lt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63.9%</a:t>
                      </a:r>
                      <a:endParaRPr lang="ru-RU" sz="1000" baseline="0">
                        <a:solidFill>
                          <a:schemeClr val="tx1"/>
                        </a:solidFill>
                        <a:latin typeface="+mn-lt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36000" marR="36000" marT="10800" marB="10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3788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b="0" baseline="0">
                          <a:solidFill>
                            <a:schemeClr val="tx1"/>
                          </a:solidFill>
                          <a:latin typeface="+mn-lt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Research</a:t>
                      </a:r>
                      <a:endParaRPr lang="ru-RU" sz="1000" baseline="0">
                        <a:solidFill>
                          <a:schemeClr val="tx1"/>
                        </a:solidFill>
                        <a:latin typeface="+mn-lt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36000" marR="36000" marT="10800" marB="10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2F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aseline="0">
                        <a:solidFill>
                          <a:schemeClr val="tx1"/>
                        </a:solidFill>
                        <a:latin typeface="+mn-lt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36000" marR="36000" marT="10800" marB="10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baseline="0">
                          <a:solidFill>
                            <a:schemeClr val="tx1"/>
                          </a:solidFill>
                          <a:latin typeface="+mn-lt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2 201</a:t>
                      </a:r>
                      <a:endParaRPr lang="ru-RU" sz="1000" baseline="0">
                        <a:solidFill>
                          <a:schemeClr val="tx1"/>
                        </a:solidFill>
                        <a:latin typeface="+mn-lt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36000" marR="36000" marT="10800" marB="10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aseline="0">
                        <a:solidFill>
                          <a:schemeClr val="tx1"/>
                        </a:solidFill>
                        <a:latin typeface="+mn-lt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36000" marR="36000" marT="10800" marB="10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baseline="0">
                          <a:solidFill>
                            <a:schemeClr val="tx1"/>
                          </a:solidFill>
                          <a:latin typeface="+mn-lt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70.9%</a:t>
                      </a:r>
                      <a:endParaRPr lang="ru-RU" sz="1000" baseline="0">
                        <a:solidFill>
                          <a:schemeClr val="tx1"/>
                        </a:solidFill>
                        <a:latin typeface="+mn-lt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36000" marR="36000" marT="10800" marB="10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345073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b="0" baseline="0">
                          <a:solidFill>
                            <a:schemeClr val="tx1"/>
                          </a:solidFill>
                          <a:latin typeface="+mn-lt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Government</a:t>
                      </a:r>
                      <a:endParaRPr lang="ru-RU" sz="1000" baseline="0">
                        <a:solidFill>
                          <a:schemeClr val="tx1"/>
                        </a:solidFill>
                        <a:latin typeface="+mn-lt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36000" marR="36000" marT="10800" marB="10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2F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aseline="0">
                        <a:solidFill>
                          <a:schemeClr val="tx1"/>
                        </a:solidFill>
                        <a:latin typeface="+mn-lt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36000" marR="36000" marT="10800" marB="10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baseline="0">
                          <a:solidFill>
                            <a:schemeClr val="tx1"/>
                          </a:solidFill>
                          <a:latin typeface="+mn-lt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1 636</a:t>
                      </a:r>
                      <a:endParaRPr lang="ru-RU" sz="1000" baseline="0">
                        <a:solidFill>
                          <a:schemeClr val="tx1"/>
                        </a:solidFill>
                        <a:latin typeface="+mn-lt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36000" marR="36000" marT="10800" marB="10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aseline="0">
                        <a:solidFill>
                          <a:schemeClr val="tx1"/>
                        </a:solidFill>
                        <a:latin typeface="+mn-lt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36000" marR="36000" marT="10800" marB="10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baseline="0">
                          <a:solidFill>
                            <a:schemeClr val="tx1"/>
                          </a:solidFill>
                          <a:latin typeface="+mn-lt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70.3%</a:t>
                      </a:r>
                      <a:endParaRPr lang="ru-RU" sz="1000" baseline="0">
                        <a:solidFill>
                          <a:schemeClr val="tx1"/>
                        </a:solidFill>
                        <a:latin typeface="+mn-lt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36000" marR="36000" marT="10800" marB="10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031199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b="0" baseline="0">
                          <a:solidFill>
                            <a:schemeClr val="tx1"/>
                          </a:solidFill>
                          <a:latin typeface="+mn-lt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NPE</a:t>
                      </a:r>
                      <a:endParaRPr lang="ru-RU" sz="1000" baseline="0">
                        <a:solidFill>
                          <a:schemeClr val="tx1"/>
                        </a:solidFill>
                        <a:latin typeface="+mn-lt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36000" marR="36000" marT="10800" marB="10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2F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aseline="0">
                        <a:solidFill>
                          <a:schemeClr val="tx1"/>
                        </a:solidFill>
                        <a:latin typeface="+mn-lt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36000" marR="36000" marT="10800" marB="10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baseline="0">
                          <a:solidFill>
                            <a:schemeClr val="tx1"/>
                          </a:solidFill>
                          <a:latin typeface="+mn-lt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21</a:t>
                      </a:r>
                      <a:endParaRPr lang="ru-RU" sz="1000" baseline="0">
                        <a:solidFill>
                          <a:schemeClr val="tx1"/>
                        </a:solidFill>
                        <a:latin typeface="+mn-lt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36000" marR="36000" marT="10800" marB="10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aseline="0">
                        <a:solidFill>
                          <a:schemeClr val="tx1"/>
                        </a:solidFill>
                        <a:latin typeface="+mn-lt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36000" marR="36000" marT="10800" marB="10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baseline="0">
                          <a:solidFill>
                            <a:schemeClr val="tx1"/>
                          </a:solidFill>
                          <a:latin typeface="+mn-lt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90.5%</a:t>
                      </a:r>
                      <a:endParaRPr lang="ru-RU" sz="1000" baseline="0">
                        <a:solidFill>
                          <a:schemeClr val="tx1"/>
                        </a:solidFill>
                        <a:latin typeface="+mn-lt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36000" marR="36000" marT="10800" marB="10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213956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509456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F05C10E-ABE4-4A6F-BB06-15827ECF3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893B4-A1BB-47FA-B2D5-C12E8855213D}" type="slidenum">
              <a:rPr lang="en-GB" smtClean="0"/>
              <a:t>18</a:t>
            </a:fld>
            <a:endParaRPr lang="en-GB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2CA99ED-B161-4622-906C-F7F3A8EAB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Figure 17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55CEEAC2-D625-4E48-BBE9-937077C00168}"/>
              </a:ext>
            </a:extLst>
          </p:cNvPr>
          <p:cNvSpPr/>
          <p:nvPr/>
        </p:nvSpPr>
        <p:spPr>
          <a:xfrm>
            <a:off x="1447800" y="1724526"/>
            <a:ext cx="2384400" cy="2384400"/>
          </a:xfrm>
          <a:prstGeom prst="ellipse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aphicFrame>
        <p:nvGraphicFramePr>
          <p:cNvPr id="14" name="Diagramm 13">
            <a:extLst>
              <a:ext uri="{FF2B5EF4-FFF2-40B4-BE49-F238E27FC236}">
                <a16:creationId xmlns:a16="http://schemas.microsoft.com/office/drawing/2014/main" id="{ABA9155A-96AC-4E56-8C69-479A4EDD43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5423460"/>
              </p:ext>
            </p:extLst>
          </p:nvPr>
        </p:nvGraphicFramePr>
        <p:xfrm>
          <a:off x="684213" y="1348740"/>
          <a:ext cx="3925070" cy="302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5">
            <a:extLst>
              <a:ext uri="{FF2B5EF4-FFF2-40B4-BE49-F238E27FC236}">
                <a16:creationId xmlns:a16="http://schemas.microsoft.com/office/drawing/2014/main" id="{351CA7FB-2EFB-4D19-8C65-C70DEE9EB4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7583460"/>
              </p:ext>
            </p:extLst>
          </p:nvPr>
        </p:nvGraphicFramePr>
        <p:xfrm>
          <a:off x="4595786" y="1320799"/>
          <a:ext cx="4020180" cy="1914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Rechteck 19">
            <a:extLst>
              <a:ext uri="{FF2B5EF4-FFF2-40B4-BE49-F238E27FC236}">
                <a16:creationId xmlns:a16="http://schemas.microsoft.com/office/drawing/2014/main" id="{0DD2A259-0704-43CD-9FD1-2414AB6CA0B5}"/>
              </a:ext>
            </a:extLst>
          </p:cNvPr>
          <p:cNvSpPr/>
          <p:nvPr/>
        </p:nvSpPr>
        <p:spPr>
          <a:xfrm>
            <a:off x="684000" y="899742"/>
            <a:ext cx="2334742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sz="1600" b="1"/>
              <a:t>Type of applicant/owner</a:t>
            </a:r>
          </a:p>
        </p:txBody>
      </p:sp>
      <p:sp>
        <p:nvSpPr>
          <p:cNvPr id="275" name="Rechteck 274">
            <a:extLst>
              <a:ext uri="{FF2B5EF4-FFF2-40B4-BE49-F238E27FC236}">
                <a16:creationId xmlns:a16="http://schemas.microsoft.com/office/drawing/2014/main" id="{C9ABECA6-5EDC-4894-A978-5F36F4D9117C}"/>
              </a:ext>
            </a:extLst>
          </p:cNvPr>
          <p:cNvSpPr/>
          <p:nvPr/>
        </p:nvSpPr>
        <p:spPr>
          <a:xfrm>
            <a:off x="4607318" y="1178136"/>
            <a:ext cx="1306448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sz="1000" b="1"/>
              <a:t>Owner Type by origin</a:t>
            </a:r>
          </a:p>
        </p:txBody>
      </p:sp>
      <p:sp>
        <p:nvSpPr>
          <p:cNvPr id="276" name="Rechteck 275">
            <a:extLst>
              <a:ext uri="{FF2B5EF4-FFF2-40B4-BE49-F238E27FC236}">
                <a16:creationId xmlns:a16="http://schemas.microsoft.com/office/drawing/2014/main" id="{29E25C56-092E-47DC-B632-42665C2AF882}"/>
              </a:ext>
            </a:extLst>
          </p:cNvPr>
          <p:cNvSpPr/>
          <p:nvPr/>
        </p:nvSpPr>
        <p:spPr>
          <a:xfrm>
            <a:off x="8007787" y="2884976"/>
            <a:ext cx="527387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 rtl="0">
              <a:defRPr sz="1200" b="0" i="0" u="none" strike="noStrike" kern="1200" baseline="0">
                <a:solidFill>
                  <a:srgbClr val="3C3C3B"/>
                </a:solidFill>
                <a:latin typeface="+mn-lt"/>
                <a:ea typeface="+mn-ea"/>
                <a:cs typeface="+mn-cs"/>
              </a:defRPr>
            </a:pPr>
            <a:r>
              <a:rPr lang="pl-PL" sz="1000" b="1"/>
              <a:t>Portfolio</a:t>
            </a:r>
            <a:br>
              <a:rPr lang="de-DE" sz="1000" b="1"/>
            </a:br>
            <a:r>
              <a:rPr lang="pl-PL" sz="1000" b="1"/>
              <a:t>Size</a:t>
            </a:r>
          </a:p>
        </p:txBody>
      </p:sp>
      <p:graphicFrame>
        <p:nvGraphicFramePr>
          <p:cNvPr id="5" name="widget-3298ea00-c0db-4f58-9fa8-afefd872906e">
            <a:extLst>
              <a:ext uri="{FF2B5EF4-FFF2-40B4-BE49-F238E27FC236}">
                <a16:creationId xmlns:a16="http://schemas.microsoft.com/office/drawing/2014/main" id="{61DA5C96-546D-4AFB-A5CE-2ACD948ABC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701690"/>
              </p:ext>
            </p:extLst>
          </p:nvPr>
        </p:nvGraphicFramePr>
        <p:xfrm>
          <a:off x="4607318" y="3533598"/>
          <a:ext cx="3919725" cy="1195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4000">
                  <a:extLst>
                    <a:ext uri="{9D8B030D-6E8A-4147-A177-3AD203B41FA5}">
                      <a16:colId xmlns:a16="http://schemas.microsoft.com/office/drawing/2014/main" val="3335321325"/>
                    </a:ext>
                  </a:extLst>
                </a:gridCol>
                <a:gridCol w="97400">
                  <a:extLst>
                    <a:ext uri="{9D8B030D-6E8A-4147-A177-3AD203B41FA5}">
                      <a16:colId xmlns:a16="http://schemas.microsoft.com/office/drawing/2014/main" val="2525141763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83895174"/>
                    </a:ext>
                  </a:extLst>
                </a:gridCol>
                <a:gridCol w="97400">
                  <a:extLst>
                    <a:ext uri="{9D8B030D-6E8A-4147-A177-3AD203B41FA5}">
                      <a16:colId xmlns:a16="http://schemas.microsoft.com/office/drawing/2014/main" val="1592660174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605029525"/>
                    </a:ext>
                  </a:extLst>
                </a:gridCol>
                <a:gridCol w="106925">
                  <a:extLst>
                    <a:ext uri="{9D8B030D-6E8A-4147-A177-3AD203B41FA5}">
                      <a16:colId xmlns:a16="http://schemas.microsoft.com/office/drawing/2014/main" val="232764587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0190258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US" sz="1000" b="1" baseline="0">
                          <a:solidFill>
                            <a:schemeClr val="tx1"/>
                          </a:solidFill>
                          <a:latin typeface="+mn-lt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Owner Type</a:t>
                      </a:r>
                      <a:endParaRPr lang="ru-RU" sz="1000" baseline="0">
                        <a:solidFill>
                          <a:schemeClr val="tx1"/>
                        </a:solidFill>
                        <a:latin typeface="+mn-lt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36000" marR="36000" marT="10800" marB="252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endParaRPr lang="ru-RU" sz="1000" baseline="0">
                        <a:solidFill>
                          <a:schemeClr val="tx1"/>
                        </a:solidFill>
                        <a:latin typeface="+mn-lt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36000" marR="36000" marT="10800" marB="252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US" sz="1000" b="1" baseline="0">
                          <a:solidFill>
                            <a:schemeClr val="tx1"/>
                          </a:solidFill>
                          <a:latin typeface="+mn-lt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Portfolio</a:t>
                      </a:r>
                      <a:br>
                        <a:rPr lang="en-US" sz="1000" b="1" baseline="0">
                          <a:solidFill>
                            <a:schemeClr val="tx1"/>
                          </a:solidFill>
                          <a:latin typeface="+mn-lt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</a:br>
                      <a:r>
                        <a:rPr lang="en-US" sz="1000" b="1" baseline="0">
                          <a:solidFill>
                            <a:schemeClr val="tx1"/>
                          </a:solidFill>
                          <a:latin typeface="+mn-lt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Size</a:t>
                      </a:r>
                      <a:endParaRPr lang="ru-RU" sz="1000" baseline="0">
                        <a:solidFill>
                          <a:schemeClr val="tx1"/>
                        </a:solidFill>
                        <a:latin typeface="+mn-lt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36000" marR="36000" marT="10800" marB="252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endParaRPr lang="ru-RU" sz="1000" baseline="0">
                        <a:solidFill>
                          <a:schemeClr val="tx1"/>
                        </a:solidFill>
                        <a:latin typeface="+mn-lt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36000" marR="36000" marT="10800" marB="252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US" sz="1000" b="1" baseline="0">
                          <a:solidFill>
                            <a:schemeClr val="tx1"/>
                          </a:solidFill>
                          <a:latin typeface="+mn-lt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Granted</a:t>
                      </a:r>
                      <a:br>
                        <a:rPr lang="en-US" sz="1000" b="1" baseline="0">
                          <a:solidFill>
                            <a:schemeClr val="tx1"/>
                          </a:solidFill>
                          <a:latin typeface="+mn-lt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</a:br>
                      <a:r>
                        <a:rPr lang="en-US" sz="1000" b="1" baseline="0">
                          <a:solidFill>
                            <a:schemeClr val="tx1"/>
                          </a:solidFill>
                          <a:latin typeface="+mn-lt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(share)</a:t>
                      </a:r>
                      <a:endParaRPr lang="ru-RU" sz="1000" baseline="0">
                        <a:solidFill>
                          <a:schemeClr val="tx1"/>
                        </a:solidFill>
                        <a:latin typeface="+mn-lt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36000" marR="36000" marT="10800" marB="252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endParaRPr lang="ru-RU" sz="1000" baseline="0">
                        <a:solidFill>
                          <a:schemeClr val="tx1"/>
                        </a:solidFill>
                        <a:latin typeface="+mn-lt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36000" marR="36000" marT="10800" marB="252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US" sz="1000" b="1" baseline="0">
                          <a:solidFill>
                            <a:schemeClr val="tx1"/>
                          </a:solidFill>
                          <a:latin typeface="+mn-lt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No. of protected authorities</a:t>
                      </a:r>
                      <a:endParaRPr lang="ru-RU" sz="1000" baseline="0">
                        <a:solidFill>
                          <a:schemeClr val="tx1"/>
                        </a:solidFill>
                        <a:latin typeface="+mn-lt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36000" marR="36000" marT="10800" marB="252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211948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r>
                        <a:rPr lang="en-US" sz="1000" b="0" baseline="0">
                          <a:solidFill>
                            <a:schemeClr val="tx1"/>
                          </a:solidFill>
                          <a:latin typeface="+mn-lt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Company</a:t>
                      </a:r>
                      <a:endParaRPr lang="ru-RU" sz="1000" baseline="0">
                        <a:solidFill>
                          <a:schemeClr val="tx1"/>
                        </a:solidFill>
                        <a:latin typeface="+mn-lt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36000" marR="36000" marT="10800" marB="10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2F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aseline="0">
                        <a:solidFill>
                          <a:schemeClr val="tx1"/>
                        </a:solidFill>
                        <a:latin typeface="+mn-lt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36000" marR="36000" marT="10800" marB="10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kern="1200" baseline="0">
                          <a:solidFill>
                            <a:schemeClr val="tx1"/>
                          </a:solidFill>
                          <a:latin typeface="+mn-lt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3 613</a:t>
                      </a:r>
                      <a:endParaRPr lang="ru-RU" sz="1000" b="0" kern="1200" baseline="0">
                        <a:solidFill>
                          <a:schemeClr val="tx1"/>
                        </a:solidFill>
                        <a:latin typeface="+mn-lt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36000" marR="36000" marT="10800" marB="10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aseline="0">
                        <a:solidFill>
                          <a:schemeClr val="tx1"/>
                        </a:solidFill>
                        <a:latin typeface="+mn-lt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36000" marR="36000" marT="10800" marB="10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kern="1200" baseline="0">
                          <a:solidFill>
                            <a:schemeClr val="tx1"/>
                          </a:solidFill>
                          <a:latin typeface="+mn-lt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84.6%</a:t>
                      </a:r>
                      <a:endParaRPr lang="ru-RU" sz="1000" b="0" kern="1200" baseline="0">
                        <a:solidFill>
                          <a:schemeClr val="tx1"/>
                        </a:solidFill>
                        <a:latin typeface="+mn-lt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36000" marR="36000" marT="10800" marB="10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kern="1200" baseline="0">
                        <a:solidFill>
                          <a:schemeClr val="tx1"/>
                        </a:solidFill>
                        <a:latin typeface="+mn-lt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36000" marR="36000" marT="10800" marB="10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kern="1200" baseline="0">
                          <a:solidFill>
                            <a:schemeClr val="tx1"/>
                          </a:solidFill>
                          <a:latin typeface="+mn-lt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2.7</a:t>
                      </a:r>
                      <a:endParaRPr lang="ru-RU" sz="1000" b="0" kern="1200" baseline="0">
                        <a:solidFill>
                          <a:schemeClr val="tx1"/>
                        </a:solidFill>
                        <a:latin typeface="+mn-lt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36000" marR="36000" marT="10800" marB="10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7453003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r>
                        <a:rPr lang="en-US" sz="1000" b="0" baseline="0">
                          <a:solidFill>
                            <a:schemeClr val="tx1"/>
                          </a:solidFill>
                          <a:latin typeface="+mn-lt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Inventor</a:t>
                      </a:r>
                      <a:endParaRPr lang="ru-RU" sz="1000" baseline="0">
                        <a:solidFill>
                          <a:schemeClr val="tx1"/>
                        </a:solidFill>
                        <a:latin typeface="+mn-lt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36000" marR="36000" marT="10800" marB="10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2F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aseline="0">
                        <a:solidFill>
                          <a:schemeClr val="tx1"/>
                        </a:solidFill>
                        <a:latin typeface="+mn-lt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36000" marR="36000" marT="10800" marB="10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kern="1200" baseline="0">
                          <a:solidFill>
                            <a:schemeClr val="tx1"/>
                          </a:solidFill>
                          <a:latin typeface="+mn-lt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695</a:t>
                      </a:r>
                      <a:endParaRPr lang="ru-RU" sz="1000" b="0" kern="1200" baseline="0">
                        <a:solidFill>
                          <a:schemeClr val="tx1"/>
                        </a:solidFill>
                        <a:latin typeface="+mn-lt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36000" marR="36000" marT="10800" marB="10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aseline="0">
                        <a:solidFill>
                          <a:schemeClr val="tx1"/>
                        </a:solidFill>
                        <a:latin typeface="+mn-lt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36000" marR="36000" marT="10800" marB="10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kern="1200" baseline="0">
                          <a:solidFill>
                            <a:schemeClr val="tx1"/>
                          </a:solidFill>
                          <a:latin typeface="+mn-lt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67.9%</a:t>
                      </a:r>
                      <a:endParaRPr lang="ru-RU" sz="1000" b="0" kern="1200" baseline="0">
                        <a:solidFill>
                          <a:schemeClr val="tx1"/>
                        </a:solidFill>
                        <a:latin typeface="+mn-lt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36000" marR="36000" marT="10800" marB="10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kern="1200" baseline="0">
                        <a:solidFill>
                          <a:schemeClr val="tx1"/>
                        </a:solidFill>
                        <a:latin typeface="+mn-lt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36000" marR="36000" marT="10800" marB="10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kern="1200" baseline="0">
                          <a:solidFill>
                            <a:schemeClr val="tx1"/>
                          </a:solidFill>
                          <a:latin typeface="+mn-lt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1.7</a:t>
                      </a:r>
                      <a:endParaRPr lang="ru-RU" sz="1000" b="0" kern="1200" baseline="0">
                        <a:solidFill>
                          <a:schemeClr val="tx1"/>
                        </a:solidFill>
                        <a:latin typeface="+mn-lt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36000" marR="36000" marT="10800" marB="10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378818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r>
                        <a:rPr lang="en-US" sz="1000" b="0" baseline="0">
                          <a:solidFill>
                            <a:schemeClr val="tx1"/>
                          </a:solidFill>
                          <a:latin typeface="+mn-lt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Research</a:t>
                      </a:r>
                      <a:endParaRPr lang="ru-RU" sz="1000" baseline="0">
                        <a:solidFill>
                          <a:schemeClr val="tx1"/>
                        </a:solidFill>
                        <a:latin typeface="+mn-lt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36000" marR="36000" marT="10800" marB="10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2F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aseline="0">
                        <a:solidFill>
                          <a:schemeClr val="tx1"/>
                        </a:solidFill>
                        <a:latin typeface="+mn-lt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36000" marR="36000" marT="10800" marB="10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kern="1200" baseline="0">
                          <a:solidFill>
                            <a:schemeClr val="tx1"/>
                          </a:solidFill>
                          <a:latin typeface="+mn-lt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350</a:t>
                      </a:r>
                      <a:endParaRPr lang="ru-RU" sz="1000" b="0" kern="1200" baseline="0">
                        <a:solidFill>
                          <a:schemeClr val="tx1"/>
                        </a:solidFill>
                        <a:latin typeface="+mn-lt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36000" marR="36000" marT="10800" marB="10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aseline="0">
                        <a:solidFill>
                          <a:schemeClr val="tx1"/>
                        </a:solidFill>
                        <a:latin typeface="+mn-lt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36000" marR="36000" marT="10800" marB="10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kern="1200" baseline="0">
                          <a:solidFill>
                            <a:schemeClr val="tx1"/>
                          </a:solidFill>
                          <a:latin typeface="+mn-lt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75.4%</a:t>
                      </a:r>
                      <a:endParaRPr lang="ru-RU" sz="1000" b="0" kern="1200" baseline="0">
                        <a:solidFill>
                          <a:schemeClr val="tx1"/>
                        </a:solidFill>
                        <a:latin typeface="+mn-lt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36000" marR="36000" marT="10800" marB="10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kern="1200" baseline="0">
                        <a:solidFill>
                          <a:schemeClr val="tx1"/>
                        </a:solidFill>
                        <a:latin typeface="+mn-lt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36000" marR="36000" marT="10800" marB="10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kern="1200" baseline="0">
                          <a:solidFill>
                            <a:schemeClr val="tx1"/>
                          </a:solidFill>
                          <a:latin typeface="+mn-lt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2.0</a:t>
                      </a:r>
                      <a:endParaRPr lang="ru-RU" sz="1000" b="0" kern="1200" baseline="0">
                        <a:solidFill>
                          <a:schemeClr val="tx1"/>
                        </a:solidFill>
                        <a:latin typeface="+mn-lt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36000" marR="36000" marT="10800" marB="10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3450733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r>
                        <a:rPr lang="en-US" sz="1000" b="0" baseline="0">
                          <a:solidFill>
                            <a:schemeClr val="tx1"/>
                          </a:solidFill>
                          <a:latin typeface="+mn-lt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Government</a:t>
                      </a:r>
                      <a:endParaRPr lang="ru-RU" sz="1000" baseline="0">
                        <a:solidFill>
                          <a:schemeClr val="tx1"/>
                        </a:solidFill>
                        <a:latin typeface="+mn-lt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36000" marR="36000" marT="10800" marB="10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2F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aseline="0">
                        <a:solidFill>
                          <a:schemeClr val="tx1"/>
                        </a:solidFill>
                        <a:latin typeface="+mn-lt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36000" marR="36000" marT="10800" marB="10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kern="1200" baseline="0">
                          <a:solidFill>
                            <a:schemeClr val="tx1"/>
                          </a:solidFill>
                          <a:latin typeface="+mn-lt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178</a:t>
                      </a:r>
                      <a:endParaRPr lang="ru-RU" sz="1000" b="0" kern="1200" baseline="0">
                        <a:solidFill>
                          <a:schemeClr val="tx1"/>
                        </a:solidFill>
                        <a:latin typeface="+mn-lt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36000" marR="36000" marT="10800" marB="10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aseline="0">
                        <a:solidFill>
                          <a:schemeClr val="tx1"/>
                        </a:solidFill>
                        <a:latin typeface="+mn-lt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36000" marR="36000" marT="10800" marB="10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kern="1200" baseline="0">
                          <a:solidFill>
                            <a:schemeClr val="tx1"/>
                          </a:solidFill>
                          <a:latin typeface="+mn-lt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94.9%</a:t>
                      </a:r>
                      <a:endParaRPr lang="ru-RU" sz="1000" b="0" kern="1200" baseline="0">
                        <a:solidFill>
                          <a:schemeClr val="tx1"/>
                        </a:solidFill>
                        <a:latin typeface="+mn-lt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36000" marR="36000" marT="10800" marB="10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kern="1200" baseline="0">
                        <a:solidFill>
                          <a:schemeClr val="tx1"/>
                        </a:solidFill>
                        <a:latin typeface="+mn-lt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36000" marR="36000" marT="10800" marB="10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kern="1200" baseline="0">
                          <a:solidFill>
                            <a:schemeClr val="tx1"/>
                          </a:solidFill>
                          <a:latin typeface="+mn-lt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2.8</a:t>
                      </a:r>
                      <a:endParaRPr lang="ru-RU" sz="1000" b="0" kern="1200" baseline="0">
                        <a:solidFill>
                          <a:schemeClr val="tx1"/>
                        </a:solidFill>
                        <a:latin typeface="+mn-lt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36000" marR="36000" marT="10800" marB="10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0311999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r>
                        <a:rPr lang="en-US" sz="1000" b="0" baseline="0">
                          <a:solidFill>
                            <a:schemeClr val="tx1"/>
                          </a:solidFill>
                          <a:latin typeface="+mn-lt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NPE</a:t>
                      </a:r>
                      <a:endParaRPr lang="ru-RU" sz="1000" baseline="0">
                        <a:solidFill>
                          <a:schemeClr val="tx1"/>
                        </a:solidFill>
                        <a:latin typeface="+mn-lt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36000" marR="36000" marT="10800" marB="10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2F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aseline="0">
                        <a:solidFill>
                          <a:schemeClr val="tx1"/>
                        </a:solidFill>
                        <a:latin typeface="+mn-lt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36000" marR="36000" marT="10800" marB="10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kern="1200" baseline="0">
                          <a:solidFill>
                            <a:schemeClr val="tx1"/>
                          </a:solidFill>
                          <a:latin typeface="+mn-lt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4</a:t>
                      </a:r>
                      <a:endParaRPr lang="ru-RU" sz="1000" b="0" kern="1200" baseline="0">
                        <a:solidFill>
                          <a:schemeClr val="tx1"/>
                        </a:solidFill>
                        <a:latin typeface="+mn-lt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36000" marR="36000" marT="10800" marB="10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aseline="0">
                        <a:solidFill>
                          <a:schemeClr val="tx1"/>
                        </a:solidFill>
                        <a:latin typeface="+mn-lt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36000" marR="36000" marT="10800" marB="10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kern="1200" baseline="0">
                          <a:solidFill>
                            <a:schemeClr val="tx1"/>
                          </a:solidFill>
                          <a:latin typeface="+mn-lt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75.0%</a:t>
                      </a:r>
                      <a:endParaRPr lang="ru-RU" sz="1000" b="0" kern="1200" baseline="0">
                        <a:solidFill>
                          <a:schemeClr val="tx1"/>
                        </a:solidFill>
                        <a:latin typeface="+mn-lt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36000" marR="36000" marT="10800" marB="10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kern="1200" baseline="0">
                        <a:solidFill>
                          <a:schemeClr val="tx1"/>
                        </a:solidFill>
                        <a:latin typeface="+mn-lt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36000" marR="36000" marT="10800" marB="10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kern="1200" baseline="0">
                          <a:solidFill>
                            <a:schemeClr val="tx1"/>
                          </a:solidFill>
                          <a:latin typeface="+mn-lt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0.3</a:t>
                      </a:r>
                      <a:endParaRPr lang="ru-RU" sz="1000" b="0" kern="1200" baseline="0">
                        <a:solidFill>
                          <a:schemeClr val="tx1"/>
                        </a:solidFill>
                        <a:latin typeface="+mn-lt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36000" marR="36000" marT="10800" marB="10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213956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388553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widget-e6788121-f7b0-4378-b2a3-6b53f989b041">
            <a:extLst>
              <a:ext uri="{FF2B5EF4-FFF2-40B4-BE49-F238E27FC236}">
                <a16:creationId xmlns:a16="http://schemas.microsoft.com/office/drawing/2014/main" id="{F915E9AD-2E4A-4FD0-92AA-8802261ACCEA}"/>
              </a:ext>
            </a:extLst>
          </p:cNvPr>
          <p:cNvGraphicFramePr/>
          <p:nvPr/>
        </p:nvGraphicFramePr>
        <p:xfrm>
          <a:off x="687600" y="914082"/>
          <a:ext cx="7956000" cy="390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78A0CCEC-9F1E-4E0C-A3AC-763307927B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683588"/>
              </p:ext>
            </p:extLst>
          </p:nvPr>
        </p:nvGraphicFramePr>
        <p:xfrm>
          <a:off x="689300" y="983752"/>
          <a:ext cx="7846380" cy="36886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2000">
                  <a:extLst>
                    <a:ext uri="{9D8B030D-6E8A-4147-A177-3AD203B41FA5}">
                      <a16:colId xmlns:a16="http://schemas.microsoft.com/office/drawing/2014/main" val="2384797452"/>
                    </a:ext>
                  </a:extLst>
                </a:gridCol>
                <a:gridCol w="217146">
                  <a:extLst>
                    <a:ext uri="{9D8B030D-6E8A-4147-A177-3AD203B41FA5}">
                      <a16:colId xmlns:a16="http://schemas.microsoft.com/office/drawing/2014/main" val="1959324718"/>
                    </a:ext>
                  </a:extLst>
                </a:gridCol>
                <a:gridCol w="217146">
                  <a:extLst>
                    <a:ext uri="{9D8B030D-6E8A-4147-A177-3AD203B41FA5}">
                      <a16:colId xmlns:a16="http://schemas.microsoft.com/office/drawing/2014/main" val="3882238842"/>
                    </a:ext>
                  </a:extLst>
                </a:gridCol>
                <a:gridCol w="217146">
                  <a:extLst>
                    <a:ext uri="{9D8B030D-6E8A-4147-A177-3AD203B41FA5}">
                      <a16:colId xmlns:a16="http://schemas.microsoft.com/office/drawing/2014/main" val="195355838"/>
                    </a:ext>
                  </a:extLst>
                </a:gridCol>
                <a:gridCol w="217146">
                  <a:extLst>
                    <a:ext uri="{9D8B030D-6E8A-4147-A177-3AD203B41FA5}">
                      <a16:colId xmlns:a16="http://schemas.microsoft.com/office/drawing/2014/main" val="3023190693"/>
                    </a:ext>
                  </a:extLst>
                </a:gridCol>
                <a:gridCol w="217146">
                  <a:extLst>
                    <a:ext uri="{9D8B030D-6E8A-4147-A177-3AD203B41FA5}">
                      <a16:colId xmlns:a16="http://schemas.microsoft.com/office/drawing/2014/main" val="2867693497"/>
                    </a:ext>
                  </a:extLst>
                </a:gridCol>
                <a:gridCol w="217146">
                  <a:extLst>
                    <a:ext uri="{9D8B030D-6E8A-4147-A177-3AD203B41FA5}">
                      <a16:colId xmlns:a16="http://schemas.microsoft.com/office/drawing/2014/main" val="914397736"/>
                    </a:ext>
                  </a:extLst>
                </a:gridCol>
                <a:gridCol w="217146">
                  <a:extLst>
                    <a:ext uri="{9D8B030D-6E8A-4147-A177-3AD203B41FA5}">
                      <a16:colId xmlns:a16="http://schemas.microsoft.com/office/drawing/2014/main" val="1067049391"/>
                    </a:ext>
                  </a:extLst>
                </a:gridCol>
                <a:gridCol w="217146">
                  <a:extLst>
                    <a:ext uri="{9D8B030D-6E8A-4147-A177-3AD203B41FA5}">
                      <a16:colId xmlns:a16="http://schemas.microsoft.com/office/drawing/2014/main" val="802888013"/>
                    </a:ext>
                  </a:extLst>
                </a:gridCol>
                <a:gridCol w="217146">
                  <a:extLst>
                    <a:ext uri="{9D8B030D-6E8A-4147-A177-3AD203B41FA5}">
                      <a16:colId xmlns:a16="http://schemas.microsoft.com/office/drawing/2014/main" val="3525773023"/>
                    </a:ext>
                  </a:extLst>
                </a:gridCol>
                <a:gridCol w="217146">
                  <a:extLst>
                    <a:ext uri="{9D8B030D-6E8A-4147-A177-3AD203B41FA5}">
                      <a16:colId xmlns:a16="http://schemas.microsoft.com/office/drawing/2014/main" val="1304186215"/>
                    </a:ext>
                  </a:extLst>
                </a:gridCol>
                <a:gridCol w="217146">
                  <a:extLst>
                    <a:ext uri="{9D8B030D-6E8A-4147-A177-3AD203B41FA5}">
                      <a16:colId xmlns:a16="http://schemas.microsoft.com/office/drawing/2014/main" val="406170097"/>
                    </a:ext>
                  </a:extLst>
                </a:gridCol>
                <a:gridCol w="217146">
                  <a:extLst>
                    <a:ext uri="{9D8B030D-6E8A-4147-A177-3AD203B41FA5}">
                      <a16:colId xmlns:a16="http://schemas.microsoft.com/office/drawing/2014/main" val="1083382612"/>
                    </a:ext>
                  </a:extLst>
                </a:gridCol>
                <a:gridCol w="217146">
                  <a:extLst>
                    <a:ext uri="{9D8B030D-6E8A-4147-A177-3AD203B41FA5}">
                      <a16:colId xmlns:a16="http://schemas.microsoft.com/office/drawing/2014/main" val="801443218"/>
                    </a:ext>
                  </a:extLst>
                </a:gridCol>
                <a:gridCol w="217146">
                  <a:extLst>
                    <a:ext uri="{9D8B030D-6E8A-4147-A177-3AD203B41FA5}">
                      <a16:colId xmlns:a16="http://schemas.microsoft.com/office/drawing/2014/main" val="4092360860"/>
                    </a:ext>
                  </a:extLst>
                </a:gridCol>
                <a:gridCol w="217146">
                  <a:extLst>
                    <a:ext uri="{9D8B030D-6E8A-4147-A177-3AD203B41FA5}">
                      <a16:colId xmlns:a16="http://schemas.microsoft.com/office/drawing/2014/main" val="1000464484"/>
                    </a:ext>
                  </a:extLst>
                </a:gridCol>
                <a:gridCol w="217146">
                  <a:extLst>
                    <a:ext uri="{9D8B030D-6E8A-4147-A177-3AD203B41FA5}">
                      <a16:colId xmlns:a16="http://schemas.microsoft.com/office/drawing/2014/main" val="2471315872"/>
                    </a:ext>
                  </a:extLst>
                </a:gridCol>
                <a:gridCol w="217146">
                  <a:extLst>
                    <a:ext uri="{9D8B030D-6E8A-4147-A177-3AD203B41FA5}">
                      <a16:colId xmlns:a16="http://schemas.microsoft.com/office/drawing/2014/main" val="3209046570"/>
                    </a:ext>
                  </a:extLst>
                </a:gridCol>
                <a:gridCol w="217146">
                  <a:extLst>
                    <a:ext uri="{9D8B030D-6E8A-4147-A177-3AD203B41FA5}">
                      <a16:colId xmlns:a16="http://schemas.microsoft.com/office/drawing/2014/main" val="845380944"/>
                    </a:ext>
                  </a:extLst>
                </a:gridCol>
                <a:gridCol w="217146">
                  <a:extLst>
                    <a:ext uri="{9D8B030D-6E8A-4147-A177-3AD203B41FA5}">
                      <a16:colId xmlns:a16="http://schemas.microsoft.com/office/drawing/2014/main" val="150516511"/>
                    </a:ext>
                  </a:extLst>
                </a:gridCol>
                <a:gridCol w="217146">
                  <a:extLst>
                    <a:ext uri="{9D8B030D-6E8A-4147-A177-3AD203B41FA5}">
                      <a16:colId xmlns:a16="http://schemas.microsoft.com/office/drawing/2014/main" val="2487145319"/>
                    </a:ext>
                  </a:extLst>
                </a:gridCol>
                <a:gridCol w="217146">
                  <a:extLst>
                    <a:ext uri="{9D8B030D-6E8A-4147-A177-3AD203B41FA5}">
                      <a16:colId xmlns:a16="http://schemas.microsoft.com/office/drawing/2014/main" val="3559051661"/>
                    </a:ext>
                  </a:extLst>
                </a:gridCol>
                <a:gridCol w="217146">
                  <a:extLst>
                    <a:ext uri="{9D8B030D-6E8A-4147-A177-3AD203B41FA5}">
                      <a16:colId xmlns:a16="http://schemas.microsoft.com/office/drawing/2014/main" val="77423572"/>
                    </a:ext>
                  </a:extLst>
                </a:gridCol>
                <a:gridCol w="217146">
                  <a:extLst>
                    <a:ext uri="{9D8B030D-6E8A-4147-A177-3AD203B41FA5}">
                      <a16:colId xmlns:a16="http://schemas.microsoft.com/office/drawing/2014/main" val="2415590401"/>
                    </a:ext>
                  </a:extLst>
                </a:gridCol>
                <a:gridCol w="217146">
                  <a:extLst>
                    <a:ext uri="{9D8B030D-6E8A-4147-A177-3AD203B41FA5}">
                      <a16:colId xmlns:a16="http://schemas.microsoft.com/office/drawing/2014/main" val="2998803300"/>
                    </a:ext>
                  </a:extLst>
                </a:gridCol>
                <a:gridCol w="217146">
                  <a:extLst>
                    <a:ext uri="{9D8B030D-6E8A-4147-A177-3AD203B41FA5}">
                      <a16:colId xmlns:a16="http://schemas.microsoft.com/office/drawing/2014/main" val="546909627"/>
                    </a:ext>
                  </a:extLst>
                </a:gridCol>
                <a:gridCol w="217146">
                  <a:extLst>
                    <a:ext uri="{9D8B030D-6E8A-4147-A177-3AD203B41FA5}">
                      <a16:colId xmlns:a16="http://schemas.microsoft.com/office/drawing/2014/main" val="2484270283"/>
                    </a:ext>
                  </a:extLst>
                </a:gridCol>
                <a:gridCol w="217146">
                  <a:extLst>
                    <a:ext uri="{9D8B030D-6E8A-4147-A177-3AD203B41FA5}">
                      <a16:colId xmlns:a16="http://schemas.microsoft.com/office/drawing/2014/main" val="3341578588"/>
                    </a:ext>
                  </a:extLst>
                </a:gridCol>
                <a:gridCol w="217146">
                  <a:extLst>
                    <a:ext uri="{9D8B030D-6E8A-4147-A177-3AD203B41FA5}">
                      <a16:colId xmlns:a16="http://schemas.microsoft.com/office/drawing/2014/main" val="1201282593"/>
                    </a:ext>
                  </a:extLst>
                </a:gridCol>
                <a:gridCol w="217146">
                  <a:extLst>
                    <a:ext uri="{9D8B030D-6E8A-4147-A177-3AD203B41FA5}">
                      <a16:colId xmlns:a16="http://schemas.microsoft.com/office/drawing/2014/main" val="2449607218"/>
                    </a:ext>
                  </a:extLst>
                </a:gridCol>
                <a:gridCol w="217146">
                  <a:extLst>
                    <a:ext uri="{9D8B030D-6E8A-4147-A177-3AD203B41FA5}">
                      <a16:colId xmlns:a16="http://schemas.microsoft.com/office/drawing/2014/main" val="3827498660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r"/>
                      <a:r>
                        <a:rPr lang="en-GB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Filing Year</a:t>
                      </a:r>
                    </a:p>
                    <a:p>
                      <a:r>
                        <a:rPr lang="en-GB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Owner</a:t>
                      </a:r>
                    </a:p>
                  </a:txBody>
                  <a:tcPr marL="36000" marR="36000" marT="0" marB="3600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1990</a:t>
                      </a:r>
                    </a:p>
                  </a:txBody>
                  <a:tcPr marL="0" marR="0" marT="0" marB="36000" vert="vert27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126" rtl="0" eaLnBrk="1" fontAlgn="b" latinLnBrk="0" hangingPunct="1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495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1991</a:t>
                      </a:r>
                    </a:p>
                  </a:txBody>
                  <a:tcPr marL="0" marR="0" marT="0" marB="36000" vert="vert27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126" rtl="0" eaLnBrk="1" fontAlgn="b" latinLnBrk="0" hangingPunct="1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495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1992</a:t>
                      </a:r>
                    </a:p>
                  </a:txBody>
                  <a:tcPr marL="0" marR="0" marT="0" marB="36000" vert="vert27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126" rtl="0" eaLnBrk="1" fontAlgn="b" latinLnBrk="0" hangingPunct="1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495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1993</a:t>
                      </a:r>
                    </a:p>
                  </a:txBody>
                  <a:tcPr marL="0" marR="0" marT="0" marB="36000" vert="vert27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126" rtl="0" eaLnBrk="1" fontAlgn="b" latinLnBrk="0" hangingPunct="1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495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1994</a:t>
                      </a:r>
                    </a:p>
                  </a:txBody>
                  <a:tcPr marL="0" marR="0" marT="0" marB="36000" vert="vert27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126" rtl="0" eaLnBrk="1" fontAlgn="b" latinLnBrk="0" hangingPunct="1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495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1995</a:t>
                      </a:r>
                    </a:p>
                  </a:txBody>
                  <a:tcPr marL="0" marR="0" marT="0" marB="36000" vert="vert27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126" rtl="0" eaLnBrk="1" fontAlgn="b" latinLnBrk="0" hangingPunct="1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495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1996</a:t>
                      </a:r>
                    </a:p>
                  </a:txBody>
                  <a:tcPr marL="0" marR="0" marT="0" marB="36000" vert="vert27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126" rtl="0" eaLnBrk="1" fontAlgn="b" latinLnBrk="0" hangingPunct="1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495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1997</a:t>
                      </a:r>
                    </a:p>
                  </a:txBody>
                  <a:tcPr marL="0" marR="0" marT="0" marB="36000" vert="vert27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126" rtl="0" eaLnBrk="1" fontAlgn="b" latinLnBrk="0" hangingPunct="1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495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1998</a:t>
                      </a:r>
                    </a:p>
                  </a:txBody>
                  <a:tcPr marL="0" marR="0" marT="0" marB="36000" vert="vert27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126" rtl="0" eaLnBrk="1" fontAlgn="b" latinLnBrk="0" hangingPunct="1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495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1999</a:t>
                      </a:r>
                    </a:p>
                  </a:txBody>
                  <a:tcPr marL="0" marR="0" marT="0" marB="36000" vert="vert27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2000</a:t>
                      </a:r>
                    </a:p>
                  </a:txBody>
                  <a:tcPr marL="0" marR="0" marT="0" marB="36000" vert="vert27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2001</a:t>
                      </a:r>
                    </a:p>
                  </a:txBody>
                  <a:tcPr marL="0" marR="0" marT="0" marB="36000" vert="vert27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2002</a:t>
                      </a:r>
                    </a:p>
                  </a:txBody>
                  <a:tcPr marL="0" marR="0" marT="0" marB="36000" vert="vert27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2003</a:t>
                      </a:r>
                    </a:p>
                  </a:txBody>
                  <a:tcPr marL="0" marR="0" marT="0" marB="36000" vert="vert27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2004</a:t>
                      </a:r>
                    </a:p>
                  </a:txBody>
                  <a:tcPr marL="0" marR="0" marT="0" marB="36000" vert="vert27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2005</a:t>
                      </a:r>
                    </a:p>
                  </a:txBody>
                  <a:tcPr marL="0" marR="0" marT="0" marB="36000" vert="vert27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2006</a:t>
                      </a:r>
                    </a:p>
                  </a:txBody>
                  <a:tcPr marL="0" marR="0" marT="0" marB="36000" vert="vert27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2007</a:t>
                      </a:r>
                    </a:p>
                  </a:txBody>
                  <a:tcPr marL="0" marR="0" marT="0" marB="36000" vert="vert27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2008</a:t>
                      </a:r>
                    </a:p>
                  </a:txBody>
                  <a:tcPr marL="0" marR="0" marT="0" marB="36000" vert="vert27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2009</a:t>
                      </a:r>
                    </a:p>
                  </a:txBody>
                  <a:tcPr marL="0" marR="0" marT="0" marB="36000" vert="vert27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2010</a:t>
                      </a:r>
                    </a:p>
                  </a:txBody>
                  <a:tcPr marL="0" marR="0" marT="0" marB="36000" vert="vert27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2011</a:t>
                      </a:r>
                    </a:p>
                  </a:txBody>
                  <a:tcPr marL="0" marR="0" marT="0" marB="36000" vert="vert27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2012</a:t>
                      </a:r>
                    </a:p>
                  </a:txBody>
                  <a:tcPr marL="0" marR="0" marT="0" marB="36000" vert="vert27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2013</a:t>
                      </a:r>
                    </a:p>
                  </a:txBody>
                  <a:tcPr marL="0" marR="0" marT="0" marB="36000" vert="vert27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2014</a:t>
                      </a:r>
                    </a:p>
                  </a:txBody>
                  <a:tcPr marL="0" marR="0" marT="0" marB="36000" vert="vert27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2015</a:t>
                      </a:r>
                    </a:p>
                  </a:txBody>
                  <a:tcPr marL="0" marR="0" marT="0" marB="36000" vert="vert27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2016</a:t>
                      </a:r>
                    </a:p>
                  </a:txBody>
                  <a:tcPr marL="0" marR="0" marT="0" marB="36000" vert="vert27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0" marR="0" marT="0" marB="36000" vert="vert27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0" marR="0" marT="0" marB="36000" vert="vert27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0" marR="0" marT="0" marB="36000" vert="vert27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464694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4137631"/>
                  </a:ext>
                </a:extLst>
              </a:tr>
              <a:tr h="92567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Airbus Group</a:t>
                      </a: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1223036"/>
                  </a:ext>
                </a:extLst>
              </a:tr>
              <a:tr h="92567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CASC</a:t>
                      </a: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1815525"/>
                  </a:ext>
                </a:extLst>
              </a:tr>
              <a:tr h="92567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Boeing</a:t>
                      </a: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4901129"/>
                  </a:ext>
                </a:extLst>
              </a:tr>
              <a:tr h="92567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Safran</a:t>
                      </a: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6570850"/>
                  </a:ext>
                </a:extLst>
              </a:tr>
              <a:tr h="92567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Lockheed Martin</a:t>
                      </a: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7506756"/>
                  </a:ext>
                </a:extLst>
              </a:tr>
              <a:tr h="925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Government of the U.S.</a:t>
                      </a:r>
                    </a:p>
                  </a:txBody>
                  <a:tcPr marL="90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692232"/>
                  </a:ext>
                </a:extLst>
              </a:tr>
              <a:tr h="92567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Northrop Grumman</a:t>
                      </a: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293471"/>
                  </a:ext>
                </a:extLst>
              </a:tr>
              <a:tr h="92567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Raytheon Technologies</a:t>
                      </a: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7062720"/>
                  </a:ext>
                </a:extLst>
              </a:tr>
              <a:tr h="92567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Korea Aerospace Res. Inst.</a:t>
                      </a: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737933"/>
                  </a:ext>
                </a:extLst>
              </a:tr>
              <a:tr h="92567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Maxar Technologies</a:t>
                      </a: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2350900"/>
                  </a:ext>
                </a:extLst>
              </a:tr>
              <a:tr h="92567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AT&amp;T</a:t>
                      </a: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422773"/>
                  </a:ext>
                </a:extLst>
              </a:tr>
              <a:tr h="92567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Aerojet Rocketdyne</a:t>
                      </a: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6621432"/>
                  </a:ext>
                </a:extLst>
              </a:tr>
              <a:tr h="92567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Honeywell</a:t>
                      </a: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7209094"/>
                  </a:ext>
                </a:extLst>
              </a:tr>
              <a:tr h="92567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Thales</a:t>
                      </a: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2981285"/>
                  </a:ext>
                </a:extLst>
              </a:tr>
              <a:tr h="92567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Mitsubishi Heavy</a:t>
                      </a: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0487464"/>
                  </a:ext>
                </a:extLst>
              </a:tr>
              <a:tr h="92567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NASA</a:t>
                      </a: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454490"/>
                  </a:ext>
                </a:extLst>
              </a:tr>
              <a:tr h="925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Harbin Inst. of Technology</a:t>
                      </a:r>
                    </a:p>
                  </a:txBody>
                  <a:tcPr marL="90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4667783"/>
                  </a:ext>
                </a:extLst>
              </a:tr>
              <a:tr h="92567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Roscosmos</a:t>
                      </a: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2286346"/>
                  </a:ext>
                </a:extLst>
              </a:tr>
              <a:tr h="92567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u="none" strike="noStrike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Beihang</a:t>
                      </a:r>
                      <a:r>
                        <a:rPr lang="en-GB" sz="7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University</a:t>
                      </a: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4350527"/>
                  </a:ext>
                </a:extLst>
              </a:tr>
              <a:tr h="92567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Government of France</a:t>
                      </a: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3944644"/>
                  </a:ext>
                </a:extLst>
              </a:tr>
              <a:tr h="925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CNES (in: Gov. of France)</a:t>
                      </a:r>
                    </a:p>
                  </a:txBody>
                  <a:tcPr marL="90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4738897"/>
                  </a:ext>
                </a:extLst>
              </a:tr>
              <a:tr h="92567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Unitary Enterprises Russia</a:t>
                      </a: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9312017"/>
                  </a:ext>
                </a:extLst>
              </a:tr>
              <a:tr h="92567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NEC</a:t>
                      </a: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0624668"/>
                  </a:ext>
                </a:extLst>
              </a:tr>
              <a:tr h="92567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Toshiba</a:t>
                      </a: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0981454"/>
                  </a:ext>
                </a:extLst>
              </a:tr>
              <a:tr h="92567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Toyota Motor</a:t>
                      </a: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507350"/>
                  </a:ext>
                </a:extLst>
              </a:tr>
              <a:tr h="92567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u="none" strike="noStrike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Northwestern</a:t>
                      </a:r>
                      <a:r>
                        <a:rPr lang="en-GB" sz="7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Polytechnical</a:t>
                      </a: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480438"/>
                  </a:ext>
                </a:extLst>
              </a:tr>
              <a:tr h="92567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Helmholtz Association</a:t>
                      </a: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5152960"/>
                  </a:ext>
                </a:extLst>
              </a:tr>
              <a:tr h="92567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DLR (in: H.-A.)</a:t>
                      </a: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7414505"/>
                  </a:ext>
                </a:extLst>
              </a:tr>
              <a:tr h="925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Japan Aerospace </a:t>
                      </a:r>
                      <a:r>
                        <a:rPr kumimoji="0" lang="en-GB" altLang="de-DE" sz="7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Expl</a:t>
                      </a:r>
                      <a:r>
                        <a:rPr kumimoji="0" lang="en-GB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 Ag.</a:t>
                      </a:r>
                    </a:p>
                  </a:txBody>
                  <a:tcPr marL="90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7284830"/>
                  </a:ext>
                </a:extLst>
              </a:tr>
              <a:tr h="92567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Mitsubishi Electric</a:t>
                      </a: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3952239"/>
                  </a:ext>
                </a:extLst>
              </a:tr>
              <a:tr h="92567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GM</a:t>
                      </a: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8070524"/>
                  </a:ext>
                </a:extLst>
              </a:tr>
              <a:tr h="925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Chinese Acad. of Sciences</a:t>
                      </a:r>
                    </a:p>
                  </a:txBody>
                  <a:tcPr marL="90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5303175"/>
                  </a:ext>
                </a:extLst>
              </a:tr>
              <a:tr h="92567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IHI Corp</a:t>
                      </a: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9783811"/>
                  </a:ext>
                </a:extLst>
              </a:tr>
              <a:tr h="92567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Bosch</a:t>
                      </a: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3930702"/>
                  </a:ext>
                </a:extLst>
              </a:tr>
              <a:tr h="925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700" b="0" i="0" u="none" strike="noStrike" cap="none" spc="-20" normalizeH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Collins Aero. (in: Ray. Tech.)</a:t>
                      </a:r>
                    </a:p>
                  </a:txBody>
                  <a:tcPr marL="90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spc="-20" normalizeH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spc="-20" normalizeH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spc="-20" normalizeH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spc="-20" normalizeH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spc="-20" normalizeH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spc="-20" normalizeH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spc="-20" normalizeH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spc="-20" normalizeH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spc="-20" normalizeH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spc="-20" normalizeH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spc="-20" normalizeH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spc="-20" normalizeH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spc="-20" normalizeH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spc="-20" normalizeH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spc="-20" normalizeH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spc="-20" normalizeH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spc="-20" normalizeH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spc="-20" normalizeH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spc="-20" normalizeH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spc="-20" normalizeH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spc="-20" normalizeH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spc="-20" normalizeH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spc="-20" normalizeH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spc="-20" normalizeH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spc="-20" normalizeH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spc="-20" normalizeH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spc="-20" normalizeH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spc="-20" normalizeH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spc="-20" normalizeH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700" b="0" i="0" u="none" strike="noStrike" cap="none" spc="-20" normalizeH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5408737"/>
                  </a:ext>
                </a:extLst>
              </a:tr>
            </a:tbl>
          </a:graphicData>
        </a:graphic>
      </p:graphicFrame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F05C10E-ABE4-4A6F-BB06-15827ECF3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fld id="{930893B4-A1BB-47FA-B2D5-C12E8855213D}" type="slidenum">
              <a:rPr lang="en-GB" smtClean="0"/>
              <a:pPr>
                <a:lnSpc>
                  <a:spcPct val="85000"/>
                </a:lnSpc>
              </a:pPr>
              <a:t>19</a:t>
            </a:fld>
            <a:endParaRPr lang="en-GB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2CA99ED-B161-4622-906C-F7F3A8EAB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600" y="270001"/>
            <a:ext cx="7846638" cy="404906"/>
          </a:xfrm>
        </p:spPr>
        <p:txBody>
          <a:bodyPr/>
          <a:lstStyle/>
          <a:p>
            <a:r>
              <a:rPr lang="en-GB"/>
              <a:t>Figure 18</a:t>
            </a:r>
          </a:p>
        </p:txBody>
      </p:sp>
      <p:sp>
        <p:nvSpPr>
          <p:cNvPr id="83" name="Textfeld 82">
            <a:extLst>
              <a:ext uri="{FF2B5EF4-FFF2-40B4-BE49-F238E27FC236}">
                <a16:creationId xmlns:a16="http://schemas.microsoft.com/office/drawing/2014/main" id="{780631E9-C959-4CBC-A468-1837A23E3559}"/>
              </a:ext>
            </a:extLst>
          </p:cNvPr>
          <p:cNvSpPr txBox="1"/>
          <p:nvPr/>
        </p:nvSpPr>
        <p:spPr>
          <a:xfrm>
            <a:off x="5822280" y="4681235"/>
            <a:ext cx="2710160" cy="153888"/>
          </a:xfrm>
          <a:prstGeom prst="rect">
            <a:avLst/>
          </a:prstGeom>
          <a:noFill/>
        </p:spPr>
        <p:txBody>
          <a:bodyPr wrap="none" lIns="36000" tIns="0" rIns="0" bIns="0">
            <a:spAutoFit/>
          </a:bodyPr>
          <a:lstStyle/>
          <a:p>
            <a:r>
              <a:rPr lang="en-GB" sz="1000" b="1">
                <a:solidFill>
                  <a:srgbClr val="404955"/>
                </a:solidFill>
              </a:rPr>
              <a:t>Bubble Area: Number of patent applications</a:t>
            </a:r>
          </a:p>
        </p:txBody>
      </p:sp>
      <p:sp>
        <p:nvSpPr>
          <p:cNvPr id="4" name="Oval 888">
            <a:extLst>
              <a:ext uri="{FF2B5EF4-FFF2-40B4-BE49-F238E27FC236}">
                <a16:creationId xmlns:a16="http://schemas.microsoft.com/office/drawing/2014/main" id="{4BF86217-6B2E-4CE1-8EEA-022C540CA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300" y="1538158"/>
            <a:ext cx="61200" cy="61200"/>
          </a:xfrm>
          <a:prstGeom prst="ellipse">
            <a:avLst/>
          </a:prstGeom>
          <a:solidFill>
            <a:srgbClr val="9628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5" name="Oval 890">
            <a:extLst>
              <a:ext uri="{FF2B5EF4-FFF2-40B4-BE49-F238E27FC236}">
                <a16:creationId xmlns:a16="http://schemas.microsoft.com/office/drawing/2014/main" id="{8E5286F1-59D6-4474-A8F0-D4CD66827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300" y="1630717"/>
            <a:ext cx="61200" cy="61200"/>
          </a:xfrm>
          <a:prstGeom prst="ellipse">
            <a:avLst/>
          </a:prstGeom>
          <a:solidFill>
            <a:srgbClr val="E87B9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7" name="Oval 892">
            <a:extLst>
              <a:ext uri="{FF2B5EF4-FFF2-40B4-BE49-F238E27FC236}">
                <a16:creationId xmlns:a16="http://schemas.microsoft.com/office/drawing/2014/main" id="{76B25BD4-0401-426D-8DB3-01F3C99C4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300" y="1723276"/>
            <a:ext cx="61200" cy="61200"/>
          </a:xfrm>
          <a:prstGeom prst="ellipse">
            <a:avLst/>
          </a:pr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12" name="Oval 894">
            <a:extLst>
              <a:ext uri="{FF2B5EF4-FFF2-40B4-BE49-F238E27FC236}">
                <a16:creationId xmlns:a16="http://schemas.microsoft.com/office/drawing/2014/main" id="{C6129D0D-26AA-4459-BFF8-401FC92DA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300" y="1815835"/>
            <a:ext cx="61200" cy="61200"/>
          </a:xfrm>
          <a:prstGeom prst="ellipse">
            <a:avLst/>
          </a:prstGeom>
          <a:solidFill>
            <a:srgbClr val="FFDC7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14" name="Oval 896">
            <a:extLst>
              <a:ext uri="{FF2B5EF4-FFF2-40B4-BE49-F238E27FC236}">
                <a16:creationId xmlns:a16="http://schemas.microsoft.com/office/drawing/2014/main" id="{3378E513-A5DD-4096-87ED-8F1A0E24F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300" y="1908394"/>
            <a:ext cx="61200" cy="61200"/>
          </a:xfrm>
          <a:prstGeom prst="ellipse">
            <a:avLst/>
          </a:prstGeom>
          <a:solidFill>
            <a:srgbClr val="B9706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18" name="Oval 898">
            <a:extLst>
              <a:ext uri="{FF2B5EF4-FFF2-40B4-BE49-F238E27FC236}">
                <a16:creationId xmlns:a16="http://schemas.microsoft.com/office/drawing/2014/main" id="{EAAEF8A3-2BD8-4B37-B30B-B3DF7CC1F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300" y="2000953"/>
            <a:ext cx="61200" cy="61200"/>
          </a:xfrm>
          <a:prstGeom prst="ellipse">
            <a:avLst/>
          </a:prstGeom>
          <a:solidFill>
            <a:srgbClr val="F7D3D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20" name="Oval 900">
            <a:extLst>
              <a:ext uri="{FF2B5EF4-FFF2-40B4-BE49-F238E27FC236}">
                <a16:creationId xmlns:a16="http://schemas.microsoft.com/office/drawing/2014/main" id="{6C7C7138-AA67-4125-A736-DE2EF932C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300" y="2093512"/>
            <a:ext cx="61200" cy="61200"/>
          </a:xfrm>
          <a:prstGeom prst="ellipse">
            <a:avLst/>
          </a:prstGeom>
          <a:solidFill>
            <a:srgbClr val="ECECD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22" name="Oval 902">
            <a:extLst>
              <a:ext uri="{FF2B5EF4-FFF2-40B4-BE49-F238E27FC236}">
                <a16:creationId xmlns:a16="http://schemas.microsoft.com/office/drawing/2014/main" id="{5F290142-A046-4DD9-B1A2-F591CD180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300" y="2186071"/>
            <a:ext cx="61200" cy="61200"/>
          </a:xfrm>
          <a:prstGeom prst="ellipse">
            <a:avLst/>
          </a:prstGeom>
          <a:solidFill>
            <a:srgbClr val="DCE8A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24" name="Oval 904">
            <a:extLst>
              <a:ext uri="{FF2B5EF4-FFF2-40B4-BE49-F238E27FC236}">
                <a16:creationId xmlns:a16="http://schemas.microsoft.com/office/drawing/2014/main" id="{9011C363-28D2-48DA-AD0D-E132DD0EF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300" y="2278630"/>
            <a:ext cx="61200" cy="61200"/>
          </a:xfrm>
          <a:prstGeom prst="ellipse">
            <a:avLst/>
          </a:prstGeom>
          <a:solidFill>
            <a:srgbClr val="B3B6B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26" name="Oval 906">
            <a:extLst>
              <a:ext uri="{FF2B5EF4-FFF2-40B4-BE49-F238E27FC236}">
                <a16:creationId xmlns:a16="http://schemas.microsoft.com/office/drawing/2014/main" id="{C8963040-72BA-4193-B9C2-C48D6677D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300" y="2371189"/>
            <a:ext cx="61200" cy="61200"/>
          </a:xfrm>
          <a:prstGeom prst="ellipse">
            <a:avLst/>
          </a:prstGeom>
          <a:solidFill>
            <a:srgbClr val="3470B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28" name="Oval 908">
            <a:extLst>
              <a:ext uri="{FF2B5EF4-FFF2-40B4-BE49-F238E27FC236}">
                <a16:creationId xmlns:a16="http://schemas.microsoft.com/office/drawing/2014/main" id="{1963A5F6-AD29-4FE3-BA23-12E541C0B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300" y="2463748"/>
            <a:ext cx="61200" cy="61200"/>
          </a:xfrm>
          <a:prstGeom prst="ellipse">
            <a:avLst/>
          </a:pr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30" name="Oval 910">
            <a:extLst>
              <a:ext uri="{FF2B5EF4-FFF2-40B4-BE49-F238E27FC236}">
                <a16:creationId xmlns:a16="http://schemas.microsoft.com/office/drawing/2014/main" id="{42687621-27EB-42D6-BFB2-C5248B7C1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300" y="2556307"/>
            <a:ext cx="61200" cy="61200"/>
          </a:xfrm>
          <a:prstGeom prst="ellipse">
            <a:avLst/>
          </a:prstGeom>
          <a:solidFill>
            <a:srgbClr val="FFD66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32" name="Oval 912">
            <a:extLst>
              <a:ext uri="{FF2B5EF4-FFF2-40B4-BE49-F238E27FC236}">
                <a16:creationId xmlns:a16="http://schemas.microsoft.com/office/drawing/2014/main" id="{F7AD92BA-AE1D-43A0-AAC3-53AF7D9D1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300" y="2648866"/>
            <a:ext cx="61200" cy="61200"/>
          </a:xfrm>
          <a:prstGeom prst="ellipse">
            <a:avLst/>
          </a:prstGeom>
          <a:solidFill>
            <a:srgbClr val="F5F5E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34" name="Oval 914">
            <a:extLst>
              <a:ext uri="{FF2B5EF4-FFF2-40B4-BE49-F238E27FC236}">
                <a16:creationId xmlns:a16="http://schemas.microsoft.com/office/drawing/2014/main" id="{16042CFF-C0BA-451B-8969-0DCA5305F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300" y="2741425"/>
            <a:ext cx="61200" cy="61200"/>
          </a:xfrm>
          <a:prstGeom prst="ellipse">
            <a:avLst/>
          </a:prstGeom>
          <a:solidFill>
            <a:srgbClr val="B1E9F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36" name="Oval 916">
            <a:extLst>
              <a:ext uri="{FF2B5EF4-FFF2-40B4-BE49-F238E27FC236}">
                <a16:creationId xmlns:a16="http://schemas.microsoft.com/office/drawing/2014/main" id="{0DD0E5C6-B98C-458B-97CC-A335447CE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300" y="2833984"/>
            <a:ext cx="61200" cy="61200"/>
          </a:xfrm>
          <a:prstGeom prst="ellipse">
            <a:avLst/>
          </a:prstGeom>
          <a:solidFill>
            <a:srgbClr val="C5C8C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38" name="Oval 918">
            <a:extLst>
              <a:ext uri="{FF2B5EF4-FFF2-40B4-BE49-F238E27FC236}">
                <a16:creationId xmlns:a16="http://schemas.microsoft.com/office/drawing/2014/main" id="{CD8CDB4C-BB66-49F3-88DE-8720451ED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300" y="2926543"/>
            <a:ext cx="61200" cy="61200"/>
          </a:xfrm>
          <a:prstGeom prst="ellipse">
            <a:avLst/>
          </a:prstGeom>
          <a:solidFill>
            <a:srgbClr val="85A9D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40" name="Oval 920">
            <a:extLst>
              <a:ext uri="{FF2B5EF4-FFF2-40B4-BE49-F238E27FC236}">
                <a16:creationId xmlns:a16="http://schemas.microsoft.com/office/drawing/2014/main" id="{55F10F4C-3A78-4741-B27C-23F68276A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300" y="3019102"/>
            <a:ext cx="61200" cy="61200"/>
          </a:xfrm>
          <a:prstGeom prst="ellipse">
            <a:avLst/>
          </a:prstGeom>
          <a:solidFill>
            <a:srgbClr val="CCCCC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42" name="Oval 922">
            <a:extLst>
              <a:ext uri="{FF2B5EF4-FFF2-40B4-BE49-F238E27FC236}">
                <a16:creationId xmlns:a16="http://schemas.microsoft.com/office/drawing/2014/main" id="{3F6BF829-2E8C-405B-87A3-5E32CD940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300" y="3111661"/>
            <a:ext cx="61200" cy="61200"/>
          </a:xfrm>
          <a:prstGeom prst="ellipse">
            <a:avLst/>
          </a:prstGeom>
          <a:solidFill>
            <a:srgbClr val="535C6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44" name="Oval 924">
            <a:extLst>
              <a:ext uri="{FF2B5EF4-FFF2-40B4-BE49-F238E27FC236}">
                <a16:creationId xmlns:a16="http://schemas.microsoft.com/office/drawing/2014/main" id="{19656746-845D-40C0-828D-CE615CBB6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300" y="3204220"/>
            <a:ext cx="61200" cy="61200"/>
          </a:xfrm>
          <a:prstGeom prst="ellipse">
            <a:avLst/>
          </a:prstGeom>
          <a:solidFill>
            <a:srgbClr val="EFA7B9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46" name="Oval 926">
            <a:extLst>
              <a:ext uri="{FF2B5EF4-FFF2-40B4-BE49-F238E27FC236}">
                <a16:creationId xmlns:a16="http://schemas.microsoft.com/office/drawing/2014/main" id="{99E0198A-A973-40AC-97BD-F2CA8DCFA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300" y="3296779"/>
            <a:ext cx="61200" cy="61200"/>
          </a:xfrm>
          <a:prstGeom prst="ellipse">
            <a:avLst/>
          </a:prstGeom>
          <a:solidFill>
            <a:srgbClr val="7F95A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48" name="Oval 928">
            <a:extLst>
              <a:ext uri="{FF2B5EF4-FFF2-40B4-BE49-F238E27FC236}">
                <a16:creationId xmlns:a16="http://schemas.microsoft.com/office/drawing/2014/main" id="{17BACF8A-740B-4591-9157-AB1509763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300" y="3389338"/>
            <a:ext cx="61200" cy="61200"/>
          </a:xfrm>
          <a:prstGeom prst="ellipse">
            <a:avLst/>
          </a:prstGeom>
          <a:solidFill>
            <a:srgbClr val="EBF9F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50" name="Oval 930">
            <a:extLst>
              <a:ext uri="{FF2B5EF4-FFF2-40B4-BE49-F238E27FC236}">
                <a16:creationId xmlns:a16="http://schemas.microsoft.com/office/drawing/2014/main" id="{3F4B3C27-3CC2-4A69-AB60-3154DF68C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300" y="3481897"/>
            <a:ext cx="61200" cy="61200"/>
          </a:xfrm>
          <a:prstGeom prst="ellipse">
            <a:avLst/>
          </a:prstGeom>
          <a:solidFill>
            <a:srgbClr val="EBB6B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52" name="Oval 932">
            <a:extLst>
              <a:ext uri="{FF2B5EF4-FFF2-40B4-BE49-F238E27FC236}">
                <a16:creationId xmlns:a16="http://schemas.microsoft.com/office/drawing/2014/main" id="{2BAAEB23-C7CA-4CEB-85ED-79CAADAF8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300" y="3574456"/>
            <a:ext cx="61200" cy="61200"/>
          </a:xfrm>
          <a:prstGeom prst="ellipse">
            <a:avLst/>
          </a:prstGeom>
          <a:solidFill>
            <a:srgbClr val="EFF2F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54" name="Oval 934">
            <a:extLst>
              <a:ext uri="{FF2B5EF4-FFF2-40B4-BE49-F238E27FC236}">
                <a16:creationId xmlns:a16="http://schemas.microsoft.com/office/drawing/2014/main" id="{9983FDE7-2558-4291-BE36-485B041CD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300" y="3667015"/>
            <a:ext cx="61200" cy="61200"/>
          </a:xfrm>
          <a:prstGeom prst="ellipse">
            <a:avLst/>
          </a:prstGeom>
          <a:solidFill>
            <a:srgbClr val="E5E5E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56" name="Oval 936">
            <a:extLst>
              <a:ext uri="{FF2B5EF4-FFF2-40B4-BE49-F238E27FC236}">
                <a16:creationId xmlns:a16="http://schemas.microsoft.com/office/drawing/2014/main" id="{A3AA7C36-A399-4A51-8B4F-4633D0AC3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300" y="3759574"/>
            <a:ext cx="61200" cy="61200"/>
          </a:xfrm>
          <a:prstGeom prst="ellipse">
            <a:avLst/>
          </a:prstGeom>
          <a:solidFill>
            <a:srgbClr val="C4EEF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58" name="Oval 938">
            <a:extLst>
              <a:ext uri="{FF2B5EF4-FFF2-40B4-BE49-F238E27FC236}">
                <a16:creationId xmlns:a16="http://schemas.microsoft.com/office/drawing/2014/main" id="{16950DF3-E75E-4DD6-963B-107837638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300" y="3852133"/>
            <a:ext cx="61200" cy="61200"/>
          </a:xfrm>
          <a:prstGeom prst="ellipse">
            <a:avLst/>
          </a:prstGeom>
          <a:solidFill>
            <a:srgbClr val="66A28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60" name="Oval 940">
            <a:extLst>
              <a:ext uri="{FF2B5EF4-FFF2-40B4-BE49-F238E27FC236}">
                <a16:creationId xmlns:a16="http://schemas.microsoft.com/office/drawing/2014/main" id="{E7D4677C-6812-43FC-A476-C8ECF71B1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300" y="3944692"/>
            <a:ext cx="61200" cy="61200"/>
          </a:xfrm>
          <a:prstGeom prst="ellipse">
            <a:avLst/>
          </a:prstGeom>
          <a:solidFill>
            <a:srgbClr val="FFC83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62" name="Oval 942">
            <a:extLst>
              <a:ext uri="{FF2B5EF4-FFF2-40B4-BE49-F238E27FC236}">
                <a16:creationId xmlns:a16="http://schemas.microsoft.com/office/drawing/2014/main" id="{DEC3147E-73F7-47A0-80D2-371164238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300" y="4037251"/>
            <a:ext cx="61200" cy="61200"/>
          </a:xfrm>
          <a:prstGeom prst="ellipse">
            <a:avLst/>
          </a:prstGeom>
          <a:solidFill>
            <a:srgbClr val="AFBDC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64" name="Oval 944">
            <a:extLst>
              <a:ext uri="{FF2B5EF4-FFF2-40B4-BE49-F238E27FC236}">
                <a16:creationId xmlns:a16="http://schemas.microsoft.com/office/drawing/2014/main" id="{E755B0D7-9A1D-484C-ACE9-66CBF9787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300" y="4129810"/>
            <a:ext cx="61200" cy="61200"/>
          </a:xfrm>
          <a:prstGeom prst="ellipse">
            <a:avLst/>
          </a:prstGeom>
          <a:solidFill>
            <a:srgbClr val="E3EDB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66" name="Oval 946">
            <a:extLst>
              <a:ext uri="{FF2B5EF4-FFF2-40B4-BE49-F238E27FC236}">
                <a16:creationId xmlns:a16="http://schemas.microsoft.com/office/drawing/2014/main" id="{61E87C0F-51B2-44E1-836D-2ABA1AD27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300" y="4222369"/>
            <a:ext cx="61200" cy="61200"/>
          </a:xfrm>
          <a:prstGeom prst="ellipse">
            <a:avLst/>
          </a:prstGeom>
          <a:solidFill>
            <a:srgbClr val="D86F69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68" name="Oval 948">
            <a:extLst>
              <a:ext uri="{FF2B5EF4-FFF2-40B4-BE49-F238E27FC236}">
                <a16:creationId xmlns:a16="http://schemas.microsoft.com/office/drawing/2014/main" id="{8C53F559-1B01-4CDB-A809-A17D4A3FE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300" y="4314928"/>
            <a:ext cx="61200" cy="61200"/>
          </a:xfrm>
          <a:prstGeom prst="ellipse">
            <a:avLst/>
          </a:prstGeom>
          <a:solidFill>
            <a:srgbClr val="B2B37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70" name="Oval 950">
            <a:extLst>
              <a:ext uri="{FF2B5EF4-FFF2-40B4-BE49-F238E27FC236}">
                <a16:creationId xmlns:a16="http://schemas.microsoft.com/office/drawing/2014/main" id="{4FE96A02-A460-4332-AD13-4569EF11A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300" y="4407487"/>
            <a:ext cx="61200" cy="61200"/>
          </a:xfrm>
          <a:prstGeom prst="ellipse">
            <a:avLst/>
          </a:prstGeom>
          <a:solidFill>
            <a:srgbClr val="CFCFA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72" name="Oval 952">
            <a:extLst>
              <a:ext uri="{FF2B5EF4-FFF2-40B4-BE49-F238E27FC236}">
                <a16:creationId xmlns:a16="http://schemas.microsoft.com/office/drawing/2014/main" id="{B44F1C20-7A2C-4D52-BF37-95C0111F7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300" y="4500046"/>
            <a:ext cx="61200" cy="61200"/>
          </a:xfrm>
          <a:prstGeom prst="ellipse">
            <a:avLst/>
          </a:prstGeom>
          <a:solidFill>
            <a:srgbClr val="1A1A1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74" name="Oval 2531">
            <a:extLst>
              <a:ext uri="{FF2B5EF4-FFF2-40B4-BE49-F238E27FC236}">
                <a16:creationId xmlns:a16="http://schemas.microsoft.com/office/drawing/2014/main" id="{60EF919E-EC32-4D75-A1F3-C5638DFE3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300" y="1445599"/>
            <a:ext cx="61200" cy="61200"/>
          </a:xfrm>
          <a:prstGeom prst="ellipse">
            <a:avLst/>
          </a:pr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6" name="Oval 2600">
            <a:extLst>
              <a:ext uri="{FF2B5EF4-FFF2-40B4-BE49-F238E27FC236}">
                <a16:creationId xmlns:a16="http://schemas.microsoft.com/office/drawing/2014/main" id="{A6DD5A0E-99A4-4F2D-ADB3-8D0EBA6A1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300" y="4592616"/>
            <a:ext cx="61200" cy="61200"/>
          </a:xfrm>
          <a:prstGeom prst="ellipse">
            <a:avLst/>
          </a:prstGeom>
          <a:solidFill>
            <a:srgbClr val="EA89A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8752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6F3410E-2BCE-4CA3-B234-BD0711EE76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893B4-A1BB-47FA-B2D5-C12E8855213D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202EC2B-60FD-4A1C-AE55-E99BD9813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Figure 2</a:t>
            </a:r>
          </a:p>
        </p:txBody>
      </p:sp>
      <p:graphicFrame>
        <p:nvGraphicFramePr>
          <p:cNvPr id="2" name="Chart 5">
            <a:extLst>
              <a:ext uri="{FF2B5EF4-FFF2-40B4-BE49-F238E27FC236}">
                <a16:creationId xmlns:a16="http://schemas.microsoft.com/office/drawing/2014/main" id="{59C802FD-9F73-4B00-A78D-53FDA33C6E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3210488"/>
              </p:ext>
            </p:extLst>
          </p:nvPr>
        </p:nvGraphicFramePr>
        <p:xfrm>
          <a:off x="684000" y="987425"/>
          <a:ext cx="7848000" cy="373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953452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F05C10E-ABE4-4A6F-BB06-15827ECF3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893B4-A1BB-47FA-B2D5-C12E8855213D}" type="slidenum">
              <a:rPr lang="en-GB" smtClean="0"/>
              <a:t>20</a:t>
            </a:fld>
            <a:endParaRPr lang="en-GB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2CA99ED-B161-4622-906C-F7F3A8EAB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600" y="270001"/>
            <a:ext cx="7846638" cy="404906"/>
          </a:xfrm>
        </p:spPr>
        <p:txBody>
          <a:bodyPr/>
          <a:lstStyle/>
          <a:p>
            <a:r>
              <a:rPr lang="en-GB"/>
              <a:t>Figure 19</a:t>
            </a:r>
          </a:p>
        </p:txBody>
      </p:sp>
      <p:graphicFrame>
        <p:nvGraphicFramePr>
          <p:cNvPr id="1749" name="widget-664a0a7c-0c0b-466b-82e4-b8794243625e">
            <a:extLst>
              <a:ext uri="{FF2B5EF4-FFF2-40B4-BE49-F238E27FC236}">
                <a16:creationId xmlns:a16="http://schemas.microsoft.com/office/drawing/2014/main" id="{1E89E9DD-818B-4B26-AA9F-0792633BF0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5881327"/>
              </p:ext>
            </p:extLst>
          </p:nvPr>
        </p:nvGraphicFramePr>
        <p:xfrm>
          <a:off x="687600" y="987425"/>
          <a:ext cx="7992000" cy="3744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18" name="Oval 2531">
            <a:extLst>
              <a:ext uri="{FF2B5EF4-FFF2-40B4-BE49-F238E27FC236}">
                <a16:creationId xmlns:a16="http://schemas.microsoft.com/office/drawing/2014/main" id="{E06A2254-B4A8-4F5D-A0D0-384E7A0D4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1229608"/>
            <a:ext cx="61200" cy="61200"/>
          </a:xfrm>
          <a:prstGeom prst="ellipse">
            <a:avLst/>
          </a:pr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19" name="Rectangle 2532">
            <a:extLst>
              <a:ext uri="{FF2B5EF4-FFF2-40B4-BE49-F238E27FC236}">
                <a16:creationId xmlns:a16="http://schemas.microsoft.com/office/drawing/2014/main" id="{AEB540C0-9D32-4B41-B3E7-3264D2BD2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1198653"/>
            <a:ext cx="60753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Airbus Group</a:t>
            </a:r>
            <a:endParaRPr kumimoji="0" lang="en-GB" altLang="de-DE" sz="18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2020" name="Oval 2533">
            <a:extLst>
              <a:ext uri="{FF2B5EF4-FFF2-40B4-BE49-F238E27FC236}">
                <a16:creationId xmlns:a16="http://schemas.microsoft.com/office/drawing/2014/main" id="{AE494198-EF3C-414E-B4CE-4C4FB2779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1330694"/>
            <a:ext cx="61200" cy="61200"/>
          </a:xfrm>
          <a:prstGeom prst="ellipse">
            <a:avLst/>
          </a:pr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21" name="Rectangle 2534">
            <a:extLst>
              <a:ext uri="{FF2B5EF4-FFF2-40B4-BE49-F238E27FC236}">
                <a16:creationId xmlns:a16="http://schemas.microsoft.com/office/drawing/2014/main" id="{5217FEF0-9C2A-49D3-A76D-1855E8EC9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1299739"/>
            <a:ext cx="304571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Safran</a:t>
            </a:r>
            <a:endParaRPr kumimoji="0" lang="en-GB" altLang="de-DE" sz="18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2022" name="Oval 2535">
            <a:extLst>
              <a:ext uri="{FF2B5EF4-FFF2-40B4-BE49-F238E27FC236}">
                <a16:creationId xmlns:a16="http://schemas.microsoft.com/office/drawing/2014/main" id="{CDD66D06-C758-4D6F-AAF5-D9A969D8C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1431780"/>
            <a:ext cx="61200" cy="61200"/>
          </a:xfrm>
          <a:prstGeom prst="ellipse">
            <a:avLst/>
          </a:prstGeom>
          <a:solidFill>
            <a:srgbClr val="E87B9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2023" name="Rectangle 2536">
            <a:extLst>
              <a:ext uri="{FF2B5EF4-FFF2-40B4-BE49-F238E27FC236}">
                <a16:creationId xmlns:a16="http://schemas.microsoft.com/office/drawing/2014/main" id="{46595708-E39D-4AAA-AFBF-20B701671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1400825"/>
            <a:ext cx="32220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Boeing</a:t>
            </a:r>
            <a:endParaRPr kumimoji="0" lang="en-GB" altLang="de-DE" sz="18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2024" name="Oval 2537">
            <a:extLst>
              <a:ext uri="{FF2B5EF4-FFF2-40B4-BE49-F238E27FC236}">
                <a16:creationId xmlns:a16="http://schemas.microsoft.com/office/drawing/2014/main" id="{0A07A697-1499-49B2-B67C-D532CE64F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1532866"/>
            <a:ext cx="61200" cy="61200"/>
          </a:xfrm>
          <a:prstGeom prst="ellipse">
            <a:avLst/>
          </a:prstGeom>
          <a:solidFill>
            <a:srgbClr val="F5F5E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25" name="Rectangle 2538">
            <a:extLst>
              <a:ext uri="{FF2B5EF4-FFF2-40B4-BE49-F238E27FC236}">
                <a16:creationId xmlns:a16="http://schemas.microsoft.com/office/drawing/2014/main" id="{64051927-2B4D-4C89-85C9-47EAB2C1A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1501911"/>
            <a:ext cx="30938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Thales</a:t>
            </a:r>
            <a:endParaRPr kumimoji="0" lang="en-GB" altLang="de-DE" sz="18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2026" name="Oval 2539">
            <a:extLst>
              <a:ext uri="{FF2B5EF4-FFF2-40B4-BE49-F238E27FC236}">
                <a16:creationId xmlns:a16="http://schemas.microsoft.com/office/drawing/2014/main" id="{FC82CF8F-30A9-44C0-8B0E-C61D19F52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1633952"/>
            <a:ext cx="61200" cy="61200"/>
          </a:xfrm>
          <a:prstGeom prst="ellipse">
            <a:avLst/>
          </a:prstGeom>
          <a:solidFill>
            <a:srgbClr val="ECECD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27" name="Rectangle 2540">
            <a:extLst>
              <a:ext uri="{FF2B5EF4-FFF2-40B4-BE49-F238E27FC236}">
                <a16:creationId xmlns:a16="http://schemas.microsoft.com/office/drawing/2014/main" id="{133988A0-10C8-4606-948B-07EF703C3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1602997"/>
            <a:ext cx="108523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Raytheon Technologies</a:t>
            </a:r>
          </a:p>
        </p:txBody>
      </p:sp>
      <p:sp>
        <p:nvSpPr>
          <p:cNvPr id="2028" name="Oval 2541">
            <a:extLst>
              <a:ext uri="{FF2B5EF4-FFF2-40B4-BE49-F238E27FC236}">
                <a16:creationId xmlns:a16="http://schemas.microsoft.com/office/drawing/2014/main" id="{D2CF1880-B103-4CF7-994F-78AA432A8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1735038"/>
            <a:ext cx="61200" cy="61200"/>
          </a:xfrm>
          <a:prstGeom prst="ellipse">
            <a:avLst/>
          </a:prstGeom>
          <a:solidFill>
            <a:srgbClr val="EFA7B9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70" name="Rectangle 2543">
            <a:extLst>
              <a:ext uri="{FF2B5EF4-FFF2-40B4-BE49-F238E27FC236}">
                <a16:creationId xmlns:a16="http://schemas.microsoft.com/office/drawing/2014/main" id="{E2B3B6CF-F05D-411E-B892-C94336A4B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1704083"/>
            <a:ext cx="103233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Government of France</a:t>
            </a:r>
            <a:endParaRPr kumimoji="0" lang="en-GB" altLang="de-DE" sz="18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1771" name="Oval 2544">
            <a:extLst>
              <a:ext uri="{FF2B5EF4-FFF2-40B4-BE49-F238E27FC236}">
                <a16:creationId xmlns:a16="http://schemas.microsoft.com/office/drawing/2014/main" id="{3A524124-60F4-4726-902E-7102B44AC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1836124"/>
            <a:ext cx="61200" cy="61200"/>
          </a:xfrm>
          <a:prstGeom prst="ellipse">
            <a:avLst/>
          </a:prstGeom>
          <a:solidFill>
            <a:srgbClr val="7F95A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72" name="Rectangle 2545">
            <a:extLst>
              <a:ext uri="{FF2B5EF4-FFF2-40B4-BE49-F238E27FC236}">
                <a16:creationId xmlns:a16="http://schemas.microsoft.com/office/drawing/2014/main" id="{2DA277F6-5DA3-4C7F-925F-D189BE94D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1805169"/>
            <a:ext cx="120225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CNES (in: Gov. of France)</a:t>
            </a:r>
          </a:p>
        </p:txBody>
      </p:sp>
      <p:sp>
        <p:nvSpPr>
          <p:cNvPr id="1773" name="Oval 2546">
            <a:extLst>
              <a:ext uri="{FF2B5EF4-FFF2-40B4-BE49-F238E27FC236}">
                <a16:creationId xmlns:a16="http://schemas.microsoft.com/office/drawing/2014/main" id="{4561C06C-364F-4490-96A9-CCF97FD7C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1937210"/>
            <a:ext cx="61200" cy="61200"/>
          </a:xfrm>
          <a:prstGeom prst="ellipse">
            <a:avLst/>
          </a:prstGeom>
          <a:solidFill>
            <a:srgbClr val="F7D3D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74" name="Rectangle 2547">
            <a:extLst>
              <a:ext uri="{FF2B5EF4-FFF2-40B4-BE49-F238E27FC236}">
                <a16:creationId xmlns:a16="http://schemas.microsoft.com/office/drawing/2014/main" id="{4FF7253D-B613-48B9-AE10-510F1FD08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1906255"/>
            <a:ext cx="886461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Northrop Grumman</a:t>
            </a:r>
            <a:endParaRPr kumimoji="0" lang="en-GB" altLang="de-DE" sz="18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1775" name="Oval 2548">
            <a:extLst>
              <a:ext uri="{FF2B5EF4-FFF2-40B4-BE49-F238E27FC236}">
                <a16:creationId xmlns:a16="http://schemas.microsoft.com/office/drawing/2014/main" id="{929CB967-EF20-4436-A85D-496C371AE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2038296"/>
            <a:ext cx="61200" cy="61200"/>
          </a:xfrm>
          <a:prstGeom prst="ellipse">
            <a:avLst/>
          </a:prstGeom>
          <a:solidFill>
            <a:srgbClr val="B3B6B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76" name="Rectangle 2549">
            <a:extLst>
              <a:ext uri="{FF2B5EF4-FFF2-40B4-BE49-F238E27FC236}">
                <a16:creationId xmlns:a16="http://schemas.microsoft.com/office/drawing/2014/main" id="{2218E613-3D13-42FC-9DB0-8F6313DC9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2007341"/>
            <a:ext cx="96340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Maxar Technologies</a:t>
            </a:r>
            <a:endParaRPr kumimoji="0" lang="en-GB" altLang="de-DE" sz="18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1777" name="Oval 2550">
            <a:extLst>
              <a:ext uri="{FF2B5EF4-FFF2-40B4-BE49-F238E27FC236}">
                <a16:creationId xmlns:a16="http://schemas.microsoft.com/office/drawing/2014/main" id="{0B82CE20-1E8E-4BF5-9BC6-A06F6D389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2139382"/>
            <a:ext cx="61200" cy="61200"/>
          </a:xfrm>
          <a:prstGeom prst="ellipse">
            <a:avLst/>
          </a:prstGeom>
          <a:solidFill>
            <a:srgbClr val="66A28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78" name="Rectangle 2551">
            <a:extLst>
              <a:ext uri="{FF2B5EF4-FFF2-40B4-BE49-F238E27FC236}">
                <a16:creationId xmlns:a16="http://schemas.microsoft.com/office/drawing/2014/main" id="{D5862B37-0FFC-4FF6-8E2B-FF50070D4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2108427"/>
            <a:ext cx="101309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Helmholtz Association</a:t>
            </a:r>
            <a:endParaRPr kumimoji="0" lang="en-GB" altLang="de-DE" sz="18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1779" name="Oval 2552">
            <a:extLst>
              <a:ext uri="{FF2B5EF4-FFF2-40B4-BE49-F238E27FC236}">
                <a16:creationId xmlns:a16="http://schemas.microsoft.com/office/drawing/2014/main" id="{193B29DA-AAD4-44AB-9085-0D3FA7F86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2240468"/>
            <a:ext cx="61200" cy="61200"/>
          </a:xfrm>
          <a:prstGeom prst="ellipse">
            <a:avLst/>
          </a:prstGeom>
          <a:solidFill>
            <a:srgbClr val="FFC83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80" name="Rectangle 2553">
            <a:extLst>
              <a:ext uri="{FF2B5EF4-FFF2-40B4-BE49-F238E27FC236}">
                <a16:creationId xmlns:a16="http://schemas.microsoft.com/office/drawing/2014/main" id="{2C912144-E09D-4CEC-8F28-2001DD9AB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2209513"/>
            <a:ext cx="673261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DLR (in: H.-A.)</a:t>
            </a:r>
            <a:endParaRPr kumimoji="0" lang="en-GB" altLang="de-DE" sz="18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1781" name="Oval 2554">
            <a:extLst>
              <a:ext uri="{FF2B5EF4-FFF2-40B4-BE49-F238E27FC236}">
                <a16:creationId xmlns:a16="http://schemas.microsoft.com/office/drawing/2014/main" id="{35B62307-7BEA-4191-AFF5-A1F272216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2341554"/>
            <a:ext cx="61200" cy="61200"/>
          </a:xfrm>
          <a:prstGeom prst="ellipse">
            <a:avLst/>
          </a:prstGeom>
          <a:solidFill>
            <a:srgbClr val="E5E5E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82" name="Rectangle 2555">
            <a:extLst>
              <a:ext uri="{FF2B5EF4-FFF2-40B4-BE49-F238E27FC236}">
                <a16:creationId xmlns:a16="http://schemas.microsoft.com/office/drawing/2014/main" id="{0D688897-576D-4925-AE1C-5566E553B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2310599"/>
            <a:ext cx="60753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Toyota Motor</a:t>
            </a:r>
            <a:endParaRPr kumimoji="0" lang="en-GB" altLang="de-DE" sz="18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1783" name="Oval 2556">
            <a:extLst>
              <a:ext uri="{FF2B5EF4-FFF2-40B4-BE49-F238E27FC236}">
                <a16:creationId xmlns:a16="http://schemas.microsoft.com/office/drawing/2014/main" id="{03986BB0-9DF5-4B9A-8838-4EAFAB50C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2442640"/>
            <a:ext cx="61200" cy="61200"/>
          </a:xfrm>
          <a:prstGeom prst="ellipse">
            <a:avLst/>
          </a:prstGeom>
          <a:solidFill>
            <a:srgbClr val="FFD66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84" name="Rectangle 2557">
            <a:extLst>
              <a:ext uri="{FF2B5EF4-FFF2-40B4-BE49-F238E27FC236}">
                <a16:creationId xmlns:a16="http://schemas.microsoft.com/office/drawing/2014/main" id="{402E98E7-B696-4C52-AA8C-F258E5B8B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2411685"/>
            <a:ext cx="47448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Honeywell</a:t>
            </a:r>
            <a:endParaRPr kumimoji="0" lang="en-GB" altLang="de-DE" sz="18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1785" name="Oval 2558">
            <a:extLst>
              <a:ext uri="{FF2B5EF4-FFF2-40B4-BE49-F238E27FC236}">
                <a16:creationId xmlns:a16="http://schemas.microsoft.com/office/drawing/2014/main" id="{E1B69EB7-C0D2-4BB0-AE09-4B37EB081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2543726"/>
            <a:ext cx="61200" cy="61200"/>
          </a:xfrm>
          <a:prstGeom prst="ellipse">
            <a:avLst/>
          </a:prstGeom>
          <a:solidFill>
            <a:srgbClr val="3470B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86" name="Rectangle 2559">
            <a:extLst>
              <a:ext uri="{FF2B5EF4-FFF2-40B4-BE49-F238E27FC236}">
                <a16:creationId xmlns:a16="http://schemas.microsoft.com/office/drawing/2014/main" id="{5D1FD67C-07A8-4520-946E-6951CEF72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2512771"/>
            <a:ext cx="26289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AT&amp;T</a:t>
            </a:r>
            <a:endParaRPr kumimoji="0" lang="en-GB" altLang="de-DE" sz="18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1787" name="Oval 2560">
            <a:extLst>
              <a:ext uri="{FF2B5EF4-FFF2-40B4-BE49-F238E27FC236}">
                <a16:creationId xmlns:a16="http://schemas.microsoft.com/office/drawing/2014/main" id="{5946A6A5-E633-4817-9F62-81EC3DF8B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2644812"/>
            <a:ext cx="61200" cy="61200"/>
          </a:xfrm>
          <a:prstGeom prst="ellipse">
            <a:avLst/>
          </a:prstGeom>
          <a:solidFill>
            <a:srgbClr val="1A1A1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88" name="Rectangle 2561">
            <a:extLst>
              <a:ext uri="{FF2B5EF4-FFF2-40B4-BE49-F238E27FC236}">
                <a16:creationId xmlns:a16="http://schemas.microsoft.com/office/drawing/2014/main" id="{87939423-F803-4C06-AA8F-0A46F043A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2613857"/>
            <a:ext cx="28693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Bosch</a:t>
            </a:r>
            <a:endParaRPr kumimoji="0" lang="en-GB" altLang="de-DE" sz="18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1789" name="Oval 2562">
            <a:extLst>
              <a:ext uri="{FF2B5EF4-FFF2-40B4-BE49-F238E27FC236}">
                <a16:creationId xmlns:a16="http://schemas.microsoft.com/office/drawing/2014/main" id="{A839FE74-2186-46F0-87D4-BFAE13F6F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2745898"/>
            <a:ext cx="61200" cy="61200"/>
          </a:xfrm>
          <a:prstGeom prst="ellipse">
            <a:avLst/>
          </a:pr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90" name="Rectangle 2563">
            <a:extLst>
              <a:ext uri="{FF2B5EF4-FFF2-40B4-BE49-F238E27FC236}">
                <a16:creationId xmlns:a16="http://schemas.microsoft.com/office/drawing/2014/main" id="{26446989-5969-473F-A022-7AFCD1C65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2714943"/>
            <a:ext cx="92974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Aerojet Rocketdyne</a:t>
            </a:r>
          </a:p>
        </p:txBody>
      </p:sp>
      <p:sp>
        <p:nvSpPr>
          <p:cNvPr id="1791" name="Oval 2564">
            <a:extLst>
              <a:ext uri="{FF2B5EF4-FFF2-40B4-BE49-F238E27FC236}">
                <a16:creationId xmlns:a16="http://schemas.microsoft.com/office/drawing/2014/main" id="{F4E2D89A-AA3F-4B59-A751-0C1D59B02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2846984"/>
            <a:ext cx="61200" cy="61200"/>
          </a:xfrm>
          <a:prstGeom prst="ellipse">
            <a:avLst/>
          </a:prstGeom>
          <a:solidFill>
            <a:srgbClr val="D86F69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92" name="Rectangle 2565">
            <a:extLst>
              <a:ext uri="{FF2B5EF4-FFF2-40B4-BE49-F238E27FC236}">
                <a16:creationId xmlns:a16="http://schemas.microsoft.com/office/drawing/2014/main" id="{90F5B9A2-6168-4ED5-BEDF-CC89E8BC2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2816029"/>
            <a:ext cx="16511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GM</a:t>
            </a:r>
            <a:endParaRPr kumimoji="0" lang="en-GB" altLang="de-DE" sz="18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1793" name="Oval 2566">
            <a:extLst>
              <a:ext uri="{FF2B5EF4-FFF2-40B4-BE49-F238E27FC236}">
                <a16:creationId xmlns:a16="http://schemas.microsoft.com/office/drawing/2014/main" id="{31679560-4C1B-42D8-B200-5793D8077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2948070"/>
            <a:ext cx="61200" cy="61200"/>
          </a:xfrm>
          <a:prstGeom prst="ellipse">
            <a:avLst/>
          </a:prstGeom>
          <a:solidFill>
            <a:srgbClr val="FFDC7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94" name="Rectangle 2567">
            <a:extLst>
              <a:ext uri="{FF2B5EF4-FFF2-40B4-BE49-F238E27FC236}">
                <a16:creationId xmlns:a16="http://schemas.microsoft.com/office/drawing/2014/main" id="{5ECA1BCF-D81C-405B-B605-8B1B12365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2917115"/>
            <a:ext cx="76302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Lockheed Martin</a:t>
            </a:r>
            <a:endParaRPr kumimoji="0" lang="en-GB" altLang="de-DE" sz="18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1795" name="Oval 2568">
            <a:extLst>
              <a:ext uri="{FF2B5EF4-FFF2-40B4-BE49-F238E27FC236}">
                <a16:creationId xmlns:a16="http://schemas.microsoft.com/office/drawing/2014/main" id="{AA216B26-937E-4AA9-95B3-B483AB660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3049156"/>
            <a:ext cx="61200" cy="61200"/>
          </a:xfrm>
          <a:prstGeom prst="ellipse">
            <a:avLst/>
          </a:prstGeom>
          <a:solidFill>
            <a:srgbClr val="D9D9B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96" name="Rectangle 2569">
            <a:extLst>
              <a:ext uri="{FF2B5EF4-FFF2-40B4-BE49-F238E27FC236}">
                <a16:creationId xmlns:a16="http://schemas.microsoft.com/office/drawing/2014/main" id="{61210C81-180C-47AD-87DC-967FDCA69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3018201"/>
            <a:ext cx="29655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MBDA</a:t>
            </a:r>
            <a:endParaRPr kumimoji="0" lang="en-GB" altLang="de-DE" sz="18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1797" name="Oval 2570">
            <a:extLst>
              <a:ext uri="{FF2B5EF4-FFF2-40B4-BE49-F238E27FC236}">
                <a16:creationId xmlns:a16="http://schemas.microsoft.com/office/drawing/2014/main" id="{325617E1-BF28-4C8A-9A74-283496D93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3150242"/>
            <a:ext cx="61200" cy="61200"/>
          </a:xfrm>
          <a:prstGeom prst="ellipse">
            <a:avLst/>
          </a:prstGeom>
          <a:solidFill>
            <a:srgbClr val="B2B2B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98" name="Rectangle 2571">
            <a:extLst>
              <a:ext uri="{FF2B5EF4-FFF2-40B4-BE49-F238E27FC236}">
                <a16:creationId xmlns:a16="http://schemas.microsoft.com/office/drawing/2014/main" id="{62117DC8-9269-4DAF-8B2F-07C55DA7F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3119287"/>
            <a:ext cx="26289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Nokia</a:t>
            </a:r>
            <a:endParaRPr kumimoji="0" lang="en-GB" altLang="de-DE" sz="18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1799" name="Oval 2572">
            <a:extLst>
              <a:ext uri="{FF2B5EF4-FFF2-40B4-BE49-F238E27FC236}">
                <a16:creationId xmlns:a16="http://schemas.microsoft.com/office/drawing/2014/main" id="{B6080160-5065-43E3-B909-BD384DEE0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3251328"/>
            <a:ext cx="61200" cy="61200"/>
          </a:xfrm>
          <a:prstGeom prst="ellipse">
            <a:avLst/>
          </a:prstGeom>
          <a:solidFill>
            <a:srgbClr val="E3EDB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00" name="Rectangle 2573">
            <a:extLst>
              <a:ext uri="{FF2B5EF4-FFF2-40B4-BE49-F238E27FC236}">
                <a16:creationId xmlns:a16="http://schemas.microsoft.com/office/drawing/2014/main" id="{B4D58047-F3EE-4795-BB09-39AE8CE3C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3220373"/>
            <a:ext cx="83516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Mitsubishi Electric</a:t>
            </a:r>
          </a:p>
        </p:txBody>
      </p:sp>
      <p:sp>
        <p:nvSpPr>
          <p:cNvPr id="1801" name="Oval 2574">
            <a:extLst>
              <a:ext uri="{FF2B5EF4-FFF2-40B4-BE49-F238E27FC236}">
                <a16:creationId xmlns:a16="http://schemas.microsoft.com/office/drawing/2014/main" id="{A4CAB77A-D53C-4854-B93A-45F992B91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3352414"/>
            <a:ext cx="61200" cy="61200"/>
          </a:xfrm>
          <a:prstGeom prst="ellipse">
            <a:avLst/>
          </a:prstGeom>
          <a:solidFill>
            <a:srgbClr val="CFD7D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02" name="Rectangle 2575">
            <a:extLst>
              <a:ext uri="{FF2B5EF4-FFF2-40B4-BE49-F238E27FC236}">
                <a16:creationId xmlns:a16="http://schemas.microsoft.com/office/drawing/2014/main" id="{56995EDA-FDB4-4C5E-A782-BBB3D31BE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3321459"/>
            <a:ext cx="60593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Nissan Motor</a:t>
            </a:r>
            <a:endParaRPr kumimoji="0" lang="en-GB" altLang="de-DE" sz="18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1803" name="Oval 2576">
            <a:extLst>
              <a:ext uri="{FF2B5EF4-FFF2-40B4-BE49-F238E27FC236}">
                <a16:creationId xmlns:a16="http://schemas.microsoft.com/office/drawing/2014/main" id="{E8BAD890-54F9-478E-BF97-E1C2AC359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3453500"/>
            <a:ext cx="61200" cy="61200"/>
          </a:xfrm>
          <a:prstGeom prst="ellipse">
            <a:avLst/>
          </a:prstGeom>
          <a:solidFill>
            <a:srgbClr val="FFCF4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04" name="Rectangle 2577">
            <a:extLst>
              <a:ext uri="{FF2B5EF4-FFF2-40B4-BE49-F238E27FC236}">
                <a16:creationId xmlns:a16="http://schemas.microsoft.com/office/drawing/2014/main" id="{3E83BE1B-58A5-4754-9330-11EEC3199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3422545"/>
            <a:ext cx="14908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GE</a:t>
            </a:r>
            <a:endParaRPr kumimoji="0" lang="en-GB" altLang="de-DE" sz="18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1805" name="Oval 2578">
            <a:extLst>
              <a:ext uri="{FF2B5EF4-FFF2-40B4-BE49-F238E27FC236}">
                <a16:creationId xmlns:a16="http://schemas.microsoft.com/office/drawing/2014/main" id="{848C0E23-6B01-4FB4-8187-EFD62E09C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3554586"/>
            <a:ext cx="61200" cy="61200"/>
          </a:xfrm>
          <a:prstGeom prst="ellipse">
            <a:avLst/>
          </a:prstGeom>
          <a:solidFill>
            <a:srgbClr val="EA89A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06" name="Rectangle 2579">
            <a:extLst>
              <a:ext uri="{FF2B5EF4-FFF2-40B4-BE49-F238E27FC236}">
                <a16:creationId xmlns:a16="http://schemas.microsoft.com/office/drawing/2014/main" id="{D26E796A-073F-47F8-9F62-484D321D8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3523631"/>
            <a:ext cx="123912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spc="-20" normalizeH="0">
                <a:ln>
                  <a:noFill/>
                </a:ln>
                <a:effectLst/>
                <a:latin typeface="+mn-lt"/>
              </a:rPr>
              <a:t>Collins Aero. (in: Ray. Tech.)</a:t>
            </a:r>
          </a:p>
        </p:txBody>
      </p:sp>
      <p:sp>
        <p:nvSpPr>
          <p:cNvPr id="1807" name="Oval 2580">
            <a:extLst>
              <a:ext uri="{FF2B5EF4-FFF2-40B4-BE49-F238E27FC236}">
                <a16:creationId xmlns:a16="http://schemas.microsoft.com/office/drawing/2014/main" id="{758F389A-3B07-45EC-BBA3-CE9C27C04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3655672"/>
            <a:ext cx="61200" cy="61200"/>
          </a:xfrm>
          <a:prstGeom prst="ellipse">
            <a:avLst/>
          </a:prstGeom>
          <a:solidFill>
            <a:srgbClr val="B1E9F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08" name="Rectangle 2581">
            <a:extLst>
              <a:ext uri="{FF2B5EF4-FFF2-40B4-BE49-F238E27FC236}">
                <a16:creationId xmlns:a16="http://schemas.microsoft.com/office/drawing/2014/main" id="{34BD2D33-06AB-4F55-9775-319A92C16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3624717"/>
            <a:ext cx="77745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Mitsubishi Heavy</a:t>
            </a:r>
            <a:endParaRPr kumimoji="0" lang="en-GB" altLang="de-DE" sz="18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1809" name="Oval 2582">
            <a:extLst>
              <a:ext uri="{FF2B5EF4-FFF2-40B4-BE49-F238E27FC236}">
                <a16:creationId xmlns:a16="http://schemas.microsoft.com/office/drawing/2014/main" id="{5EEEA982-A311-4F05-B9EF-3624C1717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3756758"/>
            <a:ext cx="61200" cy="61200"/>
          </a:xfrm>
          <a:prstGeom prst="ellipse">
            <a:avLst/>
          </a:prstGeom>
          <a:solidFill>
            <a:srgbClr val="7FB19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10" name="Rectangle 2583">
            <a:extLst>
              <a:ext uri="{FF2B5EF4-FFF2-40B4-BE49-F238E27FC236}">
                <a16:creationId xmlns:a16="http://schemas.microsoft.com/office/drawing/2014/main" id="{76D35072-EAA0-419F-B342-29C12AE9E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3725803"/>
            <a:ext cx="44082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LG Chem</a:t>
            </a:r>
            <a:endParaRPr kumimoji="0" lang="en-GB" altLang="de-DE" sz="18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1811" name="Oval 2584">
            <a:extLst>
              <a:ext uri="{FF2B5EF4-FFF2-40B4-BE49-F238E27FC236}">
                <a16:creationId xmlns:a16="http://schemas.microsoft.com/office/drawing/2014/main" id="{76C6DA5F-684C-4B2F-BD1F-218E24F14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3857844"/>
            <a:ext cx="61200" cy="61200"/>
          </a:xfrm>
          <a:prstGeom prst="ellipse">
            <a:avLst/>
          </a:prstGeom>
          <a:solidFill>
            <a:srgbClr val="9FA4A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12" name="Rectangle 2585">
            <a:extLst>
              <a:ext uri="{FF2B5EF4-FFF2-40B4-BE49-F238E27FC236}">
                <a16:creationId xmlns:a16="http://schemas.microsoft.com/office/drawing/2014/main" id="{FF5C85C3-1018-4548-86C8-2006F7ECD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3826889"/>
            <a:ext cx="67005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Hyundai Motor</a:t>
            </a:r>
            <a:endParaRPr kumimoji="0" lang="en-GB" altLang="de-DE" sz="18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1813" name="Oval 2586">
            <a:extLst>
              <a:ext uri="{FF2B5EF4-FFF2-40B4-BE49-F238E27FC236}">
                <a16:creationId xmlns:a16="http://schemas.microsoft.com/office/drawing/2014/main" id="{3D2055AC-D074-413C-A0EE-1CEA624E5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3958930"/>
            <a:ext cx="61200" cy="61200"/>
          </a:xfrm>
          <a:prstGeom prst="ellipse">
            <a:avLst/>
          </a:prstGeom>
          <a:solidFill>
            <a:srgbClr val="AFBDC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14" name="Rectangle 2587">
            <a:extLst>
              <a:ext uri="{FF2B5EF4-FFF2-40B4-BE49-F238E27FC236}">
                <a16:creationId xmlns:a16="http://schemas.microsoft.com/office/drawing/2014/main" id="{7B6D40D7-26A9-4C4D-A54F-394974029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3927975"/>
            <a:ext cx="124713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Japan Aerospace </a:t>
            </a:r>
            <a:r>
              <a:rPr kumimoji="0" lang="en-GB" altLang="de-DE" sz="800" b="0" i="0" u="none" strike="noStrike" cap="none" normalizeH="0" baseline="0" err="1">
                <a:ln>
                  <a:noFill/>
                </a:ln>
                <a:effectLst/>
                <a:latin typeface="+mn-lt"/>
              </a:rPr>
              <a:t>Expl</a:t>
            </a: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. Ag.</a:t>
            </a:r>
          </a:p>
        </p:txBody>
      </p:sp>
      <p:sp>
        <p:nvSpPr>
          <p:cNvPr id="1815" name="Oval 2588">
            <a:extLst>
              <a:ext uri="{FF2B5EF4-FFF2-40B4-BE49-F238E27FC236}">
                <a16:creationId xmlns:a16="http://schemas.microsoft.com/office/drawing/2014/main" id="{BFDB4308-5F89-4929-AC11-ECE6CED47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4060016"/>
            <a:ext cx="61200" cy="61200"/>
          </a:xfrm>
          <a:prstGeom prst="ellipse">
            <a:avLst/>
          </a:prstGeom>
          <a:solidFill>
            <a:srgbClr val="CFCFA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16" name="Rectangle 2589">
            <a:extLst>
              <a:ext uri="{FF2B5EF4-FFF2-40B4-BE49-F238E27FC236}">
                <a16:creationId xmlns:a16="http://schemas.microsoft.com/office/drawing/2014/main" id="{CF761F40-EF81-4151-BE14-E47A95A73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4029061"/>
            <a:ext cx="38311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IHI Corp</a:t>
            </a:r>
            <a:endParaRPr kumimoji="0" lang="en-GB" altLang="de-DE" sz="18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1817" name="Oval 2590">
            <a:extLst>
              <a:ext uri="{FF2B5EF4-FFF2-40B4-BE49-F238E27FC236}">
                <a16:creationId xmlns:a16="http://schemas.microsoft.com/office/drawing/2014/main" id="{9F9826F2-B853-47C7-B2FB-FAA7D20D0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4161102"/>
            <a:ext cx="61200" cy="61200"/>
          </a:xfrm>
          <a:prstGeom prst="ellipse">
            <a:avLst/>
          </a:prstGeom>
          <a:solidFill>
            <a:srgbClr val="FAE2E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18" name="Rectangle 2591">
            <a:extLst>
              <a:ext uri="{FF2B5EF4-FFF2-40B4-BE49-F238E27FC236}">
                <a16:creationId xmlns:a16="http://schemas.microsoft.com/office/drawing/2014/main" id="{D0311D86-6CC1-4529-A9E3-F75320ABD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4130147"/>
            <a:ext cx="67486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RUAG Holding</a:t>
            </a:r>
            <a:endParaRPr kumimoji="0" lang="en-GB" altLang="de-DE" sz="18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1819" name="Oval 2592">
            <a:extLst>
              <a:ext uri="{FF2B5EF4-FFF2-40B4-BE49-F238E27FC236}">
                <a16:creationId xmlns:a16="http://schemas.microsoft.com/office/drawing/2014/main" id="{9259A119-44EF-405C-AC1D-798E07F80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4262188"/>
            <a:ext cx="61200" cy="61200"/>
          </a:xfrm>
          <a:prstGeom prst="ellipse">
            <a:avLst/>
          </a:prstGeom>
          <a:solidFill>
            <a:srgbClr val="C7DB6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20" name="Rectangle 2593">
            <a:extLst>
              <a:ext uri="{FF2B5EF4-FFF2-40B4-BE49-F238E27FC236}">
                <a16:creationId xmlns:a16="http://schemas.microsoft.com/office/drawing/2014/main" id="{85B71D0B-3999-4AA3-93D3-FC77BA24E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4231233"/>
            <a:ext cx="352661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Daimler</a:t>
            </a:r>
            <a:endParaRPr kumimoji="0" lang="en-GB" altLang="de-DE" sz="18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1821" name="Oval 2594">
            <a:extLst>
              <a:ext uri="{FF2B5EF4-FFF2-40B4-BE49-F238E27FC236}">
                <a16:creationId xmlns:a16="http://schemas.microsoft.com/office/drawing/2014/main" id="{D82C44E5-C420-41E7-B573-5D2D7FFBC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4363274"/>
            <a:ext cx="61200" cy="61200"/>
          </a:xfrm>
          <a:prstGeom prst="ellipse">
            <a:avLst/>
          </a:prstGeom>
          <a:solidFill>
            <a:srgbClr val="5F7B8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22" name="Rectangle 2595">
            <a:extLst>
              <a:ext uri="{FF2B5EF4-FFF2-40B4-BE49-F238E27FC236}">
                <a16:creationId xmlns:a16="http://schemas.microsoft.com/office/drawing/2014/main" id="{8545D944-525A-471F-87BD-904949B46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4332319"/>
            <a:ext cx="48731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Air Liquide</a:t>
            </a:r>
            <a:endParaRPr kumimoji="0" lang="en-GB" altLang="de-DE" sz="18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1823" name="Oval 2596">
            <a:extLst>
              <a:ext uri="{FF2B5EF4-FFF2-40B4-BE49-F238E27FC236}">
                <a16:creationId xmlns:a16="http://schemas.microsoft.com/office/drawing/2014/main" id="{5EA45F3D-5B45-48E9-9C70-DAA698A56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4464360"/>
            <a:ext cx="61200" cy="61200"/>
          </a:xfrm>
          <a:prstGeom prst="ellipse">
            <a:avLst/>
          </a:prstGeom>
          <a:solidFill>
            <a:srgbClr val="77D9E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24" name="Rectangle 2597">
            <a:extLst>
              <a:ext uri="{FF2B5EF4-FFF2-40B4-BE49-F238E27FC236}">
                <a16:creationId xmlns:a16="http://schemas.microsoft.com/office/drawing/2014/main" id="{B9774D19-5782-4D8B-900A-F3565E8F8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4433405"/>
            <a:ext cx="114454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European Space Agency</a:t>
            </a:r>
            <a:endParaRPr kumimoji="0" lang="en-GB" altLang="de-DE" sz="18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1825" name="Oval 2598">
            <a:extLst>
              <a:ext uri="{FF2B5EF4-FFF2-40B4-BE49-F238E27FC236}">
                <a16:creationId xmlns:a16="http://schemas.microsoft.com/office/drawing/2014/main" id="{42D9E231-562C-4A49-B3E9-F564465F7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4565446"/>
            <a:ext cx="61200" cy="61200"/>
          </a:xfrm>
          <a:prstGeom prst="ellipse">
            <a:avLst/>
          </a:prstGeom>
          <a:solidFill>
            <a:srgbClr val="EBB6B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26" name="Rectangle 2599">
            <a:extLst>
              <a:ext uri="{FF2B5EF4-FFF2-40B4-BE49-F238E27FC236}">
                <a16:creationId xmlns:a16="http://schemas.microsoft.com/office/drawing/2014/main" id="{6084736D-8510-4932-AD7B-84C84A905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4534491"/>
            <a:ext cx="21640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NEC</a:t>
            </a:r>
            <a:endParaRPr kumimoji="0" lang="en-GB" altLang="de-DE" sz="18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1827" name="Oval 2600">
            <a:extLst>
              <a:ext uri="{FF2B5EF4-FFF2-40B4-BE49-F238E27FC236}">
                <a16:creationId xmlns:a16="http://schemas.microsoft.com/office/drawing/2014/main" id="{3A55DC52-BDD8-4F46-B35F-DAB9E6C87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4666546"/>
            <a:ext cx="61200" cy="61200"/>
          </a:xfrm>
          <a:prstGeom prst="ellipse">
            <a:avLst/>
          </a:prstGeom>
          <a:solidFill>
            <a:srgbClr val="00643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28" name="Rectangle 2601">
            <a:extLst>
              <a:ext uri="{FF2B5EF4-FFF2-40B4-BE49-F238E27FC236}">
                <a16:creationId xmlns:a16="http://schemas.microsoft.com/office/drawing/2014/main" id="{F68F472E-42B2-424E-AA5E-0F565A2DB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4635591"/>
            <a:ext cx="629981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BAE Systems</a:t>
            </a:r>
            <a:endParaRPr kumimoji="0" lang="en-GB" altLang="de-DE" sz="18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88334CA-AE7A-4CD4-B4E3-9C453AC57392}"/>
              </a:ext>
            </a:extLst>
          </p:cNvPr>
          <p:cNvSpPr txBox="1"/>
          <p:nvPr/>
        </p:nvSpPr>
        <p:spPr>
          <a:xfrm>
            <a:off x="687600" y="1040420"/>
            <a:ext cx="418384" cy="1615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en-GB" sz="1050" b="1">
                <a:solidFill>
                  <a:srgbClr val="404955"/>
                </a:solidFill>
              </a:rPr>
              <a:t>Owner</a:t>
            </a:r>
            <a:endParaRPr lang="en-GB" sz="1200" b="1">
              <a:solidFill>
                <a:srgbClr val="404955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0DBB009-32C7-4961-8056-E3EB926F9EF2}"/>
              </a:ext>
            </a:extLst>
          </p:cNvPr>
          <p:cNvSpPr txBox="1"/>
          <p:nvPr/>
        </p:nvSpPr>
        <p:spPr>
          <a:xfrm>
            <a:off x="1375307" y="1044574"/>
            <a:ext cx="686085" cy="1615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/>
            <a:r>
              <a:rPr lang="en-GB" sz="1050" b="1">
                <a:solidFill>
                  <a:srgbClr val="404955"/>
                </a:solidFill>
              </a:rPr>
              <a:t>Filing Year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B15B2F3-F54A-4BCF-AE4A-CA9EF58ED2C5}"/>
              </a:ext>
            </a:extLst>
          </p:cNvPr>
          <p:cNvSpPr txBox="1"/>
          <p:nvPr/>
        </p:nvSpPr>
        <p:spPr>
          <a:xfrm>
            <a:off x="5587723" y="4593086"/>
            <a:ext cx="2944717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/>
            <a:r>
              <a:rPr lang="en-GB" sz="1100" b="1">
                <a:solidFill>
                  <a:srgbClr val="404955"/>
                </a:solidFill>
              </a:rPr>
              <a:t>Bubble Area: Number of patent applications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555F3E-C7CB-4C14-B9A2-D7F7DFE8D621}"/>
              </a:ext>
            </a:extLst>
          </p:cNvPr>
          <p:cNvCxnSpPr>
            <a:cxnSpLocks/>
          </p:cNvCxnSpPr>
          <p:nvPr/>
        </p:nvCxnSpPr>
        <p:spPr>
          <a:xfrm>
            <a:off x="767768" y="941660"/>
            <a:ext cx="1202252" cy="5221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44456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F05C10E-ABE4-4A6F-BB06-15827ECF3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893B4-A1BB-47FA-B2D5-C12E8855213D}" type="slidenum">
              <a:rPr lang="en-GB" smtClean="0"/>
              <a:t>21</a:t>
            </a:fld>
            <a:endParaRPr lang="en-GB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2CA99ED-B161-4622-906C-F7F3A8EAB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600" y="270001"/>
            <a:ext cx="7846638" cy="404906"/>
          </a:xfrm>
        </p:spPr>
        <p:txBody>
          <a:bodyPr/>
          <a:lstStyle/>
          <a:p>
            <a:r>
              <a:rPr lang="en-GB" sz="2350">
                <a:latin typeface="Arial"/>
                <a:cs typeface="Arial"/>
              </a:rPr>
              <a:t>Figure 20</a:t>
            </a:r>
            <a:endParaRPr lang="en-GB"/>
          </a:p>
        </p:txBody>
      </p:sp>
      <p:graphicFrame>
        <p:nvGraphicFramePr>
          <p:cNvPr id="6" name="widget-ef544b50-3b67-41a6-9d72-3f060afda6cd">
            <a:extLst>
              <a:ext uri="{FF2B5EF4-FFF2-40B4-BE49-F238E27FC236}">
                <a16:creationId xmlns:a16="http://schemas.microsoft.com/office/drawing/2014/main" id="{401AF1E1-341C-44B7-BC3B-B15C872A73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8114508"/>
              </p:ext>
            </p:extLst>
          </p:nvPr>
        </p:nvGraphicFramePr>
        <p:xfrm>
          <a:off x="687600" y="987425"/>
          <a:ext cx="7992000" cy="3744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0" name="Oval 449">
            <a:extLst>
              <a:ext uri="{FF2B5EF4-FFF2-40B4-BE49-F238E27FC236}">
                <a16:creationId xmlns:a16="http://schemas.microsoft.com/office/drawing/2014/main" id="{0552CE50-6BA4-49A0-98CB-C4FA3E380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1330694"/>
            <a:ext cx="61200" cy="61200"/>
          </a:xfrm>
          <a:prstGeom prst="ellipse">
            <a:avLst/>
          </a:pr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61" name="Rectangle 450">
            <a:extLst>
              <a:ext uri="{FF2B5EF4-FFF2-40B4-BE49-F238E27FC236}">
                <a16:creationId xmlns:a16="http://schemas.microsoft.com/office/drawing/2014/main" id="{94E9E2AB-A34F-4A6B-9EBA-6E3F7E036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1299739"/>
            <a:ext cx="92974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Aerojet Rocketdyne</a:t>
            </a:r>
          </a:p>
        </p:txBody>
      </p:sp>
      <p:sp>
        <p:nvSpPr>
          <p:cNvPr id="62" name="Oval 451">
            <a:extLst>
              <a:ext uri="{FF2B5EF4-FFF2-40B4-BE49-F238E27FC236}">
                <a16:creationId xmlns:a16="http://schemas.microsoft.com/office/drawing/2014/main" id="{0522106C-0132-4005-894F-577562115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1431780"/>
            <a:ext cx="61200" cy="61200"/>
          </a:xfrm>
          <a:prstGeom prst="ellipse">
            <a:avLst/>
          </a:prstGeom>
          <a:solidFill>
            <a:srgbClr val="9FA04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63" name="Rectangle 452">
            <a:extLst>
              <a:ext uri="{FF2B5EF4-FFF2-40B4-BE49-F238E27FC236}">
                <a16:creationId xmlns:a16="http://schemas.microsoft.com/office/drawing/2014/main" id="{5BC31655-2DD9-4F00-8C8C-F6BA58DC6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1400825"/>
            <a:ext cx="74539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Aerospace Corp</a:t>
            </a:r>
          </a:p>
        </p:txBody>
      </p:sp>
      <p:sp>
        <p:nvSpPr>
          <p:cNvPr id="64" name="Oval 453">
            <a:extLst>
              <a:ext uri="{FF2B5EF4-FFF2-40B4-BE49-F238E27FC236}">
                <a16:creationId xmlns:a16="http://schemas.microsoft.com/office/drawing/2014/main" id="{754DE88C-40BE-43F0-A395-6F811567A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1532866"/>
            <a:ext cx="61200" cy="61200"/>
          </a:xfrm>
          <a:prstGeom prst="ellipse">
            <a:avLst/>
          </a:prstGeom>
          <a:solidFill>
            <a:srgbClr val="E8CFC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65" name="Rectangle 454">
            <a:extLst>
              <a:ext uri="{FF2B5EF4-FFF2-40B4-BE49-F238E27FC236}">
                <a16:creationId xmlns:a16="http://schemas.microsoft.com/office/drawing/2014/main" id="{B42D07AE-CA15-4ED1-9C23-909A7AB20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1501911"/>
            <a:ext cx="126156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Shanghai </a:t>
            </a:r>
            <a:r>
              <a:rPr kumimoji="0" lang="en-GB" altLang="de-DE" sz="800" b="0" i="0" u="none" strike="noStrike" cap="none" normalizeH="0" baseline="0" err="1">
                <a:ln>
                  <a:noFill/>
                </a:ln>
                <a:effectLst/>
                <a:latin typeface="+mn-lt"/>
              </a:rPr>
              <a:t>Eng</a:t>
            </a: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 CT </a:t>
            </a:r>
            <a:r>
              <a:rPr kumimoji="0" lang="en-GB" altLang="de-DE" sz="800" b="0" i="0" u="none" strike="noStrike" cap="none" normalizeH="0" baseline="0" err="1">
                <a:ln>
                  <a:noFill/>
                </a:ln>
                <a:effectLst/>
                <a:latin typeface="+mn-lt"/>
              </a:rPr>
              <a:t>Microsat</a:t>
            </a: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.</a:t>
            </a:r>
          </a:p>
        </p:txBody>
      </p:sp>
      <p:sp>
        <p:nvSpPr>
          <p:cNvPr id="66" name="Oval 455">
            <a:extLst>
              <a:ext uri="{FF2B5EF4-FFF2-40B4-BE49-F238E27FC236}">
                <a16:creationId xmlns:a16="http://schemas.microsoft.com/office/drawing/2014/main" id="{569D2DBC-2D27-47FF-8F8B-0D58FC02F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1633952"/>
            <a:ext cx="61200" cy="61200"/>
          </a:xfrm>
          <a:prstGeom prst="ellipse">
            <a:avLst/>
          </a:prstGeom>
          <a:solidFill>
            <a:srgbClr val="77D9E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67" name="Rectangle 456">
            <a:extLst>
              <a:ext uri="{FF2B5EF4-FFF2-40B4-BE49-F238E27FC236}">
                <a16:creationId xmlns:a16="http://schemas.microsoft.com/office/drawing/2014/main" id="{84092A73-2147-4584-8FF1-4A191D6EF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1602997"/>
            <a:ext cx="114454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European Space Agency</a:t>
            </a:r>
          </a:p>
        </p:txBody>
      </p:sp>
      <p:sp>
        <p:nvSpPr>
          <p:cNvPr id="68" name="Oval 457">
            <a:extLst>
              <a:ext uri="{FF2B5EF4-FFF2-40B4-BE49-F238E27FC236}">
                <a16:creationId xmlns:a16="http://schemas.microsoft.com/office/drawing/2014/main" id="{6A18EEA1-F56D-4772-8249-EFE5D7AD9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1735038"/>
            <a:ext cx="61200" cy="61200"/>
          </a:xfrm>
          <a:prstGeom prst="ellipse">
            <a:avLst/>
          </a:prstGeom>
          <a:solidFill>
            <a:srgbClr val="FAE2E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69" name="Rectangle 458">
            <a:extLst>
              <a:ext uri="{FF2B5EF4-FFF2-40B4-BE49-F238E27FC236}">
                <a16:creationId xmlns:a16="http://schemas.microsoft.com/office/drawing/2014/main" id="{2F6F45FC-EEAB-4832-9635-02C4EDEDB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1704083"/>
            <a:ext cx="67486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RUAG Holding</a:t>
            </a:r>
          </a:p>
        </p:txBody>
      </p:sp>
      <p:sp>
        <p:nvSpPr>
          <p:cNvPr id="70" name="Oval 459">
            <a:extLst>
              <a:ext uri="{FF2B5EF4-FFF2-40B4-BE49-F238E27FC236}">
                <a16:creationId xmlns:a16="http://schemas.microsoft.com/office/drawing/2014/main" id="{4C02AC61-F06E-4E0B-BC50-E573D5F48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1836124"/>
            <a:ext cx="61200" cy="61200"/>
          </a:xfrm>
          <a:prstGeom prst="ellipse">
            <a:avLst/>
          </a:prstGeom>
          <a:solidFill>
            <a:srgbClr val="50CEE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71" name="Rectangle 460">
            <a:extLst>
              <a:ext uri="{FF2B5EF4-FFF2-40B4-BE49-F238E27FC236}">
                <a16:creationId xmlns:a16="http://schemas.microsoft.com/office/drawing/2014/main" id="{0F04A714-F04A-4A63-812A-407A4284A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1805169"/>
            <a:ext cx="28693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 err="1">
                <a:ln>
                  <a:noFill/>
                </a:ln>
                <a:effectLst/>
                <a:latin typeface="+mn-lt"/>
              </a:rPr>
              <a:t>Busek</a:t>
            </a:r>
            <a:endParaRPr kumimoji="0" lang="en-GB" altLang="de-DE" sz="8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72" name="Oval 461">
            <a:extLst>
              <a:ext uri="{FF2B5EF4-FFF2-40B4-BE49-F238E27FC236}">
                <a16:creationId xmlns:a16="http://schemas.microsoft.com/office/drawing/2014/main" id="{04AC572F-BE36-4800-A24C-A539028D7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1937210"/>
            <a:ext cx="61200" cy="61200"/>
          </a:xfrm>
          <a:prstGeom prst="ellipse">
            <a:avLst/>
          </a:prstGeom>
          <a:solidFill>
            <a:srgbClr val="CCE0D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73" name="Rectangle 462">
            <a:extLst>
              <a:ext uri="{FF2B5EF4-FFF2-40B4-BE49-F238E27FC236}">
                <a16:creationId xmlns:a16="http://schemas.microsoft.com/office/drawing/2014/main" id="{EC6FDA9A-C9CB-4BA5-9123-F496318C0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1906255"/>
            <a:ext cx="130805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 err="1">
                <a:ln>
                  <a:noFill/>
                </a:ln>
                <a:effectLst/>
                <a:latin typeface="+mn-lt"/>
              </a:rPr>
              <a:t>Solaero</a:t>
            </a: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 Technologies Corp. </a:t>
            </a:r>
          </a:p>
        </p:txBody>
      </p:sp>
      <p:sp>
        <p:nvSpPr>
          <p:cNvPr id="74" name="Oval 463">
            <a:extLst>
              <a:ext uri="{FF2B5EF4-FFF2-40B4-BE49-F238E27FC236}">
                <a16:creationId xmlns:a16="http://schemas.microsoft.com/office/drawing/2014/main" id="{3757526B-7AC5-420C-8C74-B8A2A1193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2038296"/>
            <a:ext cx="61200" cy="61200"/>
          </a:xfrm>
          <a:prstGeom prst="ellipse">
            <a:avLst/>
          </a:prstGeom>
          <a:solidFill>
            <a:srgbClr val="7A808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75" name="Rectangle 464">
            <a:extLst>
              <a:ext uri="{FF2B5EF4-FFF2-40B4-BE49-F238E27FC236}">
                <a16:creationId xmlns:a16="http://schemas.microsoft.com/office/drawing/2014/main" id="{B424AAF8-CCF2-4B44-91A8-94C429F94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2007341"/>
            <a:ext cx="83676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Draper Laboratory</a:t>
            </a:r>
          </a:p>
        </p:txBody>
      </p:sp>
      <p:sp>
        <p:nvSpPr>
          <p:cNvPr id="76" name="Oval 465">
            <a:extLst>
              <a:ext uri="{FF2B5EF4-FFF2-40B4-BE49-F238E27FC236}">
                <a16:creationId xmlns:a16="http://schemas.microsoft.com/office/drawing/2014/main" id="{C8F2F098-C810-4E1C-9177-134B4ABC6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2139382"/>
            <a:ext cx="61200" cy="61200"/>
          </a:xfrm>
          <a:prstGeom prst="ellipse">
            <a:avLst/>
          </a:prstGeom>
          <a:solidFill>
            <a:srgbClr val="EAF1C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77" name="Rectangle 466">
            <a:extLst>
              <a:ext uri="{FF2B5EF4-FFF2-40B4-BE49-F238E27FC236}">
                <a16:creationId xmlns:a16="http://schemas.microsoft.com/office/drawing/2014/main" id="{226E3ED7-B52D-495F-9E36-35DA8ED7C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2108427"/>
            <a:ext cx="22281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OHB</a:t>
            </a:r>
          </a:p>
        </p:txBody>
      </p:sp>
      <p:sp>
        <p:nvSpPr>
          <p:cNvPr id="78" name="Oval 467">
            <a:extLst>
              <a:ext uri="{FF2B5EF4-FFF2-40B4-BE49-F238E27FC236}">
                <a16:creationId xmlns:a16="http://schemas.microsoft.com/office/drawing/2014/main" id="{E0C75C46-59C9-4478-8EA2-FF6FB098B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2240468"/>
            <a:ext cx="61200" cy="61200"/>
          </a:xfrm>
          <a:prstGeom prst="ellipse">
            <a:avLst/>
          </a:prstGeom>
          <a:solidFill>
            <a:srgbClr val="C5271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79" name="Rectangle 468">
            <a:extLst>
              <a:ext uri="{FF2B5EF4-FFF2-40B4-BE49-F238E27FC236}">
                <a16:creationId xmlns:a16="http://schemas.microsoft.com/office/drawing/2014/main" id="{53346CD9-8584-4209-9541-2E62A589A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2209513"/>
            <a:ext cx="88325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Bigelow Aerospace</a:t>
            </a:r>
          </a:p>
        </p:txBody>
      </p:sp>
      <p:sp>
        <p:nvSpPr>
          <p:cNvPr id="80" name="Oval 469">
            <a:extLst>
              <a:ext uri="{FF2B5EF4-FFF2-40B4-BE49-F238E27FC236}">
                <a16:creationId xmlns:a16="http://schemas.microsoft.com/office/drawing/2014/main" id="{E40CEDF7-CF71-4112-81F6-68A876042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2341554"/>
            <a:ext cx="61200" cy="61200"/>
          </a:xfrm>
          <a:prstGeom prst="ellipse">
            <a:avLst/>
          </a:prstGeom>
          <a:solidFill>
            <a:srgbClr val="33333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81" name="Rectangle 470">
            <a:extLst>
              <a:ext uri="{FF2B5EF4-FFF2-40B4-BE49-F238E27FC236}">
                <a16:creationId xmlns:a16="http://schemas.microsoft.com/office/drawing/2014/main" id="{5574708C-B7D2-48F2-BB95-66A459583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2310599"/>
            <a:ext cx="29014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CNRS</a:t>
            </a:r>
          </a:p>
        </p:txBody>
      </p:sp>
      <p:sp>
        <p:nvSpPr>
          <p:cNvPr id="82" name="Oval 471">
            <a:extLst>
              <a:ext uri="{FF2B5EF4-FFF2-40B4-BE49-F238E27FC236}">
                <a16:creationId xmlns:a16="http://schemas.microsoft.com/office/drawing/2014/main" id="{7A9EE952-636C-47BD-BB5A-FCA370D0E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2442640"/>
            <a:ext cx="61200" cy="61200"/>
          </a:xfrm>
          <a:prstGeom prst="ellipse">
            <a:avLst/>
          </a:prstGeom>
          <a:solidFill>
            <a:srgbClr val="FFEAB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83" name="Rectangle 472">
            <a:extLst>
              <a:ext uri="{FF2B5EF4-FFF2-40B4-BE49-F238E27FC236}">
                <a16:creationId xmlns:a16="http://schemas.microsoft.com/office/drawing/2014/main" id="{5392A7BB-1DF5-4EFC-8A00-BAFF22B24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2411685"/>
            <a:ext cx="34945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QinetiQ</a:t>
            </a:r>
          </a:p>
        </p:txBody>
      </p:sp>
      <p:sp>
        <p:nvSpPr>
          <p:cNvPr id="84" name="Oval 473">
            <a:extLst>
              <a:ext uri="{FF2B5EF4-FFF2-40B4-BE49-F238E27FC236}">
                <a16:creationId xmlns:a16="http://schemas.microsoft.com/office/drawing/2014/main" id="{42E4897C-DCEA-4BBA-88C5-BA54F88B3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2543726"/>
            <a:ext cx="61200" cy="61200"/>
          </a:xfrm>
          <a:prstGeom prst="ellipse">
            <a:avLst/>
          </a:prstGeom>
          <a:solidFill>
            <a:srgbClr val="D09F9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85" name="Rectangle 474">
            <a:extLst>
              <a:ext uri="{FF2B5EF4-FFF2-40B4-BE49-F238E27FC236}">
                <a16:creationId xmlns:a16="http://schemas.microsoft.com/office/drawing/2014/main" id="{CAD41CC6-C005-4A7C-9D85-A3BF6E97D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2512771"/>
            <a:ext cx="42479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Moog Inc</a:t>
            </a:r>
          </a:p>
        </p:txBody>
      </p:sp>
      <p:sp>
        <p:nvSpPr>
          <p:cNvPr id="86" name="Oval 475">
            <a:extLst>
              <a:ext uri="{FF2B5EF4-FFF2-40B4-BE49-F238E27FC236}">
                <a16:creationId xmlns:a16="http://schemas.microsoft.com/office/drawing/2014/main" id="{BDD7D397-1DC2-40C0-9FE5-DB62CB72C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2644812"/>
            <a:ext cx="61200" cy="61200"/>
          </a:xfrm>
          <a:prstGeom prst="ellipse">
            <a:avLst/>
          </a:prstGeom>
          <a:solidFill>
            <a:srgbClr val="CCCCC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87" name="Rectangle 476">
            <a:extLst>
              <a:ext uri="{FF2B5EF4-FFF2-40B4-BE49-F238E27FC236}">
                <a16:creationId xmlns:a16="http://schemas.microsoft.com/office/drawing/2014/main" id="{DB28D0BB-283B-4485-BDB5-A0E306F13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2613857"/>
            <a:ext cx="53700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Roscosmos</a:t>
            </a:r>
          </a:p>
        </p:txBody>
      </p:sp>
      <p:sp>
        <p:nvSpPr>
          <p:cNvPr id="88" name="Oval 477">
            <a:extLst>
              <a:ext uri="{FF2B5EF4-FFF2-40B4-BE49-F238E27FC236}">
                <a16:creationId xmlns:a16="http://schemas.microsoft.com/office/drawing/2014/main" id="{9AE17031-D108-4CB7-9636-4C287AB3A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2745898"/>
            <a:ext cx="61200" cy="61200"/>
          </a:xfrm>
          <a:prstGeom prst="ellipse">
            <a:avLst/>
          </a:prstGeom>
          <a:solidFill>
            <a:srgbClr val="3CC8E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89" name="Rectangle 478">
            <a:extLst>
              <a:ext uri="{FF2B5EF4-FFF2-40B4-BE49-F238E27FC236}">
                <a16:creationId xmlns:a16="http://schemas.microsoft.com/office/drawing/2014/main" id="{8808BAF8-4DBE-41C0-A7AE-ED3E630A1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2714943"/>
            <a:ext cx="130484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 err="1">
                <a:ln>
                  <a:noFill/>
                </a:ln>
                <a:effectLst/>
                <a:latin typeface="+mn-lt"/>
              </a:rPr>
              <a:t>Akts</a:t>
            </a: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. </a:t>
            </a:r>
            <a:r>
              <a:rPr kumimoji="0" lang="en-GB" altLang="de-DE" sz="800" b="0" i="0" u="none" strike="noStrike" cap="none" normalizeH="0" baseline="0" err="1">
                <a:ln>
                  <a:noFill/>
                </a:ln>
                <a:effectLst/>
                <a:latin typeface="+mn-lt"/>
              </a:rPr>
              <a:t>Obshchestvo</a:t>
            </a: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 Inf. </a:t>
            </a:r>
            <a:r>
              <a:rPr kumimoji="0" lang="en-GB" altLang="de-DE" sz="800" b="0" i="0" u="none" strike="noStrike" cap="none" normalizeH="0" baseline="0" err="1">
                <a:ln>
                  <a:noFill/>
                </a:ln>
                <a:effectLst/>
                <a:latin typeface="+mn-lt"/>
              </a:rPr>
              <a:t>Sput</a:t>
            </a: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.</a:t>
            </a:r>
          </a:p>
        </p:txBody>
      </p:sp>
      <p:sp>
        <p:nvSpPr>
          <p:cNvPr id="90" name="Oval 479">
            <a:extLst>
              <a:ext uri="{FF2B5EF4-FFF2-40B4-BE49-F238E27FC236}">
                <a16:creationId xmlns:a16="http://schemas.microsoft.com/office/drawing/2014/main" id="{1D992D46-6A48-426C-A785-63FE95689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2846984"/>
            <a:ext cx="61200" cy="61200"/>
          </a:xfrm>
          <a:prstGeom prst="ellipse">
            <a:avLst/>
          </a:prstGeom>
          <a:solidFill>
            <a:srgbClr val="7F95A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91" name="Rectangle 480">
            <a:extLst>
              <a:ext uri="{FF2B5EF4-FFF2-40B4-BE49-F238E27FC236}">
                <a16:creationId xmlns:a16="http://schemas.microsoft.com/office/drawing/2014/main" id="{402745DA-4EE6-42B3-BE52-8BB51A270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2816029"/>
            <a:ext cx="120225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CNES (in: Gov. of France)</a:t>
            </a:r>
          </a:p>
        </p:txBody>
      </p:sp>
      <p:sp>
        <p:nvSpPr>
          <p:cNvPr id="92" name="Oval 481">
            <a:extLst>
              <a:ext uri="{FF2B5EF4-FFF2-40B4-BE49-F238E27FC236}">
                <a16:creationId xmlns:a16="http://schemas.microsoft.com/office/drawing/2014/main" id="{021064A0-28A6-466C-A016-3AF043F10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2948070"/>
            <a:ext cx="61200" cy="61200"/>
          </a:xfrm>
          <a:prstGeom prst="ellipse">
            <a:avLst/>
          </a:prstGeom>
          <a:solidFill>
            <a:srgbClr val="C5C69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93" name="Rectangle 482">
            <a:extLst>
              <a:ext uri="{FF2B5EF4-FFF2-40B4-BE49-F238E27FC236}">
                <a16:creationId xmlns:a16="http://schemas.microsoft.com/office/drawing/2014/main" id="{73205C4B-285A-45A0-9293-E4633D290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2917115"/>
            <a:ext cx="84638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General Dynamics</a:t>
            </a:r>
          </a:p>
        </p:txBody>
      </p:sp>
      <p:sp>
        <p:nvSpPr>
          <p:cNvPr id="94" name="Oval 483">
            <a:extLst>
              <a:ext uri="{FF2B5EF4-FFF2-40B4-BE49-F238E27FC236}">
                <a16:creationId xmlns:a16="http://schemas.microsoft.com/office/drawing/2014/main" id="{69963812-D08C-4D35-A5A6-5686F51F5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3049156"/>
            <a:ext cx="61200" cy="61200"/>
          </a:xfrm>
          <a:prstGeom prst="ellipse">
            <a:avLst/>
          </a:prstGeom>
          <a:solidFill>
            <a:srgbClr val="EFA7B9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95" name="Rectangle 484">
            <a:extLst>
              <a:ext uri="{FF2B5EF4-FFF2-40B4-BE49-F238E27FC236}">
                <a16:creationId xmlns:a16="http://schemas.microsoft.com/office/drawing/2014/main" id="{3E90BFD1-C7F7-4E56-B783-4F007F99F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3018201"/>
            <a:ext cx="103233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Government of France</a:t>
            </a:r>
          </a:p>
        </p:txBody>
      </p:sp>
      <p:sp>
        <p:nvSpPr>
          <p:cNvPr id="96" name="Oval 485">
            <a:extLst>
              <a:ext uri="{FF2B5EF4-FFF2-40B4-BE49-F238E27FC236}">
                <a16:creationId xmlns:a16="http://schemas.microsoft.com/office/drawing/2014/main" id="{815A5A16-54B0-4E40-A34B-3D0148EC5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3150242"/>
            <a:ext cx="61200" cy="61200"/>
          </a:xfrm>
          <a:prstGeom prst="ellipse">
            <a:avLst/>
          </a:prstGeom>
          <a:solidFill>
            <a:srgbClr val="99B7D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97" name="Rectangle 486">
            <a:extLst>
              <a:ext uri="{FF2B5EF4-FFF2-40B4-BE49-F238E27FC236}">
                <a16:creationId xmlns:a16="http://schemas.microsoft.com/office/drawing/2014/main" id="{17BB71F7-507D-4A89-A6E7-CC601BB09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3119287"/>
            <a:ext cx="114935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 err="1">
                <a:ln>
                  <a:noFill/>
                </a:ln>
                <a:effectLst/>
                <a:latin typeface="+mn-lt"/>
              </a:rPr>
              <a:t>Labaro</a:t>
            </a: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 Grupo </a:t>
            </a:r>
            <a:r>
              <a:rPr kumimoji="0" lang="en-GB" altLang="de-DE" sz="800" b="0" i="0" u="none" strike="noStrike" cap="none" normalizeH="0" baseline="0" err="1">
                <a:ln>
                  <a:noFill/>
                </a:ln>
                <a:effectLst/>
                <a:latin typeface="+mn-lt"/>
              </a:rPr>
              <a:t>Inmob</a:t>
            </a: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. SA</a:t>
            </a:r>
          </a:p>
        </p:txBody>
      </p:sp>
      <p:sp>
        <p:nvSpPr>
          <p:cNvPr id="98" name="Oval 487">
            <a:extLst>
              <a:ext uri="{FF2B5EF4-FFF2-40B4-BE49-F238E27FC236}">
                <a16:creationId xmlns:a16="http://schemas.microsoft.com/office/drawing/2014/main" id="{783C1BDC-32A5-4D5D-9744-BDFD5CBD2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3251328"/>
            <a:ext cx="61200" cy="61200"/>
          </a:xfrm>
          <a:prstGeom prst="ellipse">
            <a:avLst/>
          </a:prstGeom>
          <a:solidFill>
            <a:srgbClr val="999999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99" name="Rectangle 488">
            <a:extLst>
              <a:ext uri="{FF2B5EF4-FFF2-40B4-BE49-F238E27FC236}">
                <a16:creationId xmlns:a16="http://schemas.microsoft.com/office/drawing/2014/main" id="{21A6D446-9BC7-49B8-85DE-AA132ACDD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3220373"/>
            <a:ext cx="105157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Military Industrial Corp.</a:t>
            </a:r>
          </a:p>
        </p:txBody>
      </p:sp>
      <p:sp>
        <p:nvSpPr>
          <p:cNvPr id="100" name="Oval 489">
            <a:extLst>
              <a:ext uri="{FF2B5EF4-FFF2-40B4-BE49-F238E27FC236}">
                <a16:creationId xmlns:a16="http://schemas.microsoft.com/office/drawing/2014/main" id="{667C882F-B4BB-4EB4-8ED5-DC1E799F1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3352414"/>
            <a:ext cx="61200" cy="61200"/>
          </a:xfrm>
          <a:prstGeom prst="ellipse">
            <a:avLst/>
          </a:prstGeom>
          <a:solidFill>
            <a:srgbClr val="D6E2F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101" name="Rectangle 490">
            <a:extLst>
              <a:ext uri="{FF2B5EF4-FFF2-40B4-BE49-F238E27FC236}">
                <a16:creationId xmlns:a16="http://schemas.microsoft.com/office/drawing/2014/main" id="{A033BEEF-4E91-404F-BB55-8C6DBA372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3321459"/>
            <a:ext cx="119423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Shanghai </a:t>
            </a:r>
            <a:r>
              <a:rPr kumimoji="0" lang="en-GB" altLang="de-DE" sz="800" b="0" i="0" u="none" strike="noStrike" cap="none" normalizeH="0" baseline="0" err="1">
                <a:ln>
                  <a:noFill/>
                </a:ln>
                <a:effectLst/>
                <a:latin typeface="+mn-lt"/>
              </a:rPr>
              <a:t>Xinyue</a:t>
            </a: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 Meter F.</a:t>
            </a:r>
          </a:p>
        </p:txBody>
      </p:sp>
      <p:sp>
        <p:nvSpPr>
          <p:cNvPr id="102" name="Oval 491">
            <a:extLst>
              <a:ext uri="{FF2B5EF4-FFF2-40B4-BE49-F238E27FC236}">
                <a16:creationId xmlns:a16="http://schemas.microsoft.com/office/drawing/2014/main" id="{3D1DC7D3-DE0E-4D91-B3C0-AAB0703D8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3453500"/>
            <a:ext cx="61200" cy="61200"/>
          </a:xfrm>
          <a:prstGeom prst="ellipse">
            <a:avLst/>
          </a:prstGeom>
          <a:solidFill>
            <a:srgbClr val="1A744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103" name="Rectangle 492">
            <a:extLst>
              <a:ext uri="{FF2B5EF4-FFF2-40B4-BE49-F238E27FC236}">
                <a16:creationId xmlns:a16="http://schemas.microsoft.com/office/drawing/2014/main" id="{5BC55EC3-CAF1-4B92-97E6-C52D5F9EE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3422545"/>
            <a:ext cx="127118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CDC </a:t>
            </a:r>
            <a:r>
              <a:rPr kumimoji="0" lang="en-GB" altLang="de-DE" sz="800" b="0" i="0" u="none" strike="noStrike" cap="none" normalizeH="0" baseline="0" err="1">
                <a:ln>
                  <a:noFill/>
                </a:ln>
                <a:effectLst/>
                <a:latin typeface="+mn-lt"/>
              </a:rPr>
              <a:t>Propriete</a:t>
            </a: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GB" altLang="de-DE" sz="800" b="0" i="0" u="none" strike="noStrike" cap="none" normalizeH="0" baseline="0" err="1">
                <a:ln>
                  <a:noFill/>
                </a:ln>
                <a:effectLst/>
                <a:latin typeface="+mn-lt"/>
              </a:rPr>
              <a:t>Intellectuelle</a:t>
            </a:r>
            <a:endParaRPr kumimoji="0" lang="en-GB" altLang="de-DE" sz="8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104" name="Oval 493">
            <a:extLst>
              <a:ext uri="{FF2B5EF4-FFF2-40B4-BE49-F238E27FC236}">
                <a16:creationId xmlns:a16="http://schemas.microsoft.com/office/drawing/2014/main" id="{D3D1EB39-F0EE-461C-BA0D-3081C4470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3554586"/>
            <a:ext cx="61200" cy="61200"/>
          </a:xfrm>
          <a:prstGeom prst="ellipse">
            <a:avLst/>
          </a:prstGeom>
          <a:solidFill>
            <a:srgbClr val="9FB0B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105" name="Rectangle 494">
            <a:extLst>
              <a:ext uri="{FF2B5EF4-FFF2-40B4-BE49-F238E27FC236}">
                <a16:creationId xmlns:a16="http://schemas.microsoft.com/office/drawing/2014/main" id="{5C2309BA-B13F-47F1-823E-54488A5BD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3523631"/>
            <a:ext cx="34464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Gogoro</a:t>
            </a:r>
          </a:p>
        </p:txBody>
      </p:sp>
      <p:sp>
        <p:nvSpPr>
          <p:cNvPr id="106" name="Oval 495">
            <a:extLst>
              <a:ext uri="{FF2B5EF4-FFF2-40B4-BE49-F238E27FC236}">
                <a16:creationId xmlns:a16="http://schemas.microsoft.com/office/drawing/2014/main" id="{AFAA23A7-F20E-4FA2-89A9-27B1628FF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3655672"/>
            <a:ext cx="61200" cy="61200"/>
          </a:xfrm>
          <a:prstGeom prst="ellipse">
            <a:avLst/>
          </a:prstGeom>
          <a:solidFill>
            <a:srgbClr val="9DE3F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107" name="Rectangle 496">
            <a:extLst>
              <a:ext uri="{FF2B5EF4-FFF2-40B4-BE49-F238E27FC236}">
                <a16:creationId xmlns:a16="http://schemas.microsoft.com/office/drawing/2014/main" id="{139B96DE-9A8D-4331-95AC-616DB5D52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3624717"/>
            <a:ext cx="117820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 err="1">
                <a:ln>
                  <a:noFill/>
                </a:ln>
                <a:effectLst/>
                <a:latin typeface="+mn-lt"/>
              </a:rPr>
              <a:t>Klimov</a:t>
            </a: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 Vladislav </a:t>
            </a:r>
            <a:r>
              <a:rPr kumimoji="0" lang="en-GB" altLang="de-DE" sz="800" b="0" i="0" u="none" strike="noStrike" cap="none" normalizeH="0" baseline="0" err="1">
                <a:ln>
                  <a:noFill/>
                </a:ln>
                <a:effectLst/>
                <a:latin typeface="+mn-lt"/>
              </a:rPr>
              <a:t>Yurevich</a:t>
            </a:r>
            <a:endParaRPr kumimoji="0" lang="en-GB" altLang="de-DE" sz="8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108" name="Oval 497">
            <a:extLst>
              <a:ext uri="{FF2B5EF4-FFF2-40B4-BE49-F238E27FC236}">
                <a16:creationId xmlns:a16="http://schemas.microsoft.com/office/drawing/2014/main" id="{303BD9B7-413B-4479-ABF3-5BFDAD4BC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3756758"/>
            <a:ext cx="61200" cy="61200"/>
          </a:xfrm>
          <a:prstGeom prst="ellipse">
            <a:avLst/>
          </a:prstGeom>
          <a:solidFill>
            <a:srgbClr val="B2D0C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109" name="Rectangle 498">
            <a:extLst>
              <a:ext uri="{FF2B5EF4-FFF2-40B4-BE49-F238E27FC236}">
                <a16:creationId xmlns:a16="http://schemas.microsoft.com/office/drawing/2014/main" id="{A98EC445-F8DD-4B80-B2E1-40D19BBC7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3725803"/>
            <a:ext cx="129202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PLA China Strat. Support …</a:t>
            </a:r>
          </a:p>
        </p:txBody>
      </p:sp>
      <p:sp>
        <p:nvSpPr>
          <p:cNvPr id="110" name="Oval 499">
            <a:extLst>
              <a:ext uri="{FF2B5EF4-FFF2-40B4-BE49-F238E27FC236}">
                <a16:creationId xmlns:a16="http://schemas.microsoft.com/office/drawing/2014/main" id="{03CD5AF4-A06E-4F45-903B-0A03CEB0A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3857844"/>
            <a:ext cx="61200" cy="61200"/>
          </a:xfrm>
          <a:prstGeom prst="ellipse">
            <a:avLst/>
          </a:prstGeom>
          <a:solidFill>
            <a:srgbClr val="63D3E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111" name="Rectangle 500">
            <a:extLst>
              <a:ext uri="{FF2B5EF4-FFF2-40B4-BE49-F238E27FC236}">
                <a16:creationId xmlns:a16="http://schemas.microsoft.com/office/drawing/2014/main" id="{6BCCF738-D5D7-4C54-95C6-32651D487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3826889"/>
            <a:ext cx="124393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Composite Tech. Dev., Inc.</a:t>
            </a:r>
          </a:p>
        </p:txBody>
      </p:sp>
      <p:sp>
        <p:nvSpPr>
          <p:cNvPr id="112" name="Oval 501">
            <a:extLst>
              <a:ext uri="{FF2B5EF4-FFF2-40B4-BE49-F238E27FC236}">
                <a16:creationId xmlns:a16="http://schemas.microsoft.com/office/drawing/2014/main" id="{352E15D3-F2C6-4E38-A53E-C139CF384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3958930"/>
            <a:ext cx="61200" cy="61200"/>
          </a:xfrm>
          <a:prstGeom prst="ellipse">
            <a:avLst/>
          </a:prstGeom>
          <a:solidFill>
            <a:srgbClr val="CEE07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113" name="Rectangle 502">
            <a:extLst>
              <a:ext uri="{FF2B5EF4-FFF2-40B4-BE49-F238E27FC236}">
                <a16:creationId xmlns:a16="http://schemas.microsoft.com/office/drawing/2014/main" id="{3DC22884-FB44-4627-90E0-6DDB31F4B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3927975"/>
            <a:ext cx="92813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Firestar Engineering</a:t>
            </a:r>
          </a:p>
        </p:txBody>
      </p:sp>
      <p:sp>
        <p:nvSpPr>
          <p:cNvPr id="114" name="Oval 503">
            <a:extLst>
              <a:ext uri="{FF2B5EF4-FFF2-40B4-BE49-F238E27FC236}">
                <a16:creationId xmlns:a16="http://schemas.microsoft.com/office/drawing/2014/main" id="{8D29F063-D8A4-41F6-8C54-2C347187E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4060016"/>
            <a:ext cx="61200" cy="61200"/>
          </a:xfrm>
          <a:prstGeom prst="ellipse">
            <a:avLst/>
          </a:prstGeom>
          <a:solidFill>
            <a:srgbClr val="8C9299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115" name="Rectangle 504">
            <a:extLst>
              <a:ext uri="{FF2B5EF4-FFF2-40B4-BE49-F238E27FC236}">
                <a16:creationId xmlns:a16="http://schemas.microsoft.com/office/drawing/2014/main" id="{9B32E76C-89C6-4432-9A6C-541325189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4029061"/>
            <a:ext cx="120385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General Des. Inst Hubei…</a:t>
            </a:r>
          </a:p>
        </p:txBody>
      </p:sp>
      <p:sp>
        <p:nvSpPr>
          <p:cNvPr id="116" name="Oval 505">
            <a:extLst>
              <a:ext uri="{FF2B5EF4-FFF2-40B4-BE49-F238E27FC236}">
                <a16:creationId xmlns:a16="http://schemas.microsoft.com/office/drawing/2014/main" id="{C75D244E-0CE5-4EA0-B4EF-4847118FF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4161102"/>
            <a:ext cx="61200" cy="61200"/>
          </a:xfrm>
          <a:prstGeom prst="ellipse">
            <a:avLst/>
          </a:prstGeom>
          <a:solidFill>
            <a:srgbClr val="AEC6E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117" name="Rectangle 506">
            <a:extLst>
              <a:ext uri="{FF2B5EF4-FFF2-40B4-BE49-F238E27FC236}">
                <a16:creationId xmlns:a16="http://schemas.microsoft.com/office/drawing/2014/main" id="{69BEB9D2-BA85-4FFA-8457-128CC4809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4130147"/>
            <a:ext cx="127278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N </a:t>
            </a:r>
            <a:r>
              <a:rPr kumimoji="0" lang="en-GB" altLang="de-DE" sz="800" b="0" i="0" u="none" strike="noStrike" cap="none" normalizeH="0" baseline="0" err="1">
                <a:ln>
                  <a:noFill/>
                </a:ln>
                <a:effectLst/>
                <a:latin typeface="+mn-lt"/>
              </a:rPr>
              <a:t>Proizv</a:t>
            </a: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 Ob </a:t>
            </a:r>
            <a:r>
              <a:rPr kumimoji="0" lang="en-GB" altLang="de-DE" sz="800" b="0" i="0" u="none" strike="noStrike" cap="none" normalizeH="0" baseline="0" err="1">
                <a:ln>
                  <a:noFill/>
                </a:ln>
                <a:effectLst/>
                <a:latin typeface="+mn-lt"/>
              </a:rPr>
              <a:t>Edinenie</a:t>
            </a: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GB" altLang="de-DE" sz="800" b="0" i="0" u="none" strike="noStrike" cap="none" normalizeH="0" baseline="0" err="1">
                <a:ln>
                  <a:noFill/>
                </a:ln>
                <a:effectLst/>
                <a:latin typeface="+mn-lt"/>
              </a:rPr>
              <a:t>Im</a:t>
            </a: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 La</a:t>
            </a:r>
          </a:p>
        </p:txBody>
      </p:sp>
      <p:sp>
        <p:nvSpPr>
          <p:cNvPr id="118" name="Oval 507">
            <a:extLst>
              <a:ext uri="{FF2B5EF4-FFF2-40B4-BE49-F238E27FC236}">
                <a16:creationId xmlns:a16="http://schemas.microsoft.com/office/drawing/2014/main" id="{89AD405F-6076-423C-A7A8-67F8E7A11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4262188"/>
            <a:ext cx="61200" cy="61200"/>
          </a:xfrm>
          <a:prstGeom prst="ellipse">
            <a:avLst/>
          </a:prstGeom>
          <a:solidFill>
            <a:srgbClr val="FFBA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119" name="Rectangle 508">
            <a:extLst>
              <a:ext uri="{FF2B5EF4-FFF2-40B4-BE49-F238E27FC236}">
                <a16:creationId xmlns:a16="http://schemas.microsoft.com/office/drawing/2014/main" id="{356C38B5-B4FC-46FF-862C-50374E789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4231233"/>
            <a:ext cx="73898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Ball Corporation</a:t>
            </a:r>
          </a:p>
        </p:txBody>
      </p:sp>
      <p:sp>
        <p:nvSpPr>
          <p:cNvPr id="120" name="Oval 509">
            <a:extLst>
              <a:ext uri="{FF2B5EF4-FFF2-40B4-BE49-F238E27FC236}">
                <a16:creationId xmlns:a16="http://schemas.microsoft.com/office/drawing/2014/main" id="{4E3F6616-D604-4BE7-AF0C-C0B8A7F02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4363274"/>
            <a:ext cx="61200" cy="61200"/>
          </a:xfrm>
          <a:prstGeom prst="ellipse">
            <a:avLst/>
          </a:prstGeom>
          <a:solidFill>
            <a:srgbClr val="6F889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121" name="Rectangle 510">
            <a:extLst>
              <a:ext uri="{FF2B5EF4-FFF2-40B4-BE49-F238E27FC236}">
                <a16:creationId xmlns:a16="http://schemas.microsoft.com/office/drawing/2014/main" id="{71BB9DE1-A186-4B1F-BE30-CE27FA892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4332319"/>
            <a:ext cx="50975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Blue Origin</a:t>
            </a:r>
          </a:p>
        </p:txBody>
      </p:sp>
      <p:sp>
        <p:nvSpPr>
          <p:cNvPr id="122" name="Oval 511">
            <a:extLst>
              <a:ext uri="{FF2B5EF4-FFF2-40B4-BE49-F238E27FC236}">
                <a16:creationId xmlns:a16="http://schemas.microsoft.com/office/drawing/2014/main" id="{4893F6B8-256F-442D-8F4E-9CB93EA38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4464360"/>
            <a:ext cx="61200" cy="61200"/>
          </a:xfrm>
          <a:prstGeom prst="ellipse">
            <a:avLst/>
          </a:prstGeom>
          <a:solidFill>
            <a:srgbClr val="9628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123" name="Rectangle 512">
            <a:extLst>
              <a:ext uri="{FF2B5EF4-FFF2-40B4-BE49-F238E27FC236}">
                <a16:creationId xmlns:a16="http://schemas.microsoft.com/office/drawing/2014/main" id="{FBC05AAF-772D-442F-ADF2-B4DB51362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4433405"/>
            <a:ext cx="28533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CASC</a:t>
            </a:r>
          </a:p>
        </p:txBody>
      </p:sp>
      <p:sp>
        <p:nvSpPr>
          <p:cNvPr id="124" name="Oval 513">
            <a:extLst>
              <a:ext uri="{FF2B5EF4-FFF2-40B4-BE49-F238E27FC236}">
                <a16:creationId xmlns:a16="http://schemas.microsoft.com/office/drawing/2014/main" id="{BE5CF3DC-11A4-431D-9245-67FC6502E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4565446"/>
            <a:ext cx="61200" cy="61200"/>
          </a:xfrm>
          <a:prstGeom prst="ellipse">
            <a:avLst/>
          </a:prstGeom>
          <a:solidFill>
            <a:srgbClr val="D257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125" name="Rectangle 514">
            <a:extLst>
              <a:ext uri="{FF2B5EF4-FFF2-40B4-BE49-F238E27FC236}">
                <a16:creationId xmlns:a16="http://schemas.microsoft.com/office/drawing/2014/main" id="{6957935F-F6C8-4C5F-955E-F1D0B0C9D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4534491"/>
            <a:ext cx="70211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Drexler Jerome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1BB5EBB-1B42-4C2C-BD40-1896896DE6D0}"/>
              </a:ext>
            </a:extLst>
          </p:cNvPr>
          <p:cNvSpPr txBox="1"/>
          <p:nvPr/>
        </p:nvSpPr>
        <p:spPr>
          <a:xfrm>
            <a:off x="687600" y="954792"/>
            <a:ext cx="479298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en-GB" sz="1200" b="1">
                <a:solidFill>
                  <a:srgbClr val="404955"/>
                </a:solidFill>
              </a:rPr>
              <a:t>Owner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8A54C52-32B4-4DA2-A0DD-4B4E95DAB04D}"/>
              </a:ext>
            </a:extLst>
          </p:cNvPr>
          <p:cNvSpPr txBox="1"/>
          <p:nvPr/>
        </p:nvSpPr>
        <p:spPr>
          <a:xfrm>
            <a:off x="7754983" y="954792"/>
            <a:ext cx="777457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/>
            <a:r>
              <a:rPr lang="en-GB" sz="1200" b="1">
                <a:solidFill>
                  <a:srgbClr val="404955"/>
                </a:solidFill>
              </a:rPr>
              <a:t>Filing Year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AFEE88B-1F42-4B2E-BB98-4EF84F4021BF}"/>
              </a:ext>
            </a:extLst>
          </p:cNvPr>
          <p:cNvSpPr txBox="1"/>
          <p:nvPr/>
        </p:nvSpPr>
        <p:spPr>
          <a:xfrm>
            <a:off x="5652741" y="4593086"/>
            <a:ext cx="2879699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/>
            <a:r>
              <a:rPr lang="en-GB" sz="1200" b="1">
                <a:solidFill>
                  <a:srgbClr val="404955"/>
                </a:solidFill>
              </a:rPr>
              <a:t>Bubble Area: No. of patent applications</a:t>
            </a:r>
          </a:p>
        </p:txBody>
      </p:sp>
      <p:sp>
        <p:nvSpPr>
          <p:cNvPr id="8" name="Oval 2531">
            <a:extLst>
              <a:ext uri="{FF2B5EF4-FFF2-40B4-BE49-F238E27FC236}">
                <a16:creationId xmlns:a16="http://schemas.microsoft.com/office/drawing/2014/main" id="{4142774C-542D-45CC-8D76-993E9DB9F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1229608"/>
            <a:ext cx="61200" cy="61200"/>
          </a:xfrm>
          <a:prstGeom prst="ellipse">
            <a:avLst/>
          </a:prstGeom>
          <a:solidFill>
            <a:srgbClr val="B3B6B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9" name="Rectangle 2532">
            <a:extLst>
              <a:ext uri="{FF2B5EF4-FFF2-40B4-BE49-F238E27FC236}">
                <a16:creationId xmlns:a16="http://schemas.microsoft.com/office/drawing/2014/main" id="{AA7B26DA-52A7-4AD7-A663-B05C2C3A3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1198653"/>
            <a:ext cx="92813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Maxar Technologies</a:t>
            </a:r>
          </a:p>
        </p:txBody>
      </p:sp>
      <p:sp>
        <p:nvSpPr>
          <p:cNvPr id="10" name="Oval 2600">
            <a:extLst>
              <a:ext uri="{FF2B5EF4-FFF2-40B4-BE49-F238E27FC236}">
                <a16:creationId xmlns:a16="http://schemas.microsoft.com/office/drawing/2014/main" id="{858E1BF2-7C80-44EC-B6FC-F64AA2F14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4666546"/>
            <a:ext cx="61200" cy="61200"/>
          </a:xfrm>
          <a:prstGeom prst="ellipse">
            <a:avLst/>
          </a:prstGeom>
          <a:solidFill>
            <a:srgbClr val="AD584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11" name="Rectangle 2601">
            <a:extLst>
              <a:ext uri="{FF2B5EF4-FFF2-40B4-BE49-F238E27FC236}">
                <a16:creationId xmlns:a16="http://schemas.microsoft.com/office/drawing/2014/main" id="{BD113620-46E2-4FCF-B278-1B2FE08BA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4635591"/>
            <a:ext cx="69249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Florida Turbine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77095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F05C10E-ABE4-4A6F-BB06-15827ECF3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893B4-A1BB-47FA-B2D5-C12E8855213D}" type="slidenum">
              <a:rPr lang="en-GB" smtClean="0"/>
              <a:t>22</a:t>
            </a:fld>
            <a:endParaRPr lang="en-GB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2CA99ED-B161-4622-906C-F7F3A8EAB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600" y="270001"/>
            <a:ext cx="7846638" cy="404906"/>
          </a:xfrm>
        </p:spPr>
        <p:txBody>
          <a:bodyPr/>
          <a:lstStyle/>
          <a:p>
            <a:r>
              <a:rPr lang="en-GB" sz="2350">
                <a:latin typeface="Arial"/>
                <a:cs typeface="Arial"/>
              </a:rPr>
              <a:t>Figure 21</a:t>
            </a:r>
            <a:endParaRPr lang="en-GB"/>
          </a:p>
        </p:txBody>
      </p:sp>
      <p:graphicFrame>
        <p:nvGraphicFramePr>
          <p:cNvPr id="6" name="widget-c9556543-4b97-4531-961f-fb44992cd17a">
            <a:extLst>
              <a:ext uri="{FF2B5EF4-FFF2-40B4-BE49-F238E27FC236}">
                <a16:creationId xmlns:a16="http://schemas.microsoft.com/office/drawing/2014/main" id="{90038A8E-7213-4CCF-9B53-22CD4E90E9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102266"/>
              </p:ext>
            </p:extLst>
          </p:nvPr>
        </p:nvGraphicFramePr>
        <p:xfrm>
          <a:off x="687599" y="987425"/>
          <a:ext cx="7992000" cy="3744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8" name="Oval 352">
            <a:extLst>
              <a:ext uri="{FF2B5EF4-FFF2-40B4-BE49-F238E27FC236}">
                <a16:creationId xmlns:a16="http://schemas.microsoft.com/office/drawing/2014/main" id="{E2805120-A07C-4405-9599-0F94770BD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1340555"/>
            <a:ext cx="50800" cy="50800"/>
          </a:xfrm>
          <a:prstGeom prst="ellipse">
            <a:avLst/>
          </a:pr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179" name="Rectangle 353">
            <a:extLst>
              <a:ext uri="{FF2B5EF4-FFF2-40B4-BE49-F238E27FC236}">
                <a16:creationId xmlns:a16="http://schemas.microsoft.com/office/drawing/2014/main" id="{C21CB1F2-4797-403A-AED4-A1D69E3C1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1299739"/>
            <a:ext cx="92974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Aerojet Rocketdyne</a:t>
            </a:r>
          </a:p>
        </p:txBody>
      </p:sp>
      <p:sp>
        <p:nvSpPr>
          <p:cNvPr id="180" name="Oval 354">
            <a:extLst>
              <a:ext uri="{FF2B5EF4-FFF2-40B4-BE49-F238E27FC236}">
                <a16:creationId xmlns:a16="http://schemas.microsoft.com/office/drawing/2014/main" id="{37098979-6EA8-470A-900C-5EBE6259A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1441102"/>
            <a:ext cx="50800" cy="50800"/>
          </a:xfrm>
          <a:prstGeom prst="ellipse">
            <a:avLst/>
          </a:prstGeom>
          <a:solidFill>
            <a:srgbClr val="FAE2E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181" name="Rectangle 355">
            <a:extLst>
              <a:ext uri="{FF2B5EF4-FFF2-40B4-BE49-F238E27FC236}">
                <a16:creationId xmlns:a16="http://schemas.microsoft.com/office/drawing/2014/main" id="{2BCC77C1-31E5-4EA9-9EA1-69FAEB59A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1400825"/>
            <a:ext cx="67486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RUAG Holding</a:t>
            </a:r>
          </a:p>
        </p:txBody>
      </p:sp>
      <p:sp>
        <p:nvSpPr>
          <p:cNvPr id="182" name="Oval 356">
            <a:extLst>
              <a:ext uri="{FF2B5EF4-FFF2-40B4-BE49-F238E27FC236}">
                <a16:creationId xmlns:a16="http://schemas.microsoft.com/office/drawing/2014/main" id="{E1078DCC-7FCB-4887-94E0-A0A895046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1541649"/>
            <a:ext cx="50800" cy="50800"/>
          </a:xfrm>
          <a:prstGeom prst="ellipse">
            <a:avLst/>
          </a:prstGeom>
          <a:solidFill>
            <a:srgbClr val="77D9E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183" name="Rectangle 357">
            <a:extLst>
              <a:ext uri="{FF2B5EF4-FFF2-40B4-BE49-F238E27FC236}">
                <a16:creationId xmlns:a16="http://schemas.microsoft.com/office/drawing/2014/main" id="{E014659F-B78E-4B4A-90D0-1F7E73C24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1501911"/>
            <a:ext cx="114454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European Space Agency</a:t>
            </a:r>
          </a:p>
        </p:txBody>
      </p:sp>
      <p:sp>
        <p:nvSpPr>
          <p:cNvPr id="184" name="Oval 358">
            <a:extLst>
              <a:ext uri="{FF2B5EF4-FFF2-40B4-BE49-F238E27FC236}">
                <a16:creationId xmlns:a16="http://schemas.microsoft.com/office/drawing/2014/main" id="{FA4D1FAD-47BF-4548-9AC9-EA8C324A0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1642196"/>
            <a:ext cx="50800" cy="50800"/>
          </a:xfrm>
          <a:prstGeom prst="ellipse">
            <a:avLst/>
          </a:prstGeom>
          <a:solidFill>
            <a:srgbClr val="EAF1C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185" name="Rectangle 359">
            <a:extLst>
              <a:ext uri="{FF2B5EF4-FFF2-40B4-BE49-F238E27FC236}">
                <a16:creationId xmlns:a16="http://schemas.microsoft.com/office/drawing/2014/main" id="{72C12DC7-5B08-4C61-82F6-6ED3E40C0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1602997"/>
            <a:ext cx="22281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OHB</a:t>
            </a:r>
          </a:p>
        </p:txBody>
      </p:sp>
      <p:sp>
        <p:nvSpPr>
          <p:cNvPr id="186" name="Oval 360">
            <a:extLst>
              <a:ext uri="{FF2B5EF4-FFF2-40B4-BE49-F238E27FC236}">
                <a16:creationId xmlns:a16="http://schemas.microsoft.com/office/drawing/2014/main" id="{2787BC71-582C-4F7F-B6A1-4F50F8AF0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1742743"/>
            <a:ext cx="50800" cy="50800"/>
          </a:xfrm>
          <a:prstGeom prst="ellipse">
            <a:avLst/>
          </a:prstGeom>
          <a:solidFill>
            <a:srgbClr val="33333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187" name="Rectangle 361">
            <a:extLst>
              <a:ext uri="{FF2B5EF4-FFF2-40B4-BE49-F238E27FC236}">
                <a16:creationId xmlns:a16="http://schemas.microsoft.com/office/drawing/2014/main" id="{9F12ED15-3491-4753-B246-5E7CDDE9B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1704083"/>
            <a:ext cx="29014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CNRS</a:t>
            </a:r>
          </a:p>
        </p:txBody>
      </p:sp>
      <p:sp>
        <p:nvSpPr>
          <p:cNvPr id="188" name="Oval 362">
            <a:extLst>
              <a:ext uri="{FF2B5EF4-FFF2-40B4-BE49-F238E27FC236}">
                <a16:creationId xmlns:a16="http://schemas.microsoft.com/office/drawing/2014/main" id="{8826D541-2029-433E-81DC-38B1CFA11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1843290"/>
            <a:ext cx="50800" cy="50800"/>
          </a:xfrm>
          <a:prstGeom prst="ellipse">
            <a:avLst/>
          </a:prstGeom>
          <a:solidFill>
            <a:srgbClr val="D09F9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189" name="Rectangle 363">
            <a:extLst>
              <a:ext uri="{FF2B5EF4-FFF2-40B4-BE49-F238E27FC236}">
                <a16:creationId xmlns:a16="http://schemas.microsoft.com/office/drawing/2014/main" id="{24AAAEF4-4D85-4947-925D-C3A6D22A2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1805169"/>
            <a:ext cx="42479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Moog Inc</a:t>
            </a:r>
          </a:p>
        </p:txBody>
      </p:sp>
      <p:sp>
        <p:nvSpPr>
          <p:cNvPr id="190" name="Oval 364">
            <a:extLst>
              <a:ext uri="{FF2B5EF4-FFF2-40B4-BE49-F238E27FC236}">
                <a16:creationId xmlns:a16="http://schemas.microsoft.com/office/drawing/2014/main" id="{8722D98B-DCA7-4B00-B583-DB6400549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1943837"/>
            <a:ext cx="50800" cy="50800"/>
          </a:xfrm>
          <a:prstGeom prst="ellipse">
            <a:avLst/>
          </a:prstGeom>
          <a:solidFill>
            <a:srgbClr val="7F95A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191" name="Rectangle 365">
            <a:extLst>
              <a:ext uri="{FF2B5EF4-FFF2-40B4-BE49-F238E27FC236}">
                <a16:creationId xmlns:a16="http://schemas.microsoft.com/office/drawing/2014/main" id="{1800CE4F-1B99-48D1-BB2B-8592227A9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1906255"/>
            <a:ext cx="120225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CNES (in: Gov. of France)</a:t>
            </a:r>
          </a:p>
        </p:txBody>
      </p:sp>
      <p:sp>
        <p:nvSpPr>
          <p:cNvPr id="192" name="Oval 366">
            <a:extLst>
              <a:ext uri="{FF2B5EF4-FFF2-40B4-BE49-F238E27FC236}">
                <a16:creationId xmlns:a16="http://schemas.microsoft.com/office/drawing/2014/main" id="{5F88F2CE-FEE8-4A66-8E0F-A7D4B05D9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2044384"/>
            <a:ext cx="50800" cy="50800"/>
          </a:xfrm>
          <a:prstGeom prst="ellipse">
            <a:avLst/>
          </a:prstGeom>
          <a:solidFill>
            <a:srgbClr val="EFA7B9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193" name="Rectangle 367">
            <a:extLst>
              <a:ext uri="{FF2B5EF4-FFF2-40B4-BE49-F238E27FC236}">
                <a16:creationId xmlns:a16="http://schemas.microsoft.com/office/drawing/2014/main" id="{7307D36D-44BA-466A-B0C1-445CE2EE0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2007341"/>
            <a:ext cx="103233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Government of France</a:t>
            </a:r>
          </a:p>
        </p:txBody>
      </p:sp>
      <p:sp>
        <p:nvSpPr>
          <p:cNvPr id="194" name="Oval 368">
            <a:extLst>
              <a:ext uri="{FF2B5EF4-FFF2-40B4-BE49-F238E27FC236}">
                <a16:creationId xmlns:a16="http://schemas.microsoft.com/office/drawing/2014/main" id="{DDDE1AAE-5349-42FA-BE56-430638704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2144931"/>
            <a:ext cx="50800" cy="50800"/>
          </a:xfrm>
          <a:prstGeom prst="ellipse">
            <a:avLst/>
          </a:prstGeom>
          <a:solidFill>
            <a:srgbClr val="9FB0B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195" name="Rectangle 369">
            <a:extLst>
              <a:ext uri="{FF2B5EF4-FFF2-40B4-BE49-F238E27FC236}">
                <a16:creationId xmlns:a16="http://schemas.microsoft.com/office/drawing/2014/main" id="{C8A717F4-9B87-4B9D-96C6-1D5BDA978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2108427"/>
            <a:ext cx="34464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Gogoro</a:t>
            </a:r>
          </a:p>
        </p:txBody>
      </p:sp>
      <p:sp>
        <p:nvSpPr>
          <p:cNvPr id="196" name="Oval 370">
            <a:extLst>
              <a:ext uri="{FF2B5EF4-FFF2-40B4-BE49-F238E27FC236}">
                <a16:creationId xmlns:a16="http://schemas.microsoft.com/office/drawing/2014/main" id="{A5A10440-D2E7-40D8-8122-B4E7C63AC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2245478"/>
            <a:ext cx="50800" cy="52388"/>
          </a:xfrm>
          <a:prstGeom prst="ellipse">
            <a:avLst/>
          </a:prstGeom>
          <a:solidFill>
            <a:srgbClr val="CCE0D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197" name="Rectangle 371">
            <a:extLst>
              <a:ext uri="{FF2B5EF4-FFF2-40B4-BE49-F238E27FC236}">
                <a16:creationId xmlns:a16="http://schemas.microsoft.com/office/drawing/2014/main" id="{3E8E1899-DE5C-43AE-AF18-2E9504E92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2209513"/>
            <a:ext cx="130805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 err="1">
                <a:ln>
                  <a:noFill/>
                </a:ln>
                <a:effectLst/>
                <a:latin typeface="+mn-lt"/>
              </a:rPr>
              <a:t>Solaero</a:t>
            </a: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 Technologies Corp. </a:t>
            </a:r>
          </a:p>
        </p:txBody>
      </p:sp>
      <p:sp>
        <p:nvSpPr>
          <p:cNvPr id="198" name="Oval 372">
            <a:extLst>
              <a:ext uri="{FF2B5EF4-FFF2-40B4-BE49-F238E27FC236}">
                <a16:creationId xmlns:a16="http://schemas.microsoft.com/office/drawing/2014/main" id="{8ED3A24F-72F9-46AE-8EE7-567246AED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2347613"/>
            <a:ext cx="50800" cy="50800"/>
          </a:xfrm>
          <a:prstGeom prst="ellipse">
            <a:avLst/>
          </a:prstGeom>
          <a:solidFill>
            <a:srgbClr val="FFEAB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199" name="Rectangle 373">
            <a:extLst>
              <a:ext uri="{FF2B5EF4-FFF2-40B4-BE49-F238E27FC236}">
                <a16:creationId xmlns:a16="http://schemas.microsoft.com/office/drawing/2014/main" id="{9F7EC288-0768-4319-9EF7-B0CF7D494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2310599"/>
            <a:ext cx="34945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QinetiQ</a:t>
            </a:r>
          </a:p>
        </p:txBody>
      </p:sp>
      <p:sp>
        <p:nvSpPr>
          <p:cNvPr id="200" name="Oval 374">
            <a:extLst>
              <a:ext uri="{FF2B5EF4-FFF2-40B4-BE49-F238E27FC236}">
                <a16:creationId xmlns:a16="http://schemas.microsoft.com/office/drawing/2014/main" id="{8BDF79FE-2D55-4F25-879E-091FF3DA7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2448160"/>
            <a:ext cx="50800" cy="50800"/>
          </a:xfrm>
          <a:prstGeom prst="ellipse">
            <a:avLst/>
          </a:prstGeom>
          <a:solidFill>
            <a:srgbClr val="CB3F3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201" name="Rectangle 375">
            <a:extLst>
              <a:ext uri="{FF2B5EF4-FFF2-40B4-BE49-F238E27FC236}">
                <a16:creationId xmlns:a16="http://schemas.microsoft.com/office/drawing/2014/main" id="{4C51F195-443C-4EC7-85D4-37FD91DC1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2411685"/>
            <a:ext cx="822341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Chongqing </a:t>
            </a:r>
            <a:r>
              <a:rPr kumimoji="0" lang="en-GB" altLang="de-DE" sz="800" b="0" i="0" u="none" strike="noStrike" cap="none" normalizeH="0" baseline="0" err="1">
                <a:ln>
                  <a:noFill/>
                </a:ln>
                <a:effectLst/>
                <a:latin typeface="+mn-lt"/>
              </a:rPr>
              <a:t>Sokon</a:t>
            </a:r>
            <a:endParaRPr kumimoji="0" lang="en-GB" altLang="de-DE" sz="8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202" name="Oval 376">
            <a:extLst>
              <a:ext uri="{FF2B5EF4-FFF2-40B4-BE49-F238E27FC236}">
                <a16:creationId xmlns:a16="http://schemas.microsoft.com/office/drawing/2014/main" id="{68E389EA-1453-45E9-A831-C8490FEDD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2548707"/>
            <a:ext cx="50800" cy="50800"/>
          </a:xfrm>
          <a:prstGeom prst="ellipse">
            <a:avLst/>
          </a:prstGeom>
          <a:solidFill>
            <a:srgbClr val="FFF1C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203" name="Rectangle 377">
            <a:extLst>
              <a:ext uri="{FF2B5EF4-FFF2-40B4-BE49-F238E27FC236}">
                <a16:creationId xmlns:a16="http://schemas.microsoft.com/office/drawing/2014/main" id="{4EB092E2-AEDD-4146-A86A-E617520B5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2512771"/>
            <a:ext cx="109966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 err="1">
                <a:ln>
                  <a:noFill/>
                </a:ln>
                <a:effectLst/>
                <a:latin typeface="+mn-lt"/>
              </a:rPr>
              <a:t>Stinnesbeck</a:t>
            </a: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 Thomas Dr</a:t>
            </a:r>
          </a:p>
        </p:txBody>
      </p:sp>
      <p:sp>
        <p:nvSpPr>
          <p:cNvPr id="204" name="Oval 378">
            <a:extLst>
              <a:ext uri="{FF2B5EF4-FFF2-40B4-BE49-F238E27FC236}">
                <a16:creationId xmlns:a16="http://schemas.microsoft.com/office/drawing/2014/main" id="{00420008-C04F-4F97-936F-8A82A021B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2649254"/>
            <a:ext cx="50800" cy="52388"/>
          </a:xfrm>
          <a:prstGeom prst="ellipse">
            <a:avLst/>
          </a:prstGeom>
          <a:solidFill>
            <a:srgbClr val="F3E7E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205" name="Rectangle 379">
            <a:extLst>
              <a:ext uri="{FF2B5EF4-FFF2-40B4-BE49-F238E27FC236}">
                <a16:creationId xmlns:a16="http://schemas.microsoft.com/office/drawing/2014/main" id="{BAA7C9F4-48DF-4B92-A009-6A77AF77A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2613857"/>
            <a:ext cx="99706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 err="1">
                <a:ln>
                  <a:noFill/>
                </a:ln>
                <a:effectLst/>
                <a:latin typeface="+mn-lt"/>
              </a:rPr>
              <a:t>Worldvu</a:t>
            </a: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 Satellites Ltd</a:t>
            </a:r>
          </a:p>
        </p:txBody>
      </p:sp>
      <p:sp>
        <p:nvSpPr>
          <p:cNvPr id="206" name="Oval 380">
            <a:extLst>
              <a:ext uri="{FF2B5EF4-FFF2-40B4-BE49-F238E27FC236}">
                <a16:creationId xmlns:a16="http://schemas.microsoft.com/office/drawing/2014/main" id="{E4F4B1AC-C058-468D-8DEC-08D42AD0A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2751389"/>
            <a:ext cx="50800" cy="50800"/>
          </a:xfrm>
          <a:prstGeom prst="ellipse">
            <a:avLst/>
          </a:pr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207" name="Rectangle 381">
            <a:extLst>
              <a:ext uri="{FF2B5EF4-FFF2-40B4-BE49-F238E27FC236}">
                <a16:creationId xmlns:a16="http://schemas.microsoft.com/office/drawing/2014/main" id="{6AFC8E0C-1D28-49DF-A89C-A471D5450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2714943"/>
            <a:ext cx="60753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Airbus Group</a:t>
            </a:r>
          </a:p>
        </p:txBody>
      </p:sp>
      <p:sp>
        <p:nvSpPr>
          <p:cNvPr id="208" name="Oval 382">
            <a:extLst>
              <a:ext uri="{FF2B5EF4-FFF2-40B4-BE49-F238E27FC236}">
                <a16:creationId xmlns:a16="http://schemas.microsoft.com/office/drawing/2014/main" id="{B7BF7C7B-7A10-4929-B558-712017E46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2851936"/>
            <a:ext cx="50800" cy="50800"/>
          </a:xfrm>
          <a:prstGeom prst="ellipse">
            <a:avLst/>
          </a:prstGeom>
          <a:solidFill>
            <a:srgbClr val="8A100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209" name="Rectangle 383">
            <a:extLst>
              <a:ext uri="{FF2B5EF4-FFF2-40B4-BE49-F238E27FC236}">
                <a16:creationId xmlns:a16="http://schemas.microsoft.com/office/drawing/2014/main" id="{CF4A089F-126E-438D-8237-C0734BBB8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2816029"/>
            <a:ext cx="95859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 err="1">
                <a:ln>
                  <a:noFill/>
                </a:ln>
                <a:effectLst/>
                <a:latin typeface="+mn-lt"/>
              </a:rPr>
              <a:t>Astroscale</a:t>
            </a: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 Japan Inc</a:t>
            </a:r>
          </a:p>
        </p:txBody>
      </p:sp>
      <p:sp>
        <p:nvSpPr>
          <p:cNvPr id="210" name="Oval 384">
            <a:extLst>
              <a:ext uri="{FF2B5EF4-FFF2-40B4-BE49-F238E27FC236}">
                <a16:creationId xmlns:a16="http://schemas.microsoft.com/office/drawing/2014/main" id="{8BB595B8-5235-4878-A91C-C62486BC8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2952483"/>
            <a:ext cx="50800" cy="50800"/>
          </a:xfrm>
          <a:prstGeom prst="ellipse">
            <a:avLst/>
          </a:prstGeom>
          <a:solidFill>
            <a:srgbClr val="1A744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211" name="Rectangle 385">
            <a:extLst>
              <a:ext uri="{FF2B5EF4-FFF2-40B4-BE49-F238E27FC236}">
                <a16:creationId xmlns:a16="http://schemas.microsoft.com/office/drawing/2014/main" id="{2D9F5EC5-1CC0-447D-A65A-AA48AF699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2917115"/>
            <a:ext cx="127118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CDC </a:t>
            </a:r>
            <a:r>
              <a:rPr kumimoji="0" lang="en-GB" altLang="de-DE" sz="800" b="0" i="0" u="none" strike="noStrike" cap="none" normalizeH="0" baseline="0" err="1">
                <a:ln>
                  <a:noFill/>
                </a:ln>
                <a:effectLst/>
                <a:latin typeface="+mn-lt"/>
              </a:rPr>
              <a:t>Propriete</a:t>
            </a: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GB" altLang="de-DE" sz="800" b="0" i="0" u="none" strike="noStrike" cap="none" normalizeH="0" baseline="0" err="1">
                <a:ln>
                  <a:noFill/>
                </a:ln>
                <a:effectLst/>
                <a:latin typeface="+mn-lt"/>
              </a:rPr>
              <a:t>Intellectuelle</a:t>
            </a:r>
            <a:endParaRPr kumimoji="0" lang="en-GB" altLang="de-DE" sz="8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212" name="Oval 386">
            <a:extLst>
              <a:ext uri="{FF2B5EF4-FFF2-40B4-BE49-F238E27FC236}">
                <a16:creationId xmlns:a16="http://schemas.microsoft.com/office/drawing/2014/main" id="{6CEA3CFE-6C2A-4131-B9A4-AD4DA06CE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3053030"/>
            <a:ext cx="50800" cy="52388"/>
          </a:xfrm>
          <a:prstGeom prst="ellipse">
            <a:avLst/>
          </a:prstGeom>
          <a:solidFill>
            <a:srgbClr val="D5E49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213" name="Rectangle 387">
            <a:extLst>
              <a:ext uri="{FF2B5EF4-FFF2-40B4-BE49-F238E27FC236}">
                <a16:creationId xmlns:a16="http://schemas.microsoft.com/office/drawing/2014/main" id="{F12ABE13-87FA-4F2C-8355-029FF6052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3018201"/>
            <a:ext cx="102752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Government of the UK</a:t>
            </a:r>
          </a:p>
        </p:txBody>
      </p:sp>
      <p:sp>
        <p:nvSpPr>
          <p:cNvPr id="214" name="Oval 388">
            <a:extLst>
              <a:ext uri="{FF2B5EF4-FFF2-40B4-BE49-F238E27FC236}">
                <a16:creationId xmlns:a16="http://schemas.microsoft.com/office/drawing/2014/main" id="{C3DA5374-2AFC-4AB0-93E4-594E570AF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3155165"/>
            <a:ext cx="50800" cy="50800"/>
          </a:xfrm>
          <a:prstGeom prst="ellipse">
            <a:avLst/>
          </a:prstGeom>
          <a:solidFill>
            <a:srgbClr val="BFCAD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215" name="Rectangle 389">
            <a:extLst>
              <a:ext uri="{FF2B5EF4-FFF2-40B4-BE49-F238E27FC236}">
                <a16:creationId xmlns:a16="http://schemas.microsoft.com/office/drawing/2014/main" id="{18069C32-39D5-40E6-A941-82EA133F2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3119287"/>
            <a:ext cx="74379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 err="1">
                <a:ln>
                  <a:noFill/>
                </a:ln>
                <a:effectLst/>
                <a:latin typeface="+mn-lt"/>
              </a:rPr>
              <a:t>Merlaku</a:t>
            </a: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GB" altLang="de-DE" sz="800" b="0" i="0" u="none" strike="noStrike" cap="none" normalizeH="0" baseline="0" err="1">
                <a:ln>
                  <a:noFill/>
                </a:ln>
                <a:effectLst/>
                <a:latin typeface="+mn-lt"/>
              </a:rPr>
              <a:t>Kastriot</a:t>
            </a:r>
            <a:endParaRPr kumimoji="0" lang="en-GB" altLang="de-DE" sz="8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216" name="Oval 390">
            <a:extLst>
              <a:ext uri="{FF2B5EF4-FFF2-40B4-BE49-F238E27FC236}">
                <a16:creationId xmlns:a16="http://schemas.microsoft.com/office/drawing/2014/main" id="{B2505999-1DDC-4CAC-9C8C-76B79BCB0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3255712"/>
            <a:ext cx="50800" cy="49213"/>
          </a:xfrm>
          <a:prstGeom prst="ellipse">
            <a:avLst/>
          </a:prstGeom>
          <a:solidFill>
            <a:srgbClr val="DCB7B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217" name="Rectangle 391">
            <a:extLst>
              <a:ext uri="{FF2B5EF4-FFF2-40B4-BE49-F238E27FC236}">
                <a16:creationId xmlns:a16="http://schemas.microsoft.com/office/drawing/2014/main" id="{737221D7-1111-4E65-83DB-A750A896B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3220373"/>
            <a:ext cx="63639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 err="1">
                <a:ln>
                  <a:noFill/>
                </a:ln>
                <a:effectLst/>
                <a:latin typeface="+mn-lt"/>
              </a:rPr>
              <a:t>Onera</a:t>
            </a: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 France</a:t>
            </a:r>
          </a:p>
        </p:txBody>
      </p:sp>
      <p:sp>
        <p:nvSpPr>
          <p:cNvPr id="218" name="Oval 392">
            <a:extLst>
              <a:ext uri="{FF2B5EF4-FFF2-40B4-BE49-F238E27FC236}">
                <a16:creationId xmlns:a16="http://schemas.microsoft.com/office/drawing/2014/main" id="{CA3054D0-6192-49CE-B768-66877B71A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3354672"/>
            <a:ext cx="50800" cy="50800"/>
          </a:xfrm>
          <a:prstGeom prst="ellipse">
            <a:avLst/>
          </a:prstGeom>
          <a:solidFill>
            <a:srgbClr val="F2CFC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219" name="Rectangle 393">
            <a:extLst>
              <a:ext uri="{FF2B5EF4-FFF2-40B4-BE49-F238E27FC236}">
                <a16:creationId xmlns:a16="http://schemas.microsoft.com/office/drawing/2014/main" id="{FAE6376D-87FD-4990-B66C-51EB4FD35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3321459"/>
            <a:ext cx="80951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Reaction Engines</a:t>
            </a:r>
          </a:p>
        </p:txBody>
      </p:sp>
      <p:sp>
        <p:nvSpPr>
          <p:cNvPr id="220" name="Oval 394">
            <a:extLst>
              <a:ext uri="{FF2B5EF4-FFF2-40B4-BE49-F238E27FC236}">
                <a16:creationId xmlns:a16="http://schemas.microsoft.com/office/drawing/2014/main" id="{13CB5FA5-EB38-428E-A623-122F3E533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3455219"/>
            <a:ext cx="50800" cy="52388"/>
          </a:xfrm>
          <a:prstGeom prst="ellipse">
            <a:avLst/>
          </a:prstGeom>
          <a:solidFill>
            <a:srgbClr val="D8F4F9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221" name="Rectangle 395">
            <a:extLst>
              <a:ext uri="{FF2B5EF4-FFF2-40B4-BE49-F238E27FC236}">
                <a16:creationId xmlns:a16="http://schemas.microsoft.com/office/drawing/2014/main" id="{A95A0C98-206D-410C-8936-C7C04BA92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3422545"/>
            <a:ext cx="94096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 err="1">
                <a:ln>
                  <a:noFill/>
                </a:ln>
                <a:effectLst/>
                <a:latin typeface="+mn-lt"/>
              </a:rPr>
              <a:t>Rubinraut</a:t>
            </a: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 Alexander</a:t>
            </a:r>
          </a:p>
        </p:txBody>
      </p:sp>
      <p:sp>
        <p:nvSpPr>
          <p:cNvPr id="222" name="Oval 396">
            <a:extLst>
              <a:ext uri="{FF2B5EF4-FFF2-40B4-BE49-F238E27FC236}">
                <a16:creationId xmlns:a16="http://schemas.microsoft.com/office/drawing/2014/main" id="{568C563A-6E83-4639-9F80-1440C4E31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3557354"/>
            <a:ext cx="50800" cy="50800"/>
          </a:xfrm>
          <a:prstGeom prst="ellipse">
            <a:avLst/>
          </a:prstGeom>
          <a:solidFill>
            <a:srgbClr val="CEE07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223" name="Rectangle 397">
            <a:extLst>
              <a:ext uri="{FF2B5EF4-FFF2-40B4-BE49-F238E27FC236}">
                <a16:creationId xmlns:a16="http://schemas.microsoft.com/office/drawing/2014/main" id="{24052491-6CEB-4D17-9DB7-81071FE38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3523631"/>
            <a:ext cx="92813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Firestar Engineering</a:t>
            </a:r>
          </a:p>
        </p:txBody>
      </p:sp>
      <p:sp>
        <p:nvSpPr>
          <p:cNvPr id="224" name="Oval 398">
            <a:extLst>
              <a:ext uri="{FF2B5EF4-FFF2-40B4-BE49-F238E27FC236}">
                <a16:creationId xmlns:a16="http://schemas.microsoft.com/office/drawing/2014/main" id="{E455E7A8-6043-4477-9A7A-131463DA8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3657901"/>
            <a:ext cx="50800" cy="49213"/>
          </a:xfrm>
          <a:prstGeom prst="ellipse">
            <a:avLst/>
          </a:prstGeom>
          <a:solidFill>
            <a:srgbClr val="4D937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225" name="Rectangle 399">
            <a:extLst>
              <a:ext uri="{FF2B5EF4-FFF2-40B4-BE49-F238E27FC236}">
                <a16:creationId xmlns:a16="http://schemas.microsoft.com/office/drawing/2014/main" id="{9475D1A8-46BF-4D07-8D4A-6E5C542EB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3624717"/>
            <a:ext cx="112851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G </a:t>
            </a:r>
            <a:r>
              <a:rPr kumimoji="0" lang="en-GB" altLang="de-DE" sz="800" b="0" i="0" u="none" strike="noStrike" cap="none" normalizeH="0" baseline="0" err="1">
                <a:ln>
                  <a:noFill/>
                </a:ln>
                <a:effectLst/>
                <a:latin typeface="+mn-lt"/>
              </a:rPr>
              <a:t>Predpr</a:t>
            </a: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 K </a:t>
            </a:r>
            <a:r>
              <a:rPr kumimoji="0" lang="en-GB" altLang="de-DE" sz="800" b="0" i="0" u="none" strike="noStrike" cap="none" normalizeH="0" baseline="0" err="1">
                <a:ln>
                  <a:noFill/>
                </a:ln>
                <a:effectLst/>
                <a:latin typeface="+mn-lt"/>
              </a:rPr>
              <a:t>Bjurokhim</a:t>
            </a: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. A</a:t>
            </a:r>
          </a:p>
        </p:txBody>
      </p:sp>
      <p:sp>
        <p:nvSpPr>
          <p:cNvPr id="226" name="Oval 400">
            <a:extLst>
              <a:ext uri="{FF2B5EF4-FFF2-40B4-BE49-F238E27FC236}">
                <a16:creationId xmlns:a16="http://schemas.microsoft.com/office/drawing/2014/main" id="{FDC2FB37-BB65-473A-BBBA-AB5823120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3756861"/>
            <a:ext cx="50800" cy="52388"/>
          </a:xfrm>
          <a:prstGeom prst="ellipse">
            <a:avLst/>
          </a:prstGeom>
          <a:solidFill>
            <a:srgbClr val="DFE5E9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227" name="Rectangle 401">
            <a:extLst>
              <a:ext uri="{FF2B5EF4-FFF2-40B4-BE49-F238E27FC236}">
                <a16:creationId xmlns:a16="http://schemas.microsoft.com/office/drawing/2014/main" id="{F32A6A9B-8A83-4800-805C-D315D372A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3725803"/>
            <a:ext cx="76783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 err="1">
                <a:ln>
                  <a:noFill/>
                </a:ln>
                <a:effectLst/>
                <a:latin typeface="+mn-lt"/>
              </a:rPr>
              <a:t>Riederer</a:t>
            </a: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GB" altLang="de-DE" sz="800" b="0" i="0" u="none" strike="noStrike" cap="none" normalizeH="0" baseline="0" err="1">
                <a:ln>
                  <a:noFill/>
                </a:ln>
                <a:effectLst/>
                <a:latin typeface="+mn-lt"/>
              </a:rPr>
              <a:t>Zdenko</a:t>
            </a:r>
            <a:endParaRPr kumimoji="0" lang="en-GB" altLang="de-DE" sz="8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228" name="Oval 402">
            <a:extLst>
              <a:ext uri="{FF2B5EF4-FFF2-40B4-BE49-F238E27FC236}">
                <a16:creationId xmlns:a16="http://schemas.microsoft.com/office/drawing/2014/main" id="{C45DA203-283A-47B8-8993-357F91509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3858996"/>
            <a:ext cx="50800" cy="52388"/>
          </a:xfrm>
          <a:prstGeom prst="ellipse">
            <a:avLst/>
          </a:prstGeom>
          <a:solidFill>
            <a:srgbClr val="6F889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229" name="Rectangle 403">
            <a:extLst>
              <a:ext uri="{FF2B5EF4-FFF2-40B4-BE49-F238E27FC236}">
                <a16:creationId xmlns:a16="http://schemas.microsoft.com/office/drawing/2014/main" id="{A040CE96-09A1-428B-89A8-9DD707BB6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3826889"/>
            <a:ext cx="50975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Blue Origin</a:t>
            </a:r>
          </a:p>
        </p:txBody>
      </p:sp>
      <p:sp>
        <p:nvSpPr>
          <p:cNvPr id="230" name="Oval 404">
            <a:extLst>
              <a:ext uri="{FF2B5EF4-FFF2-40B4-BE49-F238E27FC236}">
                <a16:creationId xmlns:a16="http://schemas.microsoft.com/office/drawing/2014/main" id="{E0660E47-7AD8-4B77-ADCB-C805F209D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3961131"/>
            <a:ext cx="50800" cy="50800"/>
          </a:xfrm>
          <a:prstGeom prst="ellipse">
            <a:avLst/>
          </a:prstGeom>
          <a:solidFill>
            <a:srgbClr val="5D8DC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231" name="Rectangle 405">
            <a:extLst>
              <a:ext uri="{FF2B5EF4-FFF2-40B4-BE49-F238E27FC236}">
                <a16:creationId xmlns:a16="http://schemas.microsoft.com/office/drawing/2014/main" id="{2BEE9AB9-C114-4EEA-BCDF-AACD79687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3927975"/>
            <a:ext cx="71654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Dassault Group</a:t>
            </a:r>
          </a:p>
        </p:txBody>
      </p:sp>
      <p:sp>
        <p:nvSpPr>
          <p:cNvPr id="18" name="Oval 407">
            <a:extLst>
              <a:ext uri="{FF2B5EF4-FFF2-40B4-BE49-F238E27FC236}">
                <a16:creationId xmlns:a16="http://schemas.microsoft.com/office/drawing/2014/main" id="{677D4259-B816-4AEF-A767-2C615F2A5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4061678"/>
            <a:ext cx="50800" cy="49213"/>
          </a:xfrm>
          <a:prstGeom prst="ellipse">
            <a:avLst/>
          </a:prstGeom>
          <a:solidFill>
            <a:srgbClr val="33835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19" name="Rectangle 408">
            <a:extLst>
              <a:ext uri="{FF2B5EF4-FFF2-40B4-BE49-F238E27FC236}">
                <a16:creationId xmlns:a16="http://schemas.microsoft.com/office/drawing/2014/main" id="{88126170-EFAD-414F-8370-6C409E93E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4029061"/>
            <a:ext cx="109324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Delft University of Tech.</a:t>
            </a:r>
          </a:p>
        </p:txBody>
      </p:sp>
      <p:sp>
        <p:nvSpPr>
          <p:cNvPr id="20" name="Oval 409">
            <a:extLst>
              <a:ext uri="{FF2B5EF4-FFF2-40B4-BE49-F238E27FC236}">
                <a16:creationId xmlns:a16="http://schemas.microsoft.com/office/drawing/2014/main" id="{6962A695-ACAB-455C-9167-2DAAE3CFD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4160638"/>
            <a:ext cx="50800" cy="52388"/>
          </a:xfrm>
          <a:prstGeom prst="ellipse">
            <a:avLst/>
          </a:prstGeom>
          <a:solidFill>
            <a:srgbClr val="7A808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21" name="Rectangle 410">
            <a:extLst>
              <a:ext uri="{FF2B5EF4-FFF2-40B4-BE49-F238E27FC236}">
                <a16:creationId xmlns:a16="http://schemas.microsoft.com/office/drawing/2014/main" id="{510B2D96-2123-46DE-BBE1-CDDF471B3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4130147"/>
            <a:ext cx="83676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Draper Laboratory</a:t>
            </a:r>
          </a:p>
        </p:txBody>
      </p:sp>
      <p:sp>
        <p:nvSpPr>
          <p:cNvPr id="22" name="Oval 411">
            <a:extLst>
              <a:ext uri="{FF2B5EF4-FFF2-40B4-BE49-F238E27FC236}">
                <a16:creationId xmlns:a16="http://schemas.microsoft.com/office/drawing/2014/main" id="{6D6894E4-CAB6-46D0-9EB2-DB79F2684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4262773"/>
            <a:ext cx="50800" cy="52388"/>
          </a:xfrm>
          <a:prstGeom prst="ellipse">
            <a:avLst/>
          </a:prstGeom>
          <a:solidFill>
            <a:srgbClr val="8FA3B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23" name="Rectangle 412">
            <a:extLst>
              <a:ext uri="{FF2B5EF4-FFF2-40B4-BE49-F238E27FC236}">
                <a16:creationId xmlns:a16="http://schemas.microsoft.com/office/drawing/2014/main" id="{F944A453-88F6-4BDB-B6AC-0993F11CB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4231233"/>
            <a:ext cx="93615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École Polytechnique</a:t>
            </a:r>
          </a:p>
        </p:txBody>
      </p:sp>
      <p:sp>
        <p:nvSpPr>
          <p:cNvPr id="24" name="Oval 413">
            <a:extLst>
              <a:ext uri="{FF2B5EF4-FFF2-40B4-BE49-F238E27FC236}">
                <a16:creationId xmlns:a16="http://schemas.microsoft.com/office/drawing/2014/main" id="{8926E697-12D3-4BCA-8ACA-8A6863B2E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4364908"/>
            <a:ext cx="50800" cy="52388"/>
          </a:xfrm>
          <a:prstGeom prst="ellipse">
            <a:avLst/>
          </a:prstGeom>
          <a:solidFill>
            <a:srgbClr val="C5C69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25" name="Rectangle 414">
            <a:extLst>
              <a:ext uri="{FF2B5EF4-FFF2-40B4-BE49-F238E27FC236}">
                <a16:creationId xmlns:a16="http://schemas.microsoft.com/office/drawing/2014/main" id="{F598E562-30E5-4F5D-9A3F-4C5008A79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4332319"/>
            <a:ext cx="84638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General Dynamics</a:t>
            </a:r>
          </a:p>
        </p:txBody>
      </p:sp>
      <p:sp>
        <p:nvSpPr>
          <p:cNvPr id="26" name="Oval 415">
            <a:extLst>
              <a:ext uri="{FF2B5EF4-FFF2-40B4-BE49-F238E27FC236}">
                <a16:creationId xmlns:a16="http://schemas.microsoft.com/office/drawing/2014/main" id="{49AE4362-AFDF-4FA1-9796-5C44384DA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4467043"/>
            <a:ext cx="50800" cy="49213"/>
          </a:xfrm>
          <a:prstGeom prst="ellipse">
            <a:avLst/>
          </a:prstGeom>
          <a:solidFill>
            <a:srgbClr val="C4878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27" name="Rectangle 416">
            <a:extLst>
              <a:ext uri="{FF2B5EF4-FFF2-40B4-BE49-F238E27FC236}">
                <a16:creationId xmlns:a16="http://schemas.microsoft.com/office/drawing/2014/main" id="{9D7C8158-89E4-4ABC-B64A-CEEC41DBA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4433405"/>
            <a:ext cx="56746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Kruk Roland</a:t>
            </a:r>
          </a:p>
        </p:txBody>
      </p:sp>
      <p:sp>
        <p:nvSpPr>
          <p:cNvPr id="28" name="Oval 417">
            <a:extLst>
              <a:ext uri="{FF2B5EF4-FFF2-40B4-BE49-F238E27FC236}">
                <a16:creationId xmlns:a16="http://schemas.microsoft.com/office/drawing/2014/main" id="{F81D9CF3-7170-40B8-8D4A-A5F32D119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4566003"/>
            <a:ext cx="50800" cy="50800"/>
          </a:xfrm>
          <a:prstGeom prst="ellipse">
            <a:avLst/>
          </a:prstGeom>
          <a:solidFill>
            <a:srgbClr val="E59F9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29" name="Rectangle 418">
            <a:extLst>
              <a:ext uri="{FF2B5EF4-FFF2-40B4-BE49-F238E27FC236}">
                <a16:creationId xmlns:a16="http://schemas.microsoft.com/office/drawing/2014/main" id="{1AA7409A-76DD-43B2-BF7A-70C3BEDEA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4534491"/>
            <a:ext cx="641201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 err="1">
                <a:ln>
                  <a:noFill/>
                </a:ln>
                <a:effectLst/>
                <a:latin typeface="+mn-lt"/>
              </a:rPr>
              <a:t>Mehnert</a:t>
            </a: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 Erich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B86C470-2E41-4653-8EDE-D070FA6E3B43}"/>
              </a:ext>
            </a:extLst>
          </p:cNvPr>
          <p:cNvSpPr txBox="1"/>
          <p:nvPr/>
        </p:nvSpPr>
        <p:spPr>
          <a:xfrm>
            <a:off x="687600" y="954792"/>
            <a:ext cx="479298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en-GB" sz="1200" b="1">
                <a:solidFill>
                  <a:srgbClr val="404955"/>
                </a:solidFill>
              </a:rPr>
              <a:t>Owner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DD44D73-24E4-436B-940A-6AAFFA1B5E07}"/>
              </a:ext>
            </a:extLst>
          </p:cNvPr>
          <p:cNvSpPr txBox="1"/>
          <p:nvPr/>
        </p:nvSpPr>
        <p:spPr>
          <a:xfrm>
            <a:off x="7754983" y="954792"/>
            <a:ext cx="777457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/>
            <a:r>
              <a:rPr lang="en-GB" sz="1200" b="1">
                <a:solidFill>
                  <a:srgbClr val="404955"/>
                </a:solidFill>
              </a:rPr>
              <a:t>Filing Year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3D093D8-CDE3-448E-ADB7-7B5597DD7153}"/>
              </a:ext>
            </a:extLst>
          </p:cNvPr>
          <p:cNvSpPr txBox="1"/>
          <p:nvPr/>
        </p:nvSpPr>
        <p:spPr>
          <a:xfrm>
            <a:off x="5652741" y="4593086"/>
            <a:ext cx="2879699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/>
            <a:r>
              <a:rPr lang="en-GB" sz="1200" b="1">
                <a:solidFill>
                  <a:srgbClr val="404955"/>
                </a:solidFill>
              </a:rPr>
              <a:t>Bubble Area: No. of patent applications</a:t>
            </a:r>
          </a:p>
        </p:txBody>
      </p:sp>
      <p:sp>
        <p:nvSpPr>
          <p:cNvPr id="8" name="Oval 2531">
            <a:extLst>
              <a:ext uri="{FF2B5EF4-FFF2-40B4-BE49-F238E27FC236}">
                <a16:creationId xmlns:a16="http://schemas.microsoft.com/office/drawing/2014/main" id="{207B1010-5566-4464-9AC6-24E30FCB3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1229608"/>
            <a:ext cx="61200" cy="61200"/>
          </a:xfrm>
          <a:prstGeom prst="ellipse">
            <a:avLst/>
          </a:prstGeom>
          <a:solidFill>
            <a:srgbClr val="B3B6B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9" name="Rectangle 2532">
            <a:extLst>
              <a:ext uri="{FF2B5EF4-FFF2-40B4-BE49-F238E27FC236}">
                <a16:creationId xmlns:a16="http://schemas.microsoft.com/office/drawing/2014/main" id="{465E9D70-05F1-44C1-8C3A-BF1F5B69A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1198653"/>
            <a:ext cx="92813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Maxar Technologies</a:t>
            </a:r>
          </a:p>
        </p:txBody>
      </p:sp>
      <p:sp>
        <p:nvSpPr>
          <p:cNvPr id="10" name="Oval 2600">
            <a:extLst>
              <a:ext uri="{FF2B5EF4-FFF2-40B4-BE49-F238E27FC236}">
                <a16:creationId xmlns:a16="http://schemas.microsoft.com/office/drawing/2014/main" id="{5FA8DD72-BA08-4DCA-B46B-244D4DA78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4666546"/>
            <a:ext cx="61200" cy="61200"/>
          </a:xfrm>
          <a:prstGeom prst="ellipse">
            <a:avLst/>
          </a:prstGeom>
          <a:solidFill>
            <a:srgbClr val="C2D4E9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11" name="Rectangle 2601">
            <a:extLst>
              <a:ext uri="{FF2B5EF4-FFF2-40B4-BE49-F238E27FC236}">
                <a16:creationId xmlns:a16="http://schemas.microsoft.com/office/drawing/2014/main" id="{21C3CBBE-DC7C-4F0D-96B6-45DECC9D9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4635591"/>
            <a:ext cx="105477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Oxford Space Systems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9192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F05C10E-ABE4-4A6F-BB06-15827ECF3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893B4-A1BB-47FA-B2D5-C12E8855213D}" type="slidenum">
              <a:rPr lang="en-GB" smtClean="0"/>
              <a:t>23</a:t>
            </a:fld>
            <a:endParaRPr lang="en-GB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2CA99ED-B161-4622-906C-F7F3A8EAB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600" y="270001"/>
            <a:ext cx="7846638" cy="404906"/>
          </a:xfrm>
        </p:spPr>
        <p:txBody>
          <a:bodyPr/>
          <a:lstStyle/>
          <a:p>
            <a:r>
              <a:rPr lang="en-GB" sz="2350">
                <a:latin typeface="Arial"/>
                <a:cs typeface="Arial"/>
              </a:rPr>
              <a:t>Figure 22</a:t>
            </a:r>
            <a:endParaRPr lang="en-US"/>
          </a:p>
        </p:txBody>
      </p:sp>
      <p:graphicFrame>
        <p:nvGraphicFramePr>
          <p:cNvPr id="6" name="widget-019f27d8-770a-4f78-a823-29b43aae95d7">
            <a:extLst>
              <a:ext uri="{FF2B5EF4-FFF2-40B4-BE49-F238E27FC236}">
                <a16:creationId xmlns:a16="http://schemas.microsoft.com/office/drawing/2014/main" id="{29391810-0B17-462E-AEA3-D905E1F736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1153396"/>
              </p:ext>
            </p:extLst>
          </p:nvPr>
        </p:nvGraphicFramePr>
        <p:xfrm>
          <a:off x="687599" y="987425"/>
          <a:ext cx="7992000" cy="3744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3" name="Oval 590">
            <a:extLst>
              <a:ext uri="{FF2B5EF4-FFF2-40B4-BE49-F238E27FC236}">
                <a16:creationId xmlns:a16="http://schemas.microsoft.com/office/drawing/2014/main" id="{5A2C843D-84D6-448D-A880-B6B8DCF41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1330694"/>
            <a:ext cx="61200" cy="61200"/>
          </a:xfrm>
          <a:prstGeom prst="ellipse">
            <a:avLst/>
          </a:prstGeom>
          <a:solidFill>
            <a:srgbClr val="B9706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254" name="Rectangle 591">
            <a:extLst>
              <a:ext uri="{FF2B5EF4-FFF2-40B4-BE49-F238E27FC236}">
                <a16:creationId xmlns:a16="http://schemas.microsoft.com/office/drawing/2014/main" id="{9C2680A0-6EA6-42CA-9E1E-744AB693F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1299739"/>
            <a:ext cx="108523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Government of the U.S.</a:t>
            </a:r>
          </a:p>
        </p:txBody>
      </p:sp>
      <p:sp>
        <p:nvSpPr>
          <p:cNvPr id="255" name="Oval 592">
            <a:extLst>
              <a:ext uri="{FF2B5EF4-FFF2-40B4-BE49-F238E27FC236}">
                <a16:creationId xmlns:a16="http://schemas.microsoft.com/office/drawing/2014/main" id="{60262D7B-2AB7-4646-AF6F-E9CBA58E9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1431780"/>
            <a:ext cx="61200" cy="61200"/>
          </a:xfrm>
          <a:prstGeom prst="ellipse">
            <a:avLst/>
          </a:prstGeom>
          <a:solidFill>
            <a:srgbClr val="DCE8A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256" name="Rectangle 593">
            <a:extLst>
              <a:ext uri="{FF2B5EF4-FFF2-40B4-BE49-F238E27FC236}">
                <a16:creationId xmlns:a16="http://schemas.microsoft.com/office/drawing/2014/main" id="{EEBE7D56-1451-4A5B-A07A-4ACBA7DCE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1400825"/>
            <a:ext cx="126316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Korea Aerospace Res. Inst.</a:t>
            </a:r>
          </a:p>
        </p:txBody>
      </p:sp>
      <p:sp>
        <p:nvSpPr>
          <p:cNvPr id="257" name="Oval 594">
            <a:extLst>
              <a:ext uri="{FF2B5EF4-FFF2-40B4-BE49-F238E27FC236}">
                <a16:creationId xmlns:a16="http://schemas.microsoft.com/office/drawing/2014/main" id="{6CEB4BAA-07E2-40E8-8F4E-C587A7AE7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1532866"/>
            <a:ext cx="61200" cy="61200"/>
          </a:xfrm>
          <a:prstGeom prst="ellipse">
            <a:avLst/>
          </a:prstGeom>
          <a:solidFill>
            <a:srgbClr val="C5C8C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258" name="Rectangle 595">
            <a:extLst>
              <a:ext uri="{FF2B5EF4-FFF2-40B4-BE49-F238E27FC236}">
                <a16:creationId xmlns:a16="http://schemas.microsoft.com/office/drawing/2014/main" id="{CE8BA09B-FF48-4810-8A18-59B9E90C4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1501911"/>
            <a:ext cx="28052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NASA</a:t>
            </a:r>
          </a:p>
        </p:txBody>
      </p:sp>
      <p:sp>
        <p:nvSpPr>
          <p:cNvPr id="259" name="Oval 596">
            <a:extLst>
              <a:ext uri="{FF2B5EF4-FFF2-40B4-BE49-F238E27FC236}">
                <a16:creationId xmlns:a16="http://schemas.microsoft.com/office/drawing/2014/main" id="{66F9E472-54C1-4CDC-8E25-C89718135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1633952"/>
            <a:ext cx="61200" cy="61200"/>
          </a:xfrm>
          <a:prstGeom prst="ellipse">
            <a:avLst/>
          </a:prstGeom>
          <a:solidFill>
            <a:srgbClr val="85A9D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260" name="Rectangle 597">
            <a:extLst>
              <a:ext uri="{FF2B5EF4-FFF2-40B4-BE49-F238E27FC236}">
                <a16:creationId xmlns:a16="http://schemas.microsoft.com/office/drawing/2014/main" id="{1D7E60FB-4F7D-456B-93C9-FB4FF0BBB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1602997"/>
            <a:ext cx="109645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Harbin Institute of Tech.</a:t>
            </a:r>
          </a:p>
        </p:txBody>
      </p:sp>
      <p:sp>
        <p:nvSpPr>
          <p:cNvPr id="261" name="Oval 598">
            <a:extLst>
              <a:ext uri="{FF2B5EF4-FFF2-40B4-BE49-F238E27FC236}">
                <a16:creationId xmlns:a16="http://schemas.microsoft.com/office/drawing/2014/main" id="{C009EEB5-4ABB-4451-B055-160913F80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1735038"/>
            <a:ext cx="61200" cy="61200"/>
          </a:xfrm>
          <a:prstGeom prst="ellipse">
            <a:avLst/>
          </a:prstGeom>
          <a:solidFill>
            <a:srgbClr val="535C6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262" name="Rectangle 599">
            <a:extLst>
              <a:ext uri="{FF2B5EF4-FFF2-40B4-BE49-F238E27FC236}">
                <a16:creationId xmlns:a16="http://schemas.microsoft.com/office/drawing/2014/main" id="{35312933-71D1-4A15-A5EC-CEB6A3886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1704083"/>
            <a:ext cx="85921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 err="1">
                <a:ln>
                  <a:noFill/>
                </a:ln>
                <a:effectLst/>
                <a:latin typeface="+mn-lt"/>
              </a:rPr>
              <a:t>Beihang</a:t>
            </a: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 University</a:t>
            </a:r>
          </a:p>
        </p:txBody>
      </p:sp>
      <p:sp>
        <p:nvSpPr>
          <p:cNvPr id="263" name="Oval 600">
            <a:extLst>
              <a:ext uri="{FF2B5EF4-FFF2-40B4-BE49-F238E27FC236}">
                <a16:creationId xmlns:a16="http://schemas.microsoft.com/office/drawing/2014/main" id="{C153CF53-94C1-42E3-A6F8-C51ED8E30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1836124"/>
            <a:ext cx="61200" cy="61200"/>
          </a:xfrm>
          <a:prstGeom prst="ellipse">
            <a:avLst/>
          </a:prstGeom>
          <a:solidFill>
            <a:srgbClr val="EFA7B9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264" name="Rectangle 601">
            <a:extLst>
              <a:ext uri="{FF2B5EF4-FFF2-40B4-BE49-F238E27FC236}">
                <a16:creationId xmlns:a16="http://schemas.microsoft.com/office/drawing/2014/main" id="{4749EEC4-3C84-4DD8-9C38-F132C031C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1805169"/>
            <a:ext cx="103233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Government of France</a:t>
            </a:r>
          </a:p>
        </p:txBody>
      </p:sp>
      <p:sp>
        <p:nvSpPr>
          <p:cNvPr id="265" name="Oval 602">
            <a:extLst>
              <a:ext uri="{FF2B5EF4-FFF2-40B4-BE49-F238E27FC236}">
                <a16:creationId xmlns:a16="http://schemas.microsoft.com/office/drawing/2014/main" id="{B0B24937-B18A-4B1B-9616-164220369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1937210"/>
            <a:ext cx="61200" cy="61200"/>
          </a:xfrm>
          <a:prstGeom prst="ellipse">
            <a:avLst/>
          </a:prstGeom>
          <a:solidFill>
            <a:srgbClr val="7F95A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266" name="Rectangle 603">
            <a:extLst>
              <a:ext uri="{FF2B5EF4-FFF2-40B4-BE49-F238E27FC236}">
                <a16:creationId xmlns:a16="http://schemas.microsoft.com/office/drawing/2014/main" id="{4B3030A1-814E-4D80-A533-36DF84CDC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1906255"/>
            <a:ext cx="120225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CNES (in: Gov. of France)</a:t>
            </a:r>
          </a:p>
        </p:txBody>
      </p:sp>
      <p:sp>
        <p:nvSpPr>
          <p:cNvPr id="267" name="Oval 604">
            <a:extLst>
              <a:ext uri="{FF2B5EF4-FFF2-40B4-BE49-F238E27FC236}">
                <a16:creationId xmlns:a16="http://schemas.microsoft.com/office/drawing/2014/main" id="{8C3327D8-1162-4B29-A41A-C62510B3A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2038296"/>
            <a:ext cx="61200" cy="61200"/>
          </a:xfrm>
          <a:prstGeom prst="ellipse">
            <a:avLst/>
          </a:prstGeom>
          <a:solidFill>
            <a:srgbClr val="EBF9F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268" name="Rectangle 605">
            <a:extLst>
              <a:ext uri="{FF2B5EF4-FFF2-40B4-BE49-F238E27FC236}">
                <a16:creationId xmlns:a16="http://schemas.microsoft.com/office/drawing/2014/main" id="{AD59089E-CDB4-4231-9A06-EFA0897E9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2007341"/>
            <a:ext cx="121828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Unitary Enterprises Russia</a:t>
            </a:r>
          </a:p>
        </p:txBody>
      </p:sp>
      <p:sp>
        <p:nvSpPr>
          <p:cNvPr id="269" name="Oval 606">
            <a:extLst>
              <a:ext uri="{FF2B5EF4-FFF2-40B4-BE49-F238E27FC236}">
                <a16:creationId xmlns:a16="http://schemas.microsoft.com/office/drawing/2014/main" id="{D941BF53-E2C7-4AFC-B13B-ACD9D0A37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2139382"/>
            <a:ext cx="61200" cy="61200"/>
          </a:xfrm>
          <a:prstGeom prst="ellipse">
            <a:avLst/>
          </a:prstGeom>
          <a:solidFill>
            <a:srgbClr val="C4EEF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19" name="Rectangle 608">
            <a:extLst>
              <a:ext uri="{FF2B5EF4-FFF2-40B4-BE49-F238E27FC236}">
                <a16:creationId xmlns:a16="http://schemas.microsoft.com/office/drawing/2014/main" id="{A7A4FA4E-CD26-4F1B-A41E-60A68DC62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2108427"/>
            <a:ext cx="124874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 err="1">
                <a:ln>
                  <a:noFill/>
                </a:ln>
                <a:effectLst/>
                <a:latin typeface="+mn-lt"/>
              </a:rPr>
              <a:t>Northwestern</a:t>
            </a: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 Polytechnical</a:t>
            </a:r>
          </a:p>
        </p:txBody>
      </p:sp>
      <p:sp>
        <p:nvSpPr>
          <p:cNvPr id="20" name="Oval 609">
            <a:extLst>
              <a:ext uri="{FF2B5EF4-FFF2-40B4-BE49-F238E27FC236}">
                <a16:creationId xmlns:a16="http://schemas.microsoft.com/office/drawing/2014/main" id="{4328CE7E-4D10-4A32-AC0A-006C47BE7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2240468"/>
            <a:ext cx="61200" cy="61200"/>
          </a:xfrm>
          <a:prstGeom prst="ellipse">
            <a:avLst/>
          </a:prstGeom>
          <a:solidFill>
            <a:srgbClr val="66A28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21" name="Rectangle 610">
            <a:extLst>
              <a:ext uri="{FF2B5EF4-FFF2-40B4-BE49-F238E27FC236}">
                <a16:creationId xmlns:a16="http://schemas.microsoft.com/office/drawing/2014/main" id="{D81C488C-9896-41F1-BDCA-0FDB25D6B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2209513"/>
            <a:ext cx="101309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Helmholtz Association</a:t>
            </a:r>
          </a:p>
        </p:txBody>
      </p:sp>
      <p:sp>
        <p:nvSpPr>
          <p:cNvPr id="22" name="Oval 611">
            <a:extLst>
              <a:ext uri="{FF2B5EF4-FFF2-40B4-BE49-F238E27FC236}">
                <a16:creationId xmlns:a16="http://schemas.microsoft.com/office/drawing/2014/main" id="{4CE068E4-6768-469B-9383-30C26862C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2341554"/>
            <a:ext cx="61200" cy="61200"/>
          </a:xfrm>
          <a:prstGeom prst="ellipse">
            <a:avLst/>
          </a:prstGeom>
          <a:solidFill>
            <a:srgbClr val="FFC83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23" name="Rectangle 612">
            <a:extLst>
              <a:ext uri="{FF2B5EF4-FFF2-40B4-BE49-F238E27FC236}">
                <a16:creationId xmlns:a16="http://schemas.microsoft.com/office/drawing/2014/main" id="{F8710B0E-8291-4E7D-922B-4CEA192E1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2310599"/>
            <a:ext cx="673261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DLR (in: H.-A.)</a:t>
            </a:r>
          </a:p>
        </p:txBody>
      </p:sp>
      <p:sp>
        <p:nvSpPr>
          <p:cNvPr id="24" name="Oval 613">
            <a:extLst>
              <a:ext uri="{FF2B5EF4-FFF2-40B4-BE49-F238E27FC236}">
                <a16:creationId xmlns:a16="http://schemas.microsoft.com/office/drawing/2014/main" id="{07308819-1F66-43B3-9786-67CD35672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2442640"/>
            <a:ext cx="61200" cy="61200"/>
          </a:xfrm>
          <a:prstGeom prst="ellipse">
            <a:avLst/>
          </a:prstGeom>
          <a:solidFill>
            <a:srgbClr val="AFBDC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25" name="Rectangle 614">
            <a:extLst>
              <a:ext uri="{FF2B5EF4-FFF2-40B4-BE49-F238E27FC236}">
                <a16:creationId xmlns:a16="http://schemas.microsoft.com/office/drawing/2014/main" id="{273B3BDA-E64D-41DE-B5E3-2B15B9F48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2411685"/>
            <a:ext cx="124713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Japan Aerospace </a:t>
            </a:r>
            <a:r>
              <a:rPr kumimoji="0" lang="en-GB" altLang="de-DE" sz="800" b="0" i="0" u="none" strike="noStrike" cap="none" normalizeH="0" baseline="0" err="1">
                <a:ln>
                  <a:noFill/>
                </a:ln>
                <a:effectLst/>
                <a:latin typeface="+mn-lt"/>
              </a:rPr>
              <a:t>Expl</a:t>
            </a: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. Ag.</a:t>
            </a:r>
          </a:p>
        </p:txBody>
      </p:sp>
      <p:sp>
        <p:nvSpPr>
          <p:cNvPr id="26" name="Oval 615">
            <a:extLst>
              <a:ext uri="{FF2B5EF4-FFF2-40B4-BE49-F238E27FC236}">
                <a16:creationId xmlns:a16="http://schemas.microsoft.com/office/drawing/2014/main" id="{47761FC3-13B1-4834-BAE8-C4D344C86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2543726"/>
            <a:ext cx="61200" cy="61200"/>
          </a:xfrm>
          <a:prstGeom prst="ellipse">
            <a:avLst/>
          </a:prstGeom>
          <a:solidFill>
            <a:srgbClr val="B2B37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27" name="Rectangle 616">
            <a:extLst>
              <a:ext uri="{FF2B5EF4-FFF2-40B4-BE49-F238E27FC236}">
                <a16:creationId xmlns:a16="http://schemas.microsoft.com/office/drawing/2014/main" id="{CBC2D1E2-E892-4B65-AA14-49F037DEA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2512771"/>
            <a:ext cx="123431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Chinese Acad. of Sciences</a:t>
            </a:r>
          </a:p>
        </p:txBody>
      </p:sp>
      <p:sp>
        <p:nvSpPr>
          <p:cNvPr id="28" name="Oval 617">
            <a:extLst>
              <a:ext uri="{FF2B5EF4-FFF2-40B4-BE49-F238E27FC236}">
                <a16:creationId xmlns:a16="http://schemas.microsoft.com/office/drawing/2014/main" id="{BF9079C8-7834-472C-9FF1-E33BF7B05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2644812"/>
            <a:ext cx="61200" cy="61200"/>
          </a:xfrm>
          <a:prstGeom prst="ellipse">
            <a:avLst/>
          </a:prstGeom>
          <a:solidFill>
            <a:srgbClr val="A9AA6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29" name="Rectangle 618">
            <a:extLst>
              <a:ext uri="{FF2B5EF4-FFF2-40B4-BE49-F238E27FC236}">
                <a16:creationId xmlns:a16="http://schemas.microsoft.com/office/drawing/2014/main" id="{30A87983-09E3-4855-9696-8E8518128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2613857"/>
            <a:ext cx="116057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Beijing Institute of </a:t>
            </a:r>
            <a:r>
              <a:rPr kumimoji="0" lang="en-GB" altLang="de-DE" sz="800" b="0" i="0" u="none" strike="noStrike" cap="none" normalizeH="0" baseline="0" err="1">
                <a:ln>
                  <a:noFill/>
                </a:ln>
                <a:effectLst/>
                <a:latin typeface="+mn-lt"/>
              </a:rPr>
              <a:t>Techn</a:t>
            </a: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.</a:t>
            </a:r>
          </a:p>
        </p:txBody>
      </p:sp>
      <p:sp>
        <p:nvSpPr>
          <p:cNvPr id="30" name="Oval 619">
            <a:extLst>
              <a:ext uri="{FF2B5EF4-FFF2-40B4-BE49-F238E27FC236}">
                <a16:creationId xmlns:a16="http://schemas.microsoft.com/office/drawing/2014/main" id="{CE229ADD-DB9A-497C-9936-3D2D09F7C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2745898"/>
            <a:ext cx="61200" cy="61200"/>
          </a:xfrm>
          <a:prstGeom prst="ellipse">
            <a:avLst/>
          </a:prstGeom>
          <a:solidFill>
            <a:srgbClr val="E2E2C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31" name="Rectangle 620">
            <a:extLst>
              <a:ext uri="{FF2B5EF4-FFF2-40B4-BE49-F238E27FC236}">
                <a16:creationId xmlns:a16="http://schemas.microsoft.com/office/drawing/2014/main" id="{EEB9AC0D-3FF1-41FB-9D07-AF8EBBF96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2714943"/>
            <a:ext cx="113011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Nat. Univ. of Def. </a:t>
            </a:r>
            <a:r>
              <a:rPr kumimoji="0" lang="en-GB" altLang="de-DE" sz="800" b="0" i="0" u="none" strike="noStrike" cap="none" normalizeH="0" baseline="0" err="1">
                <a:ln>
                  <a:noFill/>
                </a:ln>
                <a:effectLst/>
                <a:latin typeface="+mn-lt"/>
              </a:rPr>
              <a:t>Techn</a:t>
            </a: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.</a:t>
            </a:r>
          </a:p>
        </p:txBody>
      </p:sp>
      <p:sp>
        <p:nvSpPr>
          <p:cNvPr id="32" name="Oval 621">
            <a:extLst>
              <a:ext uri="{FF2B5EF4-FFF2-40B4-BE49-F238E27FC236}">
                <a16:creationId xmlns:a16="http://schemas.microsoft.com/office/drawing/2014/main" id="{F9B3975F-0F4C-41DD-ABF7-ED1456173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2846984"/>
            <a:ext cx="61200" cy="61200"/>
          </a:xfrm>
          <a:prstGeom prst="ellipse">
            <a:avLst/>
          </a:prstGeom>
          <a:solidFill>
            <a:srgbClr val="666D7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33" name="Rectangle 622">
            <a:extLst>
              <a:ext uri="{FF2B5EF4-FFF2-40B4-BE49-F238E27FC236}">
                <a16:creationId xmlns:a16="http://schemas.microsoft.com/office/drawing/2014/main" id="{DEBA703D-9531-4BF3-BD11-814B05FC5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2816029"/>
            <a:ext cx="126957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China Aerospace Sc. &amp; Ind.</a:t>
            </a:r>
          </a:p>
        </p:txBody>
      </p:sp>
      <p:sp>
        <p:nvSpPr>
          <p:cNvPr id="34" name="Oval 623">
            <a:extLst>
              <a:ext uri="{FF2B5EF4-FFF2-40B4-BE49-F238E27FC236}">
                <a16:creationId xmlns:a16="http://schemas.microsoft.com/office/drawing/2014/main" id="{8FDA8249-B5F4-46FB-B979-FD1B4E526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2948070"/>
            <a:ext cx="61200" cy="61200"/>
          </a:xfrm>
          <a:prstGeom prst="ellipse">
            <a:avLst/>
          </a:prstGeom>
          <a:solidFill>
            <a:srgbClr val="99C1A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35" name="Rectangle 624">
            <a:extLst>
              <a:ext uri="{FF2B5EF4-FFF2-40B4-BE49-F238E27FC236}">
                <a16:creationId xmlns:a16="http://schemas.microsoft.com/office/drawing/2014/main" id="{46564B50-C6D6-48AE-A049-CCFBFB38B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2917115"/>
            <a:ext cx="113492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Nanjing Univ. of Aeron…</a:t>
            </a:r>
          </a:p>
        </p:txBody>
      </p:sp>
      <p:sp>
        <p:nvSpPr>
          <p:cNvPr id="36" name="Oval 625">
            <a:extLst>
              <a:ext uri="{FF2B5EF4-FFF2-40B4-BE49-F238E27FC236}">
                <a16:creationId xmlns:a16="http://schemas.microsoft.com/office/drawing/2014/main" id="{A622392C-8CA1-4E2D-B3E1-933A8690F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3049156"/>
            <a:ext cx="61200" cy="61200"/>
          </a:xfrm>
          <a:prstGeom prst="ellipse">
            <a:avLst/>
          </a:prstGeom>
          <a:solidFill>
            <a:srgbClr val="F1F6D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37" name="Rectangle 626">
            <a:extLst>
              <a:ext uri="{FF2B5EF4-FFF2-40B4-BE49-F238E27FC236}">
                <a16:creationId xmlns:a16="http://schemas.microsoft.com/office/drawing/2014/main" id="{6DE86225-3A26-4342-B2DB-DD45CA5BC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3018201"/>
            <a:ext cx="114775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Agency for </a:t>
            </a:r>
            <a:r>
              <a:rPr kumimoji="0" lang="en-GB" altLang="de-DE" sz="800" b="0" i="0" u="none" strike="noStrike" cap="none" normalizeH="0" baseline="0" err="1">
                <a:ln>
                  <a:noFill/>
                </a:ln>
                <a:effectLst/>
                <a:latin typeface="+mn-lt"/>
              </a:rPr>
              <a:t>Defense</a:t>
            </a: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 Dev.</a:t>
            </a:r>
          </a:p>
        </p:txBody>
      </p:sp>
      <p:sp>
        <p:nvSpPr>
          <p:cNvPr id="38" name="Oval 627">
            <a:extLst>
              <a:ext uri="{FF2B5EF4-FFF2-40B4-BE49-F238E27FC236}">
                <a16:creationId xmlns:a16="http://schemas.microsoft.com/office/drawing/2014/main" id="{0D601D9B-9618-4BA9-9FC8-D0489590B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3150242"/>
            <a:ext cx="61200" cy="61200"/>
          </a:xfrm>
          <a:prstGeom prst="ellipse">
            <a:avLst/>
          </a:prstGeom>
          <a:solidFill>
            <a:srgbClr val="77D9E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39" name="Rectangle 628">
            <a:extLst>
              <a:ext uri="{FF2B5EF4-FFF2-40B4-BE49-F238E27FC236}">
                <a16:creationId xmlns:a16="http://schemas.microsoft.com/office/drawing/2014/main" id="{5E79F0BA-7DC0-4018-BE45-825C06B08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3119287"/>
            <a:ext cx="114454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European Space Agency</a:t>
            </a:r>
          </a:p>
        </p:txBody>
      </p:sp>
      <p:sp>
        <p:nvSpPr>
          <p:cNvPr id="40" name="Oval 629">
            <a:extLst>
              <a:ext uri="{FF2B5EF4-FFF2-40B4-BE49-F238E27FC236}">
                <a16:creationId xmlns:a16="http://schemas.microsoft.com/office/drawing/2014/main" id="{773EDF54-0E1B-4689-BB8C-44CDA8F80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3251328"/>
            <a:ext cx="61200" cy="61200"/>
          </a:xfrm>
          <a:prstGeom prst="ellipse">
            <a:avLst/>
          </a:prstGeom>
          <a:solidFill>
            <a:srgbClr val="ED98A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41" name="Rectangle 630">
            <a:extLst>
              <a:ext uri="{FF2B5EF4-FFF2-40B4-BE49-F238E27FC236}">
                <a16:creationId xmlns:a16="http://schemas.microsoft.com/office/drawing/2014/main" id="{568DA516-657B-45C9-B1C2-25650B1BA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3220373"/>
            <a:ext cx="53860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ETRI Korea</a:t>
            </a:r>
          </a:p>
        </p:txBody>
      </p:sp>
      <p:sp>
        <p:nvSpPr>
          <p:cNvPr id="42" name="Oval 631">
            <a:extLst>
              <a:ext uri="{FF2B5EF4-FFF2-40B4-BE49-F238E27FC236}">
                <a16:creationId xmlns:a16="http://schemas.microsoft.com/office/drawing/2014/main" id="{59308995-FFE9-43F8-B3C8-BA25AFBD3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3352414"/>
            <a:ext cx="61200" cy="61200"/>
          </a:xfrm>
          <a:prstGeom prst="ellipse">
            <a:avLst/>
          </a:pr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43" name="Rectangle 632">
            <a:extLst>
              <a:ext uri="{FF2B5EF4-FFF2-40B4-BE49-F238E27FC236}">
                <a16:creationId xmlns:a16="http://schemas.microsoft.com/office/drawing/2014/main" id="{B23BEFE5-5545-460F-94D6-47E6BA231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3321459"/>
            <a:ext cx="60753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Airbus Group</a:t>
            </a:r>
          </a:p>
        </p:txBody>
      </p:sp>
      <p:sp>
        <p:nvSpPr>
          <p:cNvPr id="44" name="Oval 633">
            <a:extLst>
              <a:ext uri="{FF2B5EF4-FFF2-40B4-BE49-F238E27FC236}">
                <a16:creationId xmlns:a16="http://schemas.microsoft.com/office/drawing/2014/main" id="{653636A1-FBCF-49EE-A3C6-0534B899C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3453500"/>
            <a:ext cx="61200" cy="61200"/>
          </a:xfrm>
          <a:prstGeom prst="ellipse">
            <a:avLst/>
          </a:prstGeom>
          <a:solidFill>
            <a:srgbClr val="F5C4D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45" name="Rectangle 634">
            <a:extLst>
              <a:ext uri="{FF2B5EF4-FFF2-40B4-BE49-F238E27FC236}">
                <a16:creationId xmlns:a16="http://schemas.microsoft.com/office/drawing/2014/main" id="{48AA8779-817C-446F-8DB8-EFC804151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3422545"/>
            <a:ext cx="17633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MIT</a:t>
            </a:r>
          </a:p>
        </p:txBody>
      </p:sp>
      <p:sp>
        <p:nvSpPr>
          <p:cNvPr id="46" name="Oval 635">
            <a:extLst>
              <a:ext uri="{FF2B5EF4-FFF2-40B4-BE49-F238E27FC236}">
                <a16:creationId xmlns:a16="http://schemas.microsoft.com/office/drawing/2014/main" id="{3BB509FC-FF54-4203-8D99-381550E89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3554586"/>
            <a:ext cx="61200" cy="61200"/>
          </a:xfrm>
          <a:prstGeom prst="ellipse">
            <a:avLst/>
          </a:prstGeom>
          <a:solidFill>
            <a:srgbClr val="FCF0F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47" name="Rectangle 636">
            <a:extLst>
              <a:ext uri="{FF2B5EF4-FFF2-40B4-BE49-F238E27FC236}">
                <a16:creationId xmlns:a16="http://schemas.microsoft.com/office/drawing/2014/main" id="{FCFF673F-94BC-48D6-AA86-DBEC9E34A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3523631"/>
            <a:ext cx="126957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Tsinghua University (China)</a:t>
            </a:r>
          </a:p>
        </p:txBody>
      </p:sp>
      <p:sp>
        <p:nvSpPr>
          <p:cNvPr id="48" name="Oval 637">
            <a:extLst>
              <a:ext uri="{FF2B5EF4-FFF2-40B4-BE49-F238E27FC236}">
                <a16:creationId xmlns:a16="http://schemas.microsoft.com/office/drawing/2014/main" id="{76F24553-60B6-4A0E-A412-F84E20E95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3655672"/>
            <a:ext cx="61200" cy="61200"/>
          </a:xfrm>
          <a:prstGeom prst="ellipse">
            <a:avLst/>
          </a:prstGeom>
          <a:solidFill>
            <a:srgbClr val="C0D759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49" name="Rectangle 638">
            <a:extLst>
              <a:ext uri="{FF2B5EF4-FFF2-40B4-BE49-F238E27FC236}">
                <a16:creationId xmlns:a16="http://schemas.microsoft.com/office/drawing/2014/main" id="{9D768C53-D7BC-4A6B-8901-EA57815C5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3624717"/>
            <a:ext cx="34945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Caltech</a:t>
            </a:r>
          </a:p>
        </p:txBody>
      </p:sp>
      <p:sp>
        <p:nvSpPr>
          <p:cNvPr id="50" name="Oval 639">
            <a:extLst>
              <a:ext uri="{FF2B5EF4-FFF2-40B4-BE49-F238E27FC236}">
                <a16:creationId xmlns:a16="http://schemas.microsoft.com/office/drawing/2014/main" id="{7FE160CC-D17E-4088-BA47-E323508E2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3756758"/>
            <a:ext cx="61200" cy="61200"/>
          </a:xfrm>
          <a:prstGeom prst="ellipse">
            <a:avLst/>
          </a:prstGeom>
          <a:solidFill>
            <a:srgbClr val="FFE399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51" name="Rectangle 640">
            <a:extLst>
              <a:ext uri="{FF2B5EF4-FFF2-40B4-BE49-F238E27FC236}">
                <a16:creationId xmlns:a16="http://schemas.microsoft.com/office/drawing/2014/main" id="{C393A5F5-C649-4307-A364-B615B57B1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3725803"/>
            <a:ext cx="122790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Nanjing Univ. of Sc. and T.</a:t>
            </a:r>
          </a:p>
        </p:txBody>
      </p:sp>
      <p:sp>
        <p:nvSpPr>
          <p:cNvPr id="52" name="Oval 641">
            <a:extLst>
              <a:ext uri="{FF2B5EF4-FFF2-40B4-BE49-F238E27FC236}">
                <a16:creationId xmlns:a16="http://schemas.microsoft.com/office/drawing/2014/main" id="{A0E5FD1A-A950-4DA3-A638-B95B99939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3857844"/>
            <a:ext cx="61200" cy="61200"/>
          </a:xfrm>
          <a:prstGeom prst="ellipse">
            <a:avLst/>
          </a:prstGeom>
          <a:solidFill>
            <a:srgbClr val="8ADEE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53" name="Rectangle 642">
            <a:extLst>
              <a:ext uri="{FF2B5EF4-FFF2-40B4-BE49-F238E27FC236}">
                <a16:creationId xmlns:a16="http://schemas.microsoft.com/office/drawing/2014/main" id="{037022EC-C8EA-4C70-A81A-EAEA90B06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3826889"/>
            <a:ext cx="114294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Gov. of the Russian Fed.</a:t>
            </a:r>
          </a:p>
        </p:txBody>
      </p:sp>
      <p:sp>
        <p:nvSpPr>
          <p:cNvPr id="54" name="Oval 643">
            <a:extLst>
              <a:ext uri="{FF2B5EF4-FFF2-40B4-BE49-F238E27FC236}">
                <a16:creationId xmlns:a16="http://schemas.microsoft.com/office/drawing/2014/main" id="{92B4548D-39CE-4B1D-926C-3C9375ACF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3958930"/>
            <a:ext cx="61200" cy="61200"/>
          </a:xfrm>
          <a:prstGeom prst="ellipse">
            <a:avLst/>
          </a:prstGeom>
          <a:solidFill>
            <a:srgbClr val="F2B5C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55" name="Rectangle 644">
            <a:extLst>
              <a:ext uri="{FF2B5EF4-FFF2-40B4-BE49-F238E27FC236}">
                <a16:creationId xmlns:a16="http://schemas.microsoft.com/office/drawing/2014/main" id="{F3AD1FEB-3F7B-446E-BD8F-2FFA6B991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3927975"/>
            <a:ext cx="29815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KAIST</a:t>
            </a:r>
          </a:p>
        </p:txBody>
      </p:sp>
      <p:sp>
        <p:nvSpPr>
          <p:cNvPr id="56" name="Oval 645">
            <a:extLst>
              <a:ext uri="{FF2B5EF4-FFF2-40B4-BE49-F238E27FC236}">
                <a16:creationId xmlns:a16="http://schemas.microsoft.com/office/drawing/2014/main" id="{D9A02127-B2E3-4974-8B42-34B0CC343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4060016"/>
            <a:ext cx="61200" cy="61200"/>
          </a:xfrm>
          <a:prstGeom prst="ellipse">
            <a:avLst/>
          </a:pr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57" name="Rectangle 646">
            <a:extLst>
              <a:ext uri="{FF2B5EF4-FFF2-40B4-BE49-F238E27FC236}">
                <a16:creationId xmlns:a16="http://schemas.microsoft.com/office/drawing/2014/main" id="{2EAF0B86-13A2-46AD-AA0C-AAF1C82A0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4029061"/>
            <a:ext cx="304571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Safran</a:t>
            </a:r>
          </a:p>
        </p:txBody>
      </p:sp>
      <p:sp>
        <p:nvSpPr>
          <p:cNvPr id="58" name="Oval 647">
            <a:extLst>
              <a:ext uri="{FF2B5EF4-FFF2-40B4-BE49-F238E27FC236}">
                <a16:creationId xmlns:a16="http://schemas.microsoft.com/office/drawing/2014/main" id="{147DF87B-911A-44ED-B271-27D4EC5FA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4161102"/>
            <a:ext cx="61200" cy="61200"/>
          </a:xfrm>
          <a:prstGeom prst="ellipse">
            <a:avLst/>
          </a:prstGeom>
          <a:solidFill>
            <a:srgbClr val="33333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59" name="Rectangle 648">
            <a:extLst>
              <a:ext uri="{FF2B5EF4-FFF2-40B4-BE49-F238E27FC236}">
                <a16:creationId xmlns:a16="http://schemas.microsoft.com/office/drawing/2014/main" id="{65C8798D-2A55-44E3-A734-74FFAA547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4130147"/>
            <a:ext cx="29014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CNRS</a:t>
            </a:r>
          </a:p>
        </p:txBody>
      </p:sp>
      <p:sp>
        <p:nvSpPr>
          <p:cNvPr id="60" name="Oval 649">
            <a:extLst>
              <a:ext uri="{FF2B5EF4-FFF2-40B4-BE49-F238E27FC236}">
                <a16:creationId xmlns:a16="http://schemas.microsoft.com/office/drawing/2014/main" id="{55CC1A5B-AD48-4225-A88F-9D4693AF7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4262188"/>
            <a:ext cx="61200" cy="61200"/>
          </a:xfrm>
          <a:prstGeom prst="ellipse">
            <a:avLst/>
          </a:prstGeom>
          <a:solidFill>
            <a:srgbClr val="E56C8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61" name="Rectangle 650">
            <a:extLst>
              <a:ext uri="{FF2B5EF4-FFF2-40B4-BE49-F238E27FC236}">
                <a16:creationId xmlns:a16="http://schemas.microsoft.com/office/drawing/2014/main" id="{C7945DED-139A-4B76-AD4D-53CD48BFA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4231233"/>
            <a:ext cx="54021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AIST Japan</a:t>
            </a:r>
          </a:p>
        </p:txBody>
      </p:sp>
      <p:sp>
        <p:nvSpPr>
          <p:cNvPr id="62" name="Oval 651">
            <a:extLst>
              <a:ext uri="{FF2B5EF4-FFF2-40B4-BE49-F238E27FC236}">
                <a16:creationId xmlns:a16="http://schemas.microsoft.com/office/drawing/2014/main" id="{C88827D0-5119-4B47-A172-8C0CF4264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4363274"/>
            <a:ext cx="61200" cy="61200"/>
          </a:xfrm>
          <a:prstGeom prst="ellipse">
            <a:avLst/>
          </a:prstGeom>
          <a:solidFill>
            <a:srgbClr val="7A808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63" name="Rectangle 652">
            <a:extLst>
              <a:ext uri="{FF2B5EF4-FFF2-40B4-BE49-F238E27FC236}">
                <a16:creationId xmlns:a16="http://schemas.microsoft.com/office/drawing/2014/main" id="{C50F4CF4-3F14-4117-8992-83B147B90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4332319"/>
            <a:ext cx="83676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Draper Laboratory</a:t>
            </a:r>
          </a:p>
        </p:txBody>
      </p:sp>
      <p:sp>
        <p:nvSpPr>
          <p:cNvPr id="64" name="Oval 653">
            <a:extLst>
              <a:ext uri="{FF2B5EF4-FFF2-40B4-BE49-F238E27FC236}">
                <a16:creationId xmlns:a16="http://schemas.microsoft.com/office/drawing/2014/main" id="{CADBC6FE-2303-4E50-B386-6C1813B01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4464360"/>
            <a:ext cx="61200" cy="61200"/>
          </a:xfrm>
          <a:prstGeom prst="ellipse">
            <a:avLst/>
          </a:prstGeom>
          <a:solidFill>
            <a:srgbClr val="A1403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65" name="Rectangle 654">
            <a:extLst>
              <a:ext uri="{FF2B5EF4-FFF2-40B4-BE49-F238E27FC236}">
                <a16:creationId xmlns:a16="http://schemas.microsoft.com/office/drawing/2014/main" id="{37521612-DC5B-40D7-9AAD-9665572DE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4433405"/>
            <a:ext cx="123271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Dalian Univ. of Technology</a:t>
            </a:r>
          </a:p>
        </p:txBody>
      </p:sp>
      <p:sp>
        <p:nvSpPr>
          <p:cNvPr id="66" name="Oval 655">
            <a:extLst>
              <a:ext uri="{FF2B5EF4-FFF2-40B4-BE49-F238E27FC236}">
                <a16:creationId xmlns:a16="http://schemas.microsoft.com/office/drawing/2014/main" id="{58CF067A-FAA0-49A8-B228-97AD8255D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4565446"/>
            <a:ext cx="61200" cy="61200"/>
          </a:xfrm>
          <a:prstGeom prst="ellipse">
            <a:avLst/>
          </a:prstGeom>
          <a:solidFill>
            <a:srgbClr val="7F7F7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67" name="Rectangle 656">
            <a:extLst>
              <a:ext uri="{FF2B5EF4-FFF2-40B4-BE49-F238E27FC236}">
                <a16:creationId xmlns:a16="http://schemas.microsoft.com/office/drawing/2014/main" id="{AEB0A315-54F5-4790-8CED-B748C078F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4534491"/>
            <a:ext cx="115576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Johns Hopkins University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DB16AA6-A3C5-449C-84A9-6BA72ECFC5EA}"/>
              </a:ext>
            </a:extLst>
          </p:cNvPr>
          <p:cNvSpPr txBox="1"/>
          <p:nvPr/>
        </p:nvSpPr>
        <p:spPr>
          <a:xfrm>
            <a:off x="687600" y="954792"/>
            <a:ext cx="479298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en-GB" sz="1200" b="1">
                <a:solidFill>
                  <a:srgbClr val="404955"/>
                </a:solidFill>
              </a:rPr>
              <a:t>Owner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AEC2CE2-80A5-4846-9162-35678FA04CA8}"/>
              </a:ext>
            </a:extLst>
          </p:cNvPr>
          <p:cNvSpPr txBox="1"/>
          <p:nvPr/>
        </p:nvSpPr>
        <p:spPr>
          <a:xfrm>
            <a:off x="7754983" y="954792"/>
            <a:ext cx="777457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/>
            <a:r>
              <a:rPr lang="en-GB" sz="1200" b="1">
                <a:solidFill>
                  <a:srgbClr val="404955"/>
                </a:solidFill>
              </a:rPr>
              <a:t>Filing Year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31ED862-F008-4119-A42F-8C700F4ABCB5}"/>
              </a:ext>
            </a:extLst>
          </p:cNvPr>
          <p:cNvSpPr txBox="1"/>
          <p:nvPr/>
        </p:nvSpPr>
        <p:spPr>
          <a:xfrm>
            <a:off x="5652741" y="4593086"/>
            <a:ext cx="2879699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/>
            <a:r>
              <a:rPr lang="en-GB" sz="1200" b="1">
                <a:solidFill>
                  <a:srgbClr val="404955"/>
                </a:solidFill>
              </a:rPr>
              <a:t>Bubble Area: No. of patent applications</a:t>
            </a:r>
          </a:p>
        </p:txBody>
      </p:sp>
      <p:sp>
        <p:nvSpPr>
          <p:cNvPr id="9" name="Oval 2531">
            <a:extLst>
              <a:ext uri="{FF2B5EF4-FFF2-40B4-BE49-F238E27FC236}">
                <a16:creationId xmlns:a16="http://schemas.microsoft.com/office/drawing/2014/main" id="{DE7B522E-0B7A-410F-B780-54E800F71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1229608"/>
            <a:ext cx="61200" cy="61200"/>
          </a:xfrm>
          <a:prstGeom prst="ellipse">
            <a:avLst/>
          </a:prstGeom>
          <a:solidFill>
            <a:srgbClr val="9628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10" name="Rectangle 2532">
            <a:extLst>
              <a:ext uri="{FF2B5EF4-FFF2-40B4-BE49-F238E27FC236}">
                <a16:creationId xmlns:a16="http://schemas.microsoft.com/office/drawing/2014/main" id="{710CD50B-A5EB-4C2C-B909-075E7F886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1198653"/>
            <a:ext cx="28533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CASC</a:t>
            </a:r>
          </a:p>
        </p:txBody>
      </p:sp>
      <p:sp>
        <p:nvSpPr>
          <p:cNvPr id="11" name="Oval 2600">
            <a:extLst>
              <a:ext uri="{FF2B5EF4-FFF2-40B4-BE49-F238E27FC236}">
                <a16:creationId xmlns:a16="http://schemas.microsoft.com/office/drawing/2014/main" id="{EF33ABF5-63F7-4295-8E13-7C5D481D5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4666546"/>
            <a:ext cx="61200" cy="61200"/>
          </a:xfrm>
          <a:prstGeom prst="ellipse">
            <a:avLst/>
          </a:prstGeom>
          <a:solidFill>
            <a:srgbClr val="F8FAE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12" name="Rectangle 2601">
            <a:extLst>
              <a:ext uri="{FF2B5EF4-FFF2-40B4-BE49-F238E27FC236}">
                <a16:creationId xmlns:a16="http://schemas.microsoft.com/office/drawing/2014/main" id="{2675F870-A11D-4187-AD8B-E49E36E7B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4635591"/>
            <a:ext cx="87524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Zhejiang University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50937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F05C10E-ABE4-4A6F-BB06-15827ECF3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893B4-A1BB-47FA-B2D5-C12E8855213D}" type="slidenum">
              <a:rPr lang="en-GB" smtClean="0"/>
              <a:t>24</a:t>
            </a:fld>
            <a:endParaRPr lang="en-GB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2CA99ED-B161-4622-906C-F7F3A8EAB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600" y="270001"/>
            <a:ext cx="7846638" cy="404906"/>
          </a:xfrm>
        </p:spPr>
        <p:txBody>
          <a:bodyPr/>
          <a:lstStyle/>
          <a:p>
            <a:r>
              <a:rPr lang="en-GB" sz="2350">
                <a:latin typeface="Arial"/>
                <a:cs typeface="Arial"/>
              </a:rPr>
              <a:t>Figure 23</a:t>
            </a:r>
            <a:endParaRPr lang="en-GB"/>
          </a:p>
        </p:txBody>
      </p:sp>
      <p:graphicFrame>
        <p:nvGraphicFramePr>
          <p:cNvPr id="6" name="widget-ea2e6eaa-e1b9-4d2b-a794-cc94e25376d7">
            <a:extLst>
              <a:ext uri="{FF2B5EF4-FFF2-40B4-BE49-F238E27FC236}">
                <a16:creationId xmlns:a16="http://schemas.microsoft.com/office/drawing/2014/main" id="{0D95FC5E-6E02-456E-9B62-D5CBEE69DD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1648023"/>
              </p:ext>
            </p:extLst>
          </p:nvPr>
        </p:nvGraphicFramePr>
        <p:xfrm>
          <a:off x="687600" y="987425"/>
          <a:ext cx="7992000" cy="3744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0" name="Oval 439">
            <a:extLst>
              <a:ext uri="{FF2B5EF4-FFF2-40B4-BE49-F238E27FC236}">
                <a16:creationId xmlns:a16="http://schemas.microsoft.com/office/drawing/2014/main" id="{17BC5940-E08C-4653-9F07-F93E5CFE3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1330694"/>
            <a:ext cx="61200" cy="61200"/>
          </a:xfrm>
          <a:prstGeom prst="ellipse">
            <a:avLst/>
          </a:prstGeom>
          <a:solidFill>
            <a:srgbClr val="7F95A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51" name="Rectangle 440">
            <a:extLst>
              <a:ext uri="{FF2B5EF4-FFF2-40B4-BE49-F238E27FC236}">
                <a16:creationId xmlns:a16="http://schemas.microsoft.com/office/drawing/2014/main" id="{EE24D05D-846A-49E0-B5B5-C55278068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1299739"/>
            <a:ext cx="120225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CNES (in: Gov. of France)</a:t>
            </a:r>
          </a:p>
        </p:txBody>
      </p:sp>
      <p:sp>
        <p:nvSpPr>
          <p:cNvPr id="52" name="Oval 441">
            <a:extLst>
              <a:ext uri="{FF2B5EF4-FFF2-40B4-BE49-F238E27FC236}">
                <a16:creationId xmlns:a16="http://schemas.microsoft.com/office/drawing/2014/main" id="{2AA1BA21-EB3E-4AE6-A92B-01BED9129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1431780"/>
            <a:ext cx="61200" cy="61200"/>
          </a:xfrm>
          <a:prstGeom prst="ellipse">
            <a:avLst/>
          </a:prstGeom>
          <a:solidFill>
            <a:srgbClr val="66A28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53" name="Rectangle 442">
            <a:extLst>
              <a:ext uri="{FF2B5EF4-FFF2-40B4-BE49-F238E27FC236}">
                <a16:creationId xmlns:a16="http://schemas.microsoft.com/office/drawing/2014/main" id="{109A2EE5-CE72-42F9-90C5-9D7C734F5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1400825"/>
            <a:ext cx="101309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Helmholtz Association</a:t>
            </a:r>
          </a:p>
        </p:txBody>
      </p:sp>
      <p:sp>
        <p:nvSpPr>
          <p:cNvPr id="54" name="Oval 443">
            <a:extLst>
              <a:ext uri="{FF2B5EF4-FFF2-40B4-BE49-F238E27FC236}">
                <a16:creationId xmlns:a16="http://schemas.microsoft.com/office/drawing/2014/main" id="{9F45C02C-D899-420A-9752-754CD6E78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1532866"/>
            <a:ext cx="61200" cy="61200"/>
          </a:xfrm>
          <a:prstGeom prst="ellipse">
            <a:avLst/>
          </a:prstGeom>
          <a:solidFill>
            <a:srgbClr val="FFC83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55" name="Rectangle 444">
            <a:extLst>
              <a:ext uri="{FF2B5EF4-FFF2-40B4-BE49-F238E27FC236}">
                <a16:creationId xmlns:a16="http://schemas.microsoft.com/office/drawing/2014/main" id="{DBF0DA20-8707-4433-BC00-61A2169AB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1501911"/>
            <a:ext cx="673261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DLR (in: H.-A.)</a:t>
            </a:r>
          </a:p>
        </p:txBody>
      </p:sp>
      <p:sp>
        <p:nvSpPr>
          <p:cNvPr id="56" name="Oval 445">
            <a:extLst>
              <a:ext uri="{FF2B5EF4-FFF2-40B4-BE49-F238E27FC236}">
                <a16:creationId xmlns:a16="http://schemas.microsoft.com/office/drawing/2014/main" id="{562CE525-9962-4162-8A71-70251A893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1633952"/>
            <a:ext cx="61200" cy="61200"/>
          </a:xfrm>
          <a:prstGeom prst="ellipse">
            <a:avLst/>
          </a:prstGeom>
          <a:solidFill>
            <a:srgbClr val="AFBDC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57" name="Rectangle 446">
            <a:extLst>
              <a:ext uri="{FF2B5EF4-FFF2-40B4-BE49-F238E27FC236}">
                <a16:creationId xmlns:a16="http://schemas.microsoft.com/office/drawing/2014/main" id="{F2D7D879-D36F-46AD-BF85-BE8E35338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1602997"/>
            <a:ext cx="124713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Japan Aerospace </a:t>
            </a:r>
            <a:r>
              <a:rPr kumimoji="0" lang="en-GB" altLang="de-DE" sz="800" b="0" i="0" u="none" strike="noStrike" cap="none" normalizeH="0" baseline="0" err="1">
                <a:ln>
                  <a:noFill/>
                </a:ln>
                <a:effectLst/>
                <a:latin typeface="+mn-lt"/>
              </a:rPr>
              <a:t>Expl</a:t>
            </a: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. Ag.</a:t>
            </a:r>
          </a:p>
        </p:txBody>
      </p:sp>
      <p:sp>
        <p:nvSpPr>
          <p:cNvPr id="58" name="Oval 447">
            <a:extLst>
              <a:ext uri="{FF2B5EF4-FFF2-40B4-BE49-F238E27FC236}">
                <a16:creationId xmlns:a16="http://schemas.microsoft.com/office/drawing/2014/main" id="{44E2CC88-7F8B-4888-B239-C38392B16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1735038"/>
            <a:ext cx="61200" cy="61200"/>
          </a:xfrm>
          <a:prstGeom prst="ellipse">
            <a:avLst/>
          </a:pr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59" name="Rectangle 448">
            <a:extLst>
              <a:ext uri="{FF2B5EF4-FFF2-40B4-BE49-F238E27FC236}">
                <a16:creationId xmlns:a16="http://schemas.microsoft.com/office/drawing/2014/main" id="{FC9C5594-914E-4573-9074-A04B76E9A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1704083"/>
            <a:ext cx="60753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Airbus Group</a:t>
            </a:r>
          </a:p>
        </p:txBody>
      </p:sp>
      <p:sp>
        <p:nvSpPr>
          <p:cNvPr id="60" name="Oval 449">
            <a:extLst>
              <a:ext uri="{FF2B5EF4-FFF2-40B4-BE49-F238E27FC236}">
                <a16:creationId xmlns:a16="http://schemas.microsoft.com/office/drawing/2014/main" id="{596DA094-25DE-4F89-B4EB-8C9A5B647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1836124"/>
            <a:ext cx="61200" cy="61200"/>
          </a:xfrm>
          <a:prstGeom prst="ellipse">
            <a:avLst/>
          </a:prstGeom>
          <a:solidFill>
            <a:srgbClr val="77D9E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61" name="Rectangle 450">
            <a:extLst>
              <a:ext uri="{FF2B5EF4-FFF2-40B4-BE49-F238E27FC236}">
                <a16:creationId xmlns:a16="http://schemas.microsoft.com/office/drawing/2014/main" id="{71FB7B7E-E28C-4756-93F2-230802F80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1805169"/>
            <a:ext cx="114454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European Space Agency</a:t>
            </a:r>
          </a:p>
        </p:txBody>
      </p:sp>
      <p:sp>
        <p:nvSpPr>
          <p:cNvPr id="62" name="Oval 451">
            <a:extLst>
              <a:ext uri="{FF2B5EF4-FFF2-40B4-BE49-F238E27FC236}">
                <a16:creationId xmlns:a16="http://schemas.microsoft.com/office/drawing/2014/main" id="{1BBE2DEE-0B06-4F5B-ACAB-42014EBE1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1937210"/>
            <a:ext cx="61200" cy="61200"/>
          </a:xfrm>
          <a:prstGeom prst="ellipse">
            <a:avLst/>
          </a:pr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63" name="Rectangle 452">
            <a:extLst>
              <a:ext uri="{FF2B5EF4-FFF2-40B4-BE49-F238E27FC236}">
                <a16:creationId xmlns:a16="http://schemas.microsoft.com/office/drawing/2014/main" id="{3BC794BC-E9ED-45CD-8BB5-9526F7EA8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1906255"/>
            <a:ext cx="304571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Safran</a:t>
            </a:r>
          </a:p>
        </p:txBody>
      </p:sp>
      <p:sp>
        <p:nvSpPr>
          <p:cNvPr id="64" name="Oval 453">
            <a:extLst>
              <a:ext uri="{FF2B5EF4-FFF2-40B4-BE49-F238E27FC236}">
                <a16:creationId xmlns:a16="http://schemas.microsoft.com/office/drawing/2014/main" id="{724AF1CB-D20C-4E3A-8822-0D616D50E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2038296"/>
            <a:ext cx="61200" cy="61200"/>
          </a:xfrm>
          <a:prstGeom prst="ellipse">
            <a:avLst/>
          </a:prstGeom>
          <a:solidFill>
            <a:srgbClr val="33333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65" name="Rectangle 454">
            <a:extLst>
              <a:ext uri="{FF2B5EF4-FFF2-40B4-BE49-F238E27FC236}">
                <a16:creationId xmlns:a16="http://schemas.microsoft.com/office/drawing/2014/main" id="{E022B2E6-6BEB-4A09-86BA-07554D8E3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2007341"/>
            <a:ext cx="29014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CNRS</a:t>
            </a:r>
          </a:p>
        </p:txBody>
      </p:sp>
      <p:sp>
        <p:nvSpPr>
          <p:cNvPr id="66" name="Oval 455">
            <a:extLst>
              <a:ext uri="{FF2B5EF4-FFF2-40B4-BE49-F238E27FC236}">
                <a16:creationId xmlns:a16="http://schemas.microsoft.com/office/drawing/2014/main" id="{DF71F8B2-C35B-4EEA-9876-ADD422B8E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2139382"/>
            <a:ext cx="61200" cy="61200"/>
          </a:xfrm>
          <a:prstGeom prst="ellipse">
            <a:avLst/>
          </a:prstGeom>
          <a:solidFill>
            <a:srgbClr val="DCE8A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67" name="Rectangle 456">
            <a:extLst>
              <a:ext uri="{FF2B5EF4-FFF2-40B4-BE49-F238E27FC236}">
                <a16:creationId xmlns:a16="http://schemas.microsoft.com/office/drawing/2014/main" id="{898CD0E6-5338-4C81-ADB8-707D9FD81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2108427"/>
            <a:ext cx="126316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Korea Aerospace Res. Inst.</a:t>
            </a:r>
          </a:p>
        </p:txBody>
      </p:sp>
      <p:sp>
        <p:nvSpPr>
          <p:cNvPr id="68" name="Oval 457">
            <a:extLst>
              <a:ext uri="{FF2B5EF4-FFF2-40B4-BE49-F238E27FC236}">
                <a16:creationId xmlns:a16="http://schemas.microsoft.com/office/drawing/2014/main" id="{5EDA4D36-24EE-4C1E-B4A4-6C73632DC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2240468"/>
            <a:ext cx="61200" cy="61200"/>
          </a:xfrm>
          <a:prstGeom prst="ellipse">
            <a:avLst/>
          </a:prstGeom>
          <a:solidFill>
            <a:srgbClr val="9628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69" name="Rectangle 458">
            <a:extLst>
              <a:ext uri="{FF2B5EF4-FFF2-40B4-BE49-F238E27FC236}">
                <a16:creationId xmlns:a16="http://schemas.microsoft.com/office/drawing/2014/main" id="{5C61BCB1-3EC7-43F8-A259-128E0CE68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2209513"/>
            <a:ext cx="28533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CASC</a:t>
            </a:r>
          </a:p>
        </p:txBody>
      </p:sp>
      <p:sp>
        <p:nvSpPr>
          <p:cNvPr id="70" name="Oval 459">
            <a:extLst>
              <a:ext uri="{FF2B5EF4-FFF2-40B4-BE49-F238E27FC236}">
                <a16:creationId xmlns:a16="http://schemas.microsoft.com/office/drawing/2014/main" id="{02DB0FB6-A05D-4787-9887-97ABB2ED7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2341554"/>
            <a:ext cx="61200" cy="61200"/>
          </a:xfrm>
          <a:prstGeom prst="ellipse">
            <a:avLst/>
          </a:prstGeom>
          <a:solidFill>
            <a:srgbClr val="FFC11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71" name="Rectangle 460">
            <a:extLst>
              <a:ext uri="{FF2B5EF4-FFF2-40B4-BE49-F238E27FC236}">
                <a16:creationId xmlns:a16="http://schemas.microsoft.com/office/drawing/2014/main" id="{97C28A74-ECE2-4F81-A06C-E7689C3B4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2310599"/>
            <a:ext cx="21159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CEA</a:t>
            </a:r>
          </a:p>
        </p:txBody>
      </p:sp>
      <p:sp>
        <p:nvSpPr>
          <p:cNvPr id="72" name="Oval 461">
            <a:extLst>
              <a:ext uri="{FF2B5EF4-FFF2-40B4-BE49-F238E27FC236}">
                <a16:creationId xmlns:a16="http://schemas.microsoft.com/office/drawing/2014/main" id="{3657255B-E278-4178-A60C-27F0AD1CA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2442640"/>
            <a:ext cx="61200" cy="61200"/>
          </a:xfrm>
          <a:prstGeom prst="ellipse">
            <a:avLst/>
          </a:prstGeom>
          <a:solidFill>
            <a:srgbClr val="4D4D4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73" name="Rectangle 462">
            <a:extLst>
              <a:ext uri="{FF2B5EF4-FFF2-40B4-BE49-F238E27FC236}">
                <a16:creationId xmlns:a16="http://schemas.microsoft.com/office/drawing/2014/main" id="{92BF3E9A-5C63-4F41-861C-4D0BEBF21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2411685"/>
            <a:ext cx="120545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Electricity of France (EDF)</a:t>
            </a:r>
          </a:p>
        </p:txBody>
      </p:sp>
      <p:sp>
        <p:nvSpPr>
          <p:cNvPr id="74" name="Oval 463">
            <a:extLst>
              <a:ext uri="{FF2B5EF4-FFF2-40B4-BE49-F238E27FC236}">
                <a16:creationId xmlns:a16="http://schemas.microsoft.com/office/drawing/2014/main" id="{7D3EB25D-1EA6-447F-BC5B-BF7DCA1B8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2543726"/>
            <a:ext cx="61200" cy="61200"/>
          </a:xfrm>
          <a:prstGeom prst="ellipse">
            <a:avLst/>
          </a:prstGeom>
          <a:solidFill>
            <a:srgbClr val="F5F5E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75" name="Rectangle 464">
            <a:extLst>
              <a:ext uri="{FF2B5EF4-FFF2-40B4-BE49-F238E27FC236}">
                <a16:creationId xmlns:a16="http://schemas.microsoft.com/office/drawing/2014/main" id="{1675F006-9982-47E4-A179-3A5D70F84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2512771"/>
            <a:ext cx="30938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Thales</a:t>
            </a:r>
          </a:p>
        </p:txBody>
      </p:sp>
      <p:sp>
        <p:nvSpPr>
          <p:cNvPr id="76" name="Oval 465">
            <a:extLst>
              <a:ext uri="{FF2B5EF4-FFF2-40B4-BE49-F238E27FC236}">
                <a16:creationId xmlns:a16="http://schemas.microsoft.com/office/drawing/2014/main" id="{1E580638-0D0B-43E3-A0E4-6BF46A2C9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2644812"/>
            <a:ext cx="61200" cy="61200"/>
          </a:xfrm>
          <a:prstGeom prst="ellipse">
            <a:avLst/>
          </a:prstGeom>
          <a:solidFill>
            <a:srgbClr val="B9706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77" name="Rectangle 466">
            <a:extLst>
              <a:ext uri="{FF2B5EF4-FFF2-40B4-BE49-F238E27FC236}">
                <a16:creationId xmlns:a16="http://schemas.microsoft.com/office/drawing/2014/main" id="{30CDFD64-0EEE-495A-A696-43C914151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2613857"/>
            <a:ext cx="108523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Government of the U.S.</a:t>
            </a:r>
          </a:p>
        </p:txBody>
      </p:sp>
      <p:sp>
        <p:nvSpPr>
          <p:cNvPr id="78" name="Oval 467">
            <a:extLst>
              <a:ext uri="{FF2B5EF4-FFF2-40B4-BE49-F238E27FC236}">
                <a16:creationId xmlns:a16="http://schemas.microsoft.com/office/drawing/2014/main" id="{70350E0A-6773-42F2-8704-14D10A060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2745898"/>
            <a:ext cx="61200" cy="61200"/>
          </a:xfrm>
          <a:prstGeom prst="ellipse">
            <a:avLst/>
          </a:prstGeom>
          <a:solidFill>
            <a:srgbClr val="719BC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79" name="Rectangle 468">
            <a:extLst>
              <a:ext uri="{FF2B5EF4-FFF2-40B4-BE49-F238E27FC236}">
                <a16:creationId xmlns:a16="http://schemas.microsoft.com/office/drawing/2014/main" id="{F492F713-B1D8-44D1-B32A-82680E6FD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2714943"/>
            <a:ext cx="50494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Fraunhofer</a:t>
            </a:r>
          </a:p>
        </p:txBody>
      </p:sp>
      <p:sp>
        <p:nvSpPr>
          <p:cNvPr id="80" name="Oval 469">
            <a:extLst>
              <a:ext uri="{FF2B5EF4-FFF2-40B4-BE49-F238E27FC236}">
                <a16:creationId xmlns:a16="http://schemas.microsoft.com/office/drawing/2014/main" id="{31709FE3-7AE1-43CF-A954-1BE33AEBF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2846984"/>
            <a:ext cx="61200" cy="61200"/>
          </a:xfrm>
          <a:prstGeom prst="ellipse">
            <a:avLst/>
          </a:prstGeom>
          <a:solidFill>
            <a:srgbClr val="D5E49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81" name="Rectangle 470">
            <a:extLst>
              <a:ext uri="{FF2B5EF4-FFF2-40B4-BE49-F238E27FC236}">
                <a16:creationId xmlns:a16="http://schemas.microsoft.com/office/drawing/2014/main" id="{FC27C492-DF44-4EB2-B6F1-F509F7FBF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2816029"/>
            <a:ext cx="102752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Government of the UK</a:t>
            </a:r>
          </a:p>
        </p:txBody>
      </p:sp>
      <p:sp>
        <p:nvSpPr>
          <p:cNvPr id="82" name="Oval 471">
            <a:extLst>
              <a:ext uri="{FF2B5EF4-FFF2-40B4-BE49-F238E27FC236}">
                <a16:creationId xmlns:a16="http://schemas.microsoft.com/office/drawing/2014/main" id="{C2A945ED-4E7E-4D60-B86F-F61C04865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2948070"/>
            <a:ext cx="61200" cy="61200"/>
          </a:xfrm>
          <a:prstGeom prst="ellipse">
            <a:avLst/>
          </a:prstGeom>
          <a:solidFill>
            <a:srgbClr val="CFCFA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83" name="Rectangle 472">
            <a:extLst>
              <a:ext uri="{FF2B5EF4-FFF2-40B4-BE49-F238E27FC236}">
                <a16:creationId xmlns:a16="http://schemas.microsoft.com/office/drawing/2014/main" id="{C682A2B8-C163-4DA2-80BE-D642CB295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2917115"/>
            <a:ext cx="38311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IHI Corp</a:t>
            </a:r>
          </a:p>
        </p:txBody>
      </p:sp>
      <p:sp>
        <p:nvSpPr>
          <p:cNvPr id="84" name="Oval 473">
            <a:extLst>
              <a:ext uri="{FF2B5EF4-FFF2-40B4-BE49-F238E27FC236}">
                <a16:creationId xmlns:a16="http://schemas.microsoft.com/office/drawing/2014/main" id="{C23E2470-464F-41D9-8C88-5BB15692E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3049156"/>
            <a:ext cx="61200" cy="61200"/>
          </a:xfrm>
          <a:prstGeom prst="ellipse">
            <a:avLst/>
          </a:prstGeom>
          <a:solidFill>
            <a:srgbClr val="DCB7B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85" name="Rectangle 474">
            <a:extLst>
              <a:ext uri="{FF2B5EF4-FFF2-40B4-BE49-F238E27FC236}">
                <a16:creationId xmlns:a16="http://schemas.microsoft.com/office/drawing/2014/main" id="{269DDDA7-E17F-4120-82A2-E10D3F068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3018201"/>
            <a:ext cx="63639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 err="1">
                <a:ln>
                  <a:noFill/>
                </a:ln>
                <a:effectLst/>
                <a:latin typeface="+mn-lt"/>
              </a:rPr>
              <a:t>Onera</a:t>
            </a: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 France</a:t>
            </a:r>
          </a:p>
        </p:txBody>
      </p:sp>
      <p:sp>
        <p:nvSpPr>
          <p:cNvPr id="86" name="Oval 475">
            <a:extLst>
              <a:ext uri="{FF2B5EF4-FFF2-40B4-BE49-F238E27FC236}">
                <a16:creationId xmlns:a16="http://schemas.microsoft.com/office/drawing/2014/main" id="{6893ECF4-E28F-4581-BE2F-6A6BB2CC6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3150242"/>
            <a:ext cx="61200" cy="61200"/>
          </a:xfrm>
          <a:prstGeom prst="ellipse">
            <a:avLst/>
          </a:prstGeom>
          <a:solidFill>
            <a:srgbClr val="BCBD8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87" name="Rectangle 476">
            <a:extLst>
              <a:ext uri="{FF2B5EF4-FFF2-40B4-BE49-F238E27FC236}">
                <a16:creationId xmlns:a16="http://schemas.microsoft.com/office/drawing/2014/main" id="{D3E56B63-6A8D-4209-8464-EA2F2AF29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3119287"/>
            <a:ext cx="105477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Dresden Univ. of Tech.</a:t>
            </a:r>
          </a:p>
        </p:txBody>
      </p:sp>
      <p:sp>
        <p:nvSpPr>
          <p:cNvPr id="88" name="Oval 477">
            <a:extLst>
              <a:ext uri="{FF2B5EF4-FFF2-40B4-BE49-F238E27FC236}">
                <a16:creationId xmlns:a16="http://schemas.microsoft.com/office/drawing/2014/main" id="{5DFEA6AC-B702-4BCB-93F5-CAE078291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3251328"/>
            <a:ext cx="61200" cy="61200"/>
          </a:xfrm>
          <a:prstGeom prst="ellipse">
            <a:avLst/>
          </a:prstGeom>
          <a:solidFill>
            <a:srgbClr val="F8E6E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89" name="Rectangle 478">
            <a:extLst>
              <a:ext uri="{FF2B5EF4-FFF2-40B4-BE49-F238E27FC236}">
                <a16:creationId xmlns:a16="http://schemas.microsoft.com/office/drawing/2014/main" id="{6AEBED15-7734-4C6B-8EF9-F02556280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3220373"/>
            <a:ext cx="801501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TNO Netherlands</a:t>
            </a:r>
          </a:p>
        </p:txBody>
      </p:sp>
      <p:sp>
        <p:nvSpPr>
          <p:cNvPr id="90" name="Oval 479">
            <a:extLst>
              <a:ext uri="{FF2B5EF4-FFF2-40B4-BE49-F238E27FC236}">
                <a16:creationId xmlns:a16="http://schemas.microsoft.com/office/drawing/2014/main" id="{AE8DBD38-7C87-42B4-A75C-2B9A74697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3352414"/>
            <a:ext cx="61200" cy="61200"/>
          </a:xfrm>
          <a:prstGeom prst="ellipse">
            <a:avLst/>
          </a:prstGeom>
          <a:solidFill>
            <a:srgbClr val="EBF9F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91" name="Rectangle 480">
            <a:extLst>
              <a:ext uri="{FF2B5EF4-FFF2-40B4-BE49-F238E27FC236}">
                <a16:creationId xmlns:a16="http://schemas.microsoft.com/office/drawing/2014/main" id="{65B2BCA6-5F71-400D-A1AD-598E441A5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3321459"/>
            <a:ext cx="121828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Unitary Enterprises Russia</a:t>
            </a:r>
          </a:p>
        </p:txBody>
      </p:sp>
      <p:sp>
        <p:nvSpPr>
          <p:cNvPr id="92" name="Oval 481">
            <a:extLst>
              <a:ext uri="{FF2B5EF4-FFF2-40B4-BE49-F238E27FC236}">
                <a16:creationId xmlns:a16="http://schemas.microsoft.com/office/drawing/2014/main" id="{71C73205-CB38-4C10-906F-1571970E2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3453500"/>
            <a:ext cx="61200" cy="61200"/>
          </a:xfrm>
          <a:prstGeom prst="ellipse">
            <a:avLst/>
          </a:prstGeom>
          <a:solidFill>
            <a:srgbClr val="E56C8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93" name="Rectangle 482">
            <a:extLst>
              <a:ext uri="{FF2B5EF4-FFF2-40B4-BE49-F238E27FC236}">
                <a16:creationId xmlns:a16="http://schemas.microsoft.com/office/drawing/2014/main" id="{AAEC82A9-620A-4459-B5ED-670DA4B67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3422545"/>
            <a:ext cx="54021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AIST Japan</a:t>
            </a:r>
          </a:p>
        </p:txBody>
      </p:sp>
      <p:sp>
        <p:nvSpPr>
          <p:cNvPr id="94" name="Oval 483">
            <a:extLst>
              <a:ext uri="{FF2B5EF4-FFF2-40B4-BE49-F238E27FC236}">
                <a16:creationId xmlns:a16="http://schemas.microsoft.com/office/drawing/2014/main" id="{433EC93F-083C-418A-A527-1C77B27DA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3554586"/>
            <a:ext cx="61200" cy="61200"/>
          </a:xfrm>
          <a:prstGeom prst="ellipse">
            <a:avLst/>
          </a:prstGeom>
          <a:solidFill>
            <a:srgbClr val="C0D759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95" name="Rectangle 484">
            <a:extLst>
              <a:ext uri="{FF2B5EF4-FFF2-40B4-BE49-F238E27FC236}">
                <a16:creationId xmlns:a16="http://schemas.microsoft.com/office/drawing/2014/main" id="{23F8C0C2-4E07-4019-B589-D98E5E7E5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3523631"/>
            <a:ext cx="34945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Caltech</a:t>
            </a:r>
          </a:p>
        </p:txBody>
      </p:sp>
      <p:sp>
        <p:nvSpPr>
          <p:cNvPr id="96" name="Oval 485">
            <a:extLst>
              <a:ext uri="{FF2B5EF4-FFF2-40B4-BE49-F238E27FC236}">
                <a16:creationId xmlns:a16="http://schemas.microsoft.com/office/drawing/2014/main" id="{A3740EFD-2392-4AF8-99B5-19E7EF589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3655672"/>
            <a:ext cx="61200" cy="61200"/>
          </a:xfrm>
          <a:prstGeom prst="ellipse">
            <a:avLst/>
          </a:prstGeom>
          <a:solidFill>
            <a:srgbClr val="33835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97" name="Rectangle 486">
            <a:extLst>
              <a:ext uri="{FF2B5EF4-FFF2-40B4-BE49-F238E27FC236}">
                <a16:creationId xmlns:a16="http://schemas.microsoft.com/office/drawing/2014/main" id="{925CB6FB-B24B-4E56-A966-72D724C0F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3624717"/>
            <a:ext cx="109324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Delft University of Tech.</a:t>
            </a:r>
          </a:p>
        </p:txBody>
      </p:sp>
      <p:sp>
        <p:nvSpPr>
          <p:cNvPr id="98" name="Oval 487">
            <a:extLst>
              <a:ext uri="{FF2B5EF4-FFF2-40B4-BE49-F238E27FC236}">
                <a16:creationId xmlns:a16="http://schemas.microsoft.com/office/drawing/2014/main" id="{BCED39D6-49AF-4829-9720-FB0491AFB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3756758"/>
            <a:ext cx="61200" cy="61200"/>
          </a:xfrm>
          <a:prstGeom prst="ellipse">
            <a:avLst/>
          </a:prstGeom>
          <a:solidFill>
            <a:srgbClr val="7A808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99" name="Rectangle 488">
            <a:extLst>
              <a:ext uri="{FF2B5EF4-FFF2-40B4-BE49-F238E27FC236}">
                <a16:creationId xmlns:a16="http://schemas.microsoft.com/office/drawing/2014/main" id="{DEDAB1E8-7084-47A9-9ADD-21A5ABE8A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3725803"/>
            <a:ext cx="83676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Draper Laboratory</a:t>
            </a:r>
          </a:p>
        </p:txBody>
      </p:sp>
      <p:sp>
        <p:nvSpPr>
          <p:cNvPr id="100" name="Oval 489">
            <a:extLst>
              <a:ext uri="{FF2B5EF4-FFF2-40B4-BE49-F238E27FC236}">
                <a16:creationId xmlns:a16="http://schemas.microsoft.com/office/drawing/2014/main" id="{EA7457D8-F376-4E12-BA07-F6ADD4729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3857844"/>
            <a:ext cx="61200" cy="61200"/>
          </a:xfrm>
          <a:prstGeom prst="ellipse">
            <a:avLst/>
          </a:prstGeom>
          <a:solidFill>
            <a:srgbClr val="8FA3B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101" name="Rectangle 490">
            <a:extLst>
              <a:ext uri="{FF2B5EF4-FFF2-40B4-BE49-F238E27FC236}">
                <a16:creationId xmlns:a16="http://schemas.microsoft.com/office/drawing/2014/main" id="{B8F650FD-06AC-4A69-B83B-55FB2EAAF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3826889"/>
            <a:ext cx="93615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École Polytechnique</a:t>
            </a:r>
          </a:p>
        </p:txBody>
      </p:sp>
      <p:sp>
        <p:nvSpPr>
          <p:cNvPr id="102" name="Oval 491">
            <a:extLst>
              <a:ext uri="{FF2B5EF4-FFF2-40B4-BE49-F238E27FC236}">
                <a16:creationId xmlns:a16="http://schemas.microsoft.com/office/drawing/2014/main" id="{40402E06-8D64-4F00-9D4E-0218C060A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3958930"/>
            <a:ext cx="61200" cy="61200"/>
          </a:xfrm>
          <a:prstGeom prst="ellipse">
            <a:avLst/>
          </a:prstGeom>
          <a:solidFill>
            <a:srgbClr val="F5C4D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103" name="Rectangle 492">
            <a:extLst>
              <a:ext uri="{FF2B5EF4-FFF2-40B4-BE49-F238E27FC236}">
                <a16:creationId xmlns:a16="http://schemas.microsoft.com/office/drawing/2014/main" id="{C3CD1388-F9C4-4AF6-81F6-43D9F0772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3927975"/>
            <a:ext cx="17633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MIT</a:t>
            </a:r>
          </a:p>
        </p:txBody>
      </p:sp>
      <p:sp>
        <p:nvSpPr>
          <p:cNvPr id="104" name="Oval 493">
            <a:extLst>
              <a:ext uri="{FF2B5EF4-FFF2-40B4-BE49-F238E27FC236}">
                <a16:creationId xmlns:a16="http://schemas.microsoft.com/office/drawing/2014/main" id="{A68CC05B-7638-4077-98A4-DEA382B27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4060016"/>
            <a:ext cx="61200" cy="61200"/>
          </a:xfrm>
          <a:prstGeom prst="ellipse">
            <a:avLst/>
          </a:prstGeom>
          <a:solidFill>
            <a:srgbClr val="D9DBD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105" name="Rectangle 494">
            <a:extLst>
              <a:ext uri="{FF2B5EF4-FFF2-40B4-BE49-F238E27FC236}">
                <a16:creationId xmlns:a16="http://schemas.microsoft.com/office/drawing/2014/main" id="{927B57AA-7A13-4813-96D1-FA3BAFEE9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4029061"/>
            <a:ext cx="117660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Rafael Adv. </a:t>
            </a:r>
            <a:r>
              <a:rPr kumimoji="0" lang="en-GB" altLang="de-DE" sz="800" b="0" i="0" u="none" strike="noStrike" cap="none" normalizeH="0" baseline="0" err="1">
                <a:ln>
                  <a:noFill/>
                </a:ln>
                <a:effectLst/>
                <a:latin typeface="+mn-lt"/>
              </a:rPr>
              <a:t>Defense</a:t>
            </a: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 Sys.</a:t>
            </a:r>
          </a:p>
        </p:txBody>
      </p:sp>
      <p:sp>
        <p:nvSpPr>
          <p:cNvPr id="106" name="Oval 495">
            <a:extLst>
              <a:ext uri="{FF2B5EF4-FFF2-40B4-BE49-F238E27FC236}">
                <a16:creationId xmlns:a16="http://schemas.microsoft.com/office/drawing/2014/main" id="{B0AF1C58-B9A8-43AE-8B42-E02B8CFDC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4161102"/>
            <a:ext cx="61200" cy="61200"/>
          </a:xfrm>
          <a:prstGeom prst="ellipse">
            <a:avLst/>
          </a:prstGeom>
          <a:solidFill>
            <a:srgbClr val="EBECE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107" name="Rectangle 496">
            <a:extLst>
              <a:ext uri="{FF2B5EF4-FFF2-40B4-BE49-F238E27FC236}">
                <a16:creationId xmlns:a16="http://schemas.microsoft.com/office/drawing/2014/main" id="{46320F5A-C6E0-4158-BCC5-22E94D961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4130147"/>
            <a:ext cx="116217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Technical Univ. of Madrid</a:t>
            </a:r>
          </a:p>
        </p:txBody>
      </p:sp>
      <p:sp>
        <p:nvSpPr>
          <p:cNvPr id="108" name="Oval 497">
            <a:extLst>
              <a:ext uri="{FF2B5EF4-FFF2-40B4-BE49-F238E27FC236}">
                <a16:creationId xmlns:a16="http://schemas.microsoft.com/office/drawing/2014/main" id="{4FE7FBEE-269A-468F-B535-381987251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4262188"/>
            <a:ext cx="61200" cy="61200"/>
          </a:xfrm>
          <a:prstGeom prst="ellipse">
            <a:avLst/>
          </a:prstGeom>
          <a:solidFill>
            <a:srgbClr val="B9D24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109" name="Rectangle 498">
            <a:extLst>
              <a:ext uri="{FF2B5EF4-FFF2-40B4-BE49-F238E27FC236}">
                <a16:creationId xmlns:a16="http://schemas.microsoft.com/office/drawing/2014/main" id="{35F738ED-562E-4F1B-8D5F-1763ACEB4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4231233"/>
            <a:ext cx="126733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spc="-20" normalizeH="0">
                <a:ln>
                  <a:noFill/>
                </a:ln>
                <a:effectLst/>
                <a:latin typeface="+mn-lt"/>
              </a:rPr>
              <a:t>Ansaldo </a:t>
            </a:r>
            <a:r>
              <a:rPr kumimoji="0" lang="en-GB" altLang="de-DE" sz="800" b="0" i="0" u="none" strike="noStrike" cap="none" spc="-20" normalizeH="0" err="1">
                <a:ln>
                  <a:noFill/>
                </a:ln>
                <a:effectLst/>
                <a:latin typeface="+mn-lt"/>
              </a:rPr>
              <a:t>Energia</a:t>
            </a:r>
            <a:r>
              <a:rPr kumimoji="0" lang="en-GB" altLang="de-DE" sz="800" b="0" i="0" u="none" strike="noStrike" cap="none" spc="-20" normalizeH="0">
                <a:ln>
                  <a:noFill/>
                </a:ln>
                <a:effectLst/>
                <a:latin typeface="+mn-lt"/>
              </a:rPr>
              <a:t> (in: </a:t>
            </a:r>
            <a:r>
              <a:rPr kumimoji="0" lang="en-GB" altLang="de-DE" sz="800" b="0" i="0" u="none" strike="noStrike" cap="none" spc="-20" normalizeH="0" err="1">
                <a:ln>
                  <a:noFill/>
                </a:ln>
                <a:effectLst/>
                <a:latin typeface="+mn-lt"/>
              </a:rPr>
              <a:t>Cassa</a:t>
            </a:r>
            <a:r>
              <a:rPr kumimoji="0" lang="en-GB" altLang="de-DE" sz="800" b="0" i="0" u="none" strike="noStrike" cap="none" spc="-20" normalizeH="0">
                <a:ln>
                  <a:noFill/>
                </a:ln>
                <a:effectLst/>
                <a:latin typeface="+mn-lt"/>
              </a:rPr>
              <a:t>..)</a:t>
            </a:r>
          </a:p>
        </p:txBody>
      </p:sp>
      <p:sp>
        <p:nvSpPr>
          <p:cNvPr id="110" name="Oval 499">
            <a:extLst>
              <a:ext uri="{FF2B5EF4-FFF2-40B4-BE49-F238E27FC236}">
                <a16:creationId xmlns:a16="http://schemas.microsoft.com/office/drawing/2014/main" id="{F58FCFAE-391F-4C58-8AC8-041EEB172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4363274"/>
            <a:ext cx="61200" cy="61200"/>
          </a:xfrm>
          <a:prstGeom prst="ellipse">
            <a:avLst/>
          </a:prstGeom>
          <a:solidFill>
            <a:srgbClr val="497FB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111" name="Rectangle 500">
            <a:extLst>
              <a:ext uri="{FF2B5EF4-FFF2-40B4-BE49-F238E27FC236}">
                <a16:creationId xmlns:a16="http://schemas.microsoft.com/office/drawing/2014/main" id="{AC1186EE-1580-4ECB-A3D0-44AB03827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4332319"/>
            <a:ext cx="112210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 err="1">
                <a:ln>
                  <a:noFill/>
                </a:ln>
                <a:effectLst/>
                <a:latin typeface="+mn-lt"/>
              </a:rPr>
              <a:t>Cassa</a:t>
            </a: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GB" altLang="de-DE" sz="800" b="0" i="0" u="none" strike="noStrike" cap="none" normalizeH="0" baseline="0" err="1">
                <a:ln>
                  <a:noFill/>
                </a:ln>
                <a:effectLst/>
                <a:latin typeface="+mn-lt"/>
              </a:rPr>
              <a:t>Depositi</a:t>
            </a: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 e </a:t>
            </a:r>
            <a:r>
              <a:rPr kumimoji="0" lang="en-GB" altLang="de-DE" sz="800" b="0" i="0" u="none" strike="noStrike" cap="none" normalizeH="0" baseline="0" err="1">
                <a:ln>
                  <a:noFill/>
                </a:ln>
                <a:effectLst/>
                <a:latin typeface="+mn-lt"/>
              </a:rPr>
              <a:t>Prestiti</a:t>
            </a:r>
            <a:endParaRPr kumimoji="0" lang="en-GB" altLang="de-DE" sz="8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112" name="Oval 501">
            <a:extLst>
              <a:ext uri="{FF2B5EF4-FFF2-40B4-BE49-F238E27FC236}">
                <a16:creationId xmlns:a16="http://schemas.microsoft.com/office/drawing/2014/main" id="{960DFC9F-C571-41D9-BFD0-451505F34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4464360"/>
            <a:ext cx="61200" cy="61200"/>
          </a:xfrm>
          <a:prstGeom prst="ellipse">
            <a:avLst/>
          </a:prstGeom>
          <a:solidFill>
            <a:srgbClr val="66666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113" name="Rectangle 502">
            <a:extLst>
              <a:ext uri="{FF2B5EF4-FFF2-40B4-BE49-F238E27FC236}">
                <a16:creationId xmlns:a16="http://schemas.microsoft.com/office/drawing/2014/main" id="{43A6D2F0-2067-412D-A0B4-7099504E0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4433405"/>
            <a:ext cx="107401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Government of Canada</a:t>
            </a:r>
          </a:p>
        </p:txBody>
      </p:sp>
      <p:sp>
        <p:nvSpPr>
          <p:cNvPr id="114" name="Oval 503">
            <a:extLst>
              <a:ext uri="{FF2B5EF4-FFF2-40B4-BE49-F238E27FC236}">
                <a16:creationId xmlns:a16="http://schemas.microsoft.com/office/drawing/2014/main" id="{86A408A4-04D6-428B-A5F4-CE4409496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4565446"/>
            <a:ext cx="61200" cy="61200"/>
          </a:xfrm>
          <a:prstGeom prst="ellipse">
            <a:avLst/>
          </a:prstGeom>
          <a:solidFill>
            <a:srgbClr val="9FA4A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115" name="Rectangle 504">
            <a:extLst>
              <a:ext uri="{FF2B5EF4-FFF2-40B4-BE49-F238E27FC236}">
                <a16:creationId xmlns:a16="http://schemas.microsoft.com/office/drawing/2014/main" id="{B8149821-1AC7-4B3C-A24B-E50E8D751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4534491"/>
            <a:ext cx="67005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Hyundai Motor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B75B091-4424-4D00-8CF8-A3600932FAFC}"/>
              </a:ext>
            </a:extLst>
          </p:cNvPr>
          <p:cNvSpPr txBox="1"/>
          <p:nvPr/>
        </p:nvSpPr>
        <p:spPr>
          <a:xfrm>
            <a:off x="687600" y="954792"/>
            <a:ext cx="479298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en-GB" sz="1200" b="1">
                <a:solidFill>
                  <a:srgbClr val="404955"/>
                </a:solidFill>
              </a:rPr>
              <a:t>Owner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ED13A10-FCF3-4DBE-8DFB-D7E238D1BF97}"/>
              </a:ext>
            </a:extLst>
          </p:cNvPr>
          <p:cNvSpPr txBox="1"/>
          <p:nvPr/>
        </p:nvSpPr>
        <p:spPr>
          <a:xfrm>
            <a:off x="7754983" y="954792"/>
            <a:ext cx="777457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/>
            <a:r>
              <a:rPr lang="en-GB" sz="1200" b="1">
                <a:solidFill>
                  <a:srgbClr val="404955"/>
                </a:solidFill>
              </a:rPr>
              <a:t>Filing Year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0361B3F-5DF4-40D9-BAE6-FBE5A5730AA7}"/>
              </a:ext>
            </a:extLst>
          </p:cNvPr>
          <p:cNvSpPr txBox="1"/>
          <p:nvPr/>
        </p:nvSpPr>
        <p:spPr>
          <a:xfrm>
            <a:off x="5652741" y="4593086"/>
            <a:ext cx="2879699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/>
            <a:r>
              <a:rPr lang="en-GB" sz="1200" b="1">
                <a:solidFill>
                  <a:srgbClr val="404955"/>
                </a:solidFill>
              </a:rPr>
              <a:t>Bubble Area: No. of patent applications</a:t>
            </a:r>
          </a:p>
        </p:txBody>
      </p:sp>
      <p:sp>
        <p:nvSpPr>
          <p:cNvPr id="8" name="Oval 2531">
            <a:extLst>
              <a:ext uri="{FF2B5EF4-FFF2-40B4-BE49-F238E27FC236}">
                <a16:creationId xmlns:a16="http://schemas.microsoft.com/office/drawing/2014/main" id="{C6FDEDD2-40D6-4C98-A677-9BAAC3735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1229608"/>
            <a:ext cx="61200" cy="61200"/>
          </a:xfrm>
          <a:prstGeom prst="ellipse">
            <a:avLst/>
          </a:prstGeom>
          <a:solidFill>
            <a:srgbClr val="EFA7B9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9" name="Rectangle 2532">
            <a:extLst>
              <a:ext uri="{FF2B5EF4-FFF2-40B4-BE49-F238E27FC236}">
                <a16:creationId xmlns:a16="http://schemas.microsoft.com/office/drawing/2014/main" id="{88E2B0C9-A586-400A-9A10-FF4CBE5A1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1198653"/>
            <a:ext cx="103233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Government of France</a:t>
            </a:r>
          </a:p>
        </p:txBody>
      </p:sp>
      <p:sp>
        <p:nvSpPr>
          <p:cNvPr id="10" name="Oval 2600">
            <a:extLst>
              <a:ext uri="{FF2B5EF4-FFF2-40B4-BE49-F238E27FC236}">
                <a16:creationId xmlns:a16="http://schemas.microsoft.com/office/drawing/2014/main" id="{3EDDF86F-BD49-4762-9EB7-AE83E6179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4666546"/>
            <a:ext cx="61200" cy="61200"/>
          </a:xfrm>
          <a:prstGeom prst="ellipse">
            <a:avLst/>
          </a:prstGeom>
          <a:solidFill>
            <a:srgbClr val="DE868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800"/>
          </a:p>
        </p:txBody>
      </p:sp>
      <p:sp>
        <p:nvSpPr>
          <p:cNvPr id="11" name="Rectangle 2601">
            <a:extLst>
              <a:ext uri="{FF2B5EF4-FFF2-40B4-BE49-F238E27FC236}">
                <a16:creationId xmlns:a16="http://schemas.microsoft.com/office/drawing/2014/main" id="{22741F24-7BC1-43D4-BE81-42036E5F6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68" y="4635591"/>
            <a:ext cx="114294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 err="1">
                <a:ln>
                  <a:noFill/>
                </a:ln>
                <a:effectLst/>
                <a:latin typeface="+mn-lt"/>
              </a:rPr>
              <a:t>Istituto</a:t>
            </a: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GB" altLang="de-DE" sz="800" b="0" i="0" u="none" strike="noStrike" cap="none" normalizeH="0" baseline="0" err="1">
                <a:ln>
                  <a:noFill/>
                </a:ln>
                <a:effectLst/>
                <a:latin typeface="+mn-lt"/>
              </a:rPr>
              <a:t>Italiano</a:t>
            </a: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 di </a:t>
            </a:r>
            <a:r>
              <a:rPr kumimoji="0" lang="en-GB" altLang="de-DE" sz="800" b="0" i="0" u="none" strike="noStrike" cap="none" normalizeH="0" baseline="0" err="1">
                <a:ln>
                  <a:noFill/>
                </a:ln>
                <a:effectLst/>
                <a:latin typeface="+mn-lt"/>
              </a:rPr>
              <a:t>Tecnol</a:t>
            </a:r>
            <a:r>
              <a:rPr kumimoji="0" lang="en-GB" altLang="de-DE" sz="800" b="0" i="0" u="none" strike="noStrike" cap="none" normalizeH="0" baseline="0">
                <a:ln>
                  <a:noFill/>
                </a:ln>
                <a:effectLst/>
                <a:latin typeface="+mn-lt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0793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>
            <a:extLst>
              <a:ext uri="{FF2B5EF4-FFF2-40B4-BE49-F238E27FC236}">
                <a16:creationId xmlns:a16="http://schemas.microsoft.com/office/drawing/2014/main" id="{DB6FA18F-7E90-41C0-BCC3-0F08B8C54C9C}"/>
              </a:ext>
            </a:extLst>
          </p:cNvPr>
          <p:cNvSpPr/>
          <p:nvPr/>
        </p:nvSpPr>
        <p:spPr>
          <a:xfrm>
            <a:off x="687599" y="987425"/>
            <a:ext cx="4455675" cy="3060000"/>
          </a:xfrm>
          <a:prstGeom prst="homePlate">
            <a:avLst>
              <a:gd name="adj" fmla="val 13356"/>
            </a:avLst>
          </a:prstGeom>
          <a:solidFill>
            <a:schemeClr val="accent3"/>
          </a:solidFill>
          <a:ln w="38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5000" tIns="135000" rIns="135000" bIns="67500">
            <a:noAutofit/>
          </a:bodyPr>
          <a:lstStyle/>
          <a:p>
            <a:pPr>
              <a:spcBef>
                <a:spcPts val="599"/>
              </a:spcBef>
            </a:pPr>
            <a:r>
              <a:rPr lang="en-GB" sz="1400" b="1" spc="-1">
                <a:solidFill>
                  <a:srgbClr val="FFFFFF"/>
                </a:solidFill>
                <a:ea typeface="DejaVu Sans"/>
              </a:rPr>
              <a:t>TECHNOLOGY RELEVANCE™</a:t>
            </a:r>
            <a:endParaRPr lang="en-GB" sz="1400" spc="-1"/>
          </a:p>
          <a:p>
            <a:pPr>
              <a:spcBef>
                <a:spcPts val="599"/>
              </a:spcBef>
            </a:pPr>
            <a:r>
              <a:rPr lang="en-GB" sz="1200" spc="-1">
                <a:solidFill>
                  <a:srgbClr val="FFFFFF"/>
                </a:solidFill>
                <a:ea typeface="DejaVu Sans"/>
              </a:rPr>
              <a:t>Worldwide citations received </a:t>
            </a:r>
            <a:br>
              <a:rPr lang="en-GB" sz="1200"/>
            </a:br>
            <a:r>
              <a:rPr lang="en-GB" sz="1200" spc="-1">
                <a:solidFill>
                  <a:srgbClr val="FFFFFF"/>
                </a:solidFill>
                <a:ea typeface="DejaVu Sans"/>
              </a:rPr>
              <a:t>from later patents, adjusted </a:t>
            </a:r>
            <a:br>
              <a:rPr lang="en-GB" sz="1200"/>
            </a:br>
            <a:r>
              <a:rPr lang="en-GB" sz="1200" spc="-1">
                <a:solidFill>
                  <a:srgbClr val="FFFFFF"/>
                </a:solidFill>
                <a:ea typeface="DejaVu Sans"/>
              </a:rPr>
              <a:t>for age, patent office practices </a:t>
            </a:r>
            <a:br>
              <a:rPr lang="en-GB" sz="1200"/>
            </a:br>
            <a:r>
              <a:rPr lang="en-GB" sz="1200" spc="-1">
                <a:solidFill>
                  <a:srgbClr val="FFFFFF"/>
                </a:solidFill>
                <a:ea typeface="DejaVu Sans"/>
              </a:rPr>
              <a:t>and technology field</a:t>
            </a:r>
            <a:endParaRPr lang="en-GB" sz="1200" spc="-1"/>
          </a:p>
          <a:p>
            <a:pPr>
              <a:spcBef>
                <a:spcPts val="599"/>
              </a:spcBef>
            </a:pPr>
            <a:r>
              <a:rPr lang="en-GB" sz="1200" spc="-1">
                <a:solidFill>
                  <a:srgbClr val="FFFFFF"/>
                </a:solidFill>
                <a:ea typeface="DejaVu Sans"/>
              </a:rPr>
              <a:t>Average value: 1</a:t>
            </a:r>
            <a:endParaRPr lang="en-GB" sz="1200" spc="-1"/>
          </a:p>
          <a:p>
            <a:pPr>
              <a:lnSpc>
                <a:spcPct val="100000"/>
              </a:lnSpc>
            </a:pPr>
            <a:endParaRPr lang="en-GB" sz="1000" spc="-1"/>
          </a:p>
          <a:p>
            <a:pPr>
              <a:spcBef>
                <a:spcPts val="599"/>
              </a:spcBef>
            </a:pPr>
            <a:r>
              <a:rPr lang="en-GB" sz="1400" b="1" spc="-1">
                <a:solidFill>
                  <a:srgbClr val="FFFFFF"/>
                </a:solidFill>
                <a:ea typeface="DejaVu Sans"/>
              </a:rPr>
              <a:t>MARKET COVERAGE™</a:t>
            </a:r>
            <a:endParaRPr lang="en-GB" sz="1400" spc="-1"/>
          </a:p>
          <a:p>
            <a:pPr>
              <a:spcBef>
                <a:spcPts val="599"/>
              </a:spcBef>
            </a:pPr>
            <a:r>
              <a:rPr lang="en-GB" sz="1200" spc="-1">
                <a:solidFill>
                  <a:srgbClr val="FFFFFF"/>
                </a:solidFill>
                <a:ea typeface="DejaVu Sans"/>
              </a:rPr>
              <a:t>Market size protected by </a:t>
            </a:r>
            <a:br>
              <a:rPr lang="en-GB" sz="1200"/>
            </a:br>
            <a:r>
              <a:rPr lang="en-GB" sz="1200" spc="-1">
                <a:solidFill>
                  <a:srgbClr val="FFFFFF"/>
                </a:solidFill>
                <a:ea typeface="DejaVu Sans"/>
              </a:rPr>
              <a:t>active patents and pending</a:t>
            </a:r>
            <a:br>
              <a:rPr lang="en-GB" sz="1200"/>
            </a:br>
            <a:r>
              <a:rPr lang="en-GB" sz="1200" spc="-1">
                <a:solidFill>
                  <a:srgbClr val="FFFFFF"/>
                </a:solidFill>
                <a:ea typeface="DejaVu Sans"/>
              </a:rPr>
              <a:t>patent applications on a </a:t>
            </a:r>
            <a:br>
              <a:rPr lang="en-GB" sz="1200"/>
            </a:br>
            <a:r>
              <a:rPr lang="en-GB" sz="1200" spc="-1">
                <a:solidFill>
                  <a:srgbClr val="FFFFFF"/>
                </a:solidFill>
                <a:ea typeface="DejaVu Sans"/>
              </a:rPr>
              <a:t>certain invention</a:t>
            </a:r>
            <a:endParaRPr lang="en-GB" sz="1200" spc="-1"/>
          </a:p>
          <a:p>
            <a:pPr marL="1080">
              <a:spcBef>
                <a:spcPts val="599"/>
              </a:spcBef>
            </a:pPr>
            <a:r>
              <a:rPr lang="en-GB" sz="1200" spc="-1">
                <a:solidFill>
                  <a:srgbClr val="FFFFFF"/>
                </a:solidFill>
                <a:ea typeface="DejaVu Sans"/>
              </a:rPr>
              <a:t>Value of a granted US patent: 1</a:t>
            </a:r>
            <a:endParaRPr lang="en-GB" sz="1200" spc="-1"/>
          </a:p>
          <a:p>
            <a:pPr marL="1080">
              <a:spcBef>
                <a:spcPts val="599"/>
              </a:spcBef>
            </a:pPr>
            <a:endParaRPr lang="en-GB" sz="1000" spc="-1"/>
          </a:p>
        </p:txBody>
      </p:sp>
      <p:sp>
        <p:nvSpPr>
          <p:cNvPr id="6" name="CustomShape 3">
            <a:extLst>
              <a:ext uri="{FF2B5EF4-FFF2-40B4-BE49-F238E27FC236}">
                <a16:creationId xmlns:a16="http://schemas.microsoft.com/office/drawing/2014/main" id="{5747DED3-35C9-4EF1-9EE7-229FED5DF599}"/>
              </a:ext>
            </a:extLst>
          </p:cNvPr>
          <p:cNvSpPr/>
          <p:nvPr/>
        </p:nvSpPr>
        <p:spPr>
          <a:xfrm>
            <a:off x="6854671" y="987424"/>
            <a:ext cx="1678142" cy="3060000"/>
          </a:xfrm>
          <a:custGeom>
            <a:avLst/>
            <a:gdLst/>
            <a:ahLst/>
            <a:cxnLst/>
            <a:rect l="l" t="t" r="r" b="b"/>
            <a:pathLst>
              <a:path w="2106613" h="4132273">
                <a:moveTo>
                  <a:pt x="0" y="0"/>
                </a:moveTo>
                <a:lnTo>
                  <a:pt x="2106613" y="0"/>
                </a:lnTo>
                <a:lnTo>
                  <a:pt x="2106613" y="4132273"/>
                </a:lnTo>
                <a:lnTo>
                  <a:pt x="0" y="4132273"/>
                </a:lnTo>
                <a:lnTo>
                  <a:pt x="561657" y="2066137"/>
                </a:lnTo>
                <a:close/>
              </a:path>
            </a:pathLst>
          </a:custGeom>
          <a:solidFill>
            <a:schemeClr val="accent3"/>
          </a:solidFill>
          <a:ln w="38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12000" tIns="67500" rIns="36000" bIns="67500" anchor="ctr">
            <a:noAutofit/>
          </a:bodyPr>
          <a:lstStyle/>
          <a:p>
            <a:pPr>
              <a:spcBef>
                <a:spcPts val="599"/>
              </a:spcBef>
            </a:pPr>
            <a:r>
              <a:rPr lang="en-GB" b="1" spc="-1">
                <a:solidFill>
                  <a:srgbClr val="FFFFFF"/>
                </a:solidFill>
                <a:ea typeface="DejaVu Sans"/>
              </a:rPr>
              <a:t>PATENT </a:t>
            </a:r>
            <a:br>
              <a:rPr lang="en-GB" sz="1350"/>
            </a:br>
            <a:r>
              <a:rPr lang="en-GB" b="1" spc="-1">
                <a:solidFill>
                  <a:srgbClr val="FFFFFF"/>
                </a:solidFill>
                <a:ea typeface="DejaVu Sans"/>
              </a:rPr>
              <a:t>ASSET </a:t>
            </a:r>
            <a:br>
              <a:rPr lang="en-GB" sz="1350"/>
            </a:br>
            <a:r>
              <a:rPr lang="en-GB" b="1" spc="-1">
                <a:solidFill>
                  <a:srgbClr val="FFFFFF"/>
                </a:solidFill>
                <a:ea typeface="DejaVu Sans"/>
              </a:rPr>
              <a:t>INDEX™</a:t>
            </a:r>
            <a:endParaRPr lang="en-GB" spc="-1"/>
          </a:p>
          <a:p>
            <a:pPr>
              <a:spcBef>
                <a:spcPts val="599"/>
              </a:spcBef>
            </a:pPr>
            <a:r>
              <a:rPr lang="en-GB" sz="1200" spc="-1">
                <a:solidFill>
                  <a:srgbClr val="FFFFFF"/>
                </a:solidFill>
                <a:ea typeface="DejaVu Sans"/>
              </a:rPr>
              <a:t>(Sum of all Competitive Impacts of an entire portfolio)</a:t>
            </a:r>
            <a:endParaRPr lang="en-GB" sz="1200" spc="-1"/>
          </a:p>
        </p:txBody>
      </p:sp>
      <p:sp>
        <p:nvSpPr>
          <p:cNvPr id="7" name="CustomShape 4">
            <a:extLst>
              <a:ext uri="{FF2B5EF4-FFF2-40B4-BE49-F238E27FC236}">
                <a16:creationId xmlns:a16="http://schemas.microsoft.com/office/drawing/2014/main" id="{7B6D5EA5-250B-46C9-8B32-E719993EEC2A}"/>
              </a:ext>
            </a:extLst>
          </p:cNvPr>
          <p:cNvSpPr/>
          <p:nvPr/>
        </p:nvSpPr>
        <p:spPr>
          <a:xfrm>
            <a:off x="5270742" y="1097738"/>
            <a:ext cx="1571214" cy="139432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5100" rIns="67500" bIns="35100" anchor="t">
            <a:spAutoFit/>
          </a:bodyPr>
          <a:lstStyle/>
          <a:p>
            <a:pPr>
              <a:spcBef>
                <a:spcPts val="599"/>
              </a:spcBef>
            </a:pPr>
            <a:r>
              <a:rPr lang="en-GB" sz="1400" b="1" spc="-1">
                <a:solidFill>
                  <a:schemeClr val="accent3"/>
                </a:solidFill>
                <a:ea typeface="Roboto Condensed"/>
              </a:rPr>
              <a:t>COMPETITIVE IMPACT™</a:t>
            </a:r>
            <a:endParaRPr lang="en-GB" sz="1400" spc="-1">
              <a:solidFill>
                <a:schemeClr val="accent3"/>
              </a:solidFill>
            </a:endParaRPr>
          </a:p>
          <a:p>
            <a:pPr>
              <a:spcBef>
                <a:spcPts val="599"/>
              </a:spcBef>
            </a:pPr>
            <a:r>
              <a:rPr lang="en-GB" sz="1200" spc="-1">
                <a:ea typeface="Roboto Condensed"/>
              </a:rPr>
              <a:t>(Individual patent strength)</a:t>
            </a:r>
            <a:endParaRPr lang="en-GB" sz="1200" spc="-1"/>
          </a:p>
          <a:p>
            <a:pPr>
              <a:spcBef>
                <a:spcPts val="599"/>
              </a:spcBef>
            </a:pPr>
            <a:r>
              <a:rPr lang="en-GB" sz="1200" spc="-1">
                <a:ea typeface="Roboto Condensed"/>
              </a:rPr>
              <a:t>The relative business value of a patent</a:t>
            </a:r>
            <a:endParaRPr lang="en-GB" sz="1200" spc="-1"/>
          </a:p>
        </p:txBody>
      </p:sp>
      <p:sp>
        <p:nvSpPr>
          <p:cNvPr id="8" name="CustomShape 5">
            <a:extLst>
              <a:ext uri="{FF2B5EF4-FFF2-40B4-BE49-F238E27FC236}">
                <a16:creationId xmlns:a16="http://schemas.microsoft.com/office/drawing/2014/main" id="{DA2042F6-6746-4F31-9D85-71E5F9E4B41D}"/>
              </a:ext>
            </a:extLst>
          </p:cNvPr>
          <p:cNvSpPr/>
          <p:nvPr/>
        </p:nvSpPr>
        <p:spPr>
          <a:xfrm>
            <a:off x="3464883" y="1286045"/>
            <a:ext cx="857250" cy="3451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900" spc="-1">
                <a:solidFill>
                  <a:srgbClr val="FFFFFF"/>
                </a:solidFill>
                <a:ea typeface="DejaVu Sans"/>
              </a:rPr>
              <a:t>Later</a:t>
            </a:r>
            <a:endParaRPr lang="en-GB" sz="900" spc="-1"/>
          </a:p>
          <a:p>
            <a:pPr>
              <a:lnSpc>
                <a:spcPct val="100000"/>
              </a:lnSpc>
            </a:pPr>
            <a:r>
              <a:rPr lang="en-GB" sz="900" spc="-1">
                <a:solidFill>
                  <a:srgbClr val="FFFFFF"/>
                </a:solidFill>
                <a:ea typeface="DejaVu Sans"/>
              </a:rPr>
              <a:t>Patent</a:t>
            </a:r>
            <a:endParaRPr lang="en-GB" sz="900" spc="-1"/>
          </a:p>
        </p:txBody>
      </p:sp>
      <p:sp>
        <p:nvSpPr>
          <p:cNvPr id="10" name="CustomShape 7">
            <a:extLst>
              <a:ext uri="{FF2B5EF4-FFF2-40B4-BE49-F238E27FC236}">
                <a16:creationId xmlns:a16="http://schemas.microsoft.com/office/drawing/2014/main" id="{C9813DFA-F150-4EED-931C-FA3E1BC4D534}"/>
              </a:ext>
            </a:extLst>
          </p:cNvPr>
          <p:cNvSpPr/>
          <p:nvPr/>
        </p:nvSpPr>
        <p:spPr>
          <a:xfrm>
            <a:off x="5270742" y="2711537"/>
            <a:ext cx="734940" cy="4067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100" spc="-1">
                <a:solidFill>
                  <a:schemeClr val="accent3"/>
                </a:solidFill>
                <a:ea typeface="DejaVu Sans"/>
              </a:rPr>
              <a:t>Individual Patent</a:t>
            </a:r>
            <a:endParaRPr lang="en-GB" sz="1100" spc="-1">
              <a:solidFill>
                <a:schemeClr val="accent3"/>
              </a:solidFill>
            </a:endParaRPr>
          </a:p>
        </p:txBody>
      </p:sp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C26E02B7-8B75-4F77-AB0E-3AC5FADE64FE}"/>
              </a:ext>
            </a:extLst>
          </p:cNvPr>
          <p:cNvGrpSpPr/>
          <p:nvPr/>
        </p:nvGrpSpPr>
        <p:grpSpPr>
          <a:xfrm>
            <a:off x="5984930" y="2652729"/>
            <a:ext cx="630466" cy="782476"/>
            <a:chOff x="6051401" y="2786570"/>
            <a:chExt cx="480564" cy="596430"/>
          </a:xfrm>
        </p:grpSpPr>
        <p:sp>
          <p:nvSpPr>
            <p:cNvPr id="63" name="Rechteck 62">
              <a:extLst>
                <a:ext uri="{FF2B5EF4-FFF2-40B4-BE49-F238E27FC236}">
                  <a16:creationId xmlns:a16="http://schemas.microsoft.com/office/drawing/2014/main" id="{889F93F1-08C0-4174-8C0E-B26D2FA6747D}"/>
                </a:ext>
              </a:extLst>
            </p:cNvPr>
            <p:cNvSpPr/>
            <p:nvPr/>
          </p:nvSpPr>
          <p:spPr>
            <a:xfrm>
              <a:off x="6173675" y="2786570"/>
              <a:ext cx="358290" cy="518940"/>
            </a:xfrm>
            <a:prstGeom prst="rect">
              <a:avLst/>
            </a:prstGeom>
            <a:pattFill prst="wdUpDiag">
              <a:fgClr>
                <a:schemeClr val="accent3"/>
              </a:fgClr>
              <a:bgClr>
                <a:schemeClr val="bg1"/>
              </a:bgClr>
            </a:patt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CustomShape 10">
              <a:extLst>
                <a:ext uri="{FF2B5EF4-FFF2-40B4-BE49-F238E27FC236}">
                  <a16:creationId xmlns:a16="http://schemas.microsoft.com/office/drawing/2014/main" id="{CA4F4FD1-0B33-4855-942C-CA2ED26DA3FF}"/>
                </a:ext>
              </a:extLst>
            </p:cNvPr>
            <p:cNvSpPr/>
            <p:nvPr/>
          </p:nvSpPr>
          <p:spPr>
            <a:xfrm rot="5400000">
              <a:off x="6359336" y="3268655"/>
              <a:ext cx="157140" cy="71550"/>
            </a:xfrm>
            <a:custGeom>
              <a:avLst/>
              <a:gdLst/>
              <a:ahLst/>
              <a:cxnLst/>
              <a:rect l="l" t="t" r="r" b="b"/>
              <a:pathLst>
                <a:path w="306" h="140">
                  <a:moveTo>
                    <a:pt x="234" y="66"/>
                  </a:moveTo>
                  <a:lnTo>
                    <a:pt x="300" y="0"/>
                  </a:lnTo>
                  <a:lnTo>
                    <a:pt x="15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" y="16"/>
                  </a:lnTo>
                  <a:lnTo>
                    <a:pt x="20" y="32"/>
                  </a:lnTo>
                  <a:lnTo>
                    <a:pt x="26" y="50"/>
                  </a:lnTo>
                  <a:lnTo>
                    <a:pt x="30" y="68"/>
                  </a:lnTo>
                  <a:lnTo>
                    <a:pt x="28" y="88"/>
                  </a:lnTo>
                  <a:lnTo>
                    <a:pt x="26" y="106"/>
                  </a:lnTo>
                  <a:lnTo>
                    <a:pt x="18" y="124"/>
                  </a:lnTo>
                  <a:lnTo>
                    <a:pt x="8" y="140"/>
                  </a:lnTo>
                  <a:lnTo>
                    <a:pt x="150" y="140"/>
                  </a:lnTo>
                  <a:lnTo>
                    <a:pt x="306" y="140"/>
                  </a:lnTo>
                  <a:lnTo>
                    <a:pt x="234" y="6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CustomShape 11">
              <a:extLst>
                <a:ext uri="{FF2B5EF4-FFF2-40B4-BE49-F238E27FC236}">
                  <a16:creationId xmlns:a16="http://schemas.microsoft.com/office/drawing/2014/main" id="{B753A995-7856-4001-A20C-ABA198D25F3E}"/>
                </a:ext>
              </a:extLst>
            </p:cNvPr>
            <p:cNvSpPr/>
            <p:nvPr/>
          </p:nvSpPr>
          <p:spPr>
            <a:xfrm rot="5400000">
              <a:off x="6086636" y="2823695"/>
              <a:ext cx="170640" cy="240840"/>
            </a:xfrm>
            <a:custGeom>
              <a:avLst/>
              <a:gdLst/>
              <a:ahLst/>
              <a:cxnLst/>
              <a:rect l="l" t="t" r="r" b="b"/>
              <a:pathLst>
                <a:path w="332" h="468">
                  <a:moveTo>
                    <a:pt x="0" y="382"/>
                  </a:moveTo>
                  <a:lnTo>
                    <a:pt x="0" y="86"/>
                  </a:lnTo>
                  <a:lnTo>
                    <a:pt x="114" y="0"/>
                  </a:lnTo>
                  <a:lnTo>
                    <a:pt x="332" y="234"/>
                  </a:lnTo>
                  <a:lnTo>
                    <a:pt x="114" y="468"/>
                  </a:lnTo>
                  <a:lnTo>
                    <a:pt x="0" y="382"/>
                  </a:lnTo>
                  <a:lnTo>
                    <a:pt x="0" y="38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CustomShape 12">
              <a:extLst>
                <a:ext uri="{FF2B5EF4-FFF2-40B4-BE49-F238E27FC236}">
                  <a16:creationId xmlns:a16="http://schemas.microsoft.com/office/drawing/2014/main" id="{A6C1A9F3-0A23-4CFE-9ECF-0EF4401A7C3E}"/>
                </a:ext>
              </a:extLst>
            </p:cNvPr>
            <p:cNvSpPr/>
            <p:nvPr/>
          </p:nvSpPr>
          <p:spPr>
            <a:xfrm rot="5400000">
              <a:off x="6081506" y="2867165"/>
              <a:ext cx="179820" cy="157140"/>
            </a:xfrm>
            <a:custGeom>
              <a:avLst/>
              <a:gdLst/>
              <a:ahLst/>
              <a:cxnLst/>
              <a:rect l="l" t="t" r="r" b="b"/>
              <a:pathLst>
                <a:path w="350" h="306">
                  <a:moveTo>
                    <a:pt x="4" y="306"/>
                  </a:moveTo>
                  <a:lnTo>
                    <a:pt x="0" y="296"/>
                  </a:lnTo>
                  <a:lnTo>
                    <a:pt x="326" y="152"/>
                  </a:lnTo>
                  <a:lnTo>
                    <a:pt x="0" y="8"/>
                  </a:lnTo>
                  <a:lnTo>
                    <a:pt x="4" y="0"/>
                  </a:lnTo>
                  <a:lnTo>
                    <a:pt x="350" y="152"/>
                  </a:lnTo>
                  <a:lnTo>
                    <a:pt x="4" y="3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CustomShape 13">
              <a:extLst>
                <a:ext uri="{FF2B5EF4-FFF2-40B4-BE49-F238E27FC236}">
                  <a16:creationId xmlns:a16="http://schemas.microsoft.com/office/drawing/2014/main" id="{C69EC1ED-EC55-409E-8B34-53597A62C526}"/>
                </a:ext>
              </a:extLst>
            </p:cNvPr>
            <p:cNvSpPr/>
            <p:nvPr/>
          </p:nvSpPr>
          <p:spPr>
            <a:xfrm rot="5400000">
              <a:off x="6169526" y="2797235"/>
              <a:ext cx="4590" cy="2408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CustomShape 14">
              <a:extLst>
                <a:ext uri="{FF2B5EF4-FFF2-40B4-BE49-F238E27FC236}">
                  <a16:creationId xmlns:a16="http://schemas.microsoft.com/office/drawing/2014/main" id="{287C3293-1323-4528-862A-0D5705556BD5}"/>
                </a:ext>
              </a:extLst>
            </p:cNvPr>
            <p:cNvSpPr/>
            <p:nvPr/>
          </p:nvSpPr>
          <p:spPr>
            <a:xfrm rot="5400000">
              <a:off x="6141986" y="2836655"/>
              <a:ext cx="60210" cy="104490"/>
            </a:xfrm>
            <a:custGeom>
              <a:avLst/>
              <a:gdLst/>
              <a:ahLst/>
              <a:cxnLst/>
              <a:rect l="l" t="t" r="r" b="b"/>
              <a:pathLst>
                <a:path w="118" h="204">
                  <a:moveTo>
                    <a:pt x="112" y="204"/>
                  </a:moveTo>
                  <a:lnTo>
                    <a:pt x="0" y="102"/>
                  </a:lnTo>
                  <a:lnTo>
                    <a:pt x="112" y="0"/>
                  </a:lnTo>
                  <a:lnTo>
                    <a:pt x="118" y="8"/>
                  </a:lnTo>
                  <a:lnTo>
                    <a:pt x="14" y="102"/>
                  </a:lnTo>
                  <a:lnTo>
                    <a:pt x="118" y="196"/>
                  </a:lnTo>
                  <a:lnTo>
                    <a:pt x="112" y="2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/>
            </a:p>
          </p:txBody>
        </p:sp>
        <p:sp>
          <p:nvSpPr>
            <p:cNvPr id="13" name="CustomShape 16">
              <a:extLst>
                <a:ext uri="{FF2B5EF4-FFF2-40B4-BE49-F238E27FC236}">
                  <a16:creationId xmlns:a16="http://schemas.microsoft.com/office/drawing/2014/main" id="{A2642BC7-F1AE-4876-9D73-EF04D81A8EF6}"/>
                </a:ext>
              </a:extLst>
            </p:cNvPr>
            <p:cNvSpPr/>
            <p:nvPr/>
          </p:nvSpPr>
          <p:spPr>
            <a:xfrm>
              <a:off x="6375536" y="3135275"/>
              <a:ext cx="113400" cy="113400"/>
            </a:xfrm>
            <a:prstGeom prst="ellipse">
              <a:avLst/>
            </a:prstGeom>
            <a:solidFill>
              <a:schemeClr val="bg1"/>
            </a:solidFill>
            <a:ln w="1584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n-GB"/>
            </a:p>
          </p:txBody>
        </p:sp>
      </p:grpSp>
      <p:grpSp>
        <p:nvGrpSpPr>
          <p:cNvPr id="21" name="Group 17">
            <a:extLst>
              <a:ext uri="{FF2B5EF4-FFF2-40B4-BE49-F238E27FC236}">
                <a16:creationId xmlns:a16="http://schemas.microsoft.com/office/drawing/2014/main" id="{C6B274FE-DC1C-4684-8E02-24C558321D05}"/>
              </a:ext>
            </a:extLst>
          </p:cNvPr>
          <p:cNvGrpSpPr/>
          <p:nvPr/>
        </p:nvGrpSpPr>
        <p:grpSpPr>
          <a:xfrm>
            <a:off x="3344089" y="1540655"/>
            <a:ext cx="1152000" cy="892620"/>
            <a:chOff x="3651120" y="1894320"/>
            <a:chExt cx="1801080" cy="1190160"/>
          </a:xfrm>
        </p:grpSpPr>
        <p:sp>
          <p:nvSpPr>
            <p:cNvPr id="22" name="CustomShape 18">
              <a:extLst>
                <a:ext uri="{FF2B5EF4-FFF2-40B4-BE49-F238E27FC236}">
                  <a16:creationId xmlns:a16="http://schemas.microsoft.com/office/drawing/2014/main" id="{FBD93F3D-BD04-45AA-A7FD-78000E5BB305}"/>
                </a:ext>
              </a:extLst>
            </p:cNvPr>
            <p:cNvSpPr/>
            <p:nvPr/>
          </p:nvSpPr>
          <p:spPr>
            <a:xfrm>
              <a:off x="4225680" y="2201400"/>
              <a:ext cx="778320" cy="555120"/>
            </a:xfrm>
            <a:custGeom>
              <a:avLst/>
              <a:gdLst/>
              <a:ahLst/>
              <a:cxnLst/>
              <a:rect l="l" t="t" r="r" b="b"/>
              <a:pathLst>
                <a:path w="1015" h="844">
                  <a:moveTo>
                    <a:pt x="86" y="844"/>
                  </a:moveTo>
                  <a:lnTo>
                    <a:pt x="86" y="844"/>
                  </a:lnTo>
                  <a:lnTo>
                    <a:pt x="83" y="843"/>
                  </a:lnTo>
                  <a:lnTo>
                    <a:pt x="2" y="766"/>
                  </a:lnTo>
                  <a:lnTo>
                    <a:pt x="2" y="766"/>
                  </a:lnTo>
                  <a:lnTo>
                    <a:pt x="2" y="766"/>
                  </a:lnTo>
                  <a:lnTo>
                    <a:pt x="2" y="766"/>
                  </a:lnTo>
                  <a:lnTo>
                    <a:pt x="2" y="766"/>
                  </a:lnTo>
                  <a:lnTo>
                    <a:pt x="2" y="766"/>
                  </a:lnTo>
                  <a:lnTo>
                    <a:pt x="2" y="766"/>
                  </a:lnTo>
                  <a:lnTo>
                    <a:pt x="2" y="766"/>
                  </a:lnTo>
                  <a:lnTo>
                    <a:pt x="2" y="766"/>
                  </a:lnTo>
                  <a:lnTo>
                    <a:pt x="2" y="766"/>
                  </a:lnTo>
                  <a:lnTo>
                    <a:pt x="2" y="766"/>
                  </a:lnTo>
                  <a:lnTo>
                    <a:pt x="2" y="766"/>
                  </a:lnTo>
                  <a:lnTo>
                    <a:pt x="2" y="766"/>
                  </a:lnTo>
                  <a:lnTo>
                    <a:pt x="2" y="766"/>
                  </a:lnTo>
                  <a:lnTo>
                    <a:pt x="0" y="764"/>
                  </a:lnTo>
                  <a:lnTo>
                    <a:pt x="0" y="764"/>
                  </a:lnTo>
                  <a:lnTo>
                    <a:pt x="0" y="764"/>
                  </a:lnTo>
                  <a:lnTo>
                    <a:pt x="0" y="764"/>
                  </a:lnTo>
                  <a:lnTo>
                    <a:pt x="0" y="764"/>
                  </a:lnTo>
                  <a:lnTo>
                    <a:pt x="0" y="764"/>
                  </a:lnTo>
                  <a:lnTo>
                    <a:pt x="0" y="764"/>
                  </a:lnTo>
                  <a:lnTo>
                    <a:pt x="0" y="764"/>
                  </a:lnTo>
                  <a:lnTo>
                    <a:pt x="0" y="764"/>
                  </a:lnTo>
                  <a:lnTo>
                    <a:pt x="0" y="764"/>
                  </a:lnTo>
                  <a:lnTo>
                    <a:pt x="0" y="763"/>
                  </a:lnTo>
                  <a:lnTo>
                    <a:pt x="0" y="763"/>
                  </a:lnTo>
                  <a:lnTo>
                    <a:pt x="0" y="763"/>
                  </a:lnTo>
                  <a:lnTo>
                    <a:pt x="0" y="763"/>
                  </a:lnTo>
                  <a:lnTo>
                    <a:pt x="0" y="763"/>
                  </a:lnTo>
                  <a:lnTo>
                    <a:pt x="0" y="763"/>
                  </a:lnTo>
                  <a:lnTo>
                    <a:pt x="0" y="763"/>
                  </a:lnTo>
                  <a:lnTo>
                    <a:pt x="0" y="763"/>
                  </a:lnTo>
                  <a:lnTo>
                    <a:pt x="0" y="763"/>
                  </a:lnTo>
                  <a:lnTo>
                    <a:pt x="0" y="763"/>
                  </a:lnTo>
                  <a:lnTo>
                    <a:pt x="0" y="763"/>
                  </a:lnTo>
                  <a:lnTo>
                    <a:pt x="0" y="763"/>
                  </a:lnTo>
                  <a:lnTo>
                    <a:pt x="0" y="763"/>
                  </a:lnTo>
                  <a:lnTo>
                    <a:pt x="0" y="763"/>
                  </a:lnTo>
                  <a:lnTo>
                    <a:pt x="0" y="763"/>
                  </a:lnTo>
                  <a:lnTo>
                    <a:pt x="0" y="763"/>
                  </a:lnTo>
                  <a:lnTo>
                    <a:pt x="0" y="763"/>
                  </a:lnTo>
                  <a:lnTo>
                    <a:pt x="0" y="763"/>
                  </a:lnTo>
                  <a:lnTo>
                    <a:pt x="0" y="763"/>
                  </a:lnTo>
                  <a:lnTo>
                    <a:pt x="0" y="763"/>
                  </a:lnTo>
                  <a:lnTo>
                    <a:pt x="0" y="763"/>
                  </a:lnTo>
                  <a:lnTo>
                    <a:pt x="0" y="763"/>
                  </a:lnTo>
                  <a:lnTo>
                    <a:pt x="0" y="763"/>
                  </a:lnTo>
                  <a:lnTo>
                    <a:pt x="0" y="763"/>
                  </a:lnTo>
                  <a:lnTo>
                    <a:pt x="0" y="763"/>
                  </a:lnTo>
                  <a:lnTo>
                    <a:pt x="0" y="763"/>
                  </a:lnTo>
                  <a:lnTo>
                    <a:pt x="0" y="763"/>
                  </a:lnTo>
                  <a:lnTo>
                    <a:pt x="0" y="763"/>
                  </a:lnTo>
                  <a:lnTo>
                    <a:pt x="0" y="763"/>
                  </a:lnTo>
                  <a:lnTo>
                    <a:pt x="0" y="763"/>
                  </a:lnTo>
                  <a:lnTo>
                    <a:pt x="0" y="763"/>
                  </a:lnTo>
                  <a:lnTo>
                    <a:pt x="0" y="763"/>
                  </a:lnTo>
                  <a:lnTo>
                    <a:pt x="2" y="761"/>
                  </a:lnTo>
                  <a:lnTo>
                    <a:pt x="2" y="761"/>
                  </a:lnTo>
                  <a:lnTo>
                    <a:pt x="2" y="761"/>
                  </a:lnTo>
                  <a:lnTo>
                    <a:pt x="2" y="761"/>
                  </a:lnTo>
                  <a:lnTo>
                    <a:pt x="2" y="761"/>
                  </a:lnTo>
                  <a:lnTo>
                    <a:pt x="2" y="761"/>
                  </a:lnTo>
                  <a:lnTo>
                    <a:pt x="2" y="761"/>
                  </a:lnTo>
                  <a:lnTo>
                    <a:pt x="2" y="761"/>
                  </a:lnTo>
                  <a:lnTo>
                    <a:pt x="83" y="683"/>
                  </a:lnTo>
                  <a:lnTo>
                    <a:pt x="83" y="683"/>
                  </a:lnTo>
                  <a:lnTo>
                    <a:pt x="86" y="683"/>
                  </a:lnTo>
                  <a:lnTo>
                    <a:pt x="88" y="684"/>
                  </a:lnTo>
                  <a:lnTo>
                    <a:pt x="88" y="684"/>
                  </a:lnTo>
                  <a:lnTo>
                    <a:pt x="89" y="686"/>
                  </a:lnTo>
                  <a:lnTo>
                    <a:pt x="89" y="686"/>
                  </a:lnTo>
                  <a:lnTo>
                    <a:pt x="88" y="689"/>
                  </a:lnTo>
                  <a:lnTo>
                    <a:pt x="14" y="760"/>
                  </a:lnTo>
                  <a:lnTo>
                    <a:pt x="410" y="760"/>
                  </a:lnTo>
                  <a:lnTo>
                    <a:pt x="410" y="760"/>
                  </a:lnTo>
                  <a:lnTo>
                    <a:pt x="413" y="761"/>
                  </a:lnTo>
                  <a:lnTo>
                    <a:pt x="413" y="763"/>
                  </a:lnTo>
                  <a:lnTo>
                    <a:pt x="413" y="763"/>
                  </a:lnTo>
                  <a:lnTo>
                    <a:pt x="413" y="766"/>
                  </a:lnTo>
                  <a:lnTo>
                    <a:pt x="410" y="767"/>
                  </a:lnTo>
                  <a:lnTo>
                    <a:pt x="14" y="767"/>
                  </a:lnTo>
                  <a:lnTo>
                    <a:pt x="88" y="837"/>
                  </a:lnTo>
                  <a:lnTo>
                    <a:pt x="88" y="837"/>
                  </a:lnTo>
                  <a:lnTo>
                    <a:pt x="89" y="840"/>
                  </a:lnTo>
                  <a:lnTo>
                    <a:pt x="89" y="843"/>
                  </a:lnTo>
                  <a:lnTo>
                    <a:pt x="89" y="843"/>
                  </a:lnTo>
                  <a:lnTo>
                    <a:pt x="86" y="844"/>
                  </a:lnTo>
                  <a:lnTo>
                    <a:pt x="86" y="844"/>
                  </a:lnTo>
                  <a:close/>
                  <a:moveTo>
                    <a:pt x="86" y="503"/>
                  </a:moveTo>
                  <a:lnTo>
                    <a:pt x="86" y="503"/>
                  </a:lnTo>
                  <a:lnTo>
                    <a:pt x="83" y="503"/>
                  </a:lnTo>
                  <a:lnTo>
                    <a:pt x="2" y="426"/>
                  </a:lnTo>
                  <a:lnTo>
                    <a:pt x="2" y="426"/>
                  </a:lnTo>
                  <a:lnTo>
                    <a:pt x="0" y="424"/>
                  </a:lnTo>
                  <a:lnTo>
                    <a:pt x="0" y="424"/>
                  </a:lnTo>
                  <a:lnTo>
                    <a:pt x="0" y="424"/>
                  </a:lnTo>
                  <a:lnTo>
                    <a:pt x="0" y="424"/>
                  </a:lnTo>
                  <a:lnTo>
                    <a:pt x="0" y="424"/>
                  </a:lnTo>
                  <a:lnTo>
                    <a:pt x="0" y="424"/>
                  </a:lnTo>
                  <a:lnTo>
                    <a:pt x="0" y="424"/>
                  </a:lnTo>
                  <a:lnTo>
                    <a:pt x="0" y="424"/>
                  </a:lnTo>
                  <a:lnTo>
                    <a:pt x="0" y="424"/>
                  </a:lnTo>
                  <a:lnTo>
                    <a:pt x="0" y="424"/>
                  </a:lnTo>
                  <a:lnTo>
                    <a:pt x="0" y="424"/>
                  </a:lnTo>
                  <a:lnTo>
                    <a:pt x="0" y="424"/>
                  </a:lnTo>
                  <a:lnTo>
                    <a:pt x="0" y="424"/>
                  </a:lnTo>
                  <a:lnTo>
                    <a:pt x="0" y="424"/>
                  </a:lnTo>
                  <a:lnTo>
                    <a:pt x="0" y="424"/>
                  </a:lnTo>
                  <a:lnTo>
                    <a:pt x="0" y="424"/>
                  </a:lnTo>
                  <a:lnTo>
                    <a:pt x="0" y="424"/>
                  </a:lnTo>
                  <a:lnTo>
                    <a:pt x="0" y="424"/>
                  </a:lnTo>
                  <a:lnTo>
                    <a:pt x="0" y="424"/>
                  </a:lnTo>
                  <a:lnTo>
                    <a:pt x="0" y="424"/>
                  </a:lnTo>
                  <a:lnTo>
                    <a:pt x="0" y="424"/>
                  </a:lnTo>
                  <a:lnTo>
                    <a:pt x="0" y="424"/>
                  </a:lnTo>
                  <a:lnTo>
                    <a:pt x="0" y="424"/>
                  </a:lnTo>
                  <a:lnTo>
                    <a:pt x="0" y="424"/>
                  </a:lnTo>
                  <a:lnTo>
                    <a:pt x="0" y="424"/>
                  </a:lnTo>
                  <a:lnTo>
                    <a:pt x="0" y="424"/>
                  </a:lnTo>
                  <a:lnTo>
                    <a:pt x="0" y="424"/>
                  </a:lnTo>
                  <a:lnTo>
                    <a:pt x="0" y="424"/>
                  </a:lnTo>
                  <a:lnTo>
                    <a:pt x="0" y="424"/>
                  </a:lnTo>
                  <a:lnTo>
                    <a:pt x="0" y="424"/>
                  </a:lnTo>
                  <a:lnTo>
                    <a:pt x="0" y="424"/>
                  </a:lnTo>
                  <a:lnTo>
                    <a:pt x="0" y="424"/>
                  </a:lnTo>
                  <a:lnTo>
                    <a:pt x="0" y="424"/>
                  </a:lnTo>
                  <a:lnTo>
                    <a:pt x="0" y="424"/>
                  </a:lnTo>
                  <a:lnTo>
                    <a:pt x="0" y="424"/>
                  </a:lnTo>
                  <a:lnTo>
                    <a:pt x="0" y="424"/>
                  </a:lnTo>
                  <a:lnTo>
                    <a:pt x="0" y="424"/>
                  </a:lnTo>
                  <a:lnTo>
                    <a:pt x="0" y="424"/>
                  </a:lnTo>
                  <a:lnTo>
                    <a:pt x="0" y="424"/>
                  </a:lnTo>
                  <a:lnTo>
                    <a:pt x="0" y="423"/>
                  </a:lnTo>
                  <a:lnTo>
                    <a:pt x="0" y="423"/>
                  </a:lnTo>
                  <a:lnTo>
                    <a:pt x="0" y="423"/>
                  </a:lnTo>
                  <a:lnTo>
                    <a:pt x="0" y="423"/>
                  </a:lnTo>
                  <a:lnTo>
                    <a:pt x="0" y="423"/>
                  </a:lnTo>
                  <a:lnTo>
                    <a:pt x="0" y="423"/>
                  </a:lnTo>
                  <a:lnTo>
                    <a:pt x="0" y="423"/>
                  </a:lnTo>
                  <a:lnTo>
                    <a:pt x="0" y="423"/>
                  </a:lnTo>
                  <a:lnTo>
                    <a:pt x="0" y="423"/>
                  </a:lnTo>
                  <a:lnTo>
                    <a:pt x="0" y="423"/>
                  </a:lnTo>
                  <a:lnTo>
                    <a:pt x="0" y="423"/>
                  </a:lnTo>
                  <a:lnTo>
                    <a:pt x="0" y="423"/>
                  </a:lnTo>
                  <a:lnTo>
                    <a:pt x="0" y="423"/>
                  </a:lnTo>
                  <a:lnTo>
                    <a:pt x="0" y="421"/>
                  </a:lnTo>
                  <a:lnTo>
                    <a:pt x="0" y="421"/>
                  </a:lnTo>
                  <a:lnTo>
                    <a:pt x="0" y="421"/>
                  </a:lnTo>
                  <a:lnTo>
                    <a:pt x="0" y="421"/>
                  </a:lnTo>
                  <a:lnTo>
                    <a:pt x="0" y="421"/>
                  </a:lnTo>
                  <a:lnTo>
                    <a:pt x="0" y="421"/>
                  </a:lnTo>
                  <a:lnTo>
                    <a:pt x="0" y="421"/>
                  </a:lnTo>
                  <a:lnTo>
                    <a:pt x="0" y="421"/>
                  </a:lnTo>
                  <a:lnTo>
                    <a:pt x="0" y="421"/>
                  </a:lnTo>
                  <a:lnTo>
                    <a:pt x="0" y="421"/>
                  </a:lnTo>
                  <a:lnTo>
                    <a:pt x="0" y="421"/>
                  </a:lnTo>
                  <a:lnTo>
                    <a:pt x="0" y="421"/>
                  </a:lnTo>
                  <a:lnTo>
                    <a:pt x="0" y="421"/>
                  </a:lnTo>
                  <a:lnTo>
                    <a:pt x="0" y="421"/>
                  </a:lnTo>
                  <a:lnTo>
                    <a:pt x="0" y="421"/>
                  </a:lnTo>
                  <a:lnTo>
                    <a:pt x="0" y="421"/>
                  </a:lnTo>
                  <a:lnTo>
                    <a:pt x="0" y="421"/>
                  </a:lnTo>
                  <a:lnTo>
                    <a:pt x="0" y="421"/>
                  </a:lnTo>
                  <a:lnTo>
                    <a:pt x="0" y="421"/>
                  </a:lnTo>
                  <a:lnTo>
                    <a:pt x="0" y="421"/>
                  </a:lnTo>
                  <a:lnTo>
                    <a:pt x="0" y="421"/>
                  </a:lnTo>
                  <a:lnTo>
                    <a:pt x="0" y="421"/>
                  </a:lnTo>
                  <a:lnTo>
                    <a:pt x="0" y="421"/>
                  </a:lnTo>
                  <a:lnTo>
                    <a:pt x="0" y="421"/>
                  </a:lnTo>
                  <a:lnTo>
                    <a:pt x="0" y="421"/>
                  </a:lnTo>
                  <a:lnTo>
                    <a:pt x="0" y="421"/>
                  </a:lnTo>
                  <a:lnTo>
                    <a:pt x="0" y="421"/>
                  </a:lnTo>
                  <a:lnTo>
                    <a:pt x="2" y="420"/>
                  </a:lnTo>
                  <a:lnTo>
                    <a:pt x="2" y="420"/>
                  </a:lnTo>
                  <a:lnTo>
                    <a:pt x="2" y="420"/>
                  </a:lnTo>
                  <a:lnTo>
                    <a:pt x="2" y="420"/>
                  </a:lnTo>
                  <a:lnTo>
                    <a:pt x="2" y="420"/>
                  </a:lnTo>
                  <a:lnTo>
                    <a:pt x="2" y="420"/>
                  </a:lnTo>
                  <a:lnTo>
                    <a:pt x="2" y="420"/>
                  </a:lnTo>
                  <a:lnTo>
                    <a:pt x="2" y="420"/>
                  </a:lnTo>
                  <a:lnTo>
                    <a:pt x="2" y="420"/>
                  </a:lnTo>
                  <a:lnTo>
                    <a:pt x="2" y="420"/>
                  </a:lnTo>
                  <a:lnTo>
                    <a:pt x="2" y="420"/>
                  </a:lnTo>
                  <a:lnTo>
                    <a:pt x="83" y="343"/>
                  </a:lnTo>
                  <a:lnTo>
                    <a:pt x="83" y="343"/>
                  </a:lnTo>
                  <a:lnTo>
                    <a:pt x="86" y="341"/>
                  </a:lnTo>
                  <a:lnTo>
                    <a:pt x="88" y="343"/>
                  </a:lnTo>
                  <a:lnTo>
                    <a:pt x="88" y="343"/>
                  </a:lnTo>
                  <a:lnTo>
                    <a:pt x="89" y="346"/>
                  </a:lnTo>
                  <a:lnTo>
                    <a:pt x="89" y="346"/>
                  </a:lnTo>
                  <a:lnTo>
                    <a:pt x="88" y="349"/>
                  </a:lnTo>
                  <a:lnTo>
                    <a:pt x="14" y="418"/>
                  </a:lnTo>
                  <a:lnTo>
                    <a:pt x="1012" y="418"/>
                  </a:lnTo>
                  <a:lnTo>
                    <a:pt x="1012" y="418"/>
                  </a:lnTo>
                  <a:lnTo>
                    <a:pt x="1015" y="420"/>
                  </a:lnTo>
                  <a:lnTo>
                    <a:pt x="1015" y="423"/>
                  </a:lnTo>
                  <a:lnTo>
                    <a:pt x="1015" y="423"/>
                  </a:lnTo>
                  <a:lnTo>
                    <a:pt x="1015" y="426"/>
                  </a:lnTo>
                  <a:lnTo>
                    <a:pt x="1012" y="426"/>
                  </a:lnTo>
                  <a:lnTo>
                    <a:pt x="14" y="426"/>
                  </a:lnTo>
                  <a:lnTo>
                    <a:pt x="88" y="497"/>
                  </a:lnTo>
                  <a:lnTo>
                    <a:pt x="88" y="497"/>
                  </a:lnTo>
                  <a:lnTo>
                    <a:pt x="89" y="500"/>
                  </a:lnTo>
                  <a:lnTo>
                    <a:pt x="89" y="503"/>
                  </a:lnTo>
                  <a:lnTo>
                    <a:pt x="89" y="503"/>
                  </a:lnTo>
                  <a:lnTo>
                    <a:pt x="86" y="503"/>
                  </a:lnTo>
                  <a:lnTo>
                    <a:pt x="86" y="503"/>
                  </a:lnTo>
                  <a:close/>
                  <a:moveTo>
                    <a:pt x="86" y="163"/>
                  </a:moveTo>
                  <a:lnTo>
                    <a:pt x="86" y="163"/>
                  </a:lnTo>
                  <a:lnTo>
                    <a:pt x="83" y="162"/>
                  </a:lnTo>
                  <a:lnTo>
                    <a:pt x="2" y="84"/>
                  </a:lnTo>
                  <a:lnTo>
                    <a:pt x="2" y="84"/>
                  </a:lnTo>
                  <a:lnTo>
                    <a:pt x="2" y="83"/>
                  </a:lnTo>
                  <a:lnTo>
                    <a:pt x="2" y="83"/>
                  </a:lnTo>
                  <a:lnTo>
                    <a:pt x="2" y="83"/>
                  </a:lnTo>
                  <a:lnTo>
                    <a:pt x="2" y="83"/>
                  </a:lnTo>
                  <a:lnTo>
                    <a:pt x="2" y="83"/>
                  </a:lnTo>
                  <a:lnTo>
                    <a:pt x="2" y="8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83" y="1"/>
                  </a:lnTo>
                  <a:lnTo>
                    <a:pt x="83" y="1"/>
                  </a:lnTo>
                  <a:lnTo>
                    <a:pt x="86" y="0"/>
                  </a:lnTo>
                  <a:lnTo>
                    <a:pt x="88" y="1"/>
                  </a:lnTo>
                  <a:lnTo>
                    <a:pt x="88" y="1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88" y="7"/>
                  </a:lnTo>
                  <a:lnTo>
                    <a:pt x="14" y="78"/>
                  </a:lnTo>
                  <a:lnTo>
                    <a:pt x="410" y="78"/>
                  </a:lnTo>
                  <a:lnTo>
                    <a:pt x="410" y="78"/>
                  </a:lnTo>
                  <a:lnTo>
                    <a:pt x="413" y="78"/>
                  </a:lnTo>
                  <a:lnTo>
                    <a:pt x="413" y="81"/>
                  </a:lnTo>
                  <a:lnTo>
                    <a:pt x="413" y="81"/>
                  </a:lnTo>
                  <a:lnTo>
                    <a:pt x="413" y="84"/>
                  </a:lnTo>
                  <a:lnTo>
                    <a:pt x="410" y="86"/>
                  </a:lnTo>
                  <a:lnTo>
                    <a:pt x="14" y="86"/>
                  </a:lnTo>
                  <a:lnTo>
                    <a:pt x="88" y="155"/>
                  </a:lnTo>
                  <a:lnTo>
                    <a:pt x="88" y="155"/>
                  </a:lnTo>
                  <a:lnTo>
                    <a:pt x="89" y="158"/>
                  </a:lnTo>
                  <a:lnTo>
                    <a:pt x="89" y="162"/>
                  </a:lnTo>
                  <a:lnTo>
                    <a:pt x="89" y="162"/>
                  </a:lnTo>
                  <a:lnTo>
                    <a:pt x="86" y="163"/>
                  </a:lnTo>
                  <a:lnTo>
                    <a:pt x="86" y="1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/>
            </a:p>
          </p:txBody>
        </p:sp>
        <p:sp>
          <p:nvSpPr>
            <p:cNvPr id="23" name="CustomShape 19">
              <a:extLst>
                <a:ext uri="{FF2B5EF4-FFF2-40B4-BE49-F238E27FC236}">
                  <a16:creationId xmlns:a16="http://schemas.microsoft.com/office/drawing/2014/main" id="{557D55DB-57C7-4485-B93E-29033D2C48E8}"/>
                </a:ext>
              </a:extLst>
            </p:cNvPr>
            <p:cNvSpPr/>
            <p:nvPr/>
          </p:nvSpPr>
          <p:spPr>
            <a:xfrm>
              <a:off x="4867560" y="2289600"/>
              <a:ext cx="85320" cy="161280"/>
            </a:xfrm>
            <a:custGeom>
              <a:avLst/>
              <a:gdLst/>
              <a:ahLst/>
              <a:cxnLst/>
              <a:rect l="l" t="t" r="r" b="b"/>
              <a:pathLst>
                <a:path w="112" h="246">
                  <a:moveTo>
                    <a:pt x="0" y="246"/>
                  </a:moveTo>
                  <a:lnTo>
                    <a:pt x="0" y="8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23" y="24"/>
                  </a:lnTo>
                  <a:lnTo>
                    <a:pt x="35" y="28"/>
                  </a:lnTo>
                  <a:lnTo>
                    <a:pt x="46" y="31"/>
                  </a:lnTo>
                  <a:lnTo>
                    <a:pt x="58" y="31"/>
                  </a:lnTo>
                  <a:lnTo>
                    <a:pt x="68" y="29"/>
                  </a:lnTo>
                  <a:lnTo>
                    <a:pt x="79" y="26"/>
                  </a:lnTo>
                  <a:lnTo>
                    <a:pt x="89" y="20"/>
                  </a:lnTo>
                  <a:lnTo>
                    <a:pt x="98" y="12"/>
                  </a:lnTo>
                  <a:lnTo>
                    <a:pt x="112" y="0"/>
                  </a:lnTo>
                  <a:lnTo>
                    <a:pt x="112" y="243"/>
                  </a:lnTo>
                  <a:lnTo>
                    <a:pt x="59" y="191"/>
                  </a:lnTo>
                  <a:lnTo>
                    <a:pt x="0" y="246"/>
                  </a:lnTo>
                  <a:close/>
                  <a:moveTo>
                    <a:pt x="17" y="38"/>
                  </a:moveTo>
                  <a:lnTo>
                    <a:pt x="17" y="209"/>
                  </a:lnTo>
                  <a:lnTo>
                    <a:pt x="59" y="168"/>
                  </a:lnTo>
                  <a:lnTo>
                    <a:pt x="97" y="206"/>
                  </a:lnTo>
                  <a:lnTo>
                    <a:pt x="97" y="35"/>
                  </a:lnTo>
                  <a:lnTo>
                    <a:pt x="97" y="35"/>
                  </a:lnTo>
                  <a:lnTo>
                    <a:pt x="88" y="40"/>
                  </a:lnTo>
                  <a:lnTo>
                    <a:pt x="77" y="43"/>
                  </a:lnTo>
                  <a:lnTo>
                    <a:pt x="67" y="46"/>
                  </a:lnTo>
                  <a:lnTo>
                    <a:pt x="58" y="47"/>
                  </a:lnTo>
                  <a:lnTo>
                    <a:pt x="47" y="47"/>
                  </a:lnTo>
                  <a:lnTo>
                    <a:pt x="36" y="46"/>
                  </a:lnTo>
                  <a:lnTo>
                    <a:pt x="26" y="43"/>
                  </a:lnTo>
                  <a:lnTo>
                    <a:pt x="17" y="38"/>
                  </a:lnTo>
                  <a:lnTo>
                    <a:pt x="17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/>
            </a:p>
          </p:txBody>
        </p:sp>
        <p:sp>
          <p:nvSpPr>
            <p:cNvPr id="24" name="CustomShape 20">
              <a:extLst>
                <a:ext uri="{FF2B5EF4-FFF2-40B4-BE49-F238E27FC236}">
                  <a16:creationId xmlns:a16="http://schemas.microsoft.com/office/drawing/2014/main" id="{0D6F0692-5284-4C91-B07F-9D612B1334A2}"/>
                </a:ext>
              </a:extLst>
            </p:cNvPr>
            <p:cNvSpPr/>
            <p:nvPr/>
          </p:nvSpPr>
          <p:spPr>
            <a:xfrm>
              <a:off x="4632480" y="1917000"/>
              <a:ext cx="369360" cy="456480"/>
            </a:xfrm>
            <a:custGeom>
              <a:avLst/>
              <a:gdLst/>
              <a:ahLst/>
              <a:cxnLst/>
              <a:rect l="l" t="t" r="r" b="b"/>
              <a:pathLst>
                <a:path w="481" h="695">
                  <a:moveTo>
                    <a:pt x="481" y="695"/>
                  </a:moveTo>
                  <a:lnTo>
                    <a:pt x="0" y="695"/>
                  </a:lnTo>
                  <a:lnTo>
                    <a:pt x="0" y="0"/>
                  </a:lnTo>
                  <a:lnTo>
                    <a:pt x="481" y="0"/>
                  </a:lnTo>
                  <a:lnTo>
                    <a:pt x="481" y="695"/>
                  </a:lnTo>
                  <a:close/>
                  <a:moveTo>
                    <a:pt x="15" y="680"/>
                  </a:moveTo>
                  <a:lnTo>
                    <a:pt x="464" y="680"/>
                  </a:lnTo>
                  <a:lnTo>
                    <a:pt x="464" y="15"/>
                  </a:lnTo>
                  <a:lnTo>
                    <a:pt x="15" y="15"/>
                  </a:lnTo>
                  <a:lnTo>
                    <a:pt x="15" y="6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/>
            </a:p>
          </p:txBody>
        </p:sp>
        <p:sp>
          <p:nvSpPr>
            <p:cNvPr id="25" name="CustomShape 21">
              <a:extLst>
                <a:ext uri="{FF2B5EF4-FFF2-40B4-BE49-F238E27FC236}">
                  <a16:creationId xmlns:a16="http://schemas.microsoft.com/office/drawing/2014/main" id="{CDCC4265-63A4-4410-94A2-98B94B585B7B}"/>
                </a:ext>
              </a:extLst>
            </p:cNvPr>
            <p:cNvSpPr/>
            <p:nvPr/>
          </p:nvSpPr>
          <p:spPr>
            <a:xfrm>
              <a:off x="4875480" y="2301480"/>
              <a:ext cx="71640" cy="136440"/>
            </a:xfrm>
            <a:custGeom>
              <a:avLst/>
              <a:gdLst/>
              <a:ahLst/>
              <a:cxnLst/>
              <a:rect l="l" t="t" r="r" b="b"/>
              <a:pathLst>
                <a:path w="95" h="209">
                  <a:moveTo>
                    <a:pt x="0" y="6"/>
                  </a:moveTo>
                  <a:lnTo>
                    <a:pt x="0" y="209"/>
                  </a:lnTo>
                  <a:lnTo>
                    <a:pt x="50" y="161"/>
                  </a:lnTo>
                  <a:lnTo>
                    <a:pt x="95" y="206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85" y="8"/>
                  </a:lnTo>
                  <a:lnTo>
                    <a:pt x="73" y="16"/>
                  </a:lnTo>
                  <a:lnTo>
                    <a:pt x="61" y="19"/>
                  </a:lnTo>
                  <a:lnTo>
                    <a:pt x="49" y="20"/>
                  </a:lnTo>
                  <a:lnTo>
                    <a:pt x="35" y="20"/>
                  </a:lnTo>
                  <a:lnTo>
                    <a:pt x="23" y="17"/>
                  </a:lnTo>
                  <a:lnTo>
                    <a:pt x="11" y="13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/>
            </a:p>
          </p:txBody>
        </p:sp>
        <p:sp>
          <p:nvSpPr>
            <p:cNvPr id="26" name="CustomShape 22">
              <a:extLst>
                <a:ext uri="{FF2B5EF4-FFF2-40B4-BE49-F238E27FC236}">
                  <a16:creationId xmlns:a16="http://schemas.microsoft.com/office/drawing/2014/main" id="{CB2AB442-3A2D-431C-B761-DB6478760E35}"/>
                </a:ext>
              </a:extLst>
            </p:cNvPr>
            <p:cNvSpPr/>
            <p:nvPr/>
          </p:nvSpPr>
          <p:spPr>
            <a:xfrm>
              <a:off x="4847760" y="2209320"/>
              <a:ext cx="120600" cy="103320"/>
            </a:xfrm>
            <a:custGeom>
              <a:avLst/>
              <a:gdLst/>
              <a:ahLst/>
              <a:cxnLst/>
              <a:rect l="l" t="t" r="r" b="b"/>
              <a:pathLst>
                <a:path w="158" h="159">
                  <a:moveTo>
                    <a:pt x="79" y="159"/>
                  </a:moveTo>
                  <a:lnTo>
                    <a:pt x="79" y="159"/>
                  </a:lnTo>
                  <a:lnTo>
                    <a:pt x="64" y="157"/>
                  </a:lnTo>
                  <a:lnTo>
                    <a:pt x="49" y="153"/>
                  </a:lnTo>
                  <a:lnTo>
                    <a:pt x="35" y="145"/>
                  </a:lnTo>
                  <a:lnTo>
                    <a:pt x="23" y="136"/>
                  </a:lnTo>
                  <a:lnTo>
                    <a:pt x="23" y="136"/>
                  </a:lnTo>
                  <a:lnTo>
                    <a:pt x="14" y="124"/>
                  </a:lnTo>
                  <a:lnTo>
                    <a:pt x="7" y="109"/>
                  </a:lnTo>
                  <a:lnTo>
                    <a:pt x="2" y="95"/>
                  </a:lnTo>
                  <a:lnTo>
                    <a:pt x="0" y="80"/>
                  </a:lnTo>
                  <a:lnTo>
                    <a:pt x="2" y="65"/>
                  </a:lnTo>
                  <a:lnTo>
                    <a:pt x="7" y="50"/>
                  </a:lnTo>
                  <a:lnTo>
                    <a:pt x="14" y="36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35" y="14"/>
                  </a:lnTo>
                  <a:lnTo>
                    <a:pt x="49" y="6"/>
                  </a:lnTo>
                  <a:lnTo>
                    <a:pt x="64" y="2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94" y="2"/>
                  </a:lnTo>
                  <a:lnTo>
                    <a:pt x="109" y="6"/>
                  </a:lnTo>
                  <a:lnTo>
                    <a:pt x="123" y="14"/>
                  </a:lnTo>
                  <a:lnTo>
                    <a:pt x="135" y="24"/>
                  </a:lnTo>
                  <a:lnTo>
                    <a:pt x="135" y="24"/>
                  </a:lnTo>
                  <a:lnTo>
                    <a:pt x="146" y="36"/>
                  </a:lnTo>
                  <a:lnTo>
                    <a:pt x="152" y="50"/>
                  </a:lnTo>
                  <a:lnTo>
                    <a:pt x="156" y="65"/>
                  </a:lnTo>
                  <a:lnTo>
                    <a:pt x="158" y="80"/>
                  </a:lnTo>
                  <a:lnTo>
                    <a:pt x="156" y="95"/>
                  </a:lnTo>
                  <a:lnTo>
                    <a:pt x="152" y="109"/>
                  </a:lnTo>
                  <a:lnTo>
                    <a:pt x="146" y="124"/>
                  </a:lnTo>
                  <a:lnTo>
                    <a:pt x="135" y="136"/>
                  </a:lnTo>
                  <a:lnTo>
                    <a:pt x="135" y="136"/>
                  </a:lnTo>
                  <a:lnTo>
                    <a:pt x="123" y="145"/>
                  </a:lnTo>
                  <a:lnTo>
                    <a:pt x="109" y="153"/>
                  </a:lnTo>
                  <a:lnTo>
                    <a:pt x="94" y="157"/>
                  </a:lnTo>
                  <a:lnTo>
                    <a:pt x="79" y="159"/>
                  </a:lnTo>
                  <a:lnTo>
                    <a:pt x="79" y="159"/>
                  </a:lnTo>
                  <a:lnTo>
                    <a:pt x="79" y="159"/>
                  </a:lnTo>
                  <a:lnTo>
                    <a:pt x="79" y="159"/>
                  </a:lnTo>
                  <a:close/>
                  <a:moveTo>
                    <a:pt x="79" y="8"/>
                  </a:moveTo>
                  <a:lnTo>
                    <a:pt x="79" y="8"/>
                  </a:lnTo>
                  <a:lnTo>
                    <a:pt x="65" y="9"/>
                  </a:lnTo>
                  <a:lnTo>
                    <a:pt x="52" y="14"/>
                  </a:lnTo>
                  <a:lnTo>
                    <a:pt x="40" y="20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0" y="41"/>
                  </a:lnTo>
                  <a:lnTo>
                    <a:pt x="14" y="53"/>
                  </a:lnTo>
                  <a:lnTo>
                    <a:pt x="10" y="66"/>
                  </a:lnTo>
                  <a:lnTo>
                    <a:pt x="8" y="80"/>
                  </a:lnTo>
                  <a:lnTo>
                    <a:pt x="10" y="94"/>
                  </a:lnTo>
                  <a:lnTo>
                    <a:pt x="14" y="106"/>
                  </a:lnTo>
                  <a:lnTo>
                    <a:pt x="20" y="119"/>
                  </a:lnTo>
                  <a:lnTo>
                    <a:pt x="29" y="130"/>
                  </a:lnTo>
                  <a:lnTo>
                    <a:pt x="29" y="130"/>
                  </a:lnTo>
                  <a:lnTo>
                    <a:pt x="40" y="139"/>
                  </a:lnTo>
                  <a:lnTo>
                    <a:pt x="52" y="145"/>
                  </a:lnTo>
                  <a:lnTo>
                    <a:pt x="65" y="150"/>
                  </a:lnTo>
                  <a:lnTo>
                    <a:pt x="79" y="151"/>
                  </a:lnTo>
                  <a:lnTo>
                    <a:pt x="79" y="151"/>
                  </a:lnTo>
                  <a:lnTo>
                    <a:pt x="79" y="151"/>
                  </a:lnTo>
                  <a:lnTo>
                    <a:pt x="93" y="150"/>
                  </a:lnTo>
                  <a:lnTo>
                    <a:pt x="106" y="145"/>
                  </a:lnTo>
                  <a:lnTo>
                    <a:pt x="118" y="139"/>
                  </a:lnTo>
                  <a:lnTo>
                    <a:pt x="129" y="130"/>
                  </a:lnTo>
                  <a:lnTo>
                    <a:pt x="129" y="130"/>
                  </a:lnTo>
                  <a:lnTo>
                    <a:pt x="138" y="119"/>
                  </a:lnTo>
                  <a:lnTo>
                    <a:pt x="144" y="106"/>
                  </a:lnTo>
                  <a:lnTo>
                    <a:pt x="149" y="94"/>
                  </a:lnTo>
                  <a:lnTo>
                    <a:pt x="150" y="80"/>
                  </a:lnTo>
                  <a:lnTo>
                    <a:pt x="149" y="66"/>
                  </a:lnTo>
                  <a:lnTo>
                    <a:pt x="144" y="53"/>
                  </a:lnTo>
                  <a:lnTo>
                    <a:pt x="138" y="41"/>
                  </a:lnTo>
                  <a:lnTo>
                    <a:pt x="129" y="29"/>
                  </a:lnTo>
                  <a:lnTo>
                    <a:pt x="129" y="29"/>
                  </a:lnTo>
                  <a:lnTo>
                    <a:pt x="129" y="29"/>
                  </a:lnTo>
                  <a:lnTo>
                    <a:pt x="118" y="20"/>
                  </a:lnTo>
                  <a:lnTo>
                    <a:pt x="106" y="14"/>
                  </a:lnTo>
                  <a:lnTo>
                    <a:pt x="93" y="9"/>
                  </a:lnTo>
                  <a:lnTo>
                    <a:pt x="79" y="8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/>
            </a:p>
          </p:txBody>
        </p:sp>
        <p:sp>
          <p:nvSpPr>
            <p:cNvPr id="27" name="CustomShape 23">
              <a:extLst>
                <a:ext uri="{FF2B5EF4-FFF2-40B4-BE49-F238E27FC236}">
                  <a16:creationId xmlns:a16="http://schemas.microsoft.com/office/drawing/2014/main" id="{56759532-F7B2-4D3A-9CC8-D1AEE84EB102}"/>
                </a:ext>
              </a:extLst>
            </p:cNvPr>
            <p:cNvSpPr/>
            <p:nvPr/>
          </p:nvSpPr>
          <p:spPr>
            <a:xfrm>
              <a:off x="5084280" y="2250000"/>
              <a:ext cx="367920" cy="456480"/>
            </a:xfrm>
            <a:custGeom>
              <a:avLst/>
              <a:gdLst/>
              <a:ahLst/>
              <a:cxnLst/>
              <a:rect l="l" t="t" r="r" b="b"/>
              <a:pathLst>
                <a:path w="481" h="695">
                  <a:moveTo>
                    <a:pt x="481" y="695"/>
                  </a:moveTo>
                  <a:lnTo>
                    <a:pt x="0" y="695"/>
                  </a:lnTo>
                  <a:lnTo>
                    <a:pt x="0" y="0"/>
                  </a:lnTo>
                  <a:lnTo>
                    <a:pt x="481" y="0"/>
                  </a:lnTo>
                  <a:lnTo>
                    <a:pt x="481" y="695"/>
                  </a:lnTo>
                  <a:close/>
                  <a:moveTo>
                    <a:pt x="17" y="680"/>
                  </a:moveTo>
                  <a:lnTo>
                    <a:pt x="466" y="680"/>
                  </a:lnTo>
                  <a:lnTo>
                    <a:pt x="466" y="15"/>
                  </a:lnTo>
                  <a:lnTo>
                    <a:pt x="17" y="15"/>
                  </a:lnTo>
                  <a:lnTo>
                    <a:pt x="17" y="6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/>
            </a:p>
          </p:txBody>
        </p:sp>
        <p:sp>
          <p:nvSpPr>
            <p:cNvPr id="28" name="CustomShape 24">
              <a:extLst>
                <a:ext uri="{FF2B5EF4-FFF2-40B4-BE49-F238E27FC236}">
                  <a16:creationId xmlns:a16="http://schemas.microsoft.com/office/drawing/2014/main" id="{656B3BBC-F193-4D53-A82E-91A6C1AD6645}"/>
                </a:ext>
              </a:extLst>
            </p:cNvPr>
            <p:cNvSpPr/>
            <p:nvPr/>
          </p:nvSpPr>
          <p:spPr>
            <a:xfrm>
              <a:off x="5325480" y="2634840"/>
              <a:ext cx="71640" cy="136440"/>
            </a:xfrm>
            <a:custGeom>
              <a:avLst/>
              <a:gdLst/>
              <a:ahLst/>
              <a:cxnLst/>
              <a:rect l="l" t="t" r="r" b="b"/>
              <a:pathLst>
                <a:path w="95" h="209">
                  <a:moveTo>
                    <a:pt x="0" y="5"/>
                  </a:moveTo>
                  <a:lnTo>
                    <a:pt x="0" y="209"/>
                  </a:lnTo>
                  <a:lnTo>
                    <a:pt x="50" y="160"/>
                  </a:lnTo>
                  <a:lnTo>
                    <a:pt x="95" y="206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84" y="8"/>
                  </a:lnTo>
                  <a:lnTo>
                    <a:pt x="74" y="14"/>
                  </a:lnTo>
                  <a:lnTo>
                    <a:pt x="62" y="18"/>
                  </a:lnTo>
                  <a:lnTo>
                    <a:pt x="48" y="20"/>
                  </a:lnTo>
                  <a:lnTo>
                    <a:pt x="36" y="20"/>
                  </a:lnTo>
                  <a:lnTo>
                    <a:pt x="22" y="17"/>
                  </a:lnTo>
                  <a:lnTo>
                    <a:pt x="10" y="1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/>
            </a:p>
          </p:txBody>
        </p:sp>
        <p:sp>
          <p:nvSpPr>
            <p:cNvPr id="29" name="CustomShape 25">
              <a:extLst>
                <a:ext uri="{FF2B5EF4-FFF2-40B4-BE49-F238E27FC236}">
                  <a16:creationId xmlns:a16="http://schemas.microsoft.com/office/drawing/2014/main" id="{65E8C426-EBEF-4A73-9247-CD8E9A92D5E3}"/>
                </a:ext>
              </a:extLst>
            </p:cNvPr>
            <p:cNvSpPr/>
            <p:nvPr/>
          </p:nvSpPr>
          <p:spPr>
            <a:xfrm>
              <a:off x="5299560" y="2546280"/>
              <a:ext cx="119160" cy="103320"/>
            </a:xfrm>
            <a:custGeom>
              <a:avLst/>
              <a:gdLst/>
              <a:ahLst/>
              <a:cxnLst/>
              <a:rect l="l" t="t" r="r" b="b"/>
              <a:pathLst>
                <a:path w="156" h="159">
                  <a:moveTo>
                    <a:pt x="79" y="159"/>
                  </a:moveTo>
                  <a:lnTo>
                    <a:pt x="79" y="159"/>
                  </a:lnTo>
                  <a:lnTo>
                    <a:pt x="62" y="157"/>
                  </a:lnTo>
                  <a:lnTo>
                    <a:pt x="49" y="152"/>
                  </a:lnTo>
                  <a:lnTo>
                    <a:pt x="35" y="145"/>
                  </a:lnTo>
                  <a:lnTo>
                    <a:pt x="23" y="136"/>
                  </a:lnTo>
                  <a:lnTo>
                    <a:pt x="23" y="136"/>
                  </a:lnTo>
                  <a:lnTo>
                    <a:pt x="13" y="122"/>
                  </a:lnTo>
                  <a:lnTo>
                    <a:pt x="5" y="109"/>
                  </a:lnTo>
                  <a:lnTo>
                    <a:pt x="0" y="95"/>
                  </a:lnTo>
                  <a:lnTo>
                    <a:pt x="0" y="80"/>
                  </a:lnTo>
                  <a:lnTo>
                    <a:pt x="0" y="65"/>
                  </a:lnTo>
                  <a:lnTo>
                    <a:pt x="5" y="50"/>
                  </a:lnTo>
                  <a:lnTo>
                    <a:pt x="13" y="36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35" y="14"/>
                  </a:lnTo>
                  <a:lnTo>
                    <a:pt x="49" y="6"/>
                  </a:lnTo>
                  <a:lnTo>
                    <a:pt x="62" y="1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94" y="1"/>
                  </a:lnTo>
                  <a:lnTo>
                    <a:pt x="108" y="6"/>
                  </a:lnTo>
                  <a:lnTo>
                    <a:pt x="121" y="14"/>
                  </a:lnTo>
                  <a:lnTo>
                    <a:pt x="133" y="23"/>
                  </a:lnTo>
                  <a:lnTo>
                    <a:pt x="133" y="23"/>
                  </a:lnTo>
                  <a:lnTo>
                    <a:pt x="133" y="23"/>
                  </a:lnTo>
                  <a:lnTo>
                    <a:pt x="144" y="36"/>
                  </a:lnTo>
                  <a:lnTo>
                    <a:pt x="152" y="50"/>
                  </a:lnTo>
                  <a:lnTo>
                    <a:pt x="156" y="65"/>
                  </a:lnTo>
                  <a:lnTo>
                    <a:pt x="156" y="80"/>
                  </a:lnTo>
                  <a:lnTo>
                    <a:pt x="156" y="95"/>
                  </a:lnTo>
                  <a:lnTo>
                    <a:pt x="152" y="109"/>
                  </a:lnTo>
                  <a:lnTo>
                    <a:pt x="144" y="122"/>
                  </a:lnTo>
                  <a:lnTo>
                    <a:pt x="133" y="136"/>
                  </a:lnTo>
                  <a:lnTo>
                    <a:pt x="133" y="136"/>
                  </a:lnTo>
                  <a:lnTo>
                    <a:pt x="121" y="145"/>
                  </a:lnTo>
                  <a:lnTo>
                    <a:pt x="108" y="152"/>
                  </a:lnTo>
                  <a:lnTo>
                    <a:pt x="94" y="157"/>
                  </a:lnTo>
                  <a:lnTo>
                    <a:pt x="79" y="159"/>
                  </a:lnTo>
                  <a:lnTo>
                    <a:pt x="79" y="159"/>
                  </a:lnTo>
                  <a:lnTo>
                    <a:pt x="79" y="159"/>
                  </a:lnTo>
                  <a:lnTo>
                    <a:pt x="79" y="159"/>
                  </a:lnTo>
                  <a:close/>
                  <a:moveTo>
                    <a:pt x="79" y="8"/>
                  </a:moveTo>
                  <a:lnTo>
                    <a:pt x="79" y="8"/>
                  </a:lnTo>
                  <a:lnTo>
                    <a:pt x="64" y="9"/>
                  </a:lnTo>
                  <a:lnTo>
                    <a:pt x="52" y="14"/>
                  </a:lnTo>
                  <a:lnTo>
                    <a:pt x="40" y="20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19" y="41"/>
                  </a:lnTo>
                  <a:lnTo>
                    <a:pt x="13" y="53"/>
                  </a:lnTo>
                  <a:lnTo>
                    <a:pt x="10" y="66"/>
                  </a:lnTo>
                  <a:lnTo>
                    <a:pt x="8" y="80"/>
                  </a:lnTo>
                  <a:lnTo>
                    <a:pt x="10" y="94"/>
                  </a:lnTo>
                  <a:lnTo>
                    <a:pt x="13" y="106"/>
                  </a:lnTo>
                  <a:lnTo>
                    <a:pt x="19" y="119"/>
                  </a:lnTo>
                  <a:lnTo>
                    <a:pt x="28" y="130"/>
                  </a:lnTo>
                  <a:lnTo>
                    <a:pt x="28" y="130"/>
                  </a:lnTo>
                  <a:lnTo>
                    <a:pt x="40" y="139"/>
                  </a:lnTo>
                  <a:lnTo>
                    <a:pt x="52" y="145"/>
                  </a:lnTo>
                  <a:lnTo>
                    <a:pt x="64" y="149"/>
                  </a:lnTo>
                  <a:lnTo>
                    <a:pt x="79" y="151"/>
                  </a:lnTo>
                  <a:lnTo>
                    <a:pt x="79" y="151"/>
                  </a:lnTo>
                  <a:lnTo>
                    <a:pt x="79" y="151"/>
                  </a:lnTo>
                  <a:lnTo>
                    <a:pt x="93" y="149"/>
                  </a:lnTo>
                  <a:lnTo>
                    <a:pt x="105" y="145"/>
                  </a:lnTo>
                  <a:lnTo>
                    <a:pt x="117" y="139"/>
                  </a:lnTo>
                  <a:lnTo>
                    <a:pt x="129" y="130"/>
                  </a:lnTo>
                  <a:lnTo>
                    <a:pt x="129" y="130"/>
                  </a:lnTo>
                  <a:lnTo>
                    <a:pt x="138" y="119"/>
                  </a:lnTo>
                  <a:lnTo>
                    <a:pt x="144" y="106"/>
                  </a:lnTo>
                  <a:lnTo>
                    <a:pt x="147" y="94"/>
                  </a:lnTo>
                  <a:lnTo>
                    <a:pt x="149" y="80"/>
                  </a:lnTo>
                  <a:lnTo>
                    <a:pt x="147" y="66"/>
                  </a:lnTo>
                  <a:lnTo>
                    <a:pt x="144" y="53"/>
                  </a:lnTo>
                  <a:lnTo>
                    <a:pt x="138" y="41"/>
                  </a:lnTo>
                  <a:lnTo>
                    <a:pt x="129" y="29"/>
                  </a:lnTo>
                  <a:lnTo>
                    <a:pt x="129" y="29"/>
                  </a:lnTo>
                  <a:lnTo>
                    <a:pt x="129" y="29"/>
                  </a:lnTo>
                  <a:lnTo>
                    <a:pt x="117" y="20"/>
                  </a:lnTo>
                  <a:lnTo>
                    <a:pt x="105" y="14"/>
                  </a:lnTo>
                  <a:lnTo>
                    <a:pt x="93" y="9"/>
                  </a:lnTo>
                  <a:lnTo>
                    <a:pt x="79" y="8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/>
            </a:p>
          </p:txBody>
        </p:sp>
        <p:sp>
          <p:nvSpPr>
            <p:cNvPr id="30" name="CustomShape 26">
              <a:extLst>
                <a:ext uri="{FF2B5EF4-FFF2-40B4-BE49-F238E27FC236}">
                  <a16:creationId xmlns:a16="http://schemas.microsoft.com/office/drawing/2014/main" id="{A6C34A84-1408-457C-A7D8-1154E8731B92}"/>
                </a:ext>
              </a:extLst>
            </p:cNvPr>
            <p:cNvSpPr/>
            <p:nvPr/>
          </p:nvSpPr>
          <p:spPr>
            <a:xfrm>
              <a:off x="3651120" y="2255400"/>
              <a:ext cx="367920" cy="457560"/>
            </a:xfrm>
            <a:custGeom>
              <a:avLst/>
              <a:gdLst/>
              <a:ahLst/>
              <a:cxnLst/>
              <a:rect l="l" t="t" r="r" b="b"/>
              <a:pathLst>
                <a:path w="481" h="697">
                  <a:moveTo>
                    <a:pt x="481" y="697"/>
                  </a:moveTo>
                  <a:lnTo>
                    <a:pt x="0" y="697"/>
                  </a:lnTo>
                  <a:lnTo>
                    <a:pt x="0" y="0"/>
                  </a:lnTo>
                  <a:lnTo>
                    <a:pt x="481" y="0"/>
                  </a:lnTo>
                  <a:lnTo>
                    <a:pt x="481" y="697"/>
                  </a:lnTo>
                  <a:close/>
                  <a:moveTo>
                    <a:pt x="15" y="680"/>
                  </a:moveTo>
                  <a:lnTo>
                    <a:pt x="464" y="680"/>
                  </a:lnTo>
                  <a:lnTo>
                    <a:pt x="464" y="17"/>
                  </a:lnTo>
                  <a:lnTo>
                    <a:pt x="15" y="17"/>
                  </a:lnTo>
                  <a:lnTo>
                    <a:pt x="15" y="6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/>
            </a:p>
          </p:txBody>
        </p:sp>
        <p:sp>
          <p:nvSpPr>
            <p:cNvPr id="31" name="CustomShape 27">
              <a:extLst>
                <a:ext uri="{FF2B5EF4-FFF2-40B4-BE49-F238E27FC236}">
                  <a16:creationId xmlns:a16="http://schemas.microsoft.com/office/drawing/2014/main" id="{6E7ADCFD-A27C-4438-A865-113E79AB5214}"/>
                </a:ext>
              </a:extLst>
            </p:cNvPr>
            <p:cNvSpPr/>
            <p:nvPr/>
          </p:nvSpPr>
          <p:spPr>
            <a:xfrm>
              <a:off x="3892320" y="2639880"/>
              <a:ext cx="73080" cy="137520"/>
            </a:xfrm>
            <a:custGeom>
              <a:avLst/>
              <a:gdLst/>
              <a:ahLst/>
              <a:cxnLst/>
              <a:rect l="l" t="t" r="r" b="b"/>
              <a:pathLst>
                <a:path w="96" h="210">
                  <a:moveTo>
                    <a:pt x="0" y="6"/>
                  </a:moveTo>
                  <a:lnTo>
                    <a:pt x="0" y="210"/>
                  </a:lnTo>
                  <a:lnTo>
                    <a:pt x="50" y="162"/>
                  </a:lnTo>
                  <a:lnTo>
                    <a:pt x="96" y="207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85" y="9"/>
                  </a:lnTo>
                  <a:lnTo>
                    <a:pt x="73" y="15"/>
                  </a:lnTo>
                  <a:lnTo>
                    <a:pt x="61" y="20"/>
                  </a:lnTo>
                  <a:lnTo>
                    <a:pt x="49" y="21"/>
                  </a:lnTo>
                  <a:lnTo>
                    <a:pt x="35" y="21"/>
                  </a:lnTo>
                  <a:lnTo>
                    <a:pt x="23" y="18"/>
                  </a:lnTo>
                  <a:lnTo>
                    <a:pt x="11" y="1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/>
            </a:p>
          </p:txBody>
        </p:sp>
        <p:sp>
          <p:nvSpPr>
            <p:cNvPr id="32" name="CustomShape 28">
              <a:extLst>
                <a:ext uri="{FF2B5EF4-FFF2-40B4-BE49-F238E27FC236}">
                  <a16:creationId xmlns:a16="http://schemas.microsoft.com/office/drawing/2014/main" id="{BD581EE9-D032-4F20-9E9D-77AABAF2A69A}"/>
                </a:ext>
              </a:extLst>
            </p:cNvPr>
            <p:cNvSpPr/>
            <p:nvPr/>
          </p:nvSpPr>
          <p:spPr>
            <a:xfrm>
              <a:off x="3866040" y="2553120"/>
              <a:ext cx="119160" cy="103320"/>
            </a:xfrm>
            <a:custGeom>
              <a:avLst/>
              <a:gdLst/>
              <a:ahLst/>
              <a:cxnLst/>
              <a:rect l="l" t="t" r="r" b="b"/>
              <a:pathLst>
                <a:path w="157" h="159">
                  <a:moveTo>
                    <a:pt x="78" y="159"/>
                  </a:moveTo>
                  <a:lnTo>
                    <a:pt x="78" y="159"/>
                  </a:lnTo>
                  <a:lnTo>
                    <a:pt x="63" y="157"/>
                  </a:lnTo>
                  <a:lnTo>
                    <a:pt x="48" y="153"/>
                  </a:lnTo>
                  <a:lnTo>
                    <a:pt x="34" y="145"/>
                  </a:lnTo>
                  <a:lnTo>
                    <a:pt x="22" y="134"/>
                  </a:lnTo>
                  <a:lnTo>
                    <a:pt x="22" y="134"/>
                  </a:lnTo>
                  <a:lnTo>
                    <a:pt x="13" y="122"/>
                  </a:lnTo>
                  <a:lnTo>
                    <a:pt x="6" y="109"/>
                  </a:lnTo>
                  <a:lnTo>
                    <a:pt x="1" y="94"/>
                  </a:lnTo>
                  <a:lnTo>
                    <a:pt x="0" y="79"/>
                  </a:lnTo>
                  <a:lnTo>
                    <a:pt x="1" y="63"/>
                  </a:lnTo>
                  <a:lnTo>
                    <a:pt x="6" y="48"/>
                  </a:lnTo>
                  <a:lnTo>
                    <a:pt x="13" y="35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34" y="12"/>
                  </a:lnTo>
                  <a:lnTo>
                    <a:pt x="48" y="6"/>
                  </a:lnTo>
                  <a:lnTo>
                    <a:pt x="63" y="2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93" y="2"/>
                  </a:lnTo>
                  <a:lnTo>
                    <a:pt x="108" y="6"/>
                  </a:lnTo>
                  <a:lnTo>
                    <a:pt x="122" y="12"/>
                  </a:lnTo>
                  <a:lnTo>
                    <a:pt x="134" y="23"/>
                  </a:lnTo>
                  <a:lnTo>
                    <a:pt x="134" y="23"/>
                  </a:lnTo>
                  <a:lnTo>
                    <a:pt x="134" y="23"/>
                  </a:lnTo>
                  <a:lnTo>
                    <a:pt x="143" y="35"/>
                  </a:lnTo>
                  <a:lnTo>
                    <a:pt x="151" y="48"/>
                  </a:lnTo>
                  <a:lnTo>
                    <a:pt x="155" y="63"/>
                  </a:lnTo>
                  <a:lnTo>
                    <a:pt x="157" y="79"/>
                  </a:lnTo>
                  <a:lnTo>
                    <a:pt x="155" y="94"/>
                  </a:lnTo>
                  <a:lnTo>
                    <a:pt x="151" y="109"/>
                  </a:lnTo>
                  <a:lnTo>
                    <a:pt x="143" y="122"/>
                  </a:lnTo>
                  <a:lnTo>
                    <a:pt x="134" y="134"/>
                  </a:lnTo>
                  <a:lnTo>
                    <a:pt x="134" y="134"/>
                  </a:lnTo>
                  <a:lnTo>
                    <a:pt x="122" y="145"/>
                  </a:lnTo>
                  <a:lnTo>
                    <a:pt x="108" y="153"/>
                  </a:lnTo>
                  <a:lnTo>
                    <a:pt x="93" y="157"/>
                  </a:lnTo>
                  <a:lnTo>
                    <a:pt x="78" y="159"/>
                  </a:lnTo>
                  <a:lnTo>
                    <a:pt x="78" y="159"/>
                  </a:lnTo>
                  <a:lnTo>
                    <a:pt x="78" y="159"/>
                  </a:lnTo>
                  <a:lnTo>
                    <a:pt x="78" y="159"/>
                  </a:lnTo>
                  <a:close/>
                  <a:moveTo>
                    <a:pt x="78" y="8"/>
                  </a:moveTo>
                  <a:lnTo>
                    <a:pt x="78" y="8"/>
                  </a:lnTo>
                  <a:lnTo>
                    <a:pt x="65" y="9"/>
                  </a:lnTo>
                  <a:lnTo>
                    <a:pt x="51" y="12"/>
                  </a:lnTo>
                  <a:lnTo>
                    <a:pt x="39" y="20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19" y="39"/>
                  </a:lnTo>
                  <a:lnTo>
                    <a:pt x="13" y="51"/>
                  </a:lnTo>
                  <a:lnTo>
                    <a:pt x="9" y="65"/>
                  </a:lnTo>
                  <a:lnTo>
                    <a:pt x="7" y="79"/>
                  </a:lnTo>
                  <a:lnTo>
                    <a:pt x="9" y="92"/>
                  </a:lnTo>
                  <a:lnTo>
                    <a:pt x="13" y="106"/>
                  </a:lnTo>
                  <a:lnTo>
                    <a:pt x="19" y="118"/>
                  </a:lnTo>
                  <a:lnTo>
                    <a:pt x="28" y="130"/>
                  </a:lnTo>
                  <a:lnTo>
                    <a:pt x="28" y="130"/>
                  </a:lnTo>
                  <a:lnTo>
                    <a:pt x="39" y="137"/>
                  </a:lnTo>
                  <a:lnTo>
                    <a:pt x="51" y="145"/>
                  </a:lnTo>
                  <a:lnTo>
                    <a:pt x="65" y="148"/>
                  </a:lnTo>
                  <a:lnTo>
                    <a:pt x="78" y="150"/>
                  </a:lnTo>
                  <a:lnTo>
                    <a:pt x="78" y="150"/>
                  </a:lnTo>
                  <a:lnTo>
                    <a:pt x="78" y="150"/>
                  </a:lnTo>
                  <a:lnTo>
                    <a:pt x="92" y="148"/>
                  </a:lnTo>
                  <a:lnTo>
                    <a:pt x="105" y="145"/>
                  </a:lnTo>
                  <a:lnTo>
                    <a:pt x="118" y="137"/>
                  </a:lnTo>
                  <a:lnTo>
                    <a:pt x="128" y="130"/>
                  </a:lnTo>
                  <a:lnTo>
                    <a:pt x="128" y="130"/>
                  </a:lnTo>
                  <a:lnTo>
                    <a:pt x="137" y="118"/>
                  </a:lnTo>
                  <a:lnTo>
                    <a:pt x="143" y="106"/>
                  </a:lnTo>
                  <a:lnTo>
                    <a:pt x="148" y="92"/>
                  </a:lnTo>
                  <a:lnTo>
                    <a:pt x="149" y="79"/>
                  </a:lnTo>
                  <a:lnTo>
                    <a:pt x="148" y="65"/>
                  </a:lnTo>
                  <a:lnTo>
                    <a:pt x="143" y="51"/>
                  </a:lnTo>
                  <a:lnTo>
                    <a:pt x="137" y="39"/>
                  </a:lnTo>
                  <a:lnTo>
                    <a:pt x="128" y="29"/>
                  </a:lnTo>
                  <a:lnTo>
                    <a:pt x="128" y="29"/>
                  </a:lnTo>
                  <a:lnTo>
                    <a:pt x="128" y="29"/>
                  </a:lnTo>
                  <a:lnTo>
                    <a:pt x="118" y="20"/>
                  </a:lnTo>
                  <a:lnTo>
                    <a:pt x="105" y="12"/>
                  </a:lnTo>
                  <a:lnTo>
                    <a:pt x="92" y="9"/>
                  </a:lnTo>
                  <a:lnTo>
                    <a:pt x="78" y="8"/>
                  </a:lnTo>
                  <a:lnTo>
                    <a:pt x="78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/>
            </a:p>
          </p:txBody>
        </p:sp>
        <p:sp>
          <p:nvSpPr>
            <p:cNvPr id="33" name="CustomShape 29">
              <a:extLst>
                <a:ext uri="{FF2B5EF4-FFF2-40B4-BE49-F238E27FC236}">
                  <a16:creationId xmlns:a16="http://schemas.microsoft.com/office/drawing/2014/main" id="{7D96F6F9-1935-4D3A-B5D3-8A54D12D6553}"/>
                </a:ext>
              </a:extLst>
            </p:cNvPr>
            <p:cNvSpPr/>
            <p:nvPr/>
          </p:nvSpPr>
          <p:spPr>
            <a:xfrm>
              <a:off x="4632480" y="2562120"/>
              <a:ext cx="369360" cy="457560"/>
            </a:xfrm>
            <a:custGeom>
              <a:avLst/>
              <a:gdLst/>
              <a:ahLst/>
              <a:cxnLst/>
              <a:rect l="l" t="t" r="r" b="b"/>
              <a:pathLst>
                <a:path w="481" h="696">
                  <a:moveTo>
                    <a:pt x="481" y="696"/>
                  </a:moveTo>
                  <a:lnTo>
                    <a:pt x="0" y="696"/>
                  </a:lnTo>
                  <a:lnTo>
                    <a:pt x="0" y="0"/>
                  </a:lnTo>
                  <a:lnTo>
                    <a:pt x="481" y="0"/>
                  </a:lnTo>
                  <a:lnTo>
                    <a:pt x="481" y="696"/>
                  </a:lnTo>
                  <a:close/>
                  <a:moveTo>
                    <a:pt x="15" y="680"/>
                  </a:moveTo>
                  <a:lnTo>
                    <a:pt x="464" y="680"/>
                  </a:lnTo>
                  <a:lnTo>
                    <a:pt x="464" y="17"/>
                  </a:lnTo>
                  <a:lnTo>
                    <a:pt x="15" y="17"/>
                  </a:lnTo>
                  <a:lnTo>
                    <a:pt x="15" y="6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/>
            </a:p>
          </p:txBody>
        </p:sp>
        <p:sp>
          <p:nvSpPr>
            <p:cNvPr id="34" name="CustomShape 30">
              <a:extLst>
                <a:ext uri="{FF2B5EF4-FFF2-40B4-BE49-F238E27FC236}">
                  <a16:creationId xmlns:a16="http://schemas.microsoft.com/office/drawing/2014/main" id="{F3876B3B-D7FB-4DFE-BE22-0C4E5A64B455}"/>
                </a:ext>
              </a:extLst>
            </p:cNvPr>
            <p:cNvSpPr/>
            <p:nvPr/>
          </p:nvSpPr>
          <p:spPr>
            <a:xfrm>
              <a:off x="4875480" y="2946960"/>
              <a:ext cx="71640" cy="137520"/>
            </a:xfrm>
            <a:custGeom>
              <a:avLst/>
              <a:gdLst/>
              <a:ahLst/>
              <a:cxnLst/>
              <a:rect l="l" t="t" r="r" b="b"/>
              <a:pathLst>
                <a:path w="95" h="209">
                  <a:moveTo>
                    <a:pt x="0" y="6"/>
                  </a:moveTo>
                  <a:lnTo>
                    <a:pt x="0" y="209"/>
                  </a:lnTo>
                  <a:lnTo>
                    <a:pt x="50" y="161"/>
                  </a:lnTo>
                  <a:lnTo>
                    <a:pt x="95" y="206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85" y="9"/>
                  </a:lnTo>
                  <a:lnTo>
                    <a:pt x="73" y="15"/>
                  </a:lnTo>
                  <a:lnTo>
                    <a:pt x="61" y="19"/>
                  </a:lnTo>
                  <a:lnTo>
                    <a:pt x="49" y="21"/>
                  </a:lnTo>
                  <a:lnTo>
                    <a:pt x="35" y="21"/>
                  </a:lnTo>
                  <a:lnTo>
                    <a:pt x="23" y="18"/>
                  </a:lnTo>
                  <a:lnTo>
                    <a:pt x="11" y="13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/>
            </a:p>
          </p:txBody>
        </p:sp>
        <p:sp>
          <p:nvSpPr>
            <p:cNvPr id="35" name="CustomShape 31">
              <a:extLst>
                <a:ext uri="{FF2B5EF4-FFF2-40B4-BE49-F238E27FC236}">
                  <a16:creationId xmlns:a16="http://schemas.microsoft.com/office/drawing/2014/main" id="{5F352081-B3BC-43C8-A664-B9FFBCB27C56}"/>
                </a:ext>
              </a:extLst>
            </p:cNvPr>
            <p:cNvSpPr/>
            <p:nvPr/>
          </p:nvSpPr>
          <p:spPr>
            <a:xfrm>
              <a:off x="4847760" y="2859840"/>
              <a:ext cx="120600" cy="103320"/>
            </a:xfrm>
            <a:custGeom>
              <a:avLst/>
              <a:gdLst/>
              <a:ahLst/>
              <a:cxnLst/>
              <a:rect l="l" t="t" r="r" b="b"/>
              <a:pathLst>
                <a:path w="158" h="158">
                  <a:moveTo>
                    <a:pt x="79" y="158"/>
                  </a:moveTo>
                  <a:lnTo>
                    <a:pt x="79" y="158"/>
                  </a:lnTo>
                  <a:lnTo>
                    <a:pt x="64" y="157"/>
                  </a:lnTo>
                  <a:lnTo>
                    <a:pt x="49" y="152"/>
                  </a:lnTo>
                  <a:lnTo>
                    <a:pt x="35" y="145"/>
                  </a:lnTo>
                  <a:lnTo>
                    <a:pt x="23" y="134"/>
                  </a:lnTo>
                  <a:lnTo>
                    <a:pt x="23" y="134"/>
                  </a:lnTo>
                  <a:lnTo>
                    <a:pt x="14" y="122"/>
                  </a:lnTo>
                  <a:lnTo>
                    <a:pt x="7" y="108"/>
                  </a:lnTo>
                  <a:lnTo>
                    <a:pt x="2" y="93"/>
                  </a:lnTo>
                  <a:lnTo>
                    <a:pt x="0" y="78"/>
                  </a:lnTo>
                  <a:lnTo>
                    <a:pt x="2" y="63"/>
                  </a:lnTo>
                  <a:lnTo>
                    <a:pt x="7" y="48"/>
                  </a:lnTo>
                  <a:lnTo>
                    <a:pt x="14" y="34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35" y="12"/>
                  </a:lnTo>
                  <a:lnTo>
                    <a:pt x="49" y="6"/>
                  </a:lnTo>
                  <a:lnTo>
                    <a:pt x="64" y="1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94" y="1"/>
                  </a:lnTo>
                  <a:lnTo>
                    <a:pt x="109" y="6"/>
                  </a:lnTo>
                  <a:lnTo>
                    <a:pt x="123" y="12"/>
                  </a:lnTo>
                  <a:lnTo>
                    <a:pt x="135" y="22"/>
                  </a:lnTo>
                  <a:lnTo>
                    <a:pt x="135" y="22"/>
                  </a:lnTo>
                  <a:lnTo>
                    <a:pt x="135" y="22"/>
                  </a:lnTo>
                  <a:lnTo>
                    <a:pt x="146" y="34"/>
                  </a:lnTo>
                  <a:lnTo>
                    <a:pt x="152" y="48"/>
                  </a:lnTo>
                  <a:lnTo>
                    <a:pt x="156" y="63"/>
                  </a:lnTo>
                  <a:lnTo>
                    <a:pt x="158" y="78"/>
                  </a:lnTo>
                  <a:lnTo>
                    <a:pt x="156" y="93"/>
                  </a:lnTo>
                  <a:lnTo>
                    <a:pt x="152" y="108"/>
                  </a:lnTo>
                  <a:lnTo>
                    <a:pt x="146" y="122"/>
                  </a:lnTo>
                  <a:lnTo>
                    <a:pt x="135" y="134"/>
                  </a:lnTo>
                  <a:lnTo>
                    <a:pt x="135" y="134"/>
                  </a:lnTo>
                  <a:lnTo>
                    <a:pt x="123" y="145"/>
                  </a:lnTo>
                  <a:lnTo>
                    <a:pt x="109" y="152"/>
                  </a:lnTo>
                  <a:lnTo>
                    <a:pt x="94" y="157"/>
                  </a:lnTo>
                  <a:lnTo>
                    <a:pt x="79" y="158"/>
                  </a:lnTo>
                  <a:lnTo>
                    <a:pt x="79" y="158"/>
                  </a:lnTo>
                  <a:lnTo>
                    <a:pt x="79" y="158"/>
                  </a:lnTo>
                  <a:lnTo>
                    <a:pt x="79" y="158"/>
                  </a:lnTo>
                  <a:close/>
                  <a:moveTo>
                    <a:pt x="79" y="7"/>
                  </a:moveTo>
                  <a:lnTo>
                    <a:pt x="79" y="7"/>
                  </a:lnTo>
                  <a:lnTo>
                    <a:pt x="65" y="9"/>
                  </a:lnTo>
                  <a:lnTo>
                    <a:pt x="52" y="12"/>
                  </a:lnTo>
                  <a:lnTo>
                    <a:pt x="40" y="19"/>
                  </a:lnTo>
                  <a:lnTo>
                    <a:pt x="29" y="28"/>
                  </a:lnTo>
                  <a:lnTo>
                    <a:pt x="29" y="28"/>
                  </a:lnTo>
                  <a:lnTo>
                    <a:pt x="20" y="39"/>
                  </a:lnTo>
                  <a:lnTo>
                    <a:pt x="14" y="51"/>
                  </a:lnTo>
                  <a:lnTo>
                    <a:pt x="10" y="65"/>
                  </a:lnTo>
                  <a:lnTo>
                    <a:pt x="8" y="78"/>
                  </a:lnTo>
                  <a:lnTo>
                    <a:pt x="10" y="92"/>
                  </a:lnTo>
                  <a:lnTo>
                    <a:pt x="14" y="105"/>
                  </a:lnTo>
                  <a:lnTo>
                    <a:pt x="20" y="117"/>
                  </a:lnTo>
                  <a:lnTo>
                    <a:pt x="29" y="130"/>
                  </a:lnTo>
                  <a:lnTo>
                    <a:pt x="29" y="130"/>
                  </a:lnTo>
                  <a:lnTo>
                    <a:pt x="40" y="137"/>
                  </a:lnTo>
                  <a:lnTo>
                    <a:pt x="52" y="145"/>
                  </a:lnTo>
                  <a:lnTo>
                    <a:pt x="65" y="148"/>
                  </a:lnTo>
                  <a:lnTo>
                    <a:pt x="79" y="149"/>
                  </a:lnTo>
                  <a:lnTo>
                    <a:pt x="79" y="149"/>
                  </a:lnTo>
                  <a:lnTo>
                    <a:pt x="79" y="149"/>
                  </a:lnTo>
                  <a:lnTo>
                    <a:pt x="93" y="148"/>
                  </a:lnTo>
                  <a:lnTo>
                    <a:pt x="106" y="145"/>
                  </a:lnTo>
                  <a:lnTo>
                    <a:pt x="118" y="137"/>
                  </a:lnTo>
                  <a:lnTo>
                    <a:pt x="129" y="130"/>
                  </a:lnTo>
                  <a:lnTo>
                    <a:pt x="129" y="130"/>
                  </a:lnTo>
                  <a:lnTo>
                    <a:pt x="138" y="117"/>
                  </a:lnTo>
                  <a:lnTo>
                    <a:pt x="144" y="105"/>
                  </a:lnTo>
                  <a:lnTo>
                    <a:pt x="149" y="92"/>
                  </a:lnTo>
                  <a:lnTo>
                    <a:pt x="150" y="78"/>
                  </a:lnTo>
                  <a:lnTo>
                    <a:pt x="149" y="65"/>
                  </a:lnTo>
                  <a:lnTo>
                    <a:pt x="144" y="51"/>
                  </a:lnTo>
                  <a:lnTo>
                    <a:pt x="138" y="39"/>
                  </a:lnTo>
                  <a:lnTo>
                    <a:pt x="129" y="28"/>
                  </a:lnTo>
                  <a:lnTo>
                    <a:pt x="129" y="28"/>
                  </a:lnTo>
                  <a:lnTo>
                    <a:pt x="118" y="19"/>
                  </a:lnTo>
                  <a:lnTo>
                    <a:pt x="106" y="12"/>
                  </a:lnTo>
                  <a:lnTo>
                    <a:pt x="93" y="9"/>
                  </a:lnTo>
                  <a:lnTo>
                    <a:pt x="79" y="7"/>
                  </a:lnTo>
                  <a:lnTo>
                    <a:pt x="79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/>
            </a:p>
          </p:txBody>
        </p:sp>
        <p:sp>
          <p:nvSpPr>
            <p:cNvPr id="36" name="CustomShape 32">
              <a:extLst>
                <a:ext uri="{FF2B5EF4-FFF2-40B4-BE49-F238E27FC236}">
                  <a16:creationId xmlns:a16="http://schemas.microsoft.com/office/drawing/2014/main" id="{0D77659E-5893-4B12-A35F-4D6E3A9C2FF4}"/>
                </a:ext>
              </a:extLst>
            </p:cNvPr>
            <p:cNvSpPr/>
            <p:nvPr/>
          </p:nvSpPr>
          <p:spPr>
            <a:xfrm rot="18491400">
              <a:off x="4532760" y="1875600"/>
              <a:ext cx="90360" cy="281880"/>
            </a:xfrm>
            <a:custGeom>
              <a:avLst/>
              <a:gdLst/>
              <a:ahLst/>
              <a:cxnLst/>
              <a:rect l="l" t="t" r="r" b="b"/>
              <a:pathLst>
                <a:path w="150" h="444">
                  <a:moveTo>
                    <a:pt x="6" y="444"/>
                  </a:moveTo>
                  <a:lnTo>
                    <a:pt x="6" y="444"/>
                  </a:lnTo>
                  <a:lnTo>
                    <a:pt x="1" y="417"/>
                  </a:lnTo>
                  <a:lnTo>
                    <a:pt x="0" y="391"/>
                  </a:lnTo>
                  <a:lnTo>
                    <a:pt x="0" y="358"/>
                  </a:lnTo>
                  <a:lnTo>
                    <a:pt x="0" y="340"/>
                  </a:lnTo>
                  <a:lnTo>
                    <a:pt x="3" y="322"/>
                  </a:lnTo>
                  <a:lnTo>
                    <a:pt x="6" y="304"/>
                  </a:lnTo>
                  <a:lnTo>
                    <a:pt x="11" y="285"/>
                  </a:lnTo>
                  <a:lnTo>
                    <a:pt x="18" y="269"/>
                  </a:lnTo>
                  <a:lnTo>
                    <a:pt x="26" y="251"/>
                  </a:lnTo>
                  <a:lnTo>
                    <a:pt x="36" y="236"/>
                  </a:lnTo>
                  <a:lnTo>
                    <a:pt x="50" y="220"/>
                  </a:lnTo>
                  <a:lnTo>
                    <a:pt x="50" y="220"/>
                  </a:lnTo>
                  <a:lnTo>
                    <a:pt x="66" y="202"/>
                  </a:lnTo>
                  <a:lnTo>
                    <a:pt x="82" y="183"/>
                  </a:lnTo>
                  <a:lnTo>
                    <a:pt x="94" y="165"/>
                  </a:lnTo>
                  <a:lnTo>
                    <a:pt x="104" y="145"/>
                  </a:lnTo>
                  <a:lnTo>
                    <a:pt x="112" y="127"/>
                  </a:lnTo>
                  <a:lnTo>
                    <a:pt x="118" y="109"/>
                  </a:lnTo>
                  <a:lnTo>
                    <a:pt x="122" y="92"/>
                  </a:lnTo>
                  <a:lnTo>
                    <a:pt x="127" y="76"/>
                  </a:lnTo>
                  <a:lnTo>
                    <a:pt x="130" y="47"/>
                  </a:lnTo>
                  <a:lnTo>
                    <a:pt x="130" y="24"/>
                  </a:lnTo>
                  <a:lnTo>
                    <a:pt x="128" y="9"/>
                  </a:lnTo>
                  <a:lnTo>
                    <a:pt x="128" y="3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48" y="8"/>
                  </a:lnTo>
                  <a:lnTo>
                    <a:pt x="150" y="24"/>
                  </a:lnTo>
                  <a:lnTo>
                    <a:pt x="148" y="48"/>
                  </a:lnTo>
                  <a:lnTo>
                    <a:pt x="147" y="63"/>
                  </a:lnTo>
                  <a:lnTo>
                    <a:pt x="145" y="79"/>
                  </a:lnTo>
                  <a:lnTo>
                    <a:pt x="141" y="97"/>
                  </a:lnTo>
                  <a:lnTo>
                    <a:pt x="136" y="115"/>
                  </a:lnTo>
                  <a:lnTo>
                    <a:pt x="130" y="134"/>
                  </a:lnTo>
                  <a:lnTo>
                    <a:pt x="121" y="154"/>
                  </a:lnTo>
                  <a:lnTo>
                    <a:pt x="110" y="174"/>
                  </a:lnTo>
                  <a:lnTo>
                    <a:pt x="97" y="193"/>
                  </a:lnTo>
                  <a:lnTo>
                    <a:pt x="82" y="214"/>
                  </a:lnTo>
                  <a:lnTo>
                    <a:pt x="62" y="234"/>
                  </a:lnTo>
                  <a:lnTo>
                    <a:pt x="62" y="234"/>
                  </a:lnTo>
                  <a:lnTo>
                    <a:pt x="51" y="248"/>
                  </a:lnTo>
                  <a:lnTo>
                    <a:pt x="42" y="261"/>
                  </a:lnTo>
                  <a:lnTo>
                    <a:pt x="35" y="278"/>
                  </a:lnTo>
                  <a:lnTo>
                    <a:pt x="29" y="294"/>
                  </a:lnTo>
                  <a:lnTo>
                    <a:pt x="24" y="311"/>
                  </a:lnTo>
                  <a:lnTo>
                    <a:pt x="21" y="328"/>
                  </a:lnTo>
                  <a:lnTo>
                    <a:pt x="20" y="346"/>
                  </a:lnTo>
                  <a:lnTo>
                    <a:pt x="18" y="362"/>
                  </a:lnTo>
                  <a:lnTo>
                    <a:pt x="18" y="393"/>
                  </a:lnTo>
                  <a:lnTo>
                    <a:pt x="21" y="417"/>
                  </a:lnTo>
                  <a:lnTo>
                    <a:pt x="24" y="441"/>
                  </a:lnTo>
                  <a:lnTo>
                    <a:pt x="6" y="4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/>
            </a:p>
          </p:txBody>
        </p:sp>
        <p:sp>
          <p:nvSpPr>
            <p:cNvPr id="37" name="CustomShape 33">
              <a:extLst>
                <a:ext uri="{FF2B5EF4-FFF2-40B4-BE49-F238E27FC236}">
                  <a16:creationId xmlns:a16="http://schemas.microsoft.com/office/drawing/2014/main" id="{A56F7C84-FA37-4BB7-A7A8-AAB14658C99C}"/>
                </a:ext>
              </a:extLst>
            </p:cNvPr>
            <p:cNvSpPr/>
            <p:nvPr/>
          </p:nvSpPr>
          <p:spPr>
            <a:xfrm>
              <a:off x="3654000" y="2260800"/>
              <a:ext cx="60840" cy="49320"/>
            </a:xfrm>
            <a:custGeom>
              <a:avLst/>
              <a:gdLst/>
              <a:ahLst/>
              <a:cxnLst/>
              <a:rect l="l" t="t" r="r" b="b"/>
              <a:pathLst>
                <a:path w="78" h="77">
                  <a:moveTo>
                    <a:pt x="4" y="77"/>
                  </a:moveTo>
                  <a:lnTo>
                    <a:pt x="4" y="77"/>
                  </a:lnTo>
                  <a:lnTo>
                    <a:pt x="3" y="77"/>
                  </a:lnTo>
                  <a:lnTo>
                    <a:pt x="3" y="77"/>
                  </a:lnTo>
                  <a:lnTo>
                    <a:pt x="3" y="77"/>
                  </a:lnTo>
                  <a:lnTo>
                    <a:pt x="3" y="77"/>
                  </a:lnTo>
                  <a:lnTo>
                    <a:pt x="3" y="77"/>
                  </a:lnTo>
                  <a:lnTo>
                    <a:pt x="3" y="77"/>
                  </a:lnTo>
                  <a:lnTo>
                    <a:pt x="3" y="77"/>
                  </a:lnTo>
                  <a:lnTo>
                    <a:pt x="3" y="77"/>
                  </a:lnTo>
                  <a:lnTo>
                    <a:pt x="3" y="77"/>
                  </a:lnTo>
                  <a:lnTo>
                    <a:pt x="3" y="77"/>
                  </a:lnTo>
                  <a:lnTo>
                    <a:pt x="3" y="77"/>
                  </a:lnTo>
                  <a:lnTo>
                    <a:pt x="3" y="77"/>
                  </a:lnTo>
                  <a:lnTo>
                    <a:pt x="3" y="77"/>
                  </a:lnTo>
                  <a:lnTo>
                    <a:pt x="3" y="77"/>
                  </a:lnTo>
                  <a:lnTo>
                    <a:pt x="3" y="77"/>
                  </a:lnTo>
                  <a:lnTo>
                    <a:pt x="3" y="77"/>
                  </a:lnTo>
                  <a:lnTo>
                    <a:pt x="3" y="77"/>
                  </a:lnTo>
                  <a:lnTo>
                    <a:pt x="3" y="77"/>
                  </a:lnTo>
                  <a:lnTo>
                    <a:pt x="3" y="77"/>
                  </a:lnTo>
                  <a:lnTo>
                    <a:pt x="3" y="77"/>
                  </a:lnTo>
                  <a:lnTo>
                    <a:pt x="3" y="77"/>
                  </a:lnTo>
                  <a:lnTo>
                    <a:pt x="3" y="77"/>
                  </a:lnTo>
                  <a:lnTo>
                    <a:pt x="3" y="77"/>
                  </a:lnTo>
                  <a:lnTo>
                    <a:pt x="3" y="77"/>
                  </a:lnTo>
                  <a:lnTo>
                    <a:pt x="3" y="77"/>
                  </a:lnTo>
                  <a:lnTo>
                    <a:pt x="3" y="77"/>
                  </a:lnTo>
                  <a:lnTo>
                    <a:pt x="3" y="77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1" y="71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5" y="2"/>
                  </a:lnTo>
                  <a:lnTo>
                    <a:pt x="75" y="2"/>
                  </a:lnTo>
                  <a:lnTo>
                    <a:pt x="78" y="5"/>
                  </a:lnTo>
                  <a:lnTo>
                    <a:pt x="7" y="76"/>
                  </a:lnTo>
                  <a:lnTo>
                    <a:pt x="4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/>
            </a:p>
          </p:txBody>
        </p:sp>
        <p:sp>
          <p:nvSpPr>
            <p:cNvPr id="38" name="CustomShape 34">
              <a:extLst>
                <a:ext uri="{FF2B5EF4-FFF2-40B4-BE49-F238E27FC236}">
                  <a16:creationId xmlns:a16="http://schemas.microsoft.com/office/drawing/2014/main" id="{543324FA-8F43-4A3A-99A4-224411761994}"/>
                </a:ext>
              </a:extLst>
            </p:cNvPr>
            <p:cNvSpPr/>
            <p:nvPr/>
          </p:nvSpPr>
          <p:spPr>
            <a:xfrm>
              <a:off x="3657240" y="2260800"/>
              <a:ext cx="137520" cy="116640"/>
            </a:xfrm>
            <a:custGeom>
              <a:avLst/>
              <a:gdLst/>
              <a:ahLst/>
              <a:cxnLst/>
              <a:rect l="l" t="t" r="r" b="b"/>
              <a:pathLst>
                <a:path w="179" h="180">
                  <a:moveTo>
                    <a:pt x="4" y="180"/>
                  </a:moveTo>
                  <a:lnTo>
                    <a:pt x="4" y="180"/>
                  </a:lnTo>
                  <a:lnTo>
                    <a:pt x="3" y="180"/>
                  </a:lnTo>
                  <a:lnTo>
                    <a:pt x="3" y="180"/>
                  </a:lnTo>
                  <a:lnTo>
                    <a:pt x="3" y="180"/>
                  </a:lnTo>
                  <a:lnTo>
                    <a:pt x="3" y="180"/>
                  </a:lnTo>
                  <a:lnTo>
                    <a:pt x="3" y="180"/>
                  </a:lnTo>
                  <a:lnTo>
                    <a:pt x="3" y="180"/>
                  </a:lnTo>
                  <a:lnTo>
                    <a:pt x="3" y="180"/>
                  </a:lnTo>
                  <a:lnTo>
                    <a:pt x="3" y="180"/>
                  </a:lnTo>
                  <a:lnTo>
                    <a:pt x="3" y="180"/>
                  </a:lnTo>
                  <a:lnTo>
                    <a:pt x="3" y="180"/>
                  </a:lnTo>
                  <a:lnTo>
                    <a:pt x="3" y="180"/>
                  </a:lnTo>
                  <a:lnTo>
                    <a:pt x="3" y="180"/>
                  </a:lnTo>
                  <a:lnTo>
                    <a:pt x="3" y="180"/>
                  </a:lnTo>
                  <a:lnTo>
                    <a:pt x="3" y="180"/>
                  </a:lnTo>
                  <a:lnTo>
                    <a:pt x="3" y="180"/>
                  </a:lnTo>
                  <a:lnTo>
                    <a:pt x="3" y="180"/>
                  </a:lnTo>
                  <a:lnTo>
                    <a:pt x="1" y="180"/>
                  </a:lnTo>
                  <a:lnTo>
                    <a:pt x="1" y="180"/>
                  </a:lnTo>
                  <a:lnTo>
                    <a:pt x="1" y="180"/>
                  </a:lnTo>
                  <a:lnTo>
                    <a:pt x="1" y="180"/>
                  </a:lnTo>
                  <a:lnTo>
                    <a:pt x="1" y="180"/>
                  </a:lnTo>
                  <a:lnTo>
                    <a:pt x="1" y="180"/>
                  </a:lnTo>
                  <a:lnTo>
                    <a:pt x="1" y="180"/>
                  </a:lnTo>
                  <a:lnTo>
                    <a:pt x="1" y="180"/>
                  </a:lnTo>
                  <a:lnTo>
                    <a:pt x="1" y="180"/>
                  </a:lnTo>
                  <a:lnTo>
                    <a:pt x="1" y="180"/>
                  </a:lnTo>
                  <a:lnTo>
                    <a:pt x="1" y="180"/>
                  </a:lnTo>
                  <a:lnTo>
                    <a:pt x="1" y="178"/>
                  </a:lnTo>
                  <a:lnTo>
                    <a:pt x="1" y="178"/>
                  </a:lnTo>
                  <a:lnTo>
                    <a:pt x="1" y="178"/>
                  </a:lnTo>
                  <a:lnTo>
                    <a:pt x="1" y="178"/>
                  </a:lnTo>
                  <a:lnTo>
                    <a:pt x="1" y="178"/>
                  </a:lnTo>
                  <a:lnTo>
                    <a:pt x="1" y="178"/>
                  </a:lnTo>
                  <a:lnTo>
                    <a:pt x="1" y="178"/>
                  </a:lnTo>
                  <a:lnTo>
                    <a:pt x="1" y="178"/>
                  </a:lnTo>
                  <a:lnTo>
                    <a:pt x="1" y="178"/>
                  </a:lnTo>
                  <a:lnTo>
                    <a:pt x="1" y="178"/>
                  </a:lnTo>
                  <a:lnTo>
                    <a:pt x="1" y="178"/>
                  </a:lnTo>
                  <a:lnTo>
                    <a:pt x="1" y="178"/>
                  </a:lnTo>
                  <a:lnTo>
                    <a:pt x="1" y="178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4" y="169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75" y="0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79" y="5"/>
                  </a:lnTo>
                  <a:lnTo>
                    <a:pt x="179" y="6"/>
                  </a:lnTo>
                  <a:lnTo>
                    <a:pt x="10" y="175"/>
                  </a:lnTo>
                  <a:lnTo>
                    <a:pt x="4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/>
            </a:p>
          </p:txBody>
        </p:sp>
        <p:sp>
          <p:nvSpPr>
            <p:cNvPr id="39" name="CustomShape 35">
              <a:extLst>
                <a:ext uri="{FF2B5EF4-FFF2-40B4-BE49-F238E27FC236}">
                  <a16:creationId xmlns:a16="http://schemas.microsoft.com/office/drawing/2014/main" id="{4E20FE4F-1623-4F04-8D18-88F045EA541A}"/>
                </a:ext>
              </a:extLst>
            </p:cNvPr>
            <p:cNvSpPr/>
            <p:nvPr/>
          </p:nvSpPr>
          <p:spPr>
            <a:xfrm>
              <a:off x="3658680" y="2257920"/>
              <a:ext cx="225000" cy="192960"/>
            </a:xfrm>
            <a:custGeom>
              <a:avLst/>
              <a:gdLst/>
              <a:ahLst/>
              <a:cxnLst/>
              <a:rect l="l" t="t" r="r" b="b"/>
              <a:pathLst>
                <a:path w="295" h="294">
                  <a:moveTo>
                    <a:pt x="5" y="294"/>
                  </a:moveTo>
                  <a:lnTo>
                    <a:pt x="5" y="294"/>
                  </a:lnTo>
                  <a:lnTo>
                    <a:pt x="3" y="294"/>
                  </a:lnTo>
                  <a:lnTo>
                    <a:pt x="3" y="294"/>
                  </a:lnTo>
                  <a:lnTo>
                    <a:pt x="3" y="294"/>
                  </a:lnTo>
                  <a:lnTo>
                    <a:pt x="3" y="294"/>
                  </a:lnTo>
                  <a:lnTo>
                    <a:pt x="3" y="294"/>
                  </a:lnTo>
                  <a:lnTo>
                    <a:pt x="3" y="294"/>
                  </a:lnTo>
                  <a:lnTo>
                    <a:pt x="3" y="294"/>
                  </a:lnTo>
                  <a:lnTo>
                    <a:pt x="3" y="294"/>
                  </a:lnTo>
                  <a:lnTo>
                    <a:pt x="3" y="294"/>
                  </a:lnTo>
                  <a:lnTo>
                    <a:pt x="3" y="294"/>
                  </a:lnTo>
                  <a:lnTo>
                    <a:pt x="3" y="294"/>
                  </a:lnTo>
                  <a:lnTo>
                    <a:pt x="3" y="294"/>
                  </a:lnTo>
                  <a:lnTo>
                    <a:pt x="3" y="294"/>
                  </a:lnTo>
                  <a:lnTo>
                    <a:pt x="3" y="294"/>
                  </a:lnTo>
                  <a:lnTo>
                    <a:pt x="3" y="294"/>
                  </a:lnTo>
                  <a:lnTo>
                    <a:pt x="3" y="294"/>
                  </a:lnTo>
                  <a:lnTo>
                    <a:pt x="3" y="294"/>
                  </a:lnTo>
                  <a:lnTo>
                    <a:pt x="3" y="294"/>
                  </a:lnTo>
                  <a:lnTo>
                    <a:pt x="3" y="294"/>
                  </a:lnTo>
                  <a:lnTo>
                    <a:pt x="3" y="294"/>
                  </a:lnTo>
                  <a:lnTo>
                    <a:pt x="3" y="294"/>
                  </a:lnTo>
                  <a:lnTo>
                    <a:pt x="3" y="294"/>
                  </a:lnTo>
                  <a:lnTo>
                    <a:pt x="3" y="294"/>
                  </a:lnTo>
                  <a:lnTo>
                    <a:pt x="3" y="294"/>
                  </a:lnTo>
                  <a:lnTo>
                    <a:pt x="3" y="294"/>
                  </a:lnTo>
                  <a:lnTo>
                    <a:pt x="3" y="294"/>
                  </a:lnTo>
                  <a:lnTo>
                    <a:pt x="3" y="294"/>
                  </a:lnTo>
                  <a:lnTo>
                    <a:pt x="2" y="293"/>
                  </a:lnTo>
                  <a:lnTo>
                    <a:pt x="2" y="293"/>
                  </a:lnTo>
                  <a:lnTo>
                    <a:pt x="2" y="293"/>
                  </a:lnTo>
                  <a:lnTo>
                    <a:pt x="2" y="293"/>
                  </a:lnTo>
                  <a:lnTo>
                    <a:pt x="2" y="293"/>
                  </a:lnTo>
                  <a:lnTo>
                    <a:pt x="2" y="293"/>
                  </a:lnTo>
                  <a:lnTo>
                    <a:pt x="2" y="293"/>
                  </a:lnTo>
                  <a:lnTo>
                    <a:pt x="2" y="293"/>
                  </a:lnTo>
                  <a:lnTo>
                    <a:pt x="2" y="293"/>
                  </a:lnTo>
                  <a:lnTo>
                    <a:pt x="2" y="293"/>
                  </a:lnTo>
                  <a:lnTo>
                    <a:pt x="2" y="293"/>
                  </a:lnTo>
                  <a:lnTo>
                    <a:pt x="2" y="293"/>
                  </a:lnTo>
                  <a:lnTo>
                    <a:pt x="2" y="293"/>
                  </a:lnTo>
                  <a:lnTo>
                    <a:pt x="2" y="293"/>
                  </a:lnTo>
                  <a:lnTo>
                    <a:pt x="2" y="293"/>
                  </a:lnTo>
                  <a:lnTo>
                    <a:pt x="2" y="293"/>
                  </a:lnTo>
                  <a:lnTo>
                    <a:pt x="2" y="293"/>
                  </a:lnTo>
                  <a:lnTo>
                    <a:pt x="2" y="293"/>
                  </a:lnTo>
                  <a:lnTo>
                    <a:pt x="2" y="293"/>
                  </a:lnTo>
                  <a:lnTo>
                    <a:pt x="2" y="293"/>
                  </a:lnTo>
                  <a:lnTo>
                    <a:pt x="2" y="293"/>
                  </a:lnTo>
                  <a:lnTo>
                    <a:pt x="2" y="293"/>
                  </a:lnTo>
                  <a:lnTo>
                    <a:pt x="2" y="293"/>
                  </a:lnTo>
                  <a:lnTo>
                    <a:pt x="2" y="293"/>
                  </a:lnTo>
                  <a:lnTo>
                    <a:pt x="2" y="293"/>
                  </a:lnTo>
                  <a:lnTo>
                    <a:pt x="2" y="293"/>
                  </a:lnTo>
                  <a:lnTo>
                    <a:pt x="2" y="293"/>
                  </a:lnTo>
                  <a:lnTo>
                    <a:pt x="2" y="293"/>
                  </a:lnTo>
                  <a:lnTo>
                    <a:pt x="2" y="293"/>
                  </a:lnTo>
                  <a:lnTo>
                    <a:pt x="0" y="290"/>
                  </a:lnTo>
                  <a:lnTo>
                    <a:pt x="0" y="290"/>
                  </a:lnTo>
                  <a:lnTo>
                    <a:pt x="0" y="290"/>
                  </a:lnTo>
                  <a:lnTo>
                    <a:pt x="0" y="290"/>
                  </a:lnTo>
                  <a:lnTo>
                    <a:pt x="0" y="290"/>
                  </a:lnTo>
                  <a:lnTo>
                    <a:pt x="0" y="290"/>
                  </a:lnTo>
                  <a:lnTo>
                    <a:pt x="0" y="290"/>
                  </a:lnTo>
                  <a:lnTo>
                    <a:pt x="0" y="290"/>
                  </a:lnTo>
                  <a:lnTo>
                    <a:pt x="9" y="281"/>
                  </a:lnTo>
                  <a:lnTo>
                    <a:pt x="289" y="2"/>
                  </a:lnTo>
                  <a:lnTo>
                    <a:pt x="289" y="2"/>
                  </a:lnTo>
                  <a:lnTo>
                    <a:pt x="292" y="0"/>
                  </a:lnTo>
                  <a:lnTo>
                    <a:pt x="293" y="2"/>
                  </a:lnTo>
                  <a:lnTo>
                    <a:pt x="293" y="2"/>
                  </a:lnTo>
                  <a:lnTo>
                    <a:pt x="295" y="5"/>
                  </a:lnTo>
                  <a:lnTo>
                    <a:pt x="293" y="8"/>
                  </a:lnTo>
                  <a:lnTo>
                    <a:pt x="15" y="287"/>
                  </a:lnTo>
                  <a:lnTo>
                    <a:pt x="5" y="2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/>
            </a:p>
          </p:txBody>
        </p:sp>
        <p:sp>
          <p:nvSpPr>
            <p:cNvPr id="40" name="CustomShape 36">
              <a:extLst>
                <a:ext uri="{FF2B5EF4-FFF2-40B4-BE49-F238E27FC236}">
                  <a16:creationId xmlns:a16="http://schemas.microsoft.com/office/drawing/2014/main" id="{C4E973EE-8485-48A3-ACC4-79CC736B93C8}"/>
                </a:ext>
              </a:extLst>
            </p:cNvPr>
            <p:cNvSpPr/>
            <p:nvPr/>
          </p:nvSpPr>
          <p:spPr>
            <a:xfrm>
              <a:off x="3654000" y="2257920"/>
              <a:ext cx="315720" cy="269280"/>
            </a:xfrm>
            <a:custGeom>
              <a:avLst/>
              <a:gdLst/>
              <a:ahLst/>
              <a:cxnLst/>
              <a:rect l="l" t="t" r="r" b="b"/>
              <a:pathLst>
                <a:path w="411" h="411">
                  <a:moveTo>
                    <a:pt x="4" y="411"/>
                  </a:moveTo>
                  <a:lnTo>
                    <a:pt x="4" y="411"/>
                  </a:lnTo>
                  <a:lnTo>
                    <a:pt x="3" y="411"/>
                  </a:lnTo>
                  <a:lnTo>
                    <a:pt x="3" y="411"/>
                  </a:lnTo>
                  <a:lnTo>
                    <a:pt x="3" y="411"/>
                  </a:lnTo>
                  <a:lnTo>
                    <a:pt x="3" y="411"/>
                  </a:lnTo>
                  <a:lnTo>
                    <a:pt x="3" y="411"/>
                  </a:lnTo>
                  <a:lnTo>
                    <a:pt x="3" y="411"/>
                  </a:lnTo>
                  <a:lnTo>
                    <a:pt x="3" y="411"/>
                  </a:lnTo>
                  <a:lnTo>
                    <a:pt x="3" y="411"/>
                  </a:lnTo>
                  <a:lnTo>
                    <a:pt x="3" y="411"/>
                  </a:lnTo>
                  <a:lnTo>
                    <a:pt x="3" y="411"/>
                  </a:lnTo>
                  <a:lnTo>
                    <a:pt x="3" y="411"/>
                  </a:lnTo>
                  <a:lnTo>
                    <a:pt x="3" y="411"/>
                  </a:lnTo>
                  <a:lnTo>
                    <a:pt x="3" y="411"/>
                  </a:lnTo>
                  <a:lnTo>
                    <a:pt x="3" y="411"/>
                  </a:lnTo>
                  <a:lnTo>
                    <a:pt x="3" y="411"/>
                  </a:lnTo>
                  <a:lnTo>
                    <a:pt x="3" y="411"/>
                  </a:lnTo>
                  <a:lnTo>
                    <a:pt x="3" y="411"/>
                  </a:lnTo>
                  <a:lnTo>
                    <a:pt x="3" y="411"/>
                  </a:lnTo>
                  <a:lnTo>
                    <a:pt x="3" y="411"/>
                  </a:lnTo>
                  <a:lnTo>
                    <a:pt x="3" y="411"/>
                  </a:lnTo>
                  <a:lnTo>
                    <a:pt x="3" y="411"/>
                  </a:lnTo>
                  <a:lnTo>
                    <a:pt x="3" y="411"/>
                  </a:lnTo>
                  <a:lnTo>
                    <a:pt x="3" y="411"/>
                  </a:lnTo>
                  <a:lnTo>
                    <a:pt x="3" y="411"/>
                  </a:lnTo>
                  <a:lnTo>
                    <a:pt x="3" y="411"/>
                  </a:lnTo>
                  <a:lnTo>
                    <a:pt x="3" y="411"/>
                  </a:lnTo>
                  <a:lnTo>
                    <a:pt x="3" y="411"/>
                  </a:lnTo>
                  <a:lnTo>
                    <a:pt x="1" y="409"/>
                  </a:lnTo>
                  <a:lnTo>
                    <a:pt x="1" y="409"/>
                  </a:lnTo>
                  <a:lnTo>
                    <a:pt x="1" y="409"/>
                  </a:lnTo>
                  <a:lnTo>
                    <a:pt x="1" y="409"/>
                  </a:lnTo>
                  <a:lnTo>
                    <a:pt x="1" y="409"/>
                  </a:lnTo>
                  <a:lnTo>
                    <a:pt x="1" y="409"/>
                  </a:lnTo>
                  <a:lnTo>
                    <a:pt x="1" y="409"/>
                  </a:lnTo>
                  <a:lnTo>
                    <a:pt x="1" y="409"/>
                  </a:lnTo>
                  <a:lnTo>
                    <a:pt x="1" y="409"/>
                  </a:lnTo>
                  <a:lnTo>
                    <a:pt x="1" y="409"/>
                  </a:lnTo>
                  <a:lnTo>
                    <a:pt x="1" y="409"/>
                  </a:lnTo>
                  <a:lnTo>
                    <a:pt x="1" y="409"/>
                  </a:lnTo>
                  <a:lnTo>
                    <a:pt x="1" y="409"/>
                  </a:lnTo>
                  <a:lnTo>
                    <a:pt x="1" y="409"/>
                  </a:lnTo>
                  <a:lnTo>
                    <a:pt x="1" y="409"/>
                  </a:lnTo>
                  <a:lnTo>
                    <a:pt x="1" y="409"/>
                  </a:lnTo>
                  <a:lnTo>
                    <a:pt x="1" y="409"/>
                  </a:lnTo>
                  <a:lnTo>
                    <a:pt x="1" y="409"/>
                  </a:lnTo>
                  <a:lnTo>
                    <a:pt x="1" y="409"/>
                  </a:lnTo>
                  <a:lnTo>
                    <a:pt x="1" y="409"/>
                  </a:lnTo>
                  <a:lnTo>
                    <a:pt x="1" y="409"/>
                  </a:lnTo>
                  <a:lnTo>
                    <a:pt x="1" y="409"/>
                  </a:lnTo>
                  <a:lnTo>
                    <a:pt x="1" y="409"/>
                  </a:lnTo>
                  <a:lnTo>
                    <a:pt x="1" y="409"/>
                  </a:lnTo>
                  <a:lnTo>
                    <a:pt x="1" y="409"/>
                  </a:lnTo>
                  <a:lnTo>
                    <a:pt x="1" y="409"/>
                  </a:lnTo>
                  <a:lnTo>
                    <a:pt x="1" y="409"/>
                  </a:lnTo>
                  <a:lnTo>
                    <a:pt x="1" y="409"/>
                  </a:lnTo>
                  <a:lnTo>
                    <a:pt x="1" y="409"/>
                  </a:lnTo>
                  <a:lnTo>
                    <a:pt x="0" y="406"/>
                  </a:lnTo>
                  <a:lnTo>
                    <a:pt x="0" y="406"/>
                  </a:lnTo>
                  <a:lnTo>
                    <a:pt x="0" y="406"/>
                  </a:lnTo>
                  <a:lnTo>
                    <a:pt x="0" y="406"/>
                  </a:lnTo>
                  <a:lnTo>
                    <a:pt x="0" y="406"/>
                  </a:lnTo>
                  <a:lnTo>
                    <a:pt x="0" y="406"/>
                  </a:lnTo>
                  <a:lnTo>
                    <a:pt x="0" y="406"/>
                  </a:lnTo>
                  <a:lnTo>
                    <a:pt x="0" y="406"/>
                  </a:lnTo>
                  <a:lnTo>
                    <a:pt x="12" y="394"/>
                  </a:lnTo>
                  <a:lnTo>
                    <a:pt x="403" y="2"/>
                  </a:lnTo>
                  <a:lnTo>
                    <a:pt x="403" y="2"/>
                  </a:lnTo>
                  <a:lnTo>
                    <a:pt x="408" y="0"/>
                  </a:lnTo>
                  <a:lnTo>
                    <a:pt x="411" y="2"/>
                  </a:lnTo>
                  <a:lnTo>
                    <a:pt x="411" y="2"/>
                  </a:lnTo>
                  <a:lnTo>
                    <a:pt x="411" y="5"/>
                  </a:lnTo>
                  <a:lnTo>
                    <a:pt x="409" y="8"/>
                  </a:lnTo>
                  <a:lnTo>
                    <a:pt x="18" y="399"/>
                  </a:lnTo>
                  <a:lnTo>
                    <a:pt x="4" y="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/>
            </a:p>
          </p:txBody>
        </p:sp>
        <p:sp>
          <p:nvSpPr>
            <p:cNvPr id="41" name="CustomShape 37">
              <a:extLst>
                <a:ext uri="{FF2B5EF4-FFF2-40B4-BE49-F238E27FC236}">
                  <a16:creationId xmlns:a16="http://schemas.microsoft.com/office/drawing/2014/main" id="{E2DF0DA9-01F2-497A-953F-EC188D0E0653}"/>
                </a:ext>
              </a:extLst>
            </p:cNvPr>
            <p:cNvSpPr/>
            <p:nvPr/>
          </p:nvSpPr>
          <p:spPr>
            <a:xfrm>
              <a:off x="3657240" y="2293560"/>
              <a:ext cx="357120" cy="307440"/>
            </a:xfrm>
            <a:custGeom>
              <a:avLst/>
              <a:gdLst/>
              <a:ahLst/>
              <a:cxnLst/>
              <a:rect l="l" t="t" r="r" b="b"/>
              <a:pathLst>
                <a:path w="465" h="467">
                  <a:moveTo>
                    <a:pt x="4" y="467"/>
                  </a:moveTo>
                  <a:lnTo>
                    <a:pt x="4" y="467"/>
                  </a:lnTo>
                  <a:lnTo>
                    <a:pt x="1" y="467"/>
                  </a:lnTo>
                  <a:lnTo>
                    <a:pt x="1" y="467"/>
                  </a:lnTo>
                  <a:lnTo>
                    <a:pt x="1" y="467"/>
                  </a:lnTo>
                  <a:lnTo>
                    <a:pt x="1" y="467"/>
                  </a:lnTo>
                  <a:lnTo>
                    <a:pt x="1" y="467"/>
                  </a:lnTo>
                  <a:lnTo>
                    <a:pt x="1" y="467"/>
                  </a:lnTo>
                  <a:lnTo>
                    <a:pt x="1" y="467"/>
                  </a:lnTo>
                  <a:lnTo>
                    <a:pt x="1" y="467"/>
                  </a:lnTo>
                  <a:lnTo>
                    <a:pt x="1" y="467"/>
                  </a:lnTo>
                  <a:lnTo>
                    <a:pt x="1" y="467"/>
                  </a:lnTo>
                  <a:lnTo>
                    <a:pt x="1" y="467"/>
                  </a:lnTo>
                  <a:lnTo>
                    <a:pt x="1" y="467"/>
                  </a:lnTo>
                  <a:lnTo>
                    <a:pt x="1" y="467"/>
                  </a:lnTo>
                  <a:lnTo>
                    <a:pt x="1" y="467"/>
                  </a:lnTo>
                  <a:lnTo>
                    <a:pt x="1" y="467"/>
                  </a:lnTo>
                  <a:lnTo>
                    <a:pt x="1" y="467"/>
                  </a:lnTo>
                  <a:lnTo>
                    <a:pt x="1" y="467"/>
                  </a:lnTo>
                  <a:lnTo>
                    <a:pt x="1" y="467"/>
                  </a:lnTo>
                  <a:lnTo>
                    <a:pt x="1" y="467"/>
                  </a:lnTo>
                  <a:lnTo>
                    <a:pt x="1" y="467"/>
                  </a:lnTo>
                  <a:lnTo>
                    <a:pt x="1" y="467"/>
                  </a:lnTo>
                  <a:lnTo>
                    <a:pt x="1" y="467"/>
                  </a:lnTo>
                  <a:lnTo>
                    <a:pt x="1" y="467"/>
                  </a:lnTo>
                  <a:lnTo>
                    <a:pt x="1" y="467"/>
                  </a:lnTo>
                  <a:lnTo>
                    <a:pt x="1" y="467"/>
                  </a:lnTo>
                  <a:lnTo>
                    <a:pt x="1" y="467"/>
                  </a:lnTo>
                  <a:lnTo>
                    <a:pt x="1" y="467"/>
                  </a:lnTo>
                  <a:lnTo>
                    <a:pt x="0" y="466"/>
                  </a:lnTo>
                  <a:lnTo>
                    <a:pt x="0" y="466"/>
                  </a:lnTo>
                  <a:lnTo>
                    <a:pt x="0" y="466"/>
                  </a:lnTo>
                  <a:lnTo>
                    <a:pt x="0" y="466"/>
                  </a:lnTo>
                  <a:lnTo>
                    <a:pt x="0" y="466"/>
                  </a:lnTo>
                  <a:lnTo>
                    <a:pt x="0" y="466"/>
                  </a:lnTo>
                  <a:lnTo>
                    <a:pt x="0" y="466"/>
                  </a:lnTo>
                  <a:lnTo>
                    <a:pt x="0" y="466"/>
                  </a:lnTo>
                  <a:lnTo>
                    <a:pt x="0" y="466"/>
                  </a:lnTo>
                  <a:lnTo>
                    <a:pt x="0" y="466"/>
                  </a:lnTo>
                  <a:lnTo>
                    <a:pt x="0" y="466"/>
                  </a:lnTo>
                  <a:lnTo>
                    <a:pt x="0" y="466"/>
                  </a:lnTo>
                  <a:lnTo>
                    <a:pt x="0" y="466"/>
                  </a:lnTo>
                  <a:lnTo>
                    <a:pt x="0" y="464"/>
                  </a:lnTo>
                  <a:lnTo>
                    <a:pt x="0" y="464"/>
                  </a:lnTo>
                  <a:lnTo>
                    <a:pt x="0" y="464"/>
                  </a:lnTo>
                  <a:lnTo>
                    <a:pt x="0" y="464"/>
                  </a:lnTo>
                  <a:lnTo>
                    <a:pt x="0" y="464"/>
                  </a:lnTo>
                  <a:lnTo>
                    <a:pt x="0" y="464"/>
                  </a:lnTo>
                  <a:lnTo>
                    <a:pt x="0" y="464"/>
                  </a:lnTo>
                  <a:lnTo>
                    <a:pt x="0" y="464"/>
                  </a:lnTo>
                  <a:lnTo>
                    <a:pt x="0" y="464"/>
                  </a:lnTo>
                  <a:lnTo>
                    <a:pt x="0" y="464"/>
                  </a:lnTo>
                  <a:lnTo>
                    <a:pt x="0" y="464"/>
                  </a:lnTo>
                  <a:lnTo>
                    <a:pt x="0" y="464"/>
                  </a:lnTo>
                  <a:lnTo>
                    <a:pt x="0" y="464"/>
                  </a:lnTo>
                  <a:lnTo>
                    <a:pt x="0" y="464"/>
                  </a:lnTo>
                  <a:lnTo>
                    <a:pt x="0" y="464"/>
                  </a:lnTo>
                  <a:lnTo>
                    <a:pt x="0" y="464"/>
                  </a:lnTo>
                  <a:lnTo>
                    <a:pt x="0" y="462"/>
                  </a:lnTo>
                  <a:lnTo>
                    <a:pt x="0" y="462"/>
                  </a:lnTo>
                  <a:lnTo>
                    <a:pt x="0" y="462"/>
                  </a:lnTo>
                  <a:lnTo>
                    <a:pt x="0" y="462"/>
                  </a:lnTo>
                  <a:lnTo>
                    <a:pt x="0" y="462"/>
                  </a:lnTo>
                  <a:lnTo>
                    <a:pt x="0" y="462"/>
                  </a:lnTo>
                  <a:lnTo>
                    <a:pt x="0" y="462"/>
                  </a:lnTo>
                  <a:lnTo>
                    <a:pt x="0" y="462"/>
                  </a:lnTo>
                  <a:lnTo>
                    <a:pt x="13" y="447"/>
                  </a:lnTo>
                  <a:lnTo>
                    <a:pt x="458" y="3"/>
                  </a:lnTo>
                  <a:lnTo>
                    <a:pt x="458" y="3"/>
                  </a:lnTo>
                  <a:lnTo>
                    <a:pt x="462" y="0"/>
                  </a:lnTo>
                  <a:lnTo>
                    <a:pt x="465" y="2"/>
                  </a:lnTo>
                  <a:lnTo>
                    <a:pt x="465" y="2"/>
                  </a:lnTo>
                  <a:lnTo>
                    <a:pt x="465" y="5"/>
                  </a:lnTo>
                  <a:lnTo>
                    <a:pt x="464" y="8"/>
                  </a:lnTo>
                  <a:lnTo>
                    <a:pt x="18" y="453"/>
                  </a:lnTo>
                  <a:lnTo>
                    <a:pt x="4" y="4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/>
            </a:p>
          </p:txBody>
        </p:sp>
        <p:sp>
          <p:nvSpPr>
            <p:cNvPr id="42" name="CustomShape 38">
              <a:extLst>
                <a:ext uri="{FF2B5EF4-FFF2-40B4-BE49-F238E27FC236}">
                  <a16:creationId xmlns:a16="http://schemas.microsoft.com/office/drawing/2014/main" id="{ADFC2CAB-E25A-4208-8245-6336ECD1E0EB}"/>
                </a:ext>
              </a:extLst>
            </p:cNvPr>
            <p:cNvSpPr/>
            <p:nvPr/>
          </p:nvSpPr>
          <p:spPr>
            <a:xfrm>
              <a:off x="3661560" y="2364840"/>
              <a:ext cx="357120" cy="304920"/>
            </a:xfrm>
            <a:custGeom>
              <a:avLst/>
              <a:gdLst/>
              <a:ahLst/>
              <a:cxnLst/>
              <a:rect l="l" t="t" r="r" b="b"/>
              <a:pathLst>
                <a:path w="467" h="465">
                  <a:moveTo>
                    <a:pt x="4" y="465"/>
                  </a:moveTo>
                  <a:lnTo>
                    <a:pt x="4" y="465"/>
                  </a:lnTo>
                  <a:lnTo>
                    <a:pt x="3" y="465"/>
                  </a:lnTo>
                  <a:lnTo>
                    <a:pt x="3" y="465"/>
                  </a:lnTo>
                  <a:lnTo>
                    <a:pt x="3" y="465"/>
                  </a:lnTo>
                  <a:lnTo>
                    <a:pt x="3" y="465"/>
                  </a:lnTo>
                  <a:lnTo>
                    <a:pt x="3" y="465"/>
                  </a:lnTo>
                  <a:lnTo>
                    <a:pt x="3" y="465"/>
                  </a:lnTo>
                  <a:lnTo>
                    <a:pt x="3" y="465"/>
                  </a:lnTo>
                  <a:lnTo>
                    <a:pt x="3" y="465"/>
                  </a:lnTo>
                  <a:lnTo>
                    <a:pt x="3" y="465"/>
                  </a:lnTo>
                  <a:lnTo>
                    <a:pt x="3" y="465"/>
                  </a:lnTo>
                  <a:lnTo>
                    <a:pt x="3" y="465"/>
                  </a:lnTo>
                  <a:lnTo>
                    <a:pt x="3" y="465"/>
                  </a:lnTo>
                  <a:lnTo>
                    <a:pt x="3" y="465"/>
                  </a:lnTo>
                  <a:lnTo>
                    <a:pt x="3" y="465"/>
                  </a:lnTo>
                  <a:lnTo>
                    <a:pt x="3" y="465"/>
                  </a:lnTo>
                  <a:lnTo>
                    <a:pt x="3" y="465"/>
                  </a:lnTo>
                  <a:lnTo>
                    <a:pt x="3" y="465"/>
                  </a:lnTo>
                  <a:lnTo>
                    <a:pt x="3" y="465"/>
                  </a:lnTo>
                  <a:lnTo>
                    <a:pt x="3" y="465"/>
                  </a:lnTo>
                  <a:lnTo>
                    <a:pt x="3" y="465"/>
                  </a:lnTo>
                  <a:lnTo>
                    <a:pt x="3" y="465"/>
                  </a:lnTo>
                  <a:lnTo>
                    <a:pt x="3" y="465"/>
                  </a:lnTo>
                  <a:lnTo>
                    <a:pt x="3" y="465"/>
                  </a:lnTo>
                  <a:lnTo>
                    <a:pt x="3" y="465"/>
                  </a:lnTo>
                  <a:lnTo>
                    <a:pt x="3" y="465"/>
                  </a:lnTo>
                  <a:lnTo>
                    <a:pt x="3" y="465"/>
                  </a:lnTo>
                  <a:lnTo>
                    <a:pt x="3" y="465"/>
                  </a:lnTo>
                  <a:lnTo>
                    <a:pt x="1" y="465"/>
                  </a:lnTo>
                  <a:lnTo>
                    <a:pt x="1" y="465"/>
                  </a:lnTo>
                  <a:lnTo>
                    <a:pt x="1" y="465"/>
                  </a:lnTo>
                  <a:lnTo>
                    <a:pt x="1" y="465"/>
                  </a:lnTo>
                  <a:lnTo>
                    <a:pt x="1" y="465"/>
                  </a:lnTo>
                  <a:lnTo>
                    <a:pt x="1" y="465"/>
                  </a:lnTo>
                  <a:lnTo>
                    <a:pt x="1" y="465"/>
                  </a:lnTo>
                  <a:lnTo>
                    <a:pt x="1" y="465"/>
                  </a:lnTo>
                  <a:lnTo>
                    <a:pt x="1" y="465"/>
                  </a:lnTo>
                  <a:lnTo>
                    <a:pt x="1" y="465"/>
                  </a:lnTo>
                  <a:lnTo>
                    <a:pt x="1" y="465"/>
                  </a:lnTo>
                  <a:lnTo>
                    <a:pt x="1" y="465"/>
                  </a:lnTo>
                  <a:lnTo>
                    <a:pt x="1" y="465"/>
                  </a:lnTo>
                  <a:lnTo>
                    <a:pt x="0" y="463"/>
                  </a:lnTo>
                  <a:lnTo>
                    <a:pt x="0" y="463"/>
                  </a:lnTo>
                  <a:lnTo>
                    <a:pt x="0" y="463"/>
                  </a:lnTo>
                  <a:lnTo>
                    <a:pt x="0" y="463"/>
                  </a:lnTo>
                  <a:lnTo>
                    <a:pt x="0" y="463"/>
                  </a:lnTo>
                  <a:lnTo>
                    <a:pt x="0" y="463"/>
                  </a:lnTo>
                  <a:lnTo>
                    <a:pt x="0" y="463"/>
                  </a:lnTo>
                  <a:lnTo>
                    <a:pt x="0" y="463"/>
                  </a:lnTo>
                  <a:lnTo>
                    <a:pt x="0" y="463"/>
                  </a:lnTo>
                  <a:lnTo>
                    <a:pt x="0" y="463"/>
                  </a:lnTo>
                  <a:lnTo>
                    <a:pt x="0" y="463"/>
                  </a:lnTo>
                  <a:lnTo>
                    <a:pt x="0" y="463"/>
                  </a:lnTo>
                  <a:lnTo>
                    <a:pt x="0" y="463"/>
                  </a:lnTo>
                  <a:lnTo>
                    <a:pt x="0" y="463"/>
                  </a:lnTo>
                  <a:lnTo>
                    <a:pt x="0" y="463"/>
                  </a:lnTo>
                  <a:lnTo>
                    <a:pt x="0" y="463"/>
                  </a:lnTo>
                  <a:lnTo>
                    <a:pt x="0" y="462"/>
                  </a:lnTo>
                  <a:lnTo>
                    <a:pt x="0" y="462"/>
                  </a:lnTo>
                  <a:lnTo>
                    <a:pt x="0" y="462"/>
                  </a:lnTo>
                  <a:lnTo>
                    <a:pt x="0" y="462"/>
                  </a:lnTo>
                  <a:lnTo>
                    <a:pt x="0" y="462"/>
                  </a:lnTo>
                  <a:lnTo>
                    <a:pt x="0" y="462"/>
                  </a:lnTo>
                  <a:lnTo>
                    <a:pt x="0" y="462"/>
                  </a:lnTo>
                  <a:lnTo>
                    <a:pt x="0" y="462"/>
                  </a:lnTo>
                  <a:lnTo>
                    <a:pt x="13" y="447"/>
                  </a:lnTo>
                  <a:lnTo>
                    <a:pt x="458" y="3"/>
                  </a:lnTo>
                  <a:lnTo>
                    <a:pt x="458" y="3"/>
                  </a:lnTo>
                  <a:lnTo>
                    <a:pt x="462" y="0"/>
                  </a:lnTo>
                  <a:lnTo>
                    <a:pt x="465" y="0"/>
                  </a:lnTo>
                  <a:lnTo>
                    <a:pt x="465" y="0"/>
                  </a:lnTo>
                  <a:lnTo>
                    <a:pt x="467" y="4"/>
                  </a:lnTo>
                  <a:lnTo>
                    <a:pt x="464" y="7"/>
                  </a:lnTo>
                  <a:lnTo>
                    <a:pt x="19" y="451"/>
                  </a:lnTo>
                  <a:lnTo>
                    <a:pt x="4" y="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/>
            </a:p>
          </p:txBody>
        </p:sp>
        <p:sp>
          <p:nvSpPr>
            <p:cNvPr id="43" name="CustomShape 39">
              <a:extLst>
                <a:ext uri="{FF2B5EF4-FFF2-40B4-BE49-F238E27FC236}">
                  <a16:creationId xmlns:a16="http://schemas.microsoft.com/office/drawing/2014/main" id="{50D2B027-9FA6-4ADB-AAD3-2F48CE60F3AA}"/>
                </a:ext>
              </a:extLst>
            </p:cNvPr>
            <p:cNvSpPr/>
            <p:nvPr/>
          </p:nvSpPr>
          <p:spPr>
            <a:xfrm>
              <a:off x="3697200" y="2438280"/>
              <a:ext cx="320400" cy="274680"/>
            </a:xfrm>
            <a:custGeom>
              <a:avLst/>
              <a:gdLst/>
              <a:ahLst/>
              <a:cxnLst/>
              <a:rect l="l" t="t" r="r" b="b"/>
              <a:pathLst>
                <a:path w="418" h="417">
                  <a:moveTo>
                    <a:pt x="5" y="417"/>
                  </a:moveTo>
                  <a:lnTo>
                    <a:pt x="5" y="417"/>
                  </a:lnTo>
                  <a:lnTo>
                    <a:pt x="3" y="417"/>
                  </a:lnTo>
                  <a:lnTo>
                    <a:pt x="3" y="417"/>
                  </a:lnTo>
                  <a:lnTo>
                    <a:pt x="3" y="417"/>
                  </a:lnTo>
                  <a:lnTo>
                    <a:pt x="3" y="417"/>
                  </a:lnTo>
                  <a:lnTo>
                    <a:pt x="3" y="417"/>
                  </a:lnTo>
                  <a:lnTo>
                    <a:pt x="3" y="417"/>
                  </a:lnTo>
                  <a:lnTo>
                    <a:pt x="3" y="417"/>
                  </a:lnTo>
                  <a:lnTo>
                    <a:pt x="3" y="417"/>
                  </a:lnTo>
                  <a:lnTo>
                    <a:pt x="3" y="417"/>
                  </a:lnTo>
                  <a:lnTo>
                    <a:pt x="3" y="417"/>
                  </a:lnTo>
                  <a:lnTo>
                    <a:pt x="3" y="417"/>
                  </a:lnTo>
                  <a:lnTo>
                    <a:pt x="3" y="417"/>
                  </a:lnTo>
                  <a:lnTo>
                    <a:pt x="3" y="415"/>
                  </a:lnTo>
                  <a:lnTo>
                    <a:pt x="3" y="415"/>
                  </a:lnTo>
                  <a:lnTo>
                    <a:pt x="3" y="415"/>
                  </a:lnTo>
                  <a:lnTo>
                    <a:pt x="3" y="415"/>
                  </a:lnTo>
                  <a:lnTo>
                    <a:pt x="3" y="415"/>
                  </a:lnTo>
                  <a:lnTo>
                    <a:pt x="3" y="415"/>
                  </a:lnTo>
                  <a:lnTo>
                    <a:pt x="3" y="415"/>
                  </a:lnTo>
                  <a:lnTo>
                    <a:pt x="3" y="415"/>
                  </a:lnTo>
                  <a:lnTo>
                    <a:pt x="3" y="415"/>
                  </a:lnTo>
                  <a:lnTo>
                    <a:pt x="3" y="415"/>
                  </a:lnTo>
                  <a:lnTo>
                    <a:pt x="3" y="415"/>
                  </a:lnTo>
                  <a:lnTo>
                    <a:pt x="3" y="415"/>
                  </a:lnTo>
                  <a:lnTo>
                    <a:pt x="2" y="415"/>
                  </a:lnTo>
                  <a:lnTo>
                    <a:pt x="2" y="415"/>
                  </a:lnTo>
                  <a:lnTo>
                    <a:pt x="2" y="415"/>
                  </a:lnTo>
                  <a:lnTo>
                    <a:pt x="2" y="415"/>
                  </a:lnTo>
                  <a:lnTo>
                    <a:pt x="2" y="415"/>
                  </a:lnTo>
                  <a:lnTo>
                    <a:pt x="2" y="415"/>
                  </a:lnTo>
                  <a:lnTo>
                    <a:pt x="2" y="415"/>
                  </a:lnTo>
                  <a:lnTo>
                    <a:pt x="2" y="415"/>
                  </a:lnTo>
                  <a:lnTo>
                    <a:pt x="2" y="415"/>
                  </a:lnTo>
                  <a:lnTo>
                    <a:pt x="2" y="415"/>
                  </a:lnTo>
                  <a:lnTo>
                    <a:pt x="2" y="415"/>
                  </a:lnTo>
                  <a:lnTo>
                    <a:pt x="2" y="415"/>
                  </a:lnTo>
                  <a:lnTo>
                    <a:pt x="2" y="415"/>
                  </a:lnTo>
                  <a:lnTo>
                    <a:pt x="2" y="415"/>
                  </a:lnTo>
                  <a:lnTo>
                    <a:pt x="2" y="415"/>
                  </a:lnTo>
                  <a:lnTo>
                    <a:pt x="2" y="415"/>
                  </a:lnTo>
                  <a:lnTo>
                    <a:pt x="0" y="414"/>
                  </a:lnTo>
                  <a:lnTo>
                    <a:pt x="0" y="414"/>
                  </a:lnTo>
                  <a:lnTo>
                    <a:pt x="0" y="414"/>
                  </a:lnTo>
                  <a:lnTo>
                    <a:pt x="0" y="414"/>
                  </a:lnTo>
                  <a:lnTo>
                    <a:pt x="0" y="414"/>
                  </a:lnTo>
                  <a:lnTo>
                    <a:pt x="0" y="414"/>
                  </a:lnTo>
                  <a:lnTo>
                    <a:pt x="0" y="414"/>
                  </a:lnTo>
                  <a:lnTo>
                    <a:pt x="0" y="414"/>
                  </a:lnTo>
                  <a:lnTo>
                    <a:pt x="0" y="414"/>
                  </a:lnTo>
                  <a:lnTo>
                    <a:pt x="0" y="414"/>
                  </a:lnTo>
                  <a:lnTo>
                    <a:pt x="0" y="414"/>
                  </a:lnTo>
                  <a:lnTo>
                    <a:pt x="0" y="414"/>
                  </a:lnTo>
                  <a:lnTo>
                    <a:pt x="0" y="414"/>
                  </a:lnTo>
                  <a:lnTo>
                    <a:pt x="0" y="414"/>
                  </a:lnTo>
                  <a:lnTo>
                    <a:pt x="0" y="414"/>
                  </a:lnTo>
                  <a:lnTo>
                    <a:pt x="0" y="414"/>
                  </a:lnTo>
                  <a:lnTo>
                    <a:pt x="0" y="412"/>
                  </a:lnTo>
                  <a:lnTo>
                    <a:pt x="0" y="412"/>
                  </a:lnTo>
                  <a:lnTo>
                    <a:pt x="0" y="412"/>
                  </a:lnTo>
                  <a:lnTo>
                    <a:pt x="0" y="412"/>
                  </a:lnTo>
                  <a:lnTo>
                    <a:pt x="0" y="412"/>
                  </a:lnTo>
                  <a:lnTo>
                    <a:pt x="0" y="412"/>
                  </a:lnTo>
                  <a:lnTo>
                    <a:pt x="0" y="412"/>
                  </a:lnTo>
                  <a:lnTo>
                    <a:pt x="0" y="412"/>
                  </a:lnTo>
                  <a:lnTo>
                    <a:pt x="13" y="399"/>
                  </a:lnTo>
                  <a:lnTo>
                    <a:pt x="410" y="1"/>
                  </a:lnTo>
                  <a:lnTo>
                    <a:pt x="410" y="1"/>
                  </a:lnTo>
                  <a:lnTo>
                    <a:pt x="413" y="0"/>
                  </a:lnTo>
                  <a:lnTo>
                    <a:pt x="416" y="1"/>
                  </a:lnTo>
                  <a:lnTo>
                    <a:pt x="416" y="1"/>
                  </a:lnTo>
                  <a:lnTo>
                    <a:pt x="418" y="4"/>
                  </a:lnTo>
                  <a:lnTo>
                    <a:pt x="415" y="7"/>
                  </a:lnTo>
                  <a:lnTo>
                    <a:pt x="19" y="405"/>
                  </a:lnTo>
                  <a:lnTo>
                    <a:pt x="5" y="4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/>
            </a:p>
          </p:txBody>
        </p:sp>
        <p:sp>
          <p:nvSpPr>
            <p:cNvPr id="44" name="CustomShape 40">
              <a:extLst>
                <a:ext uri="{FF2B5EF4-FFF2-40B4-BE49-F238E27FC236}">
                  <a16:creationId xmlns:a16="http://schemas.microsoft.com/office/drawing/2014/main" id="{C103947A-FAF9-4A9D-9C3A-D3B603F028DD}"/>
                </a:ext>
              </a:extLst>
            </p:cNvPr>
            <p:cNvSpPr/>
            <p:nvPr/>
          </p:nvSpPr>
          <p:spPr>
            <a:xfrm>
              <a:off x="3958200" y="2516040"/>
              <a:ext cx="59040" cy="50760"/>
            </a:xfrm>
            <a:custGeom>
              <a:avLst/>
              <a:gdLst/>
              <a:ahLst/>
              <a:cxnLst/>
              <a:rect l="l" t="t" r="r" b="b"/>
              <a:pathLst>
                <a:path w="79" h="77">
                  <a:moveTo>
                    <a:pt x="5" y="77"/>
                  </a:moveTo>
                  <a:lnTo>
                    <a:pt x="5" y="77"/>
                  </a:lnTo>
                  <a:lnTo>
                    <a:pt x="3" y="75"/>
                  </a:lnTo>
                  <a:lnTo>
                    <a:pt x="3" y="75"/>
                  </a:lnTo>
                  <a:lnTo>
                    <a:pt x="3" y="75"/>
                  </a:lnTo>
                  <a:lnTo>
                    <a:pt x="3" y="75"/>
                  </a:lnTo>
                  <a:lnTo>
                    <a:pt x="3" y="75"/>
                  </a:lnTo>
                  <a:lnTo>
                    <a:pt x="3" y="75"/>
                  </a:lnTo>
                  <a:lnTo>
                    <a:pt x="3" y="75"/>
                  </a:lnTo>
                  <a:lnTo>
                    <a:pt x="3" y="75"/>
                  </a:lnTo>
                  <a:lnTo>
                    <a:pt x="3" y="75"/>
                  </a:lnTo>
                  <a:lnTo>
                    <a:pt x="3" y="75"/>
                  </a:lnTo>
                  <a:lnTo>
                    <a:pt x="3" y="75"/>
                  </a:lnTo>
                  <a:lnTo>
                    <a:pt x="3" y="75"/>
                  </a:lnTo>
                  <a:lnTo>
                    <a:pt x="3" y="75"/>
                  </a:lnTo>
                  <a:lnTo>
                    <a:pt x="3" y="75"/>
                  </a:lnTo>
                  <a:lnTo>
                    <a:pt x="3" y="75"/>
                  </a:lnTo>
                  <a:lnTo>
                    <a:pt x="3" y="75"/>
                  </a:lnTo>
                  <a:lnTo>
                    <a:pt x="3" y="75"/>
                  </a:lnTo>
                  <a:lnTo>
                    <a:pt x="3" y="75"/>
                  </a:lnTo>
                  <a:lnTo>
                    <a:pt x="3" y="75"/>
                  </a:lnTo>
                  <a:lnTo>
                    <a:pt x="3" y="75"/>
                  </a:lnTo>
                  <a:lnTo>
                    <a:pt x="3" y="75"/>
                  </a:lnTo>
                  <a:lnTo>
                    <a:pt x="3" y="75"/>
                  </a:lnTo>
                  <a:lnTo>
                    <a:pt x="3" y="75"/>
                  </a:lnTo>
                  <a:lnTo>
                    <a:pt x="3" y="75"/>
                  </a:lnTo>
                  <a:lnTo>
                    <a:pt x="3" y="75"/>
                  </a:lnTo>
                  <a:lnTo>
                    <a:pt x="3" y="75"/>
                  </a:lnTo>
                  <a:lnTo>
                    <a:pt x="3" y="75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2" y="69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7" y="1"/>
                  </a:lnTo>
                  <a:lnTo>
                    <a:pt x="77" y="1"/>
                  </a:lnTo>
                  <a:lnTo>
                    <a:pt x="79" y="4"/>
                  </a:lnTo>
                  <a:lnTo>
                    <a:pt x="8" y="75"/>
                  </a:lnTo>
                  <a:lnTo>
                    <a:pt x="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/>
            </a:p>
          </p:txBody>
        </p:sp>
        <p:sp>
          <p:nvSpPr>
            <p:cNvPr id="45" name="CustomShape 41">
              <a:extLst>
                <a:ext uri="{FF2B5EF4-FFF2-40B4-BE49-F238E27FC236}">
                  <a16:creationId xmlns:a16="http://schemas.microsoft.com/office/drawing/2014/main" id="{D46B9479-AF78-4757-9226-8F55CC8C2DBD}"/>
                </a:ext>
              </a:extLst>
            </p:cNvPr>
            <p:cNvSpPr/>
            <p:nvPr/>
          </p:nvSpPr>
          <p:spPr>
            <a:xfrm>
              <a:off x="3786120" y="2630880"/>
              <a:ext cx="97560" cy="82440"/>
            </a:xfrm>
            <a:custGeom>
              <a:avLst/>
              <a:gdLst/>
              <a:ahLst/>
              <a:cxnLst/>
              <a:rect l="l" t="t" r="r" b="b"/>
              <a:pathLst>
                <a:path w="129" h="126">
                  <a:moveTo>
                    <a:pt x="5" y="126"/>
                  </a:moveTo>
                  <a:lnTo>
                    <a:pt x="5" y="126"/>
                  </a:lnTo>
                  <a:lnTo>
                    <a:pt x="3" y="126"/>
                  </a:lnTo>
                  <a:lnTo>
                    <a:pt x="3" y="126"/>
                  </a:lnTo>
                  <a:lnTo>
                    <a:pt x="3" y="126"/>
                  </a:lnTo>
                  <a:lnTo>
                    <a:pt x="3" y="126"/>
                  </a:lnTo>
                  <a:lnTo>
                    <a:pt x="3" y="126"/>
                  </a:lnTo>
                  <a:lnTo>
                    <a:pt x="3" y="126"/>
                  </a:lnTo>
                  <a:lnTo>
                    <a:pt x="3" y="126"/>
                  </a:lnTo>
                  <a:lnTo>
                    <a:pt x="3" y="126"/>
                  </a:lnTo>
                  <a:lnTo>
                    <a:pt x="3" y="126"/>
                  </a:lnTo>
                  <a:lnTo>
                    <a:pt x="3" y="126"/>
                  </a:lnTo>
                  <a:lnTo>
                    <a:pt x="3" y="126"/>
                  </a:lnTo>
                  <a:lnTo>
                    <a:pt x="3" y="126"/>
                  </a:lnTo>
                  <a:lnTo>
                    <a:pt x="3" y="126"/>
                  </a:lnTo>
                  <a:lnTo>
                    <a:pt x="3" y="126"/>
                  </a:lnTo>
                  <a:lnTo>
                    <a:pt x="3" y="126"/>
                  </a:lnTo>
                  <a:lnTo>
                    <a:pt x="3" y="126"/>
                  </a:lnTo>
                  <a:lnTo>
                    <a:pt x="3" y="126"/>
                  </a:lnTo>
                  <a:lnTo>
                    <a:pt x="3" y="126"/>
                  </a:lnTo>
                  <a:lnTo>
                    <a:pt x="3" y="126"/>
                  </a:lnTo>
                  <a:lnTo>
                    <a:pt x="3" y="126"/>
                  </a:lnTo>
                  <a:lnTo>
                    <a:pt x="3" y="126"/>
                  </a:lnTo>
                  <a:lnTo>
                    <a:pt x="3" y="126"/>
                  </a:lnTo>
                  <a:lnTo>
                    <a:pt x="3" y="126"/>
                  </a:lnTo>
                  <a:lnTo>
                    <a:pt x="3" y="126"/>
                  </a:lnTo>
                  <a:lnTo>
                    <a:pt x="3" y="126"/>
                  </a:lnTo>
                  <a:lnTo>
                    <a:pt x="3" y="126"/>
                  </a:lnTo>
                  <a:lnTo>
                    <a:pt x="3" y="126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0" y="123"/>
                  </a:lnTo>
                  <a:lnTo>
                    <a:pt x="0" y="123"/>
                  </a:lnTo>
                  <a:lnTo>
                    <a:pt x="0" y="123"/>
                  </a:lnTo>
                  <a:lnTo>
                    <a:pt x="0" y="123"/>
                  </a:lnTo>
                  <a:lnTo>
                    <a:pt x="0" y="123"/>
                  </a:lnTo>
                  <a:lnTo>
                    <a:pt x="0" y="123"/>
                  </a:lnTo>
                  <a:lnTo>
                    <a:pt x="0" y="123"/>
                  </a:lnTo>
                  <a:lnTo>
                    <a:pt x="0" y="123"/>
                  </a:lnTo>
                  <a:lnTo>
                    <a:pt x="3" y="118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126" y="0"/>
                  </a:lnTo>
                  <a:lnTo>
                    <a:pt x="127" y="2"/>
                  </a:lnTo>
                  <a:lnTo>
                    <a:pt x="127" y="2"/>
                  </a:lnTo>
                  <a:lnTo>
                    <a:pt x="129" y="3"/>
                  </a:lnTo>
                  <a:lnTo>
                    <a:pt x="129" y="5"/>
                  </a:lnTo>
                  <a:lnTo>
                    <a:pt x="9" y="123"/>
                  </a:lnTo>
                  <a:lnTo>
                    <a:pt x="5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/>
            </a:p>
          </p:txBody>
        </p:sp>
        <p:sp>
          <p:nvSpPr>
            <p:cNvPr id="46" name="CustomShape 42">
              <a:extLst>
                <a:ext uri="{FF2B5EF4-FFF2-40B4-BE49-F238E27FC236}">
                  <a16:creationId xmlns:a16="http://schemas.microsoft.com/office/drawing/2014/main" id="{6F9C85A6-C87E-4748-8C37-AA7F73890803}"/>
                </a:ext>
              </a:extLst>
            </p:cNvPr>
            <p:cNvSpPr/>
            <p:nvPr/>
          </p:nvSpPr>
          <p:spPr>
            <a:xfrm>
              <a:off x="3979800" y="2592360"/>
              <a:ext cx="34560" cy="30960"/>
            </a:xfrm>
            <a:custGeom>
              <a:avLst/>
              <a:gdLst/>
              <a:ahLst/>
              <a:cxnLst/>
              <a:rect l="l" t="t" r="r" b="b"/>
              <a:pathLst>
                <a:path w="47" h="49">
                  <a:moveTo>
                    <a:pt x="4" y="49"/>
                  </a:moveTo>
                  <a:lnTo>
                    <a:pt x="4" y="49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" y="43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7" y="6"/>
                  </a:lnTo>
                  <a:lnTo>
                    <a:pt x="6" y="47"/>
                  </a:lnTo>
                  <a:lnTo>
                    <a:pt x="4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/>
            </a:p>
          </p:txBody>
        </p:sp>
        <p:sp>
          <p:nvSpPr>
            <p:cNvPr id="47" name="CustomShape 43">
              <a:extLst>
                <a:ext uri="{FF2B5EF4-FFF2-40B4-BE49-F238E27FC236}">
                  <a16:creationId xmlns:a16="http://schemas.microsoft.com/office/drawing/2014/main" id="{B3528370-737A-4015-BFE3-A1501C27C47E}"/>
                </a:ext>
              </a:extLst>
            </p:cNvPr>
            <p:cNvSpPr/>
            <p:nvPr/>
          </p:nvSpPr>
          <p:spPr>
            <a:xfrm>
              <a:off x="3875400" y="2682000"/>
              <a:ext cx="34560" cy="30960"/>
            </a:xfrm>
            <a:custGeom>
              <a:avLst/>
              <a:gdLst/>
              <a:ahLst/>
              <a:cxnLst/>
              <a:rect l="l" t="t" r="r" b="b"/>
              <a:pathLst>
                <a:path w="47" h="47">
                  <a:moveTo>
                    <a:pt x="3" y="47"/>
                  </a:move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4" y="3"/>
                  </a:lnTo>
                  <a:lnTo>
                    <a:pt x="44" y="3"/>
                  </a:lnTo>
                  <a:lnTo>
                    <a:pt x="47" y="6"/>
                  </a:lnTo>
                  <a:lnTo>
                    <a:pt x="6" y="47"/>
                  </a:lnTo>
                  <a:lnTo>
                    <a:pt x="3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/>
            </a:p>
          </p:txBody>
        </p:sp>
        <p:sp>
          <p:nvSpPr>
            <p:cNvPr id="48" name="CustomShape 44">
              <a:extLst>
                <a:ext uri="{FF2B5EF4-FFF2-40B4-BE49-F238E27FC236}">
                  <a16:creationId xmlns:a16="http://schemas.microsoft.com/office/drawing/2014/main" id="{97586019-99B4-4898-9561-EFFC11902ABE}"/>
                </a:ext>
              </a:extLst>
            </p:cNvPr>
            <p:cNvSpPr/>
            <p:nvPr/>
          </p:nvSpPr>
          <p:spPr>
            <a:xfrm>
              <a:off x="3964320" y="2666160"/>
              <a:ext cx="51480" cy="42840"/>
            </a:xfrm>
            <a:custGeom>
              <a:avLst/>
              <a:gdLst/>
              <a:ahLst/>
              <a:cxnLst/>
              <a:rect l="l" t="t" r="r" b="b"/>
              <a:pathLst>
                <a:path w="68" h="67">
                  <a:moveTo>
                    <a:pt x="5" y="67"/>
                  </a:moveTo>
                  <a:lnTo>
                    <a:pt x="5" y="67"/>
                  </a:lnTo>
                  <a:lnTo>
                    <a:pt x="3" y="67"/>
                  </a:lnTo>
                  <a:lnTo>
                    <a:pt x="3" y="67"/>
                  </a:lnTo>
                  <a:lnTo>
                    <a:pt x="3" y="67"/>
                  </a:lnTo>
                  <a:lnTo>
                    <a:pt x="3" y="67"/>
                  </a:lnTo>
                  <a:lnTo>
                    <a:pt x="3" y="67"/>
                  </a:lnTo>
                  <a:lnTo>
                    <a:pt x="3" y="67"/>
                  </a:lnTo>
                  <a:lnTo>
                    <a:pt x="3" y="65"/>
                  </a:lnTo>
                  <a:lnTo>
                    <a:pt x="3" y="65"/>
                  </a:lnTo>
                  <a:lnTo>
                    <a:pt x="3" y="65"/>
                  </a:lnTo>
                  <a:lnTo>
                    <a:pt x="3" y="65"/>
                  </a:lnTo>
                  <a:lnTo>
                    <a:pt x="3" y="65"/>
                  </a:lnTo>
                  <a:lnTo>
                    <a:pt x="3" y="65"/>
                  </a:lnTo>
                  <a:lnTo>
                    <a:pt x="3" y="65"/>
                  </a:lnTo>
                  <a:lnTo>
                    <a:pt x="3" y="65"/>
                  </a:lnTo>
                  <a:lnTo>
                    <a:pt x="3" y="65"/>
                  </a:lnTo>
                  <a:lnTo>
                    <a:pt x="3" y="65"/>
                  </a:lnTo>
                  <a:lnTo>
                    <a:pt x="3" y="65"/>
                  </a:lnTo>
                  <a:lnTo>
                    <a:pt x="3" y="65"/>
                  </a:lnTo>
                  <a:lnTo>
                    <a:pt x="3" y="65"/>
                  </a:lnTo>
                  <a:lnTo>
                    <a:pt x="3" y="65"/>
                  </a:lnTo>
                  <a:lnTo>
                    <a:pt x="3" y="65"/>
                  </a:lnTo>
                  <a:lnTo>
                    <a:pt x="3" y="65"/>
                  </a:lnTo>
                  <a:lnTo>
                    <a:pt x="3" y="65"/>
                  </a:lnTo>
                  <a:lnTo>
                    <a:pt x="3" y="65"/>
                  </a:lnTo>
                  <a:lnTo>
                    <a:pt x="3" y="65"/>
                  </a:lnTo>
                  <a:lnTo>
                    <a:pt x="3" y="65"/>
                  </a:lnTo>
                  <a:lnTo>
                    <a:pt x="3" y="65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6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8" y="5"/>
                  </a:lnTo>
                  <a:lnTo>
                    <a:pt x="8" y="65"/>
                  </a:lnTo>
                  <a:lnTo>
                    <a:pt x="5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/>
            </a:p>
          </p:txBody>
        </p:sp>
      </p:grpSp>
      <p:grpSp>
        <p:nvGrpSpPr>
          <p:cNvPr id="49" name="Group 45">
            <a:extLst>
              <a:ext uri="{FF2B5EF4-FFF2-40B4-BE49-F238E27FC236}">
                <a16:creationId xmlns:a16="http://schemas.microsoft.com/office/drawing/2014/main" id="{4877EAD2-656F-4C8A-9145-FC805517B939}"/>
              </a:ext>
            </a:extLst>
          </p:cNvPr>
          <p:cNvGrpSpPr/>
          <p:nvPr/>
        </p:nvGrpSpPr>
        <p:grpSpPr>
          <a:xfrm>
            <a:off x="3381837" y="2718125"/>
            <a:ext cx="1033200" cy="1031670"/>
            <a:chOff x="3667320" y="3464280"/>
            <a:chExt cx="1605240" cy="1375560"/>
          </a:xfrm>
        </p:grpSpPr>
        <p:sp>
          <p:nvSpPr>
            <p:cNvPr id="50" name="CustomShape 46">
              <a:extLst>
                <a:ext uri="{FF2B5EF4-FFF2-40B4-BE49-F238E27FC236}">
                  <a16:creationId xmlns:a16="http://schemas.microsoft.com/office/drawing/2014/main" id="{8E38F2E5-44D8-4331-8019-EB12CC75A031}"/>
                </a:ext>
              </a:extLst>
            </p:cNvPr>
            <p:cNvSpPr/>
            <p:nvPr/>
          </p:nvSpPr>
          <p:spPr>
            <a:xfrm>
              <a:off x="3667320" y="3464280"/>
              <a:ext cx="1605240" cy="1375560"/>
            </a:xfrm>
            <a:custGeom>
              <a:avLst/>
              <a:gdLst/>
              <a:ahLst/>
              <a:cxnLst/>
              <a:rect l="l" t="t" r="r" b="b"/>
              <a:pathLst>
                <a:path w="3346" h="3344">
                  <a:moveTo>
                    <a:pt x="1672" y="3344"/>
                  </a:moveTo>
                  <a:lnTo>
                    <a:pt x="1672" y="3344"/>
                  </a:lnTo>
                  <a:lnTo>
                    <a:pt x="1602" y="3344"/>
                  </a:lnTo>
                  <a:lnTo>
                    <a:pt x="1532" y="3340"/>
                  </a:lnTo>
                  <a:lnTo>
                    <a:pt x="1462" y="3332"/>
                  </a:lnTo>
                  <a:lnTo>
                    <a:pt x="1394" y="3322"/>
                  </a:lnTo>
                  <a:lnTo>
                    <a:pt x="1326" y="3308"/>
                  </a:lnTo>
                  <a:lnTo>
                    <a:pt x="1258" y="3292"/>
                  </a:lnTo>
                  <a:lnTo>
                    <a:pt x="1192" y="3274"/>
                  </a:lnTo>
                  <a:lnTo>
                    <a:pt x="1126" y="3252"/>
                  </a:lnTo>
                  <a:lnTo>
                    <a:pt x="1062" y="3228"/>
                  </a:lnTo>
                  <a:lnTo>
                    <a:pt x="998" y="3202"/>
                  </a:lnTo>
                  <a:lnTo>
                    <a:pt x="936" y="3174"/>
                  </a:lnTo>
                  <a:lnTo>
                    <a:pt x="876" y="3142"/>
                  </a:lnTo>
                  <a:lnTo>
                    <a:pt x="816" y="3108"/>
                  </a:lnTo>
                  <a:lnTo>
                    <a:pt x="758" y="3072"/>
                  </a:lnTo>
                  <a:lnTo>
                    <a:pt x="700" y="3032"/>
                  </a:lnTo>
                  <a:lnTo>
                    <a:pt x="646" y="2992"/>
                  </a:lnTo>
                  <a:lnTo>
                    <a:pt x="592" y="2948"/>
                  </a:lnTo>
                  <a:lnTo>
                    <a:pt x="540" y="2904"/>
                  </a:lnTo>
                  <a:lnTo>
                    <a:pt x="492" y="2856"/>
                  </a:lnTo>
                  <a:lnTo>
                    <a:pt x="444" y="2806"/>
                  </a:lnTo>
                  <a:lnTo>
                    <a:pt x="398" y="2754"/>
                  </a:lnTo>
                  <a:lnTo>
                    <a:pt x="354" y="2702"/>
                  </a:lnTo>
                  <a:lnTo>
                    <a:pt x="312" y="2646"/>
                  </a:lnTo>
                  <a:lnTo>
                    <a:pt x="272" y="2588"/>
                  </a:lnTo>
                  <a:lnTo>
                    <a:pt x="236" y="2528"/>
                  </a:lnTo>
                  <a:lnTo>
                    <a:pt x="200" y="2468"/>
                  </a:lnTo>
                  <a:lnTo>
                    <a:pt x="168" y="2404"/>
                  </a:lnTo>
                  <a:lnTo>
                    <a:pt x="138" y="2340"/>
                  </a:lnTo>
                  <a:lnTo>
                    <a:pt x="112" y="2274"/>
                  </a:lnTo>
                  <a:lnTo>
                    <a:pt x="86" y="2206"/>
                  </a:lnTo>
                  <a:lnTo>
                    <a:pt x="66" y="2136"/>
                  </a:lnTo>
                  <a:lnTo>
                    <a:pt x="46" y="2066"/>
                  </a:lnTo>
                  <a:lnTo>
                    <a:pt x="46" y="2066"/>
                  </a:lnTo>
                  <a:lnTo>
                    <a:pt x="28" y="1984"/>
                  </a:lnTo>
                  <a:lnTo>
                    <a:pt x="16" y="1902"/>
                  </a:lnTo>
                  <a:lnTo>
                    <a:pt x="6" y="1820"/>
                  </a:lnTo>
                  <a:lnTo>
                    <a:pt x="0" y="1738"/>
                  </a:lnTo>
                  <a:lnTo>
                    <a:pt x="0" y="1656"/>
                  </a:lnTo>
                  <a:lnTo>
                    <a:pt x="2" y="1576"/>
                  </a:lnTo>
                  <a:lnTo>
                    <a:pt x="8" y="1494"/>
                  </a:lnTo>
                  <a:lnTo>
                    <a:pt x="20" y="1414"/>
                  </a:lnTo>
                  <a:lnTo>
                    <a:pt x="34" y="1334"/>
                  </a:lnTo>
                  <a:lnTo>
                    <a:pt x="52" y="1254"/>
                  </a:lnTo>
                  <a:lnTo>
                    <a:pt x="74" y="1176"/>
                  </a:lnTo>
                  <a:lnTo>
                    <a:pt x="100" y="1098"/>
                  </a:lnTo>
                  <a:lnTo>
                    <a:pt x="132" y="1022"/>
                  </a:lnTo>
                  <a:lnTo>
                    <a:pt x="166" y="946"/>
                  </a:lnTo>
                  <a:lnTo>
                    <a:pt x="204" y="874"/>
                  </a:lnTo>
                  <a:lnTo>
                    <a:pt x="244" y="800"/>
                  </a:lnTo>
                  <a:lnTo>
                    <a:pt x="244" y="800"/>
                  </a:lnTo>
                  <a:lnTo>
                    <a:pt x="290" y="730"/>
                  </a:lnTo>
                  <a:lnTo>
                    <a:pt x="338" y="664"/>
                  </a:lnTo>
                  <a:lnTo>
                    <a:pt x="390" y="598"/>
                  </a:lnTo>
                  <a:lnTo>
                    <a:pt x="444" y="538"/>
                  </a:lnTo>
                  <a:lnTo>
                    <a:pt x="500" y="478"/>
                  </a:lnTo>
                  <a:lnTo>
                    <a:pt x="560" y="422"/>
                  </a:lnTo>
                  <a:lnTo>
                    <a:pt x="622" y="370"/>
                  </a:lnTo>
                  <a:lnTo>
                    <a:pt x="686" y="320"/>
                  </a:lnTo>
                  <a:lnTo>
                    <a:pt x="754" y="274"/>
                  </a:lnTo>
                  <a:lnTo>
                    <a:pt x="822" y="232"/>
                  </a:lnTo>
                  <a:lnTo>
                    <a:pt x="894" y="192"/>
                  </a:lnTo>
                  <a:lnTo>
                    <a:pt x="968" y="156"/>
                  </a:lnTo>
                  <a:lnTo>
                    <a:pt x="1042" y="122"/>
                  </a:lnTo>
                  <a:lnTo>
                    <a:pt x="1120" y="94"/>
                  </a:lnTo>
                  <a:lnTo>
                    <a:pt x="1198" y="68"/>
                  </a:lnTo>
                  <a:lnTo>
                    <a:pt x="1280" y="46"/>
                  </a:lnTo>
                  <a:lnTo>
                    <a:pt x="1280" y="46"/>
                  </a:lnTo>
                  <a:lnTo>
                    <a:pt x="1364" y="28"/>
                  </a:lnTo>
                  <a:lnTo>
                    <a:pt x="1448" y="16"/>
                  </a:lnTo>
                  <a:lnTo>
                    <a:pt x="1530" y="6"/>
                  </a:lnTo>
                  <a:lnTo>
                    <a:pt x="1614" y="0"/>
                  </a:lnTo>
                  <a:lnTo>
                    <a:pt x="1698" y="0"/>
                  </a:lnTo>
                  <a:lnTo>
                    <a:pt x="1780" y="4"/>
                  </a:lnTo>
                  <a:lnTo>
                    <a:pt x="1862" y="10"/>
                  </a:lnTo>
                  <a:lnTo>
                    <a:pt x="1942" y="22"/>
                  </a:lnTo>
                  <a:lnTo>
                    <a:pt x="2022" y="38"/>
                  </a:lnTo>
                  <a:lnTo>
                    <a:pt x="2100" y="56"/>
                  </a:lnTo>
                  <a:lnTo>
                    <a:pt x="2178" y="78"/>
                  </a:lnTo>
                  <a:lnTo>
                    <a:pt x="2254" y="106"/>
                  </a:lnTo>
                  <a:lnTo>
                    <a:pt x="2330" y="136"/>
                  </a:lnTo>
                  <a:lnTo>
                    <a:pt x="2402" y="168"/>
                  </a:lnTo>
                  <a:lnTo>
                    <a:pt x="2474" y="206"/>
                  </a:lnTo>
                  <a:lnTo>
                    <a:pt x="2544" y="246"/>
                  </a:lnTo>
                  <a:lnTo>
                    <a:pt x="2610" y="290"/>
                  </a:lnTo>
                  <a:lnTo>
                    <a:pt x="2676" y="336"/>
                  </a:lnTo>
                  <a:lnTo>
                    <a:pt x="2740" y="386"/>
                  </a:lnTo>
                  <a:lnTo>
                    <a:pt x="2800" y="438"/>
                  </a:lnTo>
                  <a:lnTo>
                    <a:pt x="2858" y="494"/>
                  </a:lnTo>
                  <a:lnTo>
                    <a:pt x="2914" y="552"/>
                  </a:lnTo>
                  <a:lnTo>
                    <a:pt x="2966" y="614"/>
                  </a:lnTo>
                  <a:lnTo>
                    <a:pt x="3016" y="678"/>
                  </a:lnTo>
                  <a:lnTo>
                    <a:pt x="3064" y="746"/>
                  </a:lnTo>
                  <a:lnTo>
                    <a:pt x="3108" y="814"/>
                  </a:lnTo>
                  <a:lnTo>
                    <a:pt x="3148" y="886"/>
                  </a:lnTo>
                  <a:lnTo>
                    <a:pt x="3186" y="960"/>
                  </a:lnTo>
                  <a:lnTo>
                    <a:pt x="3220" y="1036"/>
                  </a:lnTo>
                  <a:lnTo>
                    <a:pt x="3250" y="1116"/>
                  </a:lnTo>
                  <a:lnTo>
                    <a:pt x="3276" y="1196"/>
                  </a:lnTo>
                  <a:lnTo>
                    <a:pt x="3298" y="1280"/>
                  </a:lnTo>
                  <a:lnTo>
                    <a:pt x="3298" y="1280"/>
                  </a:lnTo>
                  <a:lnTo>
                    <a:pt x="3316" y="1360"/>
                  </a:lnTo>
                  <a:lnTo>
                    <a:pt x="3328" y="1442"/>
                  </a:lnTo>
                  <a:lnTo>
                    <a:pt x="3338" y="1524"/>
                  </a:lnTo>
                  <a:lnTo>
                    <a:pt x="3344" y="1606"/>
                  </a:lnTo>
                  <a:lnTo>
                    <a:pt x="3346" y="1688"/>
                  </a:lnTo>
                  <a:lnTo>
                    <a:pt x="3342" y="1770"/>
                  </a:lnTo>
                  <a:lnTo>
                    <a:pt x="3336" y="1850"/>
                  </a:lnTo>
                  <a:lnTo>
                    <a:pt x="3326" y="1932"/>
                  </a:lnTo>
                  <a:lnTo>
                    <a:pt x="3310" y="2012"/>
                  </a:lnTo>
                  <a:lnTo>
                    <a:pt x="3292" y="2090"/>
                  </a:lnTo>
                  <a:lnTo>
                    <a:pt x="3270" y="2170"/>
                  </a:lnTo>
                  <a:lnTo>
                    <a:pt x="3244" y="2246"/>
                  </a:lnTo>
                  <a:lnTo>
                    <a:pt x="3214" y="2322"/>
                  </a:lnTo>
                  <a:lnTo>
                    <a:pt x="3180" y="2398"/>
                  </a:lnTo>
                  <a:lnTo>
                    <a:pt x="3142" y="2472"/>
                  </a:lnTo>
                  <a:lnTo>
                    <a:pt x="3100" y="2544"/>
                  </a:lnTo>
                  <a:lnTo>
                    <a:pt x="3100" y="2544"/>
                  </a:lnTo>
                  <a:lnTo>
                    <a:pt x="3054" y="2614"/>
                  </a:lnTo>
                  <a:lnTo>
                    <a:pt x="3006" y="2682"/>
                  </a:lnTo>
                  <a:lnTo>
                    <a:pt x="2954" y="2746"/>
                  </a:lnTo>
                  <a:lnTo>
                    <a:pt x="2900" y="2808"/>
                  </a:lnTo>
                  <a:lnTo>
                    <a:pt x="2844" y="2866"/>
                  </a:lnTo>
                  <a:lnTo>
                    <a:pt x="2784" y="2922"/>
                  </a:lnTo>
                  <a:lnTo>
                    <a:pt x="2722" y="2976"/>
                  </a:lnTo>
                  <a:lnTo>
                    <a:pt x="2658" y="3024"/>
                  </a:lnTo>
                  <a:lnTo>
                    <a:pt x="2590" y="3070"/>
                  </a:lnTo>
                  <a:lnTo>
                    <a:pt x="2522" y="3114"/>
                  </a:lnTo>
                  <a:lnTo>
                    <a:pt x="2450" y="3154"/>
                  </a:lnTo>
                  <a:lnTo>
                    <a:pt x="2378" y="3190"/>
                  </a:lnTo>
                  <a:lnTo>
                    <a:pt x="2302" y="3222"/>
                  </a:lnTo>
                  <a:lnTo>
                    <a:pt x="2224" y="3252"/>
                  </a:lnTo>
                  <a:lnTo>
                    <a:pt x="2146" y="3276"/>
                  </a:lnTo>
                  <a:lnTo>
                    <a:pt x="2066" y="3298"/>
                  </a:lnTo>
                  <a:lnTo>
                    <a:pt x="2066" y="3298"/>
                  </a:lnTo>
                  <a:lnTo>
                    <a:pt x="2016" y="3310"/>
                  </a:lnTo>
                  <a:lnTo>
                    <a:pt x="1966" y="3318"/>
                  </a:lnTo>
                  <a:lnTo>
                    <a:pt x="1918" y="3326"/>
                  </a:lnTo>
                  <a:lnTo>
                    <a:pt x="1868" y="3334"/>
                  </a:lnTo>
                  <a:lnTo>
                    <a:pt x="1818" y="3338"/>
                  </a:lnTo>
                  <a:lnTo>
                    <a:pt x="1770" y="3342"/>
                  </a:lnTo>
                  <a:lnTo>
                    <a:pt x="1720" y="3344"/>
                  </a:lnTo>
                  <a:lnTo>
                    <a:pt x="1672" y="3344"/>
                  </a:lnTo>
                  <a:lnTo>
                    <a:pt x="1672" y="3344"/>
                  </a:lnTo>
                  <a:close/>
                  <a:moveTo>
                    <a:pt x="1284" y="70"/>
                  </a:moveTo>
                  <a:lnTo>
                    <a:pt x="1284" y="70"/>
                  </a:lnTo>
                  <a:lnTo>
                    <a:pt x="1206" y="92"/>
                  </a:lnTo>
                  <a:lnTo>
                    <a:pt x="1128" y="116"/>
                  </a:lnTo>
                  <a:lnTo>
                    <a:pt x="1052" y="144"/>
                  </a:lnTo>
                  <a:lnTo>
                    <a:pt x="978" y="178"/>
                  </a:lnTo>
                  <a:lnTo>
                    <a:pt x="904" y="212"/>
                  </a:lnTo>
                  <a:lnTo>
                    <a:pt x="834" y="252"/>
                  </a:lnTo>
                  <a:lnTo>
                    <a:pt x="766" y="294"/>
                  </a:lnTo>
                  <a:lnTo>
                    <a:pt x="700" y="340"/>
                  </a:lnTo>
                  <a:lnTo>
                    <a:pt x="636" y="388"/>
                  </a:lnTo>
                  <a:lnTo>
                    <a:pt x="576" y="440"/>
                  </a:lnTo>
                  <a:lnTo>
                    <a:pt x="518" y="496"/>
                  </a:lnTo>
                  <a:lnTo>
                    <a:pt x="462" y="554"/>
                  </a:lnTo>
                  <a:lnTo>
                    <a:pt x="408" y="614"/>
                  </a:lnTo>
                  <a:lnTo>
                    <a:pt x="358" y="678"/>
                  </a:lnTo>
                  <a:lnTo>
                    <a:pt x="310" y="744"/>
                  </a:lnTo>
                  <a:lnTo>
                    <a:pt x="266" y="814"/>
                  </a:lnTo>
                  <a:lnTo>
                    <a:pt x="266" y="814"/>
                  </a:lnTo>
                  <a:lnTo>
                    <a:pt x="224" y="884"/>
                  </a:lnTo>
                  <a:lnTo>
                    <a:pt x="186" y="958"/>
                  </a:lnTo>
                  <a:lnTo>
                    <a:pt x="152" y="1032"/>
                  </a:lnTo>
                  <a:lnTo>
                    <a:pt x="124" y="1106"/>
                  </a:lnTo>
                  <a:lnTo>
                    <a:pt x="98" y="1182"/>
                  </a:lnTo>
                  <a:lnTo>
                    <a:pt x="76" y="1260"/>
                  </a:lnTo>
                  <a:lnTo>
                    <a:pt x="56" y="1338"/>
                  </a:lnTo>
                  <a:lnTo>
                    <a:pt x="42" y="1418"/>
                  </a:lnTo>
                  <a:lnTo>
                    <a:pt x="32" y="1496"/>
                  </a:lnTo>
                  <a:lnTo>
                    <a:pt x="26" y="1576"/>
                  </a:lnTo>
                  <a:lnTo>
                    <a:pt x="22" y="1656"/>
                  </a:lnTo>
                  <a:lnTo>
                    <a:pt x="24" y="1738"/>
                  </a:lnTo>
                  <a:lnTo>
                    <a:pt x="30" y="1818"/>
                  </a:lnTo>
                  <a:lnTo>
                    <a:pt x="38" y="1898"/>
                  </a:lnTo>
                  <a:lnTo>
                    <a:pt x="52" y="1980"/>
                  </a:lnTo>
                  <a:lnTo>
                    <a:pt x="70" y="2060"/>
                  </a:lnTo>
                  <a:lnTo>
                    <a:pt x="70" y="2060"/>
                  </a:lnTo>
                  <a:lnTo>
                    <a:pt x="92" y="2142"/>
                  </a:lnTo>
                  <a:lnTo>
                    <a:pt x="118" y="2222"/>
                  </a:lnTo>
                  <a:lnTo>
                    <a:pt x="148" y="2300"/>
                  </a:lnTo>
                  <a:lnTo>
                    <a:pt x="180" y="2374"/>
                  </a:lnTo>
                  <a:lnTo>
                    <a:pt x="216" y="2448"/>
                  </a:lnTo>
                  <a:lnTo>
                    <a:pt x="256" y="2518"/>
                  </a:lnTo>
                  <a:lnTo>
                    <a:pt x="300" y="2586"/>
                  </a:lnTo>
                  <a:lnTo>
                    <a:pt x="346" y="2652"/>
                  </a:lnTo>
                  <a:lnTo>
                    <a:pt x="396" y="2716"/>
                  </a:lnTo>
                  <a:lnTo>
                    <a:pt x="448" y="2776"/>
                  </a:lnTo>
                  <a:lnTo>
                    <a:pt x="502" y="2834"/>
                  </a:lnTo>
                  <a:lnTo>
                    <a:pt x="560" y="2888"/>
                  </a:lnTo>
                  <a:lnTo>
                    <a:pt x="620" y="2940"/>
                  </a:lnTo>
                  <a:lnTo>
                    <a:pt x="682" y="2990"/>
                  </a:lnTo>
                  <a:lnTo>
                    <a:pt x="746" y="3036"/>
                  </a:lnTo>
                  <a:lnTo>
                    <a:pt x="814" y="3078"/>
                  </a:lnTo>
                  <a:lnTo>
                    <a:pt x="882" y="3118"/>
                  </a:lnTo>
                  <a:lnTo>
                    <a:pt x="952" y="3154"/>
                  </a:lnTo>
                  <a:lnTo>
                    <a:pt x="1024" y="3188"/>
                  </a:lnTo>
                  <a:lnTo>
                    <a:pt x="1098" y="3218"/>
                  </a:lnTo>
                  <a:lnTo>
                    <a:pt x="1172" y="3244"/>
                  </a:lnTo>
                  <a:lnTo>
                    <a:pt x="1250" y="3266"/>
                  </a:lnTo>
                  <a:lnTo>
                    <a:pt x="1328" y="3284"/>
                  </a:lnTo>
                  <a:lnTo>
                    <a:pt x="1406" y="3300"/>
                  </a:lnTo>
                  <a:lnTo>
                    <a:pt x="1486" y="3310"/>
                  </a:lnTo>
                  <a:lnTo>
                    <a:pt x="1566" y="3318"/>
                  </a:lnTo>
                  <a:lnTo>
                    <a:pt x="1648" y="3320"/>
                  </a:lnTo>
                  <a:lnTo>
                    <a:pt x="1730" y="3320"/>
                  </a:lnTo>
                  <a:lnTo>
                    <a:pt x="1812" y="3316"/>
                  </a:lnTo>
                  <a:lnTo>
                    <a:pt x="1894" y="3306"/>
                  </a:lnTo>
                  <a:lnTo>
                    <a:pt x="1976" y="3292"/>
                  </a:lnTo>
                  <a:lnTo>
                    <a:pt x="2060" y="3274"/>
                  </a:lnTo>
                  <a:lnTo>
                    <a:pt x="2060" y="3274"/>
                  </a:lnTo>
                  <a:lnTo>
                    <a:pt x="2138" y="3254"/>
                  </a:lnTo>
                  <a:lnTo>
                    <a:pt x="2216" y="3228"/>
                  </a:lnTo>
                  <a:lnTo>
                    <a:pt x="2292" y="3200"/>
                  </a:lnTo>
                  <a:lnTo>
                    <a:pt x="2368" y="3168"/>
                  </a:lnTo>
                  <a:lnTo>
                    <a:pt x="2440" y="3132"/>
                  </a:lnTo>
                  <a:lnTo>
                    <a:pt x="2510" y="3094"/>
                  </a:lnTo>
                  <a:lnTo>
                    <a:pt x="2578" y="3050"/>
                  </a:lnTo>
                  <a:lnTo>
                    <a:pt x="2644" y="3006"/>
                  </a:lnTo>
                  <a:lnTo>
                    <a:pt x="2708" y="2956"/>
                  </a:lnTo>
                  <a:lnTo>
                    <a:pt x="2768" y="2904"/>
                  </a:lnTo>
                  <a:lnTo>
                    <a:pt x="2828" y="2850"/>
                  </a:lnTo>
                  <a:lnTo>
                    <a:pt x="2884" y="2792"/>
                  </a:lnTo>
                  <a:lnTo>
                    <a:pt x="2936" y="2730"/>
                  </a:lnTo>
                  <a:lnTo>
                    <a:pt x="2986" y="2668"/>
                  </a:lnTo>
                  <a:lnTo>
                    <a:pt x="3034" y="2600"/>
                  </a:lnTo>
                  <a:lnTo>
                    <a:pt x="3080" y="2532"/>
                  </a:lnTo>
                  <a:lnTo>
                    <a:pt x="3080" y="2532"/>
                  </a:lnTo>
                  <a:lnTo>
                    <a:pt x="3120" y="2460"/>
                  </a:lnTo>
                  <a:lnTo>
                    <a:pt x="3158" y="2388"/>
                  </a:lnTo>
                  <a:lnTo>
                    <a:pt x="3192" y="2314"/>
                  </a:lnTo>
                  <a:lnTo>
                    <a:pt x="3220" y="2238"/>
                  </a:lnTo>
                  <a:lnTo>
                    <a:pt x="3246" y="2162"/>
                  </a:lnTo>
                  <a:lnTo>
                    <a:pt x="3270" y="2084"/>
                  </a:lnTo>
                  <a:lnTo>
                    <a:pt x="3288" y="2006"/>
                  </a:lnTo>
                  <a:lnTo>
                    <a:pt x="3302" y="1928"/>
                  </a:lnTo>
                  <a:lnTo>
                    <a:pt x="3312" y="1848"/>
                  </a:lnTo>
                  <a:lnTo>
                    <a:pt x="3318" y="1768"/>
                  </a:lnTo>
                  <a:lnTo>
                    <a:pt x="3322" y="1688"/>
                  </a:lnTo>
                  <a:lnTo>
                    <a:pt x="3320" y="1608"/>
                  </a:lnTo>
                  <a:lnTo>
                    <a:pt x="3314" y="1526"/>
                  </a:lnTo>
                  <a:lnTo>
                    <a:pt x="3306" y="1446"/>
                  </a:lnTo>
                  <a:lnTo>
                    <a:pt x="3292" y="1366"/>
                  </a:lnTo>
                  <a:lnTo>
                    <a:pt x="3274" y="1286"/>
                  </a:lnTo>
                  <a:lnTo>
                    <a:pt x="3274" y="1286"/>
                  </a:lnTo>
                  <a:lnTo>
                    <a:pt x="3252" y="1204"/>
                  </a:lnTo>
                  <a:lnTo>
                    <a:pt x="3226" y="1124"/>
                  </a:lnTo>
                  <a:lnTo>
                    <a:pt x="3198" y="1046"/>
                  </a:lnTo>
                  <a:lnTo>
                    <a:pt x="3164" y="970"/>
                  </a:lnTo>
                  <a:lnTo>
                    <a:pt x="3128" y="898"/>
                  </a:lnTo>
                  <a:lnTo>
                    <a:pt x="3088" y="826"/>
                  </a:lnTo>
                  <a:lnTo>
                    <a:pt x="3044" y="758"/>
                  </a:lnTo>
                  <a:lnTo>
                    <a:pt x="2998" y="692"/>
                  </a:lnTo>
                  <a:lnTo>
                    <a:pt x="2948" y="630"/>
                  </a:lnTo>
                  <a:lnTo>
                    <a:pt x="2896" y="568"/>
                  </a:lnTo>
                  <a:lnTo>
                    <a:pt x="2842" y="510"/>
                  </a:lnTo>
                  <a:lnTo>
                    <a:pt x="2784" y="456"/>
                  </a:lnTo>
                  <a:lnTo>
                    <a:pt x="2724" y="404"/>
                  </a:lnTo>
                  <a:lnTo>
                    <a:pt x="2662" y="354"/>
                  </a:lnTo>
                  <a:lnTo>
                    <a:pt x="2598" y="308"/>
                  </a:lnTo>
                  <a:lnTo>
                    <a:pt x="2530" y="266"/>
                  </a:lnTo>
                  <a:lnTo>
                    <a:pt x="2462" y="226"/>
                  </a:lnTo>
                  <a:lnTo>
                    <a:pt x="2392" y="190"/>
                  </a:lnTo>
                  <a:lnTo>
                    <a:pt x="2320" y="158"/>
                  </a:lnTo>
                  <a:lnTo>
                    <a:pt x="2246" y="128"/>
                  </a:lnTo>
                  <a:lnTo>
                    <a:pt x="2172" y="102"/>
                  </a:lnTo>
                  <a:lnTo>
                    <a:pt x="2094" y="80"/>
                  </a:lnTo>
                  <a:lnTo>
                    <a:pt x="2018" y="60"/>
                  </a:lnTo>
                  <a:lnTo>
                    <a:pt x="1938" y="46"/>
                  </a:lnTo>
                  <a:lnTo>
                    <a:pt x="1858" y="34"/>
                  </a:lnTo>
                  <a:lnTo>
                    <a:pt x="1778" y="28"/>
                  </a:lnTo>
                  <a:lnTo>
                    <a:pt x="1696" y="24"/>
                  </a:lnTo>
                  <a:lnTo>
                    <a:pt x="1616" y="24"/>
                  </a:lnTo>
                  <a:lnTo>
                    <a:pt x="1532" y="30"/>
                  </a:lnTo>
                  <a:lnTo>
                    <a:pt x="1450" y="38"/>
                  </a:lnTo>
                  <a:lnTo>
                    <a:pt x="1368" y="52"/>
                  </a:lnTo>
                  <a:lnTo>
                    <a:pt x="1284" y="70"/>
                  </a:lnTo>
                  <a:lnTo>
                    <a:pt x="1284" y="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/>
            </a:p>
          </p:txBody>
        </p:sp>
        <p:sp>
          <p:nvSpPr>
            <p:cNvPr id="51" name="CustomShape 47">
              <a:extLst>
                <a:ext uri="{FF2B5EF4-FFF2-40B4-BE49-F238E27FC236}">
                  <a16:creationId xmlns:a16="http://schemas.microsoft.com/office/drawing/2014/main" id="{92289E98-63D0-4EFE-ABEA-B9A904CB4A35}"/>
                </a:ext>
              </a:extLst>
            </p:cNvPr>
            <p:cNvSpPr/>
            <p:nvPr/>
          </p:nvSpPr>
          <p:spPr>
            <a:xfrm>
              <a:off x="3672360" y="3482640"/>
              <a:ext cx="1517040" cy="1272600"/>
            </a:xfrm>
            <a:custGeom>
              <a:avLst/>
              <a:gdLst/>
              <a:ahLst/>
              <a:cxnLst/>
              <a:rect l="l" t="t" r="r" b="b"/>
              <a:pathLst>
                <a:path w="3162" h="3094">
                  <a:moveTo>
                    <a:pt x="1264" y="3094"/>
                  </a:moveTo>
                  <a:lnTo>
                    <a:pt x="1264" y="3094"/>
                  </a:lnTo>
                  <a:lnTo>
                    <a:pt x="1222" y="3092"/>
                  </a:lnTo>
                  <a:lnTo>
                    <a:pt x="1176" y="3086"/>
                  </a:lnTo>
                  <a:lnTo>
                    <a:pt x="1130" y="3074"/>
                  </a:lnTo>
                  <a:lnTo>
                    <a:pt x="1086" y="3062"/>
                  </a:lnTo>
                  <a:lnTo>
                    <a:pt x="1044" y="3048"/>
                  </a:lnTo>
                  <a:lnTo>
                    <a:pt x="1008" y="3034"/>
                  </a:lnTo>
                  <a:lnTo>
                    <a:pt x="976" y="3020"/>
                  </a:lnTo>
                  <a:lnTo>
                    <a:pt x="952" y="3006"/>
                  </a:lnTo>
                  <a:lnTo>
                    <a:pt x="952" y="3006"/>
                  </a:lnTo>
                  <a:lnTo>
                    <a:pt x="936" y="3000"/>
                  </a:lnTo>
                  <a:lnTo>
                    <a:pt x="918" y="2990"/>
                  </a:lnTo>
                  <a:lnTo>
                    <a:pt x="884" y="2968"/>
                  </a:lnTo>
                  <a:lnTo>
                    <a:pt x="884" y="2968"/>
                  </a:lnTo>
                  <a:lnTo>
                    <a:pt x="846" y="2946"/>
                  </a:lnTo>
                  <a:lnTo>
                    <a:pt x="826" y="2936"/>
                  </a:lnTo>
                  <a:lnTo>
                    <a:pt x="808" y="2928"/>
                  </a:lnTo>
                  <a:lnTo>
                    <a:pt x="808" y="2928"/>
                  </a:lnTo>
                  <a:lnTo>
                    <a:pt x="826" y="2944"/>
                  </a:lnTo>
                  <a:lnTo>
                    <a:pt x="850" y="2960"/>
                  </a:lnTo>
                  <a:lnTo>
                    <a:pt x="850" y="2960"/>
                  </a:lnTo>
                  <a:lnTo>
                    <a:pt x="856" y="2960"/>
                  </a:lnTo>
                  <a:lnTo>
                    <a:pt x="856" y="2964"/>
                  </a:lnTo>
                  <a:lnTo>
                    <a:pt x="856" y="2964"/>
                  </a:lnTo>
                  <a:lnTo>
                    <a:pt x="888" y="2984"/>
                  </a:lnTo>
                  <a:lnTo>
                    <a:pt x="888" y="2984"/>
                  </a:lnTo>
                  <a:lnTo>
                    <a:pt x="916" y="3000"/>
                  </a:lnTo>
                  <a:lnTo>
                    <a:pt x="930" y="3012"/>
                  </a:lnTo>
                  <a:lnTo>
                    <a:pt x="930" y="3012"/>
                  </a:lnTo>
                  <a:lnTo>
                    <a:pt x="950" y="3020"/>
                  </a:lnTo>
                  <a:lnTo>
                    <a:pt x="972" y="3032"/>
                  </a:lnTo>
                  <a:lnTo>
                    <a:pt x="994" y="3044"/>
                  </a:lnTo>
                  <a:lnTo>
                    <a:pt x="1010" y="3058"/>
                  </a:lnTo>
                  <a:lnTo>
                    <a:pt x="1018" y="3068"/>
                  </a:lnTo>
                  <a:lnTo>
                    <a:pt x="1006" y="3068"/>
                  </a:lnTo>
                  <a:lnTo>
                    <a:pt x="1006" y="3068"/>
                  </a:lnTo>
                  <a:lnTo>
                    <a:pt x="988" y="3068"/>
                  </a:lnTo>
                  <a:lnTo>
                    <a:pt x="968" y="3064"/>
                  </a:lnTo>
                  <a:lnTo>
                    <a:pt x="950" y="3058"/>
                  </a:lnTo>
                  <a:lnTo>
                    <a:pt x="932" y="3050"/>
                  </a:lnTo>
                  <a:lnTo>
                    <a:pt x="922" y="3046"/>
                  </a:lnTo>
                  <a:lnTo>
                    <a:pt x="922" y="3046"/>
                  </a:lnTo>
                  <a:lnTo>
                    <a:pt x="902" y="3038"/>
                  </a:lnTo>
                  <a:lnTo>
                    <a:pt x="902" y="3038"/>
                  </a:lnTo>
                  <a:lnTo>
                    <a:pt x="876" y="3028"/>
                  </a:lnTo>
                  <a:lnTo>
                    <a:pt x="852" y="3016"/>
                  </a:lnTo>
                  <a:lnTo>
                    <a:pt x="828" y="3002"/>
                  </a:lnTo>
                  <a:lnTo>
                    <a:pt x="806" y="2986"/>
                  </a:lnTo>
                  <a:lnTo>
                    <a:pt x="806" y="2986"/>
                  </a:lnTo>
                  <a:lnTo>
                    <a:pt x="778" y="2960"/>
                  </a:lnTo>
                  <a:lnTo>
                    <a:pt x="778" y="2960"/>
                  </a:lnTo>
                  <a:lnTo>
                    <a:pt x="740" y="2926"/>
                  </a:lnTo>
                  <a:lnTo>
                    <a:pt x="720" y="2910"/>
                  </a:lnTo>
                  <a:lnTo>
                    <a:pt x="700" y="2896"/>
                  </a:lnTo>
                  <a:lnTo>
                    <a:pt x="700" y="2896"/>
                  </a:lnTo>
                  <a:lnTo>
                    <a:pt x="682" y="2886"/>
                  </a:lnTo>
                  <a:lnTo>
                    <a:pt x="682" y="2886"/>
                  </a:lnTo>
                  <a:lnTo>
                    <a:pt x="650" y="2868"/>
                  </a:lnTo>
                  <a:lnTo>
                    <a:pt x="618" y="2848"/>
                  </a:lnTo>
                  <a:lnTo>
                    <a:pt x="618" y="2848"/>
                  </a:lnTo>
                  <a:lnTo>
                    <a:pt x="580" y="2818"/>
                  </a:lnTo>
                  <a:lnTo>
                    <a:pt x="544" y="2784"/>
                  </a:lnTo>
                  <a:lnTo>
                    <a:pt x="512" y="2748"/>
                  </a:lnTo>
                  <a:lnTo>
                    <a:pt x="480" y="2712"/>
                  </a:lnTo>
                  <a:lnTo>
                    <a:pt x="480" y="2712"/>
                  </a:lnTo>
                  <a:lnTo>
                    <a:pt x="470" y="2696"/>
                  </a:lnTo>
                  <a:lnTo>
                    <a:pt x="460" y="2680"/>
                  </a:lnTo>
                  <a:lnTo>
                    <a:pt x="442" y="2646"/>
                  </a:lnTo>
                  <a:lnTo>
                    <a:pt x="442" y="2646"/>
                  </a:lnTo>
                  <a:lnTo>
                    <a:pt x="430" y="2622"/>
                  </a:lnTo>
                  <a:lnTo>
                    <a:pt x="416" y="2600"/>
                  </a:lnTo>
                  <a:lnTo>
                    <a:pt x="402" y="2580"/>
                  </a:lnTo>
                  <a:lnTo>
                    <a:pt x="394" y="2570"/>
                  </a:lnTo>
                  <a:lnTo>
                    <a:pt x="386" y="2562"/>
                  </a:lnTo>
                  <a:lnTo>
                    <a:pt x="386" y="2562"/>
                  </a:lnTo>
                  <a:lnTo>
                    <a:pt x="352" y="2534"/>
                  </a:lnTo>
                  <a:lnTo>
                    <a:pt x="336" y="2518"/>
                  </a:lnTo>
                  <a:lnTo>
                    <a:pt x="320" y="2502"/>
                  </a:lnTo>
                  <a:lnTo>
                    <a:pt x="320" y="2502"/>
                  </a:lnTo>
                  <a:lnTo>
                    <a:pt x="312" y="2490"/>
                  </a:lnTo>
                  <a:lnTo>
                    <a:pt x="304" y="2476"/>
                  </a:lnTo>
                  <a:lnTo>
                    <a:pt x="292" y="2452"/>
                  </a:lnTo>
                  <a:lnTo>
                    <a:pt x="292" y="2452"/>
                  </a:lnTo>
                  <a:lnTo>
                    <a:pt x="284" y="2434"/>
                  </a:lnTo>
                  <a:lnTo>
                    <a:pt x="274" y="2416"/>
                  </a:lnTo>
                  <a:lnTo>
                    <a:pt x="274" y="2416"/>
                  </a:lnTo>
                  <a:lnTo>
                    <a:pt x="262" y="2398"/>
                  </a:lnTo>
                  <a:lnTo>
                    <a:pt x="250" y="2382"/>
                  </a:lnTo>
                  <a:lnTo>
                    <a:pt x="250" y="2382"/>
                  </a:lnTo>
                  <a:lnTo>
                    <a:pt x="232" y="2356"/>
                  </a:lnTo>
                  <a:lnTo>
                    <a:pt x="222" y="2344"/>
                  </a:lnTo>
                  <a:lnTo>
                    <a:pt x="216" y="2330"/>
                  </a:lnTo>
                  <a:lnTo>
                    <a:pt x="216" y="2330"/>
                  </a:lnTo>
                  <a:lnTo>
                    <a:pt x="206" y="2314"/>
                  </a:lnTo>
                  <a:lnTo>
                    <a:pt x="198" y="2300"/>
                  </a:lnTo>
                  <a:lnTo>
                    <a:pt x="178" y="2272"/>
                  </a:lnTo>
                  <a:lnTo>
                    <a:pt x="178" y="2272"/>
                  </a:lnTo>
                  <a:lnTo>
                    <a:pt x="158" y="2244"/>
                  </a:lnTo>
                  <a:lnTo>
                    <a:pt x="158" y="2244"/>
                  </a:lnTo>
                  <a:lnTo>
                    <a:pt x="142" y="2218"/>
                  </a:lnTo>
                  <a:lnTo>
                    <a:pt x="142" y="2218"/>
                  </a:lnTo>
                  <a:lnTo>
                    <a:pt x="128" y="2196"/>
                  </a:lnTo>
                  <a:lnTo>
                    <a:pt x="118" y="2182"/>
                  </a:lnTo>
                  <a:lnTo>
                    <a:pt x="118" y="2182"/>
                  </a:lnTo>
                  <a:lnTo>
                    <a:pt x="114" y="2182"/>
                  </a:lnTo>
                  <a:lnTo>
                    <a:pt x="114" y="2182"/>
                  </a:lnTo>
                  <a:lnTo>
                    <a:pt x="112" y="2184"/>
                  </a:lnTo>
                  <a:lnTo>
                    <a:pt x="112" y="2190"/>
                  </a:lnTo>
                  <a:lnTo>
                    <a:pt x="100" y="2190"/>
                  </a:lnTo>
                  <a:lnTo>
                    <a:pt x="100" y="2190"/>
                  </a:lnTo>
                  <a:lnTo>
                    <a:pt x="102" y="2180"/>
                  </a:lnTo>
                  <a:lnTo>
                    <a:pt x="104" y="2176"/>
                  </a:lnTo>
                  <a:lnTo>
                    <a:pt x="106" y="2172"/>
                  </a:lnTo>
                  <a:lnTo>
                    <a:pt x="106" y="2172"/>
                  </a:lnTo>
                  <a:lnTo>
                    <a:pt x="112" y="2170"/>
                  </a:lnTo>
                  <a:lnTo>
                    <a:pt x="118" y="2170"/>
                  </a:lnTo>
                  <a:lnTo>
                    <a:pt x="122" y="2172"/>
                  </a:lnTo>
                  <a:lnTo>
                    <a:pt x="124" y="2172"/>
                  </a:lnTo>
                  <a:lnTo>
                    <a:pt x="124" y="2172"/>
                  </a:lnTo>
                  <a:lnTo>
                    <a:pt x="130" y="2178"/>
                  </a:lnTo>
                  <a:lnTo>
                    <a:pt x="138" y="2188"/>
                  </a:lnTo>
                  <a:lnTo>
                    <a:pt x="152" y="2212"/>
                  </a:lnTo>
                  <a:lnTo>
                    <a:pt x="152" y="2212"/>
                  </a:lnTo>
                  <a:lnTo>
                    <a:pt x="168" y="2238"/>
                  </a:lnTo>
                  <a:lnTo>
                    <a:pt x="168" y="2238"/>
                  </a:lnTo>
                  <a:lnTo>
                    <a:pt x="188" y="2264"/>
                  </a:lnTo>
                  <a:lnTo>
                    <a:pt x="188" y="2264"/>
                  </a:lnTo>
                  <a:lnTo>
                    <a:pt x="208" y="2294"/>
                  </a:lnTo>
                  <a:lnTo>
                    <a:pt x="218" y="2308"/>
                  </a:lnTo>
                  <a:lnTo>
                    <a:pt x="226" y="2324"/>
                  </a:lnTo>
                  <a:lnTo>
                    <a:pt x="226" y="2324"/>
                  </a:lnTo>
                  <a:lnTo>
                    <a:pt x="232" y="2338"/>
                  </a:lnTo>
                  <a:lnTo>
                    <a:pt x="242" y="2350"/>
                  </a:lnTo>
                  <a:lnTo>
                    <a:pt x="260" y="2374"/>
                  </a:lnTo>
                  <a:lnTo>
                    <a:pt x="260" y="2374"/>
                  </a:lnTo>
                  <a:lnTo>
                    <a:pt x="272" y="2392"/>
                  </a:lnTo>
                  <a:lnTo>
                    <a:pt x="284" y="2410"/>
                  </a:lnTo>
                  <a:lnTo>
                    <a:pt x="284" y="2410"/>
                  </a:lnTo>
                  <a:lnTo>
                    <a:pt x="294" y="2428"/>
                  </a:lnTo>
                  <a:lnTo>
                    <a:pt x="304" y="2446"/>
                  </a:lnTo>
                  <a:lnTo>
                    <a:pt x="304" y="2446"/>
                  </a:lnTo>
                  <a:lnTo>
                    <a:pt x="314" y="2472"/>
                  </a:lnTo>
                  <a:lnTo>
                    <a:pt x="322" y="2482"/>
                  </a:lnTo>
                  <a:lnTo>
                    <a:pt x="330" y="2494"/>
                  </a:lnTo>
                  <a:lnTo>
                    <a:pt x="330" y="2494"/>
                  </a:lnTo>
                  <a:lnTo>
                    <a:pt x="344" y="2510"/>
                  </a:lnTo>
                  <a:lnTo>
                    <a:pt x="360" y="2526"/>
                  </a:lnTo>
                  <a:lnTo>
                    <a:pt x="392" y="2554"/>
                  </a:lnTo>
                  <a:lnTo>
                    <a:pt x="392" y="2554"/>
                  </a:lnTo>
                  <a:lnTo>
                    <a:pt x="402" y="2562"/>
                  </a:lnTo>
                  <a:lnTo>
                    <a:pt x="410" y="2570"/>
                  </a:lnTo>
                  <a:lnTo>
                    <a:pt x="426" y="2592"/>
                  </a:lnTo>
                  <a:lnTo>
                    <a:pt x="440" y="2616"/>
                  </a:lnTo>
                  <a:lnTo>
                    <a:pt x="452" y="2642"/>
                  </a:lnTo>
                  <a:lnTo>
                    <a:pt x="452" y="2642"/>
                  </a:lnTo>
                  <a:lnTo>
                    <a:pt x="470" y="2674"/>
                  </a:lnTo>
                  <a:lnTo>
                    <a:pt x="480" y="2690"/>
                  </a:lnTo>
                  <a:lnTo>
                    <a:pt x="490" y="2704"/>
                  </a:lnTo>
                  <a:lnTo>
                    <a:pt x="490" y="2704"/>
                  </a:lnTo>
                  <a:lnTo>
                    <a:pt x="520" y="2740"/>
                  </a:lnTo>
                  <a:lnTo>
                    <a:pt x="552" y="2776"/>
                  </a:lnTo>
                  <a:lnTo>
                    <a:pt x="588" y="2808"/>
                  </a:lnTo>
                  <a:lnTo>
                    <a:pt x="626" y="2838"/>
                  </a:lnTo>
                  <a:lnTo>
                    <a:pt x="626" y="2838"/>
                  </a:lnTo>
                  <a:lnTo>
                    <a:pt x="656" y="2858"/>
                  </a:lnTo>
                  <a:lnTo>
                    <a:pt x="686" y="2876"/>
                  </a:lnTo>
                  <a:lnTo>
                    <a:pt x="686" y="2876"/>
                  </a:lnTo>
                  <a:lnTo>
                    <a:pt x="704" y="2886"/>
                  </a:lnTo>
                  <a:lnTo>
                    <a:pt x="704" y="2886"/>
                  </a:lnTo>
                  <a:lnTo>
                    <a:pt x="728" y="2900"/>
                  </a:lnTo>
                  <a:lnTo>
                    <a:pt x="748" y="2916"/>
                  </a:lnTo>
                  <a:lnTo>
                    <a:pt x="786" y="2950"/>
                  </a:lnTo>
                  <a:lnTo>
                    <a:pt x="786" y="2950"/>
                  </a:lnTo>
                  <a:lnTo>
                    <a:pt x="814" y="2976"/>
                  </a:lnTo>
                  <a:lnTo>
                    <a:pt x="814" y="2976"/>
                  </a:lnTo>
                  <a:lnTo>
                    <a:pt x="834" y="2992"/>
                  </a:lnTo>
                  <a:lnTo>
                    <a:pt x="858" y="3006"/>
                  </a:lnTo>
                  <a:lnTo>
                    <a:pt x="882" y="3016"/>
                  </a:lnTo>
                  <a:lnTo>
                    <a:pt x="906" y="3026"/>
                  </a:lnTo>
                  <a:lnTo>
                    <a:pt x="906" y="3026"/>
                  </a:lnTo>
                  <a:lnTo>
                    <a:pt x="926" y="3034"/>
                  </a:lnTo>
                  <a:lnTo>
                    <a:pt x="926" y="3034"/>
                  </a:lnTo>
                  <a:lnTo>
                    <a:pt x="936" y="3038"/>
                  </a:lnTo>
                  <a:lnTo>
                    <a:pt x="936" y="3038"/>
                  </a:lnTo>
                  <a:lnTo>
                    <a:pt x="962" y="3050"/>
                  </a:lnTo>
                  <a:lnTo>
                    <a:pt x="976" y="3054"/>
                  </a:lnTo>
                  <a:lnTo>
                    <a:pt x="990" y="3056"/>
                  </a:lnTo>
                  <a:lnTo>
                    <a:pt x="990" y="3056"/>
                  </a:lnTo>
                  <a:lnTo>
                    <a:pt x="974" y="3046"/>
                  </a:lnTo>
                  <a:lnTo>
                    <a:pt x="958" y="3036"/>
                  </a:lnTo>
                  <a:lnTo>
                    <a:pt x="940" y="3030"/>
                  </a:lnTo>
                  <a:lnTo>
                    <a:pt x="924" y="3024"/>
                  </a:lnTo>
                  <a:lnTo>
                    <a:pt x="922" y="3022"/>
                  </a:lnTo>
                  <a:lnTo>
                    <a:pt x="922" y="3022"/>
                  </a:lnTo>
                  <a:lnTo>
                    <a:pt x="922" y="3022"/>
                  </a:lnTo>
                  <a:lnTo>
                    <a:pt x="916" y="3016"/>
                  </a:lnTo>
                  <a:lnTo>
                    <a:pt x="906" y="3010"/>
                  </a:lnTo>
                  <a:lnTo>
                    <a:pt x="882" y="2994"/>
                  </a:lnTo>
                  <a:lnTo>
                    <a:pt x="882" y="2994"/>
                  </a:lnTo>
                  <a:lnTo>
                    <a:pt x="844" y="2972"/>
                  </a:lnTo>
                  <a:lnTo>
                    <a:pt x="844" y="2972"/>
                  </a:lnTo>
                  <a:lnTo>
                    <a:pt x="844" y="2970"/>
                  </a:lnTo>
                  <a:lnTo>
                    <a:pt x="844" y="2970"/>
                  </a:lnTo>
                  <a:lnTo>
                    <a:pt x="826" y="2958"/>
                  </a:lnTo>
                  <a:lnTo>
                    <a:pt x="810" y="2946"/>
                  </a:lnTo>
                  <a:lnTo>
                    <a:pt x="796" y="2934"/>
                  </a:lnTo>
                  <a:lnTo>
                    <a:pt x="786" y="2922"/>
                  </a:lnTo>
                  <a:lnTo>
                    <a:pt x="780" y="2910"/>
                  </a:lnTo>
                  <a:lnTo>
                    <a:pt x="792" y="2912"/>
                  </a:lnTo>
                  <a:lnTo>
                    <a:pt x="792" y="2912"/>
                  </a:lnTo>
                  <a:lnTo>
                    <a:pt x="806" y="2916"/>
                  </a:lnTo>
                  <a:lnTo>
                    <a:pt x="818" y="2920"/>
                  </a:lnTo>
                  <a:lnTo>
                    <a:pt x="842" y="2930"/>
                  </a:lnTo>
                  <a:lnTo>
                    <a:pt x="866" y="2944"/>
                  </a:lnTo>
                  <a:lnTo>
                    <a:pt x="890" y="2958"/>
                  </a:lnTo>
                  <a:lnTo>
                    <a:pt x="890" y="2958"/>
                  </a:lnTo>
                  <a:lnTo>
                    <a:pt x="924" y="2980"/>
                  </a:lnTo>
                  <a:lnTo>
                    <a:pt x="940" y="2988"/>
                  </a:lnTo>
                  <a:lnTo>
                    <a:pt x="958" y="2996"/>
                  </a:lnTo>
                  <a:lnTo>
                    <a:pt x="958" y="2996"/>
                  </a:lnTo>
                  <a:lnTo>
                    <a:pt x="992" y="3014"/>
                  </a:lnTo>
                  <a:lnTo>
                    <a:pt x="1038" y="3034"/>
                  </a:lnTo>
                  <a:lnTo>
                    <a:pt x="1094" y="3052"/>
                  </a:lnTo>
                  <a:lnTo>
                    <a:pt x="1126" y="3060"/>
                  </a:lnTo>
                  <a:lnTo>
                    <a:pt x="1156" y="3068"/>
                  </a:lnTo>
                  <a:lnTo>
                    <a:pt x="1186" y="3074"/>
                  </a:lnTo>
                  <a:lnTo>
                    <a:pt x="1218" y="3080"/>
                  </a:lnTo>
                  <a:lnTo>
                    <a:pt x="1246" y="3082"/>
                  </a:lnTo>
                  <a:lnTo>
                    <a:pt x="1274" y="3082"/>
                  </a:lnTo>
                  <a:lnTo>
                    <a:pt x="1302" y="3080"/>
                  </a:lnTo>
                  <a:lnTo>
                    <a:pt x="1324" y="3074"/>
                  </a:lnTo>
                  <a:lnTo>
                    <a:pt x="1346" y="3066"/>
                  </a:lnTo>
                  <a:lnTo>
                    <a:pt x="1354" y="3062"/>
                  </a:lnTo>
                  <a:lnTo>
                    <a:pt x="1362" y="3056"/>
                  </a:lnTo>
                  <a:lnTo>
                    <a:pt x="1364" y="3054"/>
                  </a:lnTo>
                  <a:lnTo>
                    <a:pt x="1366" y="3054"/>
                  </a:lnTo>
                  <a:lnTo>
                    <a:pt x="1366" y="3054"/>
                  </a:lnTo>
                  <a:lnTo>
                    <a:pt x="1374" y="3050"/>
                  </a:lnTo>
                  <a:lnTo>
                    <a:pt x="1382" y="3046"/>
                  </a:lnTo>
                  <a:lnTo>
                    <a:pt x="1400" y="3034"/>
                  </a:lnTo>
                  <a:lnTo>
                    <a:pt x="1400" y="3034"/>
                  </a:lnTo>
                  <a:lnTo>
                    <a:pt x="1412" y="3024"/>
                  </a:lnTo>
                  <a:lnTo>
                    <a:pt x="1426" y="3016"/>
                  </a:lnTo>
                  <a:lnTo>
                    <a:pt x="1442" y="3008"/>
                  </a:lnTo>
                  <a:lnTo>
                    <a:pt x="1462" y="3004"/>
                  </a:lnTo>
                  <a:lnTo>
                    <a:pt x="1462" y="3004"/>
                  </a:lnTo>
                  <a:lnTo>
                    <a:pt x="1490" y="2998"/>
                  </a:lnTo>
                  <a:lnTo>
                    <a:pt x="1514" y="2990"/>
                  </a:lnTo>
                  <a:lnTo>
                    <a:pt x="1536" y="2982"/>
                  </a:lnTo>
                  <a:lnTo>
                    <a:pt x="1558" y="2970"/>
                  </a:lnTo>
                  <a:lnTo>
                    <a:pt x="1558" y="2970"/>
                  </a:lnTo>
                  <a:lnTo>
                    <a:pt x="1568" y="2964"/>
                  </a:lnTo>
                  <a:lnTo>
                    <a:pt x="1580" y="2960"/>
                  </a:lnTo>
                  <a:lnTo>
                    <a:pt x="1606" y="2956"/>
                  </a:lnTo>
                  <a:lnTo>
                    <a:pt x="1634" y="2954"/>
                  </a:lnTo>
                  <a:lnTo>
                    <a:pt x="1662" y="2954"/>
                  </a:lnTo>
                  <a:lnTo>
                    <a:pt x="1666" y="2954"/>
                  </a:lnTo>
                  <a:lnTo>
                    <a:pt x="1666" y="2954"/>
                  </a:lnTo>
                  <a:lnTo>
                    <a:pt x="1688" y="2952"/>
                  </a:lnTo>
                  <a:lnTo>
                    <a:pt x="1712" y="2946"/>
                  </a:lnTo>
                  <a:lnTo>
                    <a:pt x="1738" y="2934"/>
                  </a:lnTo>
                  <a:lnTo>
                    <a:pt x="1766" y="2918"/>
                  </a:lnTo>
                  <a:lnTo>
                    <a:pt x="1766" y="2918"/>
                  </a:lnTo>
                  <a:lnTo>
                    <a:pt x="1778" y="2910"/>
                  </a:lnTo>
                  <a:lnTo>
                    <a:pt x="1788" y="2904"/>
                  </a:lnTo>
                  <a:lnTo>
                    <a:pt x="1792" y="2896"/>
                  </a:lnTo>
                  <a:lnTo>
                    <a:pt x="1794" y="2890"/>
                  </a:lnTo>
                  <a:lnTo>
                    <a:pt x="1794" y="2890"/>
                  </a:lnTo>
                  <a:lnTo>
                    <a:pt x="1794" y="2882"/>
                  </a:lnTo>
                  <a:lnTo>
                    <a:pt x="1788" y="2870"/>
                  </a:lnTo>
                  <a:lnTo>
                    <a:pt x="1788" y="2870"/>
                  </a:lnTo>
                  <a:lnTo>
                    <a:pt x="1784" y="2884"/>
                  </a:lnTo>
                  <a:lnTo>
                    <a:pt x="1776" y="2894"/>
                  </a:lnTo>
                  <a:lnTo>
                    <a:pt x="1766" y="2904"/>
                  </a:lnTo>
                  <a:lnTo>
                    <a:pt x="1756" y="2912"/>
                  </a:lnTo>
                  <a:lnTo>
                    <a:pt x="1744" y="2918"/>
                  </a:lnTo>
                  <a:lnTo>
                    <a:pt x="1732" y="2924"/>
                  </a:lnTo>
                  <a:lnTo>
                    <a:pt x="1710" y="2930"/>
                  </a:lnTo>
                  <a:lnTo>
                    <a:pt x="1710" y="2930"/>
                  </a:lnTo>
                  <a:lnTo>
                    <a:pt x="1696" y="2932"/>
                  </a:lnTo>
                  <a:lnTo>
                    <a:pt x="1682" y="2932"/>
                  </a:lnTo>
                  <a:lnTo>
                    <a:pt x="1668" y="2928"/>
                  </a:lnTo>
                  <a:lnTo>
                    <a:pt x="1654" y="2924"/>
                  </a:lnTo>
                  <a:lnTo>
                    <a:pt x="1628" y="2912"/>
                  </a:lnTo>
                  <a:lnTo>
                    <a:pt x="1602" y="2898"/>
                  </a:lnTo>
                  <a:lnTo>
                    <a:pt x="1602" y="2898"/>
                  </a:lnTo>
                  <a:lnTo>
                    <a:pt x="1578" y="2886"/>
                  </a:lnTo>
                  <a:lnTo>
                    <a:pt x="1578" y="2886"/>
                  </a:lnTo>
                  <a:lnTo>
                    <a:pt x="1558" y="2892"/>
                  </a:lnTo>
                  <a:lnTo>
                    <a:pt x="1542" y="2900"/>
                  </a:lnTo>
                  <a:lnTo>
                    <a:pt x="1530" y="2912"/>
                  </a:lnTo>
                  <a:lnTo>
                    <a:pt x="1520" y="2926"/>
                  </a:lnTo>
                  <a:lnTo>
                    <a:pt x="1520" y="2926"/>
                  </a:lnTo>
                  <a:lnTo>
                    <a:pt x="1514" y="2936"/>
                  </a:lnTo>
                  <a:lnTo>
                    <a:pt x="1506" y="2944"/>
                  </a:lnTo>
                  <a:lnTo>
                    <a:pt x="1494" y="2950"/>
                  </a:lnTo>
                  <a:lnTo>
                    <a:pt x="1482" y="2952"/>
                  </a:lnTo>
                  <a:lnTo>
                    <a:pt x="1482" y="2952"/>
                  </a:lnTo>
                  <a:lnTo>
                    <a:pt x="1480" y="2952"/>
                  </a:lnTo>
                  <a:lnTo>
                    <a:pt x="1480" y="2952"/>
                  </a:lnTo>
                  <a:lnTo>
                    <a:pt x="1464" y="2950"/>
                  </a:lnTo>
                  <a:lnTo>
                    <a:pt x="1450" y="2944"/>
                  </a:lnTo>
                  <a:lnTo>
                    <a:pt x="1440" y="2936"/>
                  </a:lnTo>
                  <a:lnTo>
                    <a:pt x="1432" y="2924"/>
                  </a:lnTo>
                  <a:lnTo>
                    <a:pt x="1432" y="2924"/>
                  </a:lnTo>
                  <a:lnTo>
                    <a:pt x="1424" y="2916"/>
                  </a:lnTo>
                  <a:lnTo>
                    <a:pt x="1414" y="2906"/>
                  </a:lnTo>
                  <a:lnTo>
                    <a:pt x="1402" y="2894"/>
                  </a:lnTo>
                  <a:lnTo>
                    <a:pt x="1394" y="2888"/>
                  </a:lnTo>
                  <a:lnTo>
                    <a:pt x="1394" y="2888"/>
                  </a:lnTo>
                  <a:lnTo>
                    <a:pt x="1382" y="2884"/>
                  </a:lnTo>
                  <a:lnTo>
                    <a:pt x="1370" y="2882"/>
                  </a:lnTo>
                  <a:lnTo>
                    <a:pt x="1364" y="2884"/>
                  </a:lnTo>
                  <a:lnTo>
                    <a:pt x="1360" y="2886"/>
                  </a:lnTo>
                  <a:lnTo>
                    <a:pt x="1356" y="2890"/>
                  </a:lnTo>
                  <a:lnTo>
                    <a:pt x="1352" y="2894"/>
                  </a:lnTo>
                  <a:lnTo>
                    <a:pt x="1352" y="2894"/>
                  </a:lnTo>
                  <a:lnTo>
                    <a:pt x="1348" y="2902"/>
                  </a:lnTo>
                  <a:lnTo>
                    <a:pt x="1346" y="2910"/>
                  </a:lnTo>
                  <a:lnTo>
                    <a:pt x="1346" y="2916"/>
                  </a:lnTo>
                  <a:lnTo>
                    <a:pt x="1348" y="2922"/>
                  </a:lnTo>
                  <a:lnTo>
                    <a:pt x="1354" y="2932"/>
                  </a:lnTo>
                  <a:lnTo>
                    <a:pt x="1364" y="2942"/>
                  </a:lnTo>
                  <a:lnTo>
                    <a:pt x="1364" y="2942"/>
                  </a:lnTo>
                  <a:lnTo>
                    <a:pt x="1376" y="2952"/>
                  </a:lnTo>
                  <a:lnTo>
                    <a:pt x="1386" y="2966"/>
                  </a:lnTo>
                  <a:lnTo>
                    <a:pt x="1388" y="2970"/>
                  </a:lnTo>
                  <a:lnTo>
                    <a:pt x="1386" y="2974"/>
                  </a:lnTo>
                  <a:lnTo>
                    <a:pt x="1386" y="2974"/>
                  </a:lnTo>
                  <a:lnTo>
                    <a:pt x="1366" y="2990"/>
                  </a:lnTo>
                  <a:lnTo>
                    <a:pt x="1344" y="3002"/>
                  </a:lnTo>
                  <a:lnTo>
                    <a:pt x="1320" y="3010"/>
                  </a:lnTo>
                  <a:lnTo>
                    <a:pt x="1296" y="3014"/>
                  </a:lnTo>
                  <a:lnTo>
                    <a:pt x="1272" y="3014"/>
                  </a:lnTo>
                  <a:lnTo>
                    <a:pt x="1246" y="3010"/>
                  </a:lnTo>
                  <a:lnTo>
                    <a:pt x="1220" y="3002"/>
                  </a:lnTo>
                  <a:lnTo>
                    <a:pt x="1194" y="2988"/>
                  </a:lnTo>
                  <a:lnTo>
                    <a:pt x="1194" y="2988"/>
                  </a:lnTo>
                  <a:lnTo>
                    <a:pt x="1172" y="2976"/>
                  </a:lnTo>
                  <a:lnTo>
                    <a:pt x="1172" y="2976"/>
                  </a:lnTo>
                  <a:lnTo>
                    <a:pt x="1140" y="2958"/>
                  </a:lnTo>
                  <a:lnTo>
                    <a:pt x="1124" y="2950"/>
                  </a:lnTo>
                  <a:lnTo>
                    <a:pt x="1108" y="2938"/>
                  </a:lnTo>
                  <a:lnTo>
                    <a:pt x="1096" y="2926"/>
                  </a:lnTo>
                  <a:lnTo>
                    <a:pt x="1084" y="2914"/>
                  </a:lnTo>
                  <a:lnTo>
                    <a:pt x="1078" y="2900"/>
                  </a:lnTo>
                  <a:lnTo>
                    <a:pt x="1076" y="2892"/>
                  </a:lnTo>
                  <a:lnTo>
                    <a:pt x="1074" y="2886"/>
                  </a:lnTo>
                  <a:lnTo>
                    <a:pt x="1074" y="2886"/>
                  </a:lnTo>
                  <a:lnTo>
                    <a:pt x="1076" y="2872"/>
                  </a:lnTo>
                  <a:lnTo>
                    <a:pt x="1082" y="2862"/>
                  </a:lnTo>
                  <a:lnTo>
                    <a:pt x="1090" y="2850"/>
                  </a:lnTo>
                  <a:lnTo>
                    <a:pt x="1100" y="2842"/>
                  </a:lnTo>
                  <a:lnTo>
                    <a:pt x="1100" y="2842"/>
                  </a:lnTo>
                  <a:lnTo>
                    <a:pt x="1110" y="2830"/>
                  </a:lnTo>
                  <a:lnTo>
                    <a:pt x="1118" y="2816"/>
                  </a:lnTo>
                  <a:lnTo>
                    <a:pt x="1118" y="2816"/>
                  </a:lnTo>
                  <a:lnTo>
                    <a:pt x="1124" y="2804"/>
                  </a:lnTo>
                  <a:lnTo>
                    <a:pt x="1128" y="2790"/>
                  </a:lnTo>
                  <a:lnTo>
                    <a:pt x="1128" y="2790"/>
                  </a:lnTo>
                  <a:lnTo>
                    <a:pt x="1132" y="2776"/>
                  </a:lnTo>
                  <a:lnTo>
                    <a:pt x="1138" y="2760"/>
                  </a:lnTo>
                  <a:lnTo>
                    <a:pt x="1148" y="2746"/>
                  </a:lnTo>
                  <a:lnTo>
                    <a:pt x="1160" y="2734"/>
                  </a:lnTo>
                  <a:lnTo>
                    <a:pt x="1160" y="2734"/>
                  </a:lnTo>
                  <a:lnTo>
                    <a:pt x="1172" y="2726"/>
                  </a:lnTo>
                  <a:lnTo>
                    <a:pt x="1184" y="2718"/>
                  </a:lnTo>
                  <a:lnTo>
                    <a:pt x="1196" y="2714"/>
                  </a:lnTo>
                  <a:lnTo>
                    <a:pt x="1210" y="2710"/>
                  </a:lnTo>
                  <a:lnTo>
                    <a:pt x="1224" y="2708"/>
                  </a:lnTo>
                  <a:lnTo>
                    <a:pt x="1238" y="2710"/>
                  </a:lnTo>
                  <a:lnTo>
                    <a:pt x="1252" y="2714"/>
                  </a:lnTo>
                  <a:lnTo>
                    <a:pt x="1266" y="2722"/>
                  </a:lnTo>
                  <a:lnTo>
                    <a:pt x="1266" y="2722"/>
                  </a:lnTo>
                  <a:lnTo>
                    <a:pt x="1316" y="2730"/>
                  </a:lnTo>
                  <a:lnTo>
                    <a:pt x="1350" y="2734"/>
                  </a:lnTo>
                  <a:lnTo>
                    <a:pt x="1350" y="2734"/>
                  </a:lnTo>
                  <a:lnTo>
                    <a:pt x="1346" y="2724"/>
                  </a:lnTo>
                  <a:lnTo>
                    <a:pt x="1338" y="2716"/>
                  </a:lnTo>
                  <a:lnTo>
                    <a:pt x="1328" y="2708"/>
                  </a:lnTo>
                  <a:lnTo>
                    <a:pt x="1316" y="2704"/>
                  </a:lnTo>
                  <a:lnTo>
                    <a:pt x="1290" y="2694"/>
                  </a:lnTo>
                  <a:lnTo>
                    <a:pt x="1264" y="2690"/>
                  </a:lnTo>
                  <a:lnTo>
                    <a:pt x="1264" y="2690"/>
                  </a:lnTo>
                  <a:lnTo>
                    <a:pt x="1240" y="2684"/>
                  </a:lnTo>
                  <a:lnTo>
                    <a:pt x="1240" y="2684"/>
                  </a:lnTo>
                  <a:lnTo>
                    <a:pt x="1228" y="2680"/>
                  </a:lnTo>
                  <a:lnTo>
                    <a:pt x="1218" y="2674"/>
                  </a:lnTo>
                  <a:lnTo>
                    <a:pt x="1210" y="2670"/>
                  </a:lnTo>
                  <a:lnTo>
                    <a:pt x="1204" y="2664"/>
                  </a:lnTo>
                  <a:lnTo>
                    <a:pt x="1194" y="2650"/>
                  </a:lnTo>
                  <a:lnTo>
                    <a:pt x="1188" y="2638"/>
                  </a:lnTo>
                  <a:lnTo>
                    <a:pt x="1188" y="2638"/>
                  </a:lnTo>
                  <a:lnTo>
                    <a:pt x="1180" y="2622"/>
                  </a:lnTo>
                  <a:lnTo>
                    <a:pt x="1176" y="2616"/>
                  </a:lnTo>
                  <a:lnTo>
                    <a:pt x="1168" y="2610"/>
                  </a:lnTo>
                  <a:lnTo>
                    <a:pt x="1168" y="2610"/>
                  </a:lnTo>
                  <a:lnTo>
                    <a:pt x="1162" y="2606"/>
                  </a:lnTo>
                  <a:lnTo>
                    <a:pt x="1156" y="2600"/>
                  </a:lnTo>
                  <a:lnTo>
                    <a:pt x="1150" y="2588"/>
                  </a:lnTo>
                  <a:lnTo>
                    <a:pt x="1146" y="2576"/>
                  </a:lnTo>
                  <a:lnTo>
                    <a:pt x="1144" y="2562"/>
                  </a:lnTo>
                  <a:lnTo>
                    <a:pt x="1144" y="2562"/>
                  </a:lnTo>
                  <a:lnTo>
                    <a:pt x="1142" y="2548"/>
                  </a:lnTo>
                  <a:lnTo>
                    <a:pt x="1142" y="2548"/>
                  </a:lnTo>
                  <a:lnTo>
                    <a:pt x="1136" y="2534"/>
                  </a:lnTo>
                  <a:lnTo>
                    <a:pt x="1132" y="2522"/>
                  </a:lnTo>
                  <a:lnTo>
                    <a:pt x="1126" y="2512"/>
                  </a:lnTo>
                  <a:lnTo>
                    <a:pt x="1116" y="2498"/>
                  </a:lnTo>
                  <a:lnTo>
                    <a:pt x="1114" y="2494"/>
                  </a:lnTo>
                  <a:lnTo>
                    <a:pt x="1114" y="2494"/>
                  </a:lnTo>
                  <a:lnTo>
                    <a:pt x="1100" y="2472"/>
                  </a:lnTo>
                  <a:lnTo>
                    <a:pt x="1086" y="2450"/>
                  </a:lnTo>
                  <a:lnTo>
                    <a:pt x="1064" y="2404"/>
                  </a:lnTo>
                  <a:lnTo>
                    <a:pt x="1064" y="2404"/>
                  </a:lnTo>
                  <a:lnTo>
                    <a:pt x="1042" y="2360"/>
                  </a:lnTo>
                  <a:lnTo>
                    <a:pt x="1028" y="2338"/>
                  </a:lnTo>
                  <a:lnTo>
                    <a:pt x="1016" y="2318"/>
                  </a:lnTo>
                  <a:lnTo>
                    <a:pt x="1016" y="2318"/>
                  </a:lnTo>
                  <a:lnTo>
                    <a:pt x="1004" y="2298"/>
                  </a:lnTo>
                  <a:lnTo>
                    <a:pt x="994" y="2278"/>
                  </a:lnTo>
                  <a:lnTo>
                    <a:pt x="988" y="2258"/>
                  </a:lnTo>
                  <a:lnTo>
                    <a:pt x="984" y="2236"/>
                  </a:lnTo>
                  <a:lnTo>
                    <a:pt x="984" y="2236"/>
                  </a:lnTo>
                  <a:lnTo>
                    <a:pt x="984" y="2214"/>
                  </a:lnTo>
                  <a:lnTo>
                    <a:pt x="986" y="2200"/>
                  </a:lnTo>
                  <a:lnTo>
                    <a:pt x="988" y="2194"/>
                  </a:lnTo>
                  <a:lnTo>
                    <a:pt x="994" y="2190"/>
                  </a:lnTo>
                  <a:lnTo>
                    <a:pt x="994" y="2190"/>
                  </a:lnTo>
                  <a:lnTo>
                    <a:pt x="1000" y="2190"/>
                  </a:lnTo>
                  <a:lnTo>
                    <a:pt x="1004" y="2190"/>
                  </a:lnTo>
                  <a:lnTo>
                    <a:pt x="1008" y="2194"/>
                  </a:lnTo>
                  <a:lnTo>
                    <a:pt x="1008" y="2194"/>
                  </a:lnTo>
                  <a:lnTo>
                    <a:pt x="1012" y="2198"/>
                  </a:lnTo>
                  <a:lnTo>
                    <a:pt x="1014" y="2202"/>
                  </a:lnTo>
                  <a:lnTo>
                    <a:pt x="1016" y="2214"/>
                  </a:lnTo>
                  <a:lnTo>
                    <a:pt x="1016" y="2214"/>
                  </a:lnTo>
                  <a:lnTo>
                    <a:pt x="1018" y="2222"/>
                  </a:lnTo>
                  <a:lnTo>
                    <a:pt x="1018" y="2222"/>
                  </a:lnTo>
                  <a:lnTo>
                    <a:pt x="1024" y="2216"/>
                  </a:lnTo>
                  <a:lnTo>
                    <a:pt x="1024" y="2216"/>
                  </a:lnTo>
                  <a:lnTo>
                    <a:pt x="1030" y="2208"/>
                  </a:lnTo>
                  <a:lnTo>
                    <a:pt x="1036" y="2196"/>
                  </a:lnTo>
                  <a:lnTo>
                    <a:pt x="1036" y="2182"/>
                  </a:lnTo>
                  <a:lnTo>
                    <a:pt x="1036" y="2166"/>
                  </a:lnTo>
                  <a:lnTo>
                    <a:pt x="1036" y="2166"/>
                  </a:lnTo>
                  <a:lnTo>
                    <a:pt x="1034" y="2154"/>
                  </a:lnTo>
                  <a:lnTo>
                    <a:pt x="1030" y="2144"/>
                  </a:lnTo>
                  <a:lnTo>
                    <a:pt x="1026" y="2136"/>
                  </a:lnTo>
                  <a:lnTo>
                    <a:pt x="1020" y="2132"/>
                  </a:lnTo>
                  <a:lnTo>
                    <a:pt x="1018" y="2134"/>
                  </a:lnTo>
                  <a:lnTo>
                    <a:pt x="1018" y="2134"/>
                  </a:lnTo>
                  <a:lnTo>
                    <a:pt x="1006" y="2148"/>
                  </a:lnTo>
                  <a:lnTo>
                    <a:pt x="994" y="2158"/>
                  </a:lnTo>
                  <a:lnTo>
                    <a:pt x="982" y="2166"/>
                  </a:lnTo>
                  <a:lnTo>
                    <a:pt x="974" y="2170"/>
                  </a:lnTo>
                  <a:lnTo>
                    <a:pt x="968" y="2170"/>
                  </a:lnTo>
                  <a:lnTo>
                    <a:pt x="968" y="2170"/>
                  </a:lnTo>
                  <a:lnTo>
                    <a:pt x="962" y="2170"/>
                  </a:lnTo>
                  <a:lnTo>
                    <a:pt x="954" y="2168"/>
                  </a:lnTo>
                  <a:lnTo>
                    <a:pt x="942" y="2160"/>
                  </a:lnTo>
                  <a:lnTo>
                    <a:pt x="938" y="2162"/>
                  </a:lnTo>
                  <a:lnTo>
                    <a:pt x="934" y="2158"/>
                  </a:lnTo>
                  <a:lnTo>
                    <a:pt x="934" y="2158"/>
                  </a:lnTo>
                  <a:lnTo>
                    <a:pt x="928" y="2148"/>
                  </a:lnTo>
                  <a:lnTo>
                    <a:pt x="922" y="2142"/>
                  </a:lnTo>
                  <a:lnTo>
                    <a:pt x="922" y="2142"/>
                  </a:lnTo>
                  <a:lnTo>
                    <a:pt x="916" y="2146"/>
                  </a:lnTo>
                  <a:lnTo>
                    <a:pt x="910" y="2150"/>
                  </a:lnTo>
                  <a:lnTo>
                    <a:pt x="908" y="2156"/>
                  </a:lnTo>
                  <a:lnTo>
                    <a:pt x="906" y="2164"/>
                  </a:lnTo>
                  <a:lnTo>
                    <a:pt x="908" y="2180"/>
                  </a:lnTo>
                  <a:lnTo>
                    <a:pt x="912" y="2202"/>
                  </a:lnTo>
                  <a:lnTo>
                    <a:pt x="912" y="2202"/>
                  </a:lnTo>
                  <a:lnTo>
                    <a:pt x="918" y="2226"/>
                  </a:lnTo>
                  <a:lnTo>
                    <a:pt x="920" y="2252"/>
                  </a:lnTo>
                  <a:lnTo>
                    <a:pt x="920" y="2270"/>
                  </a:lnTo>
                  <a:lnTo>
                    <a:pt x="910" y="2258"/>
                  </a:lnTo>
                  <a:lnTo>
                    <a:pt x="910" y="2258"/>
                  </a:lnTo>
                  <a:lnTo>
                    <a:pt x="902" y="2246"/>
                  </a:lnTo>
                  <a:lnTo>
                    <a:pt x="894" y="2234"/>
                  </a:lnTo>
                  <a:lnTo>
                    <a:pt x="882" y="2202"/>
                  </a:lnTo>
                  <a:lnTo>
                    <a:pt x="872" y="2168"/>
                  </a:lnTo>
                  <a:lnTo>
                    <a:pt x="870" y="2154"/>
                  </a:lnTo>
                  <a:lnTo>
                    <a:pt x="870" y="2142"/>
                  </a:lnTo>
                  <a:lnTo>
                    <a:pt x="870" y="2142"/>
                  </a:lnTo>
                  <a:lnTo>
                    <a:pt x="870" y="2134"/>
                  </a:lnTo>
                  <a:lnTo>
                    <a:pt x="870" y="2128"/>
                  </a:lnTo>
                  <a:lnTo>
                    <a:pt x="872" y="2116"/>
                  </a:lnTo>
                  <a:lnTo>
                    <a:pt x="880" y="2104"/>
                  </a:lnTo>
                  <a:lnTo>
                    <a:pt x="888" y="2094"/>
                  </a:lnTo>
                  <a:lnTo>
                    <a:pt x="888" y="2094"/>
                  </a:lnTo>
                  <a:lnTo>
                    <a:pt x="898" y="2078"/>
                  </a:lnTo>
                  <a:lnTo>
                    <a:pt x="900" y="2070"/>
                  </a:lnTo>
                  <a:lnTo>
                    <a:pt x="902" y="2064"/>
                  </a:lnTo>
                  <a:lnTo>
                    <a:pt x="902" y="2064"/>
                  </a:lnTo>
                  <a:lnTo>
                    <a:pt x="904" y="2050"/>
                  </a:lnTo>
                  <a:lnTo>
                    <a:pt x="902" y="2036"/>
                  </a:lnTo>
                  <a:lnTo>
                    <a:pt x="896" y="2008"/>
                  </a:lnTo>
                  <a:lnTo>
                    <a:pt x="896" y="2008"/>
                  </a:lnTo>
                  <a:lnTo>
                    <a:pt x="890" y="1986"/>
                  </a:lnTo>
                  <a:lnTo>
                    <a:pt x="888" y="1966"/>
                  </a:lnTo>
                  <a:lnTo>
                    <a:pt x="888" y="1966"/>
                  </a:lnTo>
                  <a:lnTo>
                    <a:pt x="882" y="1958"/>
                  </a:lnTo>
                  <a:lnTo>
                    <a:pt x="874" y="1954"/>
                  </a:lnTo>
                  <a:lnTo>
                    <a:pt x="866" y="1952"/>
                  </a:lnTo>
                  <a:lnTo>
                    <a:pt x="858" y="1954"/>
                  </a:lnTo>
                  <a:lnTo>
                    <a:pt x="848" y="1956"/>
                  </a:lnTo>
                  <a:lnTo>
                    <a:pt x="840" y="1960"/>
                  </a:lnTo>
                  <a:lnTo>
                    <a:pt x="818" y="1972"/>
                  </a:lnTo>
                  <a:lnTo>
                    <a:pt x="818" y="1972"/>
                  </a:lnTo>
                  <a:lnTo>
                    <a:pt x="804" y="1980"/>
                  </a:lnTo>
                  <a:lnTo>
                    <a:pt x="790" y="1986"/>
                  </a:lnTo>
                  <a:lnTo>
                    <a:pt x="790" y="1986"/>
                  </a:lnTo>
                  <a:lnTo>
                    <a:pt x="776" y="1988"/>
                  </a:lnTo>
                  <a:lnTo>
                    <a:pt x="760" y="1986"/>
                  </a:lnTo>
                  <a:lnTo>
                    <a:pt x="746" y="1982"/>
                  </a:lnTo>
                  <a:lnTo>
                    <a:pt x="732" y="1978"/>
                  </a:lnTo>
                  <a:lnTo>
                    <a:pt x="732" y="1978"/>
                  </a:lnTo>
                  <a:lnTo>
                    <a:pt x="708" y="1972"/>
                  </a:lnTo>
                  <a:lnTo>
                    <a:pt x="698" y="1970"/>
                  </a:lnTo>
                  <a:lnTo>
                    <a:pt x="688" y="1972"/>
                  </a:lnTo>
                  <a:lnTo>
                    <a:pt x="688" y="1972"/>
                  </a:lnTo>
                  <a:lnTo>
                    <a:pt x="682" y="1974"/>
                  </a:lnTo>
                  <a:lnTo>
                    <a:pt x="678" y="1978"/>
                  </a:lnTo>
                  <a:lnTo>
                    <a:pt x="676" y="1984"/>
                  </a:lnTo>
                  <a:lnTo>
                    <a:pt x="676" y="1992"/>
                  </a:lnTo>
                  <a:lnTo>
                    <a:pt x="676" y="1992"/>
                  </a:lnTo>
                  <a:lnTo>
                    <a:pt x="674" y="2004"/>
                  </a:lnTo>
                  <a:lnTo>
                    <a:pt x="674" y="2010"/>
                  </a:lnTo>
                  <a:lnTo>
                    <a:pt x="670" y="2016"/>
                  </a:lnTo>
                  <a:lnTo>
                    <a:pt x="666" y="2020"/>
                  </a:lnTo>
                  <a:lnTo>
                    <a:pt x="662" y="2024"/>
                  </a:lnTo>
                  <a:lnTo>
                    <a:pt x="654" y="2028"/>
                  </a:lnTo>
                  <a:lnTo>
                    <a:pt x="644" y="2030"/>
                  </a:lnTo>
                  <a:lnTo>
                    <a:pt x="644" y="2030"/>
                  </a:lnTo>
                  <a:lnTo>
                    <a:pt x="628" y="2032"/>
                  </a:lnTo>
                  <a:lnTo>
                    <a:pt x="614" y="2030"/>
                  </a:lnTo>
                  <a:lnTo>
                    <a:pt x="614" y="2030"/>
                  </a:lnTo>
                  <a:lnTo>
                    <a:pt x="598" y="2030"/>
                  </a:lnTo>
                  <a:lnTo>
                    <a:pt x="590" y="2030"/>
                  </a:lnTo>
                  <a:lnTo>
                    <a:pt x="582" y="2032"/>
                  </a:lnTo>
                  <a:lnTo>
                    <a:pt x="576" y="2036"/>
                  </a:lnTo>
                  <a:lnTo>
                    <a:pt x="572" y="2040"/>
                  </a:lnTo>
                  <a:lnTo>
                    <a:pt x="566" y="2046"/>
                  </a:lnTo>
                  <a:lnTo>
                    <a:pt x="562" y="2056"/>
                  </a:lnTo>
                  <a:lnTo>
                    <a:pt x="562" y="2056"/>
                  </a:lnTo>
                  <a:lnTo>
                    <a:pt x="562" y="2064"/>
                  </a:lnTo>
                  <a:lnTo>
                    <a:pt x="564" y="2074"/>
                  </a:lnTo>
                  <a:lnTo>
                    <a:pt x="568" y="2084"/>
                  </a:lnTo>
                  <a:lnTo>
                    <a:pt x="576" y="2092"/>
                  </a:lnTo>
                  <a:lnTo>
                    <a:pt x="592" y="2112"/>
                  </a:lnTo>
                  <a:lnTo>
                    <a:pt x="610" y="2126"/>
                  </a:lnTo>
                  <a:lnTo>
                    <a:pt x="610" y="2126"/>
                  </a:lnTo>
                  <a:lnTo>
                    <a:pt x="620" y="2130"/>
                  </a:lnTo>
                  <a:lnTo>
                    <a:pt x="630" y="2132"/>
                  </a:lnTo>
                  <a:lnTo>
                    <a:pt x="630" y="2132"/>
                  </a:lnTo>
                  <a:lnTo>
                    <a:pt x="644" y="2134"/>
                  </a:lnTo>
                  <a:lnTo>
                    <a:pt x="652" y="2138"/>
                  </a:lnTo>
                  <a:lnTo>
                    <a:pt x="660" y="2144"/>
                  </a:lnTo>
                  <a:lnTo>
                    <a:pt x="660" y="2144"/>
                  </a:lnTo>
                  <a:lnTo>
                    <a:pt x="668" y="2154"/>
                  </a:lnTo>
                  <a:lnTo>
                    <a:pt x="674" y="2166"/>
                  </a:lnTo>
                  <a:lnTo>
                    <a:pt x="680" y="2190"/>
                  </a:lnTo>
                  <a:lnTo>
                    <a:pt x="680" y="2190"/>
                  </a:lnTo>
                  <a:lnTo>
                    <a:pt x="684" y="2202"/>
                  </a:lnTo>
                  <a:lnTo>
                    <a:pt x="688" y="2216"/>
                  </a:lnTo>
                  <a:lnTo>
                    <a:pt x="696" y="2226"/>
                  </a:lnTo>
                  <a:lnTo>
                    <a:pt x="704" y="2234"/>
                  </a:lnTo>
                  <a:lnTo>
                    <a:pt x="704" y="2234"/>
                  </a:lnTo>
                  <a:lnTo>
                    <a:pt x="730" y="2248"/>
                  </a:lnTo>
                  <a:lnTo>
                    <a:pt x="748" y="2264"/>
                  </a:lnTo>
                  <a:lnTo>
                    <a:pt x="754" y="2272"/>
                  </a:lnTo>
                  <a:lnTo>
                    <a:pt x="758" y="2278"/>
                  </a:lnTo>
                  <a:lnTo>
                    <a:pt x="760" y="2284"/>
                  </a:lnTo>
                  <a:lnTo>
                    <a:pt x="758" y="2290"/>
                  </a:lnTo>
                  <a:lnTo>
                    <a:pt x="758" y="2290"/>
                  </a:lnTo>
                  <a:lnTo>
                    <a:pt x="756" y="2294"/>
                  </a:lnTo>
                  <a:lnTo>
                    <a:pt x="752" y="2298"/>
                  </a:lnTo>
                  <a:lnTo>
                    <a:pt x="748" y="2300"/>
                  </a:lnTo>
                  <a:lnTo>
                    <a:pt x="742" y="2302"/>
                  </a:lnTo>
                  <a:lnTo>
                    <a:pt x="724" y="2304"/>
                  </a:lnTo>
                  <a:lnTo>
                    <a:pt x="702" y="2302"/>
                  </a:lnTo>
                  <a:lnTo>
                    <a:pt x="700" y="2302"/>
                  </a:lnTo>
                  <a:lnTo>
                    <a:pt x="700" y="2300"/>
                  </a:lnTo>
                  <a:lnTo>
                    <a:pt x="700" y="2300"/>
                  </a:lnTo>
                  <a:lnTo>
                    <a:pt x="686" y="2288"/>
                  </a:lnTo>
                  <a:lnTo>
                    <a:pt x="678" y="2278"/>
                  </a:lnTo>
                  <a:lnTo>
                    <a:pt x="678" y="2278"/>
                  </a:lnTo>
                  <a:lnTo>
                    <a:pt x="670" y="2270"/>
                  </a:lnTo>
                  <a:lnTo>
                    <a:pt x="662" y="2266"/>
                  </a:lnTo>
                  <a:lnTo>
                    <a:pt x="654" y="2266"/>
                  </a:lnTo>
                  <a:lnTo>
                    <a:pt x="640" y="2268"/>
                  </a:lnTo>
                  <a:lnTo>
                    <a:pt x="640" y="2268"/>
                  </a:lnTo>
                  <a:lnTo>
                    <a:pt x="612" y="2276"/>
                  </a:lnTo>
                  <a:lnTo>
                    <a:pt x="584" y="2282"/>
                  </a:lnTo>
                  <a:lnTo>
                    <a:pt x="584" y="2282"/>
                  </a:lnTo>
                  <a:lnTo>
                    <a:pt x="558" y="2286"/>
                  </a:lnTo>
                  <a:lnTo>
                    <a:pt x="558" y="2286"/>
                  </a:lnTo>
                  <a:lnTo>
                    <a:pt x="538" y="2290"/>
                  </a:lnTo>
                  <a:lnTo>
                    <a:pt x="528" y="2290"/>
                  </a:lnTo>
                  <a:lnTo>
                    <a:pt x="520" y="2288"/>
                  </a:lnTo>
                  <a:lnTo>
                    <a:pt x="512" y="2286"/>
                  </a:lnTo>
                  <a:lnTo>
                    <a:pt x="504" y="2282"/>
                  </a:lnTo>
                  <a:lnTo>
                    <a:pt x="496" y="2274"/>
                  </a:lnTo>
                  <a:lnTo>
                    <a:pt x="488" y="2266"/>
                  </a:lnTo>
                  <a:lnTo>
                    <a:pt x="488" y="2266"/>
                  </a:lnTo>
                  <a:lnTo>
                    <a:pt x="482" y="2256"/>
                  </a:lnTo>
                  <a:lnTo>
                    <a:pt x="478" y="2246"/>
                  </a:lnTo>
                  <a:lnTo>
                    <a:pt x="476" y="2236"/>
                  </a:lnTo>
                  <a:lnTo>
                    <a:pt x="472" y="2224"/>
                  </a:lnTo>
                  <a:lnTo>
                    <a:pt x="472" y="2202"/>
                  </a:lnTo>
                  <a:lnTo>
                    <a:pt x="470" y="2178"/>
                  </a:lnTo>
                  <a:lnTo>
                    <a:pt x="470" y="2178"/>
                  </a:lnTo>
                  <a:lnTo>
                    <a:pt x="470" y="2146"/>
                  </a:lnTo>
                  <a:lnTo>
                    <a:pt x="468" y="2130"/>
                  </a:lnTo>
                  <a:lnTo>
                    <a:pt x="466" y="2116"/>
                  </a:lnTo>
                  <a:lnTo>
                    <a:pt x="466" y="2116"/>
                  </a:lnTo>
                  <a:lnTo>
                    <a:pt x="458" y="2098"/>
                  </a:lnTo>
                  <a:lnTo>
                    <a:pt x="458" y="2098"/>
                  </a:lnTo>
                  <a:lnTo>
                    <a:pt x="452" y="2082"/>
                  </a:lnTo>
                  <a:lnTo>
                    <a:pt x="448" y="2072"/>
                  </a:lnTo>
                  <a:lnTo>
                    <a:pt x="446" y="2062"/>
                  </a:lnTo>
                  <a:lnTo>
                    <a:pt x="446" y="2062"/>
                  </a:lnTo>
                  <a:lnTo>
                    <a:pt x="446" y="2050"/>
                  </a:lnTo>
                  <a:lnTo>
                    <a:pt x="446" y="2036"/>
                  </a:lnTo>
                  <a:lnTo>
                    <a:pt x="446" y="2036"/>
                  </a:lnTo>
                  <a:lnTo>
                    <a:pt x="446" y="2014"/>
                  </a:lnTo>
                  <a:lnTo>
                    <a:pt x="446" y="2004"/>
                  </a:lnTo>
                  <a:lnTo>
                    <a:pt x="442" y="1994"/>
                  </a:lnTo>
                  <a:lnTo>
                    <a:pt x="442" y="1994"/>
                  </a:lnTo>
                  <a:lnTo>
                    <a:pt x="434" y="1978"/>
                  </a:lnTo>
                  <a:lnTo>
                    <a:pt x="434" y="1978"/>
                  </a:lnTo>
                  <a:lnTo>
                    <a:pt x="426" y="1966"/>
                  </a:lnTo>
                  <a:lnTo>
                    <a:pt x="420" y="1954"/>
                  </a:lnTo>
                  <a:lnTo>
                    <a:pt x="418" y="1940"/>
                  </a:lnTo>
                  <a:lnTo>
                    <a:pt x="418" y="1934"/>
                  </a:lnTo>
                  <a:lnTo>
                    <a:pt x="418" y="1928"/>
                  </a:lnTo>
                  <a:lnTo>
                    <a:pt x="418" y="1928"/>
                  </a:lnTo>
                  <a:lnTo>
                    <a:pt x="422" y="1922"/>
                  </a:lnTo>
                  <a:lnTo>
                    <a:pt x="426" y="1916"/>
                  </a:lnTo>
                  <a:lnTo>
                    <a:pt x="432" y="1910"/>
                  </a:lnTo>
                  <a:lnTo>
                    <a:pt x="440" y="1906"/>
                  </a:lnTo>
                  <a:lnTo>
                    <a:pt x="440" y="1906"/>
                  </a:lnTo>
                  <a:lnTo>
                    <a:pt x="450" y="1902"/>
                  </a:lnTo>
                  <a:lnTo>
                    <a:pt x="460" y="1902"/>
                  </a:lnTo>
                  <a:lnTo>
                    <a:pt x="470" y="1902"/>
                  </a:lnTo>
                  <a:lnTo>
                    <a:pt x="482" y="1906"/>
                  </a:lnTo>
                  <a:lnTo>
                    <a:pt x="482" y="1906"/>
                  </a:lnTo>
                  <a:lnTo>
                    <a:pt x="492" y="1912"/>
                  </a:lnTo>
                  <a:lnTo>
                    <a:pt x="502" y="1920"/>
                  </a:lnTo>
                  <a:lnTo>
                    <a:pt x="510" y="1932"/>
                  </a:lnTo>
                  <a:lnTo>
                    <a:pt x="514" y="1944"/>
                  </a:lnTo>
                  <a:lnTo>
                    <a:pt x="514" y="1944"/>
                  </a:lnTo>
                  <a:lnTo>
                    <a:pt x="520" y="1962"/>
                  </a:lnTo>
                  <a:lnTo>
                    <a:pt x="524" y="1966"/>
                  </a:lnTo>
                  <a:lnTo>
                    <a:pt x="528" y="1970"/>
                  </a:lnTo>
                  <a:lnTo>
                    <a:pt x="528" y="1970"/>
                  </a:lnTo>
                  <a:lnTo>
                    <a:pt x="534" y="1972"/>
                  </a:lnTo>
                  <a:lnTo>
                    <a:pt x="540" y="1972"/>
                  </a:lnTo>
                  <a:lnTo>
                    <a:pt x="556" y="1968"/>
                  </a:lnTo>
                  <a:lnTo>
                    <a:pt x="556" y="1968"/>
                  </a:lnTo>
                  <a:lnTo>
                    <a:pt x="566" y="1960"/>
                  </a:lnTo>
                  <a:lnTo>
                    <a:pt x="566" y="1960"/>
                  </a:lnTo>
                  <a:lnTo>
                    <a:pt x="584" y="1944"/>
                  </a:lnTo>
                  <a:lnTo>
                    <a:pt x="592" y="1936"/>
                  </a:lnTo>
                  <a:lnTo>
                    <a:pt x="594" y="1932"/>
                  </a:lnTo>
                  <a:lnTo>
                    <a:pt x="596" y="1928"/>
                  </a:lnTo>
                  <a:lnTo>
                    <a:pt x="596" y="1928"/>
                  </a:lnTo>
                  <a:lnTo>
                    <a:pt x="594" y="1922"/>
                  </a:lnTo>
                  <a:lnTo>
                    <a:pt x="590" y="1916"/>
                  </a:lnTo>
                  <a:lnTo>
                    <a:pt x="580" y="1904"/>
                  </a:lnTo>
                  <a:lnTo>
                    <a:pt x="580" y="1904"/>
                  </a:lnTo>
                  <a:lnTo>
                    <a:pt x="570" y="1894"/>
                  </a:lnTo>
                  <a:lnTo>
                    <a:pt x="562" y="1882"/>
                  </a:lnTo>
                  <a:lnTo>
                    <a:pt x="562" y="1882"/>
                  </a:lnTo>
                  <a:lnTo>
                    <a:pt x="556" y="1864"/>
                  </a:lnTo>
                  <a:lnTo>
                    <a:pt x="556" y="1864"/>
                  </a:lnTo>
                  <a:lnTo>
                    <a:pt x="552" y="1852"/>
                  </a:lnTo>
                  <a:lnTo>
                    <a:pt x="550" y="1846"/>
                  </a:lnTo>
                  <a:lnTo>
                    <a:pt x="546" y="1842"/>
                  </a:lnTo>
                  <a:lnTo>
                    <a:pt x="542" y="1840"/>
                  </a:lnTo>
                  <a:lnTo>
                    <a:pt x="536" y="1838"/>
                  </a:lnTo>
                  <a:lnTo>
                    <a:pt x="518" y="1836"/>
                  </a:lnTo>
                  <a:lnTo>
                    <a:pt x="518" y="1836"/>
                  </a:lnTo>
                  <a:lnTo>
                    <a:pt x="502" y="1836"/>
                  </a:lnTo>
                  <a:lnTo>
                    <a:pt x="502" y="1836"/>
                  </a:lnTo>
                  <a:lnTo>
                    <a:pt x="470" y="1838"/>
                  </a:lnTo>
                  <a:lnTo>
                    <a:pt x="454" y="1838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16" y="1846"/>
                  </a:lnTo>
                  <a:lnTo>
                    <a:pt x="416" y="1846"/>
                  </a:lnTo>
                  <a:lnTo>
                    <a:pt x="390" y="1850"/>
                  </a:lnTo>
                  <a:lnTo>
                    <a:pt x="378" y="1854"/>
                  </a:lnTo>
                  <a:lnTo>
                    <a:pt x="370" y="1860"/>
                  </a:lnTo>
                  <a:lnTo>
                    <a:pt x="370" y="1860"/>
                  </a:lnTo>
                  <a:lnTo>
                    <a:pt x="364" y="1868"/>
                  </a:lnTo>
                  <a:lnTo>
                    <a:pt x="362" y="1876"/>
                  </a:lnTo>
                  <a:lnTo>
                    <a:pt x="360" y="1884"/>
                  </a:lnTo>
                  <a:lnTo>
                    <a:pt x="362" y="1892"/>
                  </a:lnTo>
                  <a:lnTo>
                    <a:pt x="366" y="1902"/>
                  </a:lnTo>
                  <a:lnTo>
                    <a:pt x="372" y="1910"/>
                  </a:lnTo>
                  <a:lnTo>
                    <a:pt x="386" y="1930"/>
                  </a:lnTo>
                  <a:lnTo>
                    <a:pt x="386" y="1930"/>
                  </a:lnTo>
                  <a:lnTo>
                    <a:pt x="396" y="1944"/>
                  </a:lnTo>
                  <a:lnTo>
                    <a:pt x="404" y="1958"/>
                  </a:lnTo>
                  <a:lnTo>
                    <a:pt x="404" y="1958"/>
                  </a:lnTo>
                  <a:lnTo>
                    <a:pt x="408" y="1966"/>
                  </a:lnTo>
                  <a:lnTo>
                    <a:pt x="408" y="1974"/>
                  </a:lnTo>
                  <a:lnTo>
                    <a:pt x="408" y="1980"/>
                  </a:lnTo>
                  <a:lnTo>
                    <a:pt x="408" y="1986"/>
                  </a:lnTo>
                  <a:lnTo>
                    <a:pt x="402" y="1996"/>
                  </a:lnTo>
                  <a:lnTo>
                    <a:pt x="394" y="2004"/>
                  </a:lnTo>
                  <a:lnTo>
                    <a:pt x="394" y="2004"/>
                  </a:lnTo>
                  <a:lnTo>
                    <a:pt x="386" y="2006"/>
                  </a:lnTo>
                  <a:lnTo>
                    <a:pt x="376" y="2004"/>
                  </a:lnTo>
                  <a:lnTo>
                    <a:pt x="366" y="1998"/>
                  </a:lnTo>
                  <a:lnTo>
                    <a:pt x="356" y="1986"/>
                  </a:lnTo>
                  <a:lnTo>
                    <a:pt x="356" y="1986"/>
                  </a:lnTo>
                  <a:lnTo>
                    <a:pt x="348" y="1974"/>
                  </a:lnTo>
                  <a:lnTo>
                    <a:pt x="344" y="1962"/>
                  </a:lnTo>
                  <a:lnTo>
                    <a:pt x="336" y="1936"/>
                  </a:lnTo>
                  <a:lnTo>
                    <a:pt x="336" y="1936"/>
                  </a:lnTo>
                  <a:lnTo>
                    <a:pt x="330" y="1916"/>
                  </a:lnTo>
                  <a:lnTo>
                    <a:pt x="322" y="1898"/>
                  </a:lnTo>
                  <a:lnTo>
                    <a:pt x="322" y="1898"/>
                  </a:lnTo>
                  <a:lnTo>
                    <a:pt x="318" y="1920"/>
                  </a:lnTo>
                  <a:lnTo>
                    <a:pt x="316" y="1938"/>
                  </a:lnTo>
                  <a:lnTo>
                    <a:pt x="316" y="1938"/>
                  </a:lnTo>
                  <a:lnTo>
                    <a:pt x="322" y="1954"/>
                  </a:lnTo>
                  <a:lnTo>
                    <a:pt x="328" y="1968"/>
                  </a:lnTo>
                  <a:lnTo>
                    <a:pt x="338" y="1982"/>
                  </a:lnTo>
                  <a:lnTo>
                    <a:pt x="346" y="1994"/>
                  </a:lnTo>
                  <a:lnTo>
                    <a:pt x="346" y="1994"/>
                  </a:lnTo>
                  <a:lnTo>
                    <a:pt x="360" y="2006"/>
                  </a:lnTo>
                  <a:lnTo>
                    <a:pt x="360" y="2006"/>
                  </a:lnTo>
                  <a:lnTo>
                    <a:pt x="374" y="2016"/>
                  </a:lnTo>
                  <a:lnTo>
                    <a:pt x="380" y="2022"/>
                  </a:lnTo>
                  <a:lnTo>
                    <a:pt x="382" y="2030"/>
                  </a:lnTo>
                  <a:lnTo>
                    <a:pt x="382" y="2030"/>
                  </a:lnTo>
                  <a:lnTo>
                    <a:pt x="382" y="2034"/>
                  </a:lnTo>
                  <a:lnTo>
                    <a:pt x="380" y="2040"/>
                  </a:lnTo>
                  <a:lnTo>
                    <a:pt x="374" y="2050"/>
                  </a:lnTo>
                  <a:lnTo>
                    <a:pt x="374" y="2050"/>
                  </a:lnTo>
                  <a:lnTo>
                    <a:pt x="368" y="2054"/>
                  </a:lnTo>
                  <a:lnTo>
                    <a:pt x="360" y="2058"/>
                  </a:lnTo>
                  <a:lnTo>
                    <a:pt x="346" y="2060"/>
                  </a:lnTo>
                  <a:lnTo>
                    <a:pt x="346" y="2060"/>
                  </a:lnTo>
                  <a:lnTo>
                    <a:pt x="334" y="2064"/>
                  </a:lnTo>
                  <a:lnTo>
                    <a:pt x="334" y="2064"/>
                  </a:lnTo>
                  <a:lnTo>
                    <a:pt x="320" y="2070"/>
                  </a:lnTo>
                  <a:lnTo>
                    <a:pt x="304" y="2080"/>
                  </a:lnTo>
                  <a:lnTo>
                    <a:pt x="298" y="2082"/>
                  </a:lnTo>
                  <a:lnTo>
                    <a:pt x="298" y="2082"/>
                  </a:lnTo>
                  <a:lnTo>
                    <a:pt x="288" y="2088"/>
                  </a:lnTo>
                  <a:lnTo>
                    <a:pt x="278" y="2092"/>
                  </a:lnTo>
                  <a:lnTo>
                    <a:pt x="268" y="2094"/>
                  </a:lnTo>
                  <a:lnTo>
                    <a:pt x="258" y="2094"/>
                  </a:lnTo>
                  <a:lnTo>
                    <a:pt x="250" y="2092"/>
                  </a:lnTo>
                  <a:lnTo>
                    <a:pt x="240" y="2086"/>
                  </a:lnTo>
                  <a:lnTo>
                    <a:pt x="232" y="2080"/>
                  </a:lnTo>
                  <a:lnTo>
                    <a:pt x="222" y="2070"/>
                  </a:lnTo>
                  <a:lnTo>
                    <a:pt x="222" y="2070"/>
                  </a:lnTo>
                  <a:lnTo>
                    <a:pt x="214" y="2062"/>
                  </a:lnTo>
                  <a:lnTo>
                    <a:pt x="202" y="2054"/>
                  </a:lnTo>
                  <a:lnTo>
                    <a:pt x="180" y="2038"/>
                  </a:lnTo>
                  <a:lnTo>
                    <a:pt x="180" y="2038"/>
                  </a:lnTo>
                  <a:lnTo>
                    <a:pt x="162" y="2028"/>
                  </a:lnTo>
                  <a:lnTo>
                    <a:pt x="144" y="2014"/>
                  </a:lnTo>
                  <a:lnTo>
                    <a:pt x="144" y="2014"/>
                  </a:lnTo>
                  <a:lnTo>
                    <a:pt x="136" y="2006"/>
                  </a:lnTo>
                  <a:lnTo>
                    <a:pt x="130" y="1998"/>
                  </a:lnTo>
                  <a:lnTo>
                    <a:pt x="118" y="1980"/>
                  </a:lnTo>
                  <a:lnTo>
                    <a:pt x="108" y="1960"/>
                  </a:lnTo>
                  <a:lnTo>
                    <a:pt x="100" y="1940"/>
                  </a:lnTo>
                  <a:lnTo>
                    <a:pt x="100" y="1940"/>
                  </a:lnTo>
                  <a:lnTo>
                    <a:pt x="94" y="1922"/>
                  </a:lnTo>
                  <a:lnTo>
                    <a:pt x="86" y="1906"/>
                  </a:lnTo>
                  <a:lnTo>
                    <a:pt x="86" y="1906"/>
                  </a:lnTo>
                  <a:lnTo>
                    <a:pt x="82" y="1896"/>
                  </a:lnTo>
                  <a:lnTo>
                    <a:pt x="78" y="1892"/>
                  </a:lnTo>
                  <a:lnTo>
                    <a:pt x="74" y="1890"/>
                  </a:lnTo>
                  <a:lnTo>
                    <a:pt x="74" y="1890"/>
                  </a:lnTo>
                  <a:lnTo>
                    <a:pt x="66" y="1888"/>
                  </a:lnTo>
                  <a:lnTo>
                    <a:pt x="60" y="1890"/>
                  </a:lnTo>
                  <a:lnTo>
                    <a:pt x="60" y="1890"/>
                  </a:lnTo>
                  <a:lnTo>
                    <a:pt x="56" y="1896"/>
                  </a:lnTo>
                  <a:lnTo>
                    <a:pt x="52" y="1904"/>
                  </a:lnTo>
                  <a:lnTo>
                    <a:pt x="50" y="1922"/>
                  </a:lnTo>
                  <a:lnTo>
                    <a:pt x="50" y="1922"/>
                  </a:lnTo>
                  <a:lnTo>
                    <a:pt x="48" y="1932"/>
                  </a:lnTo>
                  <a:lnTo>
                    <a:pt x="48" y="1936"/>
                  </a:lnTo>
                  <a:lnTo>
                    <a:pt x="44" y="1938"/>
                  </a:lnTo>
                  <a:lnTo>
                    <a:pt x="42" y="1938"/>
                  </a:lnTo>
                  <a:lnTo>
                    <a:pt x="38" y="1938"/>
                  </a:lnTo>
                  <a:lnTo>
                    <a:pt x="40" y="1932"/>
                  </a:lnTo>
                  <a:lnTo>
                    <a:pt x="40" y="1932"/>
                  </a:lnTo>
                  <a:lnTo>
                    <a:pt x="36" y="1928"/>
                  </a:lnTo>
                  <a:lnTo>
                    <a:pt x="36" y="1928"/>
                  </a:lnTo>
                  <a:lnTo>
                    <a:pt x="38" y="1920"/>
                  </a:lnTo>
                  <a:lnTo>
                    <a:pt x="38" y="1920"/>
                  </a:lnTo>
                  <a:lnTo>
                    <a:pt x="40" y="1910"/>
                  </a:lnTo>
                  <a:lnTo>
                    <a:pt x="42" y="1898"/>
                  </a:lnTo>
                  <a:lnTo>
                    <a:pt x="46" y="1888"/>
                  </a:lnTo>
                  <a:lnTo>
                    <a:pt x="50" y="1884"/>
                  </a:lnTo>
                  <a:lnTo>
                    <a:pt x="54" y="1880"/>
                  </a:lnTo>
                  <a:lnTo>
                    <a:pt x="54" y="1880"/>
                  </a:lnTo>
                  <a:lnTo>
                    <a:pt x="58" y="1878"/>
                  </a:lnTo>
                  <a:lnTo>
                    <a:pt x="64" y="1876"/>
                  </a:lnTo>
                  <a:lnTo>
                    <a:pt x="72" y="1876"/>
                  </a:lnTo>
                  <a:lnTo>
                    <a:pt x="78" y="1878"/>
                  </a:lnTo>
                  <a:lnTo>
                    <a:pt x="78" y="1878"/>
                  </a:lnTo>
                  <a:lnTo>
                    <a:pt x="84" y="1882"/>
                  </a:lnTo>
                  <a:lnTo>
                    <a:pt x="90" y="1888"/>
                  </a:lnTo>
                  <a:lnTo>
                    <a:pt x="96" y="1900"/>
                  </a:lnTo>
                  <a:lnTo>
                    <a:pt x="96" y="1900"/>
                  </a:lnTo>
                  <a:lnTo>
                    <a:pt x="104" y="1918"/>
                  </a:lnTo>
                  <a:lnTo>
                    <a:pt x="112" y="1936"/>
                  </a:lnTo>
                  <a:lnTo>
                    <a:pt x="112" y="1936"/>
                  </a:lnTo>
                  <a:lnTo>
                    <a:pt x="120" y="1956"/>
                  </a:lnTo>
                  <a:lnTo>
                    <a:pt x="128" y="1974"/>
                  </a:lnTo>
                  <a:lnTo>
                    <a:pt x="138" y="1990"/>
                  </a:lnTo>
                  <a:lnTo>
                    <a:pt x="152" y="2006"/>
                  </a:lnTo>
                  <a:lnTo>
                    <a:pt x="152" y="2006"/>
                  </a:lnTo>
                  <a:lnTo>
                    <a:pt x="168" y="2018"/>
                  </a:lnTo>
                  <a:lnTo>
                    <a:pt x="186" y="2028"/>
                  </a:lnTo>
                  <a:lnTo>
                    <a:pt x="186" y="2028"/>
                  </a:lnTo>
                  <a:lnTo>
                    <a:pt x="210" y="2044"/>
                  </a:lnTo>
                  <a:lnTo>
                    <a:pt x="222" y="2052"/>
                  </a:lnTo>
                  <a:lnTo>
                    <a:pt x="232" y="2064"/>
                  </a:lnTo>
                  <a:lnTo>
                    <a:pt x="232" y="2064"/>
                  </a:lnTo>
                  <a:lnTo>
                    <a:pt x="238" y="2070"/>
                  </a:lnTo>
                  <a:lnTo>
                    <a:pt x="246" y="2076"/>
                  </a:lnTo>
                  <a:lnTo>
                    <a:pt x="254" y="2080"/>
                  </a:lnTo>
                  <a:lnTo>
                    <a:pt x="260" y="2082"/>
                  </a:lnTo>
                  <a:lnTo>
                    <a:pt x="268" y="2082"/>
                  </a:lnTo>
                  <a:lnTo>
                    <a:pt x="276" y="2080"/>
                  </a:lnTo>
                  <a:lnTo>
                    <a:pt x="284" y="2078"/>
                  </a:lnTo>
                  <a:lnTo>
                    <a:pt x="292" y="2072"/>
                  </a:lnTo>
                  <a:lnTo>
                    <a:pt x="298" y="2070"/>
                  </a:lnTo>
                  <a:lnTo>
                    <a:pt x="298" y="2070"/>
                  </a:lnTo>
                  <a:lnTo>
                    <a:pt x="314" y="2060"/>
                  </a:lnTo>
                  <a:lnTo>
                    <a:pt x="330" y="2052"/>
                  </a:lnTo>
                  <a:lnTo>
                    <a:pt x="330" y="2052"/>
                  </a:lnTo>
                  <a:lnTo>
                    <a:pt x="344" y="2048"/>
                  </a:lnTo>
                  <a:lnTo>
                    <a:pt x="344" y="2048"/>
                  </a:lnTo>
                  <a:lnTo>
                    <a:pt x="356" y="2046"/>
                  </a:lnTo>
                  <a:lnTo>
                    <a:pt x="362" y="2044"/>
                  </a:lnTo>
                  <a:lnTo>
                    <a:pt x="366" y="2040"/>
                  </a:lnTo>
                  <a:lnTo>
                    <a:pt x="366" y="2040"/>
                  </a:lnTo>
                  <a:lnTo>
                    <a:pt x="370" y="2036"/>
                  </a:lnTo>
                  <a:lnTo>
                    <a:pt x="370" y="2032"/>
                  </a:lnTo>
                  <a:lnTo>
                    <a:pt x="370" y="2032"/>
                  </a:lnTo>
                  <a:lnTo>
                    <a:pt x="368" y="2028"/>
                  </a:lnTo>
                  <a:lnTo>
                    <a:pt x="364" y="2024"/>
                  </a:lnTo>
                  <a:lnTo>
                    <a:pt x="354" y="2016"/>
                  </a:lnTo>
                  <a:lnTo>
                    <a:pt x="354" y="2016"/>
                  </a:lnTo>
                  <a:lnTo>
                    <a:pt x="346" y="2010"/>
                  </a:lnTo>
                  <a:lnTo>
                    <a:pt x="338" y="2004"/>
                  </a:lnTo>
                  <a:lnTo>
                    <a:pt x="338" y="2004"/>
                  </a:lnTo>
                  <a:lnTo>
                    <a:pt x="328" y="1990"/>
                  </a:lnTo>
                  <a:lnTo>
                    <a:pt x="318" y="1974"/>
                  </a:lnTo>
                  <a:lnTo>
                    <a:pt x="310" y="1958"/>
                  </a:lnTo>
                  <a:lnTo>
                    <a:pt x="304" y="1942"/>
                  </a:lnTo>
                  <a:lnTo>
                    <a:pt x="304" y="1942"/>
                  </a:lnTo>
                  <a:lnTo>
                    <a:pt x="304" y="1930"/>
                  </a:lnTo>
                  <a:lnTo>
                    <a:pt x="308" y="1912"/>
                  </a:lnTo>
                  <a:lnTo>
                    <a:pt x="312" y="1892"/>
                  </a:lnTo>
                  <a:lnTo>
                    <a:pt x="316" y="1886"/>
                  </a:lnTo>
                  <a:lnTo>
                    <a:pt x="320" y="1882"/>
                  </a:lnTo>
                  <a:lnTo>
                    <a:pt x="320" y="1882"/>
                  </a:lnTo>
                  <a:lnTo>
                    <a:pt x="324" y="1882"/>
                  </a:lnTo>
                  <a:lnTo>
                    <a:pt x="328" y="1884"/>
                  </a:lnTo>
                  <a:lnTo>
                    <a:pt x="330" y="1886"/>
                  </a:lnTo>
                  <a:lnTo>
                    <a:pt x="330" y="1886"/>
                  </a:lnTo>
                  <a:lnTo>
                    <a:pt x="336" y="1898"/>
                  </a:lnTo>
                  <a:lnTo>
                    <a:pt x="340" y="1910"/>
                  </a:lnTo>
                  <a:lnTo>
                    <a:pt x="346" y="1932"/>
                  </a:lnTo>
                  <a:lnTo>
                    <a:pt x="346" y="1932"/>
                  </a:lnTo>
                  <a:lnTo>
                    <a:pt x="354" y="1958"/>
                  </a:lnTo>
                  <a:lnTo>
                    <a:pt x="360" y="1970"/>
                  </a:lnTo>
                  <a:lnTo>
                    <a:pt x="366" y="1980"/>
                  </a:lnTo>
                  <a:lnTo>
                    <a:pt x="366" y="1980"/>
                  </a:lnTo>
                  <a:lnTo>
                    <a:pt x="372" y="1988"/>
                  </a:lnTo>
                  <a:lnTo>
                    <a:pt x="378" y="1992"/>
                  </a:lnTo>
                  <a:lnTo>
                    <a:pt x="384" y="1994"/>
                  </a:lnTo>
                  <a:lnTo>
                    <a:pt x="390" y="1992"/>
                  </a:lnTo>
                  <a:lnTo>
                    <a:pt x="390" y="1992"/>
                  </a:lnTo>
                  <a:lnTo>
                    <a:pt x="394" y="1988"/>
                  </a:lnTo>
                  <a:lnTo>
                    <a:pt x="396" y="1982"/>
                  </a:lnTo>
                  <a:lnTo>
                    <a:pt x="396" y="1974"/>
                  </a:lnTo>
                  <a:lnTo>
                    <a:pt x="394" y="1962"/>
                  </a:lnTo>
                  <a:lnTo>
                    <a:pt x="394" y="1962"/>
                  </a:lnTo>
                  <a:lnTo>
                    <a:pt x="386" y="1950"/>
                  </a:lnTo>
                  <a:lnTo>
                    <a:pt x="376" y="1938"/>
                  </a:lnTo>
                  <a:lnTo>
                    <a:pt x="376" y="1938"/>
                  </a:lnTo>
                  <a:lnTo>
                    <a:pt x="362" y="1918"/>
                  </a:lnTo>
                  <a:lnTo>
                    <a:pt x="356" y="1908"/>
                  </a:lnTo>
                  <a:lnTo>
                    <a:pt x="352" y="1898"/>
                  </a:lnTo>
                  <a:lnTo>
                    <a:pt x="348" y="1886"/>
                  </a:lnTo>
                  <a:lnTo>
                    <a:pt x="348" y="1876"/>
                  </a:lnTo>
                  <a:lnTo>
                    <a:pt x="352" y="1864"/>
                  </a:lnTo>
                  <a:lnTo>
                    <a:pt x="360" y="1852"/>
                  </a:lnTo>
                  <a:lnTo>
                    <a:pt x="360" y="1852"/>
                  </a:lnTo>
                  <a:lnTo>
                    <a:pt x="366" y="1848"/>
                  </a:lnTo>
                  <a:lnTo>
                    <a:pt x="372" y="1844"/>
                  </a:lnTo>
                  <a:lnTo>
                    <a:pt x="384" y="1838"/>
                  </a:lnTo>
                  <a:lnTo>
                    <a:pt x="400" y="1836"/>
                  </a:lnTo>
                  <a:lnTo>
                    <a:pt x="414" y="1834"/>
                  </a:lnTo>
                  <a:lnTo>
                    <a:pt x="414" y="1834"/>
                  </a:lnTo>
                  <a:lnTo>
                    <a:pt x="436" y="1830"/>
                  </a:lnTo>
                  <a:lnTo>
                    <a:pt x="436" y="1830"/>
                  </a:lnTo>
                  <a:lnTo>
                    <a:pt x="452" y="1828"/>
                  </a:lnTo>
                  <a:lnTo>
                    <a:pt x="470" y="1826"/>
                  </a:lnTo>
                  <a:lnTo>
                    <a:pt x="502" y="1824"/>
                  </a:lnTo>
                  <a:lnTo>
                    <a:pt x="502" y="1824"/>
                  </a:lnTo>
                  <a:lnTo>
                    <a:pt x="518" y="1824"/>
                  </a:lnTo>
                  <a:lnTo>
                    <a:pt x="518" y="1824"/>
                  </a:lnTo>
                  <a:lnTo>
                    <a:pt x="520" y="1824"/>
                  </a:lnTo>
                  <a:lnTo>
                    <a:pt x="520" y="1824"/>
                  </a:lnTo>
                  <a:lnTo>
                    <a:pt x="532" y="1826"/>
                  </a:lnTo>
                  <a:lnTo>
                    <a:pt x="542" y="1828"/>
                  </a:lnTo>
                  <a:lnTo>
                    <a:pt x="550" y="1830"/>
                  </a:lnTo>
                  <a:lnTo>
                    <a:pt x="556" y="1836"/>
                  </a:lnTo>
                  <a:lnTo>
                    <a:pt x="560" y="1840"/>
                  </a:lnTo>
                  <a:lnTo>
                    <a:pt x="564" y="1846"/>
                  </a:lnTo>
                  <a:lnTo>
                    <a:pt x="568" y="1860"/>
                  </a:lnTo>
                  <a:lnTo>
                    <a:pt x="568" y="1860"/>
                  </a:lnTo>
                  <a:lnTo>
                    <a:pt x="574" y="1878"/>
                  </a:lnTo>
                  <a:lnTo>
                    <a:pt x="574" y="1878"/>
                  </a:lnTo>
                  <a:lnTo>
                    <a:pt x="580" y="1886"/>
                  </a:lnTo>
                  <a:lnTo>
                    <a:pt x="588" y="1896"/>
                  </a:lnTo>
                  <a:lnTo>
                    <a:pt x="588" y="1896"/>
                  </a:lnTo>
                  <a:lnTo>
                    <a:pt x="594" y="1902"/>
                  </a:lnTo>
                  <a:lnTo>
                    <a:pt x="602" y="1910"/>
                  </a:lnTo>
                  <a:lnTo>
                    <a:pt x="606" y="1918"/>
                  </a:lnTo>
                  <a:lnTo>
                    <a:pt x="608" y="1928"/>
                  </a:lnTo>
                  <a:lnTo>
                    <a:pt x="608" y="1928"/>
                  </a:lnTo>
                  <a:lnTo>
                    <a:pt x="606" y="1934"/>
                  </a:lnTo>
                  <a:lnTo>
                    <a:pt x="604" y="1940"/>
                  </a:lnTo>
                  <a:lnTo>
                    <a:pt x="596" y="1950"/>
                  </a:lnTo>
                  <a:lnTo>
                    <a:pt x="584" y="1962"/>
                  </a:lnTo>
                  <a:lnTo>
                    <a:pt x="572" y="1970"/>
                  </a:lnTo>
                  <a:lnTo>
                    <a:pt x="572" y="1970"/>
                  </a:lnTo>
                  <a:lnTo>
                    <a:pt x="564" y="1978"/>
                  </a:lnTo>
                  <a:lnTo>
                    <a:pt x="562" y="1978"/>
                  </a:lnTo>
                  <a:lnTo>
                    <a:pt x="562" y="1978"/>
                  </a:lnTo>
                  <a:lnTo>
                    <a:pt x="550" y="1982"/>
                  </a:lnTo>
                  <a:lnTo>
                    <a:pt x="538" y="1984"/>
                  </a:lnTo>
                  <a:lnTo>
                    <a:pt x="530" y="1982"/>
                  </a:lnTo>
                  <a:lnTo>
                    <a:pt x="524" y="1980"/>
                  </a:lnTo>
                  <a:lnTo>
                    <a:pt x="524" y="1980"/>
                  </a:lnTo>
                  <a:lnTo>
                    <a:pt x="516" y="1976"/>
                  </a:lnTo>
                  <a:lnTo>
                    <a:pt x="510" y="1968"/>
                  </a:lnTo>
                  <a:lnTo>
                    <a:pt x="506" y="1958"/>
                  </a:lnTo>
                  <a:lnTo>
                    <a:pt x="504" y="1948"/>
                  </a:lnTo>
                  <a:lnTo>
                    <a:pt x="504" y="1948"/>
                  </a:lnTo>
                  <a:lnTo>
                    <a:pt x="498" y="1938"/>
                  </a:lnTo>
                  <a:lnTo>
                    <a:pt x="492" y="1928"/>
                  </a:lnTo>
                  <a:lnTo>
                    <a:pt x="486" y="1922"/>
                  </a:lnTo>
                  <a:lnTo>
                    <a:pt x="476" y="1916"/>
                  </a:lnTo>
                  <a:lnTo>
                    <a:pt x="476" y="1916"/>
                  </a:lnTo>
                  <a:lnTo>
                    <a:pt x="468" y="1914"/>
                  </a:lnTo>
                  <a:lnTo>
                    <a:pt x="462" y="1912"/>
                  </a:lnTo>
                  <a:lnTo>
                    <a:pt x="454" y="1914"/>
                  </a:lnTo>
                  <a:lnTo>
                    <a:pt x="446" y="1916"/>
                  </a:lnTo>
                  <a:lnTo>
                    <a:pt x="446" y="1916"/>
                  </a:lnTo>
                  <a:lnTo>
                    <a:pt x="436" y="1924"/>
                  </a:lnTo>
                  <a:lnTo>
                    <a:pt x="432" y="1928"/>
                  </a:lnTo>
                  <a:lnTo>
                    <a:pt x="430" y="1932"/>
                  </a:lnTo>
                  <a:lnTo>
                    <a:pt x="430" y="1932"/>
                  </a:lnTo>
                  <a:lnTo>
                    <a:pt x="430" y="1940"/>
                  </a:lnTo>
                  <a:lnTo>
                    <a:pt x="432" y="1950"/>
                  </a:lnTo>
                  <a:lnTo>
                    <a:pt x="444" y="1972"/>
                  </a:lnTo>
                  <a:lnTo>
                    <a:pt x="444" y="1972"/>
                  </a:lnTo>
                  <a:lnTo>
                    <a:pt x="452" y="1990"/>
                  </a:lnTo>
                  <a:lnTo>
                    <a:pt x="452" y="1990"/>
                  </a:lnTo>
                  <a:lnTo>
                    <a:pt x="456" y="2002"/>
                  </a:lnTo>
                  <a:lnTo>
                    <a:pt x="458" y="2012"/>
                  </a:lnTo>
                  <a:lnTo>
                    <a:pt x="458" y="2036"/>
                  </a:lnTo>
                  <a:lnTo>
                    <a:pt x="458" y="2036"/>
                  </a:lnTo>
                  <a:lnTo>
                    <a:pt x="458" y="2048"/>
                  </a:lnTo>
                  <a:lnTo>
                    <a:pt x="458" y="2062"/>
                  </a:lnTo>
                  <a:lnTo>
                    <a:pt x="458" y="2062"/>
                  </a:lnTo>
                  <a:lnTo>
                    <a:pt x="462" y="2078"/>
                  </a:lnTo>
                  <a:lnTo>
                    <a:pt x="468" y="2094"/>
                  </a:lnTo>
                  <a:lnTo>
                    <a:pt x="468" y="2094"/>
                  </a:lnTo>
                  <a:lnTo>
                    <a:pt x="476" y="2112"/>
                  </a:lnTo>
                  <a:lnTo>
                    <a:pt x="476" y="2112"/>
                  </a:lnTo>
                  <a:lnTo>
                    <a:pt x="480" y="2128"/>
                  </a:lnTo>
                  <a:lnTo>
                    <a:pt x="482" y="2144"/>
                  </a:lnTo>
                  <a:lnTo>
                    <a:pt x="482" y="2178"/>
                  </a:lnTo>
                  <a:lnTo>
                    <a:pt x="482" y="2178"/>
                  </a:lnTo>
                  <a:lnTo>
                    <a:pt x="482" y="2200"/>
                  </a:lnTo>
                  <a:lnTo>
                    <a:pt x="484" y="2222"/>
                  </a:lnTo>
                  <a:lnTo>
                    <a:pt x="490" y="2242"/>
                  </a:lnTo>
                  <a:lnTo>
                    <a:pt x="494" y="2250"/>
                  </a:lnTo>
                  <a:lnTo>
                    <a:pt x="498" y="2260"/>
                  </a:lnTo>
                  <a:lnTo>
                    <a:pt x="498" y="2260"/>
                  </a:lnTo>
                  <a:lnTo>
                    <a:pt x="504" y="2266"/>
                  </a:lnTo>
                  <a:lnTo>
                    <a:pt x="510" y="2272"/>
                  </a:lnTo>
                  <a:lnTo>
                    <a:pt x="516" y="2274"/>
                  </a:lnTo>
                  <a:lnTo>
                    <a:pt x="524" y="2278"/>
                  </a:lnTo>
                  <a:lnTo>
                    <a:pt x="538" y="2278"/>
                  </a:lnTo>
                  <a:lnTo>
                    <a:pt x="554" y="2276"/>
                  </a:lnTo>
                  <a:lnTo>
                    <a:pt x="554" y="2276"/>
                  </a:lnTo>
                  <a:lnTo>
                    <a:pt x="582" y="2270"/>
                  </a:lnTo>
                  <a:lnTo>
                    <a:pt x="582" y="2270"/>
                  </a:lnTo>
                  <a:lnTo>
                    <a:pt x="610" y="2264"/>
                  </a:lnTo>
                  <a:lnTo>
                    <a:pt x="636" y="2258"/>
                  </a:lnTo>
                  <a:lnTo>
                    <a:pt x="636" y="2258"/>
                  </a:lnTo>
                  <a:lnTo>
                    <a:pt x="646" y="2254"/>
                  </a:lnTo>
                  <a:lnTo>
                    <a:pt x="654" y="2254"/>
                  </a:lnTo>
                  <a:lnTo>
                    <a:pt x="662" y="2254"/>
                  </a:lnTo>
                  <a:lnTo>
                    <a:pt x="668" y="2256"/>
                  </a:lnTo>
                  <a:lnTo>
                    <a:pt x="678" y="2262"/>
                  </a:lnTo>
                  <a:lnTo>
                    <a:pt x="686" y="2272"/>
                  </a:lnTo>
                  <a:lnTo>
                    <a:pt x="686" y="2272"/>
                  </a:lnTo>
                  <a:lnTo>
                    <a:pt x="694" y="2280"/>
                  </a:lnTo>
                  <a:lnTo>
                    <a:pt x="706" y="2290"/>
                  </a:lnTo>
                  <a:lnTo>
                    <a:pt x="706" y="2290"/>
                  </a:lnTo>
                  <a:lnTo>
                    <a:pt x="724" y="2292"/>
                  </a:lnTo>
                  <a:lnTo>
                    <a:pt x="738" y="2292"/>
                  </a:lnTo>
                  <a:lnTo>
                    <a:pt x="744" y="2290"/>
                  </a:lnTo>
                  <a:lnTo>
                    <a:pt x="748" y="2286"/>
                  </a:lnTo>
                  <a:lnTo>
                    <a:pt x="748" y="2286"/>
                  </a:lnTo>
                  <a:lnTo>
                    <a:pt x="746" y="2280"/>
                  </a:lnTo>
                  <a:lnTo>
                    <a:pt x="738" y="2272"/>
                  </a:lnTo>
                  <a:lnTo>
                    <a:pt x="724" y="2258"/>
                  </a:lnTo>
                  <a:lnTo>
                    <a:pt x="698" y="2244"/>
                  </a:lnTo>
                  <a:lnTo>
                    <a:pt x="698" y="2244"/>
                  </a:lnTo>
                  <a:lnTo>
                    <a:pt x="692" y="2240"/>
                  </a:lnTo>
                  <a:lnTo>
                    <a:pt x="686" y="2234"/>
                  </a:lnTo>
                  <a:lnTo>
                    <a:pt x="678" y="2222"/>
                  </a:lnTo>
                  <a:lnTo>
                    <a:pt x="674" y="2208"/>
                  </a:lnTo>
                  <a:lnTo>
                    <a:pt x="670" y="2192"/>
                  </a:lnTo>
                  <a:lnTo>
                    <a:pt x="670" y="2192"/>
                  </a:lnTo>
                  <a:lnTo>
                    <a:pt x="662" y="2170"/>
                  </a:lnTo>
                  <a:lnTo>
                    <a:pt x="658" y="2160"/>
                  </a:lnTo>
                  <a:lnTo>
                    <a:pt x="652" y="2154"/>
                  </a:lnTo>
                  <a:lnTo>
                    <a:pt x="652" y="2154"/>
                  </a:lnTo>
                  <a:lnTo>
                    <a:pt x="646" y="2148"/>
                  </a:lnTo>
                  <a:lnTo>
                    <a:pt x="640" y="2146"/>
                  </a:lnTo>
                  <a:lnTo>
                    <a:pt x="628" y="2144"/>
                  </a:lnTo>
                  <a:lnTo>
                    <a:pt x="628" y="2144"/>
                  </a:lnTo>
                  <a:lnTo>
                    <a:pt x="616" y="2142"/>
                  </a:lnTo>
                  <a:lnTo>
                    <a:pt x="604" y="2136"/>
                  </a:lnTo>
                  <a:lnTo>
                    <a:pt x="604" y="2136"/>
                  </a:lnTo>
                  <a:lnTo>
                    <a:pt x="586" y="2122"/>
                  </a:lnTo>
                  <a:lnTo>
                    <a:pt x="576" y="2112"/>
                  </a:lnTo>
                  <a:lnTo>
                    <a:pt x="566" y="2102"/>
                  </a:lnTo>
                  <a:lnTo>
                    <a:pt x="558" y="2090"/>
                  </a:lnTo>
                  <a:lnTo>
                    <a:pt x="552" y="2078"/>
                  </a:lnTo>
                  <a:lnTo>
                    <a:pt x="550" y="2064"/>
                  </a:lnTo>
                  <a:lnTo>
                    <a:pt x="550" y="2058"/>
                  </a:lnTo>
                  <a:lnTo>
                    <a:pt x="552" y="2052"/>
                  </a:lnTo>
                  <a:lnTo>
                    <a:pt x="552" y="2052"/>
                  </a:lnTo>
                  <a:lnTo>
                    <a:pt x="556" y="2040"/>
                  </a:lnTo>
                  <a:lnTo>
                    <a:pt x="562" y="2032"/>
                  </a:lnTo>
                  <a:lnTo>
                    <a:pt x="570" y="2024"/>
                  </a:lnTo>
                  <a:lnTo>
                    <a:pt x="578" y="2022"/>
                  </a:lnTo>
                  <a:lnTo>
                    <a:pt x="588" y="2018"/>
                  </a:lnTo>
                  <a:lnTo>
                    <a:pt x="596" y="2018"/>
                  </a:lnTo>
                  <a:lnTo>
                    <a:pt x="614" y="2018"/>
                  </a:lnTo>
                  <a:lnTo>
                    <a:pt x="614" y="2018"/>
                  </a:lnTo>
                  <a:lnTo>
                    <a:pt x="628" y="2020"/>
                  </a:lnTo>
                  <a:lnTo>
                    <a:pt x="642" y="2018"/>
                  </a:lnTo>
                  <a:lnTo>
                    <a:pt x="642" y="2018"/>
                  </a:lnTo>
                  <a:lnTo>
                    <a:pt x="654" y="2016"/>
                  </a:lnTo>
                  <a:lnTo>
                    <a:pt x="658" y="2012"/>
                  </a:lnTo>
                  <a:lnTo>
                    <a:pt x="660" y="2010"/>
                  </a:lnTo>
                  <a:lnTo>
                    <a:pt x="664" y="2002"/>
                  </a:lnTo>
                  <a:lnTo>
                    <a:pt x="664" y="1992"/>
                  </a:lnTo>
                  <a:lnTo>
                    <a:pt x="664" y="1992"/>
                  </a:lnTo>
                  <a:lnTo>
                    <a:pt x="664" y="1984"/>
                  </a:lnTo>
                  <a:lnTo>
                    <a:pt x="666" y="1974"/>
                  </a:lnTo>
                  <a:lnTo>
                    <a:pt x="670" y="1970"/>
                  </a:lnTo>
                  <a:lnTo>
                    <a:pt x="672" y="1966"/>
                  </a:lnTo>
                  <a:lnTo>
                    <a:pt x="678" y="1962"/>
                  </a:lnTo>
                  <a:lnTo>
                    <a:pt x="684" y="1960"/>
                  </a:lnTo>
                  <a:lnTo>
                    <a:pt x="684" y="1960"/>
                  </a:lnTo>
                  <a:lnTo>
                    <a:pt x="696" y="1958"/>
                  </a:lnTo>
                  <a:lnTo>
                    <a:pt x="710" y="1960"/>
                  </a:lnTo>
                  <a:lnTo>
                    <a:pt x="722" y="1962"/>
                  </a:lnTo>
                  <a:lnTo>
                    <a:pt x="736" y="1966"/>
                  </a:lnTo>
                  <a:lnTo>
                    <a:pt x="736" y="1966"/>
                  </a:lnTo>
                  <a:lnTo>
                    <a:pt x="762" y="1974"/>
                  </a:lnTo>
                  <a:lnTo>
                    <a:pt x="774" y="1976"/>
                  </a:lnTo>
                  <a:lnTo>
                    <a:pt x="786" y="1974"/>
                  </a:lnTo>
                  <a:lnTo>
                    <a:pt x="786" y="1974"/>
                  </a:lnTo>
                  <a:lnTo>
                    <a:pt x="798" y="1970"/>
                  </a:lnTo>
                  <a:lnTo>
                    <a:pt x="812" y="1962"/>
                  </a:lnTo>
                  <a:lnTo>
                    <a:pt x="812" y="1962"/>
                  </a:lnTo>
                  <a:lnTo>
                    <a:pt x="834" y="1950"/>
                  </a:lnTo>
                  <a:lnTo>
                    <a:pt x="844" y="1946"/>
                  </a:lnTo>
                  <a:lnTo>
                    <a:pt x="856" y="1942"/>
                  </a:lnTo>
                  <a:lnTo>
                    <a:pt x="868" y="1942"/>
                  </a:lnTo>
                  <a:lnTo>
                    <a:pt x="878" y="1944"/>
                  </a:lnTo>
                  <a:lnTo>
                    <a:pt x="890" y="1950"/>
                  </a:lnTo>
                  <a:lnTo>
                    <a:pt x="898" y="1960"/>
                  </a:lnTo>
                  <a:lnTo>
                    <a:pt x="900" y="1962"/>
                  </a:lnTo>
                  <a:lnTo>
                    <a:pt x="900" y="1964"/>
                  </a:lnTo>
                  <a:lnTo>
                    <a:pt x="900" y="1964"/>
                  </a:lnTo>
                  <a:lnTo>
                    <a:pt x="902" y="1984"/>
                  </a:lnTo>
                  <a:lnTo>
                    <a:pt x="908" y="2004"/>
                  </a:lnTo>
                  <a:lnTo>
                    <a:pt x="908" y="2004"/>
                  </a:lnTo>
                  <a:lnTo>
                    <a:pt x="914" y="2034"/>
                  </a:lnTo>
                  <a:lnTo>
                    <a:pt x="916" y="2050"/>
                  </a:lnTo>
                  <a:lnTo>
                    <a:pt x="914" y="2066"/>
                  </a:lnTo>
                  <a:lnTo>
                    <a:pt x="914" y="2066"/>
                  </a:lnTo>
                  <a:lnTo>
                    <a:pt x="912" y="2074"/>
                  </a:lnTo>
                  <a:lnTo>
                    <a:pt x="908" y="2082"/>
                  </a:lnTo>
                  <a:lnTo>
                    <a:pt x="896" y="2100"/>
                  </a:lnTo>
                  <a:lnTo>
                    <a:pt x="896" y="2100"/>
                  </a:lnTo>
                  <a:lnTo>
                    <a:pt x="890" y="2110"/>
                  </a:lnTo>
                  <a:lnTo>
                    <a:pt x="884" y="2120"/>
                  </a:lnTo>
                  <a:lnTo>
                    <a:pt x="882" y="2130"/>
                  </a:lnTo>
                  <a:lnTo>
                    <a:pt x="882" y="2138"/>
                  </a:lnTo>
                  <a:lnTo>
                    <a:pt x="882" y="2140"/>
                  </a:lnTo>
                  <a:lnTo>
                    <a:pt x="882" y="2142"/>
                  </a:lnTo>
                  <a:lnTo>
                    <a:pt x="882" y="2142"/>
                  </a:lnTo>
                  <a:lnTo>
                    <a:pt x="882" y="2158"/>
                  </a:lnTo>
                  <a:lnTo>
                    <a:pt x="888" y="2182"/>
                  </a:lnTo>
                  <a:lnTo>
                    <a:pt x="896" y="2206"/>
                  </a:lnTo>
                  <a:lnTo>
                    <a:pt x="906" y="2228"/>
                  </a:lnTo>
                  <a:lnTo>
                    <a:pt x="906" y="2228"/>
                  </a:lnTo>
                  <a:lnTo>
                    <a:pt x="900" y="2206"/>
                  </a:lnTo>
                  <a:lnTo>
                    <a:pt x="900" y="2206"/>
                  </a:lnTo>
                  <a:lnTo>
                    <a:pt x="896" y="2182"/>
                  </a:lnTo>
                  <a:lnTo>
                    <a:pt x="894" y="2170"/>
                  </a:lnTo>
                  <a:lnTo>
                    <a:pt x="894" y="2160"/>
                  </a:lnTo>
                  <a:lnTo>
                    <a:pt x="898" y="2150"/>
                  </a:lnTo>
                  <a:lnTo>
                    <a:pt x="902" y="2142"/>
                  </a:lnTo>
                  <a:lnTo>
                    <a:pt x="910" y="2134"/>
                  </a:lnTo>
                  <a:lnTo>
                    <a:pt x="920" y="2128"/>
                  </a:lnTo>
                  <a:lnTo>
                    <a:pt x="922" y="2128"/>
                  </a:lnTo>
                  <a:lnTo>
                    <a:pt x="926" y="2130"/>
                  </a:lnTo>
                  <a:lnTo>
                    <a:pt x="926" y="2130"/>
                  </a:lnTo>
                  <a:lnTo>
                    <a:pt x="934" y="2136"/>
                  </a:lnTo>
                  <a:lnTo>
                    <a:pt x="940" y="2144"/>
                  </a:lnTo>
                  <a:lnTo>
                    <a:pt x="942" y="2144"/>
                  </a:lnTo>
                  <a:lnTo>
                    <a:pt x="942" y="2144"/>
                  </a:lnTo>
                  <a:lnTo>
                    <a:pt x="948" y="2150"/>
                  </a:lnTo>
                  <a:lnTo>
                    <a:pt x="954" y="2154"/>
                  </a:lnTo>
                  <a:lnTo>
                    <a:pt x="960" y="2158"/>
                  </a:lnTo>
                  <a:lnTo>
                    <a:pt x="966" y="2158"/>
                  </a:lnTo>
                  <a:lnTo>
                    <a:pt x="966" y="2158"/>
                  </a:lnTo>
                  <a:lnTo>
                    <a:pt x="968" y="2158"/>
                  </a:lnTo>
                  <a:lnTo>
                    <a:pt x="968" y="2158"/>
                  </a:lnTo>
                  <a:lnTo>
                    <a:pt x="972" y="2158"/>
                  </a:lnTo>
                  <a:lnTo>
                    <a:pt x="978" y="2156"/>
                  </a:lnTo>
                  <a:lnTo>
                    <a:pt x="988" y="2148"/>
                  </a:lnTo>
                  <a:lnTo>
                    <a:pt x="998" y="2138"/>
                  </a:lnTo>
                  <a:lnTo>
                    <a:pt x="1008" y="2126"/>
                  </a:lnTo>
                  <a:lnTo>
                    <a:pt x="1018" y="2116"/>
                  </a:lnTo>
                  <a:lnTo>
                    <a:pt x="1022" y="2118"/>
                  </a:lnTo>
                  <a:lnTo>
                    <a:pt x="1022" y="2118"/>
                  </a:lnTo>
                  <a:lnTo>
                    <a:pt x="1030" y="2124"/>
                  </a:lnTo>
                  <a:lnTo>
                    <a:pt x="1038" y="2134"/>
                  </a:lnTo>
                  <a:lnTo>
                    <a:pt x="1044" y="2148"/>
                  </a:lnTo>
                  <a:lnTo>
                    <a:pt x="1048" y="2164"/>
                  </a:lnTo>
                  <a:lnTo>
                    <a:pt x="1048" y="2164"/>
                  </a:lnTo>
                  <a:lnTo>
                    <a:pt x="1048" y="2180"/>
                  </a:lnTo>
                  <a:lnTo>
                    <a:pt x="1048" y="2198"/>
                  </a:lnTo>
                  <a:lnTo>
                    <a:pt x="1042" y="2214"/>
                  </a:lnTo>
                  <a:lnTo>
                    <a:pt x="1038" y="2220"/>
                  </a:lnTo>
                  <a:lnTo>
                    <a:pt x="1032" y="2226"/>
                  </a:lnTo>
                  <a:lnTo>
                    <a:pt x="1032" y="2226"/>
                  </a:lnTo>
                  <a:lnTo>
                    <a:pt x="1024" y="2232"/>
                  </a:lnTo>
                  <a:lnTo>
                    <a:pt x="1018" y="2234"/>
                  </a:lnTo>
                  <a:lnTo>
                    <a:pt x="1014" y="2232"/>
                  </a:lnTo>
                  <a:lnTo>
                    <a:pt x="1014" y="2232"/>
                  </a:lnTo>
                  <a:lnTo>
                    <a:pt x="1010" y="2230"/>
                  </a:lnTo>
                  <a:lnTo>
                    <a:pt x="1006" y="2226"/>
                  </a:lnTo>
                  <a:lnTo>
                    <a:pt x="1004" y="2216"/>
                  </a:lnTo>
                  <a:lnTo>
                    <a:pt x="1004" y="2216"/>
                  </a:lnTo>
                  <a:lnTo>
                    <a:pt x="1002" y="2208"/>
                  </a:lnTo>
                  <a:lnTo>
                    <a:pt x="1000" y="2204"/>
                  </a:lnTo>
                  <a:lnTo>
                    <a:pt x="1000" y="2204"/>
                  </a:lnTo>
                  <a:lnTo>
                    <a:pt x="998" y="2202"/>
                  </a:lnTo>
                  <a:lnTo>
                    <a:pt x="998" y="2202"/>
                  </a:lnTo>
                  <a:lnTo>
                    <a:pt x="996" y="2208"/>
                  </a:lnTo>
                  <a:lnTo>
                    <a:pt x="996" y="2218"/>
                  </a:lnTo>
                  <a:lnTo>
                    <a:pt x="996" y="2234"/>
                  </a:lnTo>
                  <a:lnTo>
                    <a:pt x="996" y="2234"/>
                  </a:lnTo>
                  <a:lnTo>
                    <a:pt x="1000" y="2254"/>
                  </a:lnTo>
                  <a:lnTo>
                    <a:pt x="1006" y="2274"/>
                  </a:lnTo>
                  <a:lnTo>
                    <a:pt x="1014" y="2292"/>
                  </a:lnTo>
                  <a:lnTo>
                    <a:pt x="1024" y="2310"/>
                  </a:lnTo>
                  <a:lnTo>
                    <a:pt x="1024" y="2310"/>
                  </a:lnTo>
                  <a:lnTo>
                    <a:pt x="1038" y="2332"/>
                  </a:lnTo>
                  <a:lnTo>
                    <a:pt x="1052" y="2354"/>
                  </a:lnTo>
                  <a:lnTo>
                    <a:pt x="1074" y="2400"/>
                  </a:lnTo>
                  <a:lnTo>
                    <a:pt x="1074" y="2400"/>
                  </a:lnTo>
                  <a:lnTo>
                    <a:pt x="1096" y="2444"/>
                  </a:lnTo>
                  <a:lnTo>
                    <a:pt x="1110" y="2466"/>
                  </a:lnTo>
                  <a:lnTo>
                    <a:pt x="1124" y="2488"/>
                  </a:lnTo>
                  <a:lnTo>
                    <a:pt x="1126" y="2492"/>
                  </a:lnTo>
                  <a:lnTo>
                    <a:pt x="1126" y="2492"/>
                  </a:lnTo>
                  <a:lnTo>
                    <a:pt x="1136" y="2504"/>
                  </a:lnTo>
                  <a:lnTo>
                    <a:pt x="1142" y="2516"/>
                  </a:lnTo>
                  <a:lnTo>
                    <a:pt x="1148" y="2530"/>
                  </a:lnTo>
                  <a:lnTo>
                    <a:pt x="1152" y="2546"/>
                  </a:lnTo>
                  <a:lnTo>
                    <a:pt x="1152" y="2546"/>
                  </a:lnTo>
                  <a:lnTo>
                    <a:pt x="1156" y="2560"/>
                  </a:lnTo>
                  <a:lnTo>
                    <a:pt x="1156" y="2560"/>
                  </a:lnTo>
                  <a:lnTo>
                    <a:pt x="1158" y="2572"/>
                  </a:lnTo>
                  <a:lnTo>
                    <a:pt x="1160" y="2584"/>
                  </a:lnTo>
                  <a:lnTo>
                    <a:pt x="1166" y="2592"/>
                  </a:lnTo>
                  <a:lnTo>
                    <a:pt x="1174" y="2600"/>
                  </a:lnTo>
                  <a:lnTo>
                    <a:pt x="1174" y="2600"/>
                  </a:lnTo>
                  <a:lnTo>
                    <a:pt x="1184" y="2608"/>
                  </a:lnTo>
                  <a:lnTo>
                    <a:pt x="1190" y="2616"/>
                  </a:lnTo>
                  <a:lnTo>
                    <a:pt x="1196" y="2624"/>
                  </a:lnTo>
                  <a:lnTo>
                    <a:pt x="1200" y="2634"/>
                  </a:lnTo>
                  <a:lnTo>
                    <a:pt x="1200" y="2634"/>
                  </a:lnTo>
                  <a:lnTo>
                    <a:pt x="1204" y="2646"/>
                  </a:lnTo>
                  <a:lnTo>
                    <a:pt x="1212" y="2656"/>
                  </a:lnTo>
                  <a:lnTo>
                    <a:pt x="1218" y="2660"/>
                  </a:lnTo>
                  <a:lnTo>
                    <a:pt x="1224" y="2664"/>
                  </a:lnTo>
                  <a:lnTo>
                    <a:pt x="1234" y="2670"/>
                  </a:lnTo>
                  <a:lnTo>
                    <a:pt x="1244" y="2672"/>
                  </a:lnTo>
                  <a:lnTo>
                    <a:pt x="1244" y="2672"/>
                  </a:lnTo>
                  <a:lnTo>
                    <a:pt x="1266" y="2678"/>
                  </a:lnTo>
                  <a:lnTo>
                    <a:pt x="1266" y="2678"/>
                  </a:lnTo>
                  <a:lnTo>
                    <a:pt x="1296" y="2684"/>
                  </a:lnTo>
                  <a:lnTo>
                    <a:pt x="1312" y="2690"/>
                  </a:lnTo>
                  <a:lnTo>
                    <a:pt x="1328" y="2694"/>
                  </a:lnTo>
                  <a:lnTo>
                    <a:pt x="1342" y="2702"/>
                  </a:lnTo>
                  <a:lnTo>
                    <a:pt x="1352" y="2712"/>
                  </a:lnTo>
                  <a:lnTo>
                    <a:pt x="1360" y="2724"/>
                  </a:lnTo>
                  <a:lnTo>
                    <a:pt x="1362" y="2730"/>
                  </a:lnTo>
                  <a:lnTo>
                    <a:pt x="1362" y="2738"/>
                  </a:lnTo>
                  <a:lnTo>
                    <a:pt x="1362" y="2740"/>
                  </a:lnTo>
                  <a:lnTo>
                    <a:pt x="1360" y="2742"/>
                  </a:lnTo>
                  <a:lnTo>
                    <a:pt x="1360" y="2742"/>
                  </a:lnTo>
                  <a:lnTo>
                    <a:pt x="1354" y="2744"/>
                  </a:lnTo>
                  <a:lnTo>
                    <a:pt x="1342" y="2744"/>
                  </a:lnTo>
                  <a:lnTo>
                    <a:pt x="1314" y="2742"/>
                  </a:lnTo>
                  <a:lnTo>
                    <a:pt x="1282" y="2738"/>
                  </a:lnTo>
                  <a:lnTo>
                    <a:pt x="1262" y="2732"/>
                  </a:lnTo>
                  <a:lnTo>
                    <a:pt x="1262" y="2732"/>
                  </a:lnTo>
                  <a:lnTo>
                    <a:pt x="1262" y="2732"/>
                  </a:lnTo>
                  <a:lnTo>
                    <a:pt x="1262" y="2732"/>
                  </a:lnTo>
                  <a:lnTo>
                    <a:pt x="1258" y="2732"/>
                  </a:lnTo>
                  <a:lnTo>
                    <a:pt x="1258" y="2732"/>
                  </a:lnTo>
                  <a:lnTo>
                    <a:pt x="1258" y="2732"/>
                  </a:lnTo>
                  <a:lnTo>
                    <a:pt x="1248" y="2724"/>
                  </a:lnTo>
                  <a:lnTo>
                    <a:pt x="1236" y="2720"/>
                  </a:lnTo>
                  <a:lnTo>
                    <a:pt x="1224" y="2720"/>
                  </a:lnTo>
                  <a:lnTo>
                    <a:pt x="1212" y="2722"/>
                  </a:lnTo>
                  <a:lnTo>
                    <a:pt x="1200" y="2724"/>
                  </a:lnTo>
                  <a:lnTo>
                    <a:pt x="1188" y="2730"/>
                  </a:lnTo>
                  <a:lnTo>
                    <a:pt x="1178" y="2736"/>
                  </a:lnTo>
                  <a:lnTo>
                    <a:pt x="1168" y="2744"/>
                  </a:lnTo>
                  <a:lnTo>
                    <a:pt x="1168" y="2744"/>
                  </a:lnTo>
                  <a:lnTo>
                    <a:pt x="1156" y="2754"/>
                  </a:lnTo>
                  <a:lnTo>
                    <a:pt x="1150" y="2766"/>
                  </a:lnTo>
                  <a:lnTo>
                    <a:pt x="1144" y="2780"/>
                  </a:lnTo>
                  <a:lnTo>
                    <a:pt x="1140" y="2794"/>
                  </a:lnTo>
                  <a:lnTo>
                    <a:pt x="1140" y="2794"/>
                  </a:lnTo>
                  <a:lnTo>
                    <a:pt x="1134" y="2808"/>
                  </a:lnTo>
                  <a:lnTo>
                    <a:pt x="1128" y="2822"/>
                  </a:lnTo>
                  <a:lnTo>
                    <a:pt x="1128" y="2822"/>
                  </a:lnTo>
                  <a:lnTo>
                    <a:pt x="1120" y="2836"/>
                  </a:lnTo>
                  <a:lnTo>
                    <a:pt x="1108" y="2850"/>
                  </a:lnTo>
                  <a:lnTo>
                    <a:pt x="1108" y="2850"/>
                  </a:lnTo>
                  <a:lnTo>
                    <a:pt x="1100" y="2858"/>
                  </a:lnTo>
                  <a:lnTo>
                    <a:pt x="1092" y="2866"/>
                  </a:lnTo>
                  <a:lnTo>
                    <a:pt x="1088" y="2876"/>
                  </a:lnTo>
                  <a:lnTo>
                    <a:pt x="1086" y="2886"/>
                  </a:lnTo>
                  <a:lnTo>
                    <a:pt x="1086" y="2886"/>
                  </a:lnTo>
                  <a:lnTo>
                    <a:pt x="1090" y="2898"/>
                  </a:lnTo>
                  <a:lnTo>
                    <a:pt x="1096" y="2910"/>
                  </a:lnTo>
                  <a:lnTo>
                    <a:pt x="1106" y="2920"/>
                  </a:lnTo>
                  <a:lnTo>
                    <a:pt x="1118" y="2932"/>
                  </a:lnTo>
                  <a:lnTo>
                    <a:pt x="1134" y="2940"/>
                  </a:lnTo>
                  <a:lnTo>
                    <a:pt x="1148" y="2950"/>
                  </a:lnTo>
                  <a:lnTo>
                    <a:pt x="1178" y="2966"/>
                  </a:lnTo>
                  <a:lnTo>
                    <a:pt x="1178" y="2966"/>
                  </a:lnTo>
                  <a:lnTo>
                    <a:pt x="1200" y="2978"/>
                  </a:lnTo>
                  <a:lnTo>
                    <a:pt x="1200" y="2978"/>
                  </a:lnTo>
                  <a:lnTo>
                    <a:pt x="1224" y="2990"/>
                  </a:lnTo>
                  <a:lnTo>
                    <a:pt x="1246" y="2998"/>
                  </a:lnTo>
                  <a:lnTo>
                    <a:pt x="1270" y="3002"/>
                  </a:lnTo>
                  <a:lnTo>
                    <a:pt x="1292" y="3004"/>
                  </a:lnTo>
                  <a:lnTo>
                    <a:pt x="1314" y="3000"/>
                  </a:lnTo>
                  <a:lnTo>
                    <a:pt x="1336" y="2992"/>
                  </a:lnTo>
                  <a:lnTo>
                    <a:pt x="1356" y="2982"/>
                  </a:lnTo>
                  <a:lnTo>
                    <a:pt x="1374" y="2968"/>
                  </a:lnTo>
                  <a:lnTo>
                    <a:pt x="1374" y="2968"/>
                  </a:lnTo>
                  <a:lnTo>
                    <a:pt x="1366" y="2960"/>
                  </a:lnTo>
                  <a:lnTo>
                    <a:pt x="1358" y="2950"/>
                  </a:lnTo>
                  <a:lnTo>
                    <a:pt x="1358" y="2950"/>
                  </a:lnTo>
                  <a:lnTo>
                    <a:pt x="1346" y="2940"/>
                  </a:lnTo>
                  <a:lnTo>
                    <a:pt x="1340" y="2934"/>
                  </a:lnTo>
                  <a:lnTo>
                    <a:pt x="1336" y="2926"/>
                  </a:lnTo>
                  <a:lnTo>
                    <a:pt x="1334" y="2920"/>
                  </a:lnTo>
                  <a:lnTo>
                    <a:pt x="1334" y="2910"/>
                  </a:lnTo>
                  <a:lnTo>
                    <a:pt x="1336" y="2900"/>
                  </a:lnTo>
                  <a:lnTo>
                    <a:pt x="1340" y="2888"/>
                  </a:lnTo>
                  <a:lnTo>
                    <a:pt x="1340" y="2888"/>
                  </a:lnTo>
                  <a:lnTo>
                    <a:pt x="1346" y="2882"/>
                  </a:lnTo>
                  <a:lnTo>
                    <a:pt x="1350" y="2878"/>
                  </a:lnTo>
                  <a:lnTo>
                    <a:pt x="1356" y="2874"/>
                  </a:lnTo>
                  <a:lnTo>
                    <a:pt x="1364" y="2872"/>
                  </a:lnTo>
                  <a:lnTo>
                    <a:pt x="1372" y="2872"/>
                  </a:lnTo>
                  <a:lnTo>
                    <a:pt x="1380" y="2872"/>
                  </a:lnTo>
                  <a:lnTo>
                    <a:pt x="1388" y="2874"/>
                  </a:lnTo>
                  <a:lnTo>
                    <a:pt x="1398" y="2878"/>
                  </a:lnTo>
                  <a:lnTo>
                    <a:pt x="1398" y="2878"/>
                  </a:lnTo>
                  <a:lnTo>
                    <a:pt x="1408" y="2884"/>
                  </a:lnTo>
                  <a:lnTo>
                    <a:pt x="1422" y="2896"/>
                  </a:lnTo>
                  <a:lnTo>
                    <a:pt x="1434" y="2910"/>
                  </a:lnTo>
                  <a:lnTo>
                    <a:pt x="1442" y="2918"/>
                  </a:lnTo>
                  <a:lnTo>
                    <a:pt x="1442" y="2918"/>
                  </a:lnTo>
                  <a:lnTo>
                    <a:pt x="1448" y="2928"/>
                  </a:lnTo>
                  <a:lnTo>
                    <a:pt x="1458" y="2934"/>
                  </a:lnTo>
                  <a:lnTo>
                    <a:pt x="1468" y="2938"/>
                  </a:lnTo>
                  <a:lnTo>
                    <a:pt x="1480" y="2940"/>
                  </a:lnTo>
                  <a:lnTo>
                    <a:pt x="1480" y="2940"/>
                  </a:lnTo>
                  <a:lnTo>
                    <a:pt x="1490" y="2938"/>
                  </a:lnTo>
                  <a:lnTo>
                    <a:pt x="1498" y="2934"/>
                  </a:lnTo>
                  <a:lnTo>
                    <a:pt x="1506" y="2930"/>
                  </a:lnTo>
                  <a:lnTo>
                    <a:pt x="1510" y="2922"/>
                  </a:lnTo>
                  <a:lnTo>
                    <a:pt x="1510" y="2922"/>
                  </a:lnTo>
                  <a:lnTo>
                    <a:pt x="1514" y="2912"/>
                  </a:lnTo>
                  <a:lnTo>
                    <a:pt x="1520" y="2904"/>
                  </a:lnTo>
                  <a:lnTo>
                    <a:pt x="1526" y="2898"/>
                  </a:lnTo>
                  <a:lnTo>
                    <a:pt x="1534" y="2890"/>
                  </a:lnTo>
                  <a:lnTo>
                    <a:pt x="1544" y="2886"/>
                  </a:lnTo>
                  <a:lnTo>
                    <a:pt x="1554" y="2880"/>
                  </a:lnTo>
                  <a:lnTo>
                    <a:pt x="1578" y="2874"/>
                  </a:lnTo>
                  <a:lnTo>
                    <a:pt x="1580" y="2874"/>
                  </a:lnTo>
                  <a:lnTo>
                    <a:pt x="1582" y="2874"/>
                  </a:lnTo>
                  <a:lnTo>
                    <a:pt x="1582" y="2874"/>
                  </a:lnTo>
                  <a:lnTo>
                    <a:pt x="1608" y="2888"/>
                  </a:lnTo>
                  <a:lnTo>
                    <a:pt x="1608" y="2888"/>
                  </a:lnTo>
                  <a:lnTo>
                    <a:pt x="1632" y="2902"/>
                  </a:lnTo>
                  <a:lnTo>
                    <a:pt x="1658" y="2914"/>
                  </a:lnTo>
                  <a:lnTo>
                    <a:pt x="1670" y="2916"/>
                  </a:lnTo>
                  <a:lnTo>
                    <a:pt x="1682" y="2920"/>
                  </a:lnTo>
                  <a:lnTo>
                    <a:pt x="1696" y="2920"/>
                  </a:lnTo>
                  <a:lnTo>
                    <a:pt x="1708" y="2918"/>
                  </a:lnTo>
                  <a:lnTo>
                    <a:pt x="1708" y="2918"/>
                  </a:lnTo>
                  <a:lnTo>
                    <a:pt x="1730" y="2912"/>
                  </a:lnTo>
                  <a:lnTo>
                    <a:pt x="1742" y="2906"/>
                  </a:lnTo>
                  <a:lnTo>
                    <a:pt x="1752" y="2900"/>
                  </a:lnTo>
                  <a:lnTo>
                    <a:pt x="1762" y="2892"/>
                  </a:lnTo>
                  <a:lnTo>
                    <a:pt x="1770" y="2882"/>
                  </a:lnTo>
                  <a:lnTo>
                    <a:pt x="1776" y="2872"/>
                  </a:lnTo>
                  <a:lnTo>
                    <a:pt x="1778" y="2860"/>
                  </a:lnTo>
                  <a:lnTo>
                    <a:pt x="1778" y="2860"/>
                  </a:lnTo>
                  <a:lnTo>
                    <a:pt x="1770" y="2858"/>
                  </a:lnTo>
                  <a:lnTo>
                    <a:pt x="1762" y="2854"/>
                  </a:lnTo>
                  <a:lnTo>
                    <a:pt x="1768" y="2848"/>
                  </a:lnTo>
                  <a:lnTo>
                    <a:pt x="1768" y="2848"/>
                  </a:lnTo>
                  <a:lnTo>
                    <a:pt x="1778" y="2840"/>
                  </a:lnTo>
                  <a:lnTo>
                    <a:pt x="1778" y="2840"/>
                  </a:lnTo>
                  <a:lnTo>
                    <a:pt x="1778" y="2840"/>
                  </a:lnTo>
                  <a:lnTo>
                    <a:pt x="1778" y="2840"/>
                  </a:lnTo>
                  <a:lnTo>
                    <a:pt x="1794" y="2832"/>
                  </a:lnTo>
                  <a:lnTo>
                    <a:pt x="1810" y="2826"/>
                  </a:lnTo>
                  <a:lnTo>
                    <a:pt x="1810" y="2826"/>
                  </a:lnTo>
                  <a:lnTo>
                    <a:pt x="1826" y="2822"/>
                  </a:lnTo>
                  <a:lnTo>
                    <a:pt x="1826" y="2822"/>
                  </a:lnTo>
                  <a:lnTo>
                    <a:pt x="1818" y="2814"/>
                  </a:lnTo>
                  <a:lnTo>
                    <a:pt x="1808" y="2804"/>
                  </a:lnTo>
                  <a:lnTo>
                    <a:pt x="1808" y="2804"/>
                  </a:lnTo>
                  <a:lnTo>
                    <a:pt x="1796" y="2784"/>
                  </a:lnTo>
                  <a:lnTo>
                    <a:pt x="1786" y="2762"/>
                  </a:lnTo>
                  <a:lnTo>
                    <a:pt x="1782" y="2742"/>
                  </a:lnTo>
                  <a:lnTo>
                    <a:pt x="1780" y="2734"/>
                  </a:lnTo>
                  <a:lnTo>
                    <a:pt x="1780" y="2726"/>
                  </a:lnTo>
                  <a:lnTo>
                    <a:pt x="1780" y="2726"/>
                  </a:lnTo>
                  <a:lnTo>
                    <a:pt x="1782" y="2718"/>
                  </a:lnTo>
                  <a:lnTo>
                    <a:pt x="1786" y="2710"/>
                  </a:lnTo>
                  <a:lnTo>
                    <a:pt x="1794" y="2698"/>
                  </a:lnTo>
                  <a:lnTo>
                    <a:pt x="1794" y="2698"/>
                  </a:lnTo>
                  <a:lnTo>
                    <a:pt x="1800" y="2692"/>
                  </a:lnTo>
                  <a:lnTo>
                    <a:pt x="1804" y="2684"/>
                  </a:lnTo>
                  <a:lnTo>
                    <a:pt x="1804" y="2684"/>
                  </a:lnTo>
                  <a:lnTo>
                    <a:pt x="1808" y="2676"/>
                  </a:lnTo>
                  <a:lnTo>
                    <a:pt x="1810" y="2668"/>
                  </a:lnTo>
                  <a:lnTo>
                    <a:pt x="1810" y="2668"/>
                  </a:lnTo>
                  <a:lnTo>
                    <a:pt x="1816" y="2652"/>
                  </a:lnTo>
                  <a:lnTo>
                    <a:pt x="1820" y="2644"/>
                  </a:lnTo>
                  <a:lnTo>
                    <a:pt x="1824" y="2636"/>
                  </a:lnTo>
                  <a:lnTo>
                    <a:pt x="1824" y="2636"/>
                  </a:lnTo>
                  <a:lnTo>
                    <a:pt x="1832" y="2630"/>
                  </a:lnTo>
                  <a:lnTo>
                    <a:pt x="1840" y="2624"/>
                  </a:lnTo>
                  <a:lnTo>
                    <a:pt x="1858" y="2616"/>
                  </a:lnTo>
                  <a:lnTo>
                    <a:pt x="1858" y="2616"/>
                  </a:lnTo>
                  <a:lnTo>
                    <a:pt x="1870" y="2608"/>
                  </a:lnTo>
                  <a:lnTo>
                    <a:pt x="1880" y="2602"/>
                  </a:lnTo>
                  <a:lnTo>
                    <a:pt x="1880" y="2602"/>
                  </a:lnTo>
                  <a:lnTo>
                    <a:pt x="1892" y="2590"/>
                  </a:lnTo>
                  <a:lnTo>
                    <a:pt x="1898" y="2580"/>
                  </a:lnTo>
                  <a:lnTo>
                    <a:pt x="1902" y="2568"/>
                  </a:lnTo>
                  <a:lnTo>
                    <a:pt x="1904" y="2556"/>
                  </a:lnTo>
                  <a:lnTo>
                    <a:pt x="1904" y="2556"/>
                  </a:lnTo>
                  <a:lnTo>
                    <a:pt x="1908" y="2544"/>
                  </a:lnTo>
                  <a:lnTo>
                    <a:pt x="1910" y="2532"/>
                  </a:lnTo>
                  <a:lnTo>
                    <a:pt x="1916" y="2520"/>
                  </a:lnTo>
                  <a:lnTo>
                    <a:pt x="1926" y="2510"/>
                  </a:lnTo>
                  <a:lnTo>
                    <a:pt x="1926" y="2510"/>
                  </a:lnTo>
                  <a:lnTo>
                    <a:pt x="1944" y="2488"/>
                  </a:lnTo>
                  <a:lnTo>
                    <a:pt x="1944" y="2488"/>
                  </a:lnTo>
                  <a:lnTo>
                    <a:pt x="1960" y="2470"/>
                  </a:lnTo>
                  <a:lnTo>
                    <a:pt x="1978" y="2452"/>
                  </a:lnTo>
                  <a:lnTo>
                    <a:pt x="1996" y="2438"/>
                  </a:lnTo>
                  <a:lnTo>
                    <a:pt x="2006" y="2432"/>
                  </a:lnTo>
                  <a:lnTo>
                    <a:pt x="2018" y="2428"/>
                  </a:lnTo>
                  <a:lnTo>
                    <a:pt x="2018" y="2428"/>
                  </a:lnTo>
                  <a:lnTo>
                    <a:pt x="2034" y="2426"/>
                  </a:lnTo>
                  <a:lnTo>
                    <a:pt x="2046" y="2424"/>
                  </a:lnTo>
                  <a:lnTo>
                    <a:pt x="2046" y="2424"/>
                  </a:lnTo>
                  <a:lnTo>
                    <a:pt x="2056" y="2424"/>
                  </a:lnTo>
                  <a:lnTo>
                    <a:pt x="2064" y="2422"/>
                  </a:lnTo>
                  <a:lnTo>
                    <a:pt x="2074" y="2416"/>
                  </a:lnTo>
                  <a:lnTo>
                    <a:pt x="2084" y="2402"/>
                  </a:lnTo>
                  <a:lnTo>
                    <a:pt x="2084" y="2402"/>
                  </a:lnTo>
                  <a:lnTo>
                    <a:pt x="2096" y="2380"/>
                  </a:lnTo>
                  <a:lnTo>
                    <a:pt x="2108" y="2354"/>
                  </a:lnTo>
                  <a:lnTo>
                    <a:pt x="2108" y="2354"/>
                  </a:lnTo>
                  <a:lnTo>
                    <a:pt x="2120" y="2330"/>
                  </a:lnTo>
                  <a:lnTo>
                    <a:pt x="2132" y="2308"/>
                  </a:lnTo>
                  <a:lnTo>
                    <a:pt x="2148" y="2288"/>
                  </a:lnTo>
                  <a:lnTo>
                    <a:pt x="2156" y="2278"/>
                  </a:lnTo>
                  <a:lnTo>
                    <a:pt x="2166" y="2270"/>
                  </a:lnTo>
                  <a:lnTo>
                    <a:pt x="2166" y="2270"/>
                  </a:lnTo>
                  <a:lnTo>
                    <a:pt x="2174" y="2266"/>
                  </a:lnTo>
                  <a:lnTo>
                    <a:pt x="2182" y="2262"/>
                  </a:lnTo>
                  <a:lnTo>
                    <a:pt x="2200" y="2256"/>
                  </a:lnTo>
                  <a:lnTo>
                    <a:pt x="2200" y="2256"/>
                  </a:lnTo>
                  <a:lnTo>
                    <a:pt x="2214" y="2252"/>
                  </a:lnTo>
                  <a:lnTo>
                    <a:pt x="2228" y="2250"/>
                  </a:lnTo>
                  <a:lnTo>
                    <a:pt x="2228" y="2250"/>
                  </a:lnTo>
                  <a:lnTo>
                    <a:pt x="2248" y="2246"/>
                  </a:lnTo>
                  <a:lnTo>
                    <a:pt x="2248" y="2246"/>
                  </a:lnTo>
                  <a:lnTo>
                    <a:pt x="2276" y="2238"/>
                  </a:lnTo>
                  <a:lnTo>
                    <a:pt x="2302" y="2224"/>
                  </a:lnTo>
                  <a:lnTo>
                    <a:pt x="2316" y="2216"/>
                  </a:lnTo>
                  <a:lnTo>
                    <a:pt x="2328" y="2206"/>
                  </a:lnTo>
                  <a:lnTo>
                    <a:pt x="2338" y="2196"/>
                  </a:lnTo>
                  <a:lnTo>
                    <a:pt x="2348" y="2184"/>
                  </a:lnTo>
                  <a:lnTo>
                    <a:pt x="2348" y="2184"/>
                  </a:lnTo>
                  <a:lnTo>
                    <a:pt x="2354" y="2172"/>
                  </a:lnTo>
                  <a:lnTo>
                    <a:pt x="2358" y="2160"/>
                  </a:lnTo>
                  <a:lnTo>
                    <a:pt x="2358" y="2160"/>
                  </a:lnTo>
                  <a:lnTo>
                    <a:pt x="2366" y="2142"/>
                  </a:lnTo>
                  <a:lnTo>
                    <a:pt x="2370" y="2134"/>
                  </a:lnTo>
                  <a:lnTo>
                    <a:pt x="2376" y="2126"/>
                  </a:lnTo>
                  <a:lnTo>
                    <a:pt x="2376" y="2126"/>
                  </a:lnTo>
                  <a:lnTo>
                    <a:pt x="2384" y="2118"/>
                  </a:lnTo>
                  <a:lnTo>
                    <a:pt x="2392" y="2112"/>
                  </a:lnTo>
                  <a:lnTo>
                    <a:pt x="2392" y="2112"/>
                  </a:lnTo>
                  <a:lnTo>
                    <a:pt x="2402" y="2104"/>
                  </a:lnTo>
                  <a:lnTo>
                    <a:pt x="2410" y="2094"/>
                  </a:lnTo>
                  <a:lnTo>
                    <a:pt x="2410" y="2094"/>
                  </a:lnTo>
                  <a:lnTo>
                    <a:pt x="2416" y="2080"/>
                  </a:lnTo>
                  <a:lnTo>
                    <a:pt x="2422" y="2068"/>
                  </a:lnTo>
                  <a:lnTo>
                    <a:pt x="2430" y="2040"/>
                  </a:lnTo>
                  <a:lnTo>
                    <a:pt x="2430" y="2040"/>
                  </a:lnTo>
                  <a:lnTo>
                    <a:pt x="2438" y="2008"/>
                  </a:lnTo>
                  <a:lnTo>
                    <a:pt x="2444" y="1992"/>
                  </a:lnTo>
                  <a:lnTo>
                    <a:pt x="2452" y="1978"/>
                  </a:lnTo>
                  <a:lnTo>
                    <a:pt x="2452" y="1978"/>
                  </a:lnTo>
                  <a:lnTo>
                    <a:pt x="2468" y="1956"/>
                  </a:lnTo>
                  <a:lnTo>
                    <a:pt x="2500" y="1912"/>
                  </a:lnTo>
                  <a:lnTo>
                    <a:pt x="2518" y="1888"/>
                  </a:lnTo>
                  <a:lnTo>
                    <a:pt x="2538" y="1868"/>
                  </a:lnTo>
                  <a:lnTo>
                    <a:pt x="2554" y="1852"/>
                  </a:lnTo>
                  <a:lnTo>
                    <a:pt x="2560" y="1846"/>
                  </a:lnTo>
                  <a:lnTo>
                    <a:pt x="2566" y="1844"/>
                  </a:lnTo>
                  <a:lnTo>
                    <a:pt x="2566" y="1844"/>
                  </a:lnTo>
                  <a:lnTo>
                    <a:pt x="2586" y="1844"/>
                  </a:lnTo>
                  <a:lnTo>
                    <a:pt x="2604" y="1846"/>
                  </a:lnTo>
                  <a:lnTo>
                    <a:pt x="2620" y="1854"/>
                  </a:lnTo>
                  <a:lnTo>
                    <a:pt x="2632" y="1862"/>
                  </a:lnTo>
                  <a:lnTo>
                    <a:pt x="2644" y="1874"/>
                  </a:lnTo>
                  <a:lnTo>
                    <a:pt x="2654" y="1888"/>
                  </a:lnTo>
                  <a:lnTo>
                    <a:pt x="2670" y="1916"/>
                  </a:lnTo>
                  <a:lnTo>
                    <a:pt x="2670" y="1916"/>
                  </a:lnTo>
                  <a:lnTo>
                    <a:pt x="2680" y="1934"/>
                  </a:lnTo>
                  <a:lnTo>
                    <a:pt x="2690" y="1948"/>
                  </a:lnTo>
                  <a:lnTo>
                    <a:pt x="2700" y="1960"/>
                  </a:lnTo>
                  <a:lnTo>
                    <a:pt x="2712" y="1970"/>
                  </a:lnTo>
                  <a:lnTo>
                    <a:pt x="2712" y="1970"/>
                  </a:lnTo>
                  <a:lnTo>
                    <a:pt x="2724" y="1976"/>
                  </a:lnTo>
                  <a:lnTo>
                    <a:pt x="2738" y="1982"/>
                  </a:lnTo>
                  <a:lnTo>
                    <a:pt x="2772" y="1990"/>
                  </a:lnTo>
                  <a:lnTo>
                    <a:pt x="2772" y="1990"/>
                  </a:lnTo>
                  <a:lnTo>
                    <a:pt x="2814" y="2002"/>
                  </a:lnTo>
                  <a:lnTo>
                    <a:pt x="2832" y="2010"/>
                  </a:lnTo>
                  <a:lnTo>
                    <a:pt x="2850" y="2018"/>
                  </a:lnTo>
                  <a:lnTo>
                    <a:pt x="2866" y="2030"/>
                  </a:lnTo>
                  <a:lnTo>
                    <a:pt x="2872" y="2036"/>
                  </a:lnTo>
                  <a:lnTo>
                    <a:pt x="2878" y="2044"/>
                  </a:lnTo>
                  <a:lnTo>
                    <a:pt x="2882" y="2050"/>
                  </a:lnTo>
                  <a:lnTo>
                    <a:pt x="2886" y="2060"/>
                  </a:lnTo>
                  <a:lnTo>
                    <a:pt x="2888" y="2068"/>
                  </a:lnTo>
                  <a:lnTo>
                    <a:pt x="2888" y="2078"/>
                  </a:lnTo>
                  <a:lnTo>
                    <a:pt x="2888" y="2078"/>
                  </a:lnTo>
                  <a:lnTo>
                    <a:pt x="2886" y="2110"/>
                  </a:lnTo>
                  <a:lnTo>
                    <a:pt x="2886" y="2110"/>
                  </a:lnTo>
                  <a:lnTo>
                    <a:pt x="2884" y="2126"/>
                  </a:lnTo>
                  <a:lnTo>
                    <a:pt x="2884" y="2144"/>
                  </a:lnTo>
                  <a:lnTo>
                    <a:pt x="2884" y="2144"/>
                  </a:lnTo>
                  <a:lnTo>
                    <a:pt x="2884" y="2158"/>
                  </a:lnTo>
                  <a:lnTo>
                    <a:pt x="2886" y="2178"/>
                  </a:lnTo>
                  <a:lnTo>
                    <a:pt x="2890" y="2196"/>
                  </a:lnTo>
                  <a:lnTo>
                    <a:pt x="2894" y="2204"/>
                  </a:lnTo>
                  <a:lnTo>
                    <a:pt x="2900" y="2210"/>
                  </a:lnTo>
                  <a:lnTo>
                    <a:pt x="2900" y="2210"/>
                  </a:lnTo>
                  <a:lnTo>
                    <a:pt x="2908" y="2214"/>
                  </a:lnTo>
                  <a:lnTo>
                    <a:pt x="2918" y="2216"/>
                  </a:lnTo>
                  <a:lnTo>
                    <a:pt x="2918" y="2216"/>
                  </a:lnTo>
                  <a:lnTo>
                    <a:pt x="2928" y="2216"/>
                  </a:lnTo>
                  <a:lnTo>
                    <a:pt x="2938" y="2220"/>
                  </a:lnTo>
                  <a:lnTo>
                    <a:pt x="2948" y="2224"/>
                  </a:lnTo>
                  <a:lnTo>
                    <a:pt x="2956" y="2230"/>
                  </a:lnTo>
                  <a:lnTo>
                    <a:pt x="2970" y="2248"/>
                  </a:lnTo>
                  <a:lnTo>
                    <a:pt x="2984" y="2266"/>
                  </a:lnTo>
                  <a:lnTo>
                    <a:pt x="2984" y="2266"/>
                  </a:lnTo>
                  <a:lnTo>
                    <a:pt x="2992" y="2280"/>
                  </a:lnTo>
                  <a:lnTo>
                    <a:pt x="3002" y="2292"/>
                  </a:lnTo>
                  <a:lnTo>
                    <a:pt x="3002" y="2292"/>
                  </a:lnTo>
                  <a:lnTo>
                    <a:pt x="3006" y="2298"/>
                  </a:lnTo>
                  <a:lnTo>
                    <a:pt x="3008" y="2304"/>
                  </a:lnTo>
                  <a:lnTo>
                    <a:pt x="3008" y="2310"/>
                  </a:lnTo>
                  <a:lnTo>
                    <a:pt x="3008" y="2318"/>
                  </a:lnTo>
                  <a:lnTo>
                    <a:pt x="3004" y="2330"/>
                  </a:lnTo>
                  <a:lnTo>
                    <a:pt x="2998" y="2342"/>
                  </a:lnTo>
                  <a:lnTo>
                    <a:pt x="2998" y="2342"/>
                  </a:lnTo>
                  <a:lnTo>
                    <a:pt x="2992" y="2358"/>
                  </a:lnTo>
                  <a:lnTo>
                    <a:pt x="2990" y="2362"/>
                  </a:lnTo>
                  <a:lnTo>
                    <a:pt x="2992" y="2366"/>
                  </a:lnTo>
                  <a:lnTo>
                    <a:pt x="2992" y="2366"/>
                  </a:lnTo>
                  <a:lnTo>
                    <a:pt x="2994" y="2368"/>
                  </a:lnTo>
                  <a:lnTo>
                    <a:pt x="2996" y="2368"/>
                  </a:lnTo>
                  <a:lnTo>
                    <a:pt x="3006" y="2364"/>
                  </a:lnTo>
                  <a:lnTo>
                    <a:pt x="3006" y="2364"/>
                  </a:lnTo>
                  <a:lnTo>
                    <a:pt x="3016" y="2358"/>
                  </a:lnTo>
                  <a:lnTo>
                    <a:pt x="3020" y="2358"/>
                  </a:lnTo>
                  <a:lnTo>
                    <a:pt x="3024" y="2358"/>
                  </a:lnTo>
                  <a:lnTo>
                    <a:pt x="3024" y="2358"/>
                  </a:lnTo>
                  <a:lnTo>
                    <a:pt x="3028" y="2362"/>
                  </a:lnTo>
                  <a:lnTo>
                    <a:pt x="3030" y="2366"/>
                  </a:lnTo>
                  <a:lnTo>
                    <a:pt x="3030" y="2382"/>
                  </a:lnTo>
                  <a:lnTo>
                    <a:pt x="3030" y="2382"/>
                  </a:lnTo>
                  <a:lnTo>
                    <a:pt x="3028" y="2396"/>
                  </a:lnTo>
                  <a:lnTo>
                    <a:pt x="3024" y="2408"/>
                  </a:lnTo>
                  <a:lnTo>
                    <a:pt x="3024" y="2408"/>
                  </a:lnTo>
                  <a:lnTo>
                    <a:pt x="3018" y="2418"/>
                  </a:lnTo>
                  <a:lnTo>
                    <a:pt x="3018" y="2430"/>
                  </a:lnTo>
                  <a:lnTo>
                    <a:pt x="3018" y="2430"/>
                  </a:lnTo>
                  <a:lnTo>
                    <a:pt x="3020" y="2442"/>
                  </a:lnTo>
                  <a:lnTo>
                    <a:pt x="3022" y="2450"/>
                  </a:lnTo>
                  <a:lnTo>
                    <a:pt x="3028" y="2452"/>
                  </a:lnTo>
                  <a:lnTo>
                    <a:pt x="3030" y="2454"/>
                  </a:lnTo>
                  <a:lnTo>
                    <a:pt x="3030" y="2454"/>
                  </a:lnTo>
                  <a:lnTo>
                    <a:pt x="3042" y="2452"/>
                  </a:lnTo>
                  <a:lnTo>
                    <a:pt x="3054" y="2446"/>
                  </a:lnTo>
                  <a:lnTo>
                    <a:pt x="3070" y="2438"/>
                  </a:lnTo>
                  <a:lnTo>
                    <a:pt x="3084" y="2426"/>
                  </a:lnTo>
                  <a:lnTo>
                    <a:pt x="3100" y="2412"/>
                  </a:lnTo>
                  <a:lnTo>
                    <a:pt x="3114" y="2398"/>
                  </a:lnTo>
                  <a:lnTo>
                    <a:pt x="3138" y="2370"/>
                  </a:lnTo>
                  <a:lnTo>
                    <a:pt x="3138" y="2370"/>
                  </a:lnTo>
                  <a:lnTo>
                    <a:pt x="3152" y="2350"/>
                  </a:lnTo>
                  <a:lnTo>
                    <a:pt x="3162" y="2354"/>
                  </a:lnTo>
                  <a:lnTo>
                    <a:pt x="3162" y="2354"/>
                  </a:lnTo>
                  <a:lnTo>
                    <a:pt x="3158" y="2362"/>
                  </a:lnTo>
                  <a:lnTo>
                    <a:pt x="3150" y="2374"/>
                  </a:lnTo>
                  <a:lnTo>
                    <a:pt x="3150" y="2374"/>
                  </a:lnTo>
                  <a:lnTo>
                    <a:pt x="3134" y="2400"/>
                  </a:lnTo>
                  <a:lnTo>
                    <a:pt x="3118" y="2424"/>
                  </a:lnTo>
                  <a:lnTo>
                    <a:pt x="3118" y="2424"/>
                  </a:lnTo>
                  <a:lnTo>
                    <a:pt x="3098" y="2450"/>
                  </a:lnTo>
                  <a:lnTo>
                    <a:pt x="3080" y="2478"/>
                  </a:lnTo>
                  <a:lnTo>
                    <a:pt x="3080" y="2478"/>
                  </a:lnTo>
                  <a:lnTo>
                    <a:pt x="3072" y="2492"/>
                  </a:lnTo>
                  <a:lnTo>
                    <a:pt x="3054" y="2514"/>
                  </a:lnTo>
                  <a:lnTo>
                    <a:pt x="3030" y="2540"/>
                  </a:lnTo>
                  <a:lnTo>
                    <a:pt x="3012" y="2556"/>
                  </a:lnTo>
                  <a:lnTo>
                    <a:pt x="2994" y="2572"/>
                  </a:lnTo>
                  <a:lnTo>
                    <a:pt x="2972" y="2588"/>
                  </a:lnTo>
                  <a:lnTo>
                    <a:pt x="2946" y="2606"/>
                  </a:lnTo>
                  <a:lnTo>
                    <a:pt x="2920" y="2622"/>
                  </a:lnTo>
                  <a:lnTo>
                    <a:pt x="2888" y="2640"/>
                  </a:lnTo>
                  <a:lnTo>
                    <a:pt x="2854" y="2656"/>
                  </a:lnTo>
                  <a:lnTo>
                    <a:pt x="2816" y="2672"/>
                  </a:lnTo>
                  <a:lnTo>
                    <a:pt x="2776" y="2686"/>
                  </a:lnTo>
                  <a:lnTo>
                    <a:pt x="2732" y="2700"/>
                  </a:lnTo>
                  <a:lnTo>
                    <a:pt x="2732" y="2700"/>
                  </a:lnTo>
                  <a:lnTo>
                    <a:pt x="2714" y="2706"/>
                  </a:lnTo>
                  <a:lnTo>
                    <a:pt x="2696" y="2710"/>
                  </a:lnTo>
                  <a:lnTo>
                    <a:pt x="2660" y="2714"/>
                  </a:lnTo>
                  <a:lnTo>
                    <a:pt x="2660" y="2714"/>
                  </a:lnTo>
                  <a:lnTo>
                    <a:pt x="2632" y="2718"/>
                  </a:lnTo>
                  <a:lnTo>
                    <a:pt x="2606" y="2722"/>
                  </a:lnTo>
                  <a:lnTo>
                    <a:pt x="2592" y="2726"/>
                  </a:lnTo>
                  <a:lnTo>
                    <a:pt x="2580" y="2732"/>
                  </a:lnTo>
                  <a:lnTo>
                    <a:pt x="2568" y="2740"/>
                  </a:lnTo>
                  <a:lnTo>
                    <a:pt x="2554" y="2748"/>
                  </a:lnTo>
                  <a:lnTo>
                    <a:pt x="2554" y="2748"/>
                  </a:lnTo>
                  <a:lnTo>
                    <a:pt x="2516" y="2780"/>
                  </a:lnTo>
                  <a:lnTo>
                    <a:pt x="2480" y="2806"/>
                  </a:lnTo>
                  <a:lnTo>
                    <a:pt x="2444" y="2830"/>
                  </a:lnTo>
                  <a:lnTo>
                    <a:pt x="2406" y="2852"/>
                  </a:lnTo>
                  <a:lnTo>
                    <a:pt x="2366" y="2872"/>
                  </a:lnTo>
                  <a:lnTo>
                    <a:pt x="2324" y="2890"/>
                  </a:lnTo>
                  <a:lnTo>
                    <a:pt x="2278" y="2908"/>
                  </a:lnTo>
                  <a:lnTo>
                    <a:pt x="2228" y="2924"/>
                  </a:lnTo>
                  <a:lnTo>
                    <a:pt x="2228" y="2924"/>
                  </a:lnTo>
                  <a:lnTo>
                    <a:pt x="2212" y="2932"/>
                  </a:lnTo>
                  <a:lnTo>
                    <a:pt x="2196" y="2940"/>
                  </a:lnTo>
                  <a:lnTo>
                    <a:pt x="2196" y="2940"/>
                  </a:lnTo>
                  <a:lnTo>
                    <a:pt x="2174" y="2950"/>
                  </a:lnTo>
                  <a:lnTo>
                    <a:pt x="2162" y="2954"/>
                  </a:lnTo>
                  <a:lnTo>
                    <a:pt x="2150" y="2958"/>
                  </a:lnTo>
                  <a:lnTo>
                    <a:pt x="2150" y="2958"/>
                  </a:lnTo>
                  <a:lnTo>
                    <a:pt x="2138" y="2958"/>
                  </a:lnTo>
                  <a:lnTo>
                    <a:pt x="2124" y="2958"/>
                  </a:lnTo>
                  <a:lnTo>
                    <a:pt x="2088" y="2956"/>
                  </a:lnTo>
                  <a:lnTo>
                    <a:pt x="2070" y="2952"/>
                  </a:lnTo>
                  <a:lnTo>
                    <a:pt x="2054" y="2948"/>
                  </a:lnTo>
                  <a:lnTo>
                    <a:pt x="2040" y="2944"/>
                  </a:lnTo>
                  <a:lnTo>
                    <a:pt x="2028" y="2938"/>
                  </a:lnTo>
                  <a:lnTo>
                    <a:pt x="2028" y="2938"/>
                  </a:lnTo>
                  <a:lnTo>
                    <a:pt x="2006" y="2922"/>
                  </a:lnTo>
                  <a:lnTo>
                    <a:pt x="1990" y="2908"/>
                  </a:lnTo>
                  <a:lnTo>
                    <a:pt x="1980" y="2896"/>
                  </a:lnTo>
                  <a:lnTo>
                    <a:pt x="1978" y="2892"/>
                  </a:lnTo>
                  <a:lnTo>
                    <a:pt x="1978" y="2888"/>
                  </a:lnTo>
                  <a:lnTo>
                    <a:pt x="1978" y="2888"/>
                  </a:lnTo>
                  <a:lnTo>
                    <a:pt x="1976" y="2882"/>
                  </a:lnTo>
                  <a:lnTo>
                    <a:pt x="1970" y="2878"/>
                  </a:lnTo>
                  <a:lnTo>
                    <a:pt x="1950" y="2868"/>
                  </a:lnTo>
                  <a:lnTo>
                    <a:pt x="1928" y="2860"/>
                  </a:lnTo>
                  <a:lnTo>
                    <a:pt x="1912" y="2854"/>
                  </a:lnTo>
                  <a:lnTo>
                    <a:pt x="1912" y="2854"/>
                  </a:lnTo>
                  <a:lnTo>
                    <a:pt x="1898" y="2848"/>
                  </a:lnTo>
                  <a:lnTo>
                    <a:pt x="1898" y="2848"/>
                  </a:lnTo>
                  <a:lnTo>
                    <a:pt x="1894" y="2848"/>
                  </a:lnTo>
                  <a:lnTo>
                    <a:pt x="1894" y="2848"/>
                  </a:lnTo>
                  <a:lnTo>
                    <a:pt x="1874" y="2850"/>
                  </a:lnTo>
                  <a:lnTo>
                    <a:pt x="1850" y="2856"/>
                  </a:lnTo>
                  <a:lnTo>
                    <a:pt x="1850" y="2856"/>
                  </a:lnTo>
                  <a:lnTo>
                    <a:pt x="1822" y="2860"/>
                  </a:lnTo>
                  <a:lnTo>
                    <a:pt x="1796" y="2862"/>
                  </a:lnTo>
                  <a:lnTo>
                    <a:pt x="1796" y="2862"/>
                  </a:lnTo>
                  <a:lnTo>
                    <a:pt x="1802" y="2870"/>
                  </a:lnTo>
                  <a:lnTo>
                    <a:pt x="1806" y="2878"/>
                  </a:lnTo>
                  <a:lnTo>
                    <a:pt x="1806" y="2886"/>
                  </a:lnTo>
                  <a:lnTo>
                    <a:pt x="1806" y="2892"/>
                  </a:lnTo>
                  <a:lnTo>
                    <a:pt x="1806" y="2892"/>
                  </a:lnTo>
                  <a:lnTo>
                    <a:pt x="1806" y="2898"/>
                  </a:lnTo>
                  <a:lnTo>
                    <a:pt x="1802" y="2902"/>
                  </a:lnTo>
                  <a:lnTo>
                    <a:pt x="1796" y="2912"/>
                  </a:lnTo>
                  <a:lnTo>
                    <a:pt x="1784" y="2920"/>
                  </a:lnTo>
                  <a:lnTo>
                    <a:pt x="1772" y="2928"/>
                  </a:lnTo>
                  <a:lnTo>
                    <a:pt x="1772" y="2928"/>
                  </a:lnTo>
                  <a:lnTo>
                    <a:pt x="1742" y="2944"/>
                  </a:lnTo>
                  <a:lnTo>
                    <a:pt x="1714" y="2956"/>
                  </a:lnTo>
                  <a:lnTo>
                    <a:pt x="1690" y="2964"/>
                  </a:lnTo>
                  <a:lnTo>
                    <a:pt x="1666" y="2966"/>
                  </a:lnTo>
                  <a:lnTo>
                    <a:pt x="1662" y="2966"/>
                  </a:lnTo>
                  <a:lnTo>
                    <a:pt x="1662" y="2966"/>
                  </a:lnTo>
                  <a:lnTo>
                    <a:pt x="1636" y="2966"/>
                  </a:lnTo>
                  <a:lnTo>
                    <a:pt x="1610" y="2968"/>
                  </a:lnTo>
                  <a:lnTo>
                    <a:pt x="1584" y="2972"/>
                  </a:lnTo>
                  <a:lnTo>
                    <a:pt x="1574" y="2976"/>
                  </a:lnTo>
                  <a:lnTo>
                    <a:pt x="1564" y="2980"/>
                  </a:lnTo>
                  <a:lnTo>
                    <a:pt x="1564" y="2980"/>
                  </a:lnTo>
                  <a:lnTo>
                    <a:pt x="1542" y="2992"/>
                  </a:lnTo>
                  <a:lnTo>
                    <a:pt x="1518" y="3002"/>
                  </a:lnTo>
                  <a:lnTo>
                    <a:pt x="1494" y="3010"/>
                  </a:lnTo>
                  <a:lnTo>
                    <a:pt x="1464" y="3016"/>
                  </a:lnTo>
                  <a:lnTo>
                    <a:pt x="1464" y="3016"/>
                  </a:lnTo>
                  <a:lnTo>
                    <a:pt x="1446" y="3020"/>
                  </a:lnTo>
                  <a:lnTo>
                    <a:pt x="1432" y="3026"/>
                  </a:lnTo>
                  <a:lnTo>
                    <a:pt x="1418" y="3034"/>
                  </a:lnTo>
                  <a:lnTo>
                    <a:pt x="1406" y="3044"/>
                  </a:lnTo>
                  <a:lnTo>
                    <a:pt x="1406" y="3044"/>
                  </a:lnTo>
                  <a:lnTo>
                    <a:pt x="1390" y="3056"/>
                  </a:lnTo>
                  <a:lnTo>
                    <a:pt x="1380" y="3062"/>
                  </a:lnTo>
                  <a:lnTo>
                    <a:pt x="1370" y="3066"/>
                  </a:lnTo>
                  <a:lnTo>
                    <a:pt x="1370" y="3066"/>
                  </a:lnTo>
                  <a:lnTo>
                    <a:pt x="1360" y="3072"/>
                  </a:lnTo>
                  <a:lnTo>
                    <a:pt x="1348" y="3078"/>
                  </a:lnTo>
                  <a:lnTo>
                    <a:pt x="1336" y="3084"/>
                  </a:lnTo>
                  <a:lnTo>
                    <a:pt x="1324" y="3088"/>
                  </a:lnTo>
                  <a:lnTo>
                    <a:pt x="1296" y="3092"/>
                  </a:lnTo>
                  <a:lnTo>
                    <a:pt x="1264" y="3094"/>
                  </a:lnTo>
                  <a:lnTo>
                    <a:pt x="1264" y="3094"/>
                  </a:lnTo>
                  <a:close/>
                  <a:moveTo>
                    <a:pt x="1906" y="2840"/>
                  </a:moveTo>
                  <a:lnTo>
                    <a:pt x="1906" y="2840"/>
                  </a:lnTo>
                  <a:lnTo>
                    <a:pt x="1914" y="2842"/>
                  </a:lnTo>
                  <a:lnTo>
                    <a:pt x="1914" y="2842"/>
                  </a:lnTo>
                  <a:lnTo>
                    <a:pt x="1942" y="2850"/>
                  </a:lnTo>
                  <a:lnTo>
                    <a:pt x="1966" y="2862"/>
                  </a:lnTo>
                  <a:lnTo>
                    <a:pt x="1976" y="2866"/>
                  </a:lnTo>
                  <a:lnTo>
                    <a:pt x="1984" y="2874"/>
                  </a:lnTo>
                  <a:lnTo>
                    <a:pt x="1988" y="2880"/>
                  </a:lnTo>
                  <a:lnTo>
                    <a:pt x="1990" y="2888"/>
                  </a:lnTo>
                  <a:lnTo>
                    <a:pt x="1990" y="2888"/>
                  </a:lnTo>
                  <a:lnTo>
                    <a:pt x="1990" y="2890"/>
                  </a:lnTo>
                  <a:lnTo>
                    <a:pt x="1996" y="2898"/>
                  </a:lnTo>
                  <a:lnTo>
                    <a:pt x="2010" y="2910"/>
                  </a:lnTo>
                  <a:lnTo>
                    <a:pt x="2034" y="2926"/>
                  </a:lnTo>
                  <a:lnTo>
                    <a:pt x="2034" y="2926"/>
                  </a:lnTo>
                  <a:lnTo>
                    <a:pt x="2044" y="2932"/>
                  </a:lnTo>
                  <a:lnTo>
                    <a:pt x="2058" y="2936"/>
                  </a:lnTo>
                  <a:lnTo>
                    <a:pt x="2090" y="2944"/>
                  </a:lnTo>
                  <a:lnTo>
                    <a:pt x="2124" y="2946"/>
                  </a:lnTo>
                  <a:lnTo>
                    <a:pt x="2138" y="2946"/>
                  </a:lnTo>
                  <a:lnTo>
                    <a:pt x="2148" y="2946"/>
                  </a:lnTo>
                  <a:lnTo>
                    <a:pt x="2148" y="2946"/>
                  </a:lnTo>
                  <a:lnTo>
                    <a:pt x="2160" y="2942"/>
                  </a:lnTo>
                  <a:lnTo>
                    <a:pt x="2170" y="2938"/>
                  </a:lnTo>
                  <a:lnTo>
                    <a:pt x="2190" y="2928"/>
                  </a:lnTo>
                  <a:lnTo>
                    <a:pt x="2190" y="2928"/>
                  </a:lnTo>
                  <a:lnTo>
                    <a:pt x="2206" y="2920"/>
                  </a:lnTo>
                  <a:lnTo>
                    <a:pt x="2224" y="2914"/>
                  </a:lnTo>
                  <a:lnTo>
                    <a:pt x="2224" y="2914"/>
                  </a:lnTo>
                  <a:lnTo>
                    <a:pt x="2274" y="2896"/>
                  </a:lnTo>
                  <a:lnTo>
                    <a:pt x="2320" y="2878"/>
                  </a:lnTo>
                  <a:lnTo>
                    <a:pt x="2362" y="2860"/>
                  </a:lnTo>
                  <a:lnTo>
                    <a:pt x="2400" y="2842"/>
                  </a:lnTo>
                  <a:lnTo>
                    <a:pt x="2436" y="2820"/>
                  </a:lnTo>
                  <a:lnTo>
                    <a:pt x="2474" y="2796"/>
                  </a:lnTo>
                  <a:lnTo>
                    <a:pt x="2510" y="2770"/>
                  </a:lnTo>
                  <a:lnTo>
                    <a:pt x="2548" y="2740"/>
                  </a:lnTo>
                  <a:lnTo>
                    <a:pt x="2548" y="2740"/>
                  </a:lnTo>
                  <a:lnTo>
                    <a:pt x="2560" y="2730"/>
                  </a:lnTo>
                  <a:lnTo>
                    <a:pt x="2574" y="2722"/>
                  </a:lnTo>
                  <a:lnTo>
                    <a:pt x="2588" y="2716"/>
                  </a:lnTo>
                  <a:lnTo>
                    <a:pt x="2602" y="2712"/>
                  </a:lnTo>
                  <a:lnTo>
                    <a:pt x="2630" y="2706"/>
                  </a:lnTo>
                  <a:lnTo>
                    <a:pt x="2658" y="2702"/>
                  </a:lnTo>
                  <a:lnTo>
                    <a:pt x="2658" y="2702"/>
                  </a:lnTo>
                  <a:lnTo>
                    <a:pt x="2694" y="2698"/>
                  </a:lnTo>
                  <a:lnTo>
                    <a:pt x="2710" y="2694"/>
                  </a:lnTo>
                  <a:lnTo>
                    <a:pt x="2728" y="2688"/>
                  </a:lnTo>
                  <a:lnTo>
                    <a:pt x="2728" y="2688"/>
                  </a:lnTo>
                  <a:lnTo>
                    <a:pt x="2772" y="2676"/>
                  </a:lnTo>
                  <a:lnTo>
                    <a:pt x="2812" y="2660"/>
                  </a:lnTo>
                  <a:lnTo>
                    <a:pt x="2848" y="2646"/>
                  </a:lnTo>
                  <a:lnTo>
                    <a:pt x="2882" y="2630"/>
                  </a:lnTo>
                  <a:lnTo>
                    <a:pt x="2912" y="2612"/>
                  </a:lnTo>
                  <a:lnTo>
                    <a:pt x="2940" y="2596"/>
                  </a:lnTo>
                  <a:lnTo>
                    <a:pt x="2964" y="2580"/>
                  </a:lnTo>
                  <a:lnTo>
                    <a:pt x="2986" y="2564"/>
                  </a:lnTo>
                  <a:lnTo>
                    <a:pt x="3004" y="2548"/>
                  </a:lnTo>
                  <a:lnTo>
                    <a:pt x="3020" y="2532"/>
                  </a:lnTo>
                  <a:lnTo>
                    <a:pt x="3046" y="2506"/>
                  </a:lnTo>
                  <a:lnTo>
                    <a:pt x="3062" y="2484"/>
                  </a:lnTo>
                  <a:lnTo>
                    <a:pt x="3070" y="2472"/>
                  </a:lnTo>
                  <a:lnTo>
                    <a:pt x="3070" y="2472"/>
                  </a:lnTo>
                  <a:lnTo>
                    <a:pt x="3098" y="2430"/>
                  </a:lnTo>
                  <a:lnTo>
                    <a:pt x="3098" y="2430"/>
                  </a:lnTo>
                  <a:lnTo>
                    <a:pt x="3080" y="2444"/>
                  </a:lnTo>
                  <a:lnTo>
                    <a:pt x="3060" y="2456"/>
                  </a:lnTo>
                  <a:lnTo>
                    <a:pt x="3044" y="2464"/>
                  </a:lnTo>
                  <a:lnTo>
                    <a:pt x="3036" y="2464"/>
                  </a:lnTo>
                  <a:lnTo>
                    <a:pt x="3028" y="2464"/>
                  </a:lnTo>
                  <a:lnTo>
                    <a:pt x="3028" y="2464"/>
                  </a:lnTo>
                  <a:lnTo>
                    <a:pt x="3020" y="2462"/>
                  </a:lnTo>
                  <a:lnTo>
                    <a:pt x="3014" y="2458"/>
                  </a:lnTo>
                  <a:lnTo>
                    <a:pt x="3008" y="2446"/>
                  </a:lnTo>
                  <a:lnTo>
                    <a:pt x="3006" y="2430"/>
                  </a:lnTo>
                  <a:lnTo>
                    <a:pt x="3006" y="2430"/>
                  </a:lnTo>
                  <a:lnTo>
                    <a:pt x="3006" y="2424"/>
                  </a:lnTo>
                  <a:lnTo>
                    <a:pt x="3008" y="2416"/>
                  </a:lnTo>
                  <a:lnTo>
                    <a:pt x="3012" y="2402"/>
                  </a:lnTo>
                  <a:lnTo>
                    <a:pt x="3012" y="2402"/>
                  </a:lnTo>
                  <a:lnTo>
                    <a:pt x="3016" y="2392"/>
                  </a:lnTo>
                  <a:lnTo>
                    <a:pt x="3018" y="2382"/>
                  </a:lnTo>
                  <a:lnTo>
                    <a:pt x="3018" y="2382"/>
                  </a:lnTo>
                  <a:lnTo>
                    <a:pt x="3018" y="2370"/>
                  </a:lnTo>
                  <a:lnTo>
                    <a:pt x="3018" y="2370"/>
                  </a:lnTo>
                  <a:lnTo>
                    <a:pt x="3012" y="2372"/>
                  </a:lnTo>
                  <a:lnTo>
                    <a:pt x="3012" y="2372"/>
                  </a:lnTo>
                  <a:lnTo>
                    <a:pt x="3006" y="2376"/>
                  </a:lnTo>
                  <a:lnTo>
                    <a:pt x="2998" y="2380"/>
                  </a:lnTo>
                  <a:lnTo>
                    <a:pt x="2990" y="2380"/>
                  </a:lnTo>
                  <a:lnTo>
                    <a:pt x="2986" y="2378"/>
                  </a:lnTo>
                  <a:lnTo>
                    <a:pt x="2982" y="2374"/>
                  </a:lnTo>
                  <a:lnTo>
                    <a:pt x="2982" y="2374"/>
                  </a:lnTo>
                  <a:lnTo>
                    <a:pt x="2980" y="2370"/>
                  </a:lnTo>
                  <a:lnTo>
                    <a:pt x="2978" y="2366"/>
                  </a:lnTo>
                  <a:lnTo>
                    <a:pt x="2980" y="2356"/>
                  </a:lnTo>
                  <a:lnTo>
                    <a:pt x="2982" y="2346"/>
                  </a:lnTo>
                  <a:lnTo>
                    <a:pt x="2988" y="2336"/>
                  </a:lnTo>
                  <a:lnTo>
                    <a:pt x="2988" y="2336"/>
                  </a:lnTo>
                  <a:lnTo>
                    <a:pt x="2992" y="2326"/>
                  </a:lnTo>
                  <a:lnTo>
                    <a:pt x="2996" y="2316"/>
                  </a:lnTo>
                  <a:lnTo>
                    <a:pt x="2996" y="2308"/>
                  </a:lnTo>
                  <a:lnTo>
                    <a:pt x="2992" y="2300"/>
                  </a:lnTo>
                  <a:lnTo>
                    <a:pt x="2992" y="2300"/>
                  </a:lnTo>
                  <a:lnTo>
                    <a:pt x="2982" y="2286"/>
                  </a:lnTo>
                  <a:lnTo>
                    <a:pt x="2974" y="2272"/>
                  </a:lnTo>
                  <a:lnTo>
                    <a:pt x="2974" y="2272"/>
                  </a:lnTo>
                  <a:lnTo>
                    <a:pt x="2962" y="2256"/>
                  </a:lnTo>
                  <a:lnTo>
                    <a:pt x="2950" y="2240"/>
                  </a:lnTo>
                  <a:lnTo>
                    <a:pt x="2942" y="2234"/>
                  </a:lnTo>
                  <a:lnTo>
                    <a:pt x="2936" y="2230"/>
                  </a:lnTo>
                  <a:lnTo>
                    <a:pt x="2928" y="2228"/>
                  </a:lnTo>
                  <a:lnTo>
                    <a:pt x="2918" y="2228"/>
                  </a:lnTo>
                  <a:lnTo>
                    <a:pt x="2918" y="2228"/>
                  </a:lnTo>
                  <a:lnTo>
                    <a:pt x="2910" y="2228"/>
                  </a:lnTo>
                  <a:lnTo>
                    <a:pt x="2904" y="2226"/>
                  </a:lnTo>
                  <a:lnTo>
                    <a:pt x="2898" y="2224"/>
                  </a:lnTo>
                  <a:lnTo>
                    <a:pt x="2892" y="2220"/>
                  </a:lnTo>
                  <a:lnTo>
                    <a:pt x="2892" y="2220"/>
                  </a:lnTo>
                  <a:lnTo>
                    <a:pt x="2886" y="2212"/>
                  </a:lnTo>
                  <a:lnTo>
                    <a:pt x="2882" y="2204"/>
                  </a:lnTo>
                  <a:lnTo>
                    <a:pt x="2878" y="2196"/>
                  </a:lnTo>
                  <a:lnTo>
                    <a:pt x="2876" y="2186"/>
                  </a:lnTo>
                  <a:lnTo>
                    <a:pt x="2872" y="2166"/>
                  </a:lnTo>
                  <a:lnTo>
                    <a:pt x="2872" y="2144"/>
                  </a:lnTo>
                  <a:lnTo>
                    <a:pt x="2872" y="2144"/>
                  </a:lnTo>
                  <a:lnTo>
                    <a:pt x="2872" y="2126"/>
                  </a:lnTo>
                  <a:lnTo>
                    <a:pt x="2874" y="2108"/>
                  </a:lnTo>
                  <a:lnTo>
                    <a:pt x="2874" y="2108"/>
                  </a:lnTo>
                  <a:lnTo>
                    <a:pt x="2876" y="2078"/>
                  </a:lnTo>
                  <a:lnTo>
                    <a:pt x="2876" y="2078"/>
                  </a:lnTo>
                  <a:lnTo>
                    <a:pt x="2876" y="2070"/>
                  </a:lnTo>
                  <a:lnTo>
                    <a:pt x="2874" y="2062"/>
                  </a:lnTo>
                  <a:lnTo>
                    <a:pt x="2872" y="2056"/>
                  </a:lnTo>
                  <a:lnTo>
                    <a:pt x="2868" y="2048"/>
                  </a:lnTo>
                  <a:lnTo>
                    <a:pt x="2856" y="2038"/>
                  </a:lnTo>
                  <a:lnTo>
                    <a:pt x="2842" y="2028"/>
                  </a:lnTo>
                  <a:lnTo>
                    <a:pt x="2826" y="2020"/>
                  </a:lnTo>
                  <a:lnTo>
                    <a:pt x="2808" y="2014"/>
                  </a:lnTo>
                  <a:lnTo>
                    <a:pt x="2768" y="2002"/>
                  </a:lnTo>
                  <a:lnTo>
                    <a:pt x="2768" y="2002"/>
                  </a:lnTo>
                  <a:lnTo>
                    <a:pt x="2734" y="1992"/>
                  </a:lnTo>
                  <a:lnTo>
                    <a:pt x="2720" y="1986"/>
                  </a:lnTo>
                  <a:lnTo>
                    <a:pt x="2706" y="1980"/>
                  </a:lnTo>
                  <a:lnTo>
                    <a:pt x="2706" y="1980"/>
                  </a:lnTo>
                  <a:lnTo>
                    <a:pt x="2692" y="1970"/>
                  </a:lnTo>
                  <a:lnTo>
                    <a:pt x="2680" y="1956"/>
                  </a:lnTo>
                  <a:lnTo>
                    <a:pt x="2670" y="1940"/>
                  </a:lnTo>
                  <a:lnTo>
                    <a:pt x="2660" y="1922"/>
                  </a:lnTo>
                  <a:lnTo>
                    <a:pt x="2660" y="1922"/>
                  </a:lnTo>
                  <a:lnTo>
                    <a:pt x="2644" y="1894"/>
                  </a:lnTo>
                  <a:lnTo>
                    <a:pt x="2634" y="1882"/>
                  </a:lnTo>
                  <a:lnTo>
                    <a:pt x="2624" y="1872"/>
                  </a:lnTo>
                  <a:lnTo>
                    <a:pt x="2614" y="1864"/>
                  </a:lnTo>
                  <a:lnTo>
                    <a:pt x="2600" y="1858"/>
                  </a:lnTo>
                  <a:lnTo>
                    <a:pt x="2586" y="1856"/>
                  </a:lnTo>
                  <a:lnTo>
                    <a:pt x="2568" y="1856"/>
                  </a:lnTo>
                  <a:lnTo>
                    <a:pt x="2568" y="1856"/>
                  </a:lnTo>
                  <a:lnTo>
                    <a:pt x="2560" y="1860"/>
                  </a:lnTo>
                  <a:lnTo>
                    <a:pt x="2550" y="1870"/>
                  </a:lnTo>
                  <a:lnTo>
                    <a:pt x="2522" y="1902"/>
                  </a:lnTo>
                  <a:lnTo>
                    <a:pt x="2492" y="1942"/>
                  </a:lnTo>
                  <a:lnTo>
                    <a:pt x="2462" y="1984"/>
                  </a:lnTo>
                  <a:lnTo>
                    <a:pt x="2462" y="1984"/>
                  </a:lnTo>
                  <a:lnTo>
                    <a:pt x="2456" y="1998"/>
                  </a:lnTo>
                  <a:lnTo>
                    <a:pt x="2450" y="2012"/>
                  </a:lnTo>
                  <a:lnTo>
                    <a:pt x="2440" y="2042"/>
                  </a:lnTo>
                  <a:lnTo>
                    <a:pt x="2440" y="2042"/>
                  </a:lnTo>
                  <a:lnTo>
                    <a:pt x="2432" y="2072"/>
                  </a:lnTo>
                  <a:lnTo>
                    <a:pt x="2428" y="2086"/>
                  </a:lnTo>
                  <a:lnTo>
                    <a:pt x="2420" y="2100"/>
                  </a:lnTo>
                  <a:lnTo>
                    <a:pt x="2420" y="2100"/>
                  </a:lnTo>
                  <a:lnTo>
                    <a:pt x="2410" y="2112"/>
                  </a:lnTo>
                  <a:lnTo>
                    <a:pt x="2400" y="2122"/>
                  </a:lnTo>
                  <a:lnTo>
                    <a:pt x="2400" y="2122"/>
                  </a:lnTo>
                  <a:lnTo>
                    <a:pt x="2384" y="2134"/>
                  </a:lnTo>
                  <a:lnTo>
                    <a:pt x="2384" y="2134"/>
                  </a:lnTo>
                  <a:lnTo>
                    <a:pt x="2380" y="2142"/>
                  </a:lnTo>
                  <a:lnTo>
                    <a:pt x="2376" y="2148"/>
                  </a:lnTo>
                  <a:lnTo>
                    <a:pt x="2370" y="2164"/>
                  </a:lnTo>
                  <a:lnTo>
                    <a:pt x="2370" y="2164"/>
                  </a:lnTo>
                  <a:lnTo>
                    <a:pt x="2364" y="2178"/>
                  </a:lnTo>
                  <a:lnTo>
                    <a:pt x="2358" y="2190"/>
                  </a:lnTo>
                  <a:lnTo>
                    <a:pt x="2358" y="2190"/>
                  </a:lnTo>
                  <a:lnTo>
                    <a:pt x="2348" y="2204"/>
                  </a:lnTo>
                  <a:lnTo>
                    <a:pt x="2336" y="2214"/>
                  </a:lnTo>
                  <a:lnTo>
                    <a:pt x="2324" y="2224"/>
                  </a:lnTo>
                  <a:lnTo>
                    <a:pt x="2310" y="2234"/>
                  </a:lnTo>
                  <a:lnTo>
                    <a:pt x="2294" y="2242"/>
                  </a:lnTo>
                  <a:lnTo>
                    <a:pt x="2280" y="2248"/>
                  </a:lnTo>
                  <a:lnTo>
                    <a:pt x="2252" y="2258"/>
                  </a:lnTo>
                  <a:lnTo>
                    <a:pt x="2252" y="2258"/>
                  </a:lnTo>
                  <a:lnTo>
                    <a:pt x="2240" y="2260"/>
                  </a:lnTo>
                  <a:lnTo>
                    <a:pt x="2228" y="2262"/>
                  </a:lnTo>
                  <a:lnTo>
                    <a:pt x="2228" y="2262"/>
                  </a:lnTo>
                  <a:lnTo>
                    <a:pt x="2216" y="2264"/>
                  </a:lnTo>
                  <a:lnTo>
                    <a:pt x="2204" y="2266"/>
                  </a:lnTo>
                  <a:lnTo>
                    <a:pt x="2204" y="2266"/>
                  </a:lnTo>
                  <a:lnTo>
                    <a:pt x="2188" y="2272"/>
                  </a:lnTo>
                  <a:lnTo>
                    <a:pt x="2172" y="2280"/>
                  </a:lnTo>
                  <a:lnTo>
                    <a:pt x="2172" y="2280"/>
                  </a:lnTo>
                  <a:lnTo>
                    <a:pt x="2164" y="2288"/>
                  </a:lnTo>
                  <a:lnTo>
                    <a:pt x="2156" y="2296"/>
                  </a:lnTo>
                  <a:lnTo>
                    <a:pt x="2142" y="2316"/>
                  </a:lnTo>
                  <a:lnTo>
                    <a:pt x="2130" y="2336"/>
                  </a:lnTo>
                  <a:lnTo>
                    <a:pt x="2120" y="2360"/>
                  </a:lnTo>
                  <a:lnTo>
                    <a:pt x="2120" y="2360"/>
                  </a:lnTo>
                  <a:lnTo>
                    <a:pt x="2106" y="2386"/>
                  </a:lnTo>
                  <a:lnTo>
                    <a:pt x="2092" y="2410"/>
                  </a:lnTo>
                  <a:lnTo>
                    <a:pt x="2092" y="2410"/>
                  </a:lnTo>
                  <a:lnTo>
                    <a:pt x="2080" y="2424"/>
                  </a:lnTo>
                  <a:lnTo>
                    <a:pt x="2070" y="2432"/>
                  </a:lnTo>
                  <a:lnTo>
                    <a:pt x="2060" y="2436"/>
                  </a:lnTo>
                  <a:lnTo>
                    <a:pt x="2048" y="2436"/>
                  </a:lnTo>
                  <a:lnTo>
                    <a:pt x="2048" y="2436"/>
                  </a:lnTo>
                  <a:lnTo>
                    <a:pt x="2036" y="2438"/>
                  </a:lnTo>
                  <a:lnTo>
                    <a:pt x="2020" y="2440"/>
                  </a:lnTo>
                  <a:lnTo>
                    <a:pt x="2020" y="2440"/>
                  </a:lnTo>
                  <a:lnTo>
                    <a:pt x="2012" y="2444"/>
                  </a:lnTo>
                  <a:lnTo>
                    <a:pt x="2002" y="2448"/>
                  </a:lnTo>
                  <a:lnTo>
                    <a:pt x="1984" y="2462"/>
                  </a:lnTo>
                  <a:lnTo>
                    <a:pt x="1968" y="2478"/>
                  </a:lnTo>
                  <a:lnTo>
                    <a:pt x="1952" y="2496"/>
                  </a:lnTo>
                  <a:lnTo>
                    <a:pt x="1952" y="2496"/>
                  </a:lnTo>
                  <a:lnTo>
                    <a:pt x="1934" y="2518"/>
                  </a:lnTo>
                  <a:lnTo>
                    <a:pt x="1934" y="2518"/>
                  </a:lnTo>
                  <a:lnTo>
                    <a:pt x="1926" y="2526"/>
                  </a:lnTo>
                  <a:lnTo>
                    <a:pt x="1922" y="2536"/>
                  </a:lnTo>
                  <a:lnTo>
                    <a:pt x="1916" y="2558"/>
                  </a:lnTo>
                  <a:lnTo>
                    <a:pt x="1916" y="2558"/>
                  </a:lnTo>
                  <a:lnTo>
                    <a:pt x="1914" y="2570"/>
                  </a:lnTo>
                  <a:lnTo>
                    <a:pt x="1908" y="2584"/>
                  </a:lnTo>
                  <a:lnTo>
                    <a:pt x="1900" y="2598"/>
                  </a:lnTo>
                  <a:lnTo>
                    <a:pt x="1888" y="2610"/>
                  </a:lnTo>
                  <a:lnTo>
                    <a:pt x="1888" y="2610"/>
                  </a:lnTo>
                  <a:lnTo>
                    <a:pt x="1876" y="2618"/>
                  </a:lnTo>
                  <a:lnTo>
                    <a:pt x="1862" y="2626"/>
                  </a:lnTo>
                  <a:lnTo>
                    <a:pt x="1862" y="2626"/>
                  </a:lnTo>
                  <a:lnTo>
                    <a:pt x="1846" y="2634"/>
                  </a:lnTo>
                  <a:lnTo>
                    <a:pt x="1840" y="2640"/>
                  </a:lnTo>
                  <a:lnTo>
                    <a:pt x="1834" y="2644"/>
                  </a:lnTo>
                  <a:lnTo>
                    <a:pt x="1834" y="2644"/>
                  </a:lnTo>
                  <a:lnTo>
                    <a:pt x="1828" y="2650"/>
                  </a:lnTo>
                  <a:lnTo>
                    <a:pt x="1826" y="2656"/>
                  </a:lnTo>
                  <a:lnTo>
                    <a:pt x="1822" y="2670"/>
                  </a:lnTo>
                  <a:lnTo>
                    <a:pt x="1822" y="2670"/>
                  </a:lnTo>
                  <a:lnTo>
                    <a:pt x="1820" y="2680"/>
                  </a:lnTo>
                  <a:lnTo>
                    <a:pt x="1816" y="2690"/>
                  </a:lnTo>
                  <a:lnTo>
                    <a:pt x="1816" y="2690"/>
                  </a:lnTo>
                  <a:lnTo>
                    <a:pt x="1810" y="2698"/>
                  </a:lnTo>
                  <a:lnTo>
                    <a:pt x="1804" y="2706"/>
                  </a:lnTo>
                  <a:lnTo>
                    <a:pt x="1804" y="2706"/>
                  </a:lnTo>
                  <a:lnTo>
                    <a:pt x="1796" y="2716"/>
                  </a:lnTo>
                  <a:lnTo>
                    <a:pt x="1794" y="2722"/>
                  </a:lnTo>
                  <a:lnTo>
                    <a:pt x="1792" y="2728"/>
                  </a:lnTo>
                  <a:lnTo>
                    <a:pt x="1792" y="2728"/>
                  </a:lnTo>
                  <a:lnTo>
                    <a:pt x="1794" y="2740"/>
                  </a:lnTo>
                  <a:lnTo>
                    <a:pt x="1798" y="2758"/>
                  </a:lnTo>
                  <a:lnTo>
                    <a:pt x="1806" y="2778"/>
                  </a:lnTo>
                  <a:lnTo>
                    <a:pt x="1818" y="2796"/>
                  </a:lnTo>
                  <a:lnTo>
                    <a:pt x="1818" y="2796"/>
                  </a:lnTo>
                  <a:lnTo>
                    <a:pt x="1824" y="2804"/>
                  </a:lnTo>
                  <a:lnTo>
                    <a:pt x="1830" y="2810"/>
                  </a:lnTo>
                  <a:lnTo>
                    <a:pt x="1836" y="2814"/>
                  </a:lnTo>
                  <a:lnTo>
                    <a:pt x="1842" y="2814"/>
                  </a:lnTo>
                  <a:lnTo>
                    <a:pt x="1862" y="2818"/>
                  </a:lnTo>
                  <a:lnTo>
                    <a:pt x="1844" y="2826"/>
                  </a:lnTo>
                  <a:lnTo>
                    <a:pt x="1844" y="2826"/>
                  </a:lnTo>
                  <a:lnTo>
                    <a:pt x="1830" y="2832"/>
                  </a:lnTo>
                  <a:lnTo>
                    <a:pt x="1814" y="2838"/>
                  </a:lnTo>
                  <a:lnTo>
                    <a:pt x="1814" y="2838"/>
                  </a:lnTo>
                  <a:lnTo>
                    <a:pt x="1800" y="2842"/>
                  </a:lnTo>
                  <a:lnTo>
                    <a:pt x="1786" y="2850"/>
                  </a:lnTo>
                  <a:lnTo>
                    <a:pt x="1786" y="2850"/>
                  </a:lnTo>
                  <a:lnTo>
                    <a:pt x="1786" y="2850"/>
                  </a:lnTo>
                  <a:lnTo>
                    <a:pt x="1800" y="2850"/>
                  </a:lnTo>
                  <a:lnTo>
                    <a:pt x="1816" y="2850"/>
                  </a:lnTo>
                  <a:lnTo>
                    <a:pt x="1848" y="2844"/>
                  </a:lnTo>
                  <a:lnTo>
                    <a:pt x="1848" y="2844"/>
                  </a:lnTo>
                  <a:lnTo>
                    <a:pt x="1870" y="2840"/>
                  </a:lnTo>
                  <a:lnTo>
                    <a:pt x="1870" y="2840"/>
                  </a:lnTo>
                  <a:lnTo>
                    <a:pt x="1870" y="2840"/>
                  </a:lnTo>
                  <a:lnTo>
                    <a:pt x="1870" y="2836"/>
                  </a:lnTo>
                  <a:lnTo>
                    <a:pt x="1874" y="2836"/>
                  </a:lnTo>
                  <a:lnTo>
                    <a:pt x="1900" y="2838"/>
                  </a:lnTo>
                  <a:lnTo>
                    <a:pt x="1900" y="2838"/>
                  </a:lnTo>
                  <a:lnTo>
                    <a:pt x="1900" y="2838"/>
                  </a:lnTo>
                  <a:lnTo>
                    <a:pt x="1906" y="2838"/>
                  </a:lnTo>
                  <a:lnTo>
                    <a:pt x="1906" y="2840"/>
                  </a:lnTo>
                  <a:close/>
                  <a:moveTo>
                    <a:pt x="1384" y="2844"/>
                  </a:moveTo>
                  <a:lnTo>
                    <a:pt x="1378" y="2840"/>
                  </a:lnTo>
                  <a:lnTo>
                    <a:pt x="1378" y="2840"/>
                  </a:lnTo>
                  <a:lnTo>
                    <a:pt x="1372" y="2832"/>
                  </a:lnTo>
                  <a:lnTo>
                    <a:pt x="1366" y="2824"/>
                  </a:lnTo>
                  <a:lnTo>
                    <a:pt x="1364" y="2814"/>
                  </a:lnTo>
                  <a:lnTo>
                    <a:pt x="1364" y="2802"/>
                  </a:lnTo>
                  <a:lnTo>
                    <a:pt x="1364" y="2802"/>
                  </a:lnTo>
                  <a:lnTo>
                    <a:pt x="1368" y="2794"/>
                  </a:lnTo>
                  <a:lnTo>
                    <a:pt x="1372" y="2782"/>
                  </a:lnTo>
                  <a:lnTo>
                    <a:pt x="1384" y="2762"/>
                  </a:lnTo>
                  <a:lnTo>
                    <a:pt x="1402" y="2742"/>
                  </a:lnTo>
                  <a:lnTo>
                    <a:pt x="1424" y="2720"/>
                  </a:lnTo>
                  <a:lnTo>
                    <a:pt x="1448" y="2702"/>
                  </a:lnTo>
                  <a:lnTo>
                    <a:pt x="1472" y="2686"/>
                  </a:lnTo>
                  <a:lnTo>
                    <a:pt x="1494" y="2672"/>
                  </a:lnTo>
                  <a:lnTo>
                    <a:pt x="1516" y="2664"/>
                  </a:lnTo>
                  <a:lnTo>
                    <a:pt x="1516" y="2664"/>
                  </a:lnTo>
                  <a:lnTo>
                    <a:pt x="1528" y="2660"/>
                  </a:lnTo>
                  <a:lnTo>
                    <a:pt x="1540" y="2660"/>
                  </a:lnTo>
                  <a:lnTo>
                    <a:pt x="1548" y="2660"/>
                  </a:lnTo>
                  <a:lnTo>
                    <a:pt x="1556" y="2664"/>
                  </a:lnTo>
                  <a:lnTo>
                    <a:pt x="1556" y="2664"/>
                  </a:lnTo>
                  <a:lnTo>
                    <a:pt x="1558" y="2670"/>
                  </a:lnTo>
                  <a:lnTo>
                    <a:pt x="1560" y="2676"/>
                  </a:lnTo>
                  <a:lnTo>
                    <a:pt x="1560" y="2676"/>
                  </a:lnTo>
                  <a:lnTo>
                    <a:pt x="1558" y="2682"/>
                  </a:lnTo>
                  <a:lnTo>
                    <a:pt x="1554" y="2690"/>
                  </a:lnTo>
                  <a:lnTo>
                    <a:pt x="1546" y="2698"/>
                  </a:lnTo>
                  <a:lnTo>
                    <a:pt x="1536" y="2706"/>
                  </a:lnTo>
                  <a:lnTo>
                    <a:pt x="1536" y="2706"/>
                  </a:lnTo>
                  <a:lnTo>
                    <a:pt x="1536" y="2706"/>
                  </a:lnTo>
                  <a:lnTo>
                    <a:pt x="1508" y="2726"/>
                  </a:lnTo>
                  <a:lnTo>
                    <a:pt x="1478" y="2744"/>
                  </a:lnTo>
                  <a:lnTo>
                    <a:pt x="1430" y="2770"/>
                  </a:lnTo>
                  <a:lnTo>
                    <a:pt x="1424" y="2772"/>
                  </a:lnTo>
                  <a:lnTo>
                    <a:pt x="1424" y="2772"/>
                  </a:lnTo>
                  <a:lnTo>
                    <a:pt x="1412" y="2780"/>
                  </a:lnTo>
                  <a:lnTo>
                    <a:pt x="1404" y="2788"/>
                  </a:lnTo>
                  <a:lnTo>
                    <a:pt x="1400" y="2796"/>
                  </a:lnTo>
                  <a:lnTo>
                    <a:pt x="1398" y="2806"/>
                  </a:lnTo>
                  <a:lnTo>
                    <a:pt x="1398" y="2806"/>
                  </a:lnTo>
                  <a:lnTo>
                    <a:pt x="1394" y="2820"/>
                  </a:lnTo>
                  <a:lnTo>
                    <a:pt x="1388" y="2838"/>
                  </a:lnTo>
                  <a:lnTo>
                    <a:pt x="1384" y="2844"/>
                  </a:lnTo>
                  <a:close/>
                  <a:moveTo>
                    <a:pt x="1538" y="2672"/>
                  </a:moveTo>
                  <a:lnTo>
                    <a:pt x="1538" y="2672"/>
                  </a:lnTo>
                  <a:lnTo>
                    <a:pt x="1530" y="2672"/>
                  </a:lnTo>
                  <a:lnTo>
                    <a:pt x="1520" y="2674"/>
                  </a:lnTo>
                  <a:lnTo>
                    <a:pt x="1520" y="2674"/>
                  </a:lnTo>
                  <a:lnTo>
                    <a:pt x="1500" y="2684"/>
                  </a:lnTo>
                  <a:lnTo>
                    <a:pt x="1478" y="2696"/>
                  </a:lnTo>
                  <a:lnTo>
                    <a:pt x="1456" y="2710"/>
                  </a:lnTo>
                  <a:lnTo>
                    <a:pt x="1432" y="2728"/>
                  </a:lnTo>
                  <a:lnTo>
                    <a:pt x="1412" y="2748"/>
                  </a:lnTo>
                  <a:lnTo>
                    <a:pt x="1396" y="2768"/>
                  </a:lnTo>
                  <a:lnTo>
                    <a:pt x="1382" y="2786"/>
                  </a:lnTo>
                  <a:lnTo>
                    <a:pt x="1378" y="2796"/>
                  </a:lnTo>
                  <a:lnTo>
                    <a:pt x="1376" y="2804"/>
                  </a:lnTo>
                  <a:lnTo>
                    <a:pt x="1376" y="2804"/>
                  </a:lnTo>
                  <a:lnTo>
                    <a:pt x="1376" y="2816"/>
                  </a:lnTo>
                  <a:lnTo>
                    <a:pt x="1380" y="2826"/>
                  </a:lnTo>
                  <a:lnTo>
                    <a:pt x="1380" y="2826"/>
                  </a:lnTo>
                  <a:lnTo>
                    <a:pt x="1386" y="2804"/>
                  </a:lnTo>
                  <a:lnTo>
                    <a:pt x="1386" y="2804"/>
                  </a:lnTo>
                  <a:lnTo>
                    <a:pt x="1388" y="2794"/>
                  </a:lnTo>
                  <a:lnTo>
                    <a:pt x="1394" y="2782"/>
                  </a:lnTo>
                  <a:lnTo>
                    <a:pt x="1402" y="2772"/>
                  </a:lnTo>
                  <a:lnTo>
                    <a:pt x="1418" y="2762"/>
                  </a:lnTo>
                  <a:lnTo>
                    <a:pt x="1424" y="2760"/>
                  </a:lnTo>
                  <a:lnTo>
                    <a:pt x="1424" y="2760"/>
                  </a:lnTo>
                  <a:lnTo>
                    <a:pt x="1472" y="2734"/>
                  </a:lnTo>
                  <a:lnTo>
                    <a:pt x="1502" y="2716"/>
                  </a:lnTo>
                  <a:lnTo>
                    <a:pt x="1528" y="2698"/>
                  </a:lnTo>
                  <a:lnTo>
                    <a:pt x="1528" y="2698"/>
                  </a:lnTo>
                  <a:lnTo>
                    <a:pt x="1528" y="2698"/>
                  </a:lnTo>
                  <a:lnTo>
                    <a:pt x="1538" y="2688"/>
                  </a:lnTo>
                  <a:lnTo>
                    <a:pt x="1544" y="2682"/>
                  </a:lnTo>
                  <a:lnTo>
                    <a:pt x="1546" y="2678"/>
                  </a:lnTo>
                  <a:lnTo>
                    <a:pt x="1548" y="2676"/>
                  </a:lnTo>
                  <a:lnTo>
                    <a:pt x="1548" y="2676"/>
                  </a:lnTo>
                  <a:lnTo>
                    <a:pt x="1546" y="2674"/>
                  </a:lnTo>
                  <a:lnTo>
                    <a:pt x="1546" y="2674"/>
                  </a:lnTo>
                  <a:lnTo>
                    <a:pt x="1544" y="2672"/>
                  </a:lnTo>
                  <a:lnTo>
                    <a:pt x="1538" y="2672"/>
                  </a:lnTo>
                  <a:lnTo>
                    <a:pt x="1538" y="2672"/>
                  </a:lnTo>
                  <a:close/>
                  <a:moveTo>
                    <a:pt x="1598" y="2672"/>
                  </a:moveTo>
                  <a:lnTo>
                    <a:pt x="1598" y="2672"/>
                  </a:lnTo>
                  <a:lnTo>
                    <a:pt x="1592" y="2672"/>
                  </a:lnTo>
                  <a:lnTo>
                    <a:pt x="1584" y="2670"/>
                  </a:lnTo>
                  <a:lnTo>
                    <a:pt x="1578" y="2666"/>
                  </a:lnTo>
                  <a:lnTo>
                    <a:pt x="1572" y="2660"/>
                  </a:lnTo>
                  <a:lnTo>
                    <a:pt x="1572" y="2660"/>
                  </a:lnTo>
                  <a:lnTo>
                    <a:pt x="1568" y="2652"/>
                  </a:lnTo>
                  <a:lnTo>
                    <a:pt x="1566" y="2644"/>
                  </a:lnTo>
                  <a:lnTo>
                    <a:pt x="1568" y="2634"/>
                  </a:lnTo>
                  <a:lnTo>
                    <a:pt x="1572" y="2626"/>
                  </a:lnTo>
                  <a:lnTo>
                    <a:pt x="1572" y="2626"/>
                  </a:lnTo>
                  <a:lnTo>
                    <a:pt x="1582" y="2612"/>
                  </a:lnTo>
                  <a:lnTo>
                    <a:pt x="1594" y="2600"/>
                  </a:lnTo>
                  <a:lnTo>
                    <a:pt x="1608" y="2590"/>
                  </a:lnTo>
                  <a:lnTo>
                    <a:pt x="1624" y="2580"/>
                  </a:lnTo>
                  <a:lnTo>
                    <a:pt x="1624" y="2580"/>
                  </a:lnTo>
                  <a:lnTo>
                    <a:pt x="1630" y="2576"/>
                  </a:lnTo>
                  <a:lnTo>
                    <a:pt x="1638" y="2574"/>
                  </a:lnTo>
                  <a:lnTo>
                    <a:pt x="1644" y="2574"/>
                  </a:lnTo>
                  <a:lnTo>
                    <a:pt x="1648" y="2576"/>
                  </a:lnTo>
                  <a:lnTo>
                    <a:pt x="1648" y="2576"/>
                  </a:lnTo>
                  <a:lnTo>
                    <a:pt x="1652" y="2582"/>
                  </a:lnTo>
                  <a:lnTo>
                    <a:pt x="1654" y="2590"/>
                  </a:lnTo>
                  <a:lnTo>
                    <a:pt x="1654" y="2598"/>
                  </a:lnTo>
                  <a:lnTo>
                    <a:pt x="1652" y="2612"/>
                  </a:lnTo>
                  <a:lnTo>
                    <a:pt x="1652" y="2612"/>
                  </a:lnTo>
                  <a:lnTo>
                    <a:pt x="1652" y="2612"/>
                  </a:lnTo>
                  <a:lnTo>
                    <a:pt x="1646" y="2628"/>
                  </a:lnTo>
                  <a:lnTo>
                    <a:pt x="1638" y="2646"/>
                  </a:lnTo>
                  <a:lnTo>
                    <a:pt x="1632" y="2654"/>
                  </a:lnTo>
                  <a:lnTo>
                    <a:pt x="1626" y="2662"/>
                  </a:lnTo>
                  <a:lnTo>
                    <a:pt x="1618" y="2668"/>
                  </a:lnTo>
                  <a:lnTo>
                    <a:pt x="1610" y="2670"/>
                  </a:lnTo>
                  <a:lnTo>
                    <a:pt x="1610" y="2670"/>
                  </a:lnTo>
                  <a:lnTo>
                    <a:pt x="1598" y="2672"/>
                  </a:lnTo>
                  <a:lnTo>
                    <a:pt x="1598" y="2672"/>
                  </a:lnTo>
                  <a:close/>
                  <a:moveTo>
                    <a:pt x="1640" y="2586"/>
                  </a:moveTo>
                  <a:lnTo>
                    <a:pt x="1640" y="2586"/>
                  </a:lnTo>
                  <a:lnTo>
                    <a:pt x="1636" y="2586"/>
                  </a:lnTo>
                  <a:lnTo>
                    <a:pt x="1630" y="2590"/>
                  </a:lnTo>
                  <a:lnTo>
                    <a:pt x="1630" y="2590"/>
                  </a:lnTo>
                  <a:lnTo>
                    <a:pt x="1616" y="2600"/>
                  </a:lnTo>
                  <a:lnTo>
                    <a:pt x="1602" y="2608"/>
                  </a:lnTo>
                  <a:lnTo>
                    <a:pt x="1590" y="2620"/>
                  </a:lnTo>
                  <a:lnTo>
                    <a:pt x="1582" y="2632"/>
                  </a:lnTo>
                  <a:lnTo>
                    <a:pt x="1582" y="2632"/>
                  </a:lnTo>
                  <a:lnTo>
                    <a:pt x="1578" y="2638"/>
                  </a:lnTo>
                  <a:lnTo>
                    <a:pt x="1578" y="2644"/>
                  </a:lnTo>
                  <a:lnTo>
                    <a:pt x="1578" y="2648"/>
                  </a:lnTo>
                  <a:lnTo>
                    <a:pt x="1582" y="2652"/>
                  </a:lnTo>
                  <a:lnTo>
                    <a:pt x="1582" y="2652"/>
                  </a:lnTo>
                  <a:lnTo>
                    <a:pt x="1586" y="2658"/>
                  </a:lnTo>
                  <a:lnTo>
                    <a:pt x="1592" y="2660"/>
                  </a:lnTo>
                  <a:lnTo>
                    <a:pt x="1600" y="2660"/>
                  </a:lnTo>
                  <a:lnTo>
                    <a:pt x="1608" y="2660"/>
                  </a:lnTo>
                  <a:lnTo>
                    <a:pt x="1608" y="2660"/>
                  </a:lnTo>
                  <a:lnTo>
                    <a:pt x="1612" y="2658"/>
                  </a:lnTo>
                  <a:lnTo>
                    <a:pt x="1616" y="2654"/>
                  </a:lnTo>
                  <a:lnTo>
                    <a:pt x="1626" y="2642"/>
                  </a:lnTo>
                  <a:lnTo>
                    <a:pt x="1634" y="2628"/>
                  </a:lnTo>
                  <a:lnTo>
                    <a:pt x="1640" y="2608"/>
                  </a:lnTo>
                  <a:lnTo>
                    <a:pt x="1640" y="2608"/>
                  </a:lnTo>
                  <a:lnTo>
                    <a:pt x="1640" y="2608"/>
                  </a:lnTo>
                  <a:lnTo>
                    <a:pt x="1642" y="2598"/>
                  </a:lnTo>
                  <a:lnTo>
                    <a:pt x="1642" y="2592"/>
                  </a:lnTo>
                  <a:lnTo>
                    <a:pt x="1640" y="2586"/>
                  </a:lnTo>
                  <a:lnTo>
                    <a:pt x="1640" y="2586"/>
                  </a:lnTo>
                  <a:lnTo>
                    <a:pt x="1640" y="2586"/>
                  </a:lnTo>
                  <a:lnTo>
                    <a:pt x="1640" y="2586"/>
                  </a:lnTo>
                  <a:close/>
                  <a:moveTo>
                    <a:pt x="84" y="2152"/>
                  </a:moveTo>
                  <a:lnTo>
                    <a:pt x="84" y="2152"/>
                  </a:lnTo>
                  <a:lnTo>
                    <a:pt x="82" y="2152"/>
                  </a:lnTo>
                  <a:lnTo>
                    <a:pt x="80" y="2148"/>
                  </a:lnTo>
                  <a:lnTo>
                    <a:pt x="80" y="2148"/>
                  </a:lnTo>
                  <a:lnTo>
                    <a:pt x="80" y="2148"/>
                  </a:lnTo>
                  <a:lnTo>
                    <a:pt x="80" y="2146"/>
                  </a:lnTo>
                  <a:lnTo>
                    <a:pt x="80" y="2146"/>
                  </a:lnTo>
                  <a:lnTo>
                    <a:pt x="78" y="2144"/>
                  </a:lnTo>
                  <a:lnTo>
                    <a:pt x="78" y="2144"/>
                  </a:lnTo>
                  <a:lnTo>
                    <a:pt x="78" y="2140"/>
                  </a:lnTo>
                  <a:lnTo>
                    <a:pt x="78" y="2140"/>
                  </a:lnTo>
                  <a:lnTo>
                    <a:pt x="76" y="2136"/>
                  </a:lnTo>
                  <a:lnTo>
                    <a:pt x="76" y="2136"/>
                  </a:lnTo>
                  <a:lnTo>
                    <a:pt x="74" y="2130"/>
                  </a:lnTo>
                  <a:lnTo>
                    <a:pt x="74" y="2130"/>
                  </a:lnTo>
                  <a:lnTo>
                    <a:pt x="80" y="2128"/>
                  </a:lnTo>
                  <a:lnTo>
                    <a:pt x="80" y="2128"/>
                  </a:lnTo>
                  <a:lnTo>
                    <a:pt x="84" y="2128"/>
                  </a:lnTo>
                  <a:lnTo>
                    <a:pt x="86" y="2128"/>
                  </a:lnTo>
                  <a:lnTo>
                    <a:pt x="88" y="2132"/>
                  </a:lnTo>
                  <a:lnTo>
                    <a:pt x="88" y="2132"/>
                  </a:lnTo>
                  <a:lnTo>
                    <a:pt x="92" y="2144"/>
                  </a:lnTo>
                  <a:lnTo>
                    <a:pt x="92" y="2150"/>
                  </a:lnTo>
                  <a:lnTo>
                    <a:pt x="88" y="2152"/>
                  </a:lnTo>
                  <a:lnTo>
                    <a:pt x="88" y="2152"/>
                  </a:lnTo>
                  <a:lnTo>
                    <a:pt x="84" y="2152"/>
                  </a:lnTo>
                  <a:lnTo>
                    <a:pt x="84" y="2152"/>
                  </a:lnTo>
                  <a:close/>
                  <a:moveTo>
                    <a:pt x="990" y="2066"/>
                  </a:moveTo>
                  <a:lnTo>
                    <a:pt x="990" y="2066"/>
                  </a:lnTo>
                  <a:lnTo>
                    <a:pt x="978" y="2064"/>
                  </a:lnTo>
                  <a:lnTo>
                    <a:pt x="966" y="2058"/>
                  </a:lnTo>
                  <a:lnTo>
                    <a:pt x="956" y="2048"/>
                  </a:lnTo>
                  <a:lnTo>
                    <a:pt x="944" y="2036"/>
                  </a:lnTo>
                  <a:lnTo>
                    <a:pt x="924" y="2008"/>
                  </a:lnTo>
                  <a:lnTo>
                    <a:pt x="904" y="1980"/>
                  </a:lnTo>
                  <a:lnTo>
                    <a:pt x="902" y="1974"/>
                  </a:lnTo>
                  <a:lnTo>
                    <a:pt x="912" y="1968"/>
                  </a:lnTo>
                  <a:lnTo>
                    <a:pt x="912" y="1968"/>
                  </a:lnTo>
                  <a:lnTo>
                    <a:pt x="936" y="1982"/>
                  </a:lnTo>
                  <a:lnTo>
                    <a:pt x="960" y="1994"/>
                  </a:lnTo>
                  <a:lnTo>
                    <a:pt x="960" y="1994"/>
                  </a:lnTo>
                  <a:lnTo>
                    <a:pt x="964" y="1992"/>
                  </a:lnTo>
                  <a:lnTo>
                    <a:pt x="968" y="1990"/>
                  </a:lnTo>
                  <a:lnTo>
                    <a:pt x="976" y="1982"/>
                  </a:lnTo>
                  <a:lnTo>
                    <a:pt x="976" y="1982"/>
                  </a:lnTo>
                  <a:lnTo>
                    <a:pt x="982" y="1972"/>
                  </a:lnTo>
                  <a:lnTo>
                    <a:pt x="992" y="1964"/>
                  </a:lnTo>
                  <a:lnTo>
                    <a:pt x="992" y="1964"/>
                  </a:lnTo>
                  <a:lnTo>
                    <a:pt x="992" y="1964"/>
                  </a:lnTo>
                  <a:lnTo>
                    <a:pt x="1004" y="1960"/>
                  </a:lnTo>
                  <a:lnTo>
                    <a:pt x="1016" y="1960"/>
                  </a:lnTo>
                  <a:lnTo>
                    <a:pt x="1028" y="1964"/>
                  </a:lnTo>
                  <a:lnTo>
                    <a:pt x="1038" y="1970"/>
                  </a:lnTo>
                  <a:lnTo>
                    <a:pt x="1038" y="1970"/>
                  </a:lnTo>
                  <a:lnTo>
                    <a:pt x="1042" y="1976"/>
                  </a:lnTo>
                  <a:lnTo>
                    <a:pt x="1044" y="1982"/>
                  </a:lnTo>
                  <a:lnTo>
                    <a:pt x="1046" y="1988"/>
                  </a:lnTo>
                  <a:lnTo>
                    <a:pt x="1046" y="1992"/>
                  </a:lnTo>
                  <a:lnTo>
                    <a:pt x="1042" y="2004"/>
                  </a:lnTo>
                  <a:lnTo>
                    <a:pt x="1038" y="2012"/>
                  </a:lnTo>
                  <a:lnTo>
                    <a:pt x="1038" y="2012"/>
                  </a:lnTo>
                  <a:lnTo>
                    <a:pt x="1034" y="2022"/>
                  </a:lnTo>
                  <a:lnTo>
                    <a:pt x="1034" y="2022"/>
                  </a:lnTo>
                  <a:lnTo>
                    <a:pt x="1026" y="2040"/>
                  </a:lnTo>
                  <a:lnTo>
                    <a:pt x="1016" y="2054"/>
                  </a:lnTo>
                  <a:lnTo>
                    <a:pt x="1004" y="2062"/>
                  </a:lnTo>
                  <a:lnTo>
                    <a:pt x="1000" y="2064"/>
                  </a:lnTo>
                  <a:lnTo>
                    <a:pt x="994" y="2066"/>
                  </a:lnTo>
                  <a:lnTo>
                    <a:pt x="994" y="2066"/>
                  </a:lnTo>
                  <a:lnTo>
                    <a:pt x="990" y="2066"/>
                  </a:lnTo>
                  <a:lnTo>
                    <a:pt x="990" y="2066"/>
                  </a:lnTo>
                  <a:close/>
                  <a:moveTo>
                    <a:pt x="926" y="1990"/>
                  </a:moveTo>
                  <a:lnTo>
                    <a:pt x="926" y="1990"/>
                  </a:lnTo>
                  <a:lnTo>
                    <a:pt x="942" y="2012"/>
                  </a:lnTo>
                  <a:lnTo>
                    <a:pt x="958" y="2034"/>
                  </a:lnTo>
                  <a:lnTo>
                    <a:pt x="966" y="2042"/>
                  </a:lnTo>
                  <a:lnTo>
                    <a:pt x="976" y="2048"/>
                  </a:lnTo>
                  <a:lnTo>
                    <a:pt x="984" y="2052"/>
                  </a:lnTo>
                  <a:lnTo>
                    <a:pt x="992" y="2054"/>
                  </a:lnTo>
                  <a:lnTo>
                    <a:pt x="992" y="2054"/>
                  </a:lnTo>
                  <a:lnTo>
                    <a:pt x="1000" y="2050"/>
                  </a:lnTo>
                  <a:lnTo>
                    <a:pt x="1008" y="2044"/>
                  </a:lnTo>
                  <a:lnTo>
                    <a:pt x="1016" y="2032"/>
                  </a:lnTo>
                  <a:lnTo>
                    <a:pt x="1022" y="2018"/>
                  </a:lnTo>
                  <a:lnTo>
                    <a:pt x="1022" y="2018"/>
                  </a:lnTo>
                  <a:lnTo>
                    <a:pt x="1028" y="2008"/>
                  </a:lnTo>
                  <a:lnTo>
                    <a:pt x="1028" y="2008"/>
                  </a:lnTo>
                  <a:lnTo>
                    <a:pt x="1032" y="1998"/>
                  </a:lnTo>
                  <a:lnTo>
                    <a:pt x="1034" y="1992"/>
                  </a:lnTo>
                  <a:lnTo>
                    <a:pt x="1032" y="1984"/>
                  </a:lnTo>
                  <a:lnTo>
                    <a:pt x="1030" y="1978"/>
                  </a:lnTo>
                  <a:lnTo>
                    <a:pt x="1030" y="1978"/>
                  </a:lnTo>
                  <a:lnTo>
                    <a:pt x="1022" y="1974"/>
                  </a:lnTo>
                  <a:lnTo>
                    <a:pt x="1014" y="1972"/>
                  </a:lnTo>
                  <a:lnTo>
                    <a:pt x="1006" y="1972"/>
                  </a:lnTo>
                  <a:lnTo>
                    <a:pt x="998" y="1976"/>
                  </a:lnTo>
                  <a:lnTo>
                    <a:pt x="998" y="1976"/>
                  </a:lnTo>
                  <a:lnTo>
                    <a:pt x="998" y="1976"/>
                  </a:lnTo>
                  <a:lnTo>
                    <a:pt x="990" y="1980"/>
                  </a:lnTo>
                  <a:lnTo>
                    <a:pt x="986" y="1988"/>
                  </a:lnTo>
                  <a:lnTo>
                    <a:pt x="986" y="1988"/>
                  </a:lnTo>
                  <a:lnTo>
                    <a:pt x="980" y="1994"/>
                  </a:lnTo>
                  <a:lnTo>
                    <a:pt x="976" y="2000"/>
                  </a:lnTo>
                  <a:lnTo>
                    <a:pt x="968" y="2004"/>
                  </a:lnTo>
                  <a:lnTo>
                    <a:pt x="960" y="2006"/>
                  </a:lnTo>
                  <a:lnTo>
                    <a:pt x="960" y="2006"/>
                  </a:lnTo>
                  <a:lnTo>
                    <a:pt x="960" y="2006"/>
                  </a:lnTo>
                  <a:lnTo>
                    <a:pt x="960" y="2006"/>
                  </a:lnTo>
                  <a:lnTo>
                    <a:pt x="946" y="2000"/>
                  </a:lnTo>
                  <a:lnTo>
                    <a:pt x="926" y="1990"/>
                  </a:lnTo>
                  <a:lnTo>
                    <a:pt x="926" y="1990"/>
                  </a:lnTo>
                  <a:close/>
                  <a:moveTo>
                    <a:pt x="62" y="2052"/>
                  </a:moveTo>
                  <a:lnTo>
                    <a:pt x="62" y="2052"/>
                  </a:lnTo>
                  <a:lnTo>
                    <a:pt x="58" y="2052"/>
                  </a:lnTo>
                  <a:lnTo>
                    <a:pt x="58" y="2052"/>
                  </a:lnTo>
                  <a:lnTo>
                    <a:pt x="56" y="2048"/>
                  </a:lnTo>
                  <a:lnTo>
                    <a:pt x="56" y="2048"/>
                  </a:lnTo>
                  <a:lnTo>
                    <a:pt x="52" y="2030"/>
                  </a:lnTo>
                  <a:lnTo>
                    <a:pt x="52" y="2030"/>
                  </a:lnTo>
                  <a:lnTo>
                    <a:pt x="50" y="2026"/>
                  </a:lnTo>
                  <a:lnTo>
                    <a:pt x="50" y="2026"/>
                  </a:lnTo>
                  <a:lnTo>
                    <a:pt x="50" y="2024"/>
                  </a:lnTo>
                  <a:lnTo>
                    <a:pt x="50" y="2024"/>
                  </a:lnTo>
                  <a:lnTo>
                    <a:pt x="50" y="2022"/>
                  </a:lnTo>
                  <a:lnTo>
                    <a:pt x="50" y="2022"/>
                  </a:lnTo>
                  <a:lnTo>
                    <a:pt x="50" y="2022"/>
                  </a:lnTo>
                  <a:lnTo>
                    <a:pt x="50" y="2022"/>
                  </a:lnTo>
                  <a:lnTo>
                    <a:pt x="50" y="2022"/>
                  </a:lnTo>
                  <a:lnTo>
                    <a:pt x="50" y="2016"/>
                  </a:lnTo>
                  <a:lnTo>
                    <a:pt x="52" y="2016"/>
                  </a:lnTo>
                  <a:lnTo>
                    <a:pt x="54" y="2014"/>
                  </a:lnTo>
                  <a:lnTo>
                    <a:pt x="54" y="2014"/>
                  </a:lnTo>
                  <a:lnTo>
                    <a:pt x="58" y="2014"/>
                  </a:lnTo>
                  <a:lnTo>
                    <a:pt x="62" y="2020"/>
                  </a:lnTo>
                  <a:lnTo>
                    <a:pt x="62" y="2020"/>
                  </a:lnTo>
                  <a:lnTo>
                    <a:pt x="62" y="2020"/>
                  </a:lnTo>
                  <a:lnTo>
                    <a:pt x="62" y="2022"/>
                  </a:lnTo>
                  <a:lnTo>
                    <a:pt x="62" y="2022"/>
                  </a:lnTo>
                  <a:lnTo>
                    <a:pt x="68" y="2038"/>
                  </a:lnTo>
                  <a:lnTo>
                    <a:pt x="68" y="2038"/>
                  </a:lnTo>
                  <a:lnTo>
                    <a:pt x="70" y="2050"/>
                  </a:lnTo>
                  <a:lnTo>
                    <a:pt x="68" y="2050"/>
                  </a:lnTo>
                  <a:lnTo>
                    <a:pt x="68" y="2050"/>
                  </a:lnTo>
                  <a:lnTo>
                    <a:pt x="66" y="2052"/>
                  </a:lnTo>
                  <a:lnTo>
                    <a:pt x="64" y="2052"/>
                  </a:lnTo>
                  <a:lnTo>
                    <a:pt x="64" y="2052"/>
                  </a:lnTo>
                  <a:lnTo>
                    <a:pt x="62" y="2052"/>
                  </a:lnTo>
                  <a:lnTo>
                    <a:pt x="62" y="2052"/>
                  </a:lnTo>
                  <a:close/>
                  <a:moveTo>
                    <a:pt x="264" y="1930"/>
                  </a:moveTo>
                  <a:lnTo>
                    <a:pt x="264" y="1930"/>
                  </a:lnTo>
                  <a:lnTo>
                    <a:pt x="260" y="1928"/>
                  </a:lnTo>
                  <a:lnTo>
                    <a:pt x="260" y="1928"/>
                  </a:lnTo>
                  <a:lnTo>
                    <a:pt x="256" y="1926"/>
                  </a:lnTo>
                  <a:lnTo>
                    <a:pt x="256" y="1920"/>
                  </a:lnTo>
                  <a:lnTo>
                    <a:pt x="256" y="1920"/>
                  </a:lnTo>
                  <a:lnTo>
                    <a:pt x="256" y="1920"/>
                  </a:lnTo>
                  <a:lnTo>
                    <a:pt x="254" y="1904"/>
                  </a:lnTo>
                  <a:lnTo>
                    <a:pt x="252" y="1880"/>
                  </a:lnTo>
                  <a:lnTo>
                    <a:pt x="252" y="1848"/>
                  </a:lnTo>
                  <a:lnTo>
                    <a:pt x="254" y="1812"/>
                  </a:lnTo>
                  <a:lnTo>
                    <a:pt x="258" y="1774"/>
                  </a:lnTo>
                  <a:lnTo>
                    <a:pt x="266" y="1736"/>
                  </a:lnTo>
                  <a:lnTo>
                    <a:pt x="272" y="1718"/>
                  </a:lnTo>
                  <a:lnTo>
                    <a:pt x="280" y="1700"/>
                  </a:lnTo>
                  <a:lnTo>
                    <a:pt x="288" y="1684"/>
                  </a:lnTo>
                  <a:lnTo>
                    <a:pt x="298" y="1670"/>
                  </a:lnTo>
                  <a:lnTo>
                    <a:pt x="304" y="1664"/>
                  </a:lnTo>
                  <a:lnTo>
                    <a:pt x="308" y="1670"/>
                  </a:lnTo>
                  <a:lnTo>
                    <a:pt x="308" y="1670"/>
                  </a:lnTo>
                  <a:lnTo>
                    <a:pt x="312" y="1676"/>
                  </a:lnTo>
                  <a:lnTo>
                    <a:pt x="316" y="1686"/>
                  </a:lnTo>
                  <a:lnTo>
                    <a:pt x="324" y="1718"/>
                  </a:lnTo>
                  <a:lnTo>
                    <a:pt x="334" y="1766"/>
                  </a:lnTo>
                  <a:lnTo>
                    <a:pt x="344" y="1828"/>
                  </a:lnTo>
                  <a:lnTo>
                    <a:pt x="344" y="1828"/>
                  </a:lnTo>
                  <a:lnTo>
                    <a:pt x="342" y="1836"/>
                  </a:lnTo>
                  <a:lnTo>
                    <a:pt x="336" y="1848"/>
                  </a:lnTo>
                  <a:lnTo>
                    <a:pt x="314" y="1878"/>
                  </a:lnTo>
                  <a:lnTo>
                    <a:pt x="290" y="1908"/>
                  </a:lnTo>
                  <a:lnTo>
                    <a:pt x="272" y="1926"/>
                  </a:lnTo>
                  <a:lnTo>
                    <a:pt x="272" y="1926"/>
                  </a:lnTo>
                  <a:lnTo>
                    <a:pt x="268" y="1928"/>
                  </a:lnTo>
                  <a:lnTo>
                    <a:pt x="264" y="1930"/>
                  </a:lnTo>
                  <a:lnTo>
                    <a:pt x="264" y="1930"/>
                  </a:lnTo>
                  <a:close/>
                  <a:moveTo>
                    <a:pt x="302" y="1686"/>
                  </a:moveTo>
                  <a:lnTo>
                    <a:pt x="302" y="1686"/>
                  </a:lnTo>
                  <a:lnTo>
                    <a:pt x="294" y="1700"/>
                  </a:lnTo>
                  <a:lnTo>
                    <a:pt x="286" y="1714"/>
                  </a:lnTo>
                  <a:lnTo>
                    <a:pt x="280" y="1730"/>
                  </a:lnTo>
                  <a:lnTo>
                    <a:pt x="276" y="1748"/>
                  </a:lnTo>
                  <a:lnTo>
                    <a:pt x="268" y="1782"/>
                  </a:lnTo>
                  <a:lnTo>
                    <a:pt x="264" y="1816"/>
                  </a:lnTo>
                  <a:lnTo>
                    <a:pt x="264" y="1848"/>
                  </a:lnTo>
                  <a:lnTo>
                    <a:pt x="264" y="1878"/>
                  </a:lnTo>
                  <a:lnTo>
                    <a:pt x="266" y="1914"/>
                  </a:lnTo>
                  <a:lnTo>
                    <a:pt x="266" y="1914"/>
                  </a:lnTo>
                  <a:lnTo>
                    <a:pt x="282" y="1898"/>
                  </a:lnTo>
                  <a:lnTo>
                    <a:pt x="304" y="1872"/>
                  </a:lnTo>
                  <a:lnTo>
                    <a:pt x="322" y="1846"/>
                  </a:lnTo>
                  <a:lnTo>
                    <a:pt x="332" y="1830"/>
                  </a:lnTo>
                  <a:lnTo>
                    <a:pt x="332" y="1830"/>
                  </a:lnTo>
                  <a:lnTo>
                    <a:pt x="322" y="1770"/>
                  </a:lnTo>
                  <a:lnTo>
                    <a:pt x="314" y="1728"/>
                  </a:lnTo>
                  <a:lnTo>
                    <a:pt x="308" y="1700"/>
                  </a:lnTo>
                  <a:lnTo>
                    <a:pt x="302" y="1686"/>
                  </a:lnTo>
                  <a:lnTo>
                    <a:pt x="302" y="1686"/>
                  </a:lnTo>
                  <a:close/>
                  <a:moveTo>
                    <a:pt x="16" y="1886"/>
                  </a:moveTo>
                  <a:lnTo>
                    <a:pt x="16" y="1886"/>
                  </a:lnTo>
                  <a:lnTo>
                    <a:pt x="14" y="1872"/>
                  </a:lnTo>
                  <a:lnTo>
                    <a:pt x="14" y="1872"/>
                  </a:lnTo>
                  <a:lnTo>
                    <a:pt x="6" y="1794"/>
                  </a:lnTo>
                  <a:lnTo>
                    <a:pt x="2" y="1716"/>
                  </a:lnTo>
                  <a:lnTo>
                    <a:pt x="0" y="1640"/>
                  </a:lnTo>
                  <a:lnTo>
                    <a:pt x="2" y="1564"/>
                  </a:lnTo>
                  <a:lnTo>
                    <a:pt x="6" y="1490"/>
                  </a:lnTo>
                  <a:lnTo>
                    <a:pt x="14" y="1416"/>
                  </a:lnTo>
                  <a:lnTo>
                    <a:pt x="24" y="1342"/>
                  </a:lnTo>
                  <a:lnTo>
                    <a:pt x="38" y="1270"/>
                  </a:lnTo>
                  <a:lnTo>
                    <a:pt x="54" y="1198"/>
                  </a:lnTo>
                  <a:lnTo>
                    <a:pt x="74" y="1128"/>
                  </a:lnTo>
                  <a:lnTo>
                    <a:pt x="98" y="1058"/>
                  </a:lnTo>
                  <a:lnTo>
                    <a:pt x="124" y="990"/>
                  </a:lnTo>
                  <a:lnTo>
                    <a:pt x="154" y="922"/>
                  </a:lnTo>
                  <a:lnTo>
                    <a:pt x="186" y="858"/>
                  </a:lnTo>
                  <a:lnTo>
                    <a:pt x="220" y="794"/>
                  </a:lnTo>
                  <a:lnTo>
                    <a:pt x="258" y="730"/>
                  </a:lnTo>
                  <a:lnTo>
                    <a:pt x="258" y="730"/>
                  </a:lnTo>
                  <a:lnTo>
                    <a:pt x="300" y="670"/>
                  </a:lnTo>
                  <a:lnTo>
                    <a:pt x="344" y="610"/>
                  </a:lnTo>
                  <a:lnTo>
                    <a:pt x="390" y="552"/>
                  </a:lnTo>
                  <a:lnTo>
                    <a:pt x="438" y="498"/>
                  </a:lnTo>
                  <a:lnTo>
                    <a:pt x="490" y="446"/>
                  </a:lnTo>
                  <a:lnTo>
                    <a:pt x="542" y="394"/>
                  </a:lnTo>
                  <a:lnTo>
                    <a:pt x="598" y="346"/>
                  </a:lnTo>
                  <a:lnTo>
                    <a:pt x="656" y="300"/>
                  </a:lnTo>
                  <a:lnTo>
                    <a:pt x="656" y="300"/>
                  </a:lnTo>
                  <a:lnTo>
                    <a:pt x="720" y="254"/>
                  </a:lnTo>
                  <a:lnTo>
                    <a:pt x="786" y="210"/>
                  </a:lnTo>
                  <a:lnTo>
                    <a:pt x="856" y="170"/>
                  </a:lnTo>
                  <a:lnTo>
                    <a:pt x="926" y="134"/>
                  </a:lnTo>
                  <a:lnTo>
                    <a:pt x="926" y="134"/>
                  </a:lnTo>
                  <a:lnTo>
                    <a:pt x="972" y="108"/>
                  </a:lnTo>
                  <a:lnTo>
                    <a:pt x="972" y="108"/>
                  </a:lnTo>
                  <a:lnTo>
                    <a:pt x="1018" y="82"/>
                  </a:lnTo>
                  <a:lnTo>
                    <a:pt x="1044" y="70"/>
                  </a:lnTo>
                  <a:lnTo>
                    <a:pt x="1068" y="60"/>
                  </a:lnTo>
                  <a:lnTo>
                    <a:pt x="1092" y="52"/>
                  </a:lnTo>
                  <a:lnTo>
                    <a:pt x="1116" y="46"/>
                  </a:lnTo>
                  <a:lnTo>
                    <a:pt x="1140" y="46"/>
                  </a:lnTo>
                  <a:lnTo>
                    <a:pt x="1150" y="48"/>
                  </a:lnTo>
                  <a:lnTo>
                    <a:pt x="1162" y="50"/>
                  </a:lnTo>
                  <a:lnTo>
                    <a:pt x="1162" y="50"/>
                  </a:lnTo>
                  <a:lnTo>
                    <a:pt x="1178" y="58"/>
                  </a:lnTo>
                  <a:lnTo>
                    <a:pt x="1194" y="70"/>
                  </a:lnTo>
                  <a:lnTo>
                    <a:pt x="1206" y="86"/>
                  </a:lnTo>
                  <a:lnTo>
                    <a:pt x="1218" y="104"/>
                  </a:lnTo>
                  <a:lnTo>
                    <a:pt x="1218" y="104"/>
                  </a:lnTo>
                  <a:lnTo>
                    <a:pt x="1220" y="114"/>
                  </a:lnTo>
                  <a:lnTo>
                    <a:pt x="1220" y="124"/>
                  </a:lnTo>
                  <a:lnTo>
                    <a:pt x="1220" y="124"/>
                  </a:lnTo>
                  <a:lnTo>
                    <a:pt x="1222" y="136"/>
                  </a:lnTo>
                  <a:lnTo>
                    <a:pt x="1222" y="140"/>
                  </a:lnTo>
                  <a:lnTo>
                    <a:pt x="1224" y="144"/>
                  </a:lnTo>
                  <a:lnTo>
                    <a:pt x="1224" y="144"/>
                  </a:lnTo>
                  <a:lnTo>
                    <a:pt x="1230" y="150"/>
                  </a:lnTo>
                  <a:lnTo>
                    <a:pt x="1232" y="150"/>
                  </a:lnTo>
                  <a:lnTo>
                    <a:pt x="1232" y="150"/>
                  </a:lnTo>
                  <a:lnTo>
                    <a:pt x="1240" y="144"/>
                  </a:lnTo>
                  <a:lnTo>
                    <a:pt x="1244" y="140"/>
                  </a:lnTo>
                  <a:lnTo>
                    <a:pt x="1244" y="140"/>
                  </a:lnTo>
                  <a:lnTo>
                    <a:pt x="1252" y="128"/>
                  </a:lnTo>
                  <a:lnTo>
                    <a:pt x="1258" y="116"/>
                  </a:lnTo>
                  <a:lnTo>
                    <a:pt x="1258" y="106"/>
                  </a:lnTo>
                  <a:lnTo>
                    <a:pt x="1258" y="94"/>
                  </a:lnTo>
                  <a:lnTo>
                    <a:pt x="1258" y="94"/>
                  </a:lnTo>
                  <a:lnTo>
                    <a:pt x="1258" y="78"/>
                  </a:lnTo>
                  <a:lnTo>
                    <a:pt x="1260" y="70"/>
                  </a:lnTo>
                  <a:lnTo>
                    <a:pt x="1262" y="64"/>
                  </a:lnTo>
                  <a:lnTo>
                    <a:pt x="1268" y="56"/>
                  </a:lnTo>
                  <a:lnTo>
                    <a:pt x="1278" y="50"/>
                  </a:lnTo>
                  <a:lnTo>
                    <a:pt x="1290" y="46"/>
                  </a:lnTo>
                  <a:lnTo>
                    <a:pt x="1306" y="42"/>
                  </a:lnTo>
                  <a:lnTo>
                    <a:pt x="1306" y="42"/>
                  </a:lnTo>
                  <a:lnTo>
                    <a:pt x="1356" y="34"/>
                  </a:lnTo>
                  <a:lnTo>
                    <a:pt x="1356" y="34"/>
                  </a:lnTo>
                  <a:lnTo>
                    <a:pt x="1422" y="22"/>
                  </a:lnTo>
                  <a:lnTo>
                    <a:pt x="1454" y="1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98" y="2"/>
                  </a:lnTo>
                  <a:lnTo>
                    <a:pt x="1508" y="0"/>
                  </a:lnTo>
                  <a:lnTo>
                    <a:pt x="1534" y="2"/>
                  </a:lnTo>
                  <a:lnTo>
                    <a:pt x="1562" y="6"/>
                  </a:lnTo>
                  <a:lnTo>
                    <a:pt x="1576" y="12"/>
                  </a:lnTo>
                  <a:lnTo>
                    <a:pt x="1588" y="16"/>
                  </a:lnTo>
                  <a:lnTo>
                    <a:pt x="1588" y="16"/>
                  </a:lnTo>
                  <a:lnTo>
                    <a:pt x="1602" y="24"/>
                  </a:lnTo>
                  <a:lnTo>
                    <a:pt x="1612" y="32"/>
                  </a:lnTo>
                  <a:lnTo>
                    <a:pt x="1622" y="42"/>
                  </a:lnTo>
                  <a:lnTo>
                    <a:pt x="1626" y="52"/>
                  </a:lnTo>
                  <a:lnTo>
                    <a:pt x="1626" y="52"/>
                  </a:lnTo>
                  <a:lnTo>
                    <a:pt x="1628" y="62"/>
                  </a:lnTo>
                  <a:lnTo>
                    <a:pt x="1628" y="72"/>
                  </a:lnTo>
                  <a:lnTo>
                    <a:pt x="1626" y="80"/>
                  </a:lnTo>
                  <a:lnTo>
                    <a:pt x="1620" y="86"/>
                  </a:lnTo>
                  <a:lnTo>
                    <a:pt x="1614" y="92"/>
                  </a:lnTo>
                  <a:lnTo>
                    <a:pt x="1606" y="96"/>
                  </a:lnTo>
                  <a:lnTo>
                    <a:pt x="1590" y="104"/>
                  </a:lnTo>
                  <a:lnTo>
                    <a:pt x="1590" y="104"/>
                  </a:lnTo>
                  <a:lnTo>
                    <a:pt x="1572" y="112"/>
                  </a:lnTo>
                  <a:lnTo>
                    <a:pt x="1572" y="112"/>
                  </a:lnTo>
                  <a:lnTo>
                    <a:pt x="1544" y="128"/>
                  </a:lnTo>
                  <a:lnTo>
                    <a:pt x="1518" y="146"/>
                  </a:lnTo>
                  <a:lnTo>
                    <a:pt x="1494" y="166"/>
                  </a:lnTo>
                  <a:lnTo>
                    <a:pt x="1484" y="176"/>
                  </a:lnTo>
                  <a:lnTo>
                    <a:pt x="1474" y="188"/>
                  </a:lnTo>
                  <a:lnTo>
                    <a:pt x="1474" y="188"/>
                  </a:lnTo>
                  <a:lnTo>
                    <a:pt x="1464" y="198"/>
                  </a:lnTo>
                  <a:lnTo>
                    <a:pt x="1452" y="208"/>
                  </a:lnTo>
                  <a:lnTo>
                    <a:pt x="1428" y="226"/>
                  </a:lnTo>
                  <a:lnTo>
                    <a:pt x="1428" y="226"/>
                  </a:lnTo>
                  <a:lnTo>
                    <a:pt x="1402" y="246"/>
                  </a:lnTo>
                  <a:lnTo>
                    <a:pt x="1402" y="246"/>
                  </a:lnTo>
                  <a:lnTo>
                    <a:pt x="1390" y="256"/>
                  </a:lnTo>
                  <a:lnTo>
                    <a:pt x="1384" y="264"/>
                  </a:lnTo>
                  <a:lnTo>
                    <a:pt x="1382" y="272"/>
                  </a:lnTo>
                  <a:lnTo>
                    <a:pt x="1380" y="280"/>
                  </a:lnTo>
                  <a:lnTo>
                    <a:pt x="1380" y="280"/>
                  </a:lnTo>
                  <a:lnTo>
                    <a:pt x="1380" y="286"/>
                  </a:lnTo>
                  <a:lnTo>
                    <a:pt x="1380" y="286"/>
                  </a:lnTo>
                  <a:lnTo>
                    <a:pt x="1404" y="266"/>
                  </a:lnTo>
                  <a:lnTo>
                    <a:pt x="1404" y="266"/>
                  </a:lnTo>
                  <a:lnTo>
                    <a:pt x="1436" y="238"/>
                  </a:lnTo>
                  <a:lnTo>
                    <a:pt x="1462" y="218"/>
                  </a:lnTo>
                  <a:lnTo>
                    <a:pt x="1472" y="212"/>
                  </a:lnTo>
                  <a:lnTo>
                    <a:pt x="1482" y="206"/>
                  </a:lnTo>
                  <a:lnTo>
                    <a:pt x="1490" y="204"/>
                  </a:lnTo>
                  <a:lnTo>
                    <a:pt x="1496" y="204"/>
                  </a:lnTo>
                  <a:lnTo>
                    <a:pt x="1496" y="204"/>
                  </a:lnTo>
                  <a:lnTo>
                    <a:pt x="1504" y="208"/>
                  </a:lnTo>
                  <a:lnTo>
                    <a:pt x="1512" y="208"/>
                  </a:lnTo>
                  <a:lnTo>
                    <a:pt x="1530" y="206"/>
                  </a:lnTo>
                  <a:lnTo>
                    <a:pt x="1546" y="202"/>
                  </a:lnTo>
                  <a:lnTo>
                    <a:pt x="1564" y="194"/>
                  </a:lnTo>
                  <a:lnTo>
                    <a:pt x="1580" y="182"/>
                  </a:lnTo>
                  <a:lnTo>
                    <a:pt x="1594" y="172"/>
                  </a:lnTo>
                  <a:lnTo>
                    <a:pt x="1622" y="148"/>
                  </a:lnTo>
                  <a:lnTo>
                    <a:pt x="1624" y="146"/>
                  </a:lnTo>
                  <a:lnTo>
                    <a:pt x="1624" y="146"/>
                  </a:lnTo>
                  <a:lnTo>
                    <a:pt x="1648" y="126"/>
                  </a:lnTo>
                  <a:lnTo>
                    <a:pt x="1648" y="126"/>
                  </a:lnTo>
                  <a:lnTo>
                    <a:pt x="1666" y="112"/>
                  </a:lnTo>
                  <a:lnTo>
                    <a:pt x="1684" y="98"/>
                  </a:lnTo>
                  <a:lnTo>
                    <a:pt x="1698" y="82"/>
                  </a:lnTo>
                  <a:lnTo>
                    <a:pt x="1702" y="74"/>
                  </a:lnTo>
                  <a:lnTo>
                    <a:pt x="1704" y="64"/>
                  </a:lnTo>
                  <a:lnTo>
                    <a:pt x="1704" y="64"/>
                  </a:lnTo>
                  <a:lnTo>
                    <a:pt x="1706" y="54"/>
                  </a:lnTo>
                  <a:lnTo>
                    <a:pt x="1704" y="50"/>
                  </a:lnTo>
                  <a:lnTo>
                    <a:pt x="1702" y="48"/>
                  </a:lnTo>
                  <a:lnTo>
                    <a:pt x="1694" y="42"/>
                  </a:lnTo>
                  <a:lnTo>
                    <a:pt x="1684" y="40"/>
                  </a:lnTo>
                  <a:lnTo>
                    <a:pt x="1684" y="40"/>
                  </a:lnTo>
                  <a:lnTo>
                    <a:pt x="1674" y="38"/>
                  </a:lnTo>
                  <a:lnTo>
                    <a:pt x="1664" y="34"/>
                  </a:lnTo>
                  <a:lnTo>
                    <a:pt x="1656" y="26"/>
                  </a:lnTo>
                  <a:lnTo>
                    <a:pt x="1652" y="22"/>
                  </a:lnTo>
                  <a:lnTo>
                    <a:pt x="1650" y="16"/>
                  </a:lnTo>
                  <a:lnTo>
                    <a:pt x="1650" y="10"/>
                  </a:lnTo>
                  <a:lnTo>
                    <a:pt x="1654" y="10"/>
                  </a:lnTo>
                  <a:lnTo>
                    <a:pt x="1654" y="10"/>
                  </a:lnTo>
                  <a:lnTo>
                    <a:pt x="1670" y="4"/>
                  </a:lnTo>
                  <a:lnTo>
                    <a:pt x="1688" y="2"/>
                  </a:lnTo>
                  <a:lnTo>
                    <a:pt x="1706" y="0"/>
                  </a:lnTo>
                  <a:lnTo>
                    <a:pt x="1726" y="0"/>
                  </a:lnTo>
                  <a:lnTo>
                    <a:pt x="1764" y="4"/>
                  </a:lnTo>
                  <a:lnTo>
                    <a:pt x="1802" y="8"/>
                  </a:lnTo>
                  <a:lnTo>
                    <a:pt x="1802" y="8"/>
                  </a:lnTo>
                  <a:lnTo>
                    <a:pt x="1820" y="12"/>
                  </a:lnTo>
                  <a:lnTo>
                    <a:pt x="1820" y="12"/>
                  </a:lnTo>
                  <a:lnTo>
                    <a:pt x="1864" y="18"/>
                  </a:lnTo>
                  <a:lnTo>
                    <a:pt x="1906" y="26"/>
                  </a:lnTo>
                  <a:lnTo>
                    <a:pt x="1950" y="36"/>
                  </a:lnTo>
                  <a:lnTo>
                    <a:pt x="1992" y="50"/>
                  </a:lnTo>
                  <a:lnTo>
                    <a:pt x="1992" y="50"/>
                  </a:lnTo>
                  <a:lnTo>
                    <a:pt x="2046" y="68"/>
                  </a:lnTo>
                  <a:lnTo>
                    <a:pt x="2100" y="88"/>
                  </a:lnTo>
                  <a:lnTo>
                    <a:pt x="2100" y="88"/>
                  </a:lnTo>
                  <a:lnTo>
                    <a:pt x="2164" y="112"/>
                  </a:lnTo>
                  <a:lnTo>
                    <a:pt x="2198" y="124"/>
                  </a:lnTo>
                  <a:lnTo>
                    <a:pt x="2230" y="134"/>
                  </a:lnTo>
                  <a:lnTo>
                    <a:pt x="2262" y="144"/>
                  </a:lnTo>
                  <a:lnTo>
                    <a:pt x="2294" y="150"/>
                  </a:lnTo>
                  <a:lnTo>
                    <a:pt x="2326" y="154"/>
                  </a:lnTo>
                  <a:lnTo>
                    <a:pt x="2358" y="156"/>
                  </a:lnTo>
                  <a:lnTo>
                    <a:pt x="2358" y="156"/>
                  </a:lnTo>
                  <a:lnTo>
                    <a:pt x="2370" y="156"/>
                  </a:lnTo>
                  <a:lnTo>
                    <a:pt x="2384" y="160"/>
                  </a:lnTo>
                  <a:lnTo>
                    <a:pt x="2412" y="168"/>
                  </a:lnTo>
                  <a:lnTo>
                    <a:pt x="2440" y="182"/>
                  </a:lnTo>
                  <a:lnTo>
                    <a:pt x="2470" y="198"/>
                  </a:lnTo>
                  <a:lnTo>
                    <a:pt x="2498" y="216"/>
                  </a:lnTo>
                  <a:lnTo>
                    <a:pt x="2524" y="234"/>
                  </a:lnTo>
                  <a:lnTo>
                    <a:pt x="2572" y="270"/>
                  </a:lnTo>
                  <a:lnTo>
                    <a:pt x="2572" y="270"/>
                  </a:lnTo>
                  <a:lnTo>
                    <a:pt x="2590" y="286"/>
                  </a:lnTo>
                  <a:lnTo>
                    <a:pt x="2590" y="286"/>
                  </a:lnTo>
                  <a:lnTo>
                    <a:pt x="2642" y="326"/>
                  </a:lnTo>
                  <a:lnTo>
                    <a:pt x="2696" y="370"/>
                  </a:lnTo>
                  <a:lnTo>
                    <a:pt x="2752" y="420"/>
                  </a:lnTo>
                  <a:lnTo>
                    <a:pt x="2806" y="472"/>
                  </a:lnTo>
                  <a:lnTo>
                    <a:pt x="2862" y="530"/>
                  </a:lnTo>
                  <a:lnTo>
                    <a:pt x="2888" y="562"/>
                  </a:lnTo>
                  <a:lnTo>
                    <a:pt x="2914" y="594"/>
                  </a:lnTo>
                  <a:lnTo>
                    <a:pt x="2940" y="626"/>
                  </a:lnTo>
                  <a:lnTo>
                    <a:pt x="2964" y="662"/>
                  </a:lnTo>
                  <a:lnTo>
                    <a:pt x="2988" y="698"/>
                  </a:lnTo>
                  <a:lnTo>
                    <a:pt x="3010" y="734"/>
                  </a:lnTo>
                  <a:lnTo>
                    <a:pt x="3002" y="742"/>
                  </a:lnTo>
                  <a:lnTo>
                    <a:pt x="3002" y="742"/>
                  </a:lnTo>
                  <a:lnTo>
                    <a:pt x="2980" y="726"/>
                  </a:lnTo>
                  <a:lnTo>
                    <a:pt x="2954" y="710"/>
                  </a:lnTo>
                  <a:lnTo>
                    <a:pt x="2924" y="696"/>
                  </a:lnTo>
                  <a:lnTo>
                    <a:pt x="2886" y="684"/>
                  </a:lnTo>
                  <a:lnTo>
                    <a:pt x="2886" y="684"/>
                  </a:lnTo>
                  <a:lnTo>
                    <a:pt x="2870" y="680"/>
                  </a:lnTo>
                  <a:lnTo>
                    <a:pt x="2854" y="678"/>
                  </a:lnTo>
                  <a:lnTo>
                    <a:pt x="2820" y="676"/>
                  </a:lnTo>
                  <a:lnTo>
                    <a:pt x="2820" y="676"/>
                  </a:lnTo>
                  <a:lnTo>
                    <a:pt x="2792" y="676"/>
                  </a:lnTo>
                  <a:lnTo>
                    <a:pt x="2776" y="674"/>
                  </a:lnTo>
                  <a:lnTo>
                    <a:pt x="2760" y="672"/>
                  </a:lnTo>
                  <a:lnTo>
                    <a:pt x="2760" y="672"/>
                  </a:lnTo>
                  <a:lnTo>
                    <a:pt x="2736" y="664"/>
                  </a:lnTo>
                  <a:lnTo>
                    <a:pt x="2712" y="654"/>
                  </a:lnTo>
                  <a:lnTo>
                    <a:pt x="2668" y="630"/>
                  </a:lnTo>
                  <a:lnTo>
                    <a:pt x="2668" y="630"/>
                  </a:lnTo>
                  <a:lnTo>
                    <a:pt x="2624" y="608"/>
                  </a:lnTo>
                  <a:lnTo>
                    <a:pt x="2602" y="598"/>
                  </a:lnTo>
                  <a:lnTo>
                    <a:pt x="2580" y="590"/>
                  </a:lnTo>
                  <a:lnTo>
                    <a:pt x="2580" y="590"/>
                  </a:lnTo>
                  <a:lnTo>
                    <a:pt x="2562" y="588"/>
                  </a:lnTo>
                  <a:lnTo>
                    <a:pt x="2548" y="588"/>
                  </a:lnTo>
                  <a:lnTo>
                    <a:pt x="2532" y="588"/>
                  </a:lnTo>
                  <a:lnTo>
                    <a:pt x="2518" y="592"/>
                  </a:lnTo>
                  <a:lnTo>
                    <a:pt x="2492" y="600"/>
                  </a:lnTo>
                  <a:lnTo>
                    <a:pt x="2466" y="612"/>
                  </a:lnTo>
                  <a:lnTo>
                    <a:pt x="2466" y="612"/>
                  </a:lnTo>
                  <a:lnTo>
                    <a:pt x="2448" y="622"/>
                  </a:lnTo>
                  <a:lnTo>
                    <a:pt x="2428" y="630"/>
                  </a:lnTo>
                  <a:lnTo>
                    <a:pt x="2408" y="636"/>
                  </a:lnTo>
                  <a:lnTo>
                    <a:pt x="2386" y="640"/>
                  </a:lnTo>
                  <a:lnTo>
                    <a:pt x="2386" y="640"/>
                  </a:lnTo>
                  <a:lnTo>
                    <a:pt x="2372" y="640"/>
                  </a:lnTo>
                  <a:lnTo>
                    <a:pt x="2358" y="636"/>
                  </a:lnTo>
                  <a:lnTo>
                    <a:pt x="2328" y="626"/>
                  </a:lnTo>
                  <a:lnTo>
                    <a:pt x="2328" y="626"/>
                  </a:lnTo>
                  <a:lnTo>
                    <a:pt x="2310" y="618"/>
                  </a:lnTo>
                  <a:lnTo>
                    <a:pt x="2294" y="612"/>
                  </a:lnTo>
                  <a:lnTo>
                    <a:pt x="2280" y="610"/>
                  </a:lnTo>
                  <a:lnTo>
                    <a:pt x="2274" y="612"/>
                  </a:lnTo>
                  <a:lnTo>
                    <a:pt x="2268" y="614"/>
                  </a:lnTo>
                  <a:lnTo>
                    <a:pt x="2268" y="614"/>
                  </a:lnTo>
                  <a:lnTo>
                    <a:pt x="2264" y="616"/>
                  </a:lnTo>
                  <a:lnTo>
                    <a:pt x="2262" y="620"/>
                  </a:lnTo>
                  <a:lnTo>
                    <a:pt x="2260" y="628"/>
                  </a:lnTo>
                  <a:lnTo>
                    <a:pt x="2262" y="640"/>
                  </a:lnTo>
                  <a:lnTo>
                    <a:pt x="2266" y="654"/>
                  </a:lnTo>
                  <a:lnTo>
                    <a:pt x="2266" y="654"/>
                  </a:lnTo>
                  <a:lnTo>
                    <a:pt x="2270" y="670"/>
                  </a:lnTo>
                  <a:lnTo>
                    <a:pt x="2272" y="676"/>
                  </a:lnTo>
                  <a:lnTo>
                    <a:pt x="2270" y="684"/>
                  </a:lnTo>
                  <a:lnTo>
                    <a:pt x="2270" y="684"/>
                  </a:lnTo>
                  <a:lnTo>
                    <a:pt x="2268" y="694"/>
                  </a:lnTo>
                  <a:lnTo>
                    <a:pt x="2264" y="704"/>
                  </a:lnTo>
                  <a:lnTo>
                    <a:pt x="2250" y="722"/>
                  </a:lnTo>
                  <a:lnTo>
                    <a:pt x="2250" y="722"/>
                  </a:lnTo>
                  <a:lnTo>
                    <a:pt x="2242" y="734"/>
                  </a:lnTo>
                  <a:lnTo>
                    <a:pt x="2234" y="744"/>
                  </a:lnTo>
                  <a:lnTo>
                    <a:pt x="2234" y="750"/>
                  </a:lnTo>
                  <a:lnTo>
                    <a:pt x="2232" y="756"/>
                  </a:lnTo>
                  <a:lnTo>
                    <a:pt x="2232" y="764"/>
                  </a:lnTo>
                  <a:lnTo>
                    <a:pt x="2234" y="772"/>
                  </a:lnTo>
                  <a:lnTo>
                    <a:pt x="2234" y="772"/>
                  </a:lnTo>
                  <a:lnTo>
                    <a:pt x="2240" y="788"/>
                  </a:lnTo>
                  <a:lnTo>
                    <a:pt x="2248" y="804"/>
                  </a:lnTo>
                  <a:lnTo>
                    <a:pt x="2264" y="834"/>
                  </a:lnTo>
                  <a:lnTo>
                    <a:pt x="2264" y="834"/>
                  </a:lnTo>
                  <a:lnTo>
                    <a:pt x="2278" y="854"/>
                  </a:lnTo>
                  <a:lnTo>
                    <a:pt x="2288" y="878"/>
                  </a:lnTo>
                  <a:lnTo>
                    <a:pt x="2288" y="878"/>
                  </a:lnTo>
                  <a:lnTo>
                    <a:pt x="2294" y="892"/>
                  </a:lnTo>
                  <a:lnTo>
                    <a:pt x="2296" y="906"/>
                  </a:lnTo>
                  <a:lnTo>
                    <a:pt x="2296" y="920"/>
                  </a:lnTo>
                  <a:lnTo>
                    <a:pt x="2296" y="934"/>
                  </a:lnTo>
                  <a:lnTo>
                    <a:pt x="2296" y="934"/>
                  </a:lnTo>
                  <a:lnTo>
                    <a:pt x="2294" y="954"/>
                  </a:lnTo>
                  <a:lnTo>
                    <a:pt x="2296" y="974"/>
                  </a:lnTo>
                  <a:lnTo>
                    <a:pt x="2296" y="974"/>
                  </a:lnTo>
                  <a:lnTo>
                    <a:pt x="2302" y="992"/>
                  </a:lnTo>
                  <a:lnTo>
                    <a:pt x="2310" y="1008"/>
                  </a:lnTo>
                  <a:lnTo>
                    <a:pt x="2310" y="1008"/>
                  </a:lnTo>
                  <a:lnTo>
                    <a:pt x="2318" y="1030"/>
                  </a:lnTo>
                  <a:lnTo>
                    <a:pt x="2322" y="1040"/>
                  </a:lnTo>
                  <a:lnTo>
                    <a:pt x="2324" y="1052"/>
                  </a:lnTo>
                  <a:lnTo>
                    <a:pt x="2324" y="1052"/>
                  </a:lnTo>
                  <a:lnTo>
                    <a:pt x="2324" y="1062"/>
                  </a:lnTo>
                  <a:lnTo>
                    <a:pt x="2324" y="1072"/>
                  </a:lnTo>
                  <a:lnTo>
                    <a:pt x="2318" y="1086"/>
                  </a:lnTo>
                  <a:lnTo>
                    <a:pt x="2310" y="1100"/>
                  </a:lnTo>
                  <a:lnTo>
                    <a:pt x="2300" y="1112"/>
                  </a:lnTo>
                  <a:lnTo>
                    <a:pt x="2300" y="1112"/>
                  </a:lnTo>
                  <a:lnTo>
                    <a:pt x="2284" y="1132"/>
                  </a:lnTo>
                  <a:lnTo>
                    <a:pt x="2284" y="1132"/>
                  </a:lnTo>
                  <a:lnTo>
                    <a:pt x="2274" y="1152"/>
                  </a:lnTo>
                  <a:lnTo>
                    <a:pt x="2274" y="1152"/>
                  </a:lnTo>
                  <a:lnTo>
                    <a:pt x="2268" y="1164"/>
                  </a:lnTo>
                  <a:lnTo>
                    <a:pt x="2262" y="1176"/>
                  </a:lnTo>
                  <a:lnTo>
                    <a:pt x="2254" y="1186"/>
                  </a:lnTo>
                  <a:lnTo>
                    <a:pt x="2242" y="1194"/>
                  </a:lnTo>
                  <a:lnTo>
                    <a:pt x="2242" y="1194"/>
                  </a:lnTo>
                  <a:lnTo>
                    <a:pt x="2198" y="1222"/>
                  </a:lnTo>
                  <a:lnTo>
                    <a:pt x="2198" y="1222"/>
                  </a:lnTo>
                  <a:lnTo>
                    <a:pt x="2162" y="1244"/>
                  </a:lnTo>
                  <a:lnTo>
                    <a:pt x="2126" y="1268"/>
                  </a:lnTo>
                  <a:lnTo>
                    <a:pt x="2126" y="1268"/>
                  </a:lnTo>
                  <a:lnTo>
                    <a:pt x="2110" y="1278"/>
                  </a:lnTo>
                  <a:lnTo>
                    <a:pt x="2092" y="1286"/>
                  </a:lnTo>
                  <a:lnTo>
                    <a:pt x="2076" y="1292"/>
                  </a:lnTo>
                  <a:lnTo>
                    <a:pt x="2060" y="1294"/>
                  </a:lnTo>
                  <a:lnTo>
                    <a:pt x="2044" y="1296"/>
                  </a:lnTo>
                  <a:lnTo>
                    <a:pt x="2028" y="1294"/>
                  </a:lnTo>
                  <a:lnTo>
                    <a:pt x="2010" y="1290"/>
                  </a:lnTo>
                  <a:lnTo>
                    <a:pt x="1994" y="1284"/>
                  </a:lnTo>
                  <a:lnTo>
                    <a:pt x="1994" y="1284"/>
                  </a:lnTo>
                  <a:lnTo>
                    <a:pt x="1964" y="1274"/>
                  </a:lnTo>
                  <a:lnTo>
                    <a:pt x="1950" y="1270"/>
                  </a:lnTo>
                  <a:lnTo>
                    <a:pt x="1938" y="1268"/>
                  </a:lnTo>
                  <a:lnTo>
                    <a:pt x="1926" y="1268"/>
                  </a:lnTo>
                  <a:lnTo>
                    <a:pt x="1914" y="1270"/>
                  </a:lnTo>
                  <a:lnTo>
                    <a:pt x="1884" y="1276"/>
                  </a:lnTo>
                  <a:lnTo>
                    <a:pt x="1884" y="1276"/>
                  </a:lnTo>
                  <a:lnTo>
                    <a:pt x="1868" y="1278"/>
                  </a:lnTo>
                  <a:lnTo>
                    <a:pt x="1856" y="1280"/>
                  </a:lnTo>
                  <a:lnTo>
                    <a:pt x="1842" y="1280"/>
                  </a:lnTo>
                  <a:lnTo>
                    <a:pt x="1830" y="1278"/>
                  </a:lnTo>
                  <a:lnTo>
                    <a:pt x="1818" y="1274"/>
                  </a:lnTo>
                  <a:lnTo>
                    <a:pt x="1806" y="1270"/>
                  </a:lnTo>
                  <a:lnTo>
                    <a:pt x="1786" y="1260"/>
                  </a:lnTo>
                  <a:lnTo>
                    <a:pt x="1766" y="1246"/>
                  </a:lnTo>
                  <a:lnTo>
                    <a:pt x="1748" y="1230"/>
                  </a:lnTo>
                  <a:lnTo>
                    <a:pt x="1712" y="1196"/>
                  </a:lnTo>
                  <a:lnTo>
                    <a:pt x="1712" y="1196"/>
                  </a:lnTo>
                  <a:lnTo>
                    <a:pt x="1682" y="1164"/>
                  </a:lnTo>
                  <a:lnTo>
                    <a:pt x="1668" y="1152"/>
                  </a:lnTo>
                  <a:lnTo>
                    <a:pt x="1652" y="1138"/>
                  </a:lnTo>
                  <a:lnTo>
                    <a:pt x="1636" y="1128"/>
                  </a:lnTo>
                  <a:lnTo>
                    <a:pt x="1618" y="1120"/>
                  </a:lnTo>
                  <a:lnTo>
                    <a:pt x="1600" y="1116"/>
                  </a:lnTo>
                  <a:lnTo>
                    <a:pt x="1580" y="1114"/>
                  </a:lnTo>
                  <a:lnTo>
                    <a:pt x="1580" y="1114"/>
                  </a:lnTo>
                  <a:lnTo>
                    <a:pt x="1578" y="1114"/>
                  </a:lnTo>
                  <a:lnTo>
                    <a:pt x="1578" y="1114"/>
                  </a:lnTo>
                  <a:lnTo>
                    <a:pt x="1564" y="1114"/>
                  </a:lnTo>
                  <a:lnTo>
                    <a:pt x="1554" y="1112"/>
                  </a:lnTo>
                  <a:lnTo>
                    <a:pt x="1546" y="1108"/>
                  </a:lnTo>
                  <a:lnTo>
                    <a:pt x="1538" y="1104"/>
                  </a:lnTo>
                  <a:lnTo>
                    <a:pt x="1524" y="1092"/>
                  </a:lnTo>
                  <a:lnTo>
                    <a:pt x="1512" y="1080"/>
                  </a:lnTo>
                  <a:lnTo>
                    <a:pt x="1512" y="1080"/>
                  </a:lnTo>
                  <a:lnTo>
                    <a:pt x="1498" y="1066"/>
                  </a:lnTo>
                  <a:lnTo>
                    <a:pt x="1482" y="1052"/>
                  </a:lnTo>
                  <a:lnTo>
                    <a:pt x="1482" y="1052"/>
                  </a:lnTo>
                  <a:lnTo>
                    <a:pt x="1472" y="1048"/>
                  </a:lnTo>
                  <a:lnTo>
                    <a:pt x="1460" y="1046"/>
                  </a:lnTo>
                  <a:lnTo>
                    <a:pt x="1460" y="1046"/>
                  </a:lnTo>
                  <a:lnTo>
                    <a:pt x="1448" y="1044"/>
                  </a:lnTo>
                  <a:lnTo>
                    <a:pt x="1438" y="1040"/>
                  </a:lnTo>
                  <a:lnTo>
                    <a:pt x="1430" y="1034"/>
                  </a:lnTo>
                  <a:lnTo>
                    <a:pt x="1426" y="1030"/>
                  </a:lnTo>
                  <a:lnTo>
                    <a:pt x="1424" y="1024"/>
                  </a:lnTo>
                  <a:lnTo>
                    <a:pt x="1424" y="1024"/>
                  </a:lnTo>
                  <a:lnTo>
                    <a:pt x="1424" y="1020"/>
                  </a:lnTo>
                  <a:lnTo>
                    <a:pt x="1424" y="1020"/>
                  </a:lnTo>
                  <a:lnTo>
                    <a:pt x="1424" y="1018"/>
                  </a:lnTo>
                  <a:lnTo>
                    <a:pt x="1430" y="1018"/>
                  </a:lnTo>
                  <a:lnTo>
                    <a:pt x="1426" y="1016"/>
                  </a:lnTo>
                  <a:lnTo>
                    <a:pt x="1426" y="1016"/>
                  </a:lnTo>
                  <a:lnTo>
                    <a:pt x="1434" y="998"/>
                  </a:lnTo>
                  <a:lnTo>
                    <a:pt x="1434" y="998"/>
                  </a:lnTo>
                  <a:lnTo>
                    <a:pt x="1436" y="984"/>
                  </a:lnTo>
                  <a:lnTo>
                    <a:pt x="1436" y="970"/>
                  </a:lnTo>
                  <a:lnTo>
                    <a:pt x="1434" y="956"/>
                  </a:lnTo>
                  <a:lnTo>
                    <a:pt x="1430" y="944"/>
                  </a:lnTo>
                  <a:lnTo>
                    <a:pt x="1424" y="932"/>
                  </a:lnTo>
                  <a:lnTo>
                    <a:pt x="1418" y="920"/>
                  </a:lnTo>
                  <a:lnTo>
                    <a:pt x="1402" y="898"/>
                  </a:lnTo>
                  <a:lnTo>
                    <a:pt x="1402" y="898"/>
                  </a:lnTo>
                  <a:lnTo>
                    <a:pt x="1390" y="880"/>
                  </a:lnTo>
                  <a:lnTo>
                    <a:pt x="1380" y="862"/>
                  </a:lnTo>
                  <a:lnTo>
                    <a:pt x="1370" y="844"/>
                  </a:lnTo>
                  <a:lnTo>
                    <a:pt x="1364" y="822"/>
                  </a:lnTo>
                  <a:lnTo>
                    <a:pt x="1364" y="822"/>
                  </a:lnTo>
                  <a:lnTo>
                    <a:pt x="1356" y="784"/>
                  </a:lnTo>
                  <a:lnTo>
                    <a:pt x="1346" y="748"/>
                  </a:lnTo>
                  <a:lnTo>
                    <a:pt x="1346" y="748"/>
                  </a:lnTo>
                  <a:lnTo>
                    <a:pt x="1340" y="736"/>
                  </a:lnTo>
                  <a:lnTo>
                    <a:pt x="1340" y="736"/>
                  </a:lnTo>
                  <a:lnTo>
                    <a:pt x="1336" y="726"/>
                  </a:lnTo>
                  <a:lnTo>
                    <a:pt x="1332" y="714"/>
                  </a:lnTo>
                  <a:lnTo>
                    <a:pt x="1332" y="708"/>
                  </a:lnTo>
                  <a:lnTo>
                    <a:pt x="1332" y="702"/>
                  </a:lnTo>
                  <a:lnTo>
                    <a:pt x="1334" y="696"/>
                  </a:lnTo>
                  <a:lnTo>
                    <a:pt x="1340" y="690"/>
                  </a:lnTo>
                  <a:lnTo>
                    <a:pt x="1340" y="690"/>
                  </a:lnTo>
                  <a:lnTo>
                    <a:pt x="1348" y="684"/>
                  </a:lnTo>
                  <a:lnTo>
                    <a:pt x="1360" y="682"/>
                  </a:lnTo>
                  <a:lnTo>
                    <a:pt x="1370" y="682"/>
                  </a:lnTo>
                  <a:lnTo>
                    <a:pt x="1382" y="684"/>
                  </a:lnTo>
                  <a:lnTo>
                    <a:pt x="1382" y="684"/>
                  </a:lnTo>
                  <a:lnTo>
                    <a:pt x="1392" y="686"/>
                  </a:lnTo>
                  <a:lnTo>
                    <a:pt x="1402" y="684"/>
                  </a:lnTo>
                  <a:lnTo>
                    <a:pt x="1402" y="684"/>
                  </a:lnTo>
                  <a:lnTo>
                    <a:pt x="1410" y="682"/>
                  </a:lnTo>
                  <a:lnTo>
                    <a:pt x="1414" y="676"/>
                  </a:lnTo>
                  <a:lnTo>
                    <a:pt x="1416" y="670"/>
                  </a:lnTo>
                  <a:lnTo>
                    <a:pt x="1418" y="660"/>
                  </a:lnTo>
                  <a:lnTo>
                    <a:pt x="1418" y="660"/>
                  </a:lnTo>
                  <a:lnTo>
                    <a:pt x="1420" y="644"/>
                  </a:lnTo>
                  <a:lnTo>
                    <a:pt x="1420" y="644"/>
                  </a:lnTo>
                  <a:lnTo>
                    <a:pt x="1424" y="634"/>
                  </a:lnTo>
                  <a:lnTo>
                    <a:pt x="1430" y="624"/>
                  </a:lnTo>
                  <a:lnTo>
                    <a:pt x="1440" y="606"/>
                  </a:lnTo>
                  <a:lnTo>
                    <a:pt x="1440" y="606"/>
                  </a:lnTo>
                  <a:lnTo>
                    <a:pt x="1450" y="590"/>
                  </a:lnTo>
                  <a:lnTo>
                    <a:pt x="1450" y="590"/>
                  </a:lnTo>
                  <a:lnTo>
                    <a:pt x="1456" y="578"/>
                  </a:lnTo>
                  <a:lnTo>
                    <a:pt x="1458" y="566"/>
                  </a:lnTo>
                  <a:lnTo>
                    <a:pt x="1458" y="566"/>
                  </a:lnTo>
                  <a:lnTo>
                    <a:pt x="1462" y="550"/>
                  </a:lnTo>
                  <a:lnTo>
                    <a:pt x="1462" y="550"/>
                  </a:lnTo>
                  <a:lnTo>
                    <a:pt x="1464" y="542"/>
                  </a:lnTo>
                  <a:lnTo>
                    <a:pt x="1464" y="542"/>
                  </a:lnTo>
                  <a:lnTo>
                    <a:pt x="1472" y="526"/>
                  </a:lnTo>
                  <a:lnTo>
                    <a:pt x="1474" y="520"/>
                  </a:lnTo>
                  <a:lnTo>
                    <a:pt x="1472" y="518"/>
                  </a:lnTo>
                  <a:lnTo>
                    <a:pt x="1472" y="518"/>
                  </a:lnTo>
                  <a:lnTo>
                    <a:pt x="1472" y="518"/>
                  </a:lnTo>
                  <a:lnTo>
                    <a:pt x="1472" y="518"/>
                  </a:lnTo>
                  <a:lnTo>
                    <a:pt x="1466" y="518"/>
                  </a:lnTo>
                  <a:lnTo>
                    <a:pt x="1466" y="518"/>
                  </a:lnTo>
                  <a:lnTo>
                    <a:pt x="1460" y="522"/>
                  </a:lnTo>
                  <a:lnTo>
                    <a:pt x="1460" y="522"/>
                  </a:lnTo>
                  <a:lnTo>
                    <a:pt x="1450" y="526"/>
                  </a:lnTo>
                  <a:lnTo>
                    <a:pt x="1450" y="526"/>
                  </a:lnTo>
                  <a:lnTo>
                    <a:pt x="1440" y="526"/>
                  </a:lnTo>
                  <a:lnTo>
                    <a:pt x="1430" y="522"/>
                  </a:lnTo>
                  <a:lnTo>
                    <a:pt x="1422" y="518"/>
                  </a:lnTo>
                  <a:lnTo>
                    <a:pt x="1416" y="512"/>
                  </a:lnTo>
                  <a:lnTo>
                    <a:pt x="1416" y="512"/>
                  </a:lnTo>
                  <a:lnTo>
                    <a:pt x="1410" y="506"/>
                  </a:lnTo>
                  <a:lnTo>
                    <a:pt x="1410" y="506"/>
                  </a:lnTo>
                  <a:lnTo>
                    <a:pt x="1400" y="498"/>
                  </a:lnTo>
                  <a:lnTo>
                    <a:pt x="1398" y="490"/>
                  </a:lnTo>
                  <a:lnTo>
                    <a:pt x="1398" y="484"/>
                  </a:lnTo>
                  <a:lnTo>
                    <a:pt x="1402" y="476"/>
                  </a:lnTo>
                  <a:lnTo>
                    <a:pt x="1402" y="476"/>
                  </a:lnTo>
                  <a:lnTo>
                    <a:pt x="1406" y="472"/>
                  </a:lnTo>
                  <a:lnTo>
                    <a:pt x="1408" y="464"/>
                  </a:lnTo>
                  <a:lnTo>
                    <a:pt x="1408" y="464"/>
                  </a:lnTo>
                  <a:lnTo>
                    <a:pt x="1408" y="460"/>
                  </a:lnTo>
                  <a:lnTo>
                    <a:pt x="1406" y="454"/>
                  </a:lnTo>
                  <a:lnTo>
                    <a:pt x="1406" y="454"/>
                  </a:lnTo>
                  <a:lnTo>
                    <a:pt x="1402" y="440"/>
                  </a:lnTo>
                  <a:lnTo>
                    <a:pt x="1400" y="426"/>
                  </a:lnTo>
                  <a:lnTo>
                    <a:pt x="1398" y="414"/>
                  </a:lnTo>
                  <a:lnTo>
                    <a:pt x="1400" y="400"/>
                  </a:lnTo>
                  <a:lnTo>
                    <a:pt x="1400" y="400"/>
                  </a:lnTo>
                  <a:lnTo>
                    <a:pt x="1400" y="388"/>
                  </a:lnTo>
                  <a:lnTo>
                    <a:pt x="1398" y="382"/>
                  </a:lnTo>
                  <a:lnTo>
                    <a:pt x="1396" y="378"/>
                  </a:lnTo>
                  <a:lnTo>
                    <a:pt x="1386" y="372"/>
                  </a:lnTo>
                  <a:lnTo>
                    <a:pt x="1372" y="366"/>
                  </a:lnTo>
                  <a:lnTo>
                    <a:pt x="1372" y="366"/>
                  </a:lnTo>
                  <a:lnTo>
                    <a:pt x="1362" y="360"/>
                  </a:lnTo>
                  <a:lnTo>
                    <a:pt x="1354" y="352"/>
                  </a:lnTo>
                  <a:lnTo>
                    <a:pt x="1348" y="342"/>
                  </a:lnTo>
                  <a:lnTo>
                    <a:pt x="1346" y="332"/>
                  </a:lnTo>
                  <a:lnTo>
                    <a:pt x="1346" y="332"/>
                  </a:lnTo>
                  <a:lnTo>
                    <a:pt x="1342" y="322"/>
                  </a:lnTo>
                  <a:lnTo>
                    <a:pt x="1334" y="312"/>
                  </a:lnTo>
                  <a:lnTo>
                    <a:pt x="1334" y="312"/>
                  </a:lnTo>
                  <a:lnTo>
                    <a:pt x="1328" y="304"/>
                  </a:lnTo>
                  <a:lnTo>
                    <a:pt x="1318" y="300"/>
                  </a:lnTo>
                  <a:lnTo>
                    <a:pt x="1306" y="298"/>
                  </a:lnTo>
                  <a:lnTo>
                    <a:pt x="1294" y="298"/>
                  </a:lnTo>
                  <a:lnTo>
                    <a:pt x="1282" y="298"/>
                  </a:lnTo>
                  <a:lnTo>
                    <a:pt x="1268" y="300"/>
                  </a:lnTo>
                  <a:lnTo>
                    <a:pt x="1246" y="308"/>
                  </a:lnTo>
                  <a:lnTo>
                    <a:pt x="1246" y="308"/>
                  </a:lnTo>
                  <a:lnTo>
                    <a:pt x="1240" y="310"/>
                  </a:lnTo>
                  <a:lnTo>
                    <a:pt x="1240" y="310"/>
                  </a:lnTo>
                  <a:lnTo>
                    <a:pt x="1226" y="316"/>
                  </a:lnTo>
                  <a:lnTo>
                    <a:pt x="1226" y="316"/>
                  </a:lnTo>
                  <a:lnTo>
                    <a:pt x="1218" y="316"/>
                  </a:lnTo>
                  <a:lnTo>
                    <a:pt x="1218" y="316"/>
                  </a:lnTo>
                  <a:lnTo>
                    <a:pt x="1208" y="320"/>
                  </a:lnTo>
                  <a:lnTo>
                    <a:pt x="1208" y="320"/>
                  </a:lnTo>
                  <a:lnTo>
                    <a:pt x="1204" y="322"/>
                  </a:lnTo>
                  <a:lnTo>
                    <a:pt x="1200" y="326"/>
                  </a:lnTo>
                  <a:lnTo>
                    <a:pt x="1200" y="326"/>
                  </a:lnTo>
                  <a:lnTo>
                    <a:pt x="1202" y="330"/>
                  </a:lnTo>
                  <a:lnTo>
                    <a:pt x="1202" y="330"/>
                  </a:lnTo>
                  <a:lnTo>
                    <a:pt x="1204" y="332"/>
                  </a:lnTo>
                  <a:lnTo>
                    <a:pt x="1204" y="332"/>
                  </a:lnTo>
                  <a:lnTo>
                    <a:pt x="1208" y="332"/>
                  </a:lnTo>
                  <a:lnTo>
                    <a:pt x="1212" y="332"/>
                  </a:lnTo>
                  <a:lnTo>
                    <a:pt x="1212" y="332"/>
                  </a:lnTo>
                  <a:lnTo>
                    <a:pt x="1216" y="336"/>
                  </a:lnTo>
                  <a:lnTo>
                    <a:pt x="1218" y="340"/>
                  </a:lnTo>
                  <a:lnTo>
                    <a:pt x="1218" y="340"/>
                  </a:lnTo>
                  <a:lnTo>
                    <a:pt x="1222" y="356"/>
                  </a:lnTo>
                  <a:lnTo>
                    <a:pt x="1224" y="372"/>
                  </a:lnTo>
                  <a:lnTo>
                    <a:pt x="1224" y="396"/>
                  </a:lnTo>
                  <a:lnTo>
                    <a:pt x="1224" y="396"/>
                  </a:lnTo>
                  <a:lnTo>
                    <a:pt x="1232" y="396"/>
                  </a:lnTo>
                  <a:lnTo>
                    <a:pt x="1240" y="396"/>
                  </a:lnTo>
                  <a:lnTo>
                    <a:pt x="1246" y="400"/>
                  </a:lnTo>
                  <a:lnTo>
                    <a:pt x="1254" y="408"/>
                  </a:lnTo>
                  <a:lnTo>
                    <a:pt x="1254" y="408"/>
                  </a:lnTo>
                  <a:lnTo>
                    <a:pt x="1258" y="416"/>
                  </a:lnTo>
                  <a:lnTo>
                    <a:pt x="1260" y="426"/>
                  </a:lnTo>
                  <a:lnTo>
                    <a:pt x="1260" y="436"/>
                  </a:lnTo>
                  <a:lnTo>
                    <a:pt x="1256" y="446"/>
                  </a:lnTo>
                  <a:lnTo>
                    <a:pt x="1256" y="446"/>
                  </a:lnTo>
                  <a:lnTo>
                    <a:pt x="1248" y="456"/>
                  </a:lnTo>
                  <a:lnTo>
                    <a:pt x="1240" y="464"/>
                  </a:lnTo>
                  <a:lnTo>
                    <a:pt x="1240" y="464"/>
                  </a:lnTo>
                  <a:lnTo>
                    <a:pt x="1228" y="472"/>
                  </a:lnTo>
                  <a:lnTo>
                    <a:pt x="1222" y="476"/>
                  </a:lnTo>
                  <a:lnTo>
                    <a:pt x="1214" y="478"/>
                  </a:lnTo>
                  <a:lnTo>
                    <a:pt x="1214" y="478"/>
                  </a:lnTo>
                  <a:lnTo>
                    <a:pt x="1210" y="478"/>
                  </a:lnTo>
                  <a:lnTo>
                    <a:pt x="1210" y="478"/>
                  </a:lnTo>
                  <a:lnTo>
                    <a:pt x="1206" y="478"/>
                  </a:lnTo>
                  <a:lnTo>
                    <a:pt x="1206" y="478"/>
                  </a:lnTo>
                  <a:lnTo>
                    <a:pt x="1186" y="486"/>
                  </a:lnTo>
                  <a:lnTo>
                    <a:pt x="1166" y="496"/>
                  </a:lnTo>
                  <a:lnTo>
                    <a:pt x="1164" y="490"/>
                  </a:lnTo>
                  <a:lnTo>
                    <a:pt x="1158" y="494"/>
                  </a:lnTo>
                  <a:lnTo>
                    <a:pt x="1156" y="490"/>
                  </a:lnTo>
                  <a:lnTo>
                    <a:pt x="1156" y="490"/>
                  </a:lnTo>
                  <a:lnTo>
                    <a:pt x="1158" y="496"/>
                  </a:lnTo>
                  <a:lnTo>
                    <a:pt x="1160" y="500"/>
                  </a:lnTo>
                  <a:lnTo>
                    <a:pt x="1160" y="500"/>
                  </a:lnTo>
                  <a:lnTo>
                    <a:pt x="1164" y="506"/>
                  </a:lnTo>
                  <a:lnTo>
                    <a:pt x="1166" y="510"/>
                  </a:lnTo>
                  <a:lnTo>
                    <a:pt x="1166" y="510"/>
                  </a:lnTo>
                  <a:lnTo>
                    <a:pt x="1166" y="518"/>
                  </a:lnTo>
                  <a:lnTo>
                    <a:pt x="1164" y="528"/>
                  </a:lnTo>
                  <a:lnTo>
                    <a:pt x="1164" y="528"/>
                  </a:lnTo>
                  <a:lnTo>
                    <a:pt x="1162" y="538"/>
                  </a:lnTo>
                  <a:lnTo>
                    <a:pt x="1162" y="542"/>
                  </a:lnTo>
                  <a:lnTo>
                    <a:pt x="1162" y="546"/>
                  </a:lnTo>
                  <a:lnTo>
                    <a:pt x="1162" y="546"/>
                  </a:lnTo>
                  <a:lnTo>
                    <a:pt x="1166" y="548"/>
                  </a:lnTo>
                  <a:lnTo>
                    <a:pt x="1172" y="548"/>
                  </a:lnTo>
                  <a:lnTo>
                    <a:pt x="1172" y="548"/>
                  </a:lnTo>
                  <a:lnTo>
                    <a:pt x="1190" y="546"/>
                  </a:lnTo>
                  <a:lnTo>
                    <a:pt x="1210" y="542"/>
                  </a:lnTo>
                  <a:lnTo>
                    <a:pt x="1228" y="536"/>
                  </a:lnTo>
                  <a:lnTo>
                    <a:pt x="1244" y="526"/>
                  </a:lnTo>
                  <a:lnTo>
                    <a:pt x="1244" y="526"/>
                  </a:lnTo>
                  <a:lnTo>
                    <a:pt x="1256" y="516"/>
                  </a:lnTo>
                  <a:lnTo>
                    <a:pt x="1256" y="516"/>
                  </a:lnTo>
                  <a:lnTo>
                    <a:pt x="1262" y="510"/>
                  </a:lnTo>
                  <a:lnTo>
                    <a:pt x="1266" y="510"/>
                  </a:lnTo>
                  <a:lnTo>
                    <a:pt x="1266" y="510"/>
                  </a:lnTo>
                  <a:lnTo>
                    <a:pt x="1272" y="508"/>
                  </a:lnTo>
                  <a:lnTo>
                    <a:pt x="1278" y="502"/>
                  </a:lnTo>
                  <a:lnTo>
                    <a:pt x="1278" y="502"/>
                  </a:lnTo>
                  <a:lnTo>
                    <a:pt x="1280" y="500"/>
                  </a:lnTo>
                  <a:lnTo>
                    <a:pt x="1280" y="500"/>
                  </a:lnTo>
                  <a:lnTo>
                    <a:pt x="1284" y="496"/>
                  </a:lnTo>
                  <a:lnTo>
                    <a:pt x="1284" y="496"/>
                  </a:lnTo>
                  <a:lnTo>
                    <a:pt x="1290" y="490"/>
                  </a:lnTo>
                  <a:lnTo>
                    <a:pt x="1300" y="488"/>
                  </a:lnTo>
                  <a:lnTo>
                    <a:pt x="1300" y="488"/>
                  </a:lnTo>
                  <a:lnTo>
                    <a:pt x="1308" y="490"/>
                  </a:lnTo>
                  <a:lnTo>
                    <a:pt x="1316" y="494"/>
                  </a:lnTo>
                  <a:lnTo>
                    <a:pt x="1318" y="496"/>
                  </a:lnTo>
                  <a:lnTo>
                    <a:pt x="1316" y="500"/>
                  </a:lnTo>
                  <a:lnTo>
                    <a:pt x="1316" y="500"/>
                  </a:lnTo>
                  <a:lnTo>
                    <a:pt x="1310" y="518"/>
                  </a:lnTo>
                  <a:lnTo>
                    <a:pt x="1300" y="534"/>
                  </a:lnTo>
                  <a:lnTo>
                    <a:pt x="1290" y="550"/>
                  </a:lnTo>
                  <a:lnTo>
                    <a:pt x="1282" y="556"/>
                  </a:lnTo>
                  <a:lnTo>
                    <a:pt x="1276" y="560"/>
                  </a:lnTo>
                  <a:lnTo>
                    <a:pt x="1276" y="560"/>
                  </a:lnTo>
                  <a:lnTo>
                    <a:pt x="1256" y="570"/>
                  </a:lnTo>
                  <a:lnTo>
                    <a:pt x="1256" y="570"/>
                  </a:lnTo>
                  <a:lnTo>
                    <a:pt x="1242" y="576"/>
                  </a:lnTo>
                  <a:lnTo>
                    <a:pt x="1228" y="584"/>
                  </a:lnTo>
                  <a:lnTo>
                    <a:pt x="1228" y="584"/>
                  </a:lnTo>
                  <a:lnTo>
                    <a:pt x="1198" y="608"/>
                  </a:lnTo>
                  <a:lnTo>
                    <a:pt x="1198" y="608"/>
                  </a:lnTo>
                  <a:lnTo>
                    <a:pt x="1170" y="628"/>
                  </a:lnTo>
                  <a:lnTo>
                    <a:pt x="1144" y="652"/>
                  </a:lnTo>
                  <a:lnTo>
                    <a:pt x="1144" y="652"/>
                  </a:lnTo>
                  <a:lnTo>
                    <a:pt x="1138" y="660"/>
                  </a:lnTo>
                  <a:lnTo>
                    <a:pt x="1132" y="668"/>
                  </a:lnTo>
                  <a:lnTo>
                    <a:pt x="1126" y="678"/>
                  </a:lnTo>
                  <a:lnTo>
                    <a:pt x="1122" y="688"/>
                  </a:lnTo>
                  <a:lnTo>
                    <a:pt x="1116" y="710"/>
                  </a:lnTo>
                  <a:lnTo>
                    <a:pt x="1112" y="734"/>
                  </a:lnTo>
                  <a:lnTo>
                    <a:pt x="1112" y="734"/>
                  </a:lnTo>
                  <a:lnTo>
                    <a:pt x="1112" y="744"/>
                  </a:lnTo>
                  <a:lnTo>
                    <a:pt x="1112" y="744"/>
                  </a:lnTo>
                  <a:lnTo>
                    <a:pt x="1124" y="738"/>
                  </a:lnTo>
                  <a:lnTo>
                    <a:pt x="1136" y="732"/>
                  </a:lnTo>
                  <a:lnTo>
                    <a:pt x="1136" y="732"/>
                  </a:lnTo>
                  <a:lnTo>
                    <a:pt x="1146" y="720"/>
                  </a:lnTo>
                  <a:lnTo>
                    <a:pt x="1154" y="706"/>
                  </a:lnTo>
                  <a:lnTo>
                    <a:pt x="1170" y="678"/>
                  </a:lnTo>
                  <a:lnTo>
                    <a:pt x="1170" y="678"/>
                  </a:lnTo>
                  <a:lnTo>
                    <a:pt x="1178" y="662"/>
                  </a:lnTo>
                  <a:lnTo>
                    <a:pt x="1178" y="662"/>
                  </a:lnTo>
                  <a:lnTo>
                    <a:pt x="1186" y="650"/>
                  </a:lnTo>
                  <a:lnTo>
                    <a:pt x="1194" y="640"/>
                  </a:lnTo>
                  <a:lnTo>
                    <a:pt x="1212" y="624"/>
                  </a:lnTo>
                  <a:lnTo>
                    <a:pt x="1212" y="624"/>
                  </a:lnTo>
                  <a:lnTo>
                    <a:pt x="1224" y="612"/>
                  </a:lnTo>
                  <a:lnTo>
                    <a:pt x="1234" y="598"/>
                  </a:lnTo>
                  <a:lnTo>
                    <a:pt x="1234" y="598"/>
                  </a:lnTo>
                  <a:lnTo>
                    <a:pt x="1238" y="594"/>
                  </a:lnTo>
                  <a:lnTo>
                    <a:pt x="1238" y="594"/>
                  </a:lnTo>
                  <a:lnTo>
                    <a:pt x="1244" y="586"/>
                  </a:lnTo>
                  <a:lnTo>
                    <a:pt x="1250" y="578"/>
                  </a:lnTo>
                  <a:lnTo>
                    <a:pt x="1256" y="574"/>
                  </a:lnTo>
                  <a:lnTo>
                    <a:pt x="1262" y="574"/>
                  </a:lnTo>
                  <a:lnTo>
                    <a:pt x="1262" y="574"/>
                  </a:lnTo>
                  <a:lnTo>
                    <a:pt x="1266" y="576"/>
                  </a:lnTo>
                  <a:lnTo>
                    <a:pt x="1268" y="578"/>
                  </a:lnTo>
                  <a:lnTo>
                    <a:pt x="1272" y="588"/>
                  </a:lnTo>
                  <a:lnTo>
                    <a:pt x="1272" y="588"/>
                  </a:lnTo>
                  <a:lnTo>
                    <a:pt x="1276" y="590"/>
                  </a:lnTo>
                  <a:lnTo>
                    <a:pt x="1282" y="592"/>
                  </a:lnTo>
                  <a:lnTo>
                    <a:pt x="1278" y="598"/>
                  </a:lnTo>
                  <a:lnTo>
                    <a:pt x="1278" y="598"/>
                  </a:lnTo>
                  <a:lnTo>
                    <a:pt x="1276" y="604"/>
                  </a:lnTo>
                  <a:lnTo>
                    <a:pt x="1276" y="604"/>
                  </a:lnTo>
                  <a:lnTo>
                    <a:pt x="1286" y="606"/>
                  </a:lnTo>
                  <a:lnTo>
                    <a:pt x="1286" y="606"/>
                  </a:lnTo>
                  <a:lnTo>
                    <a:pt x="1296" y="606"/>
                  </a:lnTo>
                  <a:lnTo>
                    <a:pt x="1298" y="608"/>
                  </a:lnTo>
                  <a:lnTo>
                    <a:pt x="1298" y="608"/>
                  </a:lnTo>
                  <a:lnTo>
                    <a:pt x="1302" y="610"/>
                  </a:lnTo>
                  <a:lnTo>
                    <a:pt x="1304" y="616"/>
                  </a:lnTo>
                  <a:lnTo>
                    <a:pt x="1304" y="620"/>
                  </a:lnTo>
                  <a:lnTo>
                    <a:pt x="1304" y="626"/>
                  </a:lnTo>
                  <a:lnTo>
                    <a:pt x="1304" y="626"/>
                  </a:lnTo>
                  <a:lnTo>
                    <a:pt x="1300" y="632"/>
                  </a:lnTo>
                  <a:lnTo>
                    <a:pt x="1292" y="638"/>
                  </a:lnTo>
                  <a:lnTo>
                    <a:pt x="1292" y="638"/>
                  </a:lnTo>
                  <a:lnTo>
                    <a:pt x="1284" y="640"/>
                  </a:lnTo>
                  <a:lnTo>
                    <a:pt x="1278" y="642"/>
                  </a:lnTo>
                  <a:lnTo>
                    <a:pt x="1266" y="642"/>
                  </a:lnTo>
                  <a:lnTo>
                    <a:pt x="1266" y="642"/>
                  </a:lnTo>
                  <a:lnTo>
                    <a:pt x="1252" y="642"/>
                  </a:lnTo>
                  <a:lnTo>
                    <a:pt x="1246" y="644"/>
                  </a:lnTo>
                  <a:lnTo>
                    <a:pt x="1240" y="648"/>
                  </a:lnTo>
                  <a:lnTo>
                    <a:pt x="1240" y="648"/>
                  </a:lnTo>
                  <a:lnTo>
                    <a:pt x="1232" y="658"/>
                  </a:lnTo>
                  <a:lnTo>
                    <a:pt x="1226" y="670"/>
                  </a:lnTo>
                  <a:lnTo>
                    <a:pt x="1226" y="670"/>
                  </a:lnTo>
                  <a:lnTo>
                    <a:pt x="1218" y="682"/>
                  </a:lnTo>
                  <a:lnTo>
                    <a:pt x="1218" y="682"/>
                  </a:lnTo>
                  <a:lnTo>
                    <a:pt x="1210" y="698"/>
                  </a:lnTo>
                  <a:lnTo>
                    <a:pt x="1198" y="716"/>
                  </a:lnTo>
                  <a:lnTo>
                    <a:pt x="1198" y="716"/>
                  </a:lnTo>
                  <a:lnTo>
                    <a:pt x="1184" y="742"/>
                  </a:lnTo>
                  <a:lnTo>
                    <a:pt x="1172" y="766"/>
                  </a:lnTo>
                  <a:lnTo>
                    <a:pt x="1168" y="778"/>
                  </a:lnTo>
                  <a:lnTo>
                    <a:pt x="1166" y="788"/>
                  </a:lnTo>
                  <a:lnTo>
                    <a:pt x="1166" y="796"/>
                  </a:lnTo>
                  <a:lnTo>
                    <a:pt x="1170" y="802"/>
                  </a:lnTo>
                  <a:lnTo>
                    <a:pt x="1170" y="802"/>
                  </a:lnTo>
                  <a:lnTo>
                    <a:pt x="1176" y="808"/>
                  </a:lnTo>
                  <a:lnTo>
                    <a:pt x="1184" y="816"/>
                  </a:lnTo>
                  <a:lnTo>
                    <a:pt x="1194" y="828"/>
                  </a:lnTo>
                  <a:lnTo>
                    <a:pt x="1200" y="840"/>
                  </a:lnTo>
                  <a:lnTo>
                    <a:pt x="1200" y="840"/>
                  </a:lnTo>
                  <a:lnTo>
                    <a:pt x="1200" y="850"/>
                  </a:lnTo>
                  <a:lnTo>
                    <a:pt x="1198" y="856"/>
                  </a:lnTo>
                  <a:lnTo>
                    <a:pt x="1194" y="860"/>
                  </a:lnTo>
                  <a:lnTo>
                    <a:pt x="1190" y="860"/>
                  </a:lnTo>
                  <a:lnTo>
                    <a:pt x="1190" y="860"/>
                  </a:lnTo>
                  <a:lnTo>
                    <a:pt x="1190" y="860"/>
                  </a:lnTo>
                  <a:lnTo>
                    <a:pt x="1190" y="860"/>
                  </a:lnTo>
                  <a:lnTo>
                    <a:pt x="1190" y="874"/>
                  </a:lnTo>
                  <a:lnTo>
                    <a:pt x="1192" y="888"/>
                  </a:lnTo>
                  <a:lnTo>
                    <a:pt x="1192" y="888"/>
                  </a:lnTo>
                  <a:lnTo>
                    <a:pt x="1192" y="890"/>
                  </a:lnTo>
                  <a:lnTo>
                    <a:pt x="1192" y="890"/>
                  </a:lnTo>
                  <a:lnTo>
                    <a:pt x="1194" y="892"/>
                  </a:lnTo>
                  <a:lnTo>
                    <a:pt x="1194" y="892"/>
                  </a:lnTo>
                  <a:lnTo>
                    <a:pt x="1204" y="890"/>
                  </a:lnTo>
                  <a:lnTo>
                    <a:pt x="1214" y="888"/>
                  </a:lnTo>
                  <a:lnTo>
                    <a:pt x="1214" y="888"/>
                  </a:lnTo>
                  <a:lnTo>
                    <a:pt x="1228" y="886"/>
                  </a:lnTo>
                  <a:lnTo>
                    <a:pt x="1234" y="886"/>
                  </a:lnTo>
                  <a:lnTo>
                    <a:pt x="1244" y="888"/>
                  </a:lnTo>
                  <a:lnTo>
                    <a:pt x="1244" y="888"/>
                  </a:lnTo>
                  <a:lnTo>
                    <a:pt x="1264" y="898"/>
                  </a:lnTo>
                  <a:lnTo>
                    <a:pt x="1264" y="898"/>
                  </a:lnTo>
                  <a:lnTo>
                    <a:pt x="1280" y="904"/>
                  </a:lnTo>
                  <a:lnTo>
                    <a:pt x="1280" y="904"/>
                  </a:lnTo>
                  <a:lnTo>
                    <a:pt x="1292" y="908"/>
                  </a:lnTo>
                  <a:lnTo>
                    <a:pt x="1300" y="908"/>
                  </a:lnTo>
                  <a:lnTo>
                    <a:pt x="1308" y="906"/>
                  </a:lnTo>
                  <a:lnTo>
                    <a:pt x="1314" y="898"/>
                  </a:lnTo>
                  <a:lnTo>
                    <a:pt x="1318" y="894"/>
                  </a:lnTo>
                  <a:lnTo>
                    <a:pt x="1322" y="896"/>
                  </a:lnTo>
                  <a:lnTo>
                    <a:pt x="1322" y="896"/>
                  </a:lnTo>
                  <a:lnTo>
                    <a:pt x="1330" y="902"/>
                  </a:lnTo>
                  <a:lnTo>
                    <a:pt x="1336" y="908"/>
                  </a:lnTo>
                  <a:lnTo>
                    <a:pt x="1336" y="908"/>
                  </a:lnTo>
                  <a:lnTo>
                    <a:pt x="1338" y="912"/>
                  </a:lnTo>
                  <a:lnTo>
                    <a:pt x="1342" y="916"/>
                  </a:lnTo>
                  <a:lnTo>
                    <a:pt x="1342" y="916"/>
                  </a:lnTo>
                  <a:lnTo>
                    <a:pt x="1352" y="918"/>
                  </a:lnTo>
                  <a:lnTo>
                    <a:pt x="1352" y="918"/>
                  </a:lnTo>
                  <a:lnTo>
                    <a:pt x="1364" y="918"/>
                  </a:lnTo>
                  <a:lnTo>
                    <a:pt x="1370" y="920"/>
                  </a:lnTo>
                  <a:lnTo>
                    <a:pt x="1372" y="924"/>
                  </a:lnTo>
                  <a:lnTo>
                    <a:pt x="1372" y="924"/>
                  </a:lnTo>
                  <a:lnTo>
                    <a:pt x="1376" y="932"/>
                  </a:lnTo>
                  <a:lnTo>
                    <a:pt x="1376" y="938"/>
                  </a:lnTo>
                  <a:lnTo>
                    <a:pt x="1378" y="952"/>
                  </a:lnTo>
                  <a:lnTo>
                    <a:pt x="1378" y="952"/>
                  </a:lnTo>
                  <a:lnTo>
                    <a:pt x="1378" y="962"/>
                  </a:lnTo>
                  <a:lnTo>
                    <a:pt x="1382" y="972"/>
                  </a:lnTo>
                  <a:lnTo>
                    <a:pt x="1382" y="972"/>
                  </a:lnTo>
                  <a:lnTo>
                    <a:pt x="1388" y="980"/>
                  </a:lnTo>
                  <a:lnTo>
                    <a:pt x="1396" y="984"/>
                  </a:lnTo>
                  <a:lnTo>
                    <a:pt x="1396" y="984"/>
                  </a:lnTo>
                  <a:lnTo>
                    <a:pt x="1406" y="992"/>
                  </a:lnTo>
                  <a:lnTo>
                    <a:pt x="1410" y="996"/>
                  </a:lnTo>
                  <a:lnTo>
                    <a:pt x="1414" y="1004"/>
                  </a:lnTo>
                  <a:lnTo>
                    <a:pt x="1414" y="1004"/>
                  </a:lnTo>
                  <a:lnTo>
                    <a:pt x="1416" y="1008"/>
                  </a:lnTo>
                  <a:lnTo>
                    <a:pt x="1418" y="1012"/>
                  </a:lnTo>
                  <a:lnTo>
                    <a:pt x="1416" y="1020"/>
                  </a:lnTo>
                  <a:lnTo>
                    <a:pt x="1410" y="1028"/>
                  </a:lnTo>
                  <a:lnTo>
                    <a:pt x="1406" y="1036"/>
                  </a:lnTo>
                  <a:lnTo>
                    <a:pt x="1406" y="1036"/>
                  </a:lnTo>
                  <a:lnTo>
                    <a:pt x="1398" y="1048"/>
                  </a:lnTo>
                  <a:lnTo>
                    <a:pt x="1398" y="1048"/>
                  </a:lnTo>
                  <a:lnTo>
                    <a:pt x="1396" y="1056"/>
                  </a:lnTo>
                  <a:lnTo>
                    <a:pt x="1394" y="1064"/>
                  </a:lnTo>
                  <a:lnTo>
                    <a:pt x="1394" y="1080"/>
                  </a:lnTo>
                  <a:lnTo>
                    <a:pt x="1394" y="1080"/>
                  </a:lnTo>
                  <a:lnTo>
                    <a:pt x="1394" y="1092"/>
                  </a:lnTo>
                  <a:lnTo>
                    <a:pt x="1392" y="1100"/>
                  </a:lnTo>
                  <a:lnTo>
                    <a:pt x="1390" y="1106"/>
                  </a:lnTo>
                  <a:lnTo>
                    <a:pt x="1388" y="1110"/>
                  </a:lnTo>
                  <a:lnTo>
                    <a:pt x="1382" y="1116"/>
                  </a:lnTo>
                  <a:lnTo>
                    <a:pt x="1374" y="1120"/>
                  </a:lnTo>
                  <a:lnTo>
                    <a:pt x="1364" y="1122"/>
                  </a:lnTo>
                  <a:lnTo>
                    <a:pt x="1364" y="1122"/>
                  </a:lnTo>
                  <a:lnTo>
                    <a:pt x="1340" y="1124"/>
                  </a:lnTo>
                  <a:lnTo>
                    <a:pt x="1318" y="1122"/>
                  </a:lnTo>
                  <a:lnTo>
                    <a:pt x="1318" y="1122"/>
                  </a:lnTo>
                  <a:lnTo>
                    <a:pt x="1296" y="1120"/>
                  </a:lnTo>
                  <a:lnTo>
                    <a:pt x="1284" y="1122"/>
                  </a:lnTo>
                  <a:lnTo>
                    <a:pt x="1272" y="1124"/>
                  </a:lnTo>
                  <a:lnTo>
                    <a:pt x="1272" y="1124"/>
                  </a:lnTo>
                  <a:lnTo>
                    <a:pt x="1260" y="1126"/>
                  </a:lnTo>
                  <a:lnTo>
                    <a:pt x="1246" y="1126"/>
                  </a:lnTo>
                  <a:lnTo>
                    <a:pt x="1234" y="1126"/>
                  </a:lnTo>
                  <a:lnTo>
                    <a:pt x="1230" y="1124"/>
                  </a:lnTo>
                  <a:lnTo>
                    <a:pt x="1224" y="1120"/>
                  </a:lnTo>
                  <a:lnTo>
                    <a:pt x="1224" y="1120"/>
                  </a:lnTo>
                  <a:lnTo>
                    <a:pt x="1220" y="1116"/>
                  </a:lnTo>
                  <a:lnTo>
                    <a:pt x="1216" y="1110"/>
                  </a:lnTo>
                  <a:lnTo>
                    <a:pt x="1214" y="1102"/>
                  </a:lnTo>
                  <a:lnTo>
                    <a:pt x="1214" y="1092"/>
                  </a:lnTo>
                  <a:lnTo>
                    <a:pt x="1212" y="1070"/>
                  </a:lnTo>
                  <a:lnTo>
                    <a:pt x="1214" y="1038"/>
                  </a:lnTo>
                  <a:lnTo>
                    <a:pt x="1214" y="1038"/>
                  </a:lnTo>
                  <a:lnTo>
                    <a:pt x="1214" y="1024"/>
                  </a:lnTo>
                  <a:lnTo>
                    <a:pt x="1212" y="1014"/>
                  </a:lnTo>
                  <a:lnTo>
                    <a:pt x="1208" y="1004"/>
                  </a:lnTo>
                  <a:lnTo>
                    <a:pt x="1202" y="998"/>
                  </a:lnTo>
                  <a:lnTo>
                    <a:pt x="1202" y="998"/>
                  </a:lnTo>
                  <a:lnTo>
                    <a:pt x="1196" y="994"/>
                  </a:lnTo>
                  <a:lnTo>
                    <a:pt x="1188" y="992"/>
                  </a:lnTo>
                  <a:lnTo>
                    <a:pt x="1174" y="990"/>
                  </a:lnTo>
                  <a:lnTo>
                    <a:pt x="1158" y="994"/>
                  </a:lnTo>
                  <a:lnTo>
                    <a:pt x="1146" y="996"/>
                  </a:lnTo>
                  <a:lnTo>
                    <a:pt x="1146" y="996"/>
                  </a:lnTo>
                  <a:lnTo>
                    <a:pt x="1138" y="998"/>
                  </a:lnTo>
                  <a:lnTo>
                    <a:pt x="1138" y="998"/>
                  </a:lnTo>
                  <a:lnTo>
                    <a:pt x="1132" y="1004"/>
                  </a:lnTo>
                  <a:lnTo>
                    <a:pt x="1128" y="1012"/>
                  </a:lnTo>
                  <a:lnTo>
                    <a:pt x="1118" y="1034"/>
                  </a:lnTo>
                  <a:lnTo>
                    <a:pt x="1118" y="1034"/>
                  </a:lnTo>
                  <a:lnTo>
                    <a:pt x="1110" y="1050"/>
                  </a:lnTo>
                  <a:lnTo>
                    <a:pt x="1102" y="1064"/>
                  </a:lnTo>
                  <a:lnTo>
                    <a:pt x="1098" y="1070"/>
                  </a:lnTo>
                  <a:lnTo>
                    <a:pt x="1092" y="1074"/>
                  </a:lnTo>
                  <a:lnTo>
                    <a:pt x="1086" y="1076"/>
                  </a:lnTo>
                  <a:lnTo>
                    <a:pt x="1078" y="1076"/>
                  </a:lnTo>
                  <a:lnTo>
                    <a:pt x="1078" y="1076"/>
                  </a:lnTo>
                  <a:lnTo>
                    <a:pt x="1072" y="1074"/>
                  </a:lnTo>
                  <a:lnTo>
                    <a:pt x="1068" y="1070"/>
                  </a:lnTo>
                  <a:lnTo>
                    <a:pt x="1064" y="1064"/>
                  </a:lnTo>
                  <a:lnTo>
                    <a:pt x="1060" y="1058"/>
                  </a:lnTo>
                  <a:lnTo>
                    <a:pt x="1056" y="1046"/>
                  </a:lnTo>
                  <a:lnTo>
                    <a:pt x="1052" y="1032"/>
                  </a:lnTo>
                  <a:lnTo>
                    <a:pt x="1052" y="1032"/>
                  </a:lnTo>
                  <a:lnTo>
                    <a:pt x="1050" y="1022"/>
                  </a:lnTo>
                  <a:lnTo>
                    <a:pt x="1046" y="1014"/>
                  </a:lnTo>
                  <a:lnTo>
                    <a:pt x="1046" y="1014"/>
                  </a:lnTo>
                  <a:lnTo>
                    <a:pt x="1042" y="1004"/>
                  </a:lnTo>
                  <a:lnTo>
                    <a:pt x="1034" y="996"/>
                  </a:lnTo>
                  <a:lnTo>
                    <a:pt x="1016" y="980"/>
                  </a:lnTo>
                  <a:lnTo>
                    <a:pt x="996" y="968"/>
                  </a:lnTo>
                  <a:lnTo>
                    <a:pt x="978" y="956"/>
                  </a:lnTo>
                  <a:lnTo>
                    <a:pt x="974" y="954"/>
                  </a:lnTo>
                  <a:lnTo>
                    <a:pt x="974" y="954"/>
                  </a:lnTo>
                  <a:lnTo>
                    <a:pt x="960" y="944"/>
                  </a:lnTo>
                  <a:lnTo>
                    <a:pt x="952" y="938"/>
                  </a:lnTo>
                  <a:lnTo>
                    <a:pt x="946" y="932"/>
                  </a:lnTo>
                  <a:lnTo>
                    <a:pt x="946" y="932"/>
                  </a:lnTo>
                  <a:lnTo>
                    <a:pt x="940" y="920"/>
                  </a:lnTo>
                  <a:lnTo>
                    <a:pt x="940" y="920"/>
                  </a:lnTo>
                  <a:lnTo>
                    <a:pt x="936" y="914"/>
                  </a:lnTo>
                  <a:lnTo>
                    <a:pt x="932" y="908"/>
                  </a:lnTo>
                  <a:lnTo>
                    <a:pt x="932" y="908"/>
                  </a:lnTo>
                  <a:lnTo>
                    <a:pt x="928" y="906"/>
                  </a:lnTo>
                  <a:lnTo>
                    <a:pt x="920" y="906"/>
                  </a:lnTo>
                  <a:lnTo>
                    <a:pt x="914" y="906"/>
                  </a:lnTo>
                  <a:lnTo>
                    <a:pt x="904" y="910"/>
                  </a:lnTo>
                  <a:lnTo>
                    <a:pt x="886" y="918"/>
                  </a:lnTo>
                  <a:lnTo>
                    <a:pt x="870" y="928"/>
                  </a:lnTo>
                  <a:lnTo>
                    <a:pt x="870" y="928"/>
                  </a:lnTo>
                  <a:lnTo>
                    <a:pt x="858" y="936"/>
                  </a:lnTo>
                  <a:lnTo>
                    <a:pt x="848" y="942"/>
                  </a:lnTo>
                  <a:lnTo>
                    <a:pt x="848" y="942"/>
                  </a:lnTo>
                  <a:lnTo>
                    <a:pt x="840" y="942"/>
                  </a:lnTo>
                  <a:lnTo>
                    <a:pt x="828" y="940"/>
                  </a:lnTo>
                  <a:lnTo>
                    <a:pt x="818" y="936"/>
                  </a:lnTo>
                  <a:lnTo>
                    <a:pt x="810" y="932"/>
                  </a:lnTo>
                  <a:lnTo>
                    <a:pt x="810" y="932"/>
                  </a:lnTo>
                  <a:lnTo>
                    <a:pt x="806" y="928"/>
                  </a:lnTo>
                  <a:lnTo>
                    <a:pt x="804" y="924"/>
                  </a:lnTo>
                  <a:lnTo>
                    <a:pt x="804" y="920"/>
                  </a:lnTo>
                  <a:lnTo>
                    <a:pt x="804" y="920"/>
                  </a:lnTo>
                  <a:lnTo>
                    <a:pt x="806" y="916"/>
                  </a:lnTo>
                  <a:lnTo>
                    <a:pt x="810" y="912"/>
                  </a:lnTo>
                  <a:lnTo>
                    <a:pt x="818" y="910"/>
                  </a:lnTo>
                  <a:lnTo>
                    <a:pt x="818" y="910"/>
                  </a:lnTo>
                  <a:lnTo>
                    <a:pt x="826" y="906"/>
                  </a:lnTo>
                  <a:lnTo>
                    <a:pt x="836" y="902"/>
                  </a:lnTo>
                  <a:lnTo>
                    <a:pt x="858" y="888"/>
                  </a:lnTo>
                  <a:lnTo>
                    <a:pt x="868" y="878"/>
                  </a:lnTo>
                  <a:lnTo>
                    <a:pt x="876" y="870"/>
                  </a:lnTo>
                  <a:lnTo>
                    <a:pt x="882" y="862"/>
                  </a:lnTo>
                  <a:lnTo>
                    <a:pt x="886" y="854"/>
                  </a:lnTo>
                  <a:lnTo>
                    <a:pt x="886" y="854"/>
                  </a:lnTo>
                  <a:lnTo>
                    <a:pt x="886" y="846"/>
                  </a:lnTo>
                  <a:lnTo>
                    <a:pt x="886" y="838"/>
                  </a:lnTo>
                  <a:lnTo>
                    <a:pt x="884" y="832"/>
                  </a:lnTo>
                  <a:lnTo>
                    <a:pt x="880" y="826"/>
                  </a:lnTo>
                  <a:lnTo>
                    <a:pt x="870" y="816"/>
                  </a:lnTo>
                  <a:lnTo>
                    <a:pt x="858" y="808"/>
                  </a:lnTo>
                  <a:lnTo>
                    <a:pt x="842" y="800"/>
                  </a:lnTo>
                  <a:lnTo>
                    <a:pt x="828" y="796"/>
                  </a:lnTo>
                  <a:lnTo>
                    <a:pt x="798" y="788"/>
                  </a:lnTo>
                  <a:lnTo>
                    <a:pt x="798" y="788"/>
                  </a:lnTo>
                  <a:lnTo>
                    <a:pt x="782" y="784"/>
                  </a:lnTo>
                  <a:lnTo>
                    <a:pt x="770" y="784"/>
                  </a:lnTo>
                  <a:lnTo>
                    <a:pt x="758" y="786"/>
                  </a:lnTo>
                  <a:lnTo>
                    <a:pt x="742" y="790"/>
                  </a:lnTo>
                  <a:lnTo>
                    <a:pt x="732" y="794"/>
                  </a:lnTo>
                  <a:lnTo>
                    <a:pt x="732" y="794"/>
                  </a:lnTo>
                  <a:lnTo>
                    <a:pt x="716" y="798"/>
                  </a:lnTo>
                  <a:lnTo>
                    <a:pt x="702" y="800"/>
                  </a:lnTo>
                  <a:lnTo>
                    <a:pt x="696" y="800"/>
                  </a:lnTo>
                  <a:lnTo>
                    <a:pt x="690" y="796"/>
                  </a:lnTo>
                  <a:lnTo>
                    <a:pt x="684" y="792"/>
                  </a:lnTo>
                  <a:lnTo>
                    <a:pt x="678" y="786"/>
                  </a:lnTo>
                  <a:lnTo>
                    <a:pt x="678" y="786"/>
                  </a:lnTo>
                  <a:lnTo>
                    <a:pt x="678" y="796"/>
                  </a:lnTo>
                  <a:lnTo>
                    <a:pt x="684" y="806"/>
                  </a:lnTo>
                  <a:lnTo>
                    <a:pt x="684" y="806"/>
                  </a:lnTo>
                  <a:lnTo>
                    <a:pt x="698" y="818"/>
                  </a:lnTo>
                  <a:lnTo>
                    <a:pt x="712" y="828"/>
                  </a:lnTo>
                  <a:lnTo>
                    <a:pt x="710" y="832"/>
                  </a:lnTo>
                  <a:lnTo>
                    <a:pt x="716" y="836"/>
                  </a:lnTo>
                  <a:lnTo>
                    <a:pt x="716" y="836"/>
                  </a:lnTo>
                  <a:lnTo>
                    <a:pt x="716" y="836"/>
                  </a:lnTo>
                  <a:lnTo>
                    <a:pt x="716" y="838"/>
                  </a:lnTo>
                  <a:lnTo>
                    <a:pt x="716" y="838"/>
                  </a:lnTo>
                  <a:lnTo>
                    <a:pt x="704" y="856"/>
                  </a:lnTo>
                  <a:lnTo>
                    <a:pt x="688" y="874"/>
                  </a:lnTo>
                  <a:lnTo>
                    <a:pt x="670" y="892"/>
                  </a:lnTo>
                  <a:lnTo>
                    <a:pt x="660" y="898"/>
                  </a:lnTo>
                  <a:lnTo>
                    <a:pt x="652" y="902"/>
                  </a:lnTo>
                  <a:lnTo>
                    <a:pt x="652" y="902"/>
                  </a:lnTo>
                  <a:lnTo>
                    <a:pt x="640" y="906"/>
                  </a:lnTo>
                  <a:lnTo>
                    <a:pt x="626" y="906"/>
                  </a:lnTo>
                  <a:lnTo>
                    <a:pt x="626" y="906"/>
                  </a:lnTo>
                  <a:lnTo>
                    <a:pt x="606" y="910"/>
                  </a:lnTo>
                  <a:lnTo>
                    <a:pt x="598" y="912"/>
                  </a:lnTo>
                  <a:lnTo>
                    <a:pt x="592" y="916"/>
                  </a:lnTo>
                  <a:lnTo>
                    <a:pt x="592" y="916"/>
                  </a:lnTo>
                  <a:lnTo>
                    <a:pt x="590" y="924"/>
                  </a:lnTo>
                  <a:lnTo>
                    <a:pt x="592" y="932"/>
                  </a:lnTo>
                  <a:lnTo>
                    <a:pt x="592" y="932"/>
                  </a:lnTo>
                  <a:lnTo>
                    <a:pt x="612" y="928"/>
                  </a:lnTo>
                  <a:lnTo>
                    <a:pt x="630" y="924"/>
                  </a:lnTo>
                  <a:lnTo>
                    <a:pt x="630" y="924"/>
                  </a:lnTo>
                  <a:lnTo>
                    <a:pt x="658" y="920"/>
                  </a:lnTo>
                  <a:lnTo>
                    <a:pt x="672" y="916"/>
                  </a:lnTo>
                  <a:lnTo>
                    <a:pt x="684" y="912"/>
                  </a:lnTo>
                  <a:lnTo>
                    <a:pt x="684" y="912"/>
                  </a:lnTo>
                  <a:lnTo>
                    <a:pt x="690" y="908"/>
                  </a:lnTo>
                  <a:lnTo>
                    <a:pt x="696" y="902"/>
                  </a:lnTo>
                  <a:lnTo>
                    <a:pt x="706" y="888"/>
                  </a:lnTo>
                  <a:lnTo>
                    <a:pt x="706" y="888"/>
                  </a:lnTo>
                  <a:lnTo>
                    <a:pt x="714" y="878"/>
                  </a:lnTo>
                  <a:lnTo>
                    <a:pt x="724" y="866"/>
                  </a:lnTo>
                  <a:lnTo>
                    <a:pt x="724" y="866"/>
                  </a:lnTo>
                  <a:lnTo>
                    <a:pt x="734" y="862"/>
                  </a:lnTo>
                  <a:lnTo>
                    <a:pt x="748" y="856"/>
                  </a:lnTo>
                  <a:lnTo>
                    <a:pt x="766" y="852"/>
                  </a:lnTo>
                  <a:lnTo>
                    <a:pt x="786" y="848"/>
                  </a:lnTo>
                  <a:lnTo>
                    <a:pt x="806" y="846"/>
                  </a:lnTo>
                  <a:lnTo>
                    <a:pt x="826" y="848"/>
                  </a:lnTo>
                  <a:lnTo>
                    <a:pt x="836" y="850"/>
                  </a:lnTo>
                  <a:lnTo>
                    <a:pt x="844" y="854"/>
                  </a:lnTo>
                  <a:lnTo>
                    <a:pt x="852" y="858"/>
                  </a:lnTo>
                  <a:lnTo>
                    <a:pt x="858" y="862"/>
                  </a:lnTo>
                  <a:lnTo>
                    <a:pt x="862" y="866"/>
                  </a:lnTo>
                  <a:lnTo>
                    <a:pt x="858" y="872"/>
                  </a:lnTo>
                  <a:lnTo>
                    <a:pt x="858" y="872"/>
                  </a:lnTo>
                  <a:lnTo>
                    <a:pt x="844" y="882"/>
                  </a:lnTo>
                  <a:lnTo>
                    <a:pt x="830" y="892"/>
                  </a:lnTo>
                  <a:lnTo>
                    <a:pt x="830" y="892"/>
                  </a:lnTo>
                  <a:lnTo>
                    <a:pt x="814" y="902"/>
                  </a:lnTo>
                  <a:lnTo>
                    <a:pt x="800" y="914"/>
                  </a:lnTo>
                  <a:lnTo>
                    <a:pt x="800" y="914"/>
                  </a:lnTo>
                  <a:lnTo>
                    <a:pt x="786" y="932"/>
                  </a:lnTo>
                  <a:lnTo>
                    <a:pt x="772" y="952"/>
                  </a:lnTo>
                  <a:lnTo>
                    <a:pt x="772" y="952"/>
                  </a:lnTo>
                  <a:lnTo>
                    <a:pt x="760" y="970"/>
                  </a:lnTo>
                  <a:lnTo>
                    <a:pt x="760" y="970"/>
                  </a:lnTo>
                  <a:lnTo>
                    <a:pt x="778" y="972"/>
                  </a:lnTo>
                  <a:lnTo>
                    <a:pt x="778" y="972"/>
                  </a:lnTo>
                  <a:lnTo>
                    <a:pt x="798" y="976"/>
                  </a:lnTo>
                  <a:lnTo>
                    <a:pt x="818" y="980"/>
                  </a:lnTo>
                  <a:lnTo>
                    <a:pt x="828" y="982"/>
                  </a:lnTo>
                  <a:lnTo>
                    <a:pt x="836" y="986"/>
                  </a:lnTo>
                  <a:lnTo>
                    <a:pt x="842" y="992"/>
                  </a:lnTo>
                  <a:lnTo>
                    <a:pt x="848" y="998"/>
                  </a:lnTo>
                  <a:lnTo>
                    <a:pt x="848" y="998"/>
                  </a:lnTo>
                  <a:lnTo>
                    <a:pt x="850" y="1002"/>
                  </a:lnTo>
                  <a:lnTo>
                    <a:pt x="850" y="1008"/>
                  </a:lnTo>
                  <a:lnTo>
                    <a:pt x="850" y="1014"/>
                  </a:lnTo>
                  <a:lnTo>
                    <a:pt x="850" y="1020"/>
                  </a:lnTo>
                  <a:lnTo>
                    <a:pt x="850" y="1020"/>
                  </a:lnTo>
                  <a:lnTo>
                    <a:pt x="844" y="1028"/>
                  </a:lnTo>
                  <a:lnTo>
                    <a:pt x="838" y="1032"/>
                  </a:lnTo>
                  <a:lnTo>
                    <a:pt x="832" y="1036"/>
                  </a:lnTo>
                  <a:lnTo>
                    <a:pt x="824" y="1038"/>
                  </a:lnTo>
                  <a:lnTo>
                    <a:pt x="824" y="1038"/>
                  </a:lnTo>
                  <a:lnTo>
                    <a:pt x="816" y="1040"/>
                  </a:lnTo>
                  <a:lnTo>
                    <a:pt x="810" y="1044"/>
                  </a:lnTo>
                  <a:lnTo>
                    <a:pt x="810" y="1044"/>
                  </a:lnTo>
                  <a:lnTo>
                    <a:pt x="802" y="1052"/>
                  </a:lnTo>
                  <a:lnTo>
                    <a:pt x="802" y="1052"/>
                  </a:lnTo>
                  <a:lnTo>
                    <a:pt x="796" y="1060"/>
                  </a:lnTo>
                  <a:lnTo>
                    <a:pt x="788" y="1066"/>
                  </a:lnTo>
                  <a:lnTo>
                    <a:pt x="788" y="1066"/>
                  </a:lnTo>
                  <a:lnTo>
                    <a:pt x="778" y="1068"/>
                  </a:lnTo>
                  <a:lnTo>
                    <a:pt x="768" y="1068"/>
                  </a:lnTo>
                  <a:lnTo>
                    <a:pt x="758" y="1066"/>
                  </a:lnTo>
                  <a:lnTo>
                    <a:pt x="748" y="1062"/>
                  </a:lnTo>
                  <a:lnTo>
                    <a:pt x="748" y="1062"/>
                  </a:lnTo>
                  <a:lnTo>
                    <a:pt x="730" y="1052"/>
                  </a:lnTo>
                  <a:lnTo>
                    <a:pt x="730" y="1052"/>
                  </a:lnTo>
                  <a:lnTo>
                    <a:pt x="706" y="1042"/>
                  </a:lnTo>
                  <a:lnTo>
                    <a:pt x="684" y="1034"/>
                  </a:lnTo>
                  <a:lnTo>
                    <a:pt x="672" y="1030"/>
                  </a:lnTo>
                  <a:lnTo>
                    <a:pt x="662" y="1030"/>
                  </a:lnTo>
                  <a:lnTo>
                    <a:pt x="650" y="1030"/>
                  </a:lnTo>
                  <a:lnTo>
                    <a:pt x="638" y="1034"/>
                  </a:lnTo>
                  <a:lnTo>
                    <a:pt x="638" y="1034"/>
                  </a:lnTo>
                  <a:lnTo>
                    <a:pt x="616" y="1042"/>
                  </a:lnTo>
                  <a:lnTo>
                    <a:pt x="616" y="1042"/>
                  </a:lnTo>
                  <a:lnTo>
                    <a:pt x="590" y="1052"/>
                  </a:lnTo>
                  <a:lnTo>
                    <a:pt x="578" y="1056"/>
                  </a:lnTo>
                  <a:lnTo>
                    <a:pt x="564" y="1058"/>
                  </a:lnTo>
                  <a:lnTo>
                    <a:pt x="564" y="1058"/>
                  </a:lnTo>
                  <a:lnTo>
                    <a:pt x="562" y="1058"/>
                  </a:lnTo>
                  <a:lnTo>
                    <a:pt x="562" y="1058"/>
                  </a:lnTo>
                  <a:lnTo>
                    <a:pt x="546" y="1056"/>
                  </a:lnTo>
                  <a:lnTo>
                    <a:pt x="530" y="1052"/>
                  </a:lnTo>
                  <a:lnTo>
                    <a:pt x="516" y="1048"/>
                  </a:lnTo>
                  <a:lnTo>
                    <a:pt x="502" y="1042"/>
                  </a:lnTo>
                  <a:lnTo>
                    <a:pt x="492" y="1032"/>
                  </a:lnTo>
                  <a:lnTo>
                    <a:pt x="482" y="1022"/>
                  </a:lnTo>
                  <a:lnTo>
                    <a:pt x="476" y="1012"/>
                  </a:lnTo>
                  <a:lnTo>
                    <a:pt x="470" y="998"/>
                  </a:lnTo>
                  <a:lnTo>
                    <a:pt x="470" y="998"/>
                  </a:lnTo>
                  <a:lnTo>
                    <a:pt x="466" y="972"/>
                  </a:lnTo>
                  <a:lnTo>
                    <a:pt x="464" y="938"/>
                  </a:lnTo>
                  <a:lnTo>
                    <a:pt x="464" y="920"/>
                  </a:lnTo>
                  <a:lnTo>
                    <a:pt x="466" y="904"/>
                  </a:lnTo>
                  <a:lnTo>
                    <a:pt x="468" y="888"/>
                  </a:lnTo>
                  <a:lnTo>
                    <a:pt x="472" y="876"/>
                  </a:lnTo>
                  <a:lnTo>
                    <a:pt x="472" y="876"/>
                  </a:lnTo>
                  <a:lnTo>
                    <a:pt x="478" y="866"/>
                  </a:lnTo>
                  <a:lnTo>
                    <a:pt x="484" y="860"/>
                  </a:lnTo>
                  <a:lnTo>
                    <a:pt x="490" y="854"/>
                  </a:lnTo>
                  <a:lnTo>
                    <a:pt x="494" y="852"/>
                  </a:lnTo>
                  <a:lnTo>
                    <a:pt x="504" y="850"/>
                  </a:lnTo>
                  <a:lnTo>
                    <a:pt x="510" y="850"/>
                  </a:lnTo>
                  <a:lnTo>
                    <a:pt x="510" y="850"/>
                  </a:lnTo>
                  <a:lnTo>
                    <a:pt x="518" y="854"/>
                  </a:lnTo>
                  <a:lnTo>
                    <a:pt x="524" y="862"/>
                  </a:lnTo>
                  <a:lnTo>
                    <a:pt x="528" y="870"/>
                  </a:lnTo>
                  <a:lnTo>
                    <a:pt x="532" y="880"/>
                  </a:lnTo>
                  <a:lnTo>
                    <a:pt x="532" y="880"/>
                  </a:lnTo>
                  <a:lnTo>
                    <a:pt x="536" y="874"/>
                  </a:lnTo>
                  <a:lnTo>
                    <a:pt x="536" y="874"/>
                  </a:lnTo>
                  <a:lnTo>
                    <a:pt x="544" y="862"/>
                  </a:lnTo>
                  <a:lnTo>
                    <a:pt x="552" y="848"/>
                  </a:lnTo>
                  <a:lnTo>
                    <a:pt x="558" y="832"/>
                  </a:lnTo>
                  <a:lnTo>
                    <a:pt x="560" y="820"/>
                  </a:lnTo>
                  <a:lnTo>
                    <a:pt x="560" y="820"/>
                  </a:lnTo>
                  <a:lnTo>
                    <a:pt x="530" y="826"/>
                  </a:lnTo>
                  <a:lnTo>
                    <a:pt x="500" y="832"/>
                  </a:lnTo>
                  <a:lnTo>
                    <a:pt x="500" y="832"/>
                  </a:lnTo>
                  <a:lnTo>
                    <a:pt x="468" y="840"/>
                  </a:lnTo>
                  <a:lnTo>
                    <a:pt x="436" y="848"/>
                  </a:lnTo>
                  <a:lnTo>
                    <a:pt x="404" y="858"/>
                  </a:lnTo>
                  <a:lnTo>
                    <a:pt x="390" y="866"/>
                  </a:lnTo>
                  <a:lnTo>
                    <a:pt x="376" y="876"/>
                  </a:lnTo>
                  <a:lnTo>
                    <a:pt x="376" y="876"/>
                  </a:lnTo>
                  <a:lnTo>
                    <a:pt x="366" y="884"/>
                  </a:lnTo>
                  <a:lnTo>
                    <a:pt x="358" y="892"/>
                  </a:lnTo>
                  <a:lnTo>
                    <a:pt x="344" y="912"/>
                  </a:lnTo>
                  <a:lnTo>
                    <a:pt x="344" y="912"/>
                  </a:lnTo>
                  <a:lnTo>
                    <a:pt x="332" y="928"/>
                  </a:lnTo>
                  <a:lnTo>
                    <a:pt x="318" y="942"/>
                  </a:lnTo>
                  <a:lnTo>
                    <a:pt x="318" y="942"/>
                  </a:lnTo>
                  <a:lnTo>
                    <a:pt x="306" y="954"/>
                  </a:lnTo>
                  <a:lnTo>
                    <a:pt x="292" y="964"/>
                  </a:lnTo>
                  <a:lnTo>
                    <a:pt x="292" y="964"/>
                  </a:lnTo>
                  <a:lnTo>
                    <a:pt x="280" y="972"/>
                  </a:lnTo>
                  <a:lnTo>
                    <a:pt x="268" y="982"/>
                  </a:lnTo>
                  <a:lnTo>
                    <a:pt x="258" y="992"/>
                  </a:lnTo>
                  <a:lnTo>
                    <a:pt x="250" y="1006"/>
                  </a:lnTo>
                  <a:lnTo>
                    <a:pt x="250" y="1006"/>
                  </a:lnTo>
                  <a:lnTo>
                    <a:pt x="236" y="1032"/>
                  </a:lnTo>
                  <a:lnTo>
                    <a:pt x="236" y="1032"/>
                  </a:lnTo>
                  <a:lnTo>
                    <a:pt x="214" y="1074"/>
                  </a:lnTo>
                  <a:lnTo>
                    <a:pt x="192" y="1114"/>
                  </a:lnTo>
                  <a:lnTo>
                    <a:pt x="192" y="1114"/>
                  </a:lnTo>
                  <a:lnTo>
                    <a:pt x="178" y="1134"/>
                  </a:lnTo>
                  <a:lnTo>
                    <a:pt x="164" y="1152"/>
                  </a:lnTo>
                  <a:lnTo>
                    <a:pt x="164" y="1152"/>
                  </a:lnTo>
                  <a:lnTo>
                    <a:pt x="144" y="1176"/>
                  </a:lnTo>
                  <a:lnTo>
                    <a:pt x="136" y="1188"/>
                  </a:lnTo>
                  <a:lnTo>
                    <a:pt x="130" y="1202"/>
                  </a:lnTo>
                  <a:lnTo>
                    <a:pt x="124" y="1216"/>
                  </a:lnTo>
                  <a:lnTo>
                    <a:pt x="118" y="1200"/>
                  </a:lnTo>
                  <a:lnTo>
                    <a:pt x="118" y="1200"/>
                  </a:lnTo>
                  <a:lnTo>
                    <a:pt x="114" y="1194"/>
                  </a:lnTo>
                  <a:lnTo>
                    <a:pt x="114" y="1194"/>
                  </a:lnTo>
                  <a:lnTo>
                    <a:pt x="114" y="1192"/>
                  </a:lnTo>
                  <a:lnTo>
                    <a:pt x="114" y="1192"/>
                  </a:lnTo>
                  <a:lnTo>
                    <a:pt x="104" y="1204"/>
                  </a:lnTo>
                  <a:lnTo>
                    <a:pt x="94" y="1220"/>
                  </a:lnTo>
                  <a:lnTo>
                    <a:pt x="80" y="1252"/>
                  </a:lnTo>
                  <a:lnTo>
                    <a:pt x="80" y="1252"/>
                  </a:lnTo>
                  <a:lnTo>
                    <a:pt x="76" y="1266"/>
                  </a:lnTo>
                  <a:lnTo>
                    <a:pt x="72" y="1270"/>
                  </a:lnTo>
                  <a:lnTo>
                    <a:pt x="72" y="1270"/>
                  </a:lnTo>
                  <a:lnTo>
                    <a:pt x="64" y="1294"/>
                  </a:lnTo>
                  <a:lnTo>
                    <a:pt x="54" y="1334"/>
                  </a:lnTo>
                  <a:lnTo>
                    <a:pt x="42" y="1394"/>
                  </a:lnTo>
                  <a:lnTo>
                    <a:pt x="26" y="1478"/>
                  </a:lnTo>
                  <a:lnTo>
                    <a:pt x="26" y="1478"/>
                  </a:lnTo>
                  <a:lnTo>
                    <a:pt x="26" y="1502"/>
                  </a:lnTo>
                  <a:lnTo>
                    <a:pt x="26" y="1550"/>
                  </a:lnTo>
                  <a:lnTo>
                    <a:pt x="26" y="1550"/>
                  </a:lnTo>
                  <a:lnTo>
                    <a:pt x="22" y="1722"/>
                  </a:lnTo>
                  <a:lnTo>
                    <a:pt x="22" y="1806"/>
                  </a:lnTo>
                  <a:lnTo>
                    <a:pt x="24" y="1842"/>
                  </a:lnTo>
                  <a:lnTo>
                    <a:pt x="26" y="1870"/>
                  </a:lnTo>
                  <a:lnTo>
                    <a:pt x="28" y="1886"/>
                  </a:lnTo>
                  <a:lnTo>
                    <a:pt x="16" y="1886"/>
                  </a:lnTo>
                  <a:close/>
                  <a:moveTo>
                    <a:pt x="14" y="1556"/>
                  </a:moveTo>
                  <a:lnTo>
                    <a:pt x="14" y="1556"/>
                  </a:lnTo>
                  <a:lnTo>
                    <a:pt x="12" y="1630"/>
                  </a:lnTo>
                  <a:lnTo>
                    <a:pt x="12" y="1630"/>
                  </a:lnTo>
                  <a:lnTo>
                    <a:pt x="14" y="1556"/>
                  </a:lnTo>
                  <a:lnTo>
                    <a:pt x="14" y="1556"/>
                  </a:lnTo>
                  <a:close/>
                  <a:moveTo>
                    <a:pt x="1132" y="58"/>
                  </a:moveTo>
                  <a:lnTo>
                    <a:pt x="1132" y="58"/>
                  </a:lnTo>
                  <a:lnTo>
                    <a:pt x="1114" y="60"/>
                  </a:lnTo>
                  <a:lnTo>
                    <a:pt x="1094" y="64"/>
                  </a:lnTo>
                  <a:lnTo>
                    <a:pt x="1076" y="70"/>
                  </a:lnTo>
                  <a:lnTo>
                    <a:pt x="1056" y="78"/>
                  </a:lnTo>
                  <a:lnTo>
                    <a:pt x="1016" y="98"/>
                  </a:lnTo>
                  <a:lnTo>
                    <a:pt x="978" y="118"/>
                  </a:lnTo>
                  <a:lnTo>
                    <a:pt x="978" y="118"/>
                  </a:lnTo>
                  <a:lnTo>
                    <a:pt x="932" y="144"/>
                  </a:lnTo>
                  <a:lnTo>
                    <a:pt x="932" y="144"/>
                  </a:lnTo>
                  <a:lnTo>
                    <a:pt x="862" y="180"/>
                  </a:lnTo>
                  <a:lnTo>
                    <a:pt x="794" y="220"/>
                  </a:lnTo>
                  <a:lnTo>
                    <a:pt x="726" y="264"/>
                  </a:lnTo>
                  <a:lnTo>
                    <a:pt x="662" y="310"/>
                  </a:lnTo>
                  <a:lnTo>
                    <a:pt x="662" y="310"/>
                  </a:lnTo>
                  <a:lnTo>
                    <a:pt x="606" y="356"/>
                  </a:lnTo>
                  <a:lnTo>
                    <a:pt x="550" y="404"/>
                  </a:lnTo>
                  <a:lnTo>
                    <a:pt x="498" y="454"/>
                  </a:lnTo>
                  <a:lnTo>
                    <a:pt x="446" y="506"/>
                  </a:lnTo>
                  <a:lnTo>
                    <a:pt x="398" y="560"/>
                  </a:lnTo>
                  <a:lnTo>
                    <a:pt x="354" y="618"/>
                  </a:lnTo>
                  <a:lnTo>
                    <a:pt x="310" y="676"/>
                  </a:lnTo>
                  <a:lnTo>
                    <a:pt x="268" y="736"/>
                  </a:lnTo>
                  <a:lnTo>
                    <a:pt x="268" y="736"/>
                  </a:lnTo>
                  <a:lnTo>
                    <a:pt x="244" y="776"/>
                  </a:lnTo>
                  <a:lnTo>
                    <a:pt x="222" y="814"/>
                  </a:lnTo>
                  <a:lnTo>
                    <a:pt x="200" y="854"/>
                  </a:lnTo>
                  <a:lnTo>
                    <a:pt x="180" y="894"/>
                  </a:lnTo>
                  <a:lnTo>
                    <a:pt x="160" y="934"/>
                  </a:lnTo>
                  <a:lnTo>
                    <a:pt x="142" y="976"/>
                  </a:lnTo>
                  <a:lnTo>
                    <a:pt x="126" y="1018"/>
                  </a:lnTo>
                  <a:lnTo>
                    <a:pt x="110" y="1060"/>
                  </a:lnTo>
                  <a:lnTo>
                    <a:pt x="96" y="1102"/>
                  </a:lnTo>
                  <a:lnTo>
                    <a:pt x="82" y="1146"/>
                  </a:lnTo>
                  <a:lnTo>
                    <a:pt x="70" y="1188"/>
                  </a:lnTo>
                  <a:lnTo>
                    <a:pt x="58" y="1232"/>
                  </a:lnTo>
                  <a:lnTo>
                    <a:pt x="48" y="1276"/>
                  </a:lnTo>
                  <a:lnTo>
                    <a:pt x="40" y="1320"/>
                  </a:lnTo>
                  <a:lnTo>
                    <a:pt x="32" y="1366"/>
                  </a:lnTo>
                  <a:lnTo>
                    <a:pt x="26" y="1412"/>
                  </a:lnTo>
                  <a:lnTo>
                    <a:pt x="26" y="1412"/>
                  </a:lnTo>
                  <a:lnTo>
                    <a:pt x="36" y="1362"/>
                  </a:lnTo>
                  <a:lnTo>
                    <a:pt x="44" y="1320"/>
                  </a:lnTo>
                  <a:lnTo>
                    <a:pt x="54" y="1288"/>
                  </a:lnTo>
                  <a:lnTo>
                    <a:pt x="62" y="1264"/>
                  </a:lnTo>
                  <a:lnTo>
                    <a:pt x="66" y="1254"/>
                  </a:lnTo>
                  <a:lnTo>
                    <a:pt x="66" y="1256"/>
                  </a:lnTo>
                  <a:lnTo>
                    <a:pt x="66" y="1256"/>
                  </a:lnTo>
                  <a:lnTo>
                    <a:pt x="70" y="1248"/>
                  </a:lnTo>
                  <a:lnTo>
                    <a:pt x="70" y="1248"/>
                  </a:lnTo>
                  <a:lnTo>
                    <a:pt x="76" y="1230"/>
                  </a:lnTo>
                  <a:lnTo>
                    <a:pt x="86" y="1210"/>
                  </a:lnTo>
                  <a:lnTo>
                    <a:pt x="98" y="1192"/>
                  </a:lnTo>
                  <a:lnTo>
                    <a:pt x="104" y="1184"/>
                  </a:lnTo>
                  <a:lnTo>
                    <a:pt x="112" y="1178"/>
                  </a:lnTo>
                  <a:lnTo>
                    <a:pt x="118" y="1172"/>
                  </a:lnTo>
                  <a:lnTo>
                    <a:pt x="120" y="1180"/>
                  </a:lnTo>
                  <a:lnTo>
                    <a:pt x="120" y="1180"/>
                  </a:lnTo>
                  <a:lnTo>
                    <a:pt x="124" y="1186"/>
                  </a:lnTo>
                  <a:lnTo>
                    <a:pt x="124" y="1186"/>
                  </a:lnTo>
                  <a:lnTo>
                    <a:pt x="138" y="1164"/>
                  </a:lnTo>
                  <a:lnTo>
                    <a:pt x="154" y="1146"/>
                  </a:lnTo>
                  <a:lnTo>
                    <a:pt x="154" y="1146"/>
                  </a:lnTo>
                  <a:lnTo>
                    <a:pt x="168" y="1128"/>
                  </a:lnTo>
                  <a:lnTo>
                    <a:pt x="182" y="1108"/>
                  </a:lnTo>
                  <a:lnTo>
                    <a:pt x="182" y="1108"/>
                  </a:lnTo>
                  <a:lnTo>
                    <a:pt x="204" y="1068"/>
                  </a:lnTo>
                  <a:lnTo>
                    <a:pt x="226" y="1028"/>
                  </a:lnTo>
                  <a:lnTo>
                    <a:pt x="226" y="1028"/>
                  </a:lnTo>
                  <a:lnTo>
                    <a:pt x="240" y="1000"/>
                  </a:lnTo>
                  <a:lnTo>
                    <a:pt x="240" y="1000"/>
                  </a:lnTo>
                  <a:lnTo>
                    <a:pt x="250" y="986"/>
                  </a:lnTo>
                  <a:lnTo>
                    <a:pt x="260" y="974"/>
                  </a:lnTo>
                  <a:lnTo>
                    <a:pt x="272" y="962"/>
                  </a:lnTo>
                  <a:lnTo>
                    <a:pt x="286" y="954"/>
                  </a:lnTo>
                  <a:lnTo>
                    <a:pt x="286" y="954"/>
                  </a:lnTo>
                  <a:lnTo>
                    <a:pt x="298" y="944"/>
                  </a:lnTo>
                  <a:lnTo>
                    <a:pt x="310" y="934"/>
                  </a:lnTo>
                  <a:lnTo>
                    <a:pt x="310" y="934"/>
                  </a:lnTo>
                  <a:lnTo>
                    <a:pt x="324" y="920"/>
                  </a:lnTo>
                  <a:lnTo>
                    <a:pt x="334" y="904"/>
                  </a:lnTo>
                  <a:lnTo>
                    <a:pt x="334" y="904"/>
                  </a:lnTo>
                  <a:lnTo>
                    <a:pt x="350" y="884"/>
                  </a:lnTo>
                  <a:lnTo>
                    <a:pt x="358" y="874"/>
                  </a:lnTo>
                  <a:lnTo>
                    <a:pt x="370" y="866"/>
                  </a:lnTo>
                  <a:lnTo>
                    <a:pt x="370" y="866"/>
                  </a:lnTo>
                  <a:lnTo>
                    <a:pt x="384" y="856"/>
                  </a:lnTo>
                  <a:lnTo>
                    <a:pt x="400" y="848"/>
                  </a:lnTo>
                  <a:lnTo>
                    <a:pt x="416" y="842"/>
                  </a:lnTo>
                  <a:lnTo>
                    <a:pt x="432" y="836"/>
                  </a:lnTo>
                  <a:lnTo>
                    <a:pt x="464" y="828"/>
                  </a:lnTo>
                  <a:lnTo>
                    <a:pt x="498" y="820"/>
                  </a:lnTo>
                  <a:lnTo>
                    <a:pt x="498" y="820"/>
                  </a:lnTo>
                  <a:lnTo>
                    <a:pt x="532" y="814"/>
                  </a:lnTo>
                  <a:lnTo>
                    <a:pt x="564" y="806"/>
                  </a:lnTo>
                  <a:lnTo>
                    <a:pt x="570" y="804"/>
                  </a:lnTo>
                  <a:lnTo>
                    <a:pt x="572" y="810"/>
                  </a:lnTo>
                  <a:lnTo>
                    <a:pt x="572" y="810"/>
                  </a:lnTo>
                  <a:lnTo>
                    <a:pt x="572" y="820"/>
                  </a:lnTo>
                  <a:lnTo>
                    <a:pt x="572" y="828"/>
                  </a:lnTo>
                  <a:lnTo>
                    <a:pt x="570" y="838"/>
                  </a:lnTo>
                  <a:lnTo>
                    <a:pt x="566" y="846"/>
                  </a:lnTo>
                  <a:lnTo>
                    <a:pt x="556" y="864"/>
                  </a:lnTo>
                  <a:lnTo>
                    <a:pt x="546" y="882"/>
                  </a:lnTo>
                  <a:lnTo>
                    <a:pt x="546" y="882"/>
                  </a:lnTo>
                  <a:lnTo>
                    <a:pt x="532" y="904"/>
                  </a:lnTo>
                  <a:lnTo>
                    <a:pt x="520" y="900"/>
                  </a:lnTo>
                  <a:lnTo>
                    <a:pt x="520" y="900"/>
                  </a:lnTo>
                  <a:lnTo>
                    <a:pt x="520" y="886"/>
                  </a:lnTo>
                  <a:lnTo>
                    <a:pt x="518" y="874"/>
                  </a:lnTo>
                  <a:lnTo>
                    <a:pt x="512" y="866"/>
                  </a:lnTo>
                  <a:lnTo>
                    <a:pt x="506" y="862"/>
                  </a:lnTo>
                  <a:lnTo>
                    <a:pt x="506" y="862"/>
                  </a:lnTo>
                  <a:lnTo>
                    <a:pt x="500" y="862"/>
                  </a:lnTo>
                  <a:lnTo>
                    <a:pt x="494" y="866"/>
                  </a:lnTo>
                  <a:lnTo>
                    <a:pt x="488" y="872"/>
                  </a:lnTo>
                  <a:lnTo>
                    <a:pt x="484" y="882"/>
                  </a:lnTo>
                  <a:lnTo>
                    <a:pt x="484" y="882"/>
                  </a:lnTo>
                  <a:lnTo>
                    <a:pt x="480" y="892"/>
                  </a:lnTo>
                  <a:lnTo>
                    <a:pt x="478" y="906"/>
                  </a:lnTo>
                  <a:lnTo>
                    <a:pt x="476" y="938"/>
                  </a:lnTo>
                  <a:lnTo>
                    <a:pt x="478" y="970"/>
                  </a:lnTo>
                  <a:lnTo>
                    <a:pt x="482" y="996"/>
                  </a:lnTo>
                  <a:lnTo>
                    <a:pt x="482" y="996"/>
                  </a:lnTo>
                  <a:lnTo>
                    <a:pt x="488" y="1010"/>
                  </a:lnTo>
                  <a:lnTo>
                    <a:pt x="498" y="1022"/>
                  </a:lnTo>
                  <a:lnTo>
                    <a:pt x="508" y="1030"/>
                  </a:lnTo>
                  <a:lnTo>
                    <a:pt x="520" y="1036"/>
                  </a:lnTo>
                  <a:lnTo>
                    <a:pt x="532" y="1042"/>
                  </a:lnTo>
                  <a:lnTo>
                    <a:pt x="544" y="1044"/>
                  </a:lnTo>
                  <a:lnTo>
                    <a:pt x="562" y="1046"/>
                  </a:lnTo>
                  <a:lnTo>
                    <a:pt x="562" y="1046"/>
                  </a:lnTo>
                  <a:lnTo>
                    <a:pt x="574" y="1044"/>
                  </a:lnTo>
                  <a:lnTo>
                    <a:pt x="586" y="1042"/>
                  </a:lnTo>
                  <a:lnTo>
                    <a:pt x="610" y="1032"/>
                  </a:lnTo>
                  <a:lnTo>
                    <a:pt x="610" y="1032"/>
                  </a:lnTo>
                  <a:lnTo>
                    <a:pt x="634" y="1022"/>
                  </a:lnTo>
                  <a:lnTo>
                    <a:pt x="634" y="1022"/>
                  </a:lnTo>
                  <a:lnTo>
                    <a:pt x="648" y="1018"/>
                  </a:lnTo>
                  <a:lnTo>
                    <a:pt x="660" y="1018"/>
                  </a:lnTo>
                  <a:lnTo>
                    <a:pt x="674" y="1018"/>
                  </a:lnTo>
                  <a:lnTo>
                    <a:pt x="686" y="1022"/>
                  </a:lnTo>
                  <a:lnTo>
                    <a:pt x="710" y="1030"/>
                  </a:lnTo>
                  <a:lnTo>
                    <a:pt x="734" y="1042"/>
                  </a:lnTo>
                  <a:lnTo>
                    <a:pt x="734" y="1042"/>
                  </a:lnTo>
                  <a:lnTo>
                    <a:pt x="752" y="1050"/>
                  </a:lnTo>
                  <a:lnTo>
                    <a:pt x="752" y="1050"/>
                  </a:lnTo>
                  <a:lnTo>
                    <a:pt x="768" y="1056"/>
                  </a:lnTo>
                  <a:lnTo>
                    <a:pt x="776" y="1056"/>
                  </a:lnTo>
                  <a:lnTo>
                    <a:pt x="782" y="1054"/>
                  </a:lnTo>
                  <a:lnTo>
                    <a:pt x="782" y="1054"/>
                  </a:lnTo>
                  <a:lnTo>
                    <a:pt x="788" y="1050"/>
                  </a:lnTo>
                  <a:lnTo>
                    <a:pt x="792" y="1046"/>
                  </a:lnTo>
                  <a:lnTo>
                    <a:pt x="792" y="1046"/>
                  </a:lnTo>
                  <a:lnTo>
                    <a:pt x="796" y="1040"/>
                  </a:lnTo>
                  <a:lnTo>
                    <a:pt x="802" y="1034"/>
                  </a:lnTo>
                  <a:lnTo>
                    <a:pt x="802" y="1034"/>
                  </a:lnTo>
                  <a:lnTo>
                    <a:pt x="812" y="1030"/>
                  </a:lnTo>
                  <a:lnTo>
                    <a:pt x="820" y="1026"/>
                  </a:lnTo>
                  <a:lnTo>
                    <a:pt x="820" y="1026"/>
                  </a:lnTo>
                  <a:lnTo>
                    <a:pt x="832" y="1022"/>
                  </a:lnTo>
                  <a:lnTo>
                    <a:pt x="836" y="1020"/>
                  </a:lnTo>
                  <a:lnTo>
                    <a:pt x="838" y="1016"/>
                  </a:lnTo>
                  <a:lnTo>
                    <a:pt x="838" y="1016"/>
                  </a:lnTo>
                  <a:lnTo>
                    <a:pt x="840" y="1010"/>
                  </a:lnTo>
                  <a:lnTo>
                    <a:pt x="838" y="1004"/>
                  </a:lnTo>
                  <a:lnTo>
                    <a:pt x="838" y="1004"/>
                  </a:lnTo>
                  <a:lnTo>
                    <a:pt x="834" y="1000"/>
                  </a:lnTo>
                  <a:lnTo>
                    <a:pt x="828" y="996"/>
                  </a:lnTo>
                  <a:lnTo>
                    <a:pt x="812" y="990"/>
                  </a:lnTo>
                  <a:lnTo>
                    <a:pt x="794" y="988"/>
                  </a:lnTo>
                  <a:lnTo>
                    <a:pt x="776" y="984"/>
                  </a:lnTo>
                  <a:lnTo>
                    <a:pt x="776" y="984"/>
                  </a:lnTo>
                  <a:lnTo>
                    <a:pt x="760" y="982"/>
                  </a:lnTo>
                  <a:lnTo>
                    <a:pt x="748" y="980"/>
                  </a:lnTo>
                  <a:lnTo>
                    <a:pt x="740" y="978"/>
                  </a:lnTo>
                  <a:lnTo>
                    <a:pt x="744" y="970"/>
                  </a:lnTo>
                  <a:lnTo>
                    <a:pt x="744" y="970"/>
                  </a:lnTo>
                  <a:lnTo>
                    <a:pt x="762" y="946"/>
                  </a:lnTo>
                  <a:lnTo>
                    <a:pt x="762" y="946"/>
                  </a:lnTo>
                  <a:lnTo>
                    <a:pt x="776" y="924"/>
                  </a:lnTo>
                  <a:lnTo>
                    <a:pt x="792" y="906"/>
                  </a:lnTo>
                  <a:lnTo>
                    <a:pt x="792" y="906"/>
                  </a:lnTo>
                  <a:lnTo>
                    <a:pt x="806" y="892"/>
                  </a:lnTo>
                  <a:lnTo>
                    <a:pt x="824" y="882"/>
                  </a:lnTo>
                  <a:lnTo>
                    <a:pt x="824" y="882"/>
                  </a:lnTo>
                  <a:lnTo>
                    <a:pt x="844" y="866"/>
                  </a:lnTo>
                  <a:lnTo>
                    <a:pt x="844" y="866"/>
                  </a:lnTo>
                  <a:lnTo>
                    <a:pt x="832" y="862"/>
                  </a:lnTo>
                  <a:lnTo>
                    <a:pt x="816" y="860"/>
                  </a:lnTo>
                  <a:lnTo>
                    <a:pt x="800" y="860"/>
                  </a:lnTo>
                  <a:lnTo>
                    <a:pt x="782" y="860"/>
                  </a:lnTo>
                  <a:lnTo>
                    <a:pt x="766" y="864"/>
                  </a:lnTo>
                  <a:lnTo>
                    <a:pt x="750" y="868"/>
                  </a:lnTo>
                  <a:lnTo>
                    <a:pt x="740" y="872"/>
                  </a:lnTo>
                  <a:lnTo>
                    <a:pt x="732" y="876"/>
                  </a:lnTo>
                  <a:lnTo>
                    <a:pt x="732" y="876"/>
                  </a:lnTo>
                  <a:lnTo>
                    <a:pt x="722" y="886"/>
                  </a:lnTo>
                  <a:lnTo>
                    <a:pt x="714" y="896"/>
                  </a:lnTo>
                  <a:lnTo>
                    <a:pt x="714" y="896"/>
                  </a:lnTo>
                  <a:lnTo>
                    <a:pt x="710" y="902"/>
                  </a:lnTo>
                  <a:lnTo>
                    <a:pt x="710" y="906"/>
                  </a:lnTo>
                  <a:lnTo>
                    <a:pt x="710" y="906"/>
                  </a:lnTo>
                  <a:lnTo>
                    <a:pt x="710" y="902"/>
                  </a:lnTo>
                  <a:lnTo>
                    <a:pt x="710" y="902"/>
                  </a:lnTo>
                  <a:lnTo>
                    <a:pt x="702" y="914"/>
                  </a:lnTo>
                  <a:lnTo>
                    <a:pt x="688" y="922"/>
                  </a:lnTo>
                  <a:lnTo>
                    <a:pt x="688" y="922"/>
                  </a:lnTo>
                  <a:lnTo>
                    <a:pt x="676" y="928"/>
                  </a:lnTo>
                  <a:lnTo>
                    <a:pt x="662" y="932"/>
                  </a:lnTo>
                  <a:lnTo>
                    <a:pt x="632" y="936"/>
                  </a:lnTo>
                  <a:lnTo>
                    <a:pt x="632" y="936"/>
                  </a:lnTo>
                  <a:lnTo>
                    <a:pt x="610" y="940"/>
                  </a:lnTo>
                  <a:lnTo>
                    <a:pt x="590" y="946"/>
                  </a:lnTo>
                  <a:lnTo>
                    <a:pt x="586" y="946"/>
                  </a:lnTo>
                  <a:lnTo>
                    <a:pt x="584" y="942"/>
                  </a:lnTo>
                  <a:lnTo>
                    <a:pt x="584" y="942"/>
                  </a:lnTo>
                  <a:lnTo>
                    <a:pt x="580" y="932"/>
                  </a:lnTo>
                  <a:lnTo>
                    <a:pt x="578" y="924"/>
                  </a:lnTo>
                  <a:lnTo>
                    <a:pt x="580" y="916"/>
                  </a:lnTo>
                  <a:lnTo>
                    <a:pt x="582" y="910"/>
                  </a:lnTo>
                  <a:lnTo>
                    <a:pt x="582" y="910"/>
                  </a:lnTo>
                  <a:lnTo>
                    <a:pt x="586" y="906"/>
                  </a:lnTo>
                  <a:lnTo>
                    <a:pt x="586" y="904"/>
                  </a:lnTo>
                  <a:lnTo>
                    <a:pt x="590" y="902"/>
                  </a:lnTo>
                  <a:lnTo>
                    <a:pt x="590" y="902"/>
                  </a:lnTo>
                  <a:lnTo>
                    <a:pt x="594" y="900"/>
                  </a:lnTo>
                  <a:lnTo>
                    <a:pt x="600" y="898"/>
                  </a:lnTo>
                  <a:lnTo>
                    <a:pt x="600" y="898"/>
                  </a:lnTo>
                  <a:lnTo>
                    <a:pt x="600" y="898"/>
                  </a:lnTo>
                  <a:lnTo>
                    <a:pt x="612" y="896"/>
                  </a:lnTo>
                  <a:lnTo>
                    <a:pt x="624" y="896"/>
                  </a:lnTo>
                  <a:lnTo>
                    <a:pt x="624" y="896"/>
                  </a:lnTo>
                  <a:lnTo>
                    <a:pt x="638" y="894"/>
                  </a:lnTo>
                  <a:lnTo>
                    <a:pt x="648" y="892"/>
                  </a:lnTo>
                  <a:lnTo>
                    <a:pt x="648" y="892"/>
                  </a:lnTo>
                  <a:lnTo>
                    <a:pt x="658" y="884"/>
                  </a:lnTo>
                  <a:lnTo>
                    <a:pt x="670" y="874"/>
                  </a:lnTo>
                  <a:lnTo>
                    <a:pt x="670" y="874"/>
                  </a:lnTo>
                  <a:lnTo>
                    <a:pt x="670" y="874"/>
                  </a:lnTo>
                  <a:lnTo>
                    <a:pt x="670" y="874"/>
                  </a:lnTo>
                  <a:lnTo>
                    <a:pt x="690" y="854"/>
                  </a:lnTo>
                  <a:lnTo>
                    <a:pt x="704" y="836"/>
                  </a:lnTo>
                  <a:lnTo>
                    <a:pt x="704" y="836"/>
                  </a:lnTo>
                  <a:lnTo>
                    <a:pt x="684" y="822"/>
                  </a:lnTo>
                  <a:lnTo>
                    <a:pt x="674" y="812"/>
                  </a:lnTo>
                  <a:lnTo>
                    <a:pt x="674" y="812"/>
                  </a:lnTo>
                  <a:lnTo>
                    <a:pt x="668" y="804"/>
                  </a:lnTo>
                  <a:lnTo>
                    <a:pt x="666" y="794"/>
                  </a:lnTo>
                  <a:lnTo>
                    <a:pt x="666" y="782"/>
                  </a:lnTo>
                  <a:lnTo>
                    <a:pt x="668" y="776"/>
                  </a:lnTo>
                  <a:lnTo>
                    <a:pt x="672" y="768"/>
                  </a:lnTo>
                  <a:lnTo>
                    <a:pt x="678" y="760"/>
                  </a:lnTo>
                  <a:lnTo>
                    <a:pt x="682" y="770"/>
                  </a:lnTo>
                  <a:lnTo>
                    <a:pt x="682" y="770"/>
                  </a:lnTo>
                  <a:lnTo>
                    <a:pt x="686" y="778"/>
                  </a:lnTo>
                  <a:lnTo>
                    <a:pt x="690" y="784"/>
                  </a:lnTo>
                  <a:lnTo>
                    <a:pt x="694" y="786"/>
                  </a:lnTo>
                  <a:lnTo>
                    <a:pt x="700" y="788"/>
                  </a:lnTo>
                  <a:lnTo>
                    <a:pt x="706" y="788"/>
                  </a:lnTo>
                  <a:lnTo>
                    <a:pt x="712" y="788"/>
                  </a:lnTo>
                  <a:lnTo>
                    <a:pt x="728" y="782"/>
                  </a:lnTo>
                  <a:lnTo>
                    <a:pt x="740" y="778"/>
                  </a:lnTo>
                  <a:lnTo>
                    <a:pt x="740" y="778"/>
                  </a:lnTo>
                  <a:lnTo>
                    <a:pt x="754" y="774"/>
                  </a:lnTo>
                  <a:lnTo>
                    <a:pt x="768" y="772"/>
                  </a:lnTo>
                  <a:lnTo>
                    <a:pt x="782" y="772"/>
                  </a:lnTo>
                  <a:lnTo>
                    <a:pt x="800" y="776"/>
                  </a:lnTo>
                  <a:lnTo>
                    <a:pt x="800" y="776"/>
                  </a:lnTo>
                  <a:lnTo>
                    <a:pt x="832" y="784"/>
                  </a:lnTo>
                  <a:lnTo>
                    <a:pt x="850" y="790"/>
                  </a:lnTo>
                  <a:lnTo>
                    <a:pt x="866" y="800"/>
                  </a:lnTo>
                  <a:lnTo>
                    <a:pt x="880" y="810"/>
                  </a:lnTo>
                  <a:lnTo>
                    <a:pt x="886" y="816"/>
                  </a:lnTo>
                  <a:lnTo>
                    <a:pt x="892" y="822"/>
                  </a:lnTo>
                  <a:lnTo>
                    <a:pt x="896" y="830"/>
                  </a:lnTo>
                  <a:lnTo>
                    <a:pt x="898" y="838"/>
                  </a:lnTo>
                  <a:lnTo>
                    <a:pt x="898" y="846"/>
                  </a:lnTo>
                  <a:lnTo>
                    <a:pt x="898" y="856"/>
                  </a:lnTo>
                  <a:lnTo>
                    <a:pt x="898" y="856"/>
                  </a:lnTo>
                  <a:lnTo>
                    <a:pt x="894" y="866"/>
                  </a:lnTo>
                  <a:lnTo>
                    <a:pt x="886" y="876"/>
                  </a:lnTo>
                  <a:lnTo>
                    <a:pt x="876" y="886"/>
                  </a:lnTo>
                  <a:lnTo>
                    <a:pt x="866" y="896"/>
                  </a:lnTo>
                  <a:lnTo>
                    <a:pt x="842" y="912"/>
                  </a:lnTo>
                  <a:lnTo>
                    <a:pt x="830" y="918"/>
                  </a:lnTo>
                  <a:lnTo>
                    <a:pt x="820" y="922"/>
                  </a:lnTo>
                  <a:lnTo>
                    <a:pt x="820" y="922"/>
                  </a:lnTo>
                  <a:lnTo>
                    <a:pt x="818" y="922"/>
                  </a:lnTo>
                  <a:lnTo>
                    <a:pt x="818" y="922"/>
                  </a:lnTo>
                  <a:lnTo>
                    <a:pt x="822" y="926"/>
                  </a:lnTo>
                  <a:lnTo>
                    <a:pt x="830" y="928"/>
                  </a:lnTo>
                  <a:lnTo>
                    <a:pt x="838" y="930"/>
                  </a:lnTo>
                  <a:lnTo>
                    <a:pt x="844" y="930"/>
                  </a:lnTo>
                  <a:lnTo>
                    <a:pt x="844" y="930"/>
                  </a:lnTo>
                  <a:lnTo>
                    <a:pt x="864" y="918"/>
                  </a:lnTo>
                  <a:lnTo>
                    <a:pt x="864" y="918"/>
                  </a:lnTo>
                  <a:lnTo>
                    <a:pt x="884" y="908"/>
                  </a:lnTo>
                  <a:lnTo>
                    <a:pt x="904" y="898"/>
                  </a:lnTo>
                  <a:lnTo>
                    <a:pt x="914" y="894"/>
                  </a:lnTo>
                  <a:lnTo>
                    <a:pt x="924" y="894"/>
                  </a:lnTo>
                  <a:lnTo>
                    <a:pt x="932" y="894"/>
                  </a:lnTo>
                  <a:lnTo>
                    <a:pt x="940" y="900"/>
                  </a:lnTo>
                  <a:lnTo>
                    <a:pt x="940" y="900"/>
                  </a:lnTo>
                  <a:lnTo>
                    <a:pt x="946" y="908"/>
                  </a:lnTo>
                  <a:lnTo>
                    <a:pt x="952" y="916"/>
                  </a:lnTo>
                  <a:lnTo>
                    <a:pt x="952" y="916"/>
                  </a:lnTo>
                  <a:lnTo>
                    <a:pt x="956" y="924"/>
                  </a:lnTo>
                  <a:lnTo>
                    <a:pt x="956" y="924"/>
                  </a:lnTo>
                  <a:lnTo>
                    <a:pt x="960" y="930"/>
                  </a:lnTo>
                  <a:lnTo>
                    <a:pt x="966" y="936"/>
                  </a:lnTo>
                  <a:lnTo>
                    <a:pt x="980" y="944"/>
                  </a:lnTo>
                  <a:lnTo>
                    <a:pt x="984" y="946"/>
                  </a:lnTo>
                  <a:lnTo>
                    <a:pt x="984" y="946"/>
                  </a:lnTo>
                  <a:lnTo>
                    <a:pt x="1004" y="958"/>
                  </a:lnTo>
                  <a:lnTo>
                    <a:pt x="1024" y="972"/>
                  </a:lnTo>
                  <a:lnTo>
                    <a:pt x="1044" y="988"/>
                  </a:lnTo>
                  <a:lnTo>
                    <a:pt x="1052" y="998"/>
                  </a:lnTo>
                  <a:lnTo>
                    <a:pt x="1058" y="1008"/>
                  </a:lnTo>
                  <a:lnTo>
                    <a:pt x="1058" y="1008"/>
                  </a:lnTo>
                  <a:lnTo>
                    <a:pt x="1060" y="1018"/>
                  </a:lnTo>
                  <a:lnTo>
                    <a:pt x="1064" y="1028"/>
                  </a:lnTo>
                  <a:lnTo>
                    <a:pt x="1064" y="1028"/>
                  </a:lnTo>
                  <a:lnTo>
                    <a:pt x="1066" y="1040"/>
                  </a:lnTo>
                  <a:lnTo>
                    <a:pt x="1070" y="1050"/>
                  </a:lnTo>
                  <a:lnTo>
                    <a:pt x="1074" y="1060"/>
                  </a:lnTo>
                  <a:lnTo>
                    <a:pt x="1078" y="1062"/>
                  </a:lnTo>
                  <a:lnTo>
                    <a:pt x="1080" y="1064"/>
                  </a:lnTo>
                  <a:lnTo>
                    <a:pt x="1080" y="1064"/>
                  </a:lnTo>
                  <a:lnTo>
                    <a:pt x="1084" y="1064"/>
                  </a:lnTo>
                  <a:lnTo>
                    <a:pt x="1088" y="1062"/>
                  </a:lnTo>
                  <a:lnTo>
                    <a:pt x="1094" y="1056"/>
                  </a:lnTo>
                  <a:lnTo>
                    <a:pt x="1100" y="1044"/>
                  </a:lnTo>
                  <a:lnTo>
                    <a:pt x="1108" y="1028"/>
                  </a:lnTo>
                  <a:lnTo>
                    <a:pt x="1108" y="1028"/>
                  </a:lnTo>
                  <a:lnTo>
                    <a:pt x="1118" y="1004"/>
                  </a:lnTo>
                  <a:lnTo>
                    <a:pt x="1124" y="994"/>
                  </a:lnTo>
                  <a:lnTo>
                    <a:pt x="1132" y="986"/>
                  </a:lnTo>
                  <a:lnTo>
                    <a:pt x="1134" y="986"/>
                  </a:lnTo>
                  <a:lnTo>
                    <a:pt x="1138" y="986"/>
                  </a:lnTo>
                  <a:lnTo>
                    <a:pt x="1138" y="986"/>
                  </a:lnTo>
                  <a:lnTo>
                    <a:pt x="1142" y="984"/>
                  </a:lnTo>
                  <a:lnTo>
                    <a:pt x="1142" y="984"/>
                  </a:lnTo>
                  <a:lnTo>
                    <a:pt x="1156" y="982"/>
                  </a:lnTo>
                  <a:lnTo>
                    <a:pt x="1174" y="978"/>
                  </a:lnTo>
                  <a:lnTo>
                    <a:pt x="1184" y="978"/>
                  </a:lnTo>
                  <a:lnTo>
                    <a:pt x="1192" y="980"/>
                  </a:lnTo>
                  <a:lnTo>
                    <a:pt x="1202" y="984"/>
                  </a:lnTo>
                  <a:lnTo>
                    <a:pt x="1210" y="988"/>
                  </a:lnTo>
                  <a:lnTo>
                    <a:pt x="1210" y="988"/>
                  </a:lnTo>
                  <a:lnTo>
                    <a:pt x="1218" y="998"/>
                  </a:lnTo>
                  <a:lnTo>
                    <a:pt x="1222" y="1008"/>
                  </a:lnTo>
                  <a:lnTo>
                    <a:pt x="1226" y="1022"/>
                  </a:lnTo>
                  <a:lnTo>
                    <a:pt x="1226" y="1040"/>
                  </a:lnTo>
                  <a:lnTo>
                    <a:pt x="1226" y="1040"/>
                  </a:lnTo>
                  <a:lnTo>
                    <a:pt x="1224" y="1066"/>
                  </a:lnTo>
                  <a:lnTo>
                    <a:pt x="1224" y="1086"/>
                  </a:lnTo>
                  <a:lnTo>
                    <a:pt x="1228" y="1102"/>
                  </a:lnTo>
                  <a:lnTo>
                    <a:pt x="1230" y="1108"/>
                  </a:lnTo>
                  <a:lnTo>
                    <a:pt x="1232" y="1112"/>
                  </a:lnTo>
                  <a:lnTo>
                    <a:pt x="1232" y="1112"/>
                  </a:lnTo>
                  <a:lnTo>
                    <a:pt x="1238" y="1114"/>
                  </a:lnTo>
                  <a:lnTo>
                    <a:pt x="1246" y="1114"/>
                  </a:lnTo>
                  <a:lnTo>
                    <a:pt x="1256" y="1114"/>
                  </a:lnTo>
                  <a:lnTo>
                    <a:pt x="1270" y="1112"/>
                  </a:lnTo>
                  <a:lnTo>
                    <a:pt x="1270" y="1112"/>
                  </a:lnTo>
                  <a:lnTo>
                    <a:pt x="1282" y="1110"/>
                  </a:lnTo>
                  <a:lnTo>
                    <a:pt x="1294" y="1110"/>
                  </a:lnTo>
                  <a:lnTo>
                    <a:pt x="1320" y="1110"/>
                  </a:lnTo>
                  <a:lnTo>
                    <a:pt x="1320" y="1110"/>
                  </a:lnTo>
                  <a:lnTo>
                    <a:pt x="1340" y="1112"/>
                  </a:lnTo>
                  <a:lnTo>
                    <a:pt x="1362" y="1110"/>
                  </a:lnTo>
                  <a:lnTo>
                    <a:pt x="1362" y="1110"/>
                  </a:lnTo>
                  <a:lnTo>
                    <a:pt x="1374" y="1106"/>
                  </a:lnTo>
                  <a:lnTo>
                    <a:pt x="1378" y="1104"/>
                  </a:lnTo>
                  <a:lnTo>
                    <a:pt x="1380" y="1100"/>
                  </a:lnTo>
                  <a:lnTo>
                    <a:pt x="1382" y="1092"/>
                  </a:lnTo>
                  <a:lnTo>
                    <a:pt x="1382" y="1080"/>
                  </a:lnTo>
                  <a:lnTo>
                    <a:pt x="1382" y="1080"/>
                  </a:lnTo>
                  <a:lnTo>
                    <a:pt x="1382" y="1062"/>
                  </a:lnTo>
                  <a:lnTo>
                    <a:pt x="1384" y="1052"/>
                  </a:lnTo>
                  <a:lnTo>
                    <a:pt x="1388" y="1044"/>
                  </a:lnTo>
                  <a:lnTo>
                    <a:pt x="1388" y="1044"/>
                  </a:lnTo>
                  <a:lnTo>
                    <a:pt x="1390" y="1036"/>
                  </a:lnTo>
                  <a:lnTo>
                    <a:pt x="1396" y="1030"/>
                  </a:lnTo>
                  <a:lnTo>
                    <a:pt x="1396" y="1030"/>
                  </a:lnTo>
                  <a:lnTo>
                    <a:pt x="1404" y="1018"/>
                  </a:lnTo>
                  <a:lnTo>
                    <a:pt x="1406" y="1012"/>
                  </a:lnTo>
                  <a:lnTo>
                    <a:pt x="1404" y="1008"/>
                  </a:lnTo>
                  <a:lnTo>
                    <a:pt x="1404" y="1008"/>
                  </a:lnTo>
                  <a:lnTo>
                    <a:pt x="1398" y="1000"/>
                  </a:lnTo>
                  <a:lnTo>
                    <a:pt x="1390" y="994"/>
                  </a:lnTo>
                  <a:lnTo>
                    <a:pt x="1390" y="994"/>
                  </a:lnTo>
                  <a:lnTo>
                    <a:pt x="1380" y="988"/>
                  </a:lnTo>
                  <a:lnTo>
                    <a:pt x="1374" y="984"/>
                  </a:lnTo>
                  <a:lnTo>
                    <a:pt x="1370" y="978"/>
                  </a:lnTo>
                  <a:lnTo>
                    <a:pt x="1370" y="978"/>
                  </a:lnTo>
                  <a:lnTo>
                    <a:pt x="1368" y="972"/>
                  </a:lnTo>
                  <a:lnTo>
                    <a:pt x="1366" y="964"/>
                  </a:lnTo>
                  <a:lnTo>
                    <a:pt x="1366" y="952"/>
                  </a:lnTo>
                  <a:lnTo>
                    <a:pt x="1366" y="952"/>
                  </a:lnTo>
                  <a:lnTo>
                    <a:pt x="1366" y="942"/>
                  </a:lnTo>
                  <a:lnTo>
                    <a:pt x="1362" y="930"/>
                  </a:lnTo>
                  <a:lnTo>
                    <a:pt x="1362" y="930"/>
                  </a:lnTo>
                  <a:lnTo>
                    <a:pt x="1350" y="930"/>
                  </a:lnTo>
                  <a:lnTo>
                    <a:pt x="1350" y="930"/>
                  </a:lnTo>
                  <a:lnTo>
                    <a:pt x="1342" y="928"/>
                  </a:lnTo>
                  <a:lnTo>
                    <a:pt x="1336" y="926"/>
                  </a:lnTo>
                  <a:lnTo>
                    <a:pt x="1336" y="926"/>
                  </a:lnTo>
                  <a:lnTo>
                    <a:pt x="1330" y="922"/>
                  </a:lnTo>
                  <a:lnTo>
                    <a:pt x="1326" y="916"/>
                  </a:lnTo>
                  <a:lnTo>
                    <a:pt x="1326" y="916"/>
                  </a:lnTo>
                  <a:lnTo>
                    <a:pt x="1320" y="908"/>
                  </a:lnTo>
                  <a:lnTo>
                    <a:pt x="1320" y="908"/>
                  </a:lnTo>
                  <a:lnTo>
                    <a:pt x="1310" y="918"/>
                  </a:lnTo>
                  <a:lnTo>
                    <a:pt x="1300" y="920"/>
                  </a:lnTo>
                  <a:lnTo>
                    <a:pt x="1290" y="920"/>
                  </a:lnTo>
                  <a:lnTo>
                    <a:pt x="1276" y="914"/>
                  </a:lnTo>
                  <a:lnTo>
                    <a:pt x="1276" y="914"/>
                  </a:lnTo>
                  <a:lnTo>
                    <a:pt x="1260" y="908"/>
                  </a:lnTo>
                  <a:lnTo>
                    <a:pt x="1260" y="908"/>
                  </a:lnTo>
                  <a:lnTo>
                    <a:pt x="1240" y="900"/>
                  </a:lnTo>
                  <a:lnTo>
                    <a:pt x="1240" y="900"/>
                  </a:lnTo>
                  <a:lnTo>
                    <a:pt x="1234" y="898"/>
                  </a:lnTo>
                  <a:lnTo>
                    <a:pt x="1228" y="898"/>
                  </a:lnTo>
                  <a:lnTo>
                    <a:pt x="1216" y="900"/>
                  </a:lnTo>
                  <a:lnTo>
                    <a:pt x="1216" y="900"/>
                  </a:lnTo>
                  <a:lnTo>
                    <a:pt x="1206" y="902"/>
                  </a:lnTo>
                  <a:lnTo>
                    <a:pt x="1192" y="902"/>
                  </a:lnTo>
                  <a:lnTo>
                    <a:pt x="1192" y="902"/>
                  </a:lnTo>
                  <a:lnTo>
                    <a:pt x="1188" y="902"/>
                  </a:lnTo>
                  <a:lnTo>
                    <a:pt x="1184" y="900"/>
                  </a:lnTo>
                  <a:lnTo>
                    <a:pt x="1184" y="900"/>
                  </a:lnTo>
                  <a:lnTo>
                    <a:pt x="1180" y="894"/>
                  </a:lnTo>
                  <a:lnTo>
                    <a:pt x="1180" y="890"/>
                  </a:lnTo>
                  <a:lnTo>
                    <a:pt x="1180" y="890"/>
                  </a:lnTo>
                  <a:lnTo>
                    <a:pt x="1178" y="874"/>
                  </a:lnTo>
                  <a:lnTo>
                    <a:pt x="1180" y="858"/>
                  </a:lnTo>
                  <a:lnTo>
                    <a:pt x="1180" y="858"/>
                  </a:lnTo>
                  <a:lnTo>
                    <a:pt x="1180" y="854"/>
                  </a:lnTo>
                  <a:lnTo>
                    <a:pt x="1182" y="852"/>
                  </a:lnTo>
                  <a:lnTo>
                    <a:pt x="1186" y="850"/>
                  </a:lnTo>
                  <a:lnTo>
                    <a:pt x="1186" y="850"/>
                  </a:lnTo>
                  <a:lnTo>
                    <a:pt x="1188" y="848"/>
                  </a:lnTo>
                  <a:lnTo>
                    <a:pt x="1188" y="848"/>
                  </a:lnTo>
                  <a:lnTo>
                    <a:pt x="1188" y="848"/>
                  </a:lnTo>
                  <a:lnTo>
                    <a:pt x="1188" y="844"/>
                  </a:lnTo>
                  <a:lnTo>
                    <a:pt x="1188" y="844"/>
                  </a:lnTo>
                  <a:lnTo>
                    <a:pt x="1184" y="836"/>
                  </a:lnTo>
                  <a:lnTo>
                    <a:pt x="1178" y="828"/>
                  </a:lnTo>
                  <a:lnTo>
                    <a:pt x="1172" y="820"/>
                  </a:lnTo>
                  <a:lnTo>
                    <a:pt x="1162" y="812"/>
                  </a:lnTo>
                  <a:lnTo>
                    <a:pt x="1162" y="812"/>
                  </a:lnTo>
                  <a:lnTo>
                    <a:pt x="1158" y="808"/>
                  </a:lnTo>
                  <a:lnTo>
                    <a:pt x="1156" y="804"/>
                  </a:lnTo>
                  <a:lnTo>
                    <a:pt x="1154" y="794"/>
                  </a:lnTo>
                  <a:lnTo>
                    <a:pt x="1154" y="782"/>
                  </a:lnTo>
                  <a:lnTo>
                    <a:pt x="1158" y="770"/>
                  </a:lnTo>
                  <a:lnTo>
                    <a:pt x="1164" y="756"/>
                  </a:lnTo>
                  <a:lnTo>
                    <a:pt x="1172" y="740"/>
                  </a:lnTo>
                  <a:lnTo>
                    <a:pt x="1188" y="710"/>
                  </a:lnTo>
                  <a:lnTo>
                    <a:pt x="1188" y="710"/>
                  </a:lnTo>
                  <a:lnTo>
                    <a:pt x="1200" y="692"/>
                  </a:lnTo>
                  <a:lnTo>
                    <a:pt x="1208" y="676"/>
                  </a:lnTo>
                  <a:lnTo>
                    <a:pt x="1208" y="674"/>
                  </a:lnTo>
                  <a:lnTo>
                    <a:pt x="1208" y="674"/>
                  </a:lnTo>
                  <a:lnTo>
                    <a:pt x="1214" y="664"/>
                  </a:lnTo>
                  <a:lnTo>
                    <a:pt x="1214" y="664"/>
                  </a:lnTo>
                  <a:lnTo>
                    <a:pt x="1224" y="650"/>
                  </a:lnTo>
                  <a:lnTo>
                    <a:pt x="1232" y="640"/>
                  </a:lnTo>
                  <a:lnTo>
                    <a:pt x="1232" y="640"/>
                  </a:lnTo>
                  <a:lnTo>
                    <a:pt x="1242" y="634"/>
                  </a:lnTo>
                  <a:lnTo>
                    <a:pt x="1250" y="630"/>
                  </a:lnTo>
                  <a:lnTo>
                    <a:pt x="1258" y="630"/>
                  </a:lnTo>
                  <a:lnTo>
                    <a:pt x="1266" y="630"/>
                  </a:lnTo>
                  <a:lnTo>
                    <a:pt x="1266" y="630"/>
                  </a:lnTo>
                  <a:lnTo>
                    <a:pt x="1276" y="630"/>
                  </a:lnTo>
                  <a:lnTo>
                    <a:pt x="1286" y="626"/>
                  </a:lnTo>
                  <a:lnTo>
                    <a:pt x="1286" y="626"/>
                  </a:lnTo>
                  <a:lnTo>
                    <a:pt x="1290" y="624"/>
                  </a:lnTo>
                  <a:lnTo>
                    <a:pt x="1292" y="622"/>
                  </a:lnTo>
                  <a:lnTo>
                    <a:pt x="1292" y="622"/>
                  </a:lnTo>
                  <a:lnTo>
                    <a:pt x="1292" y="618"/>
                  </a:lnTo>
                  <a:lnTo>
                    <a:pt x="1292" y="618"/>
                  </a:lnTo>
                  <a:lnTo>
                    <a:pt x="1284" y="618"/>
                  </a:lnTo>
                  <a:lnTo>
                    <a:pt x="1284" y="618"/>
                  </a:lnTo>
                  <a:lnTo>
                    <a:pt x="1272" y="616"/>
                  </a:lnTo>
                  <a:lnTo>
                    <a:pt x="1266" y="616"/>
                  </a:lnTo>
                  <a:lnTo>
                    <a:pt x="1262" y="616"/>
                  </a:lnTo>
                  <a:lnTo>
                    <a:pt x="1256" y="606"/>
                  </a:lnTo>
                  <a:lnTo>
                    <a:pt x="1256" y="606"/>
                  </a:lnTo>
                  <a:lnTo>
                    <a:pt x="1266" y="598"/>
                  </a:lnTo>
                  <a:lnTo>
                    <a:pt x="1266" y="598"/>
                  </a:lnTo>
                  <a:lnTo>
                    <a:pt x="1262" y="594"/>
                  </a:lnTo>
                  <a:lnTo>
                    <a:pt x="1260" y="590"/>
                  </a:lnTo>
                  <a:lnTo>
                    <a:pt x="1260" y="590"/>
                  </a:lnTo>
                  <a:lnTo>
                    <a:pt x="1260" y="586"/>
                  </a:lnTo>
                  <a:lnTo>
                    <a:pt x="1260" y="586"/>
                  </a:lnTo>
                  <a:lnTo>
                    <a:pt x="1254" y="594"/>
                  </a:lnTo>
                  <a:lnTo>
                    <a:pt x="1248" y="602"/>
                  </a:lnTo>
                  <a:lnTo>
                    <a:pt x="1248" y="602"/>
                  </a:lnTo>
                  <a:lnTo>
                    <a:pt x="1244" y="606"/>
                  </a:lnTo>
                  <a:lnTo>
                    <a:pt x="1244" y="606"/>
                  </a:lnTo>
                  <a:lnTo>
                    <a:pt x="1232" y="620"/>
                  </a:lnTo>
                  <a:lnTo>
                    <a:pt x="1220" y="632"/>
                  </a:lnTo>
                  <a:lnTo>
                    <a:pt x="1220" y="632"/>
                  </a:lnTo>
                  <a:lnTo>
                    <a:pt x="1204" y="648"/>
                  </a:lnTo>
                  <a:lnTo>
                    <a:pt x="1196" y="658"/>
                  </a:lnTo>
                  <a:lnTo>
                    <a:pt x="1190" y="668"/>
                  </a:lnTo>
                  <a:lnTo>
                    <a:pt x="1190" y="668"/>
                  </a:lnTo>
                  <a:lnTo>
                    <a:pt x="1182" y="682"/>
                  </a:lnTo>
                  <a:lnTo>
                    <a:pt x="1182" y="682"/>
                  </a:lnTo>
                  <a:lnTo>
                    <a:pt x="1164" y="714"/>
                  </a:lnTo>
                  <a:lnTo>
                    <a:pt x="1154" y="728"/>
                  </a:lnTo>
                  <a:lnTo>
                    <a:pt x="1144" y="740"/>
                  </a:lnTo>
                  <a:lnTo>
                    <a:pt x="1144" y="740"/>
                  </a:lnTo>
                  <a:lnTo>
                    <a:pt x="1126" y="750"/>
                  </a:lnTo>
                  <a:lnTo>
                    <a:pt x="1114" y="756"/>
                  </a:lnTo>
                  <a:lnTo>
                    <a:pt x="1108" y="758"/>
                  </a:lnTo>
                  <a:lnTo>
                    <a:pt x="1102" y="756"/>
                  </a:lnTo>
                  <a:lnTo>
                    <a:pt x="1102" y="756"/>
                  </a:lnTo>
                  <a:lnTo>
                    <a:pt x="1100" y="754"/>
                  </a:lnTo>
                  <a:lnTo>
                    <a:pt x="1098" y="748"/>
                  </a:lnTo>
                  <a:lnTo>
                    <a:pt x="1098" y="748"/>
                  </a:lnTo>
                  <a:lnTo>
                    <a:pt x="1102" y="732"/>
                  </a:lnTo>
                  <a:lnTo>
                    <a:pt x="1102" y="732"/>
                  </a:lnTo>
                  <a:lnTo>
                    <a:pt x="1106" y="708"/>
                  </a:lnTo>
                  <a:lnTo>
                    <a:pt x="1112" y="684"/>
                  </a:lnTo>
                  <a:lnTo>
                    <a:pt x="1116" y="672"/>
                  </a:lnTo>
                  <a:lnTo>
                    <a:pt x="1122" y="662"/>
                  </a:lnTo>
                  <a:lnTo>
                    <a:pt x="1128" y="652"/>
                  </a:lnTo>
                  <a:lnTo>
                    <a:pt x="1136" y="642"/>
                  </a:lnTo>
                  <a:lnTo>
                    <a:pt x="1136" y="642"/>
                  </a:lnTo>
                  <a:lnTo>
                    <a:pt x="1162" y="620"/>
                  </a:lnTo>
                  <a:lnTo>
                    <a:pt x="1190" y="598"/>
                  </a:lnTo>
                  <a:lnTo>
                    <a:pt x="1190" y="598"/>
                  </a:lnTo>
                  <a:lnTo>
                    <a:pt x="1220" y="576"/>
                  </a:lnTo>
                  <a:lnTo>
                    <a:pt x="1220" y="576"/>
                  </a:lnTo>
                  <a:lnTo>
                    <a:pt x="1236" y="566"/>
                  </a:lnTo>
                  <a:lnTo>
                    <a:pt x="1252" y="558"/>
                  </a:lnTo>
                  <a:lnTo>
                    <a:pt x="1252" y="558"/>
                  </a:lnTo>
                  <a:lnTo>
                    <a:pt x="1270" y="550"/>
                  </a:lnTo>
                  <a:lnTo>
                    <a:pt x="1270" y="550"/>
                  </a:lnTo>
                  <a:lnTo>
                    <a:pt x="1280" y="542"/>
                  </a:lnTo>
                  <a:lnTo>
                    <a:pt x="1290" y="530"/>
                  </a:lnTo>
                  <a:lnTo>
                    <a:pt x="1298" y="516"/>
                  </a:lnTo>
                  <a:lnTo>
                    <a:pt x="1304" y="500"/>
                  </a:lnTo>
                  <a:lnTo>
                    <a:pt x="1304" y="500"/>
                  </a:lnTo>
                  <a:lnTo>
                    <a:pt x="1300" y="500"/>
                  </a:lnTo>
                  <a:lnTo>
                    <a:pt x="1300" y="500"/>
                  </a:lnTo>
                  <a:lnTo>
                    <a:pt x="1296" y="500"/>
                  </a:lnTo>
                  <a:lnTo>
                    <a:pt x="1294" y="504"/>
                  </a:lnTo>
                  <a:lnTo>
                    <a:pt x="1294" y="504"/>
                  </a:lnTo>
                  <a:lnTo>
                    <a:pt x="1290" y="506"/>
                  </a:lnTo>
                  <a:lnTo>
                    <a:pt x="1290" y="506"/>
                  </a:lnTo>
                  <a:lnTo>
                    <a:pt x="1288" y="510"/>
                  </a:lnTo>
                  <a:lnTo>
                    <a:pt x="1288" y="510"/>
                  </a:lnTo>
                  <a:lnTo>
                    <a:pt x="1284" y="514"/>
                  </a:lnTo>
                  <a:lnTo>
                    <a:pt x="1280" y="518"/>
                  </a:lnTo>
                  <a:lnTo>
                    <a:pt x="1274" y="520"/>
                  </a:lnTo>
                  <a:lnTo>
                    <a:pt x="1268" y="522"/>
                  </a:lnTo>
                  <a:lnTo>
                    <a:pt x="1268" y="522"/>
                  </a:lnTo>
                  <a:lnTo>
                    <a:pt x="1266" y="524"/>
                  </a:lnTo>
                  <a:lnTo>
                    <a:pt x="1266" y="524"/>
                  </a:lnTo>
                  <a:lnTo>
                    <a:pt x="1250" y="536"/>
                  </a:lnTo>
                  <a:lnTo>
                    <a:pt x="1250" y="536"/>
                  </a:lnTo>
                  <a:lnTo>
                    <a:pt x="1234" y="546"/>
                  </a:lnTo>
                  <a:lnTo>
                    <a:pt x="1214" y="554"/>
                  </a:lnTo>
                  <a:lnTo>
                    <a:pt x="1192" y="558"/>
                  </a:lnTo>
                  <a:lnTo>
                    <a:pt x="1172" y="560"/>
                  </a:lnTo>
                  <a:lnTo>
                    <a:pt x="1172" y="560"/>
                  </a:lnTo>
                  <a:lnTo>
                    <a:pt x="1160" y="558"/>
                  </a:lnTo>
                  <a:lnTo>
                    <a:pt x="1154" y="552"/>
                  </a:lnTo>
                  <a:lnTo>
                    <a:pt x="1154" y="552"/>
                  </a:lnTo>
                  <a:lnTo>
                    <a:pt x="1150" y="546"/>
                  </a:lnTo>
                  <a:lnTo>
                    <a:pt x="1150" y="540"/>
                  </a:lnTo>
                  <a:lnTo>
                    <a:pt x="1152" y="526"/>
                  </a:lnTo>
                  <a:lnTo>
                    <a:pt x="1152" y="526"/>
                  </a:lnTo>
                  <a:lnTo>
                    <a:pt x="1154" y="518"/>
                  </a:lnTo>
                  <a:lnTo>
                    <a:pt x="1154" y="512"/>
                  </a:lnTo>
                  <a:lnTo>
                    <a:pt x="1154" y="512"/>
                  </a:lnTo>
                  <a:lnTo>
                    <a:pt x="1152" y="510"/>
                  </a:lnTo>
                  <a:lnTo>
                    <a:pt x="1152" y="508"/>
                  </a:lnTo>
                  <a:lnTo>
                    <a:pt x="1152" y="508"/>
                  </a:lnTo>
                  <a:lnTo>
                    <a:pt x="1148" y="502"/>
                  </a:lnTo>
                  <a:lnTo>
                    <a:pt x="1146" y="496"/>
                  </a:lnTo>
                  <a:lnTo>
                    <a:pt x="1144" y="490"/>
                  </a:lnTo>
                  <a:lnTo>
                    <a:pt x="1144" y="482"/>
                  </a:lnTo>
                  <a:lnTo>
                    <a:pt x="1146" y="478"/>
                  </a:lnTo>
                  <a:lnTo>
                    <a:pt x="1164" y="478"/>
                  </a:lnTo>
                  <a:lnTo>
                    <a:pt x="1166" y="482"/>
                  </a:lnTo>
                  <a:lnTo>
                    <a:pt x="1166" y="482"/>
                  </a:lnTo>
                  <a:lnTo>
                    <a:pt x="1190" y="472"/>
                  </a:lnTo>
                  <a:lnTo>
                    <a:pt x="1204" y="466"/>
                  </a:lnTo>
                  <a:lnTo>
                    <a:pt x="1204" y="466"/>
                  </a:lnTo>
                  <a:lnTo>
                    <a:pt x="1210" y="466"/>
                  </a:lnTo>
                  <a:lnTo>
                    <a:pt x="1210" y="466"/>
                  </a:lnTo>
                  <a:lnTo>
                    <a:pt x="1214" y="466"/>
                  </a:lnTo>
                  <a:lnTo>
                    <a:pt x="1214" y="466"/>
                  </a:lnTo>
                  <a:lnTo>
                    <a:pt x="1218" y="466"/>
                  </a:lnTo>
                  <a:lnTo>
                    <a:pt x="1222" y="462"/>
                  </a:lnTo>
                  <a:lnTo>
                    <a:pt x="1232" y="456"/>
                  </a:lnTo>
                  <a:lnTo>
                    <a:pt x="1232" y="456"/>
                  </a:lnTo>
                  <a:lnTo>
                    <a:pt x="1240" y="448"/>
                  </a:lnTo>
                  <a:lnTo>
                    <a:pt x="1246" y="440"/>
                  </a:lnTo>
                  <a:lnTo>
                    <a:pt x="1246" y="440"/>
                  </a:lnTo>
                  <a:lnTo>
                    <a:pt x="1248" y="434"/>
                  </a:lnTo>
                  <a:lnTo>
                    <a:pt x="1248" y="428"/>
                  </a:lnTo>
                  <a:lnTo>
                    <a:pt x="1246" y="420"/>
                  </a:lnTo>
                  <a:lnTo>
                    <a:pt x="1244" y="414"/>
                  </a:lnTo>
                  <a:lnTo>
                    <a:pt x="1244" y="414"/>
                  </a:lnTo>
                  <a:lnTo>
                    <a:pt x="1240" y="410"/>
                  </a:lnTo>
                  <a:lnTo>
                    <a:pt x="1236" y="408"/>
                  </a:lnTo>
                  <a:lnTo>
                    <a:pt x="1224" y="408"/>
                  </a:lnTo>
                  <a:lnTo>
                    <a:pt x="1224" y="408"/>
                  </a:lnTo>
                  <a:lnTo>
                    <a:pt x="1218" y="408"/>
                  </a:lnTo>
                  <a:lnTo>
                    <a:pt x="1212" y="408"/>
                  </a:lnTo>
                  <a:lnTo>
                    <a:pt x="1212" y="372"/>
                  </a:lnTo>
                  <a:lnTo>
                    <a:pt x="1212" y="372"/>
                  </a:lnTo>
                  <a:lnTo>
                    <a:pt x="1210" y="358"/>
                  </a:lnTo>
                  <a:lnTo>
                    <a:pt x="1206" y="344"/>
                  </a:lnTo>
                  <a:lnTo>
                    <a:pt x="1206" y="344"/>
                  </a:lnTo>
                  <a:lnTo>
                    <a:pt x="1204" y="344"/>
                  </a:lnTo>
                  <a:lnTo>
                    <a:pt x="1204" y="344"/>
                  </a:lnTo>
                  <a:lnTo>
                    <a:pt x="1198" y="342"/>
                  </a:lnTo>
                  <a:lnTo>
                    <a:pt x="1192" y="338"/>
                  </a:lnTo>
                  <a:lnTo>
                    <a:pt x="1192" y="338"/>
                  </a:lnTo>
                  <a:lnTo>
                    <a:pt x="1190" y="332"/>
                  </a:lnTo>
                  <a:lnTo>
                    <a:pt x="1190" y="324"/>
                  </a:lnTo>
                  <a:lnTo>
                    <a:pt x="1190" y="324"/>
                  </a:lnTo>
                  <a:lnTo>
                    <a:pt x="1192" y="320"/>
                  </a:lnTo>
                  <a:lnTo>
                    <a:pt x="1194" y="314"/>
                  </a:lnTo>
                  <a:lnTo>
                    <a:pt x="1198" y="312"/>
                  </a:lnTo>
                  <a:lnTo>
                    <a:pt x="1204" y="308"/>
                  </a:lnTo>
                  <a:lnTo>
                    <a:pt x="1204" y="308"/>
                  </a:lnTo>
                  <a:lnTo>
                    <a:pt x="1216" y="306"/>
                  </a:lnTo>
                  <a:lnTo>
                    <a:pt x="1216" y="306"/>
                  </a:lnTo>
                  <a:lnTo>
                    <a:pt x="1222" y="304"/>
                  </a:lnTo>
                  <a:lnTo>
                    <a:pt x="1222" y="304"/>
                  </a:lnTo>
                  <a:lnTo>
                    <a:pt x="1236" y="298"/>
                  </a:lnTo>
                  <a:lnTo>
                    <a:pt x="1236" y="298"/>
                  </a:lnTo>
                  <a:lnTo>
                    <a:pt x="1242" y="296"/>
                  </a:lnTo>
                  <a:lnTo>
                    <a:pt x="1242" y="296"/>
                  </a:lnTo>
                  <a:lnTo>
                    <a:pt x="1262" y="290"/>
                  </a:lnTo>
                  <a:lnTo>
                    <a:pt x="1276" y="288"/>
                  </a:lnTo>
                  <a:lnTo>
                    <a:pt x="1292" y="286"/>
                  </a:lnTo>
                  <a:lnTo>
                    <a:pt x="1306" y="286"/>
                  </a:lnTo>
                  <a:lnTo>
                    <a:pt x="1320" y="290"/>
                  </a:lnTo>
                  <a:lnTo>
                    <a:pt x="1334" y="294"/>
                  </a:lnTo>
                  <a:lnTo>
                    <a:pt x="1340" y="298"/>
                  </a:lnTo>
                  <a:lnTo>
                    <a:pt x="1344" y="304"/>
                  </a:lnTo>
                  <a:lnTo>
                    <a:pt x="1344" y="304"/>
                  </a:lnTo>
                  <a:lnTo>
                    <a:pt x="1352" y="316"/>
                  </a:lnTo>
                  <a:lnTo>
                    <a:pt x="1356" y="328"/>
                  </a:lnTo>
                  <a:lnTo>
                    <a:pt x="1356" y="328"/>
                  </a:lnTo>
                  <a:lnTo>
                    <a:pt x="1360" y="336"/>
                  </a:lnTo>
                  <a:lnTo>
                    <a:pt x="1364" y="344"/>
                  </a:lnTo>
                  <a:lnTo>
                    <a:pt x="1368" y="350"/>
                  </a:lnTo>
                  <a:lnTo>
                    <a:pt x="1378" y="356"/>
                  </a:lnTo>
                  <a:lnTo>
                    <a:pt x="1378" y="356"/>
                  </a:lnTo>
                  <a:lnTo>
                    <a:pt x="1392" y="362"/>
                  </a:lnTo>
                  <a:lnTo>
                    <a:pt x="1404" y="370"/>
                  </a:lnTo>
                  <a:lnTo>
                    <a:pt x="1408" y="376"/>
                  </a:lnTo>
                  <a:lnTo>
                    <a:pt x="1410" y="382"/>
                  </a:lnTo>
                  <a:lnTo>
                    <a:pt x="1412" y="390"/>
                  </a:lnTo>
                  <a:lnTo>
                    <a:pt x="1412" y="400"/>
                  </a:lnTo>
                  <a:lnTo>
                    <a:pt x="1412" y="400"/>
                  </a:lnTo>
                  <a:lnTo>
                    <a:pt x="1410" y="414"/>
                  </a:lnTo>
                  <a:lnTo>
                    <a:pt x="1412" y="426"/>
                  </a:lnTo>
                  <a:lnTo>
                    <a:pt x="1414" y="438"/>
                  </a:lnTo>
                  <a:lnTo>
                    <a:pt x="1416" y="450"/>
                  </a:lnTo>
                  <a:lnTo>
                    <a:pt x="1416" y="450"/>
                  </a:lnTo>
                  <a:lnTo>
                    <a:pt x="1418" y="458"/>
                  </a:lnTo>
                  <a:lnTo>
                    <a:pt x="1420" y="466"/>
                  </a:lnTo>
                  <a:lnTo>
                    <a:pt x="1420" y="466"/>
                  </a:lnTo>
                  <a:lnTo>
                    <a:pt x="1416" y="476"/>
                  </a:lnTo>
                  <a:lnTo>
                    <a:pt x="1412" y="484"/>
                  </a:lnTo>
                  <a:lnTo>
                    <a:pt x="1412" y="484"/>
                  </a:lnTo>
                  <a:lnTo>
                    <a:pt x="1410" y="486"/>
                  </a:lnTo>
                  <a:lnTo>
                    <a:pt x="1410" y="490"/>
                  </a:lnTo>
                  <a:lnTo>
                    <a:pt x="1412" y="492"/>
                  </a:lnTo>
                  <a:lnTo>
                    <a:pt x="1418" y="496"/>
                  </a:lnTo>
                  <a:lnTo>
                    <a:pt x="1418" y="496"/>
                  </a:lnTo>
                  <a:lnTo>
                    <a:pt x="1424" y="502"/>
                  </a:lnTo>
                  <a:lnTo>
                    <a:pt x="1424" y="502"/>
                  </a:lnTo>
                  <a:lnTo>
                    <a:pt x="1434" y="512"/>
                  </a:lnTo>
                  <a:lnTo>
                    <a:pt x="1440" y="514"/>
                  </a:lnTo>
                  <a:lnTo>
                    <a:pt x="1446" y="514"/>
                  </a:lnTo>
                  <a:lnTo>
                    <a:pt x="1446" y="514"/>
                  </a:lnTo>
                  <a:lnTo>
                    <a:pt x="1454" y="510"/>
                  </a:lnTo>
                  <a:lnTo>
                    <a:pt x="1454" y="510"/>
                  </a:lnTo>
                  <a:lnTo>
                    <a:pt x="1464" y="506"/>
                  </a:lnTo>
                  <a:lnTo>
                    <a:pt x="1464" y="506"/>
                  </a:lnTo>
                  <a:lnTo>
                    <a:pt x="1474" y="506"/>
                  </a:lnTo>
                  <a:lnTo>
                    <a:pt x="1478" y="508"/>
                  </a:lnTo>
                  <a:lnTo>
                    <a:pt x="1482" y="510"/>
                  </a:lnTo>
                  <a:lnTo>
                    <a:pt x="1482" y="510"/>
                  </a:lnTo>
                  <a:lnTo>
                    <a:pt x="1484" y="514"/>
                  </a:lnTo>
                  <a:lnTo>
                    <a:pt x="1484" y="518"/>
                  </a:lnTo>
                  <a:lnTo>
                    <a:pt x="1484" y="526"/>
                  </a:lnTo>
                  <a:lnTo>
                    <a:pt x="1480" y="536"/>
                  </a:lnTo>
                  <a:lnTo>
                    <a:pt x="1476" y="548"/>
                  </a:lnTo>
                  <a:lnTo>
                    <a:pt x="1476" y="548"/>
                  </a:lnTo>
                  <a:lnTo>
                    <a:pt x="1474" y="554"/>
                  </a:lnTo>
                  <a:lnTo>
                    <a:pt x="1474" y="554"/>
                  </a:lnTo>
                  <a:lnTo>
                    <a:pt x="1470" y="568"/>
                  </a:lnTo>
                  <a:lnTo>
                    <a:pt x="1470" y="568"/>
                  </a:lnTo>
                  <a:lnTo>
                    <a:pt x="1466" y="582"/>
                  </a:lnTo>
                  <a:lnTo>
                    <a:pt x="1460" y="596"/>
                  </a:lnTo>
                  <a:lnTo>
                    <a:pt x="1460" y="596"/>
                  </a:lnTo>
                  <a:lnTo>
                    <a:pt x="1450" y="614"/>
                  </a:lnTo>
                  <a:lnTo>
                    <a:pt x="1450" y="614"/>
                  </a:lnTo>
                  <a:lnTo>
                    <a:pt x="1440" y="630"/>
                  </a:lnTo>
                  <a:lnTo>
                    <a:pt x="1436" y="638"/>
                  </a:lnTo>
                  <a:lnTo>
                    <a:pt x="1432" y="648"/>
                  </a:lnTo>
                  <a:lnTo>
                    <a:pt x="1432" y="648"/>
                  </a:lnTo>
                  <a:lnTo>
                    <a:pt x="1430" y="662"/>
                  </a:lnTo>
                  <a:lnTo>
                    <a:pt x="1430" y="662"/>
                  </a:lnTo>
                  <a:lnTo>
                    <a:pt x="1428" y="672"/>
                  </a:lnTo>
                  <a:lnTo>
                    <a:pt x="1424" y="682"/>
                  </a:lnTo>
                  <a:lnTo>
                    <a:pt x="1422" y="686"/>
                  </a:lnTo>
                  <a:lnTo>
                    <a:pt x="1418" y="690"/>
                  </a:lnTo>
                  <a:lnTo>
                    <a:pt x="1412" y="694"/>
                  </a:lnTo>
                  <a:lnTo>
                    <a:pt x="1406" y="696"/>
                  </a:lnTo>
                  <a:lnTo>
                    <a:pt x="1406" y="696"/>
                  </a:lnTo>
                  <a:lnTo>
                    <a:pt x="1394" y="698"/>
                  </a:lnTo>
                  <a:lnTo>
                    <a:pt x="1380" y="696"/>
                  </a:lnTo>
                  <a:lnTo>
                    <a:pt x="1380" y="696"/>
                  </a:lnTo>
                  <a:lnTo>
                    <a:pt x="1362" y="694"/>
                  </a:lnTo>
                  <a:lnTo>
                    <a:pt x="1354" y="696"/>
                  </a:lnTo>
                  <a:lnTo>
                    <a:pt x="1348" y="698"/>
                  </a:lnTo>
                  <a:lnTo>
                    <a:pt x="1348" y="698"/>
                  </a:lnTo>
                  <a:lnTo>
                    <a:pt x="1344" y="706"/>
                  </a:lnTo>
                  <a:lnTo>
                    <a:pt x="1344" y="712"/>
                  </a:lnTo>
                  <a:lnTo>
                    <a:pt x="1346" y="720"/>
                  </a:lnTo>
                  <a:lnTo>
                    <a:pt x="1350" y="730"/>
                  </a:lnTo>
                  <a:lnTo>
                    <a:pt x="1350" y="730"/>
                  </a:lnTo>
                  <a:lnTo>
                    <a:pt x="1358" y="744"/>
                  </a:lnTo>
                  <a:lnTo>
                    <a:pt x="1358" y="744"/>
                  </a:lnTo>
                  <a:lnTo>
                    <a:pt x="1368" y="780"/>
                  </a:lnTo>
                  <a:lnTo>
                    <a:pt x="1376" y="820"/>
                  </a:lnTo>
                  <a:lnTo>
                    <a:pt x="1376" y="820"/>
                  </a:lnTo>
                  <a:lnTo>
                    <a:pt x="1382" y="840"/>
                  </a:lnTo>
                  <a:lnTo>
                    <a:pt x="1390" y="858"/>
                  </a:lnTo>
                  <a:lnTo>
                    <a:pt x="1400" y="874"/>
                  </a:lnTo>
                  <a:lnTo>
                    <a:pt x="1412" y="890"/>
                  </a:lnTo>
                  <a:lnTo>
                    <a:pt x="1412" y="890"/>
                  </a:lnTo>
                  <a:lnTo>
                    <a:pt x="1428" y="914"/>
                  </a:lnTo>
                  <a:lnTo>
                    <a:pt x="1436" y="928"/>
                  </a:lnTo>
                  <a:lnTo>
                    <a:pt x="1442" y="940"/>
                  </a:lnTo>
                  <a:lnTo>
                    <a:pt x="1446" y="954"/>
                  </a:lnTo>
                  <a:lnTo>
                    <a:pt x="1448" y="970"/>
                  </a:lnTo>
                  <a:lnTo>
                    <a:pt x="1448" y="986"/>
                  </a:lnTo>
                  <a:lnTo>
                    <a:pt x="1444" y="1002"/>
                  </a:lnTo>
                  <a:lnTo>
                    <a:pt x="1444" y="1002"/>
                  </a:lnTo>
                  <a:lnTo>
                    <a:pt x="1442" y="1010"/>
                  </a:lnTo>
                  <a:lnTo>
                    <a:pt x="1436" y="1020"/>
                  </a:lnTo>
                  <a:lnTo>
                    <a:pt x="1436" y="1020"/>
                  </a:lnTo>
                  <a:lnTo>
                    <a:pt x="1438" y="1026"/>
                  </a:lnTo>
                  <a:lnTo>
                    <a:pt x="1444" y="1030"/>
                  </a:lnTo>
                  <a:lnTo>
                    <a:pt x="1450" y="1032"/>
                  </a:lnTo>
                  <a:lnTo>
                    <a:pt x="1462" y="1034"/>
                  </a:lnTo>
                  <a:lnTo>
                    <a:pt x="1462" y="1034"/>
                  </a:lnTo>
                  <a:lnTo>
                    <a:pt x="1476" y="1038"/>
                  </a:lnTo>
                  <a:lnTo>
                    <a:pt x="1482" y="1040"/>
                  </a:lnTo>
                  <a:lnTo>
                    <a:pt x="1488" y="1042"/>
                  </a:lnTo>
                  <a:lnTo>
                    <a:pt x="1488" y="1042"/>
                  </a:lnTo>
                  <a:lnTo>
                    <a:pt x="1506" y="1058"/>
                  </a:lnTo>
                  <a:lnTo>
                    <a:pt x="1520" y="1072"/>
                  </a:lnTo>
                  <a:lnTo>
                    <a:pt x="1520" y="1072"/>
                  </a:lnTo>
                  <a:lnTo>
                    <a:pt x="1532" y="1084"/>
                  </a:lnTo>
                  <a:lnTo>
                    <a:pt x="1544" y="1094"/>
                  </a:lnTo>
                  <a:lnTo>
                    <a:pt x="1550" y="1098"/>
                  </a:lnTo>
                  <a:lnTo>
                    <a:pt x="1558" y="1100"/>
                  </a:lnTo>
                  <a:lnTo>
                    <a:pt x="1566" y="1102"/>
                  </a:lnTo>
                  <a:lnTo>
                    <a:pt x="1578" y="1102"/>
                  </a:lnTo>
                  <a:lnTo>
                    <a:pt x="1578" y="1102"/>
                  </a:lnTo>
                  <a:lnTo>
                    <a:pt x="1580" y="1102"/>
                  </a:lnTo>
                  <a:lnTo>
                    <a:pt x="1580" y="1102"/>
                  </a:lnTo>
                  <a:lnTo>
                    <a:pt x="1602" y="1104"/>
                  </a:lnTo>
                  <a:lnTo>
                    <a:pt x="1622" y="1110"/>
                  </a:lnTo>
                  <a:lnTo>
                    <a:pt x="1640" y="1118"/>
                  </a:lnTo>
                  <a:lnTo>
                    <a:pt x="1658" y="1128"/>
                  </a:lnTo>
                  <a:lnTo>
                    <a:pt x="1674" y="1142"/>
                  </a:lnTo>
                  <a:lnTo>
                    <a:pt x="1690" y="1156"/>
                  </a:lnTo>
                  <a:lnTo>
                    <a:pt x="1720" y="1186"/>
                  </a:lnTo>
                  <a:lnTo>
                    <a:pt x="1720" y="1186"/>
                  </a:lnTo>
                  <a:lnTo>
                    <a:pt x="1754" y="1222"/>
                  </a:lnTo>
                  <a:lnTo>
                    <a:pt x="1772" y="1236"/>
                  </a:lnTo>
                  <a:lnTo>
                    <a:pt x="1792" y="1250"/>
                  </a:lnTo>
                  <a:lnTo>
                    <a:pt x="1810" y="1260"/>
                  </a:lnTo>
                  <a:lnTo>
                    <a:pt x="1832" y="1266"/>
                  </a:lnTo>
                  <a:lnTo>
                    <a:pt x="1844" y="1268"/>
                  </a:lnTo>
                  <a:lnTo>
                    <a:pt x="1856" y="1268"/>
                  </a:lnTo>
                  <a:lnTo>
                    <a:pt x="1868" y="1266"/>
                  </a:lnTo>
                  <a:lnTo>
                    <a:pt x="1880" y="1264"/>
                  </a:lnTo>
                  <a:lnTo>
                    <a:pt x="1880" y="1264"/>
                  </a:lnTo>
                  <a:lnTo>
                    <a:pt x="1914" y="1258"/>
                  </a:lnTo>
                  <a:lnTo>
                    <a:pt x="1926" y="1256"/>
                  </a:lnTo>
                  <a:lnTo>
                    <a:pt x="1940" y="1256"/>
                  </a:lnTo>
                  <a:lnTo>
                    <a:pt x="1952" y="1258"/>
                  </a:lnTo>
                  <a:lnTo>
                    <a:pt x="1966" y="1262"/>
                  </a:lnTo>
                  <a:lnTo>
                    <a:pt x="1998" y="1274"/>
                  </a:lnTo>
                  <a:lnTo>
                    <a:pt x="1998" y="1274"/>
                  </a:lnTo>
                  <a:lnTo>
                    <a:pt x="2014" y="1280"/>
                  </a:lnTo>
                  <a:lnTo>
                    <a:pt x="2028" y="1282"/>
                  </a:lnTo>
                  <a:lnTo>
                    <a:pt x="2044" y="1284"/>
                  </a:lnTo>
                  <a:lnTo>
                    <a:pt x="2058" y="1282"/>
                  </a:lnTo>
                  <a:lnTo>
                    <a:pt x="2074" y="1280"/>
                  </a:lnTo>
                  <a:lnTo>
                    <a:pt x="2088" y="1274"/>
                  </a:lnTo>
                  <a:lnTo>
                    <a:pt x="2104" y="1268"/>
                  </a:lnTo>
                  <a:lnTo>
                    <a:pt x="2120" y="1258"/>
                  </a:lnTo>
                  <a:lnTo>
                    <a:pt x="2120" y="1258"/>
                  </a:lnTo>
                  <a:lnTo>
                    <a:pt x="2156" y="1234"/>
                  </a:lnTo>
                  <a:lnTo>
                    <a:pt x="2192" y="1212"/>
                  </a:lnTo>
                  <a:lnTo>
                    <a:pt x="2192" y="1212"/>
                  </a:lnTo>
                  <a:lnTo>
                    <a:pt x="2236" y="1184"/>
                  </a:lnTo>
                  <a:lnTo>
                    <a:pt x="2236" y="1184"/>
                  </a:lnTo>
                  <a:lnTo>
                    <a:pt x="2244" y="1176"/>
                  </a:lnTo>
                  <a:lnTo>
                    <a:pt x="2252" y="1168"/>
                  </a:lnTo>
                  <a:lnTo>
                    <a:pt x="2262" y="1148"/>
                  </a:lnTo>
                  <a:lnTo>
                    <a:pt x="2262" y="1148"/>
                  </a:lnTo>
                  <a:lnTo>
                    <a:pt x="2268" y="1136"/>
                  </a:lnTo>
                  <a:lnTo>
                    <a:pt x="2274" y="1124"/>
                  </a:lnTo>
                  <a:lnTo>
                    <a:pt x="2274" y="1124"/>
                  </a:lnTo>
                  <a:lnTo>
                    <a:pt x="2290" y="1104"/>
                  </a:lnTo>
                  <a:lnTo>
                    <a:pt x="2290" y="1104"/>
                  </a:lnTo>
                  <a:lnTo>
                    <a:pt x="2300" y="1094"/>
                  </a:lnTo>
                  <a:lnTo>
                    <a:pt x="2306" y="1082"/>
                  </a:lnTo>
                  <a:lnTo>
                    <a:pt x="2312" y="1068"/>
                  </a:lnTo>
                  <a:lnTo>
                    <a:pt x="2312" y="1054"/>
                  </a:lnTo>
                  <a:lnTo>
                    <a:pt x="2312" y="1054"/>
                  </a:lnTo>
                  <a:lnTo>
                    <a:pt x="2310" y="1044"/>
                  </a:lnTo>
                  <a:lnTo>
                    <a:pt x="2308" y="1034"/>
                  </a:lnTo>
                  <a:lnTo>
                    <a:pt x="2298" y="1014"/>
                  </a:lnTo>
                  <a:lnTo>
                    <a:pt x="2298" y="1014"/>
                  </a:lnTo>
                  <a:lnTo>
                    <a:pt x="2290" y="996"/>
                  </a:lnTo>
                  <a:lnTo>
                    <a:pt x="2284" y="976"/>
                  </a:lnTo>
                  <a:lnTo>
                    <a:pt x="2284" y="976"/>
                  </a:lnTo>
                  <a:lnTo>
                    <a:pt x="2282" y="954"/>
                  </a:lnTo>
                  <a:lnTo>
                    <a:pt x="2284" y="934"/>
                  </a:lnTo>
                  <a:lnTo>
                    <a:pt x="2284" y="934"/>
                  </a:lnTo>
                  <a:lnTo>
                    <a:pt x="2284" y="908"/>
                  </a:lnTo>
                  <a:lnTo>
                    <a:pt x="2282" y="896"/>
                  </a:lnTo>
                  <a:lnTo>
                    <a:pt x="2278" y="882"/>
                  </a:lnTo>
                  <a:lnTo>
                    <a:pt x="2278" y="882"/>
                  </a:lnTo>
                  <a:lnTo>
                    <a:pt x="2266" y="860"/>
                  </a:lnTo>
                  <a:lnTo>
                    <a:pt x="2254" y="840"/>
                  </a:lnTo>
                  <a:lnTo>
                    <a:pt x="2254" y="840"/>
                  </a:lnTo>
                  <a:lnTo>
                    <a:pt x="2238" y="808"/>
                  </a:lnTo>
                  <a:lnTo>
                    <a:pt x="2230" y="792"/>
                  </a:lnTo>
                  <a:lnTo>
                    <a:pt x="2222" y="774"/>
                  </a:lnTo>
                  <a:lnTo>
                    <a:pt x="2222" y="774"/>
                  </a:lnTo>
                  <a:lnTo>
                    <a:pt x="2220" y="766"/>
                  </a:lnTo>
                  <a:lnTo>
                    <a:pt x="2220" y="756"/>
                  </a:lnTo>
                  <a:lnTo>
                    <a:pt x="2222" y="748"/>
                  </a:lnTo>
                  <a:lnTo>
                    <a:pt x="2224" y="740"/>
                  </a:lnTo>
                  <a:lnTo>
                    <a:pt x="2232" y="728"/>
                  </a:lnTo>
                  <a:lnTo>
                    <a:pt x="2240" y="714"/>
                  </a:lnTo>
                  <a:lnTo>
                    <a:pt x="2240" y="714"/>
                  </a:lnTo>
                  <a:lnTo>
                    <a:pt x="2252" y="700"/>
                  </a:lnTo>
                  <a:lnTo>
                    <a:pt x="2256" y="690"/>
                  </a:lnTo>
                  <a:lnTo>
                    <a:pt x="2260" y="682"/>
                  </a:lnTo>
                  <a:lnTo>
                    <a:pt x="2260" y="682"/>
                  </a:lnTo>
                  <a:lnTo>
                    <a:pt x="2258" y="670"/>
                  </a:lnTo>
                  <a:lnTo>
                    <a:pt x="2254" y="656"/>
                  </a:lnTo>
                  <a:lnTo>
                    <a:pt x="2254" y="656"/>
                  </a:lnTo>
                  <a:lnTo>
                    <a:pt x="2250" y="642"/>
                  </a:lnTo>
                  <a:lnTo>
                    <a:pt x="2248" y="628"/>
                  </a:lnTo>
                  <a:lnTo>
                    <a:pt x="2250" y="620"/>
                  </a:lnTo>
                  <a:lnTo>
                    <a:pt x="2252" y="614"/>
                  </a:lnTo>
                  <a:lnTo>
                    <a:pt x="2256" y="608"/>
                  </a:lnTo>
                  <a:lnTo>
                    <a:pt x="2262" y="604"/>
                  </a:lnTo>
                  <a:lnTo>
                    <a:pt x="2262" y="604"/>
                  </a:lnTo>
                  <a:lnTo>
                    <a:pt x="2270" y="600"/>
                  </a:lnTo>
                  <a:lnTo>
                    <a:pt x="2278" y="598"/>
                  </a:lnTo>
                  <a:lnTo>
                    <a:pt x="2286" y="600"/>
                  </a:lnTo>
                  <a:lnTo>
                    <a:pt x="2294" y="600"/>
                  </a:lnTo>
                  <a:lnTo>
                    <a:pt x="2314" y="606"/>
                  </a:lnTo>
                  <a:lnTo>
                    <a:pt x="2332" y="614"/>
                  </a:lnTo>
                  <a:lnTo>
                    <a:pt x="2332" y="614"/>
                  </a:lnTo>
                  <a:lnTo>
                    <a:pt x="2360" y="626"/>
                  </a:lnTo>
                  <a:lnTo>
                    <a:pt x="2374" y="628"/>
                  </a:lnTo>
                  <a:lnTo>
                    <a:pt x="2384" y="628"/>
                  </a:lnTo>
                  <a:lnTo>
                    <a:pt x="2384" y="628"/>
                  </a:lnTo>
                  <a:lnTo>
                    <a:pt x="2406" y="624"/>
                  </a:lnTo>
                  <a:lnTo>
                    <a:pt x="2424" y="618"/>
                  </a:lnTo>
                  <a:lnTo>
                    <a:pt x="2460" y="602"/>
                  </a:lnTo>
                  <a:lnTo>
                    <a:pt x="2460" y="602"/>
                  </a:lnTo>
                  <a:lnTo>
                    <a:pt x="2488" y="590"/>
                  </a:lnTo>
                  <a:lnTo>
                    <a:pt x="2502" y="584"/>
                  </a:lnTo>
                  <a:lnTo>
                    <a:pt x="2516" y="580"/>
                  </a:lnTo>
                  <a:lnTo>
                    <a:pt x="2532" y="576"/>
                  </a:lnTo>
                  <a:lnTo>
                    <a:pt x="2548" y="576"/>
                  </a:lnTo>
                  <a:lnTo>
                    <a:pt x="2564" y="576"/>
                  </a:lnTo>
                  <a:lnTo>
                    <a:pt x="2582" y="580"/>
                  </a:lnTo>
                  <a:lnTo>
                    <a:pt x="2582" y="580"/>
                  </a:lnTo>
                  <a:lnTo>
                    <a:pt x="2606" y="586"/>
                  </a:lnTo>
                  <a:lnTo>
                    <a:pt x="2630" y="596"/>
                  </a:lnTo>
                  <a:lnTo>
                    <a:pt x="2674" y="620"/>
                  </a:lnTo>
                  <a:lnTo>
                    <a:pt x="2674" y="620"/>
                  </a:lnTo>
                  <a:lnTo>
                    <a:pt x="2716" y="642"/>
                  </a:lnTo>
                  <a:lnTo>
                    <a:pt x="2740" y="652"/>
                  </a:lnTo>
                  <a:lnTo>
                    <a:pt x="2764" y="660"/>
                  </a:lnTo>
                  <a:lnTo>
                    <a:pt x="2764" y="660"/>
                  </a:lnTo>
                  <a:lnTo>
                    <a:pt x="2778" y="662"/>
                  </a:lnTo>
                  <a:lnTo>
                    <a:pt x="2792" y="664"/>
                  </a:lnTo>
                  <a:lnTo>
                    <a:pt x="2820" y="664"/>
                  </a:lnTo>
                  <a:lnTo>
                    <a:pt x="2820" y="664"/>
                  </a:lnTo>
                  <a:lnTo>
                    <a:pt x="2854" y="666"/>
                  </a:lnTo>
                  <a:lnTo>
                    <a:pt x="2872" y="668"/>
                  </a:lnTo>
                  <a:lnTo>
                    <a:pt x="2890" y="672"/>
                  </a:lnTo>
                  <a:lnTo>
                    <a:pt x="2890" y="672"/>
                  </a:lnTo>
                  <a:lnTo>
                    <a:pt x="2918" y="682"/>
                  </a:lnTo>
                  <a:lnTo>
                    <a:pt x="2942" y="692"/>
                  </a:lnTo>
                  <a:lnTo>
                    <a:pt x="2964" y="702"/>
                  </a:lnTo>
                  <a:lnTo>
                    <a:pt x="2984" y="714"/>
                  </a:lnTo>
                  <a:lnTo>
                    <a:pt x="2984" y="714"/>
                  </a:lnTo>
                  <a:lnTo>
                    <a:pt x="2962" y="680"/>
                  </a:lnTo>
                  <a:lnTo>
                    <a:pt x="2940" y="646"/>
                  </a:lnTo>
                  <a:lnTo>
                    <a:pt x="2916" y="614"/>
                  </a:lnTo>
                  <a:lnTo>
                    <a:pt x="2892" y="584"/>
                  </a:lnTo>
                  <a:lnTo>
                    <a:pt x="2840" y="524"/>
                  </a:lnTo>
                  <a:lnTo>
                    <a:pt x="2788" y="470"/>
                  </a:lnTo>
                  <a:lnTo>
                    <a:pt x="2736" y="422"/>
                  </a:lnTo>
                  <a:lnTo>
                    <a:pt x="2682" y="376"/>
                  </a:lnTo>
                  <a:lnTo>
                    <a:pt x="2632" y="334"/>
                  </a:lnTo>
                  <a:lnTo>
                    <a:pt x="2582" y="294"/>
                  </a:lnTo>
                  <a:lnTo>
                    <a:pt x="2582" y="294"/>
                  </a:lnTo>
                  <a:lnTo>
                    <a:pt x="2564" y="280"/>
                  </a:lnTo>
                  <a:lnTo>
                    <a:pt x="2564" y="280"/>
                  </a:lnTo>
                  <a:lnTo>
                    <a:pt x="2518" y="244"/>
                  </a:lnTo>
                  <a:lnTo>
                    <a:pt x="2492" y="226"/>
                  </a:lnTo>
                  <a:lnTo>
                    <a:pt x="2464" y="208"/>
                  </a:lnTo>
                  <a:lnTo>
                    <a:pt x="2436" y="192"/>
                  </a:lnTo>
                  <a:lnTo>
                    <a:pt x="2410" y="180"/>
                  </a:lnTo>
                  <a:lnTo>
                    <a:pt x="2382" y="172"/>
                  </a:lnTo>
                  <a:lnTo>
                    <a:pt x="2370" y="168"/>
                  </a:lnTo>
                  <a:lnTo>
                    <a:pt x="2358" y="168"/>
                  </a:lnTo>
                  <a:lnTo>
                    <a:pt x="2358" y="168"/>
                  </a:lnTo>
                  <a:lnTo>
                    <a:pt x="2326" y="166"/>
                  </a:lnTo>
                  <a:lnTo>
                    <a:pt x="2294" y="162"/>
                  </a:lnTo>
                  <a:lnTo>
                    <a:pt x="2260" y="156"/>
                  </a:lnTo>
                  <a:lnTo>
                    <a:pt x="2228" y="146"/>
                  </a:lnTo>
                  <a:lnTo>
                    <a:pt x="2194" y="136"/>
                  </a:lnTo>
                  <a:lnTo>
                    <a:pt x="2160" y="124"/>
                  </a:lnTo>
                  <a:lnTo>
                    <a:pt x="2096" y="100"/>
                  </a:lnTo>
                  <a:lnTo>
                    <a:pt x="2096" y="100"/>
                  </a:lnTo>
                  <a:lnTo>
                    <a:pt x="2042" y="78"/>
                  </a:lnTo>
                  <a:lnTo>
                    <a:pt x="1990" y="60"/>
                  </a:lnTo>
                  <a:lnTo>
                    <a:pt x="1990" y="60"/>
                  </a:lnTo>
                  <a:lnTo>
                    <a:pt x="1946" y="48"/>
                  </a:lnTo>
                  <a:lnTo>
                    <a:pt x="1904" y="38"/>
                  </a:lnTo>
                  <a:lnTo>
                    <a:pt x="1862" y="30"/>
                  </a:lnTo>
                  <a:lnTo>
                    <a:pt x="1820" y="22"/>
                  </a:lnTo>
                  <a:lnTo>
                    <a:pt x="1820" y="22"/>
                  </a:lnTo>
                  <a:lnTo>
                    <a:pt x="1800" y="20"/>
                  </a:lnTo>
                  <a:lnTo>
                    <a:pt x="1800" y="20"/>
                  </a:lnTo>
                  <a:lnTo>
                    <a:pt x="1766" y="16"/>
                  </a:lnTo>
                  <a:lnTo>
                    <a:pt x="1730" y="12"/>
                  </a:lnTo>
                  <a:lnTo>
                    <a:pt x="1696" y="12"/>
                  </a:lnTo>
                  <a:lnTo>
                    <a:pt x="1680" y="14"/>
                  </a:lnTo>
                  <a:lnTo>
                    <a:pt x="1664" y="18"/>
                  </a:lnTo>
                  <a:lnTo>
                    <a:pt x="1664" y="18"/>
                  </a:lnTo>
                  <a:lnTo>
                    <a:pt x="1668" y="22"/>
                  </a:lnTo>
                  <a:lnTo>
                    <a:pt x="1672" y="24"/>
                  </a:lnTo>
                  <a:lnTo>
                    <a:pt x="1686" y="28"/>
                  </a:lnTo>
                  <a:lnTo>
                    <a:pt x="1686" y="28"/>
                  </a:lnTo>
                  <a:lnTo>
                    <a:pt x="1698" y="32"/>
                  </a:lnTo>
                  <a:lnTo>
                    <a:pt x="1704" y="34"/>
                  </a:lnTo>
                  <a:lnTo>
                    <a:pt x="1710" y="38"/>
                  </a:lnTo>
                  <a:lnTo>
                    <a:pt x="1714" y="42"/>
                  </a:lnTo>
                  <a:lnTo>
                    <a:pt x="1716" y="48"/>
                  </a:lnTo>
                  <a:lnTo>
                    <a:pt x="1718" y="58"/>
                  </a:lnTo>
                  <a:lnTo>
                    <a:pt x="1716" y="68"/>
                  </a:lnTo>
                  <a:lnTo>
                    <a:pt x="1716" y="68"/>
                  </a:lnTo>
                  <a:lnTo>
                    <a:pt x="1714" y="78"/>
                  </a:lnTo>
                  <a:lnTo>
                    <a:pt x="1708" y="86"/>
                  </a:lnTo>
                  <a:lnTo>
                    <a:pt x="1702" y="96"/>
                  </a:lnTo>
                  <a:lnTo>
                    <a:pt x="1694" y="104"/>
                  </a:lnTo>
                  <a:lnTo>
                    <a:pt x="1676" y="120"/>
                  </a:lnTo>
                  <a:lnTo>
                    <a:pt x="1656" y="136"/>
                  </a:lnTo>
                  <a:lnTo>
                    <a:pt x="1656" y="136"/>
                  </a:lnTo>
                  <a:lnTo>
                    <a:pt x="1632" y="154"/>
                  </a:lnTo>
                  <a:lnTo>
                    <a:pt x="1630" y="156"/>
                  </a:lnTo>
                  <a:lnTo>
                    <a:pt x="1630" y="156"/>
                  </a:lnTo>
                  <a:lnTo>
                    <a:pt x="1600" y="182"/>
                  </a:lnTo>
                  <a:lnTo>
                    <a:pt x="1584" y="194"/>
                  </a:lnTo>
                  <a:lnTo>
                    <a:pt x="1568" y="204"/>
                  </a:lnTo>
                  <a:lnTo>
                    <a:pt x="1550" y="214"/>
                  </a:lnTo>
                  <a:lnTo>
                    <a:pt x="1530" y="218"/>
                  </a:lnTo>
                  <a:lnTo>
                    <a:pt x="1520" y="220"/>
                  </a:lnTo>
                  <a:lnTo>
                    <a:pt x="1512" y="220"/>
                  </a:lnTo>
                  <a:lnTo>
                    <a:pt x="1502" y="218"/>
                  </a:lnTo>
                  <a:lnTo>
                    <a:pt x="1492" y="216"/>
                  </a:lnTo>
                  <a:lnTo>
                    <a:pt x="1492" y="216"/>
                  </a:lnTo>
                  <a:lnTo>
                    <a:pt x="1490" y="216"/>
                  </a:lnTo>
                  <a:lnTo>
                    <a:pt x="1490" y="216"/>
                  </a:lnTo>
                  <a:lnTo>
                    <a:pt x="1486" y="218"/>
                  </a:lnTo>
                  <a:lnTo>
                    <a:pt x="1476" y="222"/>
                  </a:lnTo>
                  <a:lnTo>
                    <a:pt x="1456" y="238"/>
                  </a:lnTo>
                  <a:lnTo>
                    <a:pt x="1412" y="274"/>
                  </a:lnTo>
                  <a:lnTo>
                    <a:pt x="1412" y="274"/>
                  </a:lnTo>
                  <a:lnTo>
                    <a:pt x="1390" y="294"/>
                  </a:lnTo>
                  <a:lnTo>
                    <a:pt x="1374" y="306"/>
                  </a:lnTo>
                  <a:lnTo>
                    <a:pt x="1360" y="314"/>
                  </a:lnTo>
                  <a:lnTo>
                    <a:pt x="1364" y="300"/>
                  </a:lnTo>
                  <a:lnTo>
                    <a:pt x="1364" y="300"/>
                  </a:lnTo>
                  <a:lnTo>
                    <a:pt x="1368" y="288"/>
                  </a:lnTo>
                  <a:lnTo>
                    <a:pt x="1368" y="278"/>
                  </a:lnTo>
                  <a:lnTo>
                    <a:pt x="1368" y="278"/>
                  </a:lnTo>
                  <a:lnTo>
                    <a:pt x="1370" y="268"/>
                  </a:lnTo>
                  <a:lnTo>
                    <a:pt x="1374" y="258"/>
                  </a:lnTo>
                  <a:lnTo>
                    <a:pt x="1380" y="248"/>
                  </a:lnTo>
                  <a:lnTo>
                    <a:pt x="1394" y="236"/>
                  </a:lnTo>
                  <a:lnTo>
                    <a:pt x="1394" y="236"/>
                  </a:lnTo>
                  <a:lnTo>
                    <a:pt x="1420" y="216"/>
                  </a:lnTo>
                  <a:lnTo>
                    <a:pt x="1420" y="216"/>
                  </a:lnTo>
                  <a:lnTo>
                    <a:pt x="1444" y="200"/>
                  </a:lnTo>
                  <a:lnTo>
                    <a:pt x="1456" y="190"/>
                  </a:lnTo>
                  <a:lnTo>
                    <a:pt x="1464" y="180"/>
                  </a:lnTo>
                  <a:lnTo>
                    <a:pt x="1464" y="180"/>
                  </a:lnTo>
                  <a:lnTo>
                    <a:pt x="1474" y="168"/>
                  </a:lnTo>
                  <a:lnTo>
                    <a:pt x="1486" y="156"/>
                  </a:lnTo>
                  <a:lnTo>
                    <a:pt x="1512" y="136"/>
                  </a:lnTo>
                  <a:lnTo>
                    <a:pt x="1538" y="118"/>
                  </a:lnTo>
                  <a:lnTo>
                    <a:pt x="1566" y="102"/>
                  </a:lnTo>
                  <a:lnTo>
                    <a:pt x="1566" y="102"/>
                  </a:lnTo>
                  <a:lnTo>
                    <a:pt x="1584" y="94"/>
                  </a:lnTo>
                  <a:lnTo>
                    <a:pt x="1584" y="94"/>
                  </a:lnTo>
                  <a:lnTo>
                    <a:pt x="1600" y="86"/>
                  </a:lnTo>
                  <a:lnTo>
                    <a:pt x="1612" y="78"/>
                  </a:lnTo>
                  <a:lnTo>
                    <a:pt x="1614" y="74"/>
                  </a:lnTo>
                  <a:lnTo>
                    <a:pt x="1616" y="68"/>
                  </a:lnTo>
                  <a:lnTo>
                    <a:pt x="1616" y="62"/>
                  </a:lnTo>
                  <a:lnTo>
                    <a:pt x="1614" y="56"/>
                  </a:lnTo>
                  <a:lnTo>
                    <a:pt x="1614" y="56"/>
                  </a:lnTo>
                  <a:lnTo>
                    <a:pt x="1610" y="48"/>
                  </a:lnTo>
                  <a:lnTo>
                    <a:pt x="1604" y="40"/>
                  </a:lnTo>
                  <a:lnTo>
                    <a:pt x="1594" y="34"/>
                  </a:lnTo>
                  <a:lnTo>
                    <a:pt x="1584" y="28"/>
                  </a:lnTo>
                  <a:lnTo>
                    <a:pt x="1584" y="28"/>
                  </a:lnTo>
                  <a:lnTo>
                    <a:pt x="1572" y="22"/>
                  </a:lnTo>
                  <a:lnTo>
                    <a:pt x="1558" y="18"/>
                  </a:lnTo>
                  <a:lnTo>
                    <a:pt x="1532" y="14"/>
                  </a:lnTo>
                  <a:lnTo>
                    <a:pt x="1510" y="12"/>
                  </a:lnTo>
                  <a:lnTo>
                    <a:pt x="1500" y="14"/>
                  </a:lnTo>
                  <a:lnTo>
                    <a:pt x="1492" y="16"/>
                  </a:lnTo>
                  <a:lnTo>
                    <a:pt x="1492" y="16"/>
                  </a:lnTo>
                  <a:lnTo>
                    <a:pt x="1458" y="26"/>
                  </a:lnTo>
                  <a:lnTo>
                    <a:pt x="1424" y="34"/>
                  </a:lnTo>
                  <a:lnTo>
                    <a:pt x="1358" y="46"/>
                  </a:lnTo>
                  <a:lnTo>
                    <a:pt x="1358" y="46"/>
                  </a:lnTo>
                  <a:lnTo>
                    <a:pt x="1308" y="54"/>
                  </a:lnTo>
                  <a:lnTo>
                    <a:pt x="1308" y="54"/>
                  </a:lnTo>
                  <a:lnTo>
                    <a:pt x="1294" y="56"/>
                  </a:lnTo>
                  <a:lnTo>
                    <a:pt x="1284" y="60"/>
                  </a:lnTo>
                  <a:lnTo>
                    <a:pt x="1278" y="64"/>
                  </a:lnTo>
                  <a:lnTo>
                    <a:pt x="1274" y="68"/>
                  </a:lnTo>
                  <a:lnTo>
                    <a:pt x="1272" y="74"/>
                  </a:lnTo>
                  <a:lnTo>
                    <a:pt x="1270" y="80"/>
                  </a:lnTo>
                  <a:lnTo>
                    <a:pt x="1270" y="94"/>
                  </a:lnTo>
                  <a:lnTo>
                    <a:pt x="1270" y="94"/>
                  </a:lnTo>
                  <a:lnTo>
                    <a:pt x="1270" y="106"/>
                  </a:lnTo>
                  <a:lnTo>
                    <a:pt x="1268" y="120"/>
                  </a:lnTo>
                  <a:lnTo>
                    <a:pt x="1264" y="134"/>
                  </a:lnTo>
                  <a:lnTo>
                    <a:pt x="1258" y="142"/>
                  </a:lnTo>
                  <a:lnTo>
                    <a:pt x="1252" y="148"/>
                  </a:lnTo>
                  <a:lnTo>
                    <a:pt x="1248" y="152"/>
                  </a:lnTo>
                  <a:lnTo>
                    <a:pt x="1248" y="152"/>
                  </a:lnTo>
                  <a:lnTo>
                    <a:pt x="1240" y="160"/>
                  </a:lnTo>
                  <a:lnTo>
                    <a:pt x="1236" y="162"/>
                  </a:lnTo>
                  <a:lnTo>
                    <a:pt x="1232" y="162"/>
                  </a:lnTo>
                  <a:lnTo>
                    <a:pt x="1232" y="162"/>
                  </a:lnTo>
                  <a:lnTo>
                    <a:pt x="1228" y="162"/>
                  </a:lnTo>
                  <a:lnTo>
                    <a:pt x="1224" y="160"/>
                  </a:lnTo>
                  <a:lnTo>
                    <a:pt x="1216" y="152"/>
                  </a:lnTo>
                  <a:lnTo>
                    <a:pt x="1216" y="152"/>
                  </a:lnTo>
                  <a:lnTo>
                    <a:pt x="1212" y="146"/>
                  </a:lnTo>
                  <a:lnTo>
                    <a:pt x="1210" y="138"/>
                  </a:lnTo>
                  <a:lnTo>
                    <a:pt x="1208" y="126"/>
                  </a:lnTo>
                  <a:lnTo>
                    <a:pt x="1208" y="126"/>
                  </a:lnTo>
                  <a:lnTo>
                    <a:pt x="1208" y="116"/>
                  </a:lnTo>
                  <a:lnTo>
                    <a:pt x="1206" y="110"/>
                  </a:lnTo>
                  <a:lnTo>
                    <a:pt x="1206" y="110"/>
                  </a:lnTo>
                  <a:lnTo>
                    <a:pt x="1198" y="92"/>
                  </a:lnTo>
                  <a:lnTo>
                    <a:pt x="1186" y="78"/>
                  </a:lnTo>
                  <a:lnTo>
                    <a:pt x="1174" y="68"/>
                  </a:lnTo>
                  <a:lnTo>
                    <a:pt x="1158" y="62"/>
                  </a:lnTo>
                  <a:lnTo>
                    <a:pt x="1158" y="62"/>
                  </a:lnTo>
                  <a:lnTo>
                    <a:pt x="1146" y="58"/>
                  </a:lnTo>
                  <a:lnTo>
                    <a:pt x="1132" y="58"/>
                  </a:lnTo>
                  <a:lnTo>
                    <a:pt x="1132" y="58"/>
                  </a:lnTo>
                  <a:close/>
                  <a:moveTo>
                    <a:pt x="702" y="1772"/>
                  </a:moveTo>
                  <a:lnTo>
                    <a:pt x="702" y="1772"/>
                  </a:lnTo>
                  <a:lnTo>
                    <a:pt x="690" y="1770"/>
                  </a:lnTo>
                  <a:lnTo>
                    <a:pt x="680" y="1768"/>
                  </a:lnTo>
                  <a:lnTo>
                    <a:pt x="660" y="1760"/>
                  </a:lnTo>
                  <a:lnTo>
                    <a:pt x="660" y="1760"/>
                  </a:lnTo>
                  <a:lnTo>
                    <a:pt x="648" y="1756"/>
                  </a:lnTo>
                  <a:lnTo>
                    <a:pt x="648" y="1756"/>
                  </a:lnTo>
                  <a:lnTo>
                    <a:pt x="630" y="1750"/>
                  </a:lnTo>
                  <a:lnTo>
                    <a:pt x="612" y="1748"/>
                  </a:lnTo>
                  <a:lnTo>
                    <a:pt x="612" y="1748"/>
                  </a:lnTo>
                  <a:lnTo>
                    <a:pt x="590" y="1744"/>
                  </a:lnTo>
                  <a:lnTo>
                    <a:pt x="570" y="1738"/>
                  </a:lnTo>
                  <a:lnTo>
                    <a:pt x="570" y="1738"/>
                  </a:lnTo>
                  <a:lnTo>
                    <a:pt x="558" y="1730"/>
                  </a:lnTo>
                  <a:lnTo>
                    <a:pt x="548" y="1722"/>
                  </a:lnTo>
                  <a:lnTo>
                    <a:pt x="548" y="1722"/>
                  </a:lnTo>
                  <a:lnTo>
                    <a:pt x="538" y="1714"/>
                  </a:lnTo>
                  <a:lnTo>
                    <a:pt x="530" y="1708"/>
                  </a:lnTo>
                  <a:lnTo>
                    <a:pt x="530" y="1708"/>
                  </a:lnTo>
                  <a:lnTo>
                    <a:pt x="508" y="1698"/>
                  </a:lnTo>
                  <a:lnTo>
                    <a:pt x="486" y="1692"/>
                  </a:lnTo>
                  <a:lnTo>
                    <a:pt x="460" y="1686"/>
                  </a:lnTo>
                  <a:lnTo>
                    <a:pt x="434" y="1684"/>
                  </a:lnTo>
                  <a:lnTo>
                    <a:pt x="434" y="1684"/>
                  </a:lnTo>
                  <a:lnTo>
                    <a:pt x="418" y="1684"/>
                  </a:lnTo>
                  <a:lnTo>
                    <a:pt x="410" y="1688"/>
                  </a:lnTo>
                  <a:lnTo>
                    <a:pt x="404" y="1692"/>
                  </a:lnTo>
                  <a:lnTo>
                    <a:pt x="404" y="1692"/>
                  </a:lnTo>
                  <a:lnTo>
                    <a:pt x="396" y="1696"/>
                  </a:lnTo>
                  <a:lnTo>
                    <a:pt x="388" y="1698"/>
                  </a:lnTo>
                  <a:lnTo>
                    <a:pt x="378" y="1698"/>
                  </a:lnTo>
                  <a:lnTo>
                    <a:pt x="370" y="1696"/>
                  </a:lnTo>
                  <a:lnTo>
                    <a:pt x="370" y="1696"/>
                  </a:lnTo>
                  <a:lnTo>
                    <a:pt x="352" y="1688"/>
                  </a:lnTo>
                  <a:lnTo>
                    <a:pt x="338" y="1678"/>
                  </a:lnTo>
                  <a:lnTo>
                    <a:pt x="326" y="1664"/>
                  </a:lnTo>
                  <a:lnTo>
                    <a:pt x="318" y="1650"/>
                  </a:lnTo>
                  <a:lnTo>
                    <a:pt x="312" y="1632"/>
                  </a:lnTo>
                  <a:lnTo>
                    <a:pt x="308" y="1614"/>
                  </a:lnTo>
                  <a:lnTo>
                    <a:pt x="306" y="1596"/>
                  </a:lnTo>
                  <a:lnTo>
                    <a:pt x="306" y="1580"/>
                  </a:lnTo>
                  <a:lnTo>
                    <a:pt x="306" y="1580"/>
                  </a:lnTo>
                  <a:lnTo>
                    <a:pt x="312" y="1558"/>
                  </a:lnTo>
                  <a:lnTo>
                    <a:pt x="316" y="1538"/>
                  </a:lnTo>
                  <a:lnTo>
                    <a:pt x="316" y="1538"/>
                  </a:lnTo>
                  <a:lnTo>
                    <a:pt x="322" y="1518"/>
                  </a:lnTo>
                  <a:lnTo>
                    <a:pt x="326" y="1496"/>
                  </a:lnTo>
                  <a:lnTo>
                    <a:pt x="326" y="1496"/>
                  </a:lnTo>
                  <a:lnTo>
                    <a:pt x="328" y="1480"/>
                  </a:lnTo>
                  <a:lnTo>
                    <a:pt x="328" y="1480"/>
                  </a:lnTo>
                  <a:lnTo>
                    <a:pt x="330" y="1464"/>
                  </a:lnTo>
                  <a:lnTo>
                    <a:pt x="332" y="1448"/>
                  </a:lnTo>
                  <a:lnTo>
                    <a:pt x="336" y="1434"/>
                  </a:lnTo>
                  <a:lnTo>
                    <a:pt x="346" y="1420"/>
                  </a:lnTo>
                  <a:lnTo>
                    <a:pt x="346" y="1420"/>
                  </a:lnTo>
                  <a:lnTo>
                    <a:pt x="354" y="1414"/>
                  </a:lnTo>
                  <a:lnTo>
                    <a:pt x="364" y="1410"/>
                  </a:lnTo>
                  <a:lnTo>
                    <a:pt x="378" y="1408"/>
                  </a:lnTo>
                  <a:lnTo>
                    <a:pt x="392" y="1408"/>
                  </a:lnTo>
                  <a:lnTo>
                    <a:pt x="422" y="1414"/>
                  </a:lnTo>
                  <a:lnTo>
                    <a:pt x="450" y="1422"/>
                  </a:lnTo>
                  <a:lnTo>
                    <a:pt x="450" y="1422"/>
                  </a:lnTo>
                  <a:lnTo>
                    <a:pt x="474" y="1428"/>
                  </a:lnTo>
                  <a:lnTo>
                    <a:pt x="474" y="1428"/>
                  </a:lnTo>
                  <a:lnTo>
                    <a:pt x="482" y="1430"/>
                  </a:lnTo>
                  <a:lnTo>
                    <a:pt x="492" y="1430"/>
                  </a:lnTo>
                  <a:lnTo>
                    <a:pt x="508" y="1428"/>
                  </a:lnTo>
                  <a:lnTo>
                    <a:pt x="508" y="1428"/>
                  </a:lnTo>
                  <a:lnTo>
                    <a:pt x="524" y="1426"/>
                  </a:lnTo>
                  <a:lnTo>
                    <a:pt x="540" y="1426"/>
                  </a:lnTo>
                  <a:lnTo>
                    <a:pt x="540" y="1426"/>
                  </a:lnTo>
                  <a:lnTo>
                    <a:pt x="550" y="1430"/>
                  </a:lnTo>
                  <a:lnTo>
                    <a:pt x="558" y="1434"/>
                  </a:lnTo>
                  <a:lnTo>
                    <a:pt x="570" y="1446"/>
                  </a:lnTo>
                  <a:lnTo>
                    <a:pt x="570" y="1446"/>
                  </a:lnTo>
                  <a:lnTo>
                    <a:pt x="572" y="1448"/>
                  </a:lnTo>
                  <a:lnTo>
                    <a:pt x="572" y="1448"/>
                  </a:lnTo>
                  <a:lnTo>
                    <a:pt x="586" y="1464"/>
                  </a:lnTo>
                  <a:lnTo>
                    <a:pt x="598" y="1486"/>
                  </a:lnTo>
                  <a:lnTo>
                    <a:pt x="618" y="1532"/>
                  </a:lnTo>
                  <a:lnTo>
                    <a:pt x="618" y="1532"/>
                  </a:lnTo>
                  <a:lnTo>
                    <a:pt x="626" y="1550"/>
                  </a:lnTo>
                  <a:lnTo>
                    <a:pt x="626" y="1550"/>
                  </a:lnTo>
                  <a:lnTo>
                    <a:pt x="630" y="1564"/>
                  </a:lnTo>
                  <a:lnTo>
                    <a:pt x="634" y="1582"/>
                  </a:lnTo>
                  <a:lnTo>
                    <a:pt x="634" y="1582"/>
                  </a:lnTo>
                  <a:lnTo>
                    <a:pt x="636" y="1594"/>
                  </a:lnTo>
                  <a:lnTo>
                    <a:pt x="640" y="1608"/>
                  </a:lnTo>
                  <a:lnTo>
                    <a:pt x="646" y="1618"/>
                  </a:lnTo>
                  <a:lnTo>
                    <a:pt x="652" y="1628"/>
                  </a:lnTo>
                  <a:lnTo>
                    <a:pt x="652" y="1628"/>
                  </a:lnTo>
                  <a:lnTo>
                    <a:pt x="664" y="1636"/>
                  </a:lnTo>
                  <a:lnTo>
                    <a:pt x="682" y="1646"/>
                  </a:lnTo>
                  <a:lnTo>
                    <a:pt x="716" y="1660"/>
                  </a:lnTo>
                  <a:lnTo>
                    <a:pt x="716" y="1660"/>
                  </a:lnTo>
                  <a:lnTo>
                    <a:pt x="734" y="1668"/>
                  </a:lnTo>
                  <a:lnTo>
                    <a:pt x="746" y="1676"/>
                  </a:lnTo>
                  <a:lnTo>
                    <a:pt x="756" y="1686"/>
                  </a:lnTo>
                  <a:lnTo>
                    <a:pt x="762" y="1698"/>
                  </a:lnTo>
                  <a:lnTo>
                    <a:pt x="762" y="1698"/>
                  </a:lnTo>
                  <a:lnTo>
                    <a:pt x="762" y="1706"/>
                  </a:lnTo>
                  <a:lnTo>
                    <a:pt x="762" y="1712"/>
                  </a:lnTo>
                  <a:lnTo>
                    <a:pt x="758" y="1728"/>
                  </a:lnTo>
                  <a:lnTo>
                    <a:pt x="748" y="1742"/>
                  </a:lnTo>
                  <a:lnTo>
                    <a:pt x="734" y="1758"/>
                  </a:lnTo>
                  <a:lnTo>
                    <a:pt x="734" y="1758"/>
                  </a:lnTo>
                  <a:lnTo>
                    <a:pt x="726" y="1764"/>
                  </a:lnTo>
                  <a:lnTo>
                    <a:pt x="718" y="1768"/>
                  </a:lnTo>
                  <a:lnTo>
                    <a:pt x="710" y="1770"/>
                  </a:lnTo>
                  <a:lnTo>
                    <a:pt x="702" y="1772"/>
                  </a:lnTo>
                  <a:lnTo>
                    <a:pt x="702" y="1772"/>
                  </a:lnTo>
                  <a:close/>
                  <a:moveTo>
                    <a:pt x="428" y="1672"/>
                  </a:moveTo>
                  <a:lnTo>
                    <a:pt x="428" y="1672"/>
                  </a:lnTo>
                  <a:lnTo>
                    <a:pt x="434" y="1672"/>
                  </a:lnTo>
                  <a:lnTo>
                    <a:pt x="434" y="1672"/>
                  </a:lnTo>
                  <a:lnTo>
                    <a:pt x="462" y="1674"/>
                  </a:lnTo>
                  <a:lnTo>
                    <a:pt x="488" y="1680"/>
                  </a:lnTo>
                  <a:lnTo>
                    <a:pt x="512" y="1688"/>
                  </a:lnTo>
                  <a:lnTo>
                    <a:pt x="534" y="1698"/>
                  </a:lnTo>
                  <a:lnTo>
                    <a:pt x="534" y="1698"/>
                  </a:lnTo>
                  <a:lnTo>
                    <a:pt x="546" y="1704"/>
                  </a:lnTo>
                  <a:lnTo>
                    <a:pt x="554" y="1712"/>
                  </a:lnTo>
                  <a:lnTo>
                    <a:pt x="554" y="1712"/>
                  </a:lnTo>
                  <a:lnTo>
                    <a:pt x="564" y="1720"/>
                  </a:lnTo>
                  <a:lnTo>
                    <a:pt x="574" y="1726"/>
                  </a:lnTo>
                  <a:lnTo>
                    <a:pt x="574" y="1726"/>
                  </a:lnTo>
                  <a:lnTo>
                    <a:pt x="594" y="1732"/>
                  </a:lnTo>
                  <a:lnTo>
                    <a:pt x="614" y="1736"/>
                  </a:lnTo>
                  <a:lnTo>
                    <a:pt x="614" y="1736"/>
                  </a:lnTo>
                  <a:lnTo>
                    <a:pt x="632" y="1740"/>
                  </a:lnTo>
                  <a:lnTo>
                    <a:pt x="652" y="1744"/>
                  </a:lnTo>
                  <a:lnTo>
                    <a:pt x="652" y="1744"/>
                  </a:lnTo>
                  <a:lnTo>
                    <a:pt x="664" y="1750"/>
                  </a:lnTo>
                  <a:lnTo>
                    <a:pt x="664" y="1750"/>
                  </a:lnTo>
                  <a:lnTo>
                    <a:pt x="680" y="1756"/>
                  </a:lnTo>
                  <a:lnTo>
                    <a:pt x="696" y="1758"/>
                  </a:lnTo>
                  <a:lnTo>
                    <a:pt x="704" y="1760"/>
                  </a:lnTo>
                  <a:lnTo>
                    <a:pt x="712" y="1758"/>
                  </a:lnTo>
                  <a:lnTo>
                    <a:pt x="718" y="1754"/>
                  </a:lnTo>
                  <a:lnTo>
                    <a:pt x="726" y="1750"/>
                  </a:lnTo>
                  <a:lnTo>
                    <a:pt x="726" y="1750"/>
                  </a:lnTo>
                  <a:lnTo>
                    <a:pt x="738" y="1736"/>
                  </a:lnTo>
                  <a:lnTo>
                    <a:pt x="746" y="1724"/>
                  </a:lnTo>
                  <a:lnTo>
                    <a:pt x="750" y="1712"/>
                  </a:lnTo>
                  <a:lnTo>
                    <a:pt x="750" y="1702"/>
                  </a:lnTo>
                  <a:lnTo>
                    <a:pt x="750" y="1702"/>
                  </a:lnTo>
                  <a:lnTo>
                    <a:pt x="746" y="1692"/>
                  </a:lnTo>
                  <a:lnTo>
                    <a:pt x="738" y="1684"/>
                  </a:lnTo>
                  <a:lnTo>
                    <a:pt x="726" y="1678"/>
                  </a:lnTo>
                  <a:lnTo>
                    <a:pt x="712" y="1672"/>
                  </a:lnTo>
                  <a:lnTo>
                    <a:pt x="712" y="1672"/>
                  </a:lnTo>
                  <a:lnTo>
                    <a:pt x="678" y="1656"/>
                  </a:lnTo>
                  <a:lnTo>
                    <a:pt x="658" y="1646"/>
                  </a:lnTo>
                  <a:lnTo>
                    <a:pt x="644" y="1636"/>
                  </a:lnTo>
                  <a:lnTo>
                    <a:pt x="644" y="1636"/>
                  </a:lnTo>
                  <a:lnTo>
                    <a:pt x="636" y="1624"/>
                  </a:lnTo>
                  <a:lnTo>
                    <a:pt x="630" y="1612"/>
                  </a:lnTo>
                  <a:lnTo>
                    <a:pt x="626" y="1598"/>
                  </a:lnTo>
                  <a:lnTo>
                    <a:pt x="622" y="1584"/>
                  </a:lnTo>
                  <a:lnTo>
                    <a:pt x="622" y="1584"/>
                  </a:lnTo>
                  <a:lnTo>
                    <a:pt x="620" y="1568"/>
                  </a:lnTo>
                  <a:lnTo>
                    <a:pt x="614" y="1554"/>
                  </a:lnTo>
                  <a:lnTo>
                    <a:pt x="614" y="1554"/>
                  </a:lnTo>
                  <a:lnTo>
                    <a:pt x="606" y="1536"/>
                  </a:lnTo>
                  <a:lnTo>
                    <a:pt x="606" y="1536"/>
                  </a:lnTo>
                  <a:lnTo>
                    <a:pt x="588" y="1492"/>
                  </a:lnTo>
                  <a:lnTo>
                    <a:pt x="576" y="1472"/>
                  </a:lnTo>
                  <a:lnTo>
                    <a:pt x="564" y="1456"/>
                  </a:lnTo>
                  <a:lnTo>
                    <a:pt x="562" y="1454"/>
                  </a:lnTo>
                  <a:lnTo>
                    <a:pt x="562" y="1454"/>
                  </a:lnTo>
                  <a:lnTo>
                    <a:pt x="552" y="1444"/>
                  </a:lnTo>
                  <a:lnTo>
                    <a:pt x="546" y="1440"/>
                  </a:lnTo>
                  <a:lnTo>
                    <a:pt x="538" y="1438"/>
                  </a:lnTo>
                  <a:lnTo>
                    <a:pt x="538" y="1438"/>
                  </a:lnTo>
                  <a:lnTo>
                    <a:pt x="524" y="1438"/>
                  </a:lnTo>
                  <a:lnTo>
                    <a:pt x="510" y="1440"/>
                  </a:lnTo>
                  <a:lnTo>
                    <a:pt x="510" y="1440"/>
                  </a:lnTo>
                  <a:lnTo>
                    <a:pt x="492" y="1442"/>
                  </a:lnTo>
                  <a:lnTo>
                    <a:pt x="482" y="1442"/>
                  </a:lnTo>
                  <a:lnTo>
                    <a:pt x="470" y="1440"/>
                  </a:lnTo>
                  <a:lnTo>
                    <a:pt x="470" y="1440"/>
                  </a:lnTo>
                  <a:lnTo>
                    <a:pt x="446" y="1434"/>
                  </a:lnTo>
                  <a:lnTo>
                    <a:pt x="446" y="1434"/>
                  </a:lnTo>
                  <a:lnTo>
                    <a:pt x="422" y="1426"/>
                  </a:lnTo>
                  <a:lnTo>
                    <a:pt x="394" y="1420"/>
                  </a:lnTo>
                  <a:lnTo>
                    <a:pt x="382" y="1420"/>
                  </a:lnTo>
                  <a:lnTo>
                    <a:pt x="370" y="1420"/>
                  </a:lnTo>
                  <a:lnTo>
                    <a:pt x="362" y="1422"/>
                  </a:lnTo>
                  <a:lnTo>
                    <a:pt x="354" y="1428"/>
                  </a:lnTo>
                  <a:lnTo>
                    <a:pt x="354" y="1428"/>
                  </a:lnTo>
                  <a:lnTo>
                    <a:pt x="348" y="1440"/>
                  </a:lnTo>
                  <a:lnTo>
                    <a:pt x="344" y="1452"/>
                  </a:lnTo>
                  <a:lnTo>
                    <a:pt x="340" y="1466"/>
                  </a:lnTo>
                  <a:lnTo>
                    <a:pt x="340" y="1480"/>
                  </a:lnTo>
                  <a:lnTo>
                    <a:pt x="340" y="1480"/>
                  </a:lnTo>
                  <a:lnTo>
                    <a:pt x="338" y="1496"/>
                  </a:lnTo>
                  <a:lnTo>
                    <a:pt x="338" y="1496"/>
                  </a:lnTo>
                  <a:lnTo>
                    <a:pt x="334" y="1520"/>
                  </a:lnTo>
                  <a:lnTo>
                    <a:pt x="328" y="1542"/>
                  </a:lnTo>
                  <a:lnTo>
                    <a:pt x="328" y="1542"/>
                  </a:lnTo>
                  <a:lnTo>
                    <a:pt x="322" y="1562"/>
                  </a:lnTo>
                  <a:lnTo>
                    <a:pt x="318" y="1582"/>
                  </a:lnTo>
                  <a:lnTo>
                    <a:pt x="318" y="1582"/>
                  </a:lnTo>
                  <a:lnTo>
                    <a:pt x="318" y="1596"/>
                  </a:lnTo>
                  <a:lnTo>
                    <a:pt x="318" y="1612"/>
                  </a:lnTo>
                  <a:lnTo>
                    <a:pt x="322" y="1628"/>
                  </a:lnTo>
                  <a:lnTo>
                    <a:pt x="328" y="1644"/>
                  </a:lnTo>
                  <a:lnTo>
                    <a:pt x="336" y="1658"/>
                  </a:lnTo>
                  <a:lnTo>
                    <a:pt x="346" y="1668"/>
                  </a:lnTo>
                  <a:lnTo>
                    <a:pt x="358" y="1678"/>
                  </a:lnTo>
                  <a:lnTo>
                    <a:pt x="372" y="1686"/>
                  </a:lnTo>
                  <a:lnTo>
                    <a:pt x="372" y="1686"/>
                  </a:lnTo>
                  <a:lnTo>
                    <a:pt x="378" y="1686"/>
                  </a:lnTo>
                  <a:lnTo>
                    <a:pt x="384" y="1686"/>
                  </a:lnTo>
                  <a:lnTo>
                    <a:pt x="392" y="1686"/>
                  </a:lnTo>
                  <a:lnTo>
                    <a:pt x="396" y="1682"/>
                  </a:lnTo>
                  <a:lnTo>
                    <a:pt x="396" y="1682"/>
                  </a:lnTo>
                  <a:lnTo>
                    <a:pt x="404" y="1678"/>
                  </a:lnTo>
                  <a:lnTo>
                    <a:pt x="412" y="1674"/>
                  </a:lnTo>
                  <a:lnTo>
                    <a:pt x="420" y="1672"/>
                  </a:lnTo>
                  <a:lnTo>
                    <a:pt x="428" y="1672"/>
                  </a:lnTo>
                  <a:lnTo>
                    <a:pt x="428" y="1672"/>
                  </a:lnTo>
                  <a:close/>
                  <a:moveTo>
                    <a:pt x="928" y="1200"/>
                  </a:moveTo>
                  <a:lnTo>
                    <a:pt x="928" y="1200"/>
                  </a:lnTo>
                  <a:lnTo>
                    <a:pt x="914" y="1198"/>
                  </a:lnTo>
                  <a:lnTo>
                    <a:pt x="900" y="1192"/>
                  </a:lnTo>
                  <a:lnTo>
                    <a:pt x="886" y="1184"/>
                  </a:lnTo>
                  <a:lnTo>
                    <a:pt x="882" y="1178"/>
                  </a:lnTo>
                  <a:lnTo>
                    <a:pt x="878" y="1172"/>
                  </a:lnTo>
                  <a:lnTo>
                    <a:pt x="878" y="1172"/>
                  </a:lnTo>
                  <a:lnTo>
                    <a:pt x="876" y="1164"/>
                  </a:lnTo>
                  <a:lnTo>
                    <a:pt x="876" y="1156"/>
                  </a:lnTo>
                  <a:lnTo>
                    <a:pt x="878" y="1148"/>
                  </a:lnTo>
                  <a:lnTo>
                    <a:pt x="884" y="1142"/>
                  </a:lnTo>
                  <a:lnTo>
                    <a:pt x="884" y="1142"/>
                  </a:lnTo>
                  <a:lnTo>
                    <a:pt x="890" y="1136"/>
                  </a:lnTo>
                  <a:lnTo>
                    <a:pt x="898" y="1132"/>
                  </a:lnTo>
                  <a:lnTo>
                    <a:pt x="916" y="1128"/>
                  </a:lnTo>
                  <a:lnTo>
                    <a:pt x="916" y="1128"/>
                  </a:lnTo>
                  <a:lnTo>
                    <a:pt x="926" y="1126"/>
                  </a:lnTo>
                  <a:lnTo>
                    <a:pt x="934" y="1122"/>
                  </a:lnTo>
                  <a:lnTo>
                    <a:pt x="936" y="1120"/>
                  </a:lnTo>
                  <a:lnTo>
                    <a:pt x="940" y="1120"/>
                  </a:lnTo>
                  <a:lnTo>
                    <a:pt x="940" y="1120"/>
                  </a:lnTo>
                  <a:lnTo>
                    <a:pt x="948" y="1124"/>
                  </a:lnTo>
                  <a:lnTo>
                    <a:pt x="954" y="1128"/>
                  </a:lnTo>
                  <a:lnTo>
                    <a:pt x="960" y="1132"/>
                  </a:lnTo>
                  <a:lnTo>
                    <a:pt x="964" y="1138"/>
                  </a:lnTo>
                  <a:lnTo>
                    <a:pt x="970" y="1150"/>
                  </a:lnTo>
                  <a:lnTo>
                    <a:pt x="970" y="1162"/>
                  </a:lnTo>
                  <a:lnTo>
                    <a:pt x="970" y="1162"/>
                  </a:lnTo>
                  <a:lnTo>
                    <a:pt x="966" y="1176"/>
                  </a:lnTo>
                  <a:lnTo>
                    <a:pt x="960" y="1186"/>
                  </a:lnTo>
                  <a:lnTo>
                    <a:pt x="954" y="1192"/>
                  </a:lnTo>
                  <a:lnTo>
                    <a:pt x="948" y="1196"/>
                  </a:lnTo>
                  <a:lnTo>
                    <a:pt x="940" y="1198"/>
                  </a:lnTo>
                  <a:lnTo>
                    <a:pt x="932" y="1200"/>
                  </a:lnTo>
                  <a:lnTo>
                    <a:pt x="932" y="1200"/>
                  </a:lnTo>
                  <a:lnTo>
                    <a:pt x="928" y="1200"/>
                  </a:lnTo>
                  <a:lnTo>
                    <a:pt x="928" y="1200"/>
                  </a:lnTo>
                  <a:close/>
                  <a:moveTo>
                    <a:pt x="940" y="1134"/>
                  </a:moveTo>
                  <a:lnTo>
                    <a:pt x="940" y="1134"/>
                  </a:lnTo>
                  <a:lnTo>
                    <a:pt x="928" y="1136"/>
                  </a:lnTo>
                  <a:lnTo>
                    <a:pt x="918" y="1140"/>
                  </a:lnTo>
                  <a:lnTo>
                    <a:pt x="918" y="1140"/>
                  </a:lnTo>
                  <a:lnTo>
                    <a:pt x="904" y="1142"/>
                  </a:lnTo>
                  <a:lnTo>
                    <a:pt x="898" y="1146"/>
                  </a:lnTo>
                  <a:lnTo>
                    <a:pt x="892" y="1148"/>
                  </a:lnTo>
                  <a:lnTo>
                    <a:pt x="892" y="1148"/>
                  </a:lnTo>
                  <a:lnTo>
                    <a:pt x="888" y="1154"/>
                  </a:lnTo>
                  <a:lnTo>
                    <a:pt x="888" y="1158"/>
                  </a:lnTo>
                  <a:lnTo>
                    <a:pt x="888" y="1162"/>
                  </a:lnTo>
                  <a:lnTo>
                    <a:pt x="888" y="1168"/>
                  </a:lnTo>
                  <a:lnTo>
                    <a:pt x="888" y="1168"/>
                  </a:lnTo>
                  <a:lnTo>
                    <a:pt x="892" y="1172"/>
                  </a:lnTo>
                  <a:lnTo>
                    <a:pt x="896" y="1176"/>
                  </a:lnTo>
                  <a:lnTo>
                    <a:pt x="906" y="1182"/>
                  </a:lnTo>
                  <a:lnTo>
                    <a:pt x="920" y="1186"/>
                  </a:lnTo>
                  <a:lnTo>
                    <a:pt x="932" y="1188"/>
                  </a:lnTo>
                  <a:lnTo>
                    <a:pt x="932" y="1188"/>
                  </a:lnTo>
                  <a:lnTo>
                    <a:pt x="942" y="1184"/>
                  </a:lnTo>
                  <a:lnTo>
                    <a:pt x="950" y="1178"/>
                  </a:lnTo>
                  <a:lnTo>
                    <a:pt x="956" y="1170"/>
                  </a:lnTo>
                  <a:lnTo>
                    <a:pt x="958" y="1162"/>
                  </a:lnTo>
                  <a:lnTo>
                    <a:pt x="958" y="1162"/>
                  </a:lnTo>
                  <a:lnTo>
                    <a:pt x="958" y="1154"/>
                  </a:lnTo>
                  <a:lnTo>
                    <a:pt x="954" y="1146"/>
                  </a:lnTo>
                  <a:lnTo>
                    <a:pt x="948" y="1138"/>
                  </a:lnTo>
                  <a:lnTo>
                    <a:pt x="940" y="1134"/>
                  </a:lnTo>
                  <a:lnTo>
                    <a:pt x="940" y="1134"/>
                  </a:lnTo>
                  <a:close/>
                  <a:moveTo>
                    <a:pt x="816" y="1156"/>
                  </a:moveTo>
                  <a:lnTo>
                    <a:pt x="816" y="1156"/>
                  </a:lnTo>
                  <a:lnTo>
                    <a:pt x="806" y="1154"/>
                  </a:lnTo>
                  <a:lnTo>
                    <a:pt x="800" y="1150"/>
                  </a:lnTo>
                  <a:lnTo>
                    <a:pt x="800" y="1150"/>
                  </a:lnTo>
                  <a:lnTo>
                    <a:pt x="794" y="1144"/>
                  </a:lnTo>
                  <a:lnTo>
                    <a:pt x="790" y="1138"/>
                  </a:lnTo>
                  <a:lnTo>
                    <a:pt x="788" y="1128"/>
                  </a:lnTo>
                  <a:lnTo>
                    <a:pt x="788" y="1116"/>
                  </a:lnTo>
                  <a:lnTo>
                    <a:pt x="788" y="1114"/>
                  </a:lnTo>
                  <a:lnTo>
                    <a:pt x="790" y="1112"/>
                  </a:lnTo>
                  <a:lnTo>
                    <a:pt x="790" y="1112"/>
                  </a:lnTo>
                  <a:lnTo>
                    <a:pt x="794" y="1110"/>
                  </a:lnTo>
                  <a:lnTo>
                    <a:pt x="798" y="1110"/>
                  </a:lnTo>
                  <a:lnTo>
                    <a:pt x="810" y="1112"/>
                  </a:lnTo>
                  <a:lnTo>
                    <a:pt x="810" y="1112"/>
                  </a:lnTo>
                  <a:lnTo>
                    <a:pt x="816" y="1104"/>
                  </a:lnTo>
                  <a:lnTo>
                    <a:pt x="816" y="1104"/>
                  </a:lnTo>
                  <a:lnTo>
                    <a:pt x="822" y="1100"/>
                  </a:lnTo>
                  <a:lnTo>
                    <a:pt x="830" y="1096"/>
                  </a:lnTo>
                  <a:lnTo>
                    <a:pt x="830" y="1096"/>
                  </a:lnTo>
                  <a:lnTo>
                    <a:pt x="842" y="1092"/>
                  </a:lnTo>
                  <a:lnTo>
                    <a:pt x="858" y="1090"/>
                  </a:lnTo>
                  <a:lnTo>
                    <a:pt x="858" y="1090"/>
                  </a:lnTo>
                  <a:lnTo>
                    <a:pt x="864" y="1080"/>
                  </a:lnTo>
                  <a:lnTo>
                    <a:pt x="870" y="1070"/>
                  </a:lnTo>
                  <a:lnTo>
                    <a:pt x="888" y="1056"/>
                  </a:lnTo>
                  <a:lnTo>
                    <a:pt x="892" y="1052"/>
                  </a:lnTo>
                  <a:lnTo>
                    <a:pt x="892" y="1052"/>
                  </a:lnTo>
                  <a:lnTo>
                    <a:pt x="900" y="1046"/>
                  </a:lnTo>
                  <a:lnTo>
                    <a:pt x="900" y="1046"/>
                  </a:lnTo>
                  <a:lnTo>
                    <a:pt x="912" y="1036"/>
                  </a:lnTo>
                  <a:lnTo>
                    <a:pt x="912" y="1036"/>
                  </a:lnTo>
                  <a:lnTo>
                    <a:pt x="914" y="1034"/>
                  </a:lnTo>
                  <a:lnTo>
                    <a:pt x="914" y="1034"/>
                  </a:lnTo>
                  <a:lnTo>
                    <a:pt x="918" y="1026"/>
                  </a:lnTo>
                  <a:lnTo>
                    <a:pt x="918" y="1026"/>
                  </a:lnTo>
                  <a:lnTo>
                    <a:pt x="926" y="1022"/>
                  </a:lnTo>
                  <a:lnTo>
                    <a:pt x="926" y="1022"/>
                  </a:lnTo>
                  <a:lnTo>
                    <a:pt x="930" y="1020"/>
                  </a:lnTo>
                  <a:lnTo>
                    <a:pt x="930" y="1020"/>
                  </a:lnTo>
                  <a:lnTo>
                    <a:pt x="930" y="1012"/>
                  </a:lnTo>
                  <a:lnTo>
                    <a:pt x="930" y="1012"/>
                  </a:lnTo>
                  <a:lnTo>
                    <a:pt x="930" y="1002"/>
                  </a:lnTo>
                  <a:lnTo>
                    <a:pt x="932" y="998"/>
                  </a:lnTo>
                  <a:lnTo>
                    <a:pt x="936" y="992"/>
                  </a:lnTo>
                  <a:lnTo>
                    <a:pt x="936" y="992"/>
                  </a:lnTo>
                  <a:lnTo>
                    <a:pt x="942" y="990"/>
                  </a:lnTo>
                  <a:lnTo>
                    <a:pt x="946" y="988"/>
                  </a:lnTo>
                  <a:lnTo>
                    <a:pt x="956" y="990"/>
                  </a:lnTo>
                  <a:lnTo>
                    <a:pt x="956" y="990"/>
                  </a:lnTo>
                  <a:lnTo>
                    <a:pt x="962" y="994"/>
                  </a:lnTo>
                  <a:lnTo>
                    <a:pt x="962" y="994"/>
                  </a:lnTo>
                  <a:lnTo>
                    <a:pt x="968" y="996"/>
                  </a:lnTo>
                  <a:lnTo>
                    <a:pt x="968" y="996"/>
                  </a:lnTo>
                  <a:lnTo>
                    <a:pt x="970" y="992"/>
                  </a:lnTo>
                  <a:lnTo>
                    <a:pt x="974" y="988"/>
                  </a:lnTo>
                  <a:lnTo>
                    <a:pt x="974" y="988"/>
                  </a:lnTo>
                  <a:lnTo>
                    <a:pt x="980" y="988"/>
                  </a:lnTo>
                  <a:lnTo>
                    <a:pt x="984" y="988"/>
                  </a:lnTo>
                  <a:lnTo>
                    <a:pt x="988" y="992"/>
                  </a:lnTo>
                  <a:lnTo>
                    <a:pt x="992" y="998"/>
                  </a:lnTo>
                  <a:lnTo>
                    <a:pt x="1002" y="1012"/>
                  </a:lnTo>
                  <a:lnTo>
                    <a:pt x="1008" y="1030"/>
                  </a:lnTo>
                  <a:lnTo>
                    <a:pt x="1010" y="1032"/>
                  </a:lnTo>
                  <a:lnTo>
                    <a:pt x="1010" y="1032"/>
                  </a:lnTo>
                  <a:lnTo>
                    <a:pt x="1018" y="1044"/>
                  </a:lnTo>
                  <a:lnTo>
                    <a:pt x="1018" y="1044"/>
                  </a:lnTo>
                  <a:lnTo>
                    <a:pt x="1030" y="1064"/>
                  </a:lnTo>
                  <a:lnTo>
                    <a:pt x="1034" y="1074"/>
                  </a:lnTo>
                  <a:lnTo>
                    <a:pt x="1032" y="1082"/>
                  </a:lnTo>
                  <a:lnTo>
                    <a:pt x="1032" y="1082"/>
                  </a:lnTo>
                  <a:lnTo>
                    <a:pt x="1028" y="1092"/>
                  </a:lnTo>
                  <a:lnTo>
                    <a:pt x="1020" y="1098"/>
                  </a:lnTo>
                  <a:lnTo>
                    <a:pt x="1020" y="1098"/>
                  </a:lnTo>
                  <a:lnTo>
                    <a:pt x="1016" y="1098"/>
                  </a:lnTo>
                  <a:lnTo>
                    <a:pt x="1010" y="1098"/>
                  </a:lnTo>
                  <a:lnTo>
                    <a:pt x="1000" y="1094"/>
                  </a:lnTo>
                  <a:lnTo>
                    <a:pt x="1000" y="1094"/>
                  </a:lnTo>
                  <a:lnTo>
                    <a:pt x="992" y="1090"/>
                  </a:lnTo>
                  <a:lnTo>
                    <a:pt x="992" y="1090"/>
                  </a:lnTo>
                  <a:lnTo>
                    <a:pt x="986" y="1090"/>
                  </a:lnTo>
                  <a:lnTo>
                    <a:pt x="980" y="1090"/>
                  </a:lnTo>
                  <a:lnTo>
                    <a:pt x="968" y="1094"/>
                  </a:lnTo>
                  <a:lnTo>
                    <a:pt x="968" y="1094"/>
                  </a:lnTo>
                  <a:lnTo>
                    <a:pt x="960" y="1096"/>
                  </a:lnTo>
                  <a:lnTo>
                    <a:pt x="960" y="1096"/>
                  </a:lnTo>
                  <a:lnTo>
                    <a:pt x="942" y="1102"/>
                  </a:lnTo>
                  <a:lnTo>
                    <a:pt x="934" y="1104"/>
                  </a:lnTo>
                  <a:lnTo>
                    <a:pt x="934" y="1104"/>
                  </a:lnTo>
                  <a:lnTo>
                    <a:pt x="922" y="1108"/>
                  </a:lnTo>
                  <a:lnTo>
                    <a:pt x="922" y="1108"/>
                  </a:lnTo>
                  <a:lnTo>
                    <a:pt x="908" y="1112"/>
                  </a:lnTo>
                  <a:lnTo>
                    <a:pt x="894" y="1116"/>
                  </a:lnTo>
                  <a:lnTo>
                    <a:pt x="894" y="1116"/>
                  </a:lnTo>
                  <a:lnTo>
                    <a:pt x="884" y="1124"/>
                  </a:lnTo>
                  <a:lnTo>
                    <a:pt x="884" y="1124"/>
                  </a:lnTo>
                  <a:lnTo>
                    <a:pt x="856" y="1142"/>
                  </a:lnTo>
                  <a:lnTo>
                    <a:pt x="840" y="1150"/>
                  </a:lnTo>
                  <a:lnTo>
                    <a:pt x="826" y="1154"/>
                  </a:lnTo>
                  <a:lnTo>
                    <a:pt x="826" y="1154"/>
                  </a:lnTo>
                  <a:lnTo>
                    <a:pt x="826" y="1154"/>
                  </a:lnTo>
                  <a:lnTo>
                    <a:pt x="816" y="1156"/>
                  </a:lnTo>
                  <a:lnTo>
                    <a:pt x="816" y="1156"/>
                  </a:lnTo>
                  <a:close/>
                  <a:moveTo>
                    <a:pt x="800" y="1122"/>
                  </a:moveTo>
                  <a:lnTo>
                    <a:pt x="800" y="1122"/>
                  </a:lnTo>
                  <a:lnTo>
                    <a:pt x="802" y="1134"/>
                  </a:lnTo>
                  <a:lnTo>
                    <a:pt x="806" y="1142"/>
                  </a:lnTo>
                  <a:lnTo>
                    <a:pt x="806" y="1142"/>
                  </a:lnTo>
                  <a:lnTo>
                    <a:pt x="814" y="1144"/>
                  </a:lnTo>
                  <a:lnTo>
                    <a:pt x="822" y="1144"/>
                  </a:lnTo>
                  <a:lnTo>
                    <a:pt x="822" y="1144"/>
                  </a:lnTo>
                  <a:lnTo>
                    <a:pt x="822" y="1144"/>
                  </a:lnTo>
                  <a:lnTo>
                    <a:pt x="836" y="1138"/>
                  </a:lnTo>
                  <a:lnTo>
                    <a:pt x="850" y="1132"/>
                  </a:lnTo>
                  <a:lnTo>
                    <a:pt x="878" y="1114"/>
                  </a:lnTo>
                  <a:lnTo>
                    <a:pt x="878" y="1114"/>
                  </a:lnTo>
                  <a:lnTo>
                    <a:pt x="888" y="1106"/>
                  </a:lnTo>
                  <a:lnTo>
                    <a:pt x="888" y="1106"/>
                  </a:lnTo>
                  <a:lnTo>
                    <a:pt x="904" y="1100"/>
                  </a:lnTo>
                  <a:lnTo>
                    <a:pt x="920" y="1096"/>
                  </a:lnTo>
                  <a:lnTo>
                    <a:pt x="920" y="1096"/>
                  </a:lnTo>
                  <a:lnTo>
                    <a:pt x="930" y="1094"/>
                  </a:lnTo>
                  <a:lnTo>
                    <a:pt x="938" y="1090"/>
                  </a:lnTo>
                  <a:lnTo>
                    <a:pt x="938" y="1090"/>
                  </a:lnTo>
                  <a:lnTo>
                    <a:pt x="958" y="1086"/>
                  </a:lnTo>
                  <a:lnTo>
                    <a:pt x="958" y="1086"/>
                  </a:lnTo>
                  <a:lnTo>
                    <a:pt x="964" y="1082"/>
                  </a:lnTo>
                  <a:lnTo>
                    <a:pt x="964" y="1082"/>
                  </a:lnTo>
                  <a:lnTo>
                    <a:pt x="978" y="1078"/>
                  </a:lnTo>
                  <a:lnTo>
                    <a:pt x="986" y="1078"/>
                  </a:lnTo>
                  <a:lnTo>
                    <a:pt x="994" y="1080"/>
                  </a:lnTo>
                  <a:lnTo>
                    <a:pt x="994" y="1080"/>
                  </a:lnTo>
                  <a:lnTo>
                    <a:pt x="1006" y="1084"/>
                  </a:lnTo>
                  <a:lnTo>
                    <a:pt x="1006" y="1084"/>
                  </a:lnTo>
                  <a:lnTo>
                    <a:pt x="1012" y="1086"/>
                  </a:lnTo>
                  <a:lnTo>
                    <a:pt x="1016" y="1086"/>
                  </a:lnTo>
                  <a:lnTo>
                    <a:pt x="1016" y="1086"/>
                  </a:lnTo>
                  <a:lnTo>
                    <a:pt x="1018" y="1084"/>
                  </a:lnTo>
                  <a:lnTo>
                    <a:pt x="1022" y="1078"/>
                  </a:lnTo>
                  <a:lnTo>
                    <a:pt x="1022" y="1078"/>
                  </a:lnTo>
                  <a:lnTo>
                    <a:pt x="1020" y="1072"/>
                  </a:lnTo>
                  <a:lnTo>
                    <a:pt x="1016" y="1066"/>
                  </a:lnTo>
                  <a:lnTo>
                    <a:pt x="1008" y="1050"/>
                  </a:lnTo>
                  <a:lnTo>
                    <a:pt x="1008" y="1050"/>
                  </a:lnTo>
                  <a:lnTo>
                    <a:pt x="998" y="1036"/>
                  </a:lnTo>
                  <a:lnTo>
                    <a:pt x="998" y="1034"/>
                  </a:lnTo>
                  <a:lnTo>
                    <a:pt x="998" y="1034"/>
                  </a:lnTo>
                  <a:lnTo>
                    <a:pt x="990" y="1018"/>
                  </a:lnTo>
                  <a:lnTo>
                    <a:pt x="986" y="1008"/>
                  </a:lnTo>
                  <a:lnTo>
                    <a:pt x="978" y="1000"/>
                  </a:lnTo>
                  <a:lnTo>
                    <a:pt x="978" y="1000"/>
                  </a:lnTo>
                  <a:lnTo>
                    <a:pt x="976" y="1006"/>
                  </a:lnTo>
                  <a:lnTo>
                    <a:pt x="972" y="1008"/>
                  </a:lnTo>
                  <a:lnTo>
                    <a:pt x="968" y="1008"/>
                  </a:lnTo>
                  <a:lnTo>
                    <a:pt x="968" y="1008"/>
                  </a:lnTo>
                  <a:lnTo>
                    <a:pt x="962" y="1006"/>
                  </a:lnTo>
                  <a:lnTo>
                    <a:pt x="956" y="1004"/>
                  </a:lnTo>
                  <a:lnTo>
                    <a:pt x="956" y="1004"/>
                  </a:lnTo>
                  <a:lnTo>
                    <a:pt x="952" y="1002"/>
                  </a:lnTo>
                  <a:lnTo>
                    <a:pt x="952" y="1002"/>
                  </a:lnTo>
                  <a:lnTo>
                    <a:pt x="946" y="1000"/>
                  </a:lnTo>
                  <a:lnTo>
                    <a:pt x="944" y="1002"/>
                  </a:lnTo>
                  <a:lnTo>
                    <a:pt x="944" y="1002"/>
                  </a:lnTo>
                  <a:lnTo>
                    <a:pt x="942" y="1006"/>
                  </a:lnTo>
                  <a:lnTo>
                    <a:pt x="942" y="1012"/>
                  </a:lnTo>
                  <a:lnTo>
                    <a:pt x="942" y="1012"/>
                  </a:lnTo>
                  <a:lnTo>
                    <a:pt x="942" y="1018"/>
                  </a:lnTo>
                  <a:lnTo>
                    <a:pt x="940" y="1026"/>
                  </a:lnTo>
                  <a:lnTo>
                    <a:pt x="940" y="1026"/>
                  </a:lnTo>
                  <a:lnTo>
                    <a:pt x="936" y="1030"/>
                  </a:lnTo>
                  <a:lnTo>
                    <a:pt x="930" y="1032"/>
                  </a:lnTo>
                  <a:lnTo>
                    <a:pt x="930" y="1032"/>
                  </a:lnTo>
                  <a:lnTo>
                    <a:pt x="926" y="1036"/>
                  </a:lnTo>
                  <a:lnTo>
                    <a:pt x="926" y="1036"/>
                  </a:lnTo>
                  <a:lnTo>
                    <a:pt x="924" y="1038"/>
                  </a:lnTo>
                  <a:lnTo>
                    <a:pt x="924" y="1038"/>
                  </a:lnTo>
                  <a:lnTo>
                    <a:pt x="920" y="1044"/>
                  </a:lnTo>
                  <a:lnTo>
                    <a:pt x="920" y="1044"/>
                  </a:lnTo>
                  <a:lnTo>
                    <a:pt x="914" y="1050"/>
                  </a:lnTo>
                  <a:lnTo>
                    <a:pt x="906" y="1056"/>
                  </a:lnTo>
                  <a:lnTo>
                    <a:pt x="906" y="1056"/>
                  </a:lnTo>
                  <a:lnTo>
                    <a:pt x="898" y="1062"/>
                  </a:lnTo>
                  <a:lnTo>
                    <a:pt x="896" y="1064"/>
                  </a:lnTo>
                  <a:lnTo>
                    <a:pt x="896" y="1064"/>
                  </a:lnTo>
                  <a:lnTo>
                    <a:pt x="878" y="1080"/>
                  </a:lnTo>
                  <a:lnTo>
                    <a:pt x="872" y="1088"/>
                  </a:lnTo>
                  <a:lnTo>
                    <a:pt x="868" y="1098"/>
                  </a:lnTo>
                  <a:lnTo>
                    <a:pt x="868" y="1104"/>
                  </a:lnTo>
                  <a:lnTo>
                    <a:pt x="862" y="1102"/>
                  </a:lnTo>
                  <a:lnTo>
                    <a:pt x="862" y="1102"/>
                  </a:lnTo>
                  <a:lnTo>
                    <a:pt x="850" y="1104"/>
                  </a:lnTo>
                  <a:lnTo>
                    <a:pt x="834" y="1108"/>
                  </a:lnTo>
                  <a:lnTo>
                    <a:pt x="834" y="1108"/>
                  </a:lnTo>
                  <a:lnTo>
                    <a:pt x="830" y="1110"/>
                  </a:lnTo>
                  <a:lnTo>
                    <a:pt x="824" y="1114"/>
                  </a:lnTo>
                  <a:lnTo>
                    <a:pt x="824" y="1114"/>
                  </a:lnTo>
                  <a:lnTo>
                    <a:pt x="820" y="1120"/>
                  </a:lnTo>
                  <a:lnTo>
                    <a:pt x="820" y="1128"/>
                  </a:lnTo>
                  <a:lnTo>
                    <a:pt x="812" y="1126"/>
                  </a:lnTo>
                  <a:lnTo>
                    <a:pt x="812" y="1126"/>
                  </a:lnTo>
                  <a:lnTo>
                    <a:pt x="800" y="1122"/>
                  </a:lnTo>
                  <a:lnTo>
                    <a:pt x="800" y="1122"/>
                  </a:lnTo>
                  <a:close/>
                  <a:moveTo>
                    <a:pt x="1190" y="802"/>
                  </a:moveTo>
                  <a:lnTo>
                    <a:pt x="1190" y="796"/>
                  </a:lnTo>
                  <a:lnTo>
                    <a:pt x="1190" y="796"/>
                  </a:lnTo>
                  <a:lnTo>
                    <a:pt x="1186" y="788"/>
                  </a:lnTo>
                  <a:lnTo>
                    <a:pt x="1178" y="786"/>
                  </a:lnTo>
                  <a:lnTo>
                    <a:pt x="1178" y="786"/>
                  </a:lnTo>
                  <a:lnTo>
                    <a:pt x="1180" y="780"/>
                  </a:lnTo>
                  <a:lnTo>
                    <a:pt x="1184" y="774"/>
                  </a:lnTo>
                  <a:lnTo>
                    <a:pt x="1190" y="770"/>
                  </a:lnTo>
                  <a:lnTo>
                    <a:pt x="1198" y="770"/>
                  </a:lnTo>
                  <a:lnTo>
                    <a:pt x="1198" y="770"/>
                  </a:lnTo>
                  <a:lnTo>
                    <a:pt x="1206" y="772"/>
                  </a:lnTo>
                  <a:lnTo>
                    <a:pt x="1212" y="776"/>
                  </a:lnTo>
                  <a:lnTo>
                    <a:pt x="1216" y="782"/>
                  </a:lnTo>
                  <a:lnTo>
                    <a:pt x="1218" y="790"/>
                  </a:lnTo>
                  <a:lnTo>
                    <a:pt x="1218" y="794"/>
                  </a:lnTo>
                  <a:lnTo>
                    <a:pt x="1190" y="802"/>
                  </a:lnTo>
                  <a:close/>
                  <a:moveTo>
                    <a:pt x="1268" y="796"/>
                  </a:moveTo>
                  <a:lnTo>
                    <a:pt x="1268" y="796"/>
                  </a:lnTo>
                  <a:lnTo>
                    <a:pt x="1268" y="796"/>
                  </a:lnTo>
                  <a:lnTo>
                    <a:pt x="1268" y="796"/>
                  </a:lnTo>
                  <a:lnTo>
                    <a:pt x="1254" y="794"/>
                  </a:lnTo>
                  <a:lnTo>
                    <a:pt x="1254" y="794"/>
                  </a:lnTo>
                  <a:lnTo>
                    <a:pt x="1244" y="794"/>
                  </a:lnTo>
                  <a:lnTo>
                    <a:pt x="1234" y="794"/>
                  </a:lnTo>
                  <a:lnTo>
                    <a:pt x="1232" y="788"/>
                  </a:lnTo>
                  <a:lnTo>
                    <a:pt x="1226" y="788"/>
                  </a:lnTo>
                  <a:lnTo>
                    <a:pt x="1226" y="788"/>
                  </a:lnTo>
                  <a:lnTo>
                    <a:pt x="1226" y="776"/>
                  </a:lnTo>
                  <a:lnTo>
                    <a:pt x="1232" y="766"/>
                  </a:lnTo>
                  <a:lnTo>
                    <a:pt x="1232" y="764"/>
                  </a:lnTo>
                  <a:lnTo>
                    <a:pt x="1236" y="764"/>
                  </a:lnTo>
                  <a:lnTo>
                    <a:pt x="1236" y="764"/>
                  </a:lnTo>
                  <a:lnTo>
                    <a:pt x="1264" y="762"/>
                  </a:lnTo>
                  <a:lnTo>
                    <a:pt x="1290" y="766"/>
                  </a:lnTo>
                  <a:lnTo>
                    <a:pt x="1294" y="766"/>
                  </a:lnTo>
                  <a:lnTo>
                    <a:pt x="1294" y="770"/>
                  </a:lnTo>
                  <a:lnTo>
                    <a:pt x="1294" y="770"/>
                  </a:lnTo>
                  <a:lnTo>
                    <a:pt x="1296" y="776"/>
                  </a:lnTo>
                  <a:lnTo>
                    <a:pt x="1294" y="784"/>
                  </a:lnTo>
                  <a:lnTo>
                    <a:pt x="1294" y="784"/>
                  </a:lnTo>
                  <a:lnTo>
                    <a:pt x="1290" y="788"/>
                  </a:lnTo>
                  <a:lnTo>
                    <a:pt x="1284" y="792"/>
                  </a:lnTo>
                  <a:lnTo>
                    <a:pt x="1276" y="794"/>
                  </a:lnTo>
                  <a:lnTo>
                    <a:pt x="1268" y="796"/>
                  </a:lnTo>
                  <a:lnTo>
                    <a:pt x="1268" y="796"/>
                  </a:lnTo>
                  <a:close/>
                  <a:moveTo>
                    <a:pt x="1242" y="782"/>
                  </a:moveTo>
                  <a:lnTo>
                    <a:pt x="1242" y="782"/>
                  </a:lnTo>
                  <a:lnTo>
                    <a:pt x="1256" y="782"/>
                  </a:lnTo>
                  <a:lnTo>
                    <a:pt x="1256" y="782"/>
                  </a:lnTo>
                  <a:lnTo>
                    <a:pt x="1268" y="784"/>
                  </a:lnTo>
                  <a:lnTo>
                    <a:pt x="1268" y="784"/>
                  </a:lnTo>
                  <a:lnTo>
                    <a:pt x="1278" y="782"/>
                  </a:lnTo>
                  <a:lnTo>
                    <a:pt x="1284" y="778"/>
                  </a:lnTo>
                  <a:lnTo>
                    <a:pt x="1284" y="778"/>
                  </a:lnTo>
                  <a:lnTo>
                    <a:pt x="1262" y="774"/>
                  </a:lnTo>
                  <a:lnTo>
                    <a:pt x="1240" y="774"/>
                  </a:lnTo>
                  <a:lnTo>
                    <a:pt x="1240" y="774"/>
                  </a:lnTo>
                  <a:lnTo>
                    <a:pt x="1238" y="782"/>
                  </a:lnTo>
                  <a:lnTo>
                    <a:pt x="1238" y="782"/>
                  </a:lnTo>
                  <a:lnTo>
                    <a:pt x="1242" y="782"/>
                  </a:lnTo>
                  <a:lnTo>
                    <a:pt x="1242" y="782"/>
                  </a:lnTo>
                  <a:close/>
                  <a:moveTo>
                    <a:pt x="1298" y="694"/>
                  </a:moveTo>
                  <a:lnTo>
                    <a:pt x="1298" y="694"/>
                  </a:lnTo>
                  <a:lnTo>
                    <a:pt x="1296" y="694"/>
                  </a:lnTo>
                  <a:lnTo>
                    <a:pt x="1296" y="694"/>
                  </a:lnTo>
                  <a:lnTo>
                    <a:pt x="1294" y="692"/>
                  </a:lnTo>
                  <a:lnTo>
                    <a:pt x="1294" y="692"/>
                  </a:lnTo>
                  <a:lnTo>
                    <a:pt x="1294" y="692"/>
                  </a:lnTo>
                  <a:lnTo>
                    <a:pt x="1294" y="692"/>
                  </a:lnTo>
                  <a:lnTo>
                    <a:pt x="1294" y="692"/>
                  </a:lnTo>
                  <a:lnTo>
                    <a:pt x="1294" y="692"/>
                  </a:lnTo>
                  <a:lnTo>
                    <a:pt x="1288" y="690"/>
                  </a:lnTo>
                  <a:lnTo>
                    <a:pt x="1290" y="688"/>
                  </a:lnTo>
                  <a:lnTo>
                    <a:pt x="1290" y="688"/>
                  </a:lnTo>
                  <a:lnTo>
                    <a:pt x="1288" y="686"/>
                  </a:lnTo>
                  <a:lnTo>
                    <a:pt x="1288" y="686"/>
                  </a:lnTo>
                  <a:lnTo>
                    <a:pt x="1286" y="684"/>
                  </a:lnTo>
                  <a:lnTo>
                    <a:pt x="1284" y="682"/>
                  </a:lnTo>
                  <a:lnTo>
                    <a:pt x="1286" y="678"/>
                  </a:lnTo>
                  <a:lnTo>
                    <a:pt x="1286" y="678"/>
                  </a:lnTo>
                  <a:lnTo>
                    <a:pt x="1286" y="676"/>
                  </a:lnTo>
                  <a:lnTo>
                    <a:pt x="1286" y="672"/>
                  </a:lnTo>
                  <a:lnTo>
                    <a:pt x="1280" y="664"/>
                  </a:lnTo>
                  <a:lnTo>
                    <a:pt x="1280" y="664"/>
                  </a:lnTo>
                  <a:lnTo>
                    <a:pt x="1276" y="660"/>
                  </a:lnTo>
                  <a:lnTo>
                    <a:pt x="1274" y="654"/>
                  </a:lnTo>
                  <a:lnTo>
                    <a:pt x="1274" y="654"/>
                  </a:lnTo>
                  <a:lnTo>
                    <a:pt x="1272" y="652"/>
                  </a:lnTo>
                  <a:lnTo>
                    <a:pt x="1272" y="648"/>
                  </a:lnTo>
                  <a:lnTo>
                    <a:pt x="1278" y="648"/>
                  </a:lnTo>
                  <a:lnTo>
                    <a:pt x="1280" y="644"/>
                  </a:lnTo>
                  <a:lnTo>
                    <a:pt x="1280" y="644"/>
                  </a:lnTo>
                  <a:lnTo>
                    <a:pt x="1302" y="646"/>
                  </a:lnTo>
                  <a:lnTo>
                    <a:pt x="1302" y="646"/>
                  </a:lnTo>
                  <a:lnTo>
                    <a:pt x="1316" y="650"/>
                  </a:lnTo>
                  <a:lnTo>
                    <a:pt x="1322" y="650"/>
                  </a:lnTo>
                  <a:lnTo>
                    <a:pt x="1322" y="654"/>
                  </a:lnTo>
                  <a:lnTo>
                    <a:pt x="1322" y="654"/>
                  </a:lnTo>
                  <a:lnTo>
                    <a:pt x="1320" y="666"/>
                  </a:lnTo>
                  <a:lnTo>
                    <a:pt x="1316" y="678"/>
                  </a:lnTo>
                  <a:lnTo>
                    <a:pt x="1312" y="686"/>
                  </a:lnTo>
                  <a:lnTo>
                    <a:pt x="1306" y="692"/>
                  </a:lnTo>
                  <a:lnTo>
                    <a:pt x="1306" y="692"/>
                  </a:lnTo>
                  <a:lnTo>
                    <a:pt x="1300" y="694"/>
                  </a:lnTo>
                  <a:lnTo>
                    <a:pt x="1300" y="694"/>
                  </a:lnTo>
                  <a:lnTo>
                    <a:pt x="1298" y="694"/>
                  </a:lnTo>
                  <a:lnTo>
                    <a:pt x="1298" y="694"/>
                  </a:lnTo>
                  <a:close/>
                  <a:moveTo>
                    <a:pt x="1298" y="680"/>
                  </a:moveTo>
                  <a:lnTo>
                    <a:pt x="1298" y="680"/>
                  </a:lnTo>
                  <a:lnTo>
                    <a:pt x="1298" y="682"/>
                  </a:lnTo>
                  <a:lnTo>
                    <a:pt x="1300" y="682"/>
                  </a:lnTo>
                  <a:lnTo>
                    <a:pt x="1300" y="682"/>
                  </a:lnTo>
                  <a:lnTo>
                    <a:pt x="1304" y="674"/>
                  </a:lnTo>
                  <a:lnTo>
                    <a:pt x="1308" y="668"/>
                  </a:lnTo>
                  <a:lnTo>
                    <a:pt x="1308" y="660"/>
                  </a:lnTo>
                  <a:lnTo>
                    <a:pt x="1308" y="660"/>
                  </a:lnTo>
                  <a:lnTo>
                    <a:pt x="1300" y="658"/>
                  </a:lnTo>
                  <a:lnTo>
                    <a:pt x="1300" y="658"/>
                  </a:lnTo>
                  <a:lnTo>
                    <a:pt x="1290" y="658"/>
                  </a:lnTo>
                  <a:lnTo>
                    <a:pt x="1290" y="658"/>
                  </a:lnTo>
                  <a:lnTo>
                    <a:pt x="1296" y="666"/>
                  </a:lnTo>
                  <a:lnTo>
                    <a:pt x="1298" y="672"/>
                  </a:lnTo>
                  <a:lnTo>
                    <a:pt x="1298" y="680"/>
                  </a:lnTo>
                  <a:lnTo>
                    <a:pt x="1298" y="680"/>
                  </a:lnTo>
                  <a:close/>
                  <a:moveTo>
                    <a:pt x="1018" y="544"/>
                  </a:moveTo>
                  <a:lnTo>
                    <a:pt x="1018" y="544"/>
                  </a:lnTo>
                  <a:lnTo>
                    <a:pt x="1014" y="544"/>
                  </a:lnTo>
                  <a:lnTo>
                    <a:pt x="1014" y="544"/>
                  </a:lnTo>
                  <a:lnTo>
                    <a:pt x="1004" y="544"/>
                  </a:lnTo>
                  <a:lnTo>
                    <a:pt x="998" y="542"/>
                  </a:lnTo>
                  <a:lnTo>
                    <a:pt x="992" y="540"/>
                  </a:lnTo>
                  <a:lnTo>
                    <a:pt x="992" y="540"/>
                  </a:lnTo>
                  <a:lnTo>
                    <a:pt x="986" y="534"/>
                  </a:lnTo>
                  <a:lnTo>
                    <a:pt x="982" y="526"/>
                  </a:lnTo>
                  <a:lnTo>
                    <a:pt x="982" y="526"/>
                  </a:lnTo>
                  <a:lnTo>
                    <a:pt x="984" y="520"/>
                  </a:lnTo>
                  <a:lnTo>
                    <a:pt x="988" y="514"/>
                  </a:lnTo>
                  <a:lnTo>
                    <a:pt x="998" y="506"/>
                  </a:lnTo>
                  <a:lnTo>
                    <a:pt x="1002" y="504"/>
                  </a:lnTo>
                  <a:lnTo>
                    <a:pt x="1002" y="504"/>
                  </a:lnTo>
                  <a:lnTo>
                    <a:pt x="1008" y="498"/>
                  </a:lnTo>
                  <a:lnTo>
                    <a:pt x="1008" y="498"/>
                  </a:lnTo>
                  <a:lnTo>
                    <a:pt x="1014" y="490"/>
                  </a:lnTo>
                  <a:lnTo>
                    <a:pt x="1020" y="476"/>
                  </a:lnTo>
                  <a:lnTo>
                    <a:pt x="1020" y="476"/>
                  </a:lnTo>
                  <a:lnTo>
                    <a:pt x="1020" y="476"/>
                  </a:lnTo>
                  <a:lnTo>
                    <a:pt x="1020" y="476"/>
                  </a:lnTo>
                  <a:lnTo>
                    <a:pt x="1002" y="476"/>
                  </a:lnTo>
                  <a:lnTo>
                    <a:pt x="1002" y="476"/>
                  </a:lnTo>
                  <a:lnTo>
                    <a:pt x="1000" y="476"/>
                  </a:lnTo>
                  <a:lnTo>
                    <a:pt x="1000" y="476"/>
                  </a:lnTo>
                  <a:lnTo>
                    <a:pt x="1000" y="480"/>
                  </a:lnTo>
                  <a:lnTo>
                    <a:pt x="1000" y="480"/>
                  </a:lnTo>
                  <a:lnTo>
                    <a:pt x="994" y="488"/>
                  </a:lnTo>
                  <a:lnTo>
                    <a:pt x="988" y="492"/>
                  </a:lnTo>
                  <a:lnTo>
                    <a:pt x="980" y="496"/>
                  </a:lnTo>
                  <a:lnTo>
                    <a:pt x="972" y="494"/>
                  </a:lnTo>
                  <a:lnTo>
                    <a:pt x="972" y="494"/>
                  </a:lnTo>
                  <a:lnTo>
                    <a:pt x="966" y="492"/>
                  </a:lnTo>
                  <a:lnTo>
                    <a:pt x="960" y="490"/>
                  </a:lnTo>
                  <a:lnTo>
                    <a:pt x="948" y="478"/>
                  </a:lnTo>
                  <a:lnTo>
                    <a:pt x="950" y="476"/>
                  </a:lnTo>
                  <a:lnTo>
                    <a:pt x="950" y="476"/>
                  </a:lnTo>
                  <a:lnTo>
                    <a:pt x="950" y="474"/>
                  </a:lnTo>
                  <a:lnTo>
                    <a:pt x="950" y="474"/>
                  </a:lnTo>
                  <a:lnTo>
                    <a:pt x="952" y="470"/>
                  </a:lnTo>
                  <a:lnTo>
                    <a:pt x="954" y="466"/>
                  </a:lnTo>
                  <a:lnTo>
                    <a:pt x="962" y="462"/>
                  </a:lnTo>
                  <a:lnTo>
                    <a:pt x="962" y="462"/>
                  </a:lnTo>
                  <a:lnTo>
                    <a:pt x="974" y="456"/>
                  </a:lnTo>
                  <a:lnTo>
                    <a:pt x="980" y="456"/>
                  </a:lnTo>
                  <a:lnTo>
                    <a:pt x="988" y="456"/>
                  </a:lnTo>
                  <a:lnTo>
                    <a:pt x="988" y="456"/>
                  </a:lnTo>
                  <a:lnTo>
                    <a:pt x="988" y="456"/>
                  </a:lnTo>
                  <a:lnTo>
                    <a:pt x="988" y="456"/>
                  </a:lnTo>
                  <a:lnTo>
                    <a:pt x="990" y="446"/>
                  </a:lnTo>
                  <a:lnTo>
                    <a:pt x="994" y="434"/>
                  </a:lnTo>
                  <a:lnTo>
                    <a:pt x="1004" y="410"/>
                  </a:lnTo>
                  <a:lnTo>
                    <a:pt x="1014" y="388"/>
                  </a:lnTo>
                  <a:lnTo>
                    <a:pt x="1024" y="376"/>
                  </a:lnTo>
                  <a:lnTo>
                    <a:pt x="1024" y="376"/>
                  </a:lnTo>
                  <a:lnTo>
                    <a:pt x="1032" y="368"/>
                  </a:lnTo>
                  <a:lnTo>
                    <a:pt x="1042" y="364"/>
                  </a:lnTo>
                  <a:lnTo>
                    <a:pt x="1042" y="364"/>
                  </a:lnTo>
                  <a:lnTo>
                    <a:pt x="1054" y="362"/>
                  </a:lnTo>
                  <a:lnTo>
                    <a:pt x="1058" y="364"/>
                  </a:lnTo>
                  <a:lnTo>
                    <a:pt x="1062" y="366"/>
                  </a:lnTo>
                  <a:lnTo>
                    <a:pt x="1062" y="366"/>
                  </a:lnTo>
                  <a:lnTo>
                    <a:pt x="1068" y="372"/>
                  </a:lnTo>
                  <a:lnTo>
                    <a:pt x="1070" y="376"/>
                  </a:lnTo>
                  <a:lnTo>
                    <a:pt x="1074" y="390"/>
                  </a:lnTo>
                  <a:lnTo>
                    <a:pt x="1076" y="408"/>
                  </a:lnTo>
                  <a:lnTo>
                    <a:pt x="1076" y="424"/>
                  </a:lnTo>
                  <a:lnTo>
                    <a:pt x="1076" y="424"/>
                  </a:lnTo>
                  <a:lnTo>
                    <a:pt x="1078" y="442"/>
                  </a:lnTo>
                  <a:lnTo>
                    <a:pt x="1078" y="450"/>
                  </a:lnTo>
                  <a:lnTo>
                    <a:pt x="1080" y="454"/>
                  </a:lnTo>
                  <a:lnTo>
                    <a:pt x="1080" y="454"/>
                  </a:lnTo>
                  <a:lnTo>
                    <a:pt x="1084" y="458"/>
                  </a:lnTo>
                  <a:lnTo>
                    <a:pt x="1090" y="460"/>
                  </a:lnTo>
                  <a:lnTo>
                    <a:pt x="1090" y="460"/>
                  </a:lnTo>
                  <a:lnTo>
                    <a:pt x="1102" y="468"/>
                  </a:lnTo>
                  <a:lnTo>
                    <a:pt x="1108" y="472"/>
                  </a:lnTo>
                  <a:lnTo>
                    <a:pt x="1112" y="480"/>
                  </a:lnTo>
                  <a:lnTo>
                    <a:pt x="1112" y="480"/>
                  </a:lnTo>
                  <a:lnTo>
                    <a:pt x="1112" y="486"/>
                  </a:lnTo>
                  <a:lnTo>
                    <a:pt x="1112" y="492"/>
                  </a:lnTo>
                  <a:lnTo>
                    <a:pt x="1108" y="504"/>
                  </a:lnTo>
                  <a:lnTo>
                    <a:pt x="1108" y="504"/>
                  </a:lnTo>
                  <a:lnTo>
                    <a:pt x="1104" y="510"/>
                  </a:lnTo>
                  <a:lnTo>
                    <a:pt x="1096" y="518"/>
                  </a:lnTo>
                  <a:lnTo>
                    <a:pt x="1080" y="528"/>
                  </a:lnTo>
                  <a:lnTo>
                    <a:pt x="1062" y="536"/>
                  </a:lnTo>
                  <a:lnTo>
                    <a:pt x="1046" y="542"/>
                  </a:lnTo>
                  <a:lnTo>
                    <a:pt x="1046" y="542"/>
                  </a:lnTo>
                  <a:lnTo>
                    <a:pt x="1032" y="544"/>
                  </a:lnTo>
                  <a:lnTo>
                    <a:pt x="1018" y="544"/>
                  </a:lnTo>
                  <a:lnTo>
                    <a:pt x="1018" y="544"/>
                  </a:lnTo>
                  <a:close/>
                  <a:moveTo>
                    <a:pt x="1030" y="464"/>
                  </a:moveTo>
                  <a:lnTo>
                    <a:pt x="1034" y="468"/>
                  </a:lnTo>
                  <a:lnTo>
                    <a:pt x="1034" y="468"/>
                  </a:lnTo>
                  <a:lnTo>
                    <a:pt x="1034" y="472"/>
                  </a:lnTo>
                  <a:lnTo>
                    <a:pt x="1032" y="478"/>
                  </a:lnTo>
                  <a:lnTo>
                    <a:pt x="1026" y="490"/>
                  </a:lnTo>
                  <a:lnTo>
                    <a:pt x="1016" y="506"/>
                  </a:lnTo>
                  <a:lnTo>
                    <a:pt x="1016" y="506"/>
                  </a:lnTo>
                  <a:lnTo>
                    <a:pt x="1008" y="514"/>
                  </a:lnTo>
                  <a:lnTo>
                    <a:pt x="1006" y="516"/>
                  </a:lnTo>
                  <a:lnTo>
                    <a:pt x="1006" y="516"/>
                  </a:lnTo>
                  <a:lnTo>
                    <a:pt x="996" y="522"/>
                  </a:lnTo>
                  <a:lnTo>
                    <a:pt x="994" y="526"/>
                  </a:lnTo>
                  <a:lnTo>
                    <a:pt x="994" y="526"/>
                  </a:lnTo>
                  <a:lnTo>
                    <a:pt x="998" y="530"/>
                  </a:lnTo>
                  <a:lnTo>
                    <a:pt x="998" y="530"/>
                  </a:lnTo>
                  <a:lnTo>
                    <a:pt x="1002" y="532"/>
                  </a:lnTo>
                  <a:lnTo>
                    <a:pt x="1008" y="532"/>
                  </a:lnTo>
                  <a:lnTo>
                    <a:pt x="1018" y="532"/>
                  </a:lnTo>
                  <a:lnTo>
                    <a:pt x="1018" y="532"/>
                  </a:lnTo>
                  <a:lnTo>
                    <a:pt x="1030" y="532"/>
                  </a:lnTo>
                  <a:lnTo>
                    <a:pt x="1042" y="530"/>
                  </a:lnTo>
                  <a:lnTo>
                    <a:pt x="1042" y="530"/>
                  </a:lnTo>
                  <a:lnTo>
                    <a:pt x="1058" y="526"/>
                  </a:lnTo>
                  <a:lnTo>
                    <a:pt x="1074" y="518"/>
                  </a:lnTo>
                  <a:lnTo>
                    <a:pt x="1088" y="508"/>
                  </a:lnTo>
                  <a:lnTo>
                    <a:pt x="1094" y="504"/>
                  </a:lnTo>
                  <a:lnTo>
                    <a:pt x="1098" y="498"/>
                  </a:lnTo>
                  <a:lnTo>
                    <a:pt x="1098" y="498"/>
                  </a:lnTo>
                  <a:lnTo>
                    <a:pt x="1100" y="490"/>
                  </a:lnTo>
                  <a:lnTo>
                    <a:pt x="1100" y="484"/>
                  </a:lnTo>
                  <a:lnTo>
                    <a:pt x="1100" y="484"/>
                  </a:lnTo>
                  <a:lnTo>
                    <a:pt x="1098" y="480"/>
                  </a:lnTo>
                  <a:lnTo>
                    <a:pt x="1094" y="476"/>
                  </a:lnTo>
                  <a:lnTo>
                    <a:pt x="1086" y="472"/>
                  </a:lnTo>
                  <a:lnTo>
                    <a:pt x="1086" y="472"/>
                  </a:lnTo>
                  <a:lnTo>
                    <a:pt x="1076" y="468"/>
                  </a:lnTo>
                  <a:lnTo>
                    <a:pt x="1072" y="464"/>
                  </a:lnTo>
                  <a:lnTo>
                    <a:pt x="1070" y="460"/>
                  </a:lnTo>
                  <a:lnTo>
                    <a:pt x="1070" y="460"/>
                  </a:lnTo>
                  <a:lnTo>
                    <a:pt x="1066" y="454"/>
                  </a:lnTo>
                  <a:lnTo>
                    <a:pt x="1066" y="446"/>
                  </a:lnTo>
                  <a:lnTo>
                    <a:pt x="1064" y="424"/>
                  </a:lnTo>
                  <a:lnTo>
                    <a:pt x="1064" y="424"/>
                  </a:lnTo>
                  <a:lnTo>
                    <a:pt x="1064" y="396"/>
                  </a:lnTo>
                  <a:lnTo>
                    <a:pt x="1060" y="384"/>
                  </a:lnTo>
                  <a:lnTo>
                    <a:pt x="1058" y="380"/>
                  </a:lnTo>
                  <a:lnTo>
                    <a:pt x="1056" y="376"/>
                  </a:lnTo>
                  <a:lnTo>
                    <a:pt x="1056" y="376"/>
                  </a:lnTo>
                  <a:lnTo>
                    <a:pt x="1052" y="374"/>
                  </a:lnTo>
                  <a:lnTo>
                    <a:pt x="1046" y="374"/>
                  </a:lnTo>
                  <a:lnTo>
                    <a:pt x="1046" y="374"/>
                  </a:lnTo>
                  <a:lnTo>
                    <a:pt x="1038" y="378"/>
                  </a:lnTo>
                  <a:lnTo>
                    <a:pt x="1032" y="384"/>
                  </a:lnTo>
                  <a:lnTo>
                    <a:pt x="1032" y="384"/>
                  </a:lnTo>
                  <a:lnTo>
                    <a:pt x="1022" y="400"/>
                  </a:lnTo>
                  <a:lnTo>
                    <a:pt x="1010" y="424"/>
                  </a:lnTo>
                  <a:lnTo>
                    <a:pt x="1002" y="448"/>
                  </a:lnTo>
                  <a:lnTo>
                    <a:pt x="1000" y="458"/>
                  </a:lnTo>
                  <a:lnTo>
                    <a:pt x="1000" y="462"/>
                  </a:lnTo>
                  <a:lnTo>
                    <a:pt x="1000" y="462"/>
                  </a:lnTo>
                  <a:lnTo>
                    <a:pt x="1004" y="464"/>
                  </a:lnTo>
                  <a:lnTo>
                    <a:pt x="1004" y="464"/>
                  </a:lnTo>
                  <a:lnTo>
                    <a:pt x="1026" y="464"/>
                  </a:lnTo>
                  <a:lnTo>
                    <a:pt x="1030" y="464"/>
                  </a:lnTo>
                  <a:close/>
                  <a:moveTo>
                    <a:pt x="962" y="476"/>
                  </a:moveTo>
                  <a:lnTo>
                    <a:pt x="962" y="476"/>
                  </a:lnTo>
                  <a:lnTo>
                    <a:pt x="968" y="480"/>
                  </a:lnTo>
                  <a:lnTo>
                    <a:pt x="974" y="484"/>
                  </a:lnTo>
                  <a:lnTo>
                    <a:pt x="974" y="484"/>
                  </a:lnTo>
                  <a:lnTo>
                    <a:pt x="978" y="484"/>
                  </a:lnTo>
                  <a:lnTo>
                    <a:pt x="982" y="482"/>
                  </a:lnTo>
                  <a:lnTo>
                    <a:pt x="986" y="480"/>
                  </a:lnTo>
                  <a:lnTo>
                    <a:pt x="988" y="478"/>
                  </a:lnTo>
                  <a:lnTo>
                    <a:pt x="988" y="478"/>
                  </a:lnTo>
                  <a:lnTo>
                    <a:pt x="988" y="472"/>
                  </a:lnTo>
                  <a:lnTo>
                    <a:pt x="984" y="468"/>
                  </a:lnTo>
                  <a:lnTo>
                    <a:pt x="984" y="468"/>
                  </a:lnTo>
                  <a:lnTo>
                    <a:pt x="980" y="468"/>
                  </a:lnTo>
                  <a:lnTo>
                    <a:pt x="976" y="468"/>
                  </a:lnTo>
                  <a:lnTo>
                    <a:pt x="968" y="472"/>
                  </a:lnTo>
                  <a:lnTo>
                    <a:pt x="968" y="472"/>
                  </a:lnTo>
                  <a:lnTo>
                    <a:pt x="962" y="476"/>
                  </a:lnTo>
                  <a:lnTo>
                    <a:pt x="962" y="4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52" name="CustomShape 48">
            <a:extLst>
              <a:ext uri="{FF2B5EF4-FFF2-40B4-BE49-F238E27FC236}">
                <a16:creationId xmlns:a16="http://schemas.microsoft.com/office/drawing/2014/main" id="{CE1D4E7F-8903-461A-8E6B-F81ECDA0A20B}"/>
              </a:ext>
            </a:extLst>
          </p:cNvPr>
          <p:cNvSpPr/>
          <p:nvPr/>
        </p:nvSpPr>
        <p:spPr>
          <a:xfrm>
            <a:off x="687600" y="4502799"/>
            <a:ext cx="7846638" cy="246221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b">
            <a:spAutoFit/>
          </a:bodyPr>
          <a:lstStyle/>
          <a:p>
            <a:pPr>
              <a:lnSpc>
                <a:spcPct val="100000"/>
              </a:lnSpc>
            </a:pPr>
            <a:r>
              <a:rPr lang="en-GB" sz="800" spc="-1">
                <a:ea typeface="DejaVu Sans"/>
              </a:rPr>
              <a:t>The scientific publication was made in: Ernst, H., </a:t>
            </a:r>
            <a:r>
              <a:rPr lang="en-GB" sz="800" spc="-1" err="1">
                <a:ea typeface="DejaVu Sans"/>
              </a:rPr>
              <a:t>Omland</a:t>
            </a:r>
            <a:r>
              <a:rPr lang="en-GB" sz="800" spc="-1">
                <a:ea typeface="DejaVu Sans"/>
              </a:rPr>
              <a:t>, N. (2011): The Patent Asset Index – A New Approach to Benchmark Patent Portfolios. World Patent Information 33, pp. 34–41. An overview can be found in the document “Introduction to the Patent Asset Index” available from </a:t>
            </a:r>
            <a:r>
              <a:rPr lang="en-GB" sz="800" spc="-1" err="1">
                <a:ea typeface="DejaVu Sans"/>
              </a:rPr>
              <a:t>PatentSight</a:t>
            </a:r>
            <a:r>
              <a:rPr lang="en-GB" sz="800" spc="-1">
                <a:ea typeface="DejaVu Sans"/>
              </a:rPr>
              <a:t>.</a:t>
            </a:r>
            <a:endParaRPr lang="en-GB" sz="800" spc="-1"/>
          </a:p>
        </p:txBody>
      </p:sp>
      <p:sp>
        <p:nvSpPr>
          <p:cNvPr id="53" name="Line 49">
            <a:extLst>
              <a:ext uri="{FF2B5EF4-FFF2-40B4-BE49-F238E27FC236}">
                <a16:creationId xmlns:a16="http://schemas.microsoft.com/office/drawing/2014/main" id="{09E68C48-C91D-4DA5-9F5D-51D1EF096988}"/>
              </a:ext>
            </a:extLst>
          </p:cNvPr>
          <p:cNvSpPr/>
          <p:nvPr/>
        </p:nvSpPr>
        <p:spPr>
          <a:xfrm>
            <a:off x="725670" y="2517424"/>
            <a:ext cx="39609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54" name="CustomShape 50">
            <a:extLst>
              <a:ext uri="{FF2B5EF4-FFF2-40B4-BE49-F238E27FC236}">
                <a16:creationId xmlns:a16="http://schemas.microsoft.com/office/drawing/2014/main" id="{EA89B71B-DEBF-417D-BA98-9A85EC1C0EF2}"/>
              </a:ext>
            </a:extLst>
          </p:cNvPr>
          <p:cNvSpPr/>
          <p:nvPr/>
        </p:nvSpPr>
        <p:spPr>
          <a:xfrm>
            <a:off x="4686570" y="2328694"/>
            <a:ext cx="378000" cy="377460"/>
          </a:xfrm>
          <a:custGeom>
            <a:avLst/>
            <a:gdLst/>
            <a:ahLst/>
            <a:cxnLst/>
            <a:rect l="l" t="t" r="r" b="b"/>
            <a:pathLst>
              <a:path w="1166" h="1166">
                <a:moveTo>
                  <a:pt x="1166" y="583"/>
                </a:moveTo>
                <a:lnTo>
                  <a:pt x="1166" y="583"/>
                </a:lnTo>
                <a:lnTo>
                  <a:pt x="1165" y="613"/>
                </a:lnTo>
                <a:lnTo>
                  <a:pt x="1163" y="643"/>
                </a:lnTo>
                <a:lnTo>
                  <a:pt x="1159" y="672"/>
                </a:lnTo>
                <a:lnTo>
                  <a:pt x="1154" y="700"/>
                </a:lnTo>
                <a:lnTo>
                  <a:pt x="1147" y="729"/>
                </a:lnTo>
                <a:lnTo>
                  <a:pt x="1139" y="757"/>
                </a:lnTo>
                <a:lnTo>
                  <a:pt x="1130" y="784"/>
                </a:lnTo>
                <a:lnTo>
                  <a:pt x="1120" y="810"/>
                </a:lnTo>
                <a:lnTo>
                  <a:pt x="1108" y="836"/>
                </a:lnTo>
                <a:lnTo>
                  <a:pt x="1095" y="861"/>
                </a:lnTo>
                <a:lnTo>
                  <a:pt x="1082" y="885"/>
                </a:lnTo>
                <a:lnTo>
                  <a:pt x="1066" y="909"/>
                </a:lnTo>
                <a:lnTo>
                  <a:pt x="1050" y="932"/>
                </a:lnTo>
                <a:lnTo>
                  <a:pt x="1032" y="954"/>
                </a:lnTo>
                <a:lnTo>
                  <a:pt x="1015" y="975"/>
                </a:lnTo>
                <a:lnTo>
                  <a:pt x="995" y="995"/>
                </a:lnTo>
                <a:lnTo>
                  <a:pt x="975" y="1015"/>
                </a:lnTo>
                <a:lnTo>
                  <a:pt x="954" y="1032"/>
                </a:lnTo>
                <a:lnTo>
                  <a:pt x="932" y="1050"/>
                </a:lnTo>
                <a:lnTo>
                  <a:pt x="909" y="1066"/>
                </a:lnTo>
                <a:lnTo>
                  <a:pt x="885" y="1082"/>
                </a:lnTo>
                <a:lnTo>
                  <a:pt x="861" y="1095"/>
                </a:lnTo>
                <a:lnTo>
                  <a:pt x="836" y="1108"/>
                </a:lnTo>
                <a:lnTo>
                  <a:pt x="810" y="1120"/>
                </a:lnTo>
                <a:lnTo>
                  <a:pt x="784" y="1130"/>
                </a:lnTo>
                <a:lnTo>
                  <a:pt x="757" y="1139"/>
                </a:lnTo>
                <a:lnTo>
                  <a:pt x="729" y="1147"/>
                </a:lnTo>
                <a:lnTo>
                  <a:pt x="700" y="1154"/>
                </a:lnTo>
                <a:lnTo>
                  <a:pt x="672" y="1159"/>
                </a:lnTo>
                <a:lnTo>
                  <a:pt x="643" y="1163"/>
                </a:lnTo>
                <a:lnTo>
                  <a:pt x="613" y="1165"/>
                </a:lnTo>
                <a:lnTo>
                  <a:pt x="583" y="1166"/>
                </a:lnTo>
                <a:lnTo>
                  <a:pt x="583" y="1166"/>
                </a:lnTo>
                <a:lnTo>
                  <a:pt x="553" y="1165"/>
                </a:lnTo>
                <a:lnTo>
                  <a:pt x="524" y="1163"/>
                </a:lnTo>
                <a:lnTo>
                  <a:pt x="495" y="1159"/>
                </a:lnTo>
                <a:lnTo>
                  <a:pt x="466" y="1154"/>
                </a:lnTo>
                <a:lnTo>
                  <a:pt x="437" y="1147"/>
                </a:lnTo>
                <a:lnTo>
                  <a:pt x="410" y="1139"/>
                </a:lnTo>
                <a:lnTo>
                  <a:pt x="383" y="1130"/>
                </a:lnTo>
                <a:lnTo>
                  <a:pt x="356" y="1120"/>
                </a:lnTo>
                <a:lnTo>
                  <a:pt x="330" y="1108"/>
                </a:lnTo>
                <a:lnTo>
                  <a:pt x="306" y="1095"/>
                </a:lnTo>
                <a:lnTo>
                  <a:pt x="281" y="1082"/>
                </a:lnTo>
                <a:lnTo>
                  <a:pt x="257" y="1066"/>
                </a:lnTo>
                <a:lnTo>
                  <a:pt x="235" y="1050"/>
                </a:lnTo>
                <a:lnTo>
                  <a:pt x="212" y="1032"/>
                </a:lnTo>
                <a:lnTo>
                  <a:pt x="192" y="1015"/>
                </a:lnTo>
                <a:lnTo>
                  <a:pt x="171" y="995"/>
                </a:lnTo>
                <a:lnTo>
                  <a:pt x="152" y="975"/>
                </a:lnTo>
                <a:lnTo>
                  <a:pt x="133" y="954"/>
                </a:lnTo>
                <a:lnTo>
                  <a:pt x="117" y="932"/>
                </a:lnTo>
                <a:lnTo>
                  <a:pt x="100" y="909"/>
                </a:lnTo>
                <a:lnTo>
                  <a:pt x="85" y="885"/>
                </a:lnTo>
                <a:lnTo>
                  <a:pt x="70" y="861"/>
                </a:lnTo>
                <a:lnTo>
                  <a:pt x="58" y="836"/>
                </a:lnTo>
                <a:lnTo>
                  <a:pt x="47" y="810"/>
                </a:lnTo>
                <a:lnTo>
                  <a:pt x="35" y="784"/>
                </a:lnTo>
                <a:lnTo>
                  <a:pt x="26" y="757"/>
                </a:lnTo>
                <a:lnTo>
                  <a:pt x="19" y="729"/>
                </a:lnTo>
                <a:lnTo>
                  <a:pt x="13" y="700"/>
                </a:lnTo>
                <a:lnTo>
                  <a:pt x="8" y="672"/>
                </a:lnTo>
                <a:lnTo>
                  <a:pt x="4" y="643"/>
                </a:lnTo>
                <a:lnTo>
                  <a:pt x="2" y="613"/>
                </a:lnTo>
                <a:lnTo>
                  <a:pt x="0" y="583"/>
                </a:lnTo>
                <a:lnTo>
                  <a:pt x="0" y="583"/>
                </a:lnTo>
                <a:lnTo>
                  <a:pt x="2" y="553"/>
                </a:lnTo>
                <a:lnTo>
                  <a:pt x="4" y="524"/>
                </a:lnTo>
                <a:lnTo>
                  <a:pt x="8" y="495"/>
                </a:lnTo>
                <a:lnTo>
                  <a:pt x="13" y="466"/>
                </a:lnTo>
                <a:lnTo>
                  <a:pt x="19" y="437"/>
                </a:lnTo>
                <a:lnTo>
                  <a:pt x="26" y="409"/>
                </a:lnTo>
                <a:lnTo>
                  <a:pt x="35" y="383"/>
                </a:lnTo>
                <a:lnTo>
                  <a:pt x="47" y="356"/>
                </a:lnTo>
                <a:lnTo>
                  <a:pt x="58" y="330"/>
                </a:lnTo>
                <a:lnTo>
                  <a:pt x="70" y="306"/>
                </a:lnTo>
                <a:lnTo>
                  <a:pt x="85" y="281"/>
                </a:lnTo>
                <a:lnTo>
                  <a:pt x="100" y="257"/>
                </a:lnTo>
                <a:lnTo>
                  <a:pt x="117" y="235"/>
                </a:lnTo>
                <a:lnTo>
                  <a:pt x="133" y="212"/>
                </a:lnTo>
                <a:lnTo>
                  <a:pt x="152" y="192"/>
                </a:lnTo>
                <a:lnTo>
                  <a:pt x="171" y="171"/>
                </a:lnTo>
                <a:lnTo>
                  <a:pt x="192" y="151"/>
                </a:lnTo>
                <a:lnTo>
                  <a:pt x="212" y="133"/>
                </a:lnTo>
                <a:lnTo>
                  <a:pt x="235" y="117"/>
                </a:lnTo>
                <a:lnTo>
                  <a:pt x="257" y="100"/>
                </a:lnTo>
                <a:lnTo>
                  <a:pt x="281" y="85"/>
                </a:lnTo>
                <a:lnTo>
                  <a:pt x="306" y="70"/>
                </a:lnTo>
                <a:lnTo>
                  <a:pt x="330" y="58"/>
                </a:lnTo>
                <a:lnTo>
                  <a:pt x="356" y="47"/>
                </a:lnTo>
                <a:lnTo>
                  <a:pt x="383" y="35"/>
                </a:lnTo>
                <a:lnTo>
                  <a:pt x="410" y="26"/>
                </a:lnTo>
                <a:lnTo>
                  <a:pt x="437" y="19"/>
                </a:lnTo>
                <a:lnTo>
                  <a:pt x="466" y="13"/>
                </a:lnTo>
                <a:lnTo>
                  <a:pt x="495" y="8"/>
                </a:lnTo>
                <a:lnTo>
                  <a:pt x="524" y="3"/>
                </a:lnTo>
                <a:lnTo>
                  <a:pt x="553" y="1"/>
                </a:lnTo>
                <a:lnTo>
                  <a:pt x="583" y="0"/>
                </a:lnTo>
                <a:lnTo>
                  <a:pt x="583" y="0"/>
                </a:lnTo>
                <a:lnTo>
                  <a:pt x="613" y="1"/>
                </a:lnTo>
                <a:lnTo>
                  <a:pt x="643" y="3"/>
                </a:lnTo>
                <a:lnTo>
                  <a:pt x="672" y="8"/>
                </a:lnTo>
                <a:lnTo>
                  <a:pt x="700" y="13"/>
                </a:lnTo>
                <a:lnTo>
                  <a:pt x="729" y="19"/>
                </a:lnTo>
                <a:lnTo>
                  <a:pt x="757" y="26"/>
                </a:lnTo>
                <a:lnTo>
                  <a:pt x="784" y="35"/>
                </a:lnTo>
                <a:lnTo>
                  <a:pt x="810" y="47"/>
                </a:lnTo>
                <a:lnTo>
                  <a:pt x="836" y="58"/>
                </a:lnTo>
                <a:lnTo>
                  <a:pt x="861" y="70"/>
                </a:lnTo>
                <a:lnTo>
                  <a:pt x="885" y="85"/>
                </a:lnTo>
                <a:lnTo>
                  <a:pt x="909" y="100"/>
                </a:lnTo>
                <a:lnTo>
                  <a:pt x="932" y="117"/>
                </a:lnTo>
                <a:lnTo>
                  <a:pt x="954" y="133"/>
                </a:lnTo>
                <a:lnTo>
                  <a:pt x="975" y="151"/>
                </a:lnTo>
                <a:lnTo>
                  <a:pt x="995" y="171"/>
                </a:lnTo>
                <a:lnTo>
                  <a:pt x="1015" y="192"/>
                </a:lnTo>
                <a:lnTo>
                  <a:pt x="1032" y="212"/>
                </a:lnTo>
                <a:lnTo>
                  <a:pt x="1050" y="235"/>
                </a:lnTo>
                <a:lnTo>
                  <a:pt x="1066" y="257"/>
                </a:lnTo>
                <a:lnTo>
                  <a:pt x="1082" y="281"/>
                </a:lnTo>
                <a:lnTo>
                  <a:pt x="1095" y="306"/>
                </a:lnTo>
                <a:lnTo>
                  <a:pt x="1108" y="330"/>
                </a:lnTo>
                <a:lnTo>
                  <a:pt x="1120" y="356"/>
                </a:lnTo>
                <a:lnTo>
                  <a:pt x="1130" y="383"/>
                </a:lnTo>
                <a:lnTo>
                  <a:pt x="1139" y="409"/>
                </a:lnTo>
                <a:lnTo>
                  <a:pt x="1147" y="437"/>
                </a:lnTo>
                <a:lnTo>
                  <a:pt x="1154" y="466"/>
                </a:lnTo>
                <a:lnTo>
                  <a:pt x="1159" y="495"/>
                </a:lnTo>
                <a:lnTo>
                  <a:pt x="1163" y="524"/>
                </a:lnTo>
                <a:lnTo>
                  <a:pt x="1165" y="553"/>
                </a:lnTo>
                <a:lnTo>
                  <a:pt x="1166" y="583"/>
                </a:lnTo>
                <a:lnTo>
                  <a:pt x="1166" y="5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bIns="36000" anchor="ctr"/>
          <a:lstStyle/>
          <a:p>
            <a:pPr algn="ctr"/>
            <a:r>
              <a:rPr lang="en-GB" sz="2000" b="1">
                <a:solidFill>
                  <a:schemeClr val="accent3"/>
                </a:solidFill>
              </a:rPr>
              <a:t>X</a:t>
            </a:r>
          </a:p>
        </p:txBody>
      </p:sp>
      <p:sp>
        <p:nvSpPr>
          <p:cNvPr id="59" name="CustomShape 55">
            <a:extLst>
              <a:ext uri="{FF2B5EF4-FFF2-40B4-BE49-F238E27FC236}">
                <a16:creationId xmlns:a16="http://schemas.microsoft.com/office/drawing/2014/main" id="{4F8341BE-2E52-4A57-B952-F9F37B3C5BDF}"/>
              </a:ext>
            </a:extLst>
          </p:cNvPr>
          <p:cNvSpPr/>
          <p:nvPr/>
        </p:nvSpPr>
        <p:spPr>
          <a:xfrm>
            <a:off x="7079875" y="2332172"/>
            <a:ext cx="377460" cy="374252"/>
          </a:xfrm>
          <a:custGeom>
            <a:avLst/>
            <a:gdLst/>
            <a:ahLst/>
            <a:cxnLst/>
            <a:rect l="l" t="t" r="r" b="b"/>
            <a:pathLst>
              <a:path w="1166" h="1166">
                <a:moveTo>
                  <a:pt x="1166" y="583"/>
                </a:moveTo>
                <a:lnTo>
                  <a:pt x="1166" y="583"/>
                </a:lnTo>
                <a:lnTo>
                  <a:pt x="1165" y="613"/>
                </a:lnTo>
                <a:lnTo>
                  <a:pt x="1163" y="643"/>
                </a:lnTo>
                <a:lnTo>
                  <a:pt x="1159" y="672"/>
                </a:lnTo>
                <a:lnTo>
                  <a:pt x="1154" y="700"/>
                </a:lnTo>
                <a:lnTo>
                  <a:pt x="1147" y="729"/>
                </a:lnTo>
                <a:lnTo>
                  <a:pt x="1139" y="757"/>
                </a:lnTo>
                <a:lnTo>
                  <a:pt x="1130" y="784"/>
                </a:lnTo>
                <a:lnTo>
                  <a:pt x="1120" y="810"/>
                </a:lnTo>
                <a:lnTo>
                  <a:pt x="1108" y="836"/>
                </a:lnTo>
                <a:lnTo>
                  <a:pt x="1095" y="861"/>
                </a:lnTo>
                <a:lnTo>
                  <a:pt x="1082" y="885"/>
                </a:lnTo>
                <a:lnTo>
                  <a:pt x="1066" y="909"/>
                </a:lnTo>
                <a:lnTo>
                  <a:pt x="1050" y="932"/>
                </a:lnTo>
                <a:lnTo>
                  <a:pt x="1032" y="954"/>
                </a:lnTo>
                <a:lnTo>
                  <a:pt x="1015" y="975"/>
                </a:lnTo>
                <a:lnTo>
                  <a:pt x="995" y="995"/>
                </a:lnTo>
                <a:lnTo>
                  <a:pt x="975" y="1015"/>
                </a:lnTo>
                <a:lnTo>
                  <a:pt x="954" y="1032"/>
                </a:lnTo>
                <a:lnTo>
                  <a:pt x="932" y="1050"/>
                </a:lnTo>
                <a:lnTo>
                  <a:pt x="909" y="1066"/>
                </a:lnTo>
                <a:lnTo>
                  <a:pt x="885" y="1082"/>
                </a:lnTo>
                <a:lnTo>
                  <a:pt x="861" y="1095"/>
                </a:lnTo>
                <a:lnTo>
                  <a:pt x="836" y="1108"/>
                </a:lnTo>
                <a:lnTo>
                  <a:pt x="810" y="1120"/>
                </a:lnTo>
                <a:lnTo>
                  <a:pt x="784" y="1130"/>
                </a:lnTo>
                <a:lnTo>
                  <a:pt x="757" y="1139"/>
                </a:lnTo>
                <a:lnTo>
                  <a:pt x="729" y="1147"/>
                </a:lnTo>
                <a:lnTo>
                  <a:pt x="700" y="1154"/>
                </a:lnTo>
                <a:lnTo>
                  <a:pt x="672" y="1159"/>
                </a:lnTo>
                <a:lnTo>
                  <a:pt x="643" y="1163"/>
                </a:lnTo>
                <a:lnTo>
                  <a:pt x="613" y="1165"/>
                </a:lnTo>
                <a:lnTo>
                  <a:pt x="583" y="1166"/>
                </a:lnTo>
                <a:lnTo>
                  <a:pt x="583" y="1166"/>
                </a:lnTo>
                <a:lnTo>
                  <a:pt x="553" y="1165"/>
                </a:lnTo>
                <a:lnTo>
                  <a:pt x="524" y="1163"/>
                </a:lnTo>
                <a:lnTo>
                  <a:pt x="495" y="1159"/>
                </a:lnTo>
                <a:lnTo>
                  <a:pt x="466" y="1154"/>
                </a:lnTo>
                <a:lnTo>
                  <a:pt x="437" y="1147"/>
                </a:lnTo>
                <a:lnTo>
                  <a:pt x="410" y="1139"/>
                </a:lnTo>
                <a:lnTo>
                  <a:pt x="383" y="1130"/>
                </a:lnTo>
                <a:lnTo>
                  <a:pt x="356" y="1120"/>
                </a:lnTo>
                <a:lnTo>
                  <a:pt x="330" y="1108"/>
                </a:lnTo>
                <a:lnTo>
                  <a:pt x="306" y="1095"/>
                </a:lnTo>
                <a:lnTo>
                  <a:pt x="281" y="1082"/>
                </a:lnTo>
                <a:lnTo>
                  <a:pt x="257" y="1066"/>
                </a:lnTo>
                <a:lnTo>
                  <a:pt x="235" y="1050"/>
                </a:lnTo>
                <a:lnTo>
                  <a:pt x="212" y="1032"/>
                </a:lnTo>
                <a:lnTo>
                  <a:pt x="192" y="1015"/>
                </a:lnTo>
                <a:lnTo>
                  <a:pt x="171" y="995"/>
                </a:lnTo>
                <a:lnTo>
                  <a:pt x="152" y="975"/>
                </a:lnTo>
                <a:lnTo>
                  <a:pt x="133" y="954"/>
                </a:lnTo>
                <a:lnTo>
                  <a:pt x="117" y="932"/>
                </a:lnTo>
                <a:lnTo>
                  <a:pt x="100" y="909"/>
                </a:lnTo>
                <a:lnTo>
                  <a:pt x="85" y="885"/>
                </a:lnTo>
                <a:lnTo>
                  <a:pt x="70" y="861"/>
                </a:lnTo>
                <a:lnTo>
                  <a:pt x="58" y="836"/>
                </a:lnTo>
                <a:lnTo>
                  <a:pt x="47" y="810"/>
                </a:lnTo>
                <a:lnTo>
                  <a:pt x="35" y="784"/>
                </a:lnTo>
                <a:lnTo>
                  <a:pt x="26" y="757"/>
                </a:lnTo>
                <a:lnTo>
                  <a:pt x="19" y="729"/>
                </a:lnTo>
                <a:lnTo>
                  <a:pt x="13" y="700"/>
                </a:lnTo>
                <a:lnTo>
                  <a:pt x="8" y="672"/>
                </a:lnTo>
                <a:lnTo>
                  <a:pt x="4" y="643"/>
                </a:lnTo>
                <a:lnTo>
                  <a:pt x="2" y="613"/>
                </a:lnTo>
                <a:lnTo>
                  <a:pt x="0" y="583"/>
                </a:lnTo>
                <a:lnTo>
                  <a:pt x="0" y="583"/>
                </a:lnTo>
                <a:lnTo>
                  <a:pt x="2" y="553"/>
                </a:lnTo>
                <a:lnTo>
                  <a:pt x="4" y="524"/>
                </a:lnTo>
                <a:lnTo>
                  <a:pt x="8" y="495"/>
                </a:lnTo>
                <a:lnTo>
                  <a:pt x="13" y="466"/>
                </a:lnTo>
                <a:lnTo>
                  <a:pt x="19" y="437"/>
                </a:lnTo>
                <a:lnTo>
                  <a:pt x="26" y="409"/>
                </a:lnTo>
                <a:lnTo>
                  <a:pt x="35" y="383"/>
                </a:lnTo>
                <a:lnTo>
                  <a:pt x="47" y="356"/>
                </a:lnTo>
                <a:lnTo>
                  <a:pt x="58" y="330"/>
                </a:lnTo>
                <a:lnTo>
                  <a:pt x="70" y="306"/>
                </a:lnTo>
                <a:lnTo>
                  <a:pt x="85" y="281"/>
                </a:lnTo>
                <a:lnTo>
                  <a:pt x="100" y="257"/>
                </a:lnTo>
                <a:lnTo>
                  <a:pt x="117" y="235"/>
                </a:lnTo>
                <a:lnTo>
                  <a:pt x="133" y="212"/>
                </a:lnTo>
                <a:lnTo>
                  <a:pt x="152" y="192"/>
                </a:lnTo>
                <a:lnTo>
                  <a:pt x="171" y="171"/>
                </a:lnTo>
                <a:lnTo>
                  <a:pt x="192" y="151"/>
                </a:lnTo>
                <a:lnTo>
                  <a:pt x="212" y="133"/>
                </a:lnTo>
                <a:lnTo>
                  <a:pt x="235" y="117"/>
                </a:lnTo>
                <a:lnTo>
                  <a:pt x="257" y="100"/>
                </a:lnTo>
                <a:lnTo>
                  <a:pt x="281" y="85"/>
                </a:lnTo>
                <a:lnTo>
                  <a:pt x="306" y="70"/>
                </a:lnTo>
                <a:lnTo>
                  <a:pt x="330" y="58"/>
                </a:lnTo>
                <a:lnTo>
                  <a:pt x="356" y="47"/>
                </a:lnTo>
                <a:lnTo>
                  <a:pt x="383" y="35"/>
                </a:lnTo>
                <a:lnTo>
                  <a:pt x="410" y="26"/>
                </a:lnTo>
                <a:lnTo>
                  <a:pt x="437" y="19"/>
                </a:lnTo>
                <a:lnTo>
                  <a:pt x="466" y="13"/>
                </a:lnTo>
                <a:lnTo>
                  <a:pt x="495" y="8"/>
                </a:lnTo>
                <a:lnTo>
                  <a:pt x="524" y="3"/>
                </a:lnTo>
                <a:lnTo>
                  <a:pt x="553" y="1"/>
                </a:lnTo>
                <a:lnTo>
                  <a:pt x="583" y="0"/>
                </a:lnTo>
                <a:lnTo>
                  <a:pt x="583" y="0"/>
                </a:lnTo>
                <a:lnTo>
                  <a:pt x="613" y="1"/>
                </a:lnTo>
                <a:lnTo>
                  <a:pt x="643" y="3"/>
                </a:lnTo>
                <a:lnTo>
                  <a:pt x="672" y="8"/>
                </a:lnTo>
                <a:lnTo>
                  <a:pt x="700" y="13"/>
                </a:lnTo>
                <a:lnTo>
                  <a:pt x="729" y="19"/>
                </a:lnTo>
                <a:lnTo>
                  <a:pt x="757" y="26"/>
                </a:lnTo>
                <a:lnTo>
                  <a:pt x="784" y="35"/>
                </a:lnTo>
                <a:lnTo>
                  <a:pt x="810" y="47"/>
                </a:lnTo>
                <a:lnTo>
                  <a:pt x="836" y="58"/>
                </a:lnTo>
                <a:lnTo>
                  <a:pt x="861" y="70"/>
                </a:lnTo>
                <a:lnTo>
                  <a:pt x="885" y="85"/>
                </a:lnTo>
                <a:lnTo>
                  <a:pt x="909" y="100"/>
                </a:lnTo>
                <a:lnTo>
                  <a:pt x="932" y="117"/>
                </a:lnTo>
                <a:lnTo>
                  <a:pt x="954" y="133"/>
                </a:lnTo>
                <a:lnTo>
                  <a:pt x="975" y="151"/>
                </a:lnTo>
                <a:lnTo>
                  <a:pt x="995" y="171"/>
                </a:lnTo>
                <a:lnTo>
                  <a:pt x="1015" y="192"/>
                </a:lnTo>
                <a:lnTo>
                  <a:pt x="1032" y="212"/>
                </a:lnTo>
                <a:lnTo>
                  <a:pt x="1050" y="235"/>
                </a:lnTo>
                <a:lnTo>
                  <a:pt x="1066" y="257"/>
                </a:lnTo>
                <a:lnTo>
                  <a:pt x="1082" y="281"/>
                </a:lnTo>
                <a:lnTo>
                  <a:pt x="1095" y="306"/>
                </a:lnTo>
                <a:lnTo>
                  <a:pt x="1108" y="330"/>
                </a:lnTo>
                <a:lnTo>
                  <a:pt x="1120" y="356"/>
                </a:lnTo>
                <a:lnTo>
                  <a:pt x="1130" y="383"/>
                </a:lnTo>
                <a:lnTo>
                  <a:pt x="1139" y="409"/>
                </a:lnTo>
                <a:lnTo>
                  <a:pt x="1147" y="437"/>
                </a:lnTo>
                <a:lnTo>
                  <a:pt x="1154" y="466"/>
                </a:lnTo>
                <a:lnTo>
                  <a:pt x="1159" y="495"/>
                </a:lnTo>
                <a:lnTo>
                  <a:pt x="1163" y="524"/>
                </a:lnTo>
                <a:lnTo>
                  <a:pt x="1165" y="553"/>
                </a:lnTo>
                <a:lnTo>
                  <a:pt x="1166" y="583"/>
                </a:lnTo>
                <a:lnTo>
                  <a:pt x="1166" y="58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36000" bIns="36000" anchor="ctr" anchorCtr="0"/>
          <a:lstStyle/>
          <a:p>
            <a:pPr algn="ctr"/>
            <a:r>
              <a:rPr lang="en-GB" sz="2000" b="1">
                <a:solidFill>
                  <a:schemeClr val="bg1"/>
                </a:solidFill>
                <a:sym typeface="Symbol" panose="05050102010706020507" pitchFamily="18" charset="2"/>
              </a:rPr>
              <a:t></a:t>
            </a:r>
            <a:endParaRPr lang="en-GB" sz="2000" b="1">
              <a:solidFill>
                <a:schemeClr val="bg1"/>
              </a:solidFill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DF3E4505-E81C-4BED-BD29-1041B3E63008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142910" y="0"/>
            <a:ext cx="270" cy="270"/>
          </a:xfrm>
          <a:prstGeom prst="rect">
            <a:avLst/>
          </a:prstGeom>
          <a:ln>
            <a:noFill/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C64A39C-402A-4E99-83F0-4104552F0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Patent Asset Index</a:t>
            </a:r>
            <a:r>
              <a:rPr lang="en-GB" baseline="30000"/>
              <a:t>TM</a:t>
            </a:r>
            <a:r>
              <a:rPr lang="en-GB"/>
              <a:t> Methodology</a:t>
            </a:r>
            <a:br>
              <a:rPr lang="en-GB"/>
            </a:br>
            <a:endParaRPr lang="en-GB"/>
          </a:p>
        </p:txBody>
      </p:sp>
      <p:cxnSp>
        <p:nvCxnSpPr>
          <p:cNvPr id="66" name="Gerader Verbinder 65">
            <a:extLst>
              <a:ext uri="{FF2B5EF4-FFF2-40B4-BE49-F238E27FC236}">
                <a16:creationId xmlns:a16="http://schemas.microsoft.com/office/drawing/2014/main" id="{AA20139B-0CBB-468C-BBE7-8CAE7E5F23FF}"/>
              </a:ext>
            </a:extLst>
          </p:cNvPr>
          <p:cNvCxnSpPr>
            <a:cxnSpLocks/>
          </p:cNvCxnSpPr>
          <p:nvPr/>
        </p:nvCxnSpPr>
        <p:spPr>
          <a:xfrm>
            <a:off x="5805488" y="3008074"/>
            <a:ext cx="269237" cy="0"/>
          </a:xfrm>
          <a:prstGeom prst="line">
            <a:avLst/>
          </a:prstGeom>
          <a:ln w="12700">
            <a:solidFill>
              <a:schemeClr val="accent3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Foliennummernplatzhalter 67">
            <a:extLst>
              <a:ext uri="{FF2B5EF4-FFF2-40B4-BE49-F238E27FC236}">
                <a16:creationId xmlns:a16="http://schemas.microsoft.com/office/drawing/2014/main" id="{6957C397-CF57-4C3B-9EA2-61B5158A6C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893B4-A1BB-47FA-B2D5-C12E8855213D}" type="slidenum">
              <a:rPr lang="en-GB" smtClean="0"/>
              <a:t>25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06329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6F3410E-2BCE-4CA3-B234-BD0711EE76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893B4-A1BB-47FA-B2D5-C12E8855213D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202EC2B-60FD-4A1C-AE55-E99BD9813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600" y="270001"/>
            <a:ext cx="7846638" cy="404906"/>
          </a:xfrm>
        </p:spPr>
        <p:txBody>
          <a:bodyPr/>
          <a:lstStyle/>
          <a:p>
            <a:r>
              <a:rPr lang="en-GB"/>
              <a:t>Table 12</a:t>
            </a:r>
          </a:p>
        </p:txBody>
      </p:sp>
      <p:graphicFrame>
        <p:nvGraphicFramePr>
          <p:cNvPr id="14" name="Tabelle 13">
            <a:extLst>
              <a:ext uri="{FF2B5EF4-FFF2-40B4-BE49-F238E27FC236}">
                <a16:creationId xmlns:a16="http://schemas.microsoft.com/office/drawing/2014/main" id="{AB6BAC4F-4802-4D57-AC6A-3DA36BE5C5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18973"/>
              </p:ext>
            </p:extLst>
          </p:nvPr>
        </p:nvGraphicFramePr>
        <p:xfrm>
          <a:off x="684213" y="987426"/>
          <a:ext cx="3708000" cy="37449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3060028297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3020199219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4224481129"/>
                    </a:ext>
                  </a:extLst>
                </a:gridCol>
              </a:tblGrid>
              <a:tr h="166763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Technology Domain  </a:t>
                      </a:r>
                      <a:endParaRPr lang="en-GB" sz="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36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Technology Subdomain</a:t>
                      </a:r>
                      <a:endParaRPr lang="en-GB" sz="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3600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Portfolio Size</a:t>
                      </a:r>
                      <a:endParaRPr lang="en-GB" sz="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36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812764"/>
                  </a:ext>
                </a:extLst>
              </a:tr>
              <a:tr h="170388">
                <a:tc rowSpan="6">
                  <a:txBody>
                    <a:bodyPr/>
                    <a:lstStyle/>
                    <a:p>
                      <a:pPr algn="l" fontAlgn="b">
                        <a:tabLst>
                          <a:tab pos="128588" algn="l"/>
                        </a:tabLst>
                      </a:pPr>
                      <a:r>
                        <a:rPr lang="en-GB" sz="700" b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	Spacecraft</a:t>
                      </a:r>
                      <a:br>
                        <a:rPr lang="en-GB" sz="700" b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700" b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	Electrical Power</a:t>
                      </a:r>
                      <a:endParaRPr lang="en-GB" sz="7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2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  <a:tabLst>
                          <a:tab pos="242888" algn="l"/>
                        </a:tabLst>
                      </a:pPr>
                      <a:r>
                        <a:rPr lang="en-GB" sz="6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3A	Power System Architecture</a:t>
                      </a:r>
                      <a:endParaRPr lang="en-GB" sz="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309</a:t>
                      </a:r>
                      <a:endParaRPr lang="en-GB" sz="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1066423"/>
                  </a:ext>
                </a:extLst>
              </a:tr>
              <a:tr h="170388">
                <a:tc vMerge="1"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9" marR="949" marT="949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  <a:tabLst>
                          <a:tab pos="242888" algn="l"/>
                        </a:tabLst>
                      </a:pPr>
                      <a:r>
                        <a:rPr lang="en-GB" sz="6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3B I	Photovoltaic Generator Technology</a:t>
                      </a:r>
                      <a:endParaRPr lang="en-GB" sz="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1 099</a:t>
                      </a:r>
                      <a:endParaRPr lang="en-GB" sz="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358549"/>
                  </a:ext>
                </a:extLst>
              </a:tr>
              <a:tr h="170388">
                <a:tc vMerge="1"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9" marR="949" marT="949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  <a:tabLst>
                          <a:tab pos="242888" algn="l"/>
                        </a:tabLst>
                      </a:pPr>
                      <a:r>
                        <a:rPr lang="en-GB" sz="6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3B II	Fuel Cell Technologies</a:t>
                      </a:r>
                      <a:endParaRPr lang="en-GB" sz="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501</a:t>
                      </a:r>
                      <a:endParaRPr lang="en-GB" sz="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0169298"/>
                  </a:ext>
                </a:extLst>
              </a:tr>
              <a:tr h="170388">
                <a:tc vMerge="1"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9" marR="949" marT="949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  <a:tabLst>
                          <a:tab pos="242888" algn="l"/>
                        </a:tabLst>
                      </a:pPr>
                      <a:r>
                        <a:rPr lang="en-GB" sz="6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3B III	Nuclear and Thermo-Electric Power 	Generator Technologies</a:t>
                      </a:r>
                      <a:endParaRPr lang="en-GB" sz="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315</a:t>
                      </a:r>
                      <a:endParaRPr lang="en-GB" sz="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2046381"/>
                  </a:ext>
                </a:extLst>
              </a:tr>
              <a:tr h="170388">
                <a:tc vMerge="1"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9" marR="949" marT="949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  <a:tabLst>
                          <a:tab pos="242888" algn="l"/>
                        </a:tabLst>
                      </a:pPr>
                      <a:r>
                        <a:rPr lang="en-GB" sz="6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3C I	Electro-Chemical Technologies for 	Energy Storage</a:t>
                      </a:r>
                      <a:endParaRPr lang="en-GB" sz="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656</a:t>
                      </a:r>
                      <a:endParaRPr lang="en-GB" sz="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3148473"/>
                  </a:ext>
                </a:extLst>
              </a:tr>
              <a:tr h="170388">
                <a:tc vMerge="1"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9" marR="949" marT="949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  <a:tabLst>
                          <a:tab pos="242888" algn="l"/>
                        </a:tabLst>
                      </a:pPr>
                      <a:r>
                        <a:rPr lang="en-GB" sz="6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3C II	Mechanical Technology for Energy 	Storage</a:t>
                      </a:r>
                      <a:endParaRPr lang="en-GB" sz="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</a:t>
                      </a:r>
                      <a:endParaRPr lang="en-GB" sz="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8176798"/>
                  </a:ext>
                </a:extLst>
              </a:tr>
              <a:tr h="170388">
                <a:tc rowSpan="8">
                  <a:txBody>
                    <a:bodyPr/>
                    <a:lstStyle/>
                    <a:p>
                      <a:pPr algn="l" fontAlgn="b">
                        <a:tabLst>
                          <a:tab pos="128588" algn="l"/>
                        </a:tabLst>
                      </a:pPr>
                      <a:r>
                        <a:rPr lang="en-GB" sz="700" b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	Space System</a:t>
                      </a:r>
                      <a:br>
                        <a:rPr lang="en-GB" sz="700" b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700" b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	Control </a:t>
                      </a:r>
                      <a:endParaRPr lang="en-GB" sz="7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2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  <a:tabLst>
                          <a:tab pos="242888" algn="l"/>
                        </a:tabLst>
                      </a:pPr>
                      <a:r>
                        <a:rPr lang="en-GB" sz="6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5A I	AOCS/GNC Architecture</a:t>
                      </a:r>
                      <a:endParaRPr lang="en-GB" sz="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537</a:t>
                      </a:r>
                      <a:endParaRPr lang="en-GB" sz="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6954194"/>
                  </a:ext>
                </a:extLst>
              </a:tr>
              <a:tr h="170388">
                <a:tc vMerge="1"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9" marR="949" marT="949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  <a:tabLst>
                          <a:tab pos="242888" algn="l"/>
                        </a:tabLst>
                      </a:pPr>
                      <a:r>
                        <a:rPr lang="en-GB" sz="6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5A II	Autonomy and FDIR</a:t>
                      </a:r>
                      <a:endParaRPr lang="en-GB" sz="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1133</a:t>
                      </a:r>
                      <a:endParaRPr lang="en-GB" sz="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2297245"/>
                  </a:ext>
                </a:extLst>
              </a:tr>
              <a:tr h="170388">
                <a:tc vMerge="1"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9" marR="949" marT="949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  <a:tabLst>
                          <a:tab pos="242888" algn="l"/>
                        </a:tabLst>
                      </a:pPr>
                      <a:r>
                        <a:rPr lang="en-GB" sz="6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5B I	GNC Technologies for Entry, Descent 	and Landing</a:t>
                      </a:r>
                      <a:endParaRPr lang="en-GB" sz="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437</a:t>
                      </a:r>
                      <a:endParaRPr lang="en-GB" sz="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3558684"/>
                  </a:ext>
                </a:extLst>
              </a:tr>
              <a:tr h="170388">
                <a:tc vMerge="1"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9" marR="949" marT="949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  <a:tabLst>
                          <a:tab pos="242888" algn="l"/>
                        </a:tabLst>
                      </a:pPr>
                      <a:r>
                        <a:rPr lang="en-GB" sz="6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5B II	GNC Technologies for Cruise, 	Rendezvous and Docking of Capture</a:t>
                      </a:r>
                      <a:endParaRPr lang="en-GB" sz="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657</a:t>
                      </a:r>
                      <a:endParaRPr lang="en-GB" sz="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052255"/>
                  </a:ext>
                </a:extLst>
              </a:tr>
              <a:tr h="170388">
                <a:tc vMerge="1"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9" marR="949" marT="949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  <a:tabLst>
                          <a:tab pos="242888" algn="l"/>
                        </a:tabLst>
                      </a:pPr>
                      <a:r>
                        <a:rPr lang="en-GB" sz="6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5B III	High Accuracy Pointing Technologies</a:t>
                      </a:r>
                      <a:endParaRPr lang="en-GB" sz="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669</a:t>
                      </a:r>
                      <a:endParaRPr lang="en-GB" sz="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5156560"/>
                  </a:ext>
                </a:extLst>
              </a:tr>
              <a:tr h="170388">
                <a:tc vMerge="1"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9" marR="949" marT="949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  <a:tabLst>
                          <a:tab pos="242888" algn="l"/>
                        </a:tabLst>
                      </a:pPr>
                      <a:r>
                        <a:rPr lang="en-GB" sz="6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5D I	AOC/GNC Optical Sensors</a:t>
                      </a:r>
                      <a:endParaRPr lang="en-GB" sz="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818</a:t>
                      </a:r>
                      <a:endParaRPr lang="en-GB" sz="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9368904"/>
                  </a:ext>
                </a:extLst>
              </a:tr>
              <a:tr h="170388">
                <a:tc vMerge="1"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9" marR="949" marT="949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  <a:tabLst>
                          <a:tab pos="242888" algn="l"/>
                        </a:tabLst>
                      </a:pPr>
                      <a:r>
                        <a:rPr lang="en-GB" sz="6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5D II	AOCS/GNC Inertial and Magnetic 	Sensors</a:t>
                      </a:r>
                      <a:endParaRPr lang="en-GB" sz="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647</a:t>
                      </a:r>
                      <a:endParaRPr lang="en-GB" sz="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6015018"/>
                  </a:ext>
                </a:extLst>
              </a:tr>
              <a:tr h="170388">
                <a:tc vMerge="1"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9" marR="949" marT="949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  <a:tabLst>
                          <a:tab pos="242888" algn="l"/>
                        </a:tabLst>
                      </a:pPr>
                      <a:r>
                        <a:rPr lang="en-GB" sz="6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5D III	AOCS/GNC Inertial and Magnetic 	Actuators</a:t>
                      </a:r>
                      <a:endParaRPr lang="en-GB" sz="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637</a:t>
                      </a:r>
                      <a:endParaRPr lang="en-GB" sz="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3392703"/>
                  </a:ext>
                </a:extLst>
              </a:tr>
              <a:tr h="170388">
                <a:tc rowSpan="3">
                  <a:txBody>
                    <a:bodyPr/>
                    <a:lstStyle/>
                    <a:p>
                      <a:pPr algn="l" fontAlgn="b">
                        <a:tabLst>
                          <a:tab pos="128588" algn="l"/>
                        </a:tabLst>
                      </a:pPr>
                      <a:r>
                        <a:rPr lang="en-GB" sz="700" b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	Space Debris </a:t>
                      </a:r>
                      <a:endParaRPr lang="en-GB" sz="7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2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  <a:tabLst>
                          <a:tab pos="242888" algn="l"/>
                        </a:tabLst>
                      </a:pPr>
                      <a:r>
                        <a:rPr lang="en-GB" sz="6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11A I	Ground-based Radar Measurements	of Debris and Meteorites</a:t>
                      </a:r>
                      <a:endParaRPr lang="en-GB" sz="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en-GB" sz="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4653703"/>
                  </a:ext>
                </a:extLst>
              </a:tr>
              <a:tr h="170388">
                <a:tc vMerge="1"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9" marR="949" marT="949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  <a:tabLst>
                          <a:tab pos="242888" algn="l"/>
                        </a:tabLst>
                      </a:pPr>
                      <a:r>
                        <a:rPr lang="en-GB" sz="6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11A II	Ground-based optical Measurements	of Debris and Meteorites</a:t>
                      </a:r>
                      <a:endParaRPr lang="en-GB" sz="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59</a:t>
                      </a:r>
                      <a:endParaRPr lang="en-GB" sz="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0764597"/>
                  </a:ext>
                </a:extLst>
              </a:tr>
              <a:tr h="170388">
                <a:tc vMerge="1"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9" marR="949" marT="949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  <a:tabLst>
                          <a:tab pos="242888" algn="l"/>
                        </a:tabLst>
                      </a:pPr>
                      <a:r>
                        <a:rPr lang="en-GB" sz="6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11A III	In situ Radar and optical Measurements 	of Debris and Meteorites</a:t>
                      </a:r>
                      <a:endParaRPr lang="en-GB" sz="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</a:t>
                      </a:r>
                      <a:endParaRPr lang="en-GB" sz="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4113062"/>
                  </a:ext>
                </a:extLst>
              </a:tr>
              <a:tr h="170388">
                <a:tc rowSpan="4">
                  <a:txBody>
                    <a:bodyPr/>
                    <a:lstStyle/>
                    <a:p>
                      <a:pPr algn="l" fontAlgn="b">
                        <a:tabLst>
                          <a:tab pos="128588" algn="l"/>
                        </a:tabLst>
                      </a:pPr>
                      <a:r>
                        <a:rPr lang="en-GB" sz="700" b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	Automation,</a:t>
                      </a:r>
                      <a:br>
                        <a:rPr lang="en-GB" sz="700" b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700" b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	Telepresence &amp;</a:t>
                      </a:r>
                      <a:br>
                        <a:rPr lang="en-GB" sz="700" b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700" b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	Robotics</a:t>
                      </a:r>
                      <a:endParaRPr lang="en-GB" sz="7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2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  <a:tabLst>
                          <a:tab pos="242888" algn="l"/>
                        </a:tabLst>
                      </a:pPr>
                      <a:r>
                        <a:rPr lang="en-GB" sz="6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13A I	Planetary Exploration</a:t>
                      </a:r>
                      <a:endParaRPr lang="en-GB" sz="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320</a:t>
                      </a:r>
                      <a:endParaRPr lang="en-GB" sz="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0910578"/>
                  </a:ext>
                </a:extLst>
              </a:tr>
              <a:tr h="170388">
                <a:tc vMerge="1"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9" marR="949" marT="949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  <a:tabLst>
                          <a:tab pos="242888" algn="l"/>
                        </a:tabLst>
                      </a:pPr>
                      <a:r>
                        <a:rPr lang="en-GB" sz="6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13A II	Orbital Systems</a:t>
                      </a:r>
                      <a:endParaRPr lang="en-GB" sz="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318</a:t>
                      </a:r>
                      <a:endParaRPr lang="en-GB" sz="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442895"/>
                  </a:ext>
                </a:extLst>
              </a:tr>
              <a:tr h="170388">
                <a:tc vMerge="1"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9" marR="949" marT="949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  <a:tabLst>
                          <a:tab pos="242888" algn="l"/>
                        </a:tabLst>
                      </a:pPr>
                      <a:r>
                        <a:rPr lang="en-GB" sz="6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13B I	Manipulation Systems</a:t>
                      </a:r>
                      <a:endParaRPr lang="en-GB" sz="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642</a:t>
                      </a:r>
                      <a:endParaRPr lang="en-GB" sz="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0383570"/>
                  </a:ext>
                </a:extLst>
              </a:tr>
              <a:tr h="170388">
                <a:tc vMerge="1"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9" marR="949" marT="949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  <a:tabLst>
                          <a:tab pos="242888" algn="l"/>
                        </a:tabLst>
                      </a:pPr>
                      <a:r>
                        <a:rPr lang="en-GB" sz="6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13B II	Mobility Systems</a:t>
                      </a:r>
                      <a:endParaRPr lang="en-GB" sz="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502</a:t>
                      </a:r>
                      <a:endParaRPr lang="en-GB" sz="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5167119"/>
                  </a:ext>
                </a:extLst>
              </a:tr>
            </a:tbl>
          </a:graphicData>
        </a:graphic>
      </p:graphicFrame>
      <p:graphicFrame>
        <p:nvGraphicFramePr>
          <p:cNvPr id="15" name="Tabelle 14">
            <a:extLst>
              <a:ext uri="{FF2B5EF4-FFF2-40B4-BE49-F238E27FC236}">
                <a16:creationId xmlns:a16="http://schemas.microsoft.com/office/drawing/2014/main" id="{C254A002-8540-4B32-A9D8-A0B2480F2BCD}"/>
              </a:ext>
            </a:extLst>
          </p:cNvPr>
          <p:cNvGraphicFramePr>
            <a:graphicFrameLocks noGrp="1"/>
          </p:cNvGraphicFramePr>
          <p:nvPr/>
        </p:nvGraphicFramePr>
        <p:xfrm>
          <a:off x="4826238" y="987425"/>
          <a:ext cx="3708000" cy="35770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3060028297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3020199219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4224481129"/>
                    </a:ext>
                  </a:extLst>
                </a:gridCol>
              </a:tblGrid>
              <a:tr h="166882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Technology Domain  </a:t>
                      </a:r>
                      <a:endParaRPr lang="en-GB" sz="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36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Technology Subdomain</a:t>
                      </a:r>
                      <a:endParaRPr lang="en-GB" sz="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3600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Portfolio Size</a:t>
                      </a:r>
                      <a:endParaRPr lang="en-GB" sz="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36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812764"/>
                  </a:ext>
                </a:extLst>
              </a:tr>
              <a:tr h="170510">
                <a:tc>
                  <a:txBody>
                    <a:bodyPr/>
                    <a:lstStyle/>
                    <a:p>
                      <a:pPr algn="l" fontAlgn="b">
                        <a:tabLst>
                          <a:tab pos="128588" algn="l"/>
                        </a:tabLst>
                      </a:pPr>
                      <a:r>
                        <a:rPr lang="en-GB" sz="700" b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	Mechanisms </a:t>
                      </a:r>
                      <a:endParaRPr lang="en-GB" sz="7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2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  <a:tabLst>
                          <a:tab pos="242888" algn="l"/>
                        </a:tabLst>
                      </a:pPr>
                      <a:r>
                        <a:rPr lang="en-GB" sz="6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15B	Non-Explosive Release Technologies</a:t>
                      </a:r>
                      <a:endParaRPr lang="en-GB" sz="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988</a:t>
                      </a:r>
                      <a:endParaRPr lang="en-GB" sz="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5398970"/>
                  </a:ext>
                </a:extLst>
              </a:tr>
              <a:tr h="170510">
                <a:tc rowSpan="12">
                  <a:txBody>
                    <a:bodyPr/>
                    <a:lstStyle/>
                    <a:p>
                      <a:pPr algn="l" fontAlgn="b">
                        <a:tabLst>
                          <a:tab pos="128588" algn="l"/>
                        </a:tabLst>
                      </a:pPr>
                      <a:r>
                        <a:rPr lang="en-GB" sz="700" b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	Propulsion </a:t>
                      </a:r>
                      <a:endParaRPr lang="en-GB" sz="7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2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  <a:tabLst>
                          <a:tab pos="242888" algn="l"/>
                        </a:tabLst>
                      </a:pPr>
                      <a:r>
                        <a:rPr lang="en-GB" sz="6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19A I	Liquid Propulsion Systems</a:t>
                      </a:r>
                      <a:endParaRPr lang="en-GB" sz="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1 615</a:t>
                      </a:r>
                      <a:endParaRPr lang="en-GB" sz="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0852421"/>
                  </a:ext>
                </a:extLst>
              </a:tr>
              <a:tr h="170510">
                <a:tc vMerge="1"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9" marR="949" marT="949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  <a:tabLst>
                          <a:tab pos="242888" algn="l"/>
                        </a:tabLst>
                      </a:pPr>
                      <a:r>
                        <a:rPr lang="en-GB" sz="6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19A II	Solid Propulsion Systems</a:t>
                      </a:r>
                      <a:endParaRPr lang="en-GB" sz="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801</a:t>
                      </a:r>
                      <a:endParaRPr lang="en-GB" sz="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050180"/>
                  </a:ext>
                </a:extLst>
              </a:tr>
              <a:tr h="170510">
                <a:tc vMerge="1"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9" marR="949" marT="949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  <a:tabLst>
                          <a:tab pos="242888" algn="l"/>
                        </a:tabLst>
                      </a:pPr>
                      <a:r>
                        <a:rPr lang="en-GB" sz="6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19A III	Air-Breathing and Hybrid Propulsion 	Systems</a:t>
                      </a:r>
                      <a:endParaRPr lang="en-GB" sz="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169</a:t>
                      </a:r>
                      <a:endParaRPr lang="en-GB" sz="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0797839"/>
                  </a:ext>
                </a:extLst>
              </a:tr>
              <a:tr h="170510">
                <a:tc vMerge="1"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9" marR="949" marT="949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  <a:tabLst>
                          <a:tab pos="242888" algn="l"/>
                        </a:tabLst>
                      </a:pPr>
                      <a:r>
                        <a:rPr lang="en-GB" sz="6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19B I	Electrostatic Systems</a:t>
                      </a:r>
                      <a:endParaRPr lang="en-GB" sz="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711</a:t>
                      </a:r>
                      <a:endParaRPr lang="en-GB" sz="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979234"/>
                  </a:ext>
                </a:extLst>
              </a:tr>
              <a:tr h="170510">
                <a:tc vMerge="1"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9" marR="949" marT="949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  <a:tabLst>
                          <a:tab pos="242888" algn="l"/>
                        </a:tabLst>
                      </a:pPr>
                      <a:r>
                        <a:rPr lang="en-GB" sz="6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19B II	Electrothermal Systems</a:t>
                      </a:r>
                      <a:endParaRPr lang="en-GB" sz="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142</a:t>
                      </a:r>
                      <a:endParaRPr lang="en-GB" sz="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8649857"/>
                  </a:ext>
                </a:extLst>
              </a:tr>
              <a:tr h="170510">
                <a:tc vMerge="1"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9" marR="949" marT="949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  <a:tabLst>
                          <a:tab pos="242888" algn="l"/>
                        </a:tabLst>
                      </a:pPr>
                      <a:r>
                        <a:rPr lang="en-GB" sz="6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19B III	Electromagnetic Systems</a:t>
                      </a:r>
                      <a:endParaRPr lang="en-GB" sz="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220</a:t>
                      </a:r>
                      <a:endParaRPr lang="en-GB" sz="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1200076"/>
                  </a:ext>
                </a:extLst>
              </a:tr>
              <a:tr h="170510">
                <a:tc vMerge="1"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9" marR="949" marT="949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  <a:tabLst>
                          <a:tab pos="242888" algn="l"/>
                        </a:tabLst>
                      </a:pPr>
                      <a:r>
                        <a:rPr lang="en-GB" sz="6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19C I	Solar Thermal Propulsion Systems</a:t>
                      </a:r>
                      <a:endParaRPr lang="en-GB" sz="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461</a:t>
                      </a:r>
                      <a:endParaRPr lang="en-GB" sz="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9084274"/>
                  </a:ext>
                </a:extLst>
              </a:tr>
              <a:tr h="170510">
                <a:tc vMerge="1"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9" marR="949" marT="949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  <a:tabLst>
                          <a:tab pos="242888" algn="l"/>
                        </a:tabLst>
                      </a:pPr>
                      <a:r>
                        <a:rPr lang="en-GB" sz="6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19C II	Nuclear Propulsion Systems</a:t>
                      </a:r>
                      <a:endParaRPr lang="en-GB" sz="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58</a:t>
                      </a:r>
                      <a:endParaRPr lang="en-GB" sz="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288197"/>
                  </a:ext>
                </a:extLst>
              </a:tr>
              <a:tr h="170510">
                <a:tc vMerge="1"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9" marR="949" marT="949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  <a:tabLst>
                          <a:tab pos="242888" algn="l"/>
                        </a:tabLst>
                      </a:pPr>
                      <a:r>
                        <a:rPr lang="en-GB" sz="6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19C III	Solar Sailing Propulsion Systems</a:t>
                      </a:r>
                      <a:endParaRPr lang="en-GB" sz="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113</a:t>
                      </a:r>
                      <a:endParaRPr lang="en-GB" sz="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9452959"/>
                  </a:ext>
                </a:extLst>
              </a:tr>
              <a:tr h="170510">
                <a:tc vMerge="1"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9" marR="949" marT="949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  <a:tabLst>
                          <a:tab pos="242888" algn="l"/>
                        </a:tabLst>
                      </a:pPr>
                      <a:r>
                        <a:rPr lang="en-GB" sz="6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19C IV	Tethered Propulsion Systems</a:t>
                      </a:r>
                      <a:endParaRPr lang="en-GB" sz="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216</a:t>
                      </a:r>
                      <a:endParaRPr lang="en-GB" sz="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2649368"/>
                  </a:ext>
                </a:extLst>
              </a:tr>
              <a:tr h="170510">
                <a:tc vMerge="1"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9" marR="949" marT="949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  <a:tabLst>
                          <a:tab pos="242888" algn="l"/>
                        </a:tabLst>
                      </a:pPr>
                      <a:r>
                        <a:rPr lang="en-GB" sz="6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19C V	New Concepts</a:t>
                      </a:r>
                      <a:endParaRPr lang="en-GB" sz="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327</a:t>
                      </a:r>
                      <a:endParaRPr lang="en-GB" sz="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0264849"/>
                  </a:ext>
                </a:extLst>
              </a:tr>
              <a:tr h="170510">
                <a:tc vMerge="1"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9" marR="949" marT="949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  <a:tabLst>
                          <a:tab pos="242888" algn="l"/>
                        </a:tabLst>
                      </a:pPr>
                      <a:r>
                        <a:rPr lang="en-GB" sz="6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19D IV	Ground Support Equipment</a:t>
                      </a:r>
                      <a:endParaRPr lang="en-GB" sz="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259</a:t>
                      </a:r>
                      <a:endParaRPr lang="en-GB" sz="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7257983"/>
                  </a:ext>
                </a:extLst>
              </a:tr>
              <a:tr h="170510">
                <a:tc rowSpan="4">
                  <a:txBody>
                    <a:bodyPr/>
                    <a:lstStyle/>
                    <a:p>
                      <a:pPr algn="l" fontAlgn="b">
                        <a:tabLst>
                          <a:tab pos="128588" algn="l"/>
                        </a:tabLst>
                      </a:pPr>
                      <a:r>
                        <a:rPr lang="en-GB" sz="700" b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	Structures </a:t>
                      </a:r>
                      <a:endParaRPr lang="en-GB" sz="7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2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  <a:tabLst>
                          <a:tab pos="242888" algn="l"/>
                        </a:tabLst>
                      </a:pPr>
                      <a:r>
                        <a:rPr lang="en-GB" sz="6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20G II	Advanced Tank Design and Verification 	Technologies</a:t>
                      </a:r>
                      <a:endParaRPr lang="en-GB" sz="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661</a:t>
                      </a:r>
                      <a:endParaRPr lang="en-GB" sz="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2864473"/>
                  </a:ext>
                </a:extLst>
              </a:tr>
              <a:tr h="170510">
                <a:tc vMerge="1"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9" marR="949" marT="949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  <a:tabLst>
                          <a:tab pos="242888" algn="l"/>
                        </a:tabLst>
                      </a:pPr>
                      <a:r>
                        <a:rPr lang="en-GB" sz="6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20G III	Landing Attenuation Technologies</a:t>
                      </a:r>
                      <a:endParaRPr lang="en-GB" sz="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330</a:t>
                      </a:r>
                      <a:endParaRPr lang="en-GB" sz="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3032435"/>
                  </a:ext>
                </a:extLst>
              </a:tr>
              <a:tr h="170510">
                <a:tc vMerge="1"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9" marR="949" marT="949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  <a:tabLst>
                          <a:tab pos="242888" algn="l"/>
                        </a:tabLst>
                      </a:pPr>
                      <a:r>
                        <a:rPr lang="en-GB" sz="6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20H I	Habitation Primary and Secondary 	Structure Technologies</a:t>
                      </a:r>
                      <a:endParaRPr lang="en-GB" sz="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333</a:t>
                      </a:r>
                      <a:endParaRPr lang="en-GB" sz="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2085365"/>
                  </a:ext>
                </a:extLst>
              </a:tr>
              <a:tr h="170510">
                <a:tc vMerge="1"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9" marR="949" marT="949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  <a:tabLst>
                          <a:tab pos="242888" algn="l"/>
                        </a:tabLst>
                      </a:pPr>
                      <a:r>
                        <a:rPr lang="en-GB" sz="6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20H II	EVA Suits, Mechanical Aspects</a:t>
                      </a:r>
                      <a:endParaRPr lang="en-GB" sz="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104</a:t>
                      </a:r>
                      <a:endParaRPr lang="en-GB" sz="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031780"/>
                  </a:ext>
                </a:extLst>
              </a:tr>
              <a:tr h="170510">
                <a:tc rowSpan="3">
                  <a:txBody>
                    <a:bodyPr/>
                    <a:lstStyle/>
                    <a:p>
                      <a:pPr algn="l" fontAlgn="b">
                        <a:tabLst>
                          <a:tab pos="128588" algn="l"/>
                        </a:tabLst>
                      </a:pPr>
                      <a:r>
                        <a:rPr lang="en-GB" sz="700" b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	Thermal</a:t>
                      </a:r>
                      <a:endParaRPr lang="en-GB" sz="7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2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  <a:tabLst>
                          <a:tab pos="242888" algn="l"/>
                        </a:tabLst>
                      </a:pPr>
                      <a:r>
                        <a:rPr lang="en-GB" sz="6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21C I	Ablative Systems</a:t>
                      </a:r>
                      <a:endParaRPr lang="en-GB" sz="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86</a:t>
                      </a:r>
                      <a:endParaRPr lang="en-GB" sz="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801083"/>
                  </a:ext>
                </a:extLst>
              </a:tr>
              <a:tr h="170510">
                <a:tc vMerge="1"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9" marR="949" marT="949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  <a:tabLst>
                          <a:tab pos="242888" algn="l"/>
                        </a:tabLst>
                      </a:pPr>
                      <a:r>
                        <a:rPr lang="en-GB" sz="6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21D I	Coatings and Insulations</a:t>
                      </a:r>
                      <a:endParaRPr lang="en-GB" sz="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409</a:t>
                      </a:r>
                      <a:endParaRPr lang="en-GB" sz="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3989771"/>
                  </a:ext>
                </a:extLst>
              </a:tr>
              <a:tr h="170510">
                <a:tc vMerge="1"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9" marR="949" marT="949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  <a:tabLst>
                          <a:tab pos="242888" algn="l"/>
                        </a:tabLst>
                      </a:pPr>
                      <a:r>
                        <a:rPr lang="en-GB" sz="6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21D III	Radiators</a:t>
                      </a:r>
                      <a:endParaRPr lang="en-GB" sz="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511</a:t>
                      </a:r>
                      <a:endParaRPr lang="en-GB" sz="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9745280"/>
                  </a:ext>
                </a:extLst>
              </a:tr>
            </a:tbl>
          </a:graphicData>
        </a:graphic>
      </p:graphicFrame>
      <p:graphicFrame>
        <p:nvGraphicFramePr>
          <p:cNvPr id="18" name="Chart Placeholder 5">
            <a:extLst>
              <a:ext uri="{FF2B5EF4-FFF2-40B4-BE49-F238E27FC236}">
                <a16:creationId xmlns:a16="http://schemas.microsoft.com/office/drawing/2014/main" id="{34D5CCF6-280D-4D47-B461-E592F08A1374}"/>
              </a:ext>
            </a:extLst>
          </p:cNvPr>
          <p:cNvGraphicFramePr>
            <a:graphicFrameLocks/>
          </p:cNvGraphicFramePr>
          <p:nvPr/>
        </p:nvGraphicFramePr>
        <p:xfrm>
          <a:off x="3495675" y="1152527"/>
          <a:ext cx="629421" cy="3579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Chart Placeholder 5">
            <a:extLst>
              <a:ext uri="{FF2B5EF4-FFF2-40B4-BE49-F238E27FC236}">
                <a16:creationId xmlns:a16="http://schemas.microsoft.com/office/drawing/2014/main" id="{C5BB53D3-E7B2-42C5-880C-0D8FE750B3AF}"/>
              </a:ext>
            </a:extLst>
          </p:cNvPr>
          <p:cNvGraphicFramePr>
            <a:graphicFrameLocks/>
          </p:cNvGraphicFramePr>
          <p:nvPr/>
        </p:nvGraphicFramePr>
        <p:xfrm>
          <a:off x="7641861" y="1152527"/>
          <a:ext cx="629421" cy="3411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403812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6F3410E-2BCE-4CA3-B234-BD0711EE76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893B4-A1BB-47FA-B2D5-C12E8855213D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202EC2B-60FD-4A1C-AE55-E99BD9813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Figure 3</a:t>
            </a:r>
          </a:p>
        </p:txBody>
      </p:sp>
      <p:graphicFrame>
        <p:nvGraphicFramePr>
          <p:cNvPr id="2" name="Chart 5">
            <a:extLst>
              <a:ext uri="{FF2B5EF4-FFF2-40B4-BE49-F238E27FC236}">
                <a16:creationId xmlns:a16="http://schemas.microsoft.com/office/drawing/2014/main" id="{C361AE21-C616-434A-9449-1D3D7AA77A79}"/>
              </a:ext>
            </a:extLst>
          </p:cNvPr>
          <p:cNvGraphicFramePr>
            <a:graphicFrameLocks/>
          </p:cNvGraphicFramePr>
          <p:nvPr/>
        </p:nvGraphicFramePr>
        <p:xfrm>
          <a:off x="684000" y="987425"/>
          <a:ext cx="7848000" cy="373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542995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C0F17D7-1C15-43CD-A74E-2FF8A9F549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893B4-A1BB-47FA-B2D5-C12E8855213D}" type="slidenum">
              <a:rPr lang="en-GB" smtClean="0"/>
              <a:t>4</a:t>
            </a:fld>
            <a:endParaRPr lang="en-GB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EDA4B47-5F1D-4C92-824C-9B6F71176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600" y="270001"/>
            <a:ext cx="7846638" cy="404906"/>
          </a:xfrm>
        </p:spPr>
        <p:txBody>
          <a:bodyPr/>
          <a:lstStyle/>
          <a:p>
            <a:r>
              <a:rPr lang="en-GB"/>
              <a:t>Figure 4</a:t>
            </a:r>
          </a:p>
        </p:txBody>
      </p:sp>
      <p:graphicFrame>
        <p:nvGraphicFramePr>
          <p:cNvPr id="4" name="Chart 5">
            <a:extLst>
              <a:ext uri="{FF2B5EF4-FFF2-40B4-BE49-F238E27FC236}">
                <a16:creationId xmlns:a16="http://schemas.microsoft.com/office/drawing/2014/main" id="{E57738F5-ED03-4494-A00E-5AC3FF8ABD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7605271"/>
              </p:ext>
            </p:extLst>
          </p:nvPr>
        </p:nvGraphicFramePr>
        <p:xfrm>
          <a:off x="683999" y="1166454"/>
          <a:ext cx="7848813" cy="3557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B77AAD95-7819-4CB6-A2FE-DF6D3003C2F9}"/>
              </a:ext>
            </a:extLst>
          </p:cNvPr>
          <p:cNvSpPr txBox="1"/>
          <p:nvPr/>
        </p:nvSpPr>
        <p:spPr>
          <a:xfrm>
            <a:off x="1609724" y="3807620"/>
            <a:ext cx="271463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 algn="ctr">
              <a:lnSpc>
                <a:spcPct val="100000"/>
              </a:lnSpc>
              <a:spcAft>
                <a:spcPts val="300"/>
              </a:spcAft>
              <a:buNone/>
            </a:pPr>
            <a:r>
              <a:rPr lang="en-GB" sz="1200"/>
              <a:t>5.7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DA17F46-6549-4C69-A4A5-00DA652EEFE0}"/>
              </a:ext>
            </a:extLst>
          </p:cNvPr>
          <p:cNvSpPr txBox="1"/>
          <p:nvPr/>
        </p:nvSpPr>
        <p:spPr>
          <a:xfrm>
            <a:off x="2077878" y="3807620"/>
            <a:ext cx="271463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 algn="ctr">
              <a:lnSpc>
                <a:spcPct val="100000"/>
              </a:lnSpc>
              <a:spcAft>
                <a:spcPts val="300"/>
              </a:spcAft>
              <a:buNone/>
            </a:pPr>
            <a:r>
              <a:rPr lang="en-GB" sz="1200"/>
              <a:t>8.6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E03B330-654E-44FA-A9FB-1A7764EFEC0B}"/>
              </a:ext>
            </a:extLst>
          </p:cNvPr>
          <p:cNvSpPr txBox="1"/>
          <p:nvPr/>
        </p:nvSpPr>
        <p:spPr>
          <a:xfrm>
            <a:off x="2546032" y="3807620"/>
            <a:ext cx="271463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 algn="ctr">
              <a:lnSpc>
                <a:spcPct val="100000"/>
              </a:lnSpc>
              <a:spcAft>
                <a:spcPts val="300"/>
              </a:spcAft>
              <a:buNone/>
            </a:pPr>
            <a:r>
              <a:rPr lang="en-GB" sz="1200"/>
              <a:t>5.2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EAEB2C1-85ED-45B9-BA38-87A67FE24DFB}"/>
              </a:ext>
            </a:extLst>
          </p:cNvPr>
          <p:cNvSpPr txBox="1"/>
          <p:nvPr/>
        </p:nvSpPr>
        <p:spPr>
          <a:xfrm>
            <a:off x="3014186" y="3807620"/>
            <a:ext cx="271463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 algn="ctr">
              <a:lnSpc>
                <a:spcPct val="100000"/>
              </a:lnSpc>
              <a:spcAft>
                <a:spcPts val="300"/>
              </a:spcAft>
              <a:buNone/>
            </a:pPr>
            <a:r>
              <a:rPr lang="en-GB" sz="1200"/>
              <a:t>4.6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EF89059-4F02-47B5-BE00-29811ACF82E5}"/>
              </a:ext>
            </a:extLst>
          </p:cNvPr>
          <p:cNvSpPr txBox="1"/>
          <p:nvPr/>
        </p:nvSpPr>
        <p:spPr>
          <a:xfrm>
            <a:off x="3482340" y="3807620"/>
            <a:ext cx="271463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 algn="ctr">
              <a:lnSpc>
                <a:spcPct val="100000"/>
              </a:lnSpc>
              <a:spcAft>
                <a:spcPts val="300"/>
              </a:spcAft>
              <a:buNone/>
            </a:pPr>
            <a:r>
              <a:rPr lang="en-GB" sz="1200"/>
              <a:t>2.9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C5584DB-041E-4289-AFBD-4BB1939C34CC}"/>
              </a:ext>
            </a:extLst>
          </p:cNvPr>
          <p:cNvSpPr txBox="1"/>
          <p:nvPr/>
        </p:nvSpPr>
        <p:spPr>
          <a:xfrm>
            <a:off x="3950494" y="3552350"/>
            <a:ext cx="271463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 algn="ctr">
              <a:lnSpc>
                <a:spcPct val="100000"/>
              </a:lnSpc>
              <a:spcAft>
                <a:spcPts val="300"/>
              </a:spcAft>
              <a:buNone/>
            </a:pPr>
            <a:r>
              <a:rPr lang="en-GB" sz="1200"/>
              <a:t>-3.8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9E2965B-37E5-47A9-9F7B-7D66E146AC6B}"/>
              </a:ext>
            </a:extLst>
          </p:cNvPr>
          <p:cNvSpPr txBox="1"/>
          <p:nvPr/>
        </p:nvSpPr>
        <p:spPr>
          <a:xfrm>
            <a:off x="4418648" y="3807620"/>
            <a:ext cx="271463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 algn="ctr">
              <a:lnSpc>
                <a:spcPct val="100000"/>
              </a:lnSpc>
              <a:spcAft>
                <a:spcPts val="300"/>
              </a:spcAft>
              <a:buNone/>
            </a:pPr>
            <a:r>
              <a:rPr lang="en-GB" sz="1200"/>
              <a:t>7.6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43ACA72-B2E7-4A07-BEA6-E54805C5A868}"/>
              </a:ext>
            </a:extLst>
          </p:cNvPr>
          <p:cNvSpPr txBox="1"/>
          <p:nvPr/>
        </p:nvSpPr>
        <p:spPr>
          <a:xfrm>
            <a:off x="4886802" y="3807620"/>
            <a:ext cx="271463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 algn="ctr">
              <a:lnSpc>
                <a:spcPct val="100000"/>
              </a:lnSpc>
              <a:spcAft>
                <a:spcPts val="300"/>
              </a:spcAft>
              <a:buNone/>
            </a:pPr>
            <a:r>
              <a:rPr lang="en-GB" sz="1200"/>
              <a:t>8.1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46A6D7B-CDA3-48A9-B7B3-419F5DC71BEA}"/>
              </a:ext>
            </a:extLst>
          </p:cNvPr>
          <p:cNvSpPr txBox="1"/>
          <p:nvPr/>
        </p:nvSpPr>
        <p:spPr>
          <a:xfrm>
            <a:off x="5354956" y="3807620"/>
            <a:ext cx="271463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 algn="ctr">
              <a:lnSpc>
                <a:spcPct val="100000"/>
              </a:lnSpc>
              <a:spcAft>
                <a:spcPts val="300"/>
              </a:spcAft>
              <a:buNone/>
            </a:pPr>
            <a:r>
              <a:rPr lang="en-GB" sz="1200"/>
              <a:t>9.2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80BF0B0-C1BC-4BD0-99BF-98AB7EA2FE4A}"/>
              </a:ext>
            </a:extLst>
          </p:cNvPr>
          <p:cNvSpPr txBox="1"/>
          <p:nvPr/>
        </p:nvSpPr>
        <p:spPr>
          <a:xfrm>
            <a:off x="5823110" y="3807620"/>
            <a:ext cx="271463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 algn="ctr">
              <a:lnSpc>
                <a:spcPct val="100000"/>
              </a:lnSpc>
              <a:spcAft>
                <a:spcPts val="300"/>
              </a:spcAft>
              <a:buNone/>
            </a:pPr>
            <a:r>
              <a:rPr lang="en-GB" sz="1200"/>
              <a:t>8.5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BD16A79-D671-4C4A-AAA1-65A1BC85C6EA}"/>
              </a:ext>
            </a:extLst>
          </p:cNvPr>
          <p:cNvSpPr txBox="1"/>
          <p:nvPr/>
        </p:nvSpPr>
        <p:spPr>
          <a:xfrm>
            <a:off x="6291264" y="3807620"/>
            <a:ext cx="271463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 algn="ctr">
              <a:lnSpc>
                <a:spcPct val="100000"/>
              </a:lnSpc>
              <a:spcAft>
                <a:spcPts val="300"/>
              </a:spcAft>
              <a:buNone/>
            </a:pPr>
            <a:r>
              <a:rPr lang="en-GB" sz="1200"/>
              <a:t>4.5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A98380D-C5A9-4D93-BB26-3377FD0B647D}"/>
              </a:ext>
            </a:extLst>
          </p:cNvPr>
          <p:cNvSpPr txBox="1"/>
          <p:nvPr/>
        </p:nvSpPr>
        <p:spPr>
          <a:xfrm>
            <a:off x="6759418" y="3807620"/>
            <a:ext cx="271463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 algn="ctr">
              <a:lnSpc>
                <a:spcPct val="100000"/>
              </a:lnSpc>
              <a:spcAft>
                <a:spcPts val="300"/>
              </a:spcAft>
              <a:buNone/>
            </a:pPr>
            <a:r>
              <a:rPr lang="en-GB" sz="1200"/>
              <a:t>7.7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1D6C4C81-EF15-4496-AEA3-A6DFA18EC48D}"/>
              </a:ext>
            </a:extLst>
          </p:cNvPr>
          <p:cNvSpPr txBox="1"/>
          <p:nvPr/>
        </p:nvSpPr>
        <p:spPr>
          <a:xfrm>
            <a:off x="7227572" y="3807620"/>
            <a:ext cx="271463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 algn="ctr">
              <a:lnSpc>
                <a:spcPct val="100000"/>
              </a:lnSpc>
              <a:spcAft>
                <a:spcPts val="300"/>
              </a:spcAft>
              <a:buNone/>
            </a:pPr>
            <a:r>
              <a:rPr lang="en-GB" sz="1200"/>
              <a:t>8.3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709F452-37DF-4D35-900E-83685FB9A6E8}"/>
              </a:ext>
            </a:extLst>
          </p:cNvPr>
          <p:cNvSpPr txBox="1"/>
          <p:nvPr/>
        </p:nvSpPr>
        <p:spPr>
          <a:xfrm>
            <a:off x="8163877" y="3807620"/>
            <a:ext cx="271463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 algn="ctr">
              <a:lnSpc>
                <a:spcPct val="100000"/>
              </a:lnSpc>
              <a:spcAft>
                <a:spcPts val="300"/>
              </a:spcAft>
              <a:buNone/>
            </a:pPr>
            <a:r>
              <a:rPr lang="en-GB" sz="1200"/>
              <a:t>5.2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4ED4B78-3AAD-45F7-B23D-AF7DA54F3FD8}"/>
              </a:ext>
            </a:extLst>
          </p:cNvPr>
          <p:cNvSpPr txBox="1"/>
          <p:nvPr/>
        </p:nvSpPr>
        <p:spPr>
          <a:xfrm>
            <a:off x="703475" y="946214"/>
            <a:ext cx="924933" cy="184666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0" indent="0">
              <a:lnSpc>
                <a:spcPct val="100000"/>
              </a:lnSpc>
              <a:spcAft>
                <a:spcPts val="300"/>
              </a:spcAft>
              <a:buNone/>
            </a:pPr>
            <a:r>
              <a:rPr lang="en-GB" sz="1200" b="1"/>
              <a:t>Applications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ADBBCFF-EA71-4B77-9580-B71F7474D269}"/>
              </a:ext>
            </a:extLst>
          </p:cNvPr>
          <p:cNvSpPr txBox="1"/>
          <p:nvPr/>
        </p:nvSpPr>
        <p:spPr>
          <a:xfrm>
            <a:off x="7334996" y="4593086"/>
            <a:ext cx="1197444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indent="0" algn="r">
              <a:lnSpc>
                <a:spcPct val="100000"/>
              </a:lnSpc>
              <a:spcAft>
                <a:spcPts val="300"/>
              </a:spcAft>
              <a:buNone/>
            </a:pPr>
            <a:r>
              <a:rPr lang="en-GB" sz="1200" b="1"/>
              <a:t>Application year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8361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F05C10E-ABE4-4A6F-BB06-15827ECF3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893B4-A1BB-47FA-B2D5-C12E8855213D}" type="slidenum">
              <a:rPr lang="en-GB" smtClean="0"/>
              <a:t>5</a:t>
            </a:fld>
            <a:endParaRPr lang="en-GB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2CA99ED-B161-4622-906C-F7F3A8EAB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Figure 6</a:t>
            </a:r>
          </a:p>
        </p:txBody>
      </p:sp>
      <p:graphicFrame>
        <p:nvGraphicFramePr>
          <p:cNvPr id="5" name="Chart 5">
            <a:extLst>
              <a:ext uri="{FF2B5EF4-FFF2-40B4-BE49-F238E27FC236}">
                <a16:creationId xmlns:a16="http://schemas.microsoft.com/office/drawing/2014/main" id="{4DB4A28C-4F7B-49C4-9B1C-FA03AA1DF6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9835122"/>
              </p:ext>
            </p:extLst>
          </p:nvPr>
        </p:nvGraphicFramePr>
        <p:xfrm>
          <a:off x="683999" y="1219200"/>
          <a:ext cx="7848813" cy="3504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0396C0A5-C0D1-40DA-96C1-5537D9AA06D6}"/>
              </a:ext>
            </a:extLst>
          </p:cNvPr>
          <p:cNvSpPr txBox="1"/>
          <p:nvPr/>
        </p:nvSpPr>
        <p:spPr>
          <a:xfrm>
            <a:off x="7761396" y="4593086"/>
            <a:ext cx="771044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indent="0" algn="r">
              <a:lnSpc>
                <a:spcPct val="100000"/>
              </a:lnSpc>
              <a:spcAft>
                <a:spcPts val="300"/>
              </a:spcAft>
              <a:buNone/>
            </a:pPr>
            <a:r>
              <a:rPr lang="en-GB" sz="1200" b="1"/>
              <a:t>Filing year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8D9C889-36EE-4475-B85B-127873859E44}"/>
              </a:ext>
            </a:extLst>
          </p:cNvPr>
          <p:cNvSpPr txBox="1"/>
          <p:nvPr/>
        </p:nvSpPr>
        <p:spPr>
          <a:xfrm>
            <a:off x="6574870" y="895987"/>
            <a:ext cx="1885131" cy="184666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0" indent="0">
              <a:lnSpc>
                <a:spcPct val="100000"/>
              </a:lnSpc>
              <a:spcAft>
                <a:spcPts val="300"/>
              </a:spcAft>
              <a:buNone/>
            </a:pPr>
            <a:r>
              <a:rPr lang="en-GB" sz="1200" b="1"/>
              <a:t>No. of patent applications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F075D3C-5B62-41EC-9B79-8F6F19C619BA}"/>
              </a:ext>
            </a:extLst>
          </p:cNvPr>
          <p:cNvSpPr txBox="1"/>
          <p:nvPr/>
        </p:nvSpPr>
        <p:spPr>
          <a:xfrm>
            <a:off x="683999" y="896355"/>
            <a:ext cx="1558120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/>
            <a:r>
              <a:rPr lang="en-GB" sz="1200" b="1">
                <a:solidFill>
                  <a:srgbClr val="404955"/>
                </a:solidFill>
              </a:rPr>
              <a:t>No. of patent families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2717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F05C10E-ABE4-4A6F-BB06-15827ECF3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893B4-A1BB-47FA-B2D5-C12E8855213D}" type="slidenum">
              <a:rPr lang="en-GB" smtClean="0"/>
              <a:t>6</a:t>
            </a:fld>
            <a:endParaRPr lang="en-GB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2CA99ED-B161-4622-906C-F7F3A8EAB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Figure 7</a:t>
            </a:r>
          </a:p>
        </p:txBody>
      </p:sp>
      <p:graphicFrame>
        <p:nvGraphicFramePr>
          <p:cNvPr id="5" name="Chart 5">
            <a:extLst>
              <a:ext uri="{FF2B5EF4-FFF2-40B4-BE49-F238E27FC236}">
                <a16:creationId xmlns:a16="http://schemas.microsoft.com/office/drawing/2014/main" id="{4DB4A28C-4F7B-49C4-9B1C-FA03AA1DF6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3612064"/>
              </p:ext>
            </p:extLst>
          </p:nvPr>
        </p:nvGraphicFramePr>
        <p:xfrm>
          <a:off x="683999" y="1219200"/>
          <a:ext cx="7848813" cy="3504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0E6E3727-A000-454B-BA6B-BE5030C11E47}"/>
              </a:ext>
            </a:extLst>
          </p:cNvPr>
          <p:cNvSpPr txBox="1"/>
          <p:nvPr/>
        </p:nvSpPr>
        <p:spPr>
          <a:xfrm>
            <a:off x="7761396" y="4593086"/>
            <a:ext cx="771044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indent="0" algn="r">
              <a:lnSpc>
                <a:spcPct val="100000"/>
              </a:lnSpc>
              <a:spcAft>
                <a:spcPts val="300"/>
              </a:spcAft>
              <a:buNone/>
            </a:pPr>
            <a:r>
              <a:rPr lang="en-GB" sz="1200" b="1"/>
              <a:t>Filing year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C991243-7C3E-484E-90B3-2246742E24B0}"/>
              </a:ext>
            </a:extLst>
          </p:cNvPr>
          <p:cNvSpPr txBox="1"/>
          <p:nvPr/>
        </p:nvSpPr>
        <p:spPr>
          <a:xfrm>
            <a:off x="703475" y="946214"/>
            <a:ext cx="1558119" cy="184666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0" indent="0">
              <a:lnSpc>
                <a:spcPct val="100000"/>
              </a:lnSpc>
              <a:spcAft>
                <a:spcPts val="300"/>
              </a:spcAft>
              <a:buNone/>
            </a:pPr>
            <a:r>
              <a:rPr lang="en-GB" sz="1200" b="1"/>
              <a:t>No. of patent families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403299C-A886-421D-B827-EF2586D905E6}"/>
              </a:ext>
            </a:extLst>
          </p:cNvPr>
          <p:cNvSpPr txBox="1"/>
          <p:nvPr/>
        </p:nvSpPr>
        <p:spPr>
          <a:xfrm>
            <a:off x="6647308" y="954792"/>
            <a:ext cx="1885132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/>
            <a:r>
              <a:rPr lang="en-GB" sz="1200" b="1">
                <a:solidFill>
                  <a:srgbClr val="404955"/>
                </a:solidFill>
              </a:rPr>
              <a:t>No. of patent applications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1044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llipse 47">
            <a:extLst>
              <a:ext uri="{FF2B5EF4-FFF2-40B4-BE49-F238E27FC236}">
                <a16:creationId xmlns:a16="http://schemas.microsoft.com/office/drawing/2014/main" id="{D1C0ADFC-5F7D-42E9-9BFC-DBCC57AB86A7}"/>
              </a:ext>
            </a:extLst>
          </p:cNvPr>
          <p:cNvSpPr/>
          <p:nvPr/>
        </p:nvSpPr>
        <p:spPr>
          <a:xfrm>
            <a:off x="1447800" y="1724526"/>
            <a:ext cx="2384400" cy="2384400"/>
          </a:xfrm>
          <a:prstGeom prst="ellipse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aphicFrame>
        <p:nvGraphicFramePr>
          <p:cNvPr id="40" name="Diagramm 39">
            <a:extLst>
              <a:ext uri="{FF2B5EF4-FFF2-40B4-BE49-F238E27FC236}">
                <a16:creationId xmlns:a16="http://schemas.microsoft.com/office/drawing/2014/main" id="{AB58C265-91B8-45BD-A132-2CE8FBA9D1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5908561"/>
              </p:ext>
            </p:extLst>
          </p:nvPr>
        </p:nvGraphicFramePr>
        <p:xfrm>
          <a:off x="684213" y="1348740"/>
          <a:ext cx="3925070" cy="302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4" name="Rechteck 43">
            <a:extLst>
              <a:ext uri="{FF2B5EF4-FFF2-40B4-BE49-F238E27FC236}">
                <a16:creationId xmlns:a16="http://schemas.microsoft.com/office/drawing/2014/main" id="{37AA028A-9B33-4A5B-8AEC-8E37F7C7DB89}"/>
              </a:ext>
            </a:extLst>
          </p:cNvPr>
          <p:cNvSpPr/>
          <p:nvPr/>
        </p:nvSpPr>
        <p:spPr>
          <a:xfrm>
            <a:off x="684000" y="899742"/>
            <a:ext cx="5661678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sz="1600" b="1"/>
              <a:t>Origin of inventor, filings worldwide and filings in EPO38+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F05C10E-ABE4-4A6F-BB06-15827ECF3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893B4-A1BB-47FA-B2D5-C12E8855213D}" type="slidenum">
              <a:rPr lang="en-GB" smtClean="0"/>
              <a:t>7</a:t>
            </a:fld>
            <a:endParaRPr lang="en-GB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2CA99ED-B161-4622-906C-F7F3A8EAB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Figure 8</a:t>
            </a:r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504A9D9D-476E-4946-AD92-4AEA92D1DF96}"/>
              </a:ext>
            </a:extLst>
          </p:cNvPr>
          <p:cNvSpPr/>
          <p:nvPr/>
        </p:nvSpPr>
        <p:spPr>
          <a:xfrm>
            <a:off x="5371330" y="1724526"/>
            <a:ext cx="2384400" cy="2384400"/>
          </a:xfrm>
          <a:prstGeom prst="ellipse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aphicFrame>
        <p:nvGraphicFramePr>
          <p:cNvPr id="57" name="Diagramm 56">
            <a:extLst>
              <a:ext uri="{FF2B5EF4-FFF2-40B4-BE49-F238E27FC236}">
                <a16:creationId xmlns:a16="http://schemas.microsoft.com/office/drawing/2014/main" id="{1E61F399-EFF4-4B87-8A56-242BE31612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7924957"/>
              </p:ext>
            </p:extLst>
          </p:nvPr>
        </p:nvGraphicFramePr>
        <p:xfrm>
          <a:off x="4607743" y="1348740"/>
          <a:ext cx="3925070" cy="302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48C8B2FB-75C6-48C0-99DA-74812B0781BD}"/>
              </a:ext>
            </a:extLst>
          </p:cNvPr>
          <p:cNvGrpSpPr/>
          <p:nvPr/>
        </p:nvGrpSpPr>
        <p:grpSpPr>
          <a:xfrm>
            <a:off x="684000" y="4453195"/>
            <a:ext cx="4976262" cy="279143"/>
            <a:chOff x="684000" y="4453195"/>
            <a:chExt cx="4976262" cy="279143"/>
          </a:xfrm>
        </p:grpSpPr>
        <p:sp>
          <p:nvSpPr>
            <p:cNvPr id="27" name="Rectangle 5">
              <a:extLst>
                <a:ext uri="{FF2B5EF4-FFF2-40B4-BE49-F238E27FC236}">
                  <a16:creationId xmlns:a16="http://schemas.microsoft.com/office/drawing/2014/main" id="{A423B718-1442-46D7-B16E-2C91736A0155}"/>
                </a:ext>
              </a:extLst>
            </p:cNvPr>
            <p:cNvSpPr/>
            <p:nvPr/>
          </p:nvSpPr>
          <p:spPr>
            <a:xfrm>
              <a:off x="684000" y="4453195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70000" tIns="0" rIns="0" bIns="0" rtlCol="0" anchor="ctr"/>
            <a:lstStyle/>
            <a:p>
              <a:pPr fontAlgn="b"/>
              <a:r>
                <a:rPr lang="en-GB" sz="1000">
                  <a:solidFill>
                    <a:schemeClr val="tx1"/>
                  </a:solidFill>
                </a:rPr>
                <a:t>USA</a:t>
              </a:r>
            </a:p>
          </p:txBody>
        </p:sp>
        <p:sp>
          <p:nvSpPr>
            <p:cNvPr id="29" name="Rectangle 5">
              <a:extLst>
                <a:ext uri="{FF2B5EF4-FFF2-40B4-BE49-F238E27FC236}">
                  <a16:creationId xmlns:a16="http://schemas.microsoft.com/office/drawing/2014/main" id="{47535CF8-7A61-4BEB-93FD-004E2BE28439}"/>
                </a:ext>
              </a:extLst>
            </p:cNvPr>
            <p:cNvSpPr/>
            <p:nvPr/>
          </p:nvSpPr>
          <p:spPr>
            <a:xfrm>
              <a:off x="1304041" y="4453195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70000" tIns="0" rIns="0" bIns="0" rtlCol="0" anchor="ctr"/>
            <a:lstStyle/>
            <a:p>
              <a:pPr fontAlgn="b"/>
              <a:r>
                <a:rPr lang="en-GB" sz="1000">
                  <a:solidFill>
                    <a:schemeClr val="tx1"/>
                  </a:solidFill>
                </a:rPr>
                <a:t>China</a:t>
              </a:r>
            </a:p>
          </p:txBody>
        </p:sp>
        <p:sp>
          <p:nvSpPr>
            <p:cNvPr id="31" name="Rectangle 5">
              <a:extLst>
                <a:ext uri="{FF2B5EF4-FFF2-40B4-BE49-F238E27FC236}">
                  <a16:creationId xmlns:a16="http://schemas.microsoft.com/office/drawing/2014/main" id="{70B24E20-6B25-4311-B81B-322CC93502A0}"/>
                </a:ext>
              </a:extLst>
            </p:cNvPr>
            <p:cNvSpPr/>
            <p:nvPr/>
          </p:nvSpPr>
          <p:spPr>
            <a:xfrm>
              <a:off x="1999521" y="4453195"/>
              <a:ext cx="108000" cy="108000"/>
            </a:xfrm>
            <a:prstGeom prst="ellipse">
              <a:avLst/>
            </a:prstGeom>
            <a:solidFill>
              <a:srgbClr val="3CC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70000" tIns="0" rIns="0" bIns="0" rtlCol="0" anchor="ctr"/>
            <a:lstStyle/>
            <a:p>
              <a:pPr fontAlgn="b"/>
              <a:r>
                <a:rPr lang="en-GB" sz="1000">
                  <a:solidFill>
                    <a:schemeClr val="tx1"/>
                  </a:solidFill>
                </a:rPr>
                <a:t>Japan</a:t>
              </a:r>
            </a:p>
          </p:txBody>
        </p:sp>
        <p:sp>
          <p:nvSpPr>
            <p:cNvPr id="33" name="Rectangle 5">
              <a:extLst>
                <a:ext uri="{FF2B5EF4-FFF2-40B4-BE49-F238E27FC236}">
                  <a16:creationId xmlns:a16="http://schemas.microsoft.com/office/drawing/2014/main" id="{36BFD586-0976-4577-900A-6EF3B99A2752}"/>
                </a:ext>
              </a:extLst>
            </p:cNvPr>
            <p:cNvSpPr/>
            <p:nvPr/>
          </p:nvSpPr>
          <p:spPr>
            <a:xfrm>
              <a:off x="2797929" y="4453195"/>
              <a:ext cx="108000" cy="108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70000" tIns="0" rIns="0" bIns="0" rtlCol="0" anchor="ctr"/>
            <a:lstStyle/>
            <a:p>
              <a:pPr fontAlgn="b"/>
              <a:r>
                <a:rPr lang="en-GB" sz="1000">
                  <a:solidFill>
                    <a:schemeClr val="tx1"/>
                  </a:solidFill>
                </a:rPr>
                <a:t>Germany</a:t>
              </a:r>
            </a:p>
          </p:txBody>
        </p:sp>
        <p:sp>
          <p:nvSpPr>
            <p:cNvPr id="35" name="Rectangle 5">
              <a:extLst>
                <a:ext uri="{FF2B5EF4-FFF2-40B4-BE49-F238E27FC236}">
                  <a16:creationId xmlns:a16="http://schemas.microsoft.com/office/drawing/2014/main" id="{B847AB91-AE3E-4FFF-9B73-4958C548004E}"/>
                </a:ext>
              </a:extLst>
            </p:cNvPr>
            <p:cNvSpPr/>
            <p:nvPr/>
          </p:nvSpPr>
          <p:spPr>
            <a:xfrm>
              <a:off x="3673534" y="4453195"/>
              <a:ext cx="108000" cy="108000"/>
            </a:xfrm>
            <a:prstGeom prst="ellipse">
              <a:avLst/>
            </a:prstGeom>
            <a:solidFill>
              <a:srgbClr val="B9D2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70000" tIns="0" rIns="0" bIns="0" rtlCol="0" anchor="ctr"/>
            <a:lstStyle/>
            <a:p>
              <a:pPr fontAlgn="b"/>
              <a:r>
                <a:rPr lang="en-GB" sz="1000">
                  <a:solidFill>
                    <a:schemeClr val="tx1"/>
                  </a:solidFill>
                </a:rPr>
                <a:t>France</a:t>
              </a:r>
            </a:p>
          </p:txBody>
        </p:sp>
        <p:sp>
          <p:nvSpPr>
            <p:cNvPr id="36" name="Rectangle 5">
              <a:extLst>
                <a:ext uri="{FF2B5EF4-FFF2-40B4-BE49-F238E27FC236}">
                  <a16:creationId xmlns:a16="http://schemas.microsoft.com/office/drawing/2014/main" id="{64F5FA81-1591-427F-A1D2-7CC9C1C15208}"/>
                </a:ext>
              </a:extLst>
            </p:cNvPr>
            <p:cNvSpPr/>
            <p:nvPr/>
          </p:nvSpPr>
          <p:spPr>
            <a:xfrm>
              <a:off x="4491984" y="4453195"/>
              <a:ext cx="108000" cy="108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70000" tIns="0" rIns="0" bIns="0" rtlCol="0" anchor="ctr"/>
            <a:lstStyle/>
            <a:p>
              <a:pPr fontAlgn="b"/>
              <a:r>
                <a:rPr lang="en-GB" sz="1000">
                  <a:solidFill>
                    <a:schemeClr val="tx1"/>
                  </a:solidFill>
                </a:rPr>
                <a:t>South Korea</a:t>
              </a:r>
            </a:p>
          </p:txBody>
        </p:sp>
        <p:sp>
          <p:nvSpPr>
            <p:cNvPr id="37" name="Rectangle 5">
              <a:extLst>
                <a:ext uri="{FF2B5EF4-FFF2-40B4-BE49-F238E27FC236}">
                  <a16:creationId xmlns:a16="http://schemas.microsoft.com/office/drawing/2014/main" id="{7475C2F7-00CC-4E12-BD46-85464CEEDFDE}"/>
                </a:ext>
              </a:extLst>
            </p:cNvPr>
            <p:cNvSpPr/>
            <p:nvPr/>
          </p:nvSpPr>
          <p:spPr>
            <a:xfrm>
              <a:off x="5552262" y="4453195"/>
              <a:ext cx="108000" cy="108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70000" tIns="0" rIns="0" bIns="0" rtlCol="0" anchor="ctr"/>
            <a:lstStyle/>
            <a:p>
              <a:pPr fontAlgn="b"/>
              <a:r>
                <a:rPr lang="en-GB" sz="1000">
                  <a:solidFill>
                    <a:schemeClr val="tx1"/>
                  </a:solidFill>
                </a:rPr>
                <a:t>Russia</a:t>
              </a:r>
            </a:p>
          </p:txBody>
        </p:sp>
        <p:sp>
          <p:nvSpPr>
            <p:cNvPr id="38" name="Rectangle 5">
              <a:extLst>
                <a:ext uri="{FF2B5EF4-FFF2-40B4-BE49-F238E27FC236}">
                  <a16:creationId xmlns:a16="http://schemas.microsoft.com/office/drawing/2014/main" id="{213A80D8-0A0F-4F7B-86FF-73619AC61D2C}"/>
                </a:ext>
              </a:extLst>
            </p:cNvPr>
            <p:cNvSpPr/>
            <p:nvPr/>
          </p:nvSpPr>
          <p:spPr>
            <a:xfrm>
              <a:off x="684000" y="4624338"/>
              <a:ext cx="108000" cy="108000"/>
            </a:xfrm>
            <a:prstGeom prst="ellipse">
              <a:avLst/>
            </a:prstGeom>
            <a:solidFill>
              <a:srgbClr val="8A10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70000" tIns="0" rIns="0" bIns="0" rtlCol="0" anchor="ctr"/>
            <a:lstStyle/>
            <a:p>
              <a:pPr fontAlgn="b"/>
              <a:r>
                <a:rPr lang="en-GB" sz="1000">
                  <a:solidFill>
                    <a:schemeClr val="tx1"/>
                  </a:solidFill>
                </a:rPr>
                <a:t>United Kingdom</a:t>
              </a:r>
            </a:p>
          </p:txBody>
        </p:sp>
        <p:sp>
          <p:nvSpPr>
            <p:cNvPr id="39" name="Rectangle 5">
              <a:extLst>
                <a:ext uri="{FF2B5EF4-FFF2-40B4-BE49-F238E27FC236}">
                  <a16:creationId xmlns:a16="http://schemas.microsoft.com/office/drawing/2014/main" id="{19C6CD2B-7940-40D3-8B72-08E0C95F1A3D}"/>
                </a:ext>
              </a:extLst>
            </p:cNvPr>
            <p:cNvSpPr/>
            <p:nvPr/>
          </p:nvSpPr>
          <p:spPr>
            <a:xfrm>
              <a:off x="1999521" y="4624338"/>
              <a:ext cx="108000" cy="108000"/>
            </a:xfrm>
            <a:prstGeom prst="ellipse">
              <a:avLst/>
            </a:prstGeom>
            <a:solidFill>
              <a:srgbClr val="7FB1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70000" tIns="0" rIns="0" bIns="0" rtlCol="0" anchor="ctr"/>
            <a:lstStyle/>
            <a:p>
              <a:pPr fontAlgn="b"/>
              <a:r>
                <a:rPr lang="en-GB" sz="1000">
                  <a:solidFill>
                    <a:schemeClr val="tx1"/>
                  </a:solidFill>
                </a:rPr>
                <a:t>Canada</a:t>
              </a:r>
            </a:p>
          </p:txBody>
        </p:sp>
        <p:sp>
          <p:nvSpPr>
            <p:cNvPr id="41" name="Rectangle 5">
              <a:extLst>
                <a:ext uri="{FF2B5EF4-FFF2-40B4-BE49-F238E27FC236}">
                  <a16:creationId xmlns:a16="http://schemas.microsoft.com/office/drawing/2014/main" id="{DE2945D8-F376-4A41-8B89-58E80B6E2623}"/>
                </a:ext>
              </a:extLst>
            </p:cNvPr>
            <p:cNvSpPr/>
            <p:nvPr/>
          </p:nvSpPr>
          <p:spPr>
            <a:xfrm>
              <a:off x="2797929" y="4624338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70000" tIns="0" rIns="0" bIns="0" rtlCol="0" anchor="ctr"/>
            <a:lstStyle/>
            <a:p>
              <a:pPr fontAlgn="b"/>
              <a:r>
                <a:rPr lang="en-GB" sz="1000">
                  <a:solidFill>
                    <a:schemeClr val="tx1"/>
                  </a:solidFill>
                </a:rPr>
                <a:t>Italy</a:t>
              </a:r>
            </a:p>
          </p:txBody>
        </p:sp>
        <p:sp>
          <p:nvSpPr>
            <p:cNvPr id="43" name="Rectangle 5">
              <a:extLst>
                <a:ext uri="{FF2B5EF4-FFF2-40B4-BE49-F238E27FC236}">
                  <a16:creationId xmlns:a16="http://schemas.microsoft.com/office/drawing/2014/main" id="{CD6E6AE1-E236-486B-87C5-EAD82F0443E4}"/>
                </a:ext>
              </a:extLst>
            </p:cNvPr>
            <p:cNvSpPr/>
            <p:nvPr/>
          </p:nvSpPr>
          <p:spPr>
            <a:xfrm>
              <a:off x="3673534" y="4624338"/>
              <a:ext cx="108000" cy="108000"/>
            </a:xfrm>
            <a:prstGeom prst="ellipse">
              <a:avLst/>
            </a:prstGeom>
            <a:solidFill>
              <a:srgbClr val="D257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70000" tIns="0" rIns="0" bIns="0" rtlCol="0" anchor="ctr"/>
            <a:lstStyle/>
            <a:p>
              <a:pPr fontAlgn="b"/>
              <a:r>
                <a:rPr lang="en-GB" sz="1000">
                  <a:solidFill>
                    <a:schemeClr val="tx1"/>
                  </a:solidFill>
                </a:rPr>
                <a:t>Sweden</a:t>
              </a:r>
            </a:p>
          </p:txBody>
        </p:sp>
        <p:sp>
          <p:nvSpPr>
            <p:cNvPr id="45" name="Rectangle 5">
              <a:extLst>
                <a:ext uri="{FF2B5EF4-FFF2-40B4-BE49-F238E27FC236}">
                  <a16:creationId xmlns:a16="http://schemas.microsoft.com/office/drawing/2014/main" id="{21691676-ADE8-4D54-A738-233924480DE9}"/>
                </a:ext>
              </a:extLst>
            </p:cNvPr>
            <p:cNvSpPr/>
            <p:nvPr/>
          </p:nvSpPr>
          <p:spPr>
            <a:xfrm>
              <a:off x="4491984" y="4624338"/>
              <a:ext cx="108000" cy="108000"/>
            </a:xfrm>
            <a:prstGeom prst="ellipse">
              <a:avLst/>
            </a:prstGeom>
            <a:solidFill>
              <a:srgbClr val="8FA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70000" tIns="0" rIns="0" bIns="0" rtlCol="0" anchor="ctr"/>
            <a:lstStyle/>
            <a:p>
              <a:pPr fontAlgn="b"/>
              <a:r>
                <a:rPr lang="en-GB" sz="1000">
                  <a:solidFill>
                    <a:schemeClr val="tx1"/>
                  </a:solidFill>
                </a:rPr>
                <a:t>Netherlands</a:t>
              </a:r>
            </a:p>
          </p:txBody>
        </p:sp>
        <p:sp>
          <p:nvSpPr>
            <p:cNvPr id="46" name="Rectangle 5">
              <a:extLst>
                <a:ext uri="{FF2B5EF4-FFF2-40B4-BE49-F238E27FC236}">
                  <a16:creationId xmlns:a16="http://schemas.microsoft.com/office/drawing/2014/main" id="{B58F0B18-5AF8-41B9-98D6-981005429493}"/>
                </a:ext>
              </a:extLst>
            </p:cNvPr>
            <p:cNvSpPr/>
            <p:nvPr/>
          </p:nvSpPr>
          <p:spPr>
            <a:xfrm>
              <a:off x="5552262" y="4624338"/>
              <a:ext cx="108000" cy="10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70000" tIns="0" rIns="0" bIns="0" rtlCol="0" anchor="ctr"/>
            <a:lstStyle/>
            <a:p>
              <a:pPr fontAlgn="b"/>
              <a:r>
                <a:rPr lang="en-GB" sz="1000">
                  <a:solidFill>
                    <a:schemeClr val="tx1"/>
                  </a:solidFill>
                </a:rPr>
                <a:t>All Others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81349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6F3410E-2BCE-4CA3-B234-BD0711EE76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893B4-A1BB-47FA-B2D5-C12E8855213D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202EC2B-60FD-4A1C-AE55-E99BD9813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Figure 9</a:t>
            </a:r>
          </a:p>
        </p:txBody>
      </p:sp>
      <p:graphicFrame>
        <p:nvGraphicFramePr>
          <p:cNvPr id="2" name="Chart 5">
            <a:extLst>
              <a:ext uri="{FF2B5EF4-FFF2-40B4-BE49-F238E27FC236}">
                <a16:creationId xmlns:a16="http://schemas.microsoft.com/office/drawing/2014/main" id="{C361AE21-C616-434A-9449-1D3D7AA77A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0599647"/>
              </p:ext>
            </p:extLst>
          </p:nvPr>
        </p:nvGraphicFramePr>
        <p:xfrm>
          <a:off x="684000" y="987425"/>
          <a:ext cx="7848000" cy="373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843709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F05C10E-ABE4-4A6F-BB06-15827ECF3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893B4-A1BB-47FA-B2D5-C12E8855213D}" type="slidenum">
              <a:rPr lang="en-GB" smtClean="0"/>
              <a:t>9</a:t>
            </a:fld>
            <a:endParaRPr lang="en-GB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2CA99ED-B161-4622-906C-F7F3A8EAB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Figure 10</a:t>
            </a:r>
          </a:p>
        </p:txBody>
      </p:sp>
      <p:graphicFrame>
        <p:nvGraphicFramePr>
          <p:cNvPr id="6" name="widget-8111476d-f1e1-4611-b116-de9eaef761fb">
            <a:extLst>
              <a:ext uri="{FF2B5EF4-FFF2-40B4-BE49-F238E27FC236}">
                <a16:creationId xmlns:a16="http://schemas.microsoft.com/office/drawing/2014/main" id="{AE422487-DB7E-491D-BDED-94584F6277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4427090"/>
              </p:ext>
            </p:extLst>
          </p:nvPr>
        </p:nvGraphicFramePr>
        <p:xfrm>
          <a:off x="700824" y="954792"/>
          <a:ext cx="7992000" cy="3815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F012CFF0-31B2-4DC0-BA3E-FB91C11C423E}"/>
              </a:ext>
            </a:extLst>
          </p:cNvPr>
          <p:cNvSpPr txBox="1"/>
          <p:nvPr/>
        </p:nvSpPr>
        <p:spPr>
          <a:xfrm>
            <a:off x="687600" y="954792"/>
            <a:ext cx="1139736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en-GB" sz="1200" b="1">
                <a:solidFill>
                  <a:srgbClr val="404955"/>
                </a:solidFill>
              </a:rPr>
              <a:t>Authority - filed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A7C7497-B72F-4C6C-944F-90C70D2B68B4}"/>
              </a:ext>
            </a:extLst>
          </p:cNvPr>
          <p:cNvSpPr txBox="1"/>
          <p:nvPr/>
        </p:nvSpPr>
        <p:spPr>
          <a:xfrm>
            <a:off x="7754983" y="954792"/>
            <a:ext cx="777457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/>
            <a:r>
              <a:rPr lang="en-GB" sz="1200" b="1">
                <a:solidFill>
                  <a:srgbClr val="404955"/>
                </a:solidFill>
              </a:rPr>
              <a:t>Filing Year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41E980F-977E-45B5-887A-0903DDCC45D0}"/>
              </a:ext>
            </a:extLst>
          </p:cNvPr>
          <p:cNvSpPr txBox="1"/>
          <p:nvPr/>
        </p:nvSpPr>
        <p:spPr>
          <a:xfrm>
            <a:off x="5652741" y="4593086"/>
            <a:ext cx="2879699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/>
            <a:r>
              <a:rPr lang="en-GB" sz="1200" b="1">
                <a:solidFill>
                  <a:srgbClr val="404955"/>
                </a:solidFill>
              </a:rPr>
              <a:t>Bubble Area: No. of patent applications</a:t>
            </a:r>
          </a:p>
        </p:txBody>
      </p:sp>
      <p:sp>
        <p:nvSpPr>
          <p:cNvPr id="465" name="Oval 395">
            <a:extLst>
              <a:ext uri="{FF2B5EF4-FFF2-40B4-BE49-F238E27FC236}">
                <a16:creationId xmlns:a16="http://schemas.microsoft.com/office/drawing/2014/main" id="{2039AEFD-2352-4E8A-BF6A-7DFC710D7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1253009"/>
            <a:ext cx="61200" cy="61200"/>
          </a:xfrm>
          <a:prstGeom prst="ellipse">
            <a:avLst/>
          </a:pr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1000"/>
          </a:p>
        </p:txBody>
      </p:sp>
      <p:sp>
        <p:nvSpPr>
          <p:cNvPr id="467" name="Rectangle 396">
            <a:extLst>
              <a:ext uri="{FF2B5EF4-FFF2-40B4-BE49-F238E27FC236}">
                <a16:creationId xmlns:a16="http://schemas.microsoft.com/office/drawing/2014/main" id="{36D881BE-1656-4E54-B113-23EAD6FB9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087" y="1206665"/>
            <a:ext cx="26289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1000" b="0" i="0" u="none" strike="noStrike" cap="none" normalizeH="0" baseline="0">
                <a:ln>
                  <a:noFill/>
                </a:ln>
                <a:effectLst/>
                <a:latin typeface="+mn-lt"/>
              </a:rPr>
              <a:t>USA</a:t>
            </a:r>
          </a:p>
        </p:txBody>
      </p:sp>
      <p:sp>
        <p:nvSpPr>
          <p:cNvPr id="469" name="Oval 397">
            <a:extLst>
              <a:ext uri="{FF2B5EF4-FFF2-40B4-BE49-F238E27FC236}">
                <a16:creationId xmlns:a16="http://schemas.microsoft.com/office/drawing/2014/main" id="{966F0CA0-B66A-436C-84BC-30B4E90F4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1389685"/>
            <a:ext cx="61200" cy="61200"/>
          </a:xfrm>
          <a:prstGeom prst="ellipse">
            <a:avLst/>
          </a:pr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1000"/>
          </a:p>
        </p:txBody>
      </p:sp>
      <p:sp>
        <p:nvSpPr>
          <p:cNvPr id="471" name="Rectangle 398">
            <a:extLst>
              <a:ext uri="{FF2B5EF4-FFF2-40B4-BE49-F238E27FC236}">
                <a16:creationId xmlns:a16="http://schemas.microsoft.com/office/drawing/2014/main" id="{77AA465F-12BF-4EA9-8CC5-32E8329AD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087" y="1343341"/>
            <a:ext cx="33342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1000" b="0" i="0" u="none" strike="noStrike" cap="none" normalizeH="0" baseline="0">
                <a:ln>
                  <a:noFill/>
                </a:ln>
                <a:effectLst/>
                <a:latin typeface="+mn-lt"/>
              </a:rPr>
              <a:t>China</a:t>
            </a:r>
          </a:p>
        </p:txBody>
      </p:sp>
      <p:sp>
        <p:nvSpPr>
          <p:cNvPr id="473" name="Oval 399">
            <a:extLst>
              <a:ext uri="{FF2B5EF4-FFF2-40B4-BE49-F238E27FC236}">
                <a16:creationId xmlns:a16="http://schemas.microsoft.com/office/drawing/2014/main" id="{32584463-7250-4BFD-AA65-DDC86BCA7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1526361"/>
            <a:ext cx="61200" cy="61200"/>
          </a:xfrm>
          <a:prstGeom prst="ellipse">
            <a:avLst/>
          </a:pr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1000"/>
          </a:p>
        </p:txBody>
      </p:sp>
      <p:sp>
        <p:nvSpPr>
          <p:cNvPr id="475" name="Rectangle 400">
            <a:extLst>
              <a:ext uri="{FF2B5EF4-FFF2-40B4-BE49-F238E27FC236}">
                <a16:creationId xmlns:a16="http://schemas.microsoft.com/office/drawing/2014/main" id="{470DCA35-B28B-45B3-9326-5C4EBA289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087" y="1494304"/>
            <a:ext cx="93455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000" b="0" i="0" u="none" strike="noStrike" kern="1200" cap="none" spc="0" normalizeH="0" baseline="0" noProof="0">
                <a:ln>
                  <a:noFill/>
                </a:ln>
                <a:solidFill>
                  <a:srgbClr val="40495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EPO - European</a:t>
            </a:r>
            <a:br>
              <a:rPr kumimoji="0" lang="en-GB" altLang="de-DE" sz="1000" b="0" i="0" u="none" strike="noStrike" kern="1200" cap="none" spc="0" normalizeH="0" baseline="0" noProof="0">
                <a:ln>
                  <a:noFill/>
                </a:ln>
                <a:solidFill>
                  <a:srgbClr val="40495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altLang="de-DE" sz="1000" b="0" i="0" u="none" strike="noStrike" kern="1200" cap="none" spc="0" normalizeH="0" baseline="0" noProof="0">
                <a:ln>
                  <a:noFill/>
                </a:ln>
                <a:solidFill>
                  <a:srgbClr val="40495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Patent Office</a:t>
            </a:r>
          </a:p>
        </p:txBody>
      </p:sp>
      <p:sp>
        <p:nvSpPr>
          <p:cNvPr id="478" name="Oval 397">
            <a:extLst>
              <a:ext uri="{FF2B5EF4-FFF2-40B4-BE49-F238E27FC236}">
                <a16:creationId xmlns:a16="http://schemas.microsoft.com/office/drawing/2014/main" id="{E4F15501-1E85-4CF9-A7BB-05D8C86EE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1800423"/>
            <a:ext cx="61200" cy="61200"/>
          </a:xfrm>
          <a:prstGeom prst="ellipse">
            <a:avLst/>
          </a:pr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1000"/>
          </a:p>
        </p:txBody>
      </p:sp>
      <p:sp>
        <p:nvSpPr>
          <p:cNvPr id="479" name="Rectangle 398">
            <a:extLst>
              <a:ext uri="{FF2B5EF4-FFF2-40B4-BE49-F238E27FC236}">
                <a16:creationId xmlns:a16="http://schemas.microsoft.com/office/drawing/2014/main" id="{D2DDC0C1-F7C7-4B97-9980-98AB3D1D8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087" y="1754079"/>
            <a:ext cx="52578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1000" b="0" i="0" u="none" strike="noStrike" cap="none" normalizeH="0" baseline="0">
                <a:ln>
                  <a:noFill/>
                </a:ln>
                <a:effectLst/>
                <a:latin typeface="+mn-lt"/>
              </a:rPr>
              <a:t>Germany</a:t>
            </a:r>
          </a:p>
        </p:txBody>
      </p:sp>
      <p:sp>
        <p:nvSpPr>
          <p:cNvPr id="485" name="Oval 405">
            <a:extLst>
              <a:ext uri="{FF2B5EF4-FFF2-40B4-BE49-F238E27FC236}">
                <a16:creationId xmlns:a16="http://schemas.microsoft.com/office/drawing/2014/main" id="{075EE3EC-5FF2-4617-9B81-B717A6756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1938770"/>
            <a:ext cx="61200" cy="61200"/>
          </a:xfrm>
          <a:prstGeom prst="ellipse">
            <a:avLst/>
          </a:prstGeom>
          <a:solidFill>
            <a:srgbClr val="E56C8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1000"/>
          </a:p>
        </p:txBody>
      </p:sp>
      <p:sp>
        <p:nvSpPr>
          <p:cNvPr id="487" name="Rectangle 407">
            <a:extLst>
              <a:ext uri="{FF2B5EF4-FFF2-40B4-BE49-F238E27FC236}">
                <a16:creationId xmlns:a16="http://schemas.microsoft.com/office/drawing/2014/main" id="{A4E669A6-A396-4B88-9A08-A539DDEBE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087" y="1906715"/>
            <a:ext cx="79028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1000" b="0" i="0" u="none" strike="noStrike" cap="none" normalizeH="0" baseline="0">
                <a:ln>
                  <a:noFill/>
                </a:ln>
                <a:effectLst/>
                <a:latin typeface="+mn-lt"/>
              </a:rPr>
              <a:t>WIPO - World</a:t>
            </a:r>
            <a:br>
              <a:rPr kumimoji="0" lang="en-GB" altLang="de-DE" sz="1000" b="0" i="0" u="none" strike="noStrike" cap="none" normalizeH="0" baseline="0">
                <a:ln>
                  <a:noFill/>
                </a:ln>
                <a:effectLst/>
                <a:latin typeface="+mn-lt"/>
              </a:rPr>
            </a:br>
            <a:r>
              <a:rPr kumimoji="0" lang="en-GB" altLang="de-DE" sz="1000" b="0" i="0" u="none" strike="noStrike" cap="none" normalizeH="0" baseline="0">
                <a:ln>
                  <a:noFill/>
                </a:ln>
                <a:effectLst/>
                <a:latin typeface="+mn-lt"/>
              </a:rPr>
              <a:t>Intellectual</a:t>
            </a:r>
            <a:br>
              <a:rPr kumimoji="0" lang="en-GB" altLang="de-DE" sz="1000" b="0" i="0" u="none" strike="noStrike" cap="none" normalizeH="0" baseline="0">
                <a:ln>
                  <a:noFill/>
                </a:ln>
                <a:effectLst/>
                <a:latin typeface="+mn-lt"/>
              </a:rPr>
            </a:br>
            <a:r>
              <a:rPr kumimoji="0" lang="en-GB" altLang="de-DE" sz="1000" b="0" i="0" u="none" strike="noStrike" cap="none" normalizeH="0" baseline="0">
                <a:ln>
                  <a:noFill/>
                </a:ln>
                <a:effectLst/>
                <a:latin typeface="+mn-lt"/>
              </a:rPr>
              <a:t>Property</a:t>
            </a:r>
            <a:br>
              <a:rPr kumimoji="0" lang="en-GB" altLang="de-DE" sz="1000" b="0" i="0" u="none" strike="noStrike" cap="none" normalizeH="0" baseline="0">
                <a:ln>
                  <a:noFill/>
                </a:ln>
                <a:effectLst/>
                <a:latin typeface="+mn-lt"/>
              </a:rPr>
            </a:br>
            <a:r>
              <a:rPr kumimoji="0" lang="en-GB" altLang="de-DE" sz="1000" b="0" i="0" u="none" strike="noStrike" cap="none" normalizeH="0" baseline="0">
                <a:ln>
                  <a:noFill/>
                </a:ln>
                <a:effectLst/>
                <a:latin typeface="+mn-lt"/>
              </a:rPr>
              <a:t>Organization</a:t>
            </a:r>
          </a:p>
        </p:txBody>
      </p:sp>
      <p:sp>
        <p:nvSpPr>
          <p:cNvPr id="515" name="Oval 414">
            <a:extLst>
              <a:ext uri="{FF2B5EF4-FFF2-40B4-BE49-F238E27FC236}">
                <a16:creationId xmlns:a16="http://schemas.microsoft.com/office/drawing/2014/main" id="{32EDF017-20DB-449B-BD5F-0B770B9BE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2494244"/>
            <a:ext cx="61200" cy="61200"/>
          </a:xfrm>
          <a:prstGeom prst="ellipse">
            <a:avLst/>
          </a:prstGeom>
          <a:solidFill>
            <a:srgbClr val="3CC8E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1000"/>
          </a:p>
        </p:txBody>
      </p:sp>
      <p:sp>
        <p:nvSpPr>
          <p:cNvPr id="516" name="Rectangle 415">
            <a:extLst>
              <a:ext uri="{FF2B5EF4-FFF2-40B4-BE49-F238E27FC236}">
                <a16:creationId xmlns:a16="http://schemas.microsoft.com/office/drawing/2014/main" id="{76A1B2C1-AB1F-4243-BBE6-8250D1BFA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087" y="2447900"/>
            <a:ext cx="34624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1000" b="0" i="0" u="none" strike="noStrike" cap="none" normalizeH="0" baseline="0">
                <a:ln>
                  <a:noFill/>
                </a:ln>
                <a:effectLst/>
                <a:latin typeface="+mn-lt"/>
              </a:rPr>
              <a:t>Japan</a:t>
            </a:r>
          </a:p>
        </p:txBody>
      </p:sp>
      <p:sp>
        <p:nvSpPr>
          <p:cNvPr id="517" name="Oval 416">
            <a:extLst>
              <a:ext uri="{FF2B5EF4-FFF2-40B4-BE49-F238E27FC236}">
                <a16:creationId xmlns:a16="http://schemas.microsoft.com/office/drawing/2014/main" id="{C03C653F-64C6-4F25-BF92-308F2C543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2630920"/>
            <a:ext cx="61200" cy="61200"/>
          </a:xfrm>
          <a:prstGeom prst="ellipse">
            <a:avLst/>
          </a:prstGeom>
          <a:solidFill>
            <a:srgbClr val="B9D24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1000"/>
          </a:p>
        </p:txBody>
      </p:sp>
      <p:sp>
        <p:nvSpPr>
          <p:cNvPr id="518" name="Rectangle 417">
            <a:extLst>
              <a:ext uri="{FF2B5EF4-FFF2-40B4-BE49-F238E27FC236}">
                <a16:creationId xmlns:a16="http://schemas.microsoft.com/office/drawing/2014/main" id="{6393FCA5-73E6-4FA7-882A-96D2CE414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087" y="2584576"/>
            <a:ext cx="39754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1000" b="0" i="0" u="none" strike="noStrike" cap="none" normalizeH="0" baseline="0">
                <a:ln>
                  <a:noFill/>
                </a:ln>
                <a:effectLst/>
                <a:latin typeface="+mn-lt"/>
              </a:rPr>
              <a:t>France</a:t>
            </a:r>
          </a:p>
        </p:txBody>
      </p:sp>
      <p:sp>
        <p:nvSpPr>
          <p:cNvPr id="519" name="Oval 418">
            <a:extLst>
              <a:ext uri="{FF2B5EF4-FFF2-40B4-BE49-F238E27FC236}">
                <a16:creationId xmlns:a16="http://schemas.microsoft.com/office/drawing/2014/main" id="{8B5F5313-E82A-4C1B-AE16-B7790FCF5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2767596"/>
            <a:ext cx="61200" cy="61200"/>
          </a:xfrm>
          <a:prstGeom prst="ellipse">
            <a:avLst/>
          </a:prstGeom>
          <a:solidFill>
            <a:srgbClr val="8A100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1000"/>
          </a:p>
        </p:txBody>
      </p:sp>
      <p:sp>
        <p:nvSpPr>
          <p:cNvPr id="520" name="Rectangle 419">
            <a:extLst>
              <a:ext uri="{FF2B5EF4-FFF2-40B4-BE49-F238E27FC236}">
                <a16:creationId xmlns:a16="http://schemas.microsoft.com/office/drawing/2014/main" id="{295014BE-1517-4D50-A417-2EAC4807B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087" y="2721252"/>
            <a:ext cx="9073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1000" b="0" i="0" u="none" strike="noStrike" cap="none" normalizeH="0" baseline="0">
                <a:ln>
                  <a:noFill/>
                </a:ln>
                <a:effectLst/>
                <a:latin typeface="+mn-lt"/>
              </a:rPr>
              <a:t>United Kingdom</a:t>
            </a:r>
          </a:p>
        </p:txBody>
      </p:sp>
      <p:sp>
        <p:nvSpPr>
          <p:cNvPr id="521" name="Oval 420">
            <a:extLst>
              <a:ext uri="{FF2B5EF4-FFF2-40B4-BE49-F238E27FC236}">
                <a16:creationId xmlns:a16="http://schemas.microsoft.com/office/drawing/2014/main" id="{01C392B7-AA83-466D-AF06-8731AEF97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2904272"/>
            <a:ext cx="61200" cy="61200"/>
          </a:xfrm>
          <a:prstGeom prst="ellipse">
            <a:avLst/>
          </a:prstGeom>
          <a:solidFill>
            <a:srgbClr val="3470B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1000"/>
          </a:p>
        </p:txBody>
      </p:sp>
      <p:sp>
        <p:nvSpPr>
          <p:cNvPr id="522" name="Rectangle 421">
            <a:extLst>
              <a:ext uri="{FF2B5EF4-FFF2-40B4-BE49-F238E27FC236}">
                <a16:creationId xmlns:a16="http://schemas.microsoft.com/office/drawing/2014/main" id="{7F6DB4CE-2CB1-428F-AF2A-D81819372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087" y="2857928"/>
            <a:ext cx="66043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1000" b="0" i="0" u="none" strike="noStrike" cap="none" normalizeH="0" baseline="0">
                <a:ln>
                  <a:noFill/>
                </a:ln>
                <a:effectLst/>
                <a:latin typeface="+mn-lt"/>
              </a:rPr>
              <a:t>Switzerland</a:t>
            </a:r>
          </a:p>
        </p:txBody>
      </p:sp>
      <p:sp>
        <p:nvSpPr>
          <p:cNvPr id="523" name="Oval 422">
            <a:extLst>
              <a:ext uri="{FF2B5EF4-FFF2-40B4-BE49-F238E27FC236}">
                <a16:creationId xmlns:a16="http://schemas.microsoft.com/office/drawing/2014/main" id="{D1B8EA3F-9771-4FA2-AE8F-AE1BDD793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0" y="3040948"/>
            <a:ext cx="61200" cy="61200"/>
          </a:xfrm>
          <a:prstGeom prst="ellipse">
            <a:avLst/>
          </a:prstGeom>
          <a:solidFill>
            <a:srgbClr val="00643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1000"/>
          </a:p>
        </p:txBody>
      </p:sp>
      <p:sp>
        <p:nvSpPr>
          <p:cNvPr id="524" name="Rectangle 423">
            <a:extLst>
              <a:ext uri="{FF2B5EF4-FFF2-40B4-BE49-F238E27FC236}">
                <a16:creationId xmlns:a16="http://schemas.microsoft.com/office/drawing/2014/main" id="{BFB7CE64-511F-40A6-88DF-01120E566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087" y="2994604"/>
            <a:ext cx="38953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1000" b="0" i="0" u="none" strike="noStrike" cap="none" normalizeH="0" baseline="0">
                <a:ln>
                  <a:noFill/>
                </a:ln>
                <a:effectLst/>
                <a:latin typeface="+mn-lt"/>
              </a:rPr>
              <a:t>Ireland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6879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EPO PAGINATED TEMPLATE ENGLISH" val="saDWnGBt"/>
  <p:tag name="EE4P_LANGUAGE_ID" val="2057"/>
  <p:tag name="ARTICULATE_PROJECT_OPEN" val="0"/>
  <p:tag name="ARTICULATE_SLIDE_COUNT" val="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EPO Paginated Template English">
  <a:themeElements>
    <a:clrScheme name="EPO colour palette">
      <a:dk1>
        <a:srgbClr val="404955"/>
      </a:dk1>
      <a:lt1>
        <a:srgbClr val="FFFFFF"/>
      </a:lt1>
      <a:dk2>
        <a:srgbClr val="C1CCD5"/>
      </a:dk2>
      <a:lt2>
        <a:srgbClr val="D0D19F"/>
      </a:lt2>
      <a:accent1>
        <a:srgbClr val="3B464D"/>
      </a:accent1>
      <a:accent2>
        <a:srgbClr val="BE0F05"/>
      </a:accent2>
      <a:accent3>
        <a:srgbClr val="5F7B8F"/>
      </a:accent3>
      <a:accent4>
        <a:srgbClr val="9FA04E"/>
      </a:accent4>
      <a:accent5>
        <a:srgbClr val="94A4AE"/>
      </a:accent5>
      <a:accent6>
        <a:srgbClr val="DEBBB0"/>
      </a:accent6>
      <a:hlink>
        <a:srgbClr val="0000FF"/>
      </a:hlink>
      <a:folHlink>
        <a:srgbClr val="800080"/>
      </a:folHlink>
    </a:clrScheme>
    <a:fontScheme name="EPO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1CCD5"/>
        </a:solidFill>
        <a:ln>
          <a:noFill/>
        </a:ln>
      </a:spPr>
      <a:bodyPr rtlCol="0" anchor="ctr"/>
      <a:lstStyle>
        <a:defPPr algn="ctr">
          <a:defRPr sz="1800" kern="1200" dirty="0" smtClean="0">
            <a:solidFill>
              <a:schemeClr val="tx1"/>
            </a:solidFill>
            <a:latin typeface="+mn-lt"/>
            <a:ea typeface="+mn-ea"/>
            <a:cs typeface="+mn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lIns="0" tIns="0" rIns="0" bIns="0"/>
      <a:lstStyle>
        <a:defPPr marL="0" indent="0">
          <a:lnSpc>
            <a:spcPct val="100000"/>
          </a:lnSpc>
          <a:spcAft>
            <a:spcPts val="300"/>
          </a:spcAft>
          <a:buNone/>
          <a:defRPr sz="12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PO Template German.potx" id="{DA80B3F9-6BE6-495E-953C-2271A08F7B68}" vid="{25762C69-4921-4855-B156-EB4943BE62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BCA96F0C4F1B4B8984BBD0C13E4A1E" ma:contentTypeVersion="6" ma:contentTypeDescription="Create a new document." ma:contentTypeScope="" ma:versionID="4cb8ab27211fc28c823b7b75b8387591">
  <xsd:schema xmlns:xsd="http://www.w3.org/2001/XMLSchema" xmlns:xs="http://www.w3.org/2001/XMLSchema" xmlns:p="http://schemas.microsoft.com/office/2006/metadata/properties" xmlns:ns2="a6e758cf-9aab-4f3d-8e26-9062c17132b2" xmlns:ns3="99ffd936-65e4-4be7-b6cf-510c5e27ada3" targetNamespace="http://schemas.microsoft.com/office/2006/metadata/properties" ma:root="true" ma:fieldsID="ee2923bda78701d45286afe10deaf137" ns2:_="" ns3:_="">
    <xsd:import namespace="a6e758cf-9aab-4f3d-8e26-9062c17132b2"/>
    <xsd:import namespace="99ffd936-65e4-4be7-b6cf-510c5e27ad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e758cf-9aab-4f3d-8e26-9062c17132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ffd936-65e4-4be7-b6cf-510c5e27ada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ADD021-815A-457A-BF15-14DB648715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1BDA95-6F4E-4ADA-8E61-3FA5B8B875D9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a6e758cf-9aab-4f3d-8e26-9062c17132b2"/>
    <ds:schemaRef ds:uri="http://schemas.microsoft.com/office/infopath/2007/PartnerControls"/>
    <ds:schemaRef ds:uri="99ffd936-65e4-4be7-b6cf-510c5e27ada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CCA21F7-E9C7-4BB4-B4CC-17F316D7C4BB}">
  <ds:schemaRefs>
    <ds:schemaRef ds:uri="99ffd936-65e4-4be7-b6cf-510c5e27ada3"/>
    <ds:schemaRef ds:uri="a6e758cf-9aab-4f3d-8e26-9062c17132b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EPO Template English</Template>
  <TotalTime>0</TotalTime>
  <Words>2141</Words>
  <Application>Microsoft Office PowerPoint</Application>
  <PresentationFormat>On-screen Show (16:9)</PresentationFormat>
  <Paragraphs>941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</vt:lpstr>
      <vt:lpstr>EPO Paginated Template English</vt:lpstr>
      <vt:lpstr>Cosmonautics</vt:lpstr>
      <vt:lpstr>Figure 2</vt:lpstr>
      <vt:lpstr>Figure 3</vt:lpstr>
      <vt:lpstr>Figure 4</vt:lpstr>
      <vt:lpstr>Figure 6</vt:lpstr>
      <vt:lpstr>Figure 7</vt:lpstr>
      <vt:lpstr>Figure 8</vt:lpstr>
      <vt:lpstr>Figure 9</vt:lpstr>
      <vt:lpstr>Figure 10</vt:lpstr>
      <vt:lpstr>Figure 11</vt:lpstr>
      <vt:lpstr>Figure 12</vt:lpstr>
      <vt:lpstr>Figure 13_1</vt:lpstr>
      <vt:lpstr>Figure 13_2</vt:lpstr>
      <vt:lpstr>Figure 14_1</vt:lpstr>
      <vt:lpstr>Figure 14_2</vt:lpstr>
      <vt:lpstr>Figure 15</vt:lpstr>
      <vt:lpstr>Figure 16</vt:lpstr>
      <vt:lpstr>Figure 17</vt:lpstr>
      <vt:lpstr>Figure 18</vt:lpstr>
      <vt:lpstr>Figure 19</vt:lpstr>
      <vt:lpstr>Figure 20</vt:lpstr>
      <vt:lpstr>Figure 21</vt:lpstr>
      <vt:lpstr>Figure 22</vt:lpstr>
      <vt:lpstr>Figure 23</vt:lpstr>
      <vt:lpstr>The Patent Asset IndexTM Methodology </vt:lpstr>
      <vt:lpstr>Table 12</vt:lpstr>
    </vt:vector>
  </TitlesOfParts>
  <Company>European Patent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Additive Manufacturing and patents</dc:title>
  <dc:creator>Rudyk Ilja</dc:creator>
  <cp:lastModifiedBy>Sonia Kaufmann</cp:lastModifiedBy>
  <cp:revision>2</cp:revision>
  <dcterms:created xsi:type="dcterms:W3CDTF">2019-07-23T08:34:34Z</dcterms:created>
  <dcterms:modified xsi:type="dcterms:W3CDTF">2021-06-11T06:46:08Z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2AA000FE-B05D-445C-BF94-575E2E558560</vt:lpwstr>
  </property>
  <property fmtid="{D5CDD505-2E9C-101B-9397-08002B2CF9AE}" pid="3" name="ArticulatePath">
    <vt:lpwstr>Batteries_slides </vt:lpwstr>
  </property>
  <property fmtid="{D5CDD505-2E9C-101B-9397-08002B2CF9AE}" pid="4" name="ContentTypeId">
    <vt:lpwstr>0x010100F8BCA96F0C4F1B4B8984BBD0C13E4A1E</vt:lpwstr>
  </property>
  <property fmtid="{D5CDD505-2E9C-101B-9397-08002B2CF9AE}" pid="5" name="OtcsNodeId">
    <vt:lpwstr>4716867</vt:lpwstr>
  </property>
  <property fmtid="{D5CDD505-2E9C-101B-9397-08002B2CF9AE}" pid="6" name="OtcsNodeVersionID">
    <vt:lpwstr>2</vt:lpwstr>
  </property>
</Properties>
</file>