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notesSlides/notesSlide16.xml" ContentType="application/vnd.openxmlformats-officedocument.presentationml.notesSlide+xml"/>
  <Override PartName="/ppt/charts/chart4.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5.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9"/>
  </p:notesMasterIdLst>
  <p:handoutMasterIdLst>
    <p:handoutMasterId r:id="rId40"/>
  </p:handoutMasterIdLst>
  <p:sldIdLst>
    <p:sldId id="684" r:id="rId5"/>
    <p:sldId id="697" r:id="rId6"/>
    <p:sldId id="728" r:id="rId7"/>
    <p:sldId id="696" r:id="rId8"/>
    <p:sldId id="698" r:id="rId9"/>
    <p:sldId id="694" r:id="rId10"/>
    <p:sldId id="715" r:id="rId11"/>
    <p:sldId id="713" r:id="rId12"/>
    <p:sldId id="699" r:id="rId13"/>
    <p:sldId id="695" r:id="rId14"/>
    <p:sldId id="724" r:id="rId15"/>
    <p:sldId id="701" r:id="rId16"/>
    <p:sldId id="726" r:id="rId17"/>
    <p:sldId id="683" r:id="rId18"/>
    <p:sldId id="727" r:id="rId19"/>
    <p:sldId id="712" r:id="rId20"/>
    <p:sldId id="703" r:id="rId21"/>
    <p:sldId id="705" r:id="rId22"/>
    <p:sldId id="677" r:id="rId23"/>
    <p:sldId id="716" r:id="rId24"/>
    <p:sldId id="686" r:id="rId25"/>
    <p:sldId id="717" r:id="rId26"/>
    <p:sldId id="687" r:id="rId27"/>
    <p:sldId id="718" r:id="rId28"/>
    <p:sldId id="719" r:id="rId29"/>
    <p:sldId id="720" r:id="rId30"/>
    <p:sldId id="723" r:id="rId31"/>
    <p:sldId id="725" r:id="rId32"/>
    <p:sldId id="707" r:id="rId33"/>
    <p:sldId id="706" r:id="rId34"/>
    <p:sldId id="710" r:id="rId35"/>
    <p:sldId id="709" r:id="rId36"/>
    <p:sldId id="711" r:id="rId37"/>
    <p:sldId id="708" r:id="rId38"/>
  </p:sldIdLst>
  <p:sldSz cx="9144000" cy="5143500" type="screen16x9"/>
  <p:notesSz cx="6743700" cy="98806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2" orient="horz" pos="169" userDrawn="1">
          <p15:clr>
            <a:srgbClr val="A4A3A4"/>
          </p15:clr>
        </p15:guide>
        <p15:guide id="3" orient="horz" pos="2981" userDrawn="1">
          <p15:clr>
            <a:srgbClr val="A4A3A4"/>
          </p15:clr>
        </p15:guide>
        <p15:guide id="7" pos="431" userDrawn="1">
          <p15:clr>
            <a:srgbClr val="A4A3A4"/>
          </p15:clr>
        </p15:guide>
        <p15:guide id="8" pos="5375" userDrawn="1">
          <p15:clr>
            <a:srgbClr val="A4A3A4"/>
          </p15:clr>
        </p15:guide>
        <p15:guide id="9" orient="horz" pos="3094" userDrawn="1">
          <p15:clr>
            <a:srgbClr val="A4A3A4"/>
          </p15:clr>
        </p15:guide>
      </p15:sldGuideLst>
    </p:ext>
    <p:ext uri="{2D200454-40CA-4A62-9FC3-DE9A4176ACB9}">
      <p15:notesGuideLst xmlns="" xmlns:p15="http://schemas.microsoft.com/office/powerpoint/2012/main">
        <p15:guide id="1" orient="horz" pos="3112">
          <p15:clr>
            <a:srgbClr val="A4A3A4"/>
          </p15:clr>
        </p15:guide>
        <p15:guide id="2" pos="212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iana" initials="D"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7DBD"/>
    <a:srgbClr val="3688C3"/>
    <a:srgbClr val="3792C6"/>
    <a:srgbClr val="389BCA"/>
    <a:srgbClr val="38A4CF"/>
    <a:srgbClr val="3AACD4"/>
    <a:srgbClr val="3AB6D8"/>
    <a:srgbClr val="3BBE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85696" autoAdjust="0"/>
  </p:normalViewPr>
  <p:slideViewPr>
    <p:cSldViewPr snapToGrid="0" snapToObjects="1">
      <p:cViewPr>
        <p:scale>
          <a:sx n="120" d="100"/>
          <a:sy n="120" d="100"/>
        </p:scale>
        <p:origin x="-732" y="-642"/>
      </p:cViewPr>
      <p:guideLst>
        <p:guide orient="horz" pos="169"/>
        <p:guide orient="horz" pos="2981"/>
        <p:guide orient="horz" pos="3094"/>
        <p:guide pos="431"/>
        <p:guide pos="5375"/>
      </p:guideLst>
    </p:cSldViewPr>
  </p:slideViewPr>
  <p:outlineViewPr>
    <p:cViewPr>
      <p:scale>
        <a:sx n="33" d="100"/>
        <a:sy n="33" d="100"/>
      </p:scale>
      <p:origin x="0" y="758"/>
    </p:cViewPr>
  </p:outlineViewPr>
  <p:notesTextViewPr>
    <p:cViewPr>
      <p:scale>
        <a:sx n="100" d="100"/>
        <a:sy n="100" d="100"/>
      </p:scale>
      <p:origin x="0" y="0"/>
    </p:cViewPr>
  </p:notesTextViewPr>
  <p:sorterViewPr>
    <p:cViewPr>
      <p:scale>
        <a:sx n="125" d="100"/>
        <a:sy n="125" d="100"/>
      </p:scale>
      <p:origin x="0" y="0"/>
    </p:cViewPr>
  </p:sorterViewPr>
  <p:notesViewPr>
    <p:cSldViewPr snapToGrid="0" snapToObjects="1" showGuides="1">
      <p:cViewPr varScale="1">
        <p:scale>
          <a:sx n="85" d="100"/>
          <a:sy n="85" d="100"/>
        </p:scale>
        <p:origin x="3744" y="60"/>
      </p:cViewPr>
      <p:guideLst>
        <p:guide orient="horz" pos="3112"/>
        <p:guide pos="21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417283768681916E-2"/>
          <c:y val="0"/>
          <c:w val="0.90116543246263614"/>
          <c:h val="1"/>
        </c:manualLayout>
      </c:layout>
      <c:pieChart>
        <c:varyColors val="1"/>
        <c:ser>
          <c:idx val="0"/>
          <c:order val="0"/>
          <c:tx>
            <c:strRef>
              <c:f>Tabelle1!$B$1</c:f>
              <c:strCache>
                <c:ptCount val="1"/>
                <c:pt idx="0">
                  <c:v>Spalte1</c:v>
                </c:pt>
              </c:strCache>
            </c:strRef>
          </c:tx>
          <c:spPr>
            <a:solidFill>
              <a:schemeClr val="accent2"/>
            </a:solidFill>
            <a:ln>
              <a:noFill/>
            </a:ln>
          </c:spPr>
          <c:dPt>
            <c:idx val="0"/>
            <c:bubble3D val="0"/>
            <c:spPr>
              <a:solidFill>
                <a:schemeClr val="accent3"/>
              </a:solidFill>
              <a:ln w="19050">
                <a:noFill/>
              </a:ln>
            </c:spPr>
            <c:extLst xmlns:c16r2="http://schemas.microsoft.com/office/drawing/2015/06/chart">
              <c:ext xmlns:c16="http://schemas.microsoft.com/office/drawing/2014/chart" uri="{C3380CC4-5D6E-409C-BE32-E72D297353CC}">
                <c16:uniqueId val="{00000001-7910-4CC4-B098-37C75118459A}"/>
              </c:ext>
            </c:extLst>
          </c:dPt>
          <c:dPt>
            <c:idx val="1"/>
            <c:bubble3D val="0"/>
            <c:spPr>
              <a:solidFill>
                <a:schemeClr val="accent2"/>
              </a:solidFill>
              <a:ln w="19050">
                <a:noFill/>
                <a:prstDash val="solid"/>
              </a:ln>
            </c:spPr>
            <c:extLst xmlns:c16r2="http://schemas.microsoft.com/office/drawing/2015/06/chart">
              <c:ext xmlns:c16="http://schemas.microsoft.com/office/drawing/2014/chart" uri="{C3380CC4-5D6E-409C-BE32-E72D297353CC}">
                <c16:uniqueId val="{00000003-7910-4CC4-B098-37C75118459A}"/>
              </c:ext>
            </c:extLst>
          </c:dPt>
          <c:dPt>
            <c:idx val="2"/>
            <c:bubble3D val="0"/>
            <c:spPr>
              <a:solidFill>
                <a:schemeClr val="bg1">
                  <a:lumMod val="85000"/>
                </a:schemeClr>
              </a:solidFill>
              <a:ln>
                <a:noFill/>
              </a:ln>
            </c:spPr>
            <c:extLst xmlns:c16r2="http://schemas.microsoft.com/office/drawing/2015/06/chart">
              <c:ext xmlns:c16="http://schemas.microsoft.com/office/drawing/2014/chart" uri="{C3380CC4-5D6E-409C-BE32-E72D297353CC}">
                <c16:uniqueId val="{00000005-7910-4CC4-B098-37C75118459A}"/>
              </c:ext>
            </c:extLst>
          </c:dPt>
          <c:cat>
            <c:strRef>
              <c:f>Tabelle1!$A$2:$A$4</c:f>
              <c:strCache>
                <c:ptCount val="2"/>
                <c:pt idx="0">
                  <c:v>Patent-intensive industries</c:v>
                </c:pt>
                <c:pt idx="1">
                  <c:v>Patent-intensive industries</c:v>
                </c:pt>
              </c:strCache>
            </c:strRef>
          </c:cat>
          <c:val>
            <c:numRef>
              <c:f>Tabelle1!$B$2:$B$4</c:f>
              <c:numCache>
                <c:formatCode>0.0%</c:formatCode>
                <c:ptCount val="3"/>
                <c:pt idx="0">
                  <c:v>0.27</c:v>
                </c:pt>
                <c:pt idx="1">
                  <c:v>0.15</c:v>
                </c:pt>
                <c:pt idx="2">
                  <c:v>0.57999999999999996</c:v>
                </c:pt>
              </c:numCache>
            </c:numRef>
          </c:val>
          <c:extLst xmlns:c16r2="http://schemas.microsoft.com/office/drawing/2015/06/chart">
            <c:ext xmlns:c16="http://schemas.microsoft.com/office/drawing/2014/chart" uri="{C3380CC4-5D6E-409C-BE32-E72D297353CC}">
              <c16:uniqueId val="{00000006-7910-4CC4-B098-37C75118459A}"/>
            </c:ext>
          </c:extLst>
        </c:ser>
        <c:dLbls>
          <c:showLegendKey val="0"/>
          <c:showVal val="0"/>
          <c:showCatName val="0"/>
          <c:showSerName val="0"/>
          <c:showPercent val="0"/>
          <c:showBubbleSize val="0"/>
          <c:showLeaderLines val="1"/>
        </c:dLbls>
        <c:firstSliceAng val="15"/>
      </c:pieChart>
    </c:plotArea>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barChart>
        <c:barDir val="bar"/>
        <c:grouping val="clustered"/>
        <c:varyColors val="0"/>
        <c:ser>
          <c:idx val="0"/>
          <c:order val="0"/>
          <c:tx>
            <c:strRef>
              <c:f>Tabelle1!$B$1</c:f>
              <c:strCache>
                <c:ptCount val="1"/>
                <c:pt idx="0">
                  <c:v>Patent-intensive industries</c:v>
                </c:pt>
              </c:strCache>
            </c:strRef>
          </c:tx>
          <c:spPr>
            <a:solidFill>
              <a:schemeClr val="accent3"/>
            </a:solidFill>
            <a:ln>
              <a:noFill/>
            </a:ln>
            <a:effectLst/>
          </c:spPr>
          <c:invertIfNegative val="0"/>
          <c:dLbls>
            <c:spPr>
              <a:noFill/>
              <a:ln>
                <a:noFill/>
              </a:ln>
              <a:effectLst/>
            </c:spPr>
            <c:txPr>
              <a:bodyPr rot="0" spcFirstLastPara="1" vertOverflow="ellipsis" vert="horz" wrap="non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Tabelle1!$A$2:$A$3</c:f>
              <c:strCache>
                <c:ptCount val="2"/>
                <c:pt idx="0">
                  <c:v>Share of EU exports</c:v>
                </c:pt>
                <c:pt idx="1">
                  <c:v>Share of EU imports</c:v>
                </c:pt>
              </c:strCache>
            </c:strRef>
          </c:cat>
          <c:val>
            <c:numRef>
              <c:f>Tabelle1!$B$2:$B$3</c:f>
              <c:numCache>
                <c:formatCode>0%</c:formatCode>
                <c:ptCount val="2"/>
                <c:pt idx="0">
                  <c:v>0.93</c:v>
                </c:pt>
                <c:pt idx="1">
                  <c:v>0.86</c:v>
                </c:pt>
              </c:numCache>
            </c:numRef>
          </c:val>
          <c:extLst xmlns:c16r2="http://schemas.microsoft.com/office/drawing/2015/06/chart">
            <c:ext xmlns:c16="http://schemas.microsoft.com/office/drawing/2014/chart" uri="{C3380CC4-5D6E-409C-BE32-E72D297353CC}">
              <c16:uniqueId val="{00000000-BD97-453A-AE5E-F62F82DD1417}"/>
            </c:ext>
          </c:extLst>
        </c:ser>
        <c:ser>
          <c:idx val="1"/>
          <c:order val="1"/>
          <c:tx>
            <c:strRef>
              <c:f>Tabelle1!$C$1</c:f>
              <c:strCache>
                <c:ptCount val="1"/>
                <c:pt idx="0">
                  <c:v>IPR-intensive industries</c:v>
                </c:pt>
              </c:strCache>
            </c:strRef>
          </c:tx>
          <c:spPr>
            <a:solidFill>
              <a:schemeClr val="accent2"/>
            </a:solidFill>
            <a:ln>
              <a:noFill/>
            </a:ln>
            <a:effectLst/>
          </c:spPr>
          <c:invertIfNegative val="0"/>
          <c:dLbls>
            <c:spPr>
              <a:noFill/>
              <a:ln>
                <a:noFill/>
              </a:ln>
              <a:effectLst/>
            </c:spPr>
            <c:txPr>
              <a:bodyPr rot="0" spcFirstLastPara="1" vertOverflow="ellipsis" vert="horz" wrap="non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Tabelle1!$A$2:$A$3</c:f>
              <c:strCache>
                <c:ptCount val="2"/>
                <c:pt idx="0">
                  <c:v>Share of EU exports</c:v>
                </c:pt>
                <c:pt idx="1">
                  <c:v>Share of EU imports</c:v>
                </c:pt>
              </c:strCache>
            </c:strRef>
          </c:cat>
          <c:val>
            <c:numRef>
              <c:f>Tabelle1!$C$2:$C$3</c:f>
              <c:numCache>
                <c:formatCode>0%</c:formatCode>
                <c:ptCount val="2"/>
                <c:pt idx="0">
                  <c:v>0.71</c:v>
                </c:pt>
                <c:pt idx="1">
                  <c:v>0.66</c:v>
                </c:pt>
              </c:numCache>
            </c:numRef>
          </c:val>
          <c:extLst xmlns:c16r2="http://schemas.microsoft.com/office/drawing/2015/06/chart">
            <c:ext xmlns:c16="http://schemas.microsoft.com/office/drawing/2014/chart" uri="{C3380CC4-5D6E-409C-BE32-E72D297353CC}">
              <c16:uniqueId val="{00000001-BD97-453A-AE5E-F62F82DD1417}"/>
            </c:ext>
          </c:extLst>
        </c:ser>
        <c:dLbls>
          <c:showLegendKey val="0"/>
          <c:showVal val="0"/>
          <c:showCatName val="0"/>
          <c:showSerName val="0"/>
          <c:showPercent val="0"/>
          <c:showBubbleSize val="0"/>
        </c:dLbls>
        <c:gapWidth val="50"/>
        <c:axId val="51689344"/>
        <c:axId val="51690880"/>
      </c:barChart>
      <c:catAx>
        <c:axId val="51689344"/>
        <c:scaling>
          <c:orientation val="minMax"/>
        </c:scaling>
        <c:delete val="0"/>
        <c:axPos val="l"/>
        <c:numFmt formatCode="General" sourceLinked="1"/>
        <c:majorTickMark val="none"/>
        <c:minorTickMark val="none"/>
        <c:tickLblPos val="none"/>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690880"/>
        <c:crosses val="autoZero"/>
        <c:auto val="1"/>
        <c:lblAlgn val="ctr"/>
        <c:lblOffset val="100"/>
        <c:noMultiLvlLbl val="0"/>
      </c:catAx>
      <c:valAx>
        <c:axId val="51690880"/>
        <c:scaling>
          <c:orientation val="minMax"/>
        </c:scaling>
        <c:delete val="1"/>
        <c:axPos val="b"/>
        <c:numFmt formatCode="0%" sourceLinked="1"/>
        <c:majorTickMark val="none"/>
        <c:minorTickMark val="none"/>
        <c:tickLblPos val="nextTo"/>
        <c:crossAx val="51689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97031264614319E-2"/>
          <c:y val="0.11111040378369731"/>
          <c:w val="0.9524369849690042"/>
          <c:h val="0.75332371614077487"/>
        </c:manualLayout>
      </c:layout>
      <c:barChart>
        <c:barDir val="col"/>
        <c:grouping val="stacked"/>
        <c:varyColors val="0"/>
        <c:ser>
          <c:idx val="0"/>
          <c:order val="0"/>
          <c:tx>
            <c:strRef>
              <c:f>Tabelle1!$B$1</c:f>
              <c:strCache>
                <c:ptCount val="1"/>
                <c:pt idx="0">
                  <c:v>patent families</c:v>
                </c:pt>
              </c:strCache>
            </c:strRef>
          </c:tx>
          <c:spPr>
            <a:solidFill>
              <a:schemeClr val="accent3"/>
            </a:solidFill>
          </c:spPr>
          <c:invertIfNegative val="0"/>
          <c:dLbls>
            <c:dLbl>
              <c:idx val="0"/>
              <c:layout>
                <c:manualLayout>
                  <c:x val="-7.4163122505643885E-18"/>
                  <c:y val="-0.1010353136321101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C6FC-44B3-85A1-0180383D464C}"/>
                </c:ext>
              </c:extLst>
            </c:dLbl>
            <c:dLbl>
              <c:idx val="1"/>
              <c:layout>
                <c:manualLayout>
                  <c:x val="0"/>
                  <c:y val="-0.1010353136321101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C6FC-44B3-85A1-0180383D464C}"/>
                </c:ext>
              </c:extLst>
            </c:dLbl>
            <c:dLbl>
              <c:idx val="2"/>
              <c:layout>
                <c:manualLayout>
                  <c:x val="0"/>
                  <c:y val="-0.1136647278361240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C6FC-44B3-85A1-0180383D464C}"/>
                </c:ext>
              </c:extLst>
            </c:dLbl>
            <c:dLbl>
              <c:idx val="3"/>
              <c:layout>
                <c:manualLayout>
                  <c:x val="0"/>
                  <c:y val="-0.1136647278361240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C6FC-44B3-85A1-0180383D464C}"/>
                </c:ext>
              </c:extLst>
            </c:dLbl>
            <c:dLbl>
              <c:idx val="4"/>
              <c:layout>
                <c:manualLayout>
                  <c:x val="-2.9665249002257554E-17"/>
                  <c:y val="-0.12629414204013767"/>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C6FC-44B3-85A1-0180383D464C}"/>
                </c:ext>
              </c:extLst>
            </c:dLbl>
            <c:dLbl>
              <c:idx val="5"/>
              <c:layout>
                <c:manualLayout>
                  <c:x val="-5.9330498004515108E-17"/>
                  <c:y val="-0.12629414204013767"/>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C6FC-44B3-85A1-0180383D464C}"/>
                </c:ext>
              </c:extLst>
            </c:dLbl>
            <c:dLbl>
              <c:idx val="6"/>
              <c:layout>
                <c:manualLayout>
                  <c:x val="0"/>
                  <c:y val="-0.1136647278361239"/>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C6FC-44B3-85A1-0180383D464C}"/>
                </c:ext>
              </c:extLst>
            </c:dLbl>
            <c:dLbl>
              <c:idx val="7"/>
              <c:layout>
                <c:manualLayout>
                  <c:x val="0"/>
                  <c:y val="-0.1010353136321101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C6FC-44B3-85A1-0180383D464C}"/>
                </c:ext>
              </c:extLst>
            </c:dLbl>
            <c:dLbl>
              <c:idx val="8"/>
              <c:layout>
                <c:manualLayout>
                  <c:x val="0"/>
                  <c:y val="-0.12629414204013767"/>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C6FC-44B3-85A1-0180383D464C}"/>
                </c:ext>
              </c:extLst>
            </c:dLbl>
            <c:dLbl>
              <c:idx val="9"/>
              <c:layout>
                <c:manualLayout>
                  <c:x val="0"/>
                  <c:y val="-0.1136647278361240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C6FC-44B3-85A1-0180383D464C}"/>
                </c:ext>
              </c:extLst>
            </c:dLbl>
            <c:dLbl>
              <c:idx val="10"/>
              <c:layout>
                <c:manualLayout>
                  <c:x val="-1.1866099600903022E-16"/>
                  <c:y val="-0.15155297044816526"/>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C6FC-44B3-85A1-0180383D464C}"/>
                </c:ext>
              </c:extLst>
            </c:dLbl>
            <c:dLbl>
              <c:idx val="11"/>
              <c:layout>
                <c:manualLayout>
                  <c:x val="-1.1866099600903022E-16"/>
                  <c:y val="-0.12629414204013767"/>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C6FC-44B3-85A1-0180383D464C}"/>
                </c:ext>
              </c:extLst>
            </c:dLbl>
            <c:dLbl>
              <c:idx val="12"/>
              <c:layout>
                <c:manualLayout>
                  <c:x val="0"/>
                  <c:y val="-0.1894412130602065"/>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C6FC-44B3-85A1-0180383D464C}"/>
                </c:ext>
              </c:extLst>
            </c:dLbl>
            <c:dLbl>
              <c:idx val="13"/>
              <c:layout>
                <c:manualLayout>
                  <c:x val="0"/>
                  <c:y val="-0.16418238465217891"/>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C6FC-44B3-85A1-0180383D464C}"/>
                </c:ext>
              </c:extLst>
            </c:dLbl>
            <c:dLbl>
              <c:idx val="14"/>
              <c:layout>
                <c:manualLayout>
                  <c:x val="-1.1866099600903022E-16"/>
                  <c:y val="-0.25258828408027534"/>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C6FC-44B3-85A1-0180383D464C}"/>
                </c:ext>
              </c:extLst>
            </c:dLbl>
            <c:dLbl>
              <c:idx val="15"/>
              <c:layout>
                <c:manualLayout>
                  <c:x val="0"/>
                  <c:y val="-0.29047652669231666"/>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4-C6FC-44B3-85A1-0180383D464C}"/>
                </c:ext>
              </c:extLst>
            </c:dLbl>
            <c:dLbl>
              <c:idx val="16"/>
              <c:layout>
                <c:manualLayout>
                  <c:x val="-1.1866099600903022E-16"/>
                  <c:y val="-0.23995886987626158"/>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C6FC-44B3-85A1-0180383D464C}"/>
                </c:ext>
              </c:extLst>
            </c:dLbl>
            <c:dLbl>
              <c:idx val="17"/>
              <c:layout>
                <c:manualLayout>
                  <c:x val="0"/>
                  <c:y val="-0.39151184032442676"/>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6-C6FC-44B3-85A1-0180383D464C}"/>
                </c:ext>
              </c:extLst>
            </c:dLbl>
            <c:dLbl>
              <c:idx val="18"/>
              <c:layout>
                <c:manualLayout>
                  <c:x val="0"/>
                  <c:y val="-0.36625301191639925"/>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C6FC-44B3-85A1-0180383D464C}"/>
                </c:ext>
              </c:extLst>
            </c:dLbl>
            <c:spPr>
              <a:solidFill>
                <a:schemeClr val="bg1"/>
              </a:solid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Tabelle1!$A$2:$A$20</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Tabelle1!$B$2:$B$20</c:f>
              <c:numCache>
                <c:formatCode>General</c:formatCode>
                <c:ptCount val="19"/>
                <c:pt idx="0">
                  <c:v>4</c:v>
                </c:pt>
                <c:pt idx="1">
                  <c:v>5</c:v>
                </c:pt>
                <c:pt idx="2">
                  <c:v>10</c:v>
                </c:pt>
                <c:pt idx="3">
                  <c:v>10</c:v>
                </c:pt>
                <c:pt idx="4">
                  <c:v>11</c:v>
                </c:pt>
                <c:pt idx="5">
                  <c:v>13</c:v>
                </c:pt>
                <c:pt idx="6">
                  <c:v>7</c:v>
                </c:pt>
                <c:pt idx="7">
                  <c:v>6</c:v>
                </c:pt>
                <c:pt idx="8">
                  <c:v>9</c:v>
                </c:pt>
                <c:pt idx="9">
                  <c:v>8</c:v>
                </c:pt>
                <c:pt idx="10">
                  <c:v>17</c:v>
                </c:pt>
                <c:pt idx="11">
                  <c:v>11</c:v>
                </c:pt>
                <c:pt idx="12">
                  <c:v>26</c:v>
                </c:pt>
                <c:pt idx="13">
                  <c:v>21</c:v>
                </c:pt>
                <c:pt idx="14">
                  <c:v>42</c:v>
                </c:pt>
                <c:pt idx="15">
                  <c:v>52</c:v>
                </c:pt>
                <c:pt idx="16">
                  <c:v>38</c:v>
                </c:pt>
                <c:pt idx="17">
                  <c:v>83</c:v>
                </c:pt>
                <c:pt idx="18">
                  <c:v>71</c:v>
                </c:pt>
              </c:numCache>
            </c:numRef>
          </c:val>
          <c:extLst xmlns:c16r2="http://schemas.microsoft.com/office/drawing/2015/06/chart">
            <c:ext xmlns:c16="http://schemas.microsoft.com/office/drawing/2014/chart" uri="{C3380CC4-5D6E-409C-BE32-E72D297353CC}">
              <c16:uniqueId val="{00000000-C6FC-44B3-85A1-0180383D464C}"/>
            </c:ext>
          </c:extLst>
        </c:ser>
        <c:dLbls>
          <c:showLegendKey val="0"/>
          <c:showVal val="0"/>
          <c:showCatName val="0"/>
          <c:showSerName val="0"/>
          <c:showPercent val="0"/>
          <c:showBubbleSize val="0"/>
        </c:dLbls>
        <c:gapWidth val="80"/>
        <c:overlap val="100"/>
        <c:axId val="186716544"/>
        <c:axId val="186718848"/>
      </c:barChart>
      <c:catAx>
        <c:axId val="186716544"/>
        <c:scaling>
          <c:orientation val="minMax"/>
        </c:scaling>
        <c:delete val="0"/>
        <c:axPos val="b"/>
        <c:title>
          <c:tx>
            <c:rich>
              <a:bodyPr/>
              <a:lstStyle/>
              <a:p>
                <a:pPr>
                  <a:defRPr/>
                </a:pPr>
                <a:r>
                  <a:rPr lang="en-US" sz="800" dirty="0"/>
                  <a:t>Patent families by first publication year</a:t>
                </a:r>
                <a:endParaRPr lang="en-GB" sz="800" dirty="0"/>
              </a:p>
            </c:rich>
          </c:tx>
          <c:layout>
            <c:manualLayout>
              <c:xMode val="edge"/>
              <c:yMode val="edge"/>
              <c:x val="0.3746893139325867"/>
              <c:y val="1.5062383510094455E-3"/>
            </c:manualLayout>
          </c:layout>
          <c:overlay val="0"/>
          <c:spPr>
            <a:solidFill>
              <a:schemeClr val="bg1"/>
            </a:solidFill>
          </c:spPr>
        </c:title>
        <c:numFmt formatCode="General" sourceLinked="1"/>
        <c:majorTickMark val="none"/>
        <c:minorTickMark val="none"/>
        <c:tickLblPos val="nextTo"/>
        <c:spPr>
          <a:ln>
            <a:solidFill>
              <a:schemeClr val="bg1">
                <a:lumMod val="50000"/>
              </a:schemeClr>
            </a:solidFill>
          </a:ln>
        </c:spPr>
        <c:txPr>
          <a:bodyPr/>
          <a:lstStyle/>
          <a:p>
            <a:pPr>
              <a:defRPr sz="800"/>
            </a:pPr>
            <a:endParaRPr lang="en-US"/>
          </a:p>
        </c:txPr>
        <c:crossAx val="186718848"/>
        <c:crosses val="autoZero"/>
        <c:auto val="1"/>
        <c:lblAlgn val="ctr"/>
        <c:lblOffset val="100"/>
        <c:noMultiLvlLbl val="0"/>
      </c:catAx>
      <c:valAx>
        <c:axId val="186718848"/>
        <c:scaling>
          <c:orientation val="minMax"/>
          <c:max val="100"/>
          <c:min val="0"/>
        </c:scaling>
        <c:delete val="0"/>
        <c:axPos val="l"/>
        <c:majorGridlines>
          <c:spPr>
            <a:ln w="6350">
              <a:solidFill>
                <a:schemeClr val="bg1">
                  <a:lumMod val="85000"/>
                </a:schemeClr>
              </a:solidFill>
            </a:ln>
          </c:spPr>
        </c:majorGridlines>
        <c:numFmt formatCode="#\ ##0" sourceLinked="0"/>
        <c:majorTickMark val="none"/>
        <c:minorTickMark val="none"/>
        <c:tickLblPos val="nextTo"/>
        <c:spPr>
          <a:ln>
            <a:noFill/>
          </a:ln>
        </c:spPr>
        <c:txPr>
          <a:bodyPr/>
          <a:lstStyle/>
          <a:p>
            <a:pPr>
              <a:defRPr sz="800"/>
            </a:pPr>
            <a:endParaRPr lang="en-US"/>
          </a:p>
        </c:txPr>
        <c:crossAx val="186716544"/>
        <c:crosses val="autoZero"/>
        <c:crossBetween val="between"/>
        <c:majorUnit val="20"/>
        <c:minorUnit val="20"/>
      </c:valAx>
      <c:spPr>
        <a:ln>
          <a:noFill/>
        </a:ln>
      </c:spPr>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1" i="0" u="none" strike="noStrike" kern="1200" spc="0" baseline="0">
                <a:solidFill>
                  <a:schemeClr val="tx1"/>
                </a:solidFill>
                <a:latin typeface="+mn-lt"/>
                <a:ea typeface="+mn-ea"/>
                <a:cs typeface="+mn-cs"/>
              </a:defRPr>
            </a:pPr>
            <a:r>
              <a:rPr lang="en-US" sz="800" b="1" dirty="0">
                <a:solidFill>
                  <a:schemeClr val="tx1"/>
                </a:solidFill>
              </a:rPr>
              <a:t>Patent documents, publication year</a:t>
            </a:r>
            <a:endParaRPr lang="en-GB" sz="800" b="1" dirty="0">
              <a:solidFill>
                <a:schemeClr val="tx1"/>
              </a:solidFill>
            </a:endParaRPr>
          </a:p>
        </c:rich>
      </c:tx>
      <c:layout>
        <c:manualLayout>
          <c:xMode val="edge"/>
          <c:yMode val="edge"/>
          <c:x val="0.38138261400839502"/>
          <c:y val="2.7914971132344844E-2"/>
        </c:manualLayout>
      </c:layout>
      <c:overlay val="0"/>
      <c:spPr>
        <a:solidFill>
          <a:schemeClr val="bg1"/>
        </a:solidFill>
        <a:ln>
          <a:noFill/>
        </a:ln>
        <a:effectLst/>
      </c:spPr>
    </c:title>
    <c:autoTitleDeleted val="0"/>
    <c:plotArea>
      <c:layout>
        <c:manualLayout>
          <c:layoutTarget val="inner"/>
          <c:xMode val="edge"/>
          <c:yMode val="edge"/>
          <c:x val="4.82002180445332E-2"/>
          <c:y val="0.11984208365714309"/>
          <c:w val="0.88460260064663643"/>
          <c:h val="0.70856639698396151"/>
        </c:manualLayout>
      </c:layout>
      <c:lineChart>
        <c:grouping val="standard"/>
        <c:varyColors val="0"/>
        <c:ser>
          <c:idx val="0"/>
          <c:order val="0"/>
          <c:tx>
            <c:strRef>
              <c:f>Tabelle1!$B$1</c:f>
              <c:strCache>
                <c:ptCount val="1"/>
                <c:pt idx="0">
                  <c:v>CN</c:v>
                </c:pt>
              </c:strCache>
            </c:strRef>
          </c:tx>
          <c:spPr>
            <a:ln w="19050" cap="rnd">
              <a:solidFill>
                <a:schemeClr val="accent1"/>
              </a:solidFill>
              <a:round/>
            </a:ln>
            <a:effectLst/>
          </c:spPr>
          <c:marker>
            <c:symbol val="none"/>
          </c:marker>
          <c:cat>
            <c:numRef>
              <c:f>Tabelle1!$A$2:$A$19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Tabelle1!$B$2:$B$19</c:f>
              <c:numCache>
                <c:formatCode>General</c:formatCode>
                <c:ptCount val="18"/>
                <c:pt idx="0">
                  <c:v>0</c:v>
                </c:pt>
                <c:pt idx="1">
                  <c:v>0</c:v>
                </c:pt>
                <c:pt idx="2">
                  <c:v>1</c:v>
                </c:pt>
                <c:pt idx="3">
                  <c:v>0</c:v>
                </c:pt>
                <c:pt idx="4">
                  <c:v>0</c:v>
                </c:pt>
                <c:pt idx="5">
                  <c:v>1</c:v>
                </c:pt>
                <c:pt idx="6">
                  <c:v>0</c:v>
                </c:pt>
                <c:pt idx="7">
                  <c:v>1</c:v>
                </c:pt>
                <c:pt idx="8">
                  <c:v>3</c:v>
                </c:pt>
                <c:pt idx="9">
                  <c:v>3</c:v>
                </c:pt>
                <c:pt idx="10">
                  <c:v>4</c:v>
                </c:pt>
                <c:pt idx="11">
                  <c:v>0</c:v>
                </c:pt>
                <c:pt idx="12">
                  <c:v>3</c:v>
                </c:pt>
                <c:pt idx="13">
                  <c:v>6</c:v>
                </c:pt>
                <c:pt idx="14">
                  <c:v>9</c:v>
                </c:pt>
                <c:pt idx="15">
                  <c:v>10</c:v>
                </c:pt>
                <c:pt idx="16">
                  <c:v>7</c:v>
                </c:pt>
                <c:pt idx="17">
                  <c:v>37</c:v>
                </c:pt>
              </c:numCache>
            </c:numRef>
          </c:val>
          <c:smooth val="0"/>
          <c:extLst xmlns:c16r2="http://schemas.microsoft.com/office/drawing/2015/06/chart">
            <c:ext xmlns:c16="http://schemas.microsoft.com/office/drawing/2014/chart" uri="{C3380CC4-5D6E-409C-BE32-E72D297353CC}">
              <c16:uniqueId val="{00000000-CECE-4EB8-A5B8-B0BE0B71D789}"/>
            </c:ext>
          </c:extLst>
        </c:ser>
        <c:ser>
          <c:idx val="1"/>
          <c:order val="1"/>
          <c:tx>
            <c:strRef>
              <c:f>Tabelle1!$C$1</c:f>
              <c:strCache>
                <c:ptCount val="1"/>
                <c:pt idx="0">
                  <c:v>US</c:v>
                </c:pt>
              </c:strCache>
            </c:strRef>
          </c:tx>
          <c:spPr>
            <a:ln w="19050" cap="rnd">
              <a:solidFill>
                <a:schemeClr val="accent2"/>
              </a:solidFill>
              <a:round/>
            </a:ln>
            <a:effectLst/>
          </c:spPr>
          <c:marker>
            <c:symbol val="none"/>
          </c:marker>
          <c:cat>
            <c:numRef>
              <c:f>Tabelle1!$A$2:$A$19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Tabelle1!$C$2:$C$19</c:f>
              <c:numCache>
                <c:formatCode>General</c:formatCode>
                <c:ptCount val="18"/>
                <c:pt idx="0">
                  <c:v>2</c:v>
                </c:pt>
                <c:pt idx="1">
                  <c:v>4</c:v>
                </c:pt>
                <c:pt idx="2">
                  <c:v>4</c:v>
                </c:pt>
                <c:pt idx="3">
                  <c:v>5</c:v>
                </c:pt>
                <c:pt idx="4">
                  <c:v>5</c:v>
                </c:pt>
                <c:pt idx="5">
                  <c:v>2</c:v>
                </c:pt>
                <c:pt idx="6">
                  <c:v>1</c:v>
                </c:pt>
                <c:pt idx="7">
                  <c:v>1</c:v>
                </c:pt>
                <c:pt idx="8">
                  <c:v>0</c:v>
                </c:pt>
                <c:pt idx="9">
                  <c:v>3</c:v>
                </c:pt>
                <c:pt idx="10">
                  <c:v>2</c:v>
                </c:pt>
                <c:pt idx="11">
                  <c:v>0</c:v>
                </c:pt>
                <c:pt idx="12">
                  <c:v>5</c:v>
                </c:pt>
                <c:pt idx="13">
                  <c:v>2</c:v>
                </c:pt>
                <c:pt idx="14">
                  <c:v>4</c:v>
                </c:pt>
                <c:pt idx="15">
                  <c:v>7</c:v>
                </c:pt>
                <c:pt idx="16">
                  <c:v>10</c:v>
                </c:pt>
                <c:pt idx="17">
                  <c:v>32</c:v>
                </c:pt>
              </c:numCache>
            </c:numRef>
          </c:val>
          <c:smooth val="0"/>
          <c:extLst xmlns:c16r2="http://schemas.microsoft.com/office/drawing/2015/06/chart">
            <c:ext xmlns:c16="http://schemas.microsoft.com/office/drawing/2014/chart" uri="{C3380CC4-5D6E-409C-BE32-E72D297353CC}">
              <c16:uniqueId val="{00000001-CECE-4EB8-A5B8-B0BE0B71D789}"/>
            </c:ext>
          </c:extLst>
        </c:ser>
        <c:ser>
          <c:idx val="2"/>
          <c:order val="2"/>
          <c:tx>
            <c:strRef>
              <c:f>Tabelle1!$D$1</c:f>
              <c:strCache>
                <c:ptCount val="1"/>
                <c:pt idx="0">
                  <c:v>JP</c:v>
                </c:pt>
              </c:strCache>
            </c:strRef>
          </c:tx>
          <c:spPr>
            <a:ln w="19050" cap="rnd">
              <a:solidFill>
                <a:schemeClr val="accent3"/>
              </a:solidFill>
              <a:round/>
            </a:ln>
            <a:effectLst/>
          </c:spPr>
          <c:marker>
            <c:symbol val="none"/>
          </c:marker>
          <c:cat>
            <c:numRef>
              <c:f>Tabelle1!$A$2:$A$19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Tabelle1!$D$2:$D$19</c:f>
              <c:numCache>
                <c:formatCode>General</c:formatCode>
                <c:ptCount val="18"/>
                <c:pt idx="0">
                  <c:v>0</c:v>
                </c:pt>
                <c:pt idx="1">
                  <c:v>1</c:v>
                </c:pt>
                <c:pt idx="2">
                  <c:v>0</c:v>
                </c:pt>
                <c:pt idx="3">
                  <c:v>3</c:v>
                </c:pt>
                <c:pt idx="4">
                  <c:v>4</c:v>
                </c:pt>
                <c:pt idx="5">
                  <c:v>2</c:v>
                </c:pt>
                <c:pt idx="6">
                  <c:v>1</c:v>
                </c:pt>
                <c:pt idx="7">
                  <c:v>1</c:v>
                </c:pt>
                <c:pt idx="8">
                  <c:v>1</c:v>
                </c:pt>
                <c:pt idx="9">
                  <c:v>1</c:v>
                </c:pt>
                <c:pt idx="10">
                  <c:v>1</c:v>
                </c:pt>
                <c:pt idx="11">
                  <c:v>0</c:v>
                </c:pt>
                <c:pt idx="12">
                  <c:v>0</c:v>
                </c:pt>
                <c:pt idx="13">
                  <c:v>1</c:v>
                </c:pt>
                <c:pt idx="14">
                  <c:v>4</c:v>
                </c:pt>
                <c:pt idx="15">
                  <c:v>1</c:v>
                </c:pt>
                <c:pt idx="16">
                  <c:v>3</c:v>
                </c:pt>
                <c:pt idx="17">
                  <c:v>6</c:v>
                </c:pt>
              </c:numCache>
            </c:numRef>
          </c:val>
          <c:smooth val="0"/>
          <c:extLst xmlns:c16r2="http://schemas.microsoft.com/office/drawing/2015/06/chart">
            <c:ext xmlns:c16="http://schemas.microsoft.com/office/drawing/2014/chart" uri="{C3380CC4-5D6E-409C-BE32-E72D297353CC}">
              <c16:uniqueId val="{00000002-CECE-4EB8-A5B8-B0BE0B71D789}"/>
            </c:ext>
          </c:extLst>
        </c:ser>
        <c:ser>
          <c:idx val="3"/>
          <c:order val="3"/>
          <c:tx>
            <c:strRef>
              <c:f>Tabelle1!$E$1</c:f>
              <c:strCache>
                <c:ptCount val="1"/>
                <c:pt idx="0">
                  <c:v>WO</c:v>
                </c:pt>
              </c:strCache>
            </c:strRef>
          </c:tx>
          <c:spPr>
            <a:ln w="19050" cap="rnd">
              <a:solidFill>
                <a:srgbClr val="B9D246"/>
              </a:solidFill>
              <a:round/>
            </a:ln>
            <a:effectLst/>
          </c:spPr>
          <c:marker>
            <c:symbol val="none"/>
          </c:marker>
          <c:cat>
            <c:numRef>
              <c:f>Tabelle1!$A$2:$A$19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Tabelle1!$E$2:$E$19</c:f>
              <c:numCache>
                <c:formatCode>General</c:formatCode>
                <c:ptCount val="18"/>
                <c:pt idx="0">
                  <c:v>4</c:v>
                </c:pt>
                <c:pt idx="1">
                  <c:v>3</c:v>
                </c:pt>
                <c:pt idx="2">
                  <c:v>4</c:v>
                </c:pt>
                <c:pt idx="3">
                  <c:v>3</c:v>
                </c:pt>
                <c:pt idx="4">
                  <c:v>1</c:v>
                </c:pt>
                <c:pt idx="5">
                  <c:v>7</c:v>
                </c:pt>
                <c:pt idx="6">
                  <c:v>3</c:v>
                </c:pt>
                <c:pt idx="7">
                  <c:v>4</c:v>
                </c:pt>
                <c:pt idx="8">
                  <c:v>5</c:v>
                </c:pt>
                <c:pt idx="9">
                  <c:v>3</c:v>
                </c:pt>
                <c:pt idx="10">
                  <c:v>3</c:v>
                </c:pt>
                <c:pt idx="11">
                  <c:v>3</c:v>
                </c:pt>
                <c:pt idx="12">
                  <c:v>5</c:v>
                </c:pt>
                <c:pt idx="13">
                  <c:v>8</c:v>
                </c:pt>
                <c:pt idx="14">
                  <c:v>6</c:v>
                </c:pt>
                <c:pt idx="15">
                  <c:v>12</c:v>
                </c:pt>
                <c:pt idx="16">
                  <c:v>14</c:v>
                </c:pt>
                <c:pt idx="17">
                  <c:v>30</c:v>
                </c:pt>
              </c:numCache>
            </c:numRef>
          </c:val>
          <c:smooth val="0"/>
          <c:extLst xmlns:c16r2="http://schemas.microsoft.com/office/drawing/2015/06/chart">
            <c:ext xmlns:c16="http://schemas.microsoft.com/office/drawing/2014/chart" uri="{C3380CC4-5D6E-409C-BE32-E72D297353CC}">
              <c16:uniqueId val="{00000011-CECE-4EB8-A5B8-B0BE0B71D789}"/>
            </c:ext>
          </c:extLst>
        </c:ser>
        <c:ser>
          <c:idx val="4"/>
          <c:order val="4"/>
          <c:tx>
            <c:strRef>
              <c:f>Tabelle1!$F$1</c:f>
              <c:strCache>
                <c:ptCount val="1"/>
                <c:pt idx="0">
                  <c:v>EP</c:v>
                </c:pt>
              </c:strCache>
            </c:strRef>
          </c:tx>
          <c:spPr>
            <a:ln w="19050" cap="rnd">
              <a:solidFill>
                <a:srgbClr val="3CC8E1"/>
              </a:solidFill>
              <a:round/>
            </a:ln>
            <a:effectLst/>
          </c:spPr>
          <c:marker>
            <c:symbol val="none"/>
          </c:marker>
          <c:cat>
            <c:numRef>
              <c:f>Tabelle1!$A$2:$A$19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Tabelle1!$F$2:$F$19</c:f>
              <c:numCache>
                <c:formatCode>General</c:formatCode>
                <c:ptCount val="18"/>
                <c:pt idx="0">
                  <c:v>0</c:v>
                </c:pt>
                <c:pt idx="1">
                  <c:v>4</c:v>
                </c:pt>
                <c:pt idx="2">
                  <c:v>5</c:v>
                </c:pt>
                <c:pt idx="3">
                  <c:v>2</c:v>
                </c:pt>
                <c:pt idx="4">
                  <c:v>3</c:v>
                </c:pt>
                <c:pt idx="5">
                  <c:v>3</c:v>
                </c:pt>
                <c:pt idx="6">
                  <c:v>4</c:v>
                </c:pt>
                <c:pt idx="7">
                  <c:v>2</c:v>
                </c:pt>
                <c:pt idx="8">
                  <c:v>2</c:v>
                </c:pt>
                <c:pt idx="9">
                  <c:v>4</c:v>
                </c:pt>
                <c:pt idx="10">
                  <c:v>2</c:v>
                </c:pt>
                <c:pt idx="11">
                  <c:v>2</c:v>
                </c:pt>
                <c:pt idx="12">
                  <c:v>3</c:v>
                </c:pt>
                <c:pt idx="13">
                  <c:v>5</c:v>
                </c:pt>
                <c:pt idx="14">
                  <c:v>7</c:v>
                </c:pt>
                <c:pt idx="15">
                  <c:v>7</c:v>
                </c:pt>
                <c:pt idx="16">
                  <c:v>5</c:v>
                </c:pt>
                <c:pt idx="17">
                  <c:v>16</c:v>
                </c:pt>
              </c:numCache>
            </c:numRef>
          </c:val>
          <c:smooth val="0"/>
          <c:extLst xmlns:c16r2="http://schemas.microsoft.com/office/drawing/2015/06/chart">
            <c:ext xmlns:c16="http://schemas.microsoft.com/office/drawing/2014/chart" uri="{C3380CC4-5D6E-409C-BE32-E72D297353CC}">
              <c16:uniqueId val="{00000012-CECE-4EB8-A5B8-B0BE0B71D789}"/>
            </c:ext>
          </c:extLst>
        </c:ser>
        <c:dLbls>
          <c:showLegendKey val="0"/>
          <c:showVal val="0"/>
          <c:showCatName val="0"/>
          <c:showSerName val="0"/>
          <c:showPercent val="0"/>
          <c:showBubbleSize val="0"/>
        </c:dLbls>
        <c:marker val="1"/>
        <c:smooth val="0"/>
        <c:axId val="186161024"/>
        <c:axId val="186162560"/>
      </c:lineChart>
      <c:catAx>
        <c:axId val="186161024"/>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5400000" spcFirstLastPara="1" vertOverflow="ellipsis" wrap="square" anchor="ctr" anchorCtr="1"/>
          <a:lstStyle/>
          <a:p>
            <a:pPr>
              <a:defRPr sz="800" b="0" i="0" u="none" strike="noStrike" kern="1200" baseline="0">
                <a:solidFill>
                  <a:schemeClr val="tx1"/>
                </a:solidFill>
                <a:latin typeface="+mn-lt"/>
                <a:ea typeface="+mn-ea"/>
                <a:cs typeface="+mn-cs"/>
              </a:defRPr>
            </a:pPr>
            <a:endParaRPr lang="en-US"/>
          </a:p>
        </c:txPr>
        <c:crossAx val="186162560"/>
        <c:crosses val="autoZero"/>
        <c:auto val="1"/>
        <c:lblAlgn val="ctr"/>
        <c:lblOffset val="100"/>
        <c:noMultiLvlLbl val="0"/>
      </c:catAx>
      <c:valAx>
        <c:axId val="186162560"/>
        <c:scaling>
          <c:orientation val="minMax"/>
          <c:max val="40"/>
        </c:scaling>
        <c:delete val="0"/>
        <c:axPos val="l"/>
        <c:majorGridlines>
          <c:spPr>
            <a:ln w="6350" cap="flat" cmpd="sng" algn="ctr">
              <a:solidFill>
                <a:schemeClr val="bg1">
                  <a:lumMod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186161024"/>
        <c:crosses val="autoZero"/>
        <c:crossBetween val="between"/>
      </c:valAx>
      <c:spPr>
        <a:noFill/>
        <a:ln>
          <a:noFill/>
        </a:ln>
        <a:effectLst/>
      </c:spPr>
    </c:plotArea>
    <c:legend>
      <c:legendPos val="b"/>
      <c:layout>
        <c:manualLayout>
          <c:xMode val="edge"/>
          <c:yMode val="edge"/>
          <c:x val="0.14903834175247047"/>
          <c:y val="0.9375506644182362"/>
          <c:w val="0.70192331649505901"/>
          <c:h val="6.055068376083405E-2"/>
        </c:manualLayout>
      </c:layout>
      <c:overlay val="0"/>
      <c:spPr>
        <a:noFill/>
        <a:ln w="19050">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729529216712992E-2"/>
          <c:y val="6.1388105696301751E-2"/>
          <c:w val="0.87640570352434755"/>
          <c:h val="0.83162304633787143"/>
        </c:manualLayout>
      </c:layout>
      <c:barChart>
        <c:barDir val="bar"/>
        <c:grouping val="clustered"/>
        <c:varyColors val="0"/>
        <c:ser>
          <c:idx val="0"/>
          <c:order val="0"/>
          <c:tx>
            <c:strRef>
              <c:f>Tabelle1!$B$1</c:f>
              <c:strCache>
                <c:ptCount val="1"/>
                <c:pt idx="0">
                  <c:v>Datenreihe 1</c:v>
                </c:pt>
              </c:strCache>
            </c:strRef>
          </c:tx>
          <c:spPr>
            <a:solidFill>
              <a:schemeClr val="accent3"/>
            </a:solidFill>
            <a:ln>
              <a:noFill/>
            </a:ln>
            <a:effectLst/>
          </c:spPr>
          <c:invertIfNegative val="0"/>
          <c:dLbls>
            <c:dLbl>
              <c:idx val="7"/>
              <c:spPr>
                <a:solidFill>
                  <a:schemeClr val="bg1"/>
                </a:solid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Tabelle1!$A$2:$A$11</c:f>
              <c:strCache>
                <c:ptCount val="10"/>
                <c:pt idx="0">
                  <c:v>KR</c:v>
                </c:pt>
                <c:pt idx="1">
                  <c:v>CA</c:v>
                </c:pt>
                <c:pt idx="2">
                  <c:v>DE</c:v>
                </c:pt>
                <c:pt idx="3">
                  <c:v>FR</c:v>
                </c:pt>
                <c:pt idx="4">
                  <c:v>GB</c:v>
                </c:pt>
                <c:pt idx="5">
                  <c:v>WO</c:v>
                </c:pt>
                <c:pt idx="6">
                  <c:v>JP</c:v>
                </c:pt>
                <c:pt idx="7">
                  <c:v>EP</c:v>
                </c:pt>
                <c:pt idx="8">
                  <c:v>US</c:v>
                </c:pt>
                <c:pt idx="9">
                  <c:v>CN</c:v>
                </c:pt>
              </c:strCache>
            </c:strRef>
          </c:cat>
          <c:val>
            <c:numRef>
              <c:f>Tabelle1!$B$2:$B$11</c:f>
              <c:numCache>
                <c:formatCode>General</c:formatCode>
                <c:ptCount val="10"/>
                <c:pt idx="0">
                  <c:v>13</c:v>
                </c:pt>
                <c:pt idx="1">
                  <c:v>13</c:v>
                </c:pt>
                <c:pt idx="2">
                  <c:v>22</c:v>
                </c:pt>
                <c:pt idx="3">
                  <c:v>23</c:v>
                </c:pt>
                <c:pt idx="4">
                  <c:v>32</c:v>
                </c:pt>
                <c:pt idx="5">
                  <c:v>46</c:v>
                </c:pt>
                <c:pt idx="6">
                  <c:v>53</c:v>
                </c:pt>
                <c:pt idx="7">
                  <c:v>67</c:v>
                </c:pt>
                <c:pt idx="8">
                  <c:v>145</c:v>
                </c:pt>
                <c:pt idx="9">
                  <c:v>183</c:v>
                </c:pt>
              </c:numCache>
            </c:numRef>
          </c:val>
          <c:extLst xmlns:c16r2="http://schemas.microsoft.com/office/drawing/2015/06/chart">
            <c:ext xmlns:c16="http://schemas.microsoft.com/office/drawing/2014/chart" uri="{C3380CC4-5D6E-409C-BE32-E72D297353CC}">
              <c16:uniqueId val="{00000000-4FAB-46E7-977B-AD211683A88B}"/>
            </c:ext>
          </c:extLst>
        </c:ser>
        <c:dLbls>
          <c:showLegendKey val="0"/>
          <c:showVal val="0"/>
          <c:showCatName val="0"/>
          <c:showSerName val="0"/>
          <c:showPercent val="0"/>
          <c:showBubbleSize val="0"/>
        </c:dLbls>
        <c:gapWidth val="50"/>
        <c:axId val="100215040"/>
        <c:axId val="100216832"/>
      </c:barChart>
      <c:catAx>
        <c:axId val="1002150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100216832"/>
        <c:crosses val="autoZero"/>
        <c:auto val="1"/>
        <c:lblAlgn val="ctr"/>
        <c:lblOffset val="100"/>
        <c:noMultiLvlLbl val="0"/>
      </c:catAx>
      <c:valAx>
        <c:axId val="100216832"/>
        <c:scaling>
          <c:orientation val="minMax"/>
          <c:max val="200"/>
        </c:scaling>
        <c:delete val="0"/>
        <c:axPos val="b"/>
        <c:majorGridlines>
          <c:spPr>
            <a:ln w="6350" cap="flat" cmpd="sng" algn="ctr">
              <a:solidFill>
                <a:schemeClr val="bg1">
                  <a:lumMod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en-US"/>
          </a:p>
        </c:txPr>
        <c:crossAx val="100215040"/>
        <c:crosses val="autoZero"/>
        <c:crossBetween val="between"/>
        <c:majorUnit val="25"/>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2588" cy="493713"/>
          </a:xfrm>
          <a:prstGeom prst="rect">
            <a:avLst/>
          </a:prstGeom>
        </p:spPr>
        <p:txBody>
          <a:bodyPr vert="horz" lIns="91426" tIns="45714" rIns="91426" bIns="45714" rtlCol="0"/>
          <a:lstStyle>
            <a:lvl1pPr algn="l">
              <a:defRPr sz="1200"/>
            </a:lvl1pPr>
          </a:lstStyle>
          <a:p>
            <a:endParaRPr lang="en-GB"/>
          </a:p>
        </p:txBody>
      </p:sp>
      <p:sp>
        <p:nvSpPr>
          <p:cNvPr id="3" name="Date Placeholder 2"/>
          <p:cNvSpPr>
            <a:spLocks noGrp="1"/>
          </p:cNvSpPr>
          <p:nvPr>
            <p:ph type="dt" sz="quarter" idx="1"/>
          </p:nvPr>
        </p:nvSpPr>
        <p:spPr>
          <a:xfrm>
            <a:off x="3819525" y="0"/>
            <a:ext cx="2922588" cy="493713"/>
          </a:xfrm>
          <a:prstGeom prst="rect">
            <a:avLst/>
          </a:prstGeom>
        </p:spPr>
        <p:txBody>
          <a:bodyPr vert="horz" lIns="91426" tIns="45714" rIns="91426" bIns="45714" rtlCol="0"/>
          <a:lstStyle>
            <a:lvl1pPr algn="r">
              <a:defRPr sz="1200"/>
            </a:lvl1pPr>
          </a:lstStyle>
          <a:p>
            <a:fld id="{304A7140-0D4F-47D3-BC70-877BB0C15B40}" type="datetimeFigureOut">
              <a:rPr lang="en-GB" smtClean="0"/>
              <a:pPr/>
              <a:t>24-09-2019</a:t>
            </a:fld>
            <a:endParaRPr lang="en-GB"/>
          </a:p>
        </p:txBody>
      </p:sp>
      <p:sp>
        <p:nvSpPr>
          <p:cNvPr id="4" name="Footer Placeholder 3"/>
          <p:cNvSpPr>
            <a:spLocks noGrp="1"/>
          </p:cNvSpPr>
          <p:nvPr>
            <p:ph type="ftr" sz="quarter" idx="2"/>
          </p:nvPr>
        </p:nvSpPr>
        <p:spPr>
          <a:xfrm>
            <a:off x="0" y="9385300"/>
            <a:ext cx="2922588" cy="493713"/>
          </a:xfrm>
          <a:prstGeom prst="rect">
            <a:avLst/>
          </a:prstGeom>
        </p:spPr>
        <p:txBody>
          <a:bodyPr vert="horz" lIns="91426" tIns="45714" rIns="91426" bIns="45714" rtlCol="0" anchor="b"/>
          <a:lstStyle>
            <a:lvl1pPr algn="l">
              <a:defRPr sz="1200"/>
            </a:lvl1pPr>
          </a:lstStyle>
          <a:p>
            <a:endParaRPr lang="en-GB"/>
          </a:p>
        </p:txBody>
      </p:sp>
      <p:sp>
        <p:nvSpPr>
          <p:cNvPr id="5" name="Slide Number Placeholder 4"/>
          <p:cNvSpPr>
            <a:spLocks noGrp="1"/>
          </p:cNvSpPr>
          <p:nvPr>
            <p:ph type="sldNum" sz="quarter" idx="3"/>
          </p:nvPr>
        </p:nvSpPr>
        <p:spPr>
          <a:xfrm>
            <a:off x="3819525" y="9385300"/>
            <a:ext cx="2922588" cy="493713"/>
          </a:xfrm>
          <a:prstGeom prst="rect">
            <a:avLst/>
          </a:prstGeom>
        </p:spPr>
        <p:txBody>
          <a:bodyPr vert="horz" lIns="91426" tIns="45714" rIns="91426" bIns="45714" rtlCol="0" anchor="b"/>
          <a:lstStyle>
            <a:lvl1pPr algn="r">
              <a:defRPr sz="1200"/>
            </a:lvl1pPr>
          </a:lstStyle>
          <a:p>
            <a:fld id="{A3507171-5916-4599-B6EB-39A2CB23347B}" type="slidenum">
              <a:rPr lang="en-GB" smtClean="0"/>
              <a:pPr/>
              <a:t>‹#›</a:t>
            </a:fld>
            <a:endParaRPr lang="en-GB"/>
          </a:p>
        </p:txBody>
      </p:sp>
    </p:spTree>
    <p:extLst>
      <p:ext uri="{BB962C8B-B14F-4D97-AF65-F5344CB8AC3E}">
        <p14:creationId xmlns:p14="http://schemas.microsoft.com/office/powerpoint/2010/main" val="38799068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2270" cy="494030"/>
          </a:xfrm>
          <a:prstGeom prst="rect">
            <a:avLst/>
          </a:prstGeom>
        </p:spPr>
        <p:txBody>
          <a:bodyPr vert="horz" lIns="91426" tIns="45714" rIns="91426" bIns="45714" rtlCol="0"/>
          <a:lstStyle>
            <a:lvl1pPr algn="l">
              <a:defRPr sz="1200"/>
            </a:lvl1pPr>
          </a:lstStyle>
          <a:p>
            <a:endParaRPr lang="en-GB"/>
          </a:p>
        </p:txBody>
      </p:sp>
      <p:sp>
        <p:nvSpPr>
          <p:cNvPr id="3" name="Date Placeholder 2"/>
          <p:cNvSpPr>
            <a:spLocks noGrp="1"/>
          </p:cNvSpPr>
          <p:nvPr>
            <p:ph type="dt" idx="1"/>
          </p:nvPr>
        </p:nvSpPr>
        <p:spPr>
          <a:xfrm>
            <a:off x="3819870" y="0"/>
            <a:ext cx="2922270" cy="494030"/>
          </a:xfrm>
          <a:prstGeom prst="rect">
            <a:avLst/>
          </a:prstGeom>
        </p:spPr>
        <p:txBody>
          <a:bodyPr vert="horz" lIns="91426" tIns="45714" rIns="91426" bIns="45714" rtlCol="0"/>
          <a:lstStyle>
            <a:lvl1pPr algn="r">
              <a:defRPr sz="1200"/>
            </a:lvl1pPr>
          </a:lstStyle>
          <a:p>
            <a:fld id="{C2A68193-306D-4045-A508-8138E684065E}" type="datetimeFigureOut">
              <a:rPr lang="en-GB" smtClean="0"/>
              <a:pPr/>
              <a:t>24-09-2019</a:t>
            </a:fld>
            <a:endParaRPr lang="en-GB"/>
          </a:p>
        </p:txBody>
      </p:sp>
      <p:sp>
        <p:nvSpPr>
          <p:cNvPr id="4" name="Slide Image Placeholder 3"/>
          <p:cNvSpPr>
            <a:spLocks noGrp="1" noRot="1" noChangeAspect="1"/>
          </p:cNvSpPr>
          <p:nvPr>
            <p:ph type="sldImg" idx="2"/>
          </p:nvPr>
        </p:nvSpPr>
        <p:spPr>
          <a:xfrm>
            <a:off x="79375" y="741363"/>
            <a:ext cx="6584950" cy="3705225"/>
          </a:xfrm>
          <a:prstGeom prst="rect">
            <a:avLst/>
          </a:prstGeom>
          <a:noFill/>
          <a:ln w="12700">
            <a:solidFill>
              <a:prstClr val="black"/>
            </a:solidFill>
          </a:ln>
        </p:spPr>
        <p:txBody>
          <a:bodyPr vert="horz" lIns="91426" tIns="45714" rIns="91426" bIns="45714" rtlCol="0" anchor="ctr"/>
          <a:lstStyle/>
          <a:p>
            <a:endParaRPr lang="en-GB"/>
          </a:p>
        </p:txBody>
      </p:sp>
      <p:sp>
        <p:nvSpPr>
          <p:cNvPr id="5" name="Notes Placeholder 4"/>
          <p:cNvSpPr>
            <a:spLocks noGrp="1"/>
          </p:cNvSpPr>
          <p:nvPr>
            <p:ph type="body" sz="quarter" idx="3"/>
          </p:nvPr>
        </p:nvSpPr>
        <p:spPr>
          <a:xfrm>
            <a:off x="674370" y="4693285"/>
            <a:ext cx="5394960" cy="4446270"/>
          </a:xfrm>
          <a:prstGeom prst="rect">
            <a:avLst/>
          </a:prstGeom>
        </p:spPr>
        <p:txBody>
          <a:bodyPr vert="horz" lIns="91426" tIns="45714" rIns="91426" bIns="457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84855"/>
            <a:ext cx="2922270" cy="494030"/>
          </a:xfrm>
          <a:prstGeom prst="rect">
            <a:avLst/>
          </a:prstGeom>
        </p:spPr>
        <p:txBody>
          <a:bodyPr vert="horz" lIns="91426" tIns="45714" rIns="91426" bIns="45714" rtlCol="0" anchor="b"/>
          <a:lstStyle>
            <a:lvl1pPr algn="l">
              <a:defRPr sz="1200"/>
            </a:lvl1pPr>
          </a:lstStyle>
          <a:p>
            <a:endParaRPr lang="en-GB"/>
          </a:p>
        </p:txBody>
      </p:sp>
      <p:sp>
        <p:nvSpPr>
          <p:cNvPr id="7" name="Slide Number Placeholder 6"/>
          <p:cNvSpPr>
            <a:spLocks noGrp="1"/>
          </p:cNvSpPr>
          <p:nvPr>
            <p:ph type="sldNum" sz="quarter" idx="5"/>
          </p:nvPr>
        </p:nvSpPr>
        <p:spPr>
          <a:xfrm>
            <a:off x="3819870" y="9384855"/>
            <a:ext cx="2922270" cy="494030"/>
          </a:xfrm>
          <a:prstGeom prst="rect">
            <a:avLst/>
          </a:prstGeom>
        </p:spPr>
        <p:txBody>
          <a:bodyPr vert="horz" lIns="91426" tIns="45714" rIns="91426" bIns="45714" rtlCol="0" anchor="b"/>
          <a:lstStyle>
            <a:lvl1pPr algn="r">
              <a:defRPr sz="1200"/>
            </a:lvl1pPr>
          </a:lstStyle>
          <a:p>
            <a:fld id="{2822F9FE-7A0B-43DC-9EDC-E9A4F8D397D4}" type="slidenum">
              <a:rPr lang="en-GB" smtClean="0"/>
              <a:pPr/>
              <a:t>‹#›</a:t>
            </a:fld>
            <a:endParaRPr lang="en-GB"/>
          </a:p>
        </p:txBody>
      </p:sp>
    </p:spTree>
    <p:extLst>
      <p:ext uri="{BB962C8B-B14F-4D97-AF65-F5344CB8AC3E}">
        <p14:creationId xmlns:p14="http://schemas.microsoft.com/office/powerpoint/2010/main" val="1603999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GB" altLang="en-US" dirty="0"/>
              <a:t>European Patent Office</a:t>
            </a:r>
          </a:p>
        </p:txBody>
      </p:sp>
      <p:sp>
        <p:nvSpPr>
          <p:cNvPr id="5" name="Date Placeholder 4"/>
          <p:cNvSpPr>
            <a:spLocks noGrp="1"/>
          </p:cNvSpPr>
          <p:nvPr>
            <p:ph type="dt" idx="11"/>
          </p:nvPr>
        </p:nvSpPr>
        <p:spPr/>
        <p:txBody>
          <a:bodyPr/>
          <a:lstStyle/>
          <a:p>
            <a:r>
              <a:rPr lang="en-GB" altLang="en-US" dirty="0"/>
              <a:t>14 February 2018</a:t>
            </a:r>
          </a:p>
        </p:txBody>
      </p:sp>
      <p:sp>
        <p:nvSpPr>
          <p:cNvPr id="6" name="Footer Placeholder 5"/>
          <p:cNvSpPr>
            <a:spLocks noGrp="1"/>
          </p:cNvSpPr>
          <p:nvPr>
            <p:ph type="ftr" sz="quarter" idx="12"/>
          </p:nvPr>
        </p:nvSpPr>
        <p:spPr/>
        <p:txBody>
          <a:bodyPr/>
          <a:lstStyle/>
          <a:p>
            <a:r>
              <a:rPr lang="en-GB" altLang="en-US" dirty="0"/>
              <a:t>R. </a:t>
            </a:r>
            <a:r>
              <a:rPr lang="en-GB" altLang="en-US" dirty="0" err="1"/>
              <a:t>Feinäugle</a:t>
            </a:r>
            <a:endParaRPr lang="en-GB" altLang="en-US" dirty="0"/>
          </a:p>
        </p:txBody>
      </p:sp>
      <p:sp>
        <p:nvSpPr>
          <p:cNvPr id="7" name="Slide Number Placeholder 6"/>
          <p:cNvSpPr>
            <a:spLocks noGrp="1"/>
          </p:cNvSpPr>
          <p:nvPr>
            <p:ph type="sldNum" sz="quarter" idx="13"/>
          </p:nvPr>
        </p:nvSpPr>
        <p:spPr/>
        <p:txBody>
          <a:bodyPr/>
          <a:lstStyle/>
          <a:p>
            <a:fld id="{D31D2BDC-CAD1-4570-ACF3-8D84AD7D04E5}" type="slidenum">
              <a:rPr lang="en-GB" altLang="en-US" smtClean="0"/>
              <a:pPr/>
              <a:t>1</a:t>
            </a:fld>
            <a:endParaRPr lang="en-GB" altLang="en-US" dirty="0"/>
          </a:p>
        </p:txBody>
      </p:sp>
    </p:spTree>
    <p:extLst>
      <p:ext uri="{BB962C8B-B14F-4D97-AF65-F5344CB8AC3E}">
        <p14:creationId xmlns:p14="http://schemas.microsoft.com/office/powerpoint/2010/main" val="15565409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41363"/>
            <a:ext cx="6584950" cy="370522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2822F9FE-7A0B-43DC-9EDC-E9A4F8D397D4}" type="slidenum">
              <a:rPr lang="en-GB" smtClean="0"/>
              <a:pPr/>
              <a:t>11</a:t>
            </a:fld>
            <a:endParaRPr lang="en-GB" dirty="0"/>
          </a:p>
        </p:txBody>
      </p:sp>
    </p:spTree>
    <p:extLst>
      <p:ext uri="{BB962C8B-B14F-4D97-AF65-F5344CB8AC3E}">
        <p14:creationId xmlns:p14="http://schemas.microsoft.com/office/powerpoint/2010/main" val="658186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21030" y="9386954"/>
            <a:ext cx="2922671" cy="493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92" tIns="43695" rIns="87392" bIns="43695" anchor="b"/>
          <a:lstStyle>
            <a:lvl1pPr defTabSz="946150" eaLnBrk="0" hangingPunct="0">
              <a:spcBef>
                <a:spcPct val="30000"/>
              </a:spcBef>
              <a:defRPr sz="1200">
                <a:solidFill>
                  <a:schemeClr val="tx1"/>
                </a:solidFill>
                <a:latin typeface="Arial" pitchFamily="34" charset="0"/>
                <a:cs typeface="Arial" pitchFamily="34" charset="0"/>
              </a:defRPr>
            </a:lvl1pPr>
            <a:lvl2pPr marL="742950" indent="-285750" defTabSz="946150" eaLnBrk="0" hangingPunct="0">
              <a:spcBef>
                <a:spcPct val="30000"/>
              </a:spcBef>
              <a:defRPr sz="1200">
                <a:solidFill>
                  <a:schemeClr val="tx1"/>
                </a:solidFill>
                <a:latin typeface="Arial" pitchFamily="34" charset="0"/>
                <a:cs typeface="Arial" pitchFamily="34" charset="0"/>
              </a:defRPr>
            </a:lvl2pPr>
            <a:lvl3pPr marL="1143000" indent="-228600" defTabSz="946150" eaLnBrk="0" hangingPunct="0">
              <a:spcBef>
                <a:spcPct val="30000"/>
              </a:spcBef>
              <a:defRPr sz="1200">
                <a:solidFill>
                  <a:schemeClr val="tx1"/>
                </a:solidFill>
                <a:latin typeface="Arial" pitchFamily="34" charset="0"/>
                <a:cs typeface="Arial" pitchFamily="34" charset="0"/>
              </a:defRPr>
            </a:lvl3pPr>
            <a:lvl4pPr marL="1600200" indent="-228600" defTabSz="946150" eaLnBrk="0" hangingPunct="0">
              <a:spcBef>
                <a:spcPct val="30000"/>
              </a:spcBef>
              <a:defRPr sz="1200">
                <a:solidFill>
                  <a:schemeClr val="tx1"/>
                </a:solidFill>
                <a:latin typeface="Arial" pitchFamily="34" charset="0"/>
                <a:cs typeface="Arial" pitchFamily="34" charset="0"/>
              </a:defRPr>
            </a:lvl4pPr>
            <a:lvl5pPr marL="2057400" indent="-228600" defTabSz="946150" eaLnBrk="0" hangingPunct="0">
              <a:spcBef>
                <a:spcPct val="30000"/>
              </a:spcBef>
              <a:defRPr sz="1200">
                <a:solidFill>
                  <a:schemeClr val="tx1"/>
                </a:solidFill>
                <a:latin typeface="Arial" pitchFamily="34" charset="0"/>
                <a:cs typeface="Arial" pitchFamily="34" charset="0"/>
              </a:defRPr>
            </a:lvl5pPr>
            <a:lvl6pPr marL="2514600" indent="-228600" defTabSz="94615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4615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4615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46150"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pPr>
            <a:fld id="{FD1067E1-52A9-4D53-BF47-116EF54D57AA}" type="slidenum">
              <a:rPr lang="en-GB" altLang="en-US" smtClean="0"/>
              <a:pPr algn="r" eaLnBrk="1" hangingPunct="1">
                <a:spcBef>
                  <a:spcPct val="0"/>
                </a:spcBef>
              </a:pPr>
              <a:t>12</a:t>
            </a:fld>
            <a:endParaRPr lang="en-GB" altLang="en-US" dirty="0"/>
          </a:p>
        </p:txBody>
      </p:sp>
      <p:sp>
        <p:nvSpPr>
          <p:cNvPr id="87043" name="Rectangle 2"/>
          <p:cNvSpPr>
            <a:spLocks noGrp="1" noRot="1" noChangeAspect="1" noChangeArrowheads="1" noTextEdit="1"/>
          </p:cNvSpPr>
          <p:nvPr>
            <p:ph type="sldImg"/>
          </p:nvPr>
        </p:nvSpPr>
        <p:spPr>
          <a:xfrm>
            <a:off x="79375" y="741363"/>
            <a:ext cx="6584950" cy="3705225"/>
          </a:xfrm>
          <a:ln/>
        </p:spPr>
      </p:sp>
      <p:sp>
        <p:nvSpPr>
          <p:cNvPr id="87044" name="Rectangle 3"/>
          <p:cNvSpPr>
            <a:spLocks noGrp="1" noChangeArrowheads="1"/>
          </p:cNvSpPr>
          <p:nvPr>
            <p:ph type="body" idx="1"/>
          </p:nvPr>
        </p:nvSpPr>
        <p:spPr>
          <a:noFill/>
        </p:spPr>
        <p:txBody>
          <a:bodyPr/>
          <a:lstStyle/>
          <a:p>
            <a:pPr eaLnBrk="1" hangingPunct="1"/>
            <a:endParaRPr lang="en-GB" altLang="en-US" dirty="0">
              <a:latin typeface="Arial" pitchFamily="34" charset="0"/>
              <a:cs typeface="Arial" pitchFamily="34" charset="0"/>
            </a:endParaRPr>
          </a:p>
        </p:txBody>
      </p:sp>
    </p:spTree>
    <p:extLst>
      <p:ext uri="{BB962C8B-B14F-4D97-AF65-F5344CB8AC3E}">
        <p14:creationId xmlns:p14="http://schemas.microsoft.com/office/powerpoint/2010/main" val="204635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41363"/>
            <a:ext cx="6584950" cy="370522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2822F9FE-7A0B-43DC-9EDC-E9A4F8D397D4}" type="slidenum">
              <a:rPr lang="en-GB" smtClean="0"/>
              <a:pPr/>
              <a:t>13</a:t>
            </a:fld>
            <a:endParaRPr lang="en-GB" dirty="0"/>
          </a:p>
        </p:txBody>
      </p:sp>
    </p:spTree>
    <p:extLst>
      <p:ext uri="{BB962C8B-B14F-4D97-AF65-F5344CB8AC3E}">
        <p14:creationId xmlns:p14="http://schemas.microsoft.com/office/powerpoint/2010/main" val="658186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7411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21030" y="9386954"/>
            <a:ext cx="2922671" cy="493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92" tIns="43695" rIns="87392" bIns="43695" anchor="b"/>
          <a:lstStyle>
            <a:lvl1pPr defTabSz="946150" eaLnBrk="0" hangingPunct="0">
              <a:spcBef>
                <a:spcPct val="30000"/>
              </a:spcBef>
              <a:defRPr sz="1200">
                <a:solidFill>
                  <a:schemeClr val="tx1"/>
                </a:solidFill>
                <a:latin typeface="Arial" pitchFamily="34" charset="0"/>
                <a:cs typeface="Arial" pitchFamily="34" charset="0"/>
              </a:defRPr>
            </a:lvl1pPr>
            <a:lvl2pPr marL="742950" indent="-285750" defTabSz="946150" eaLnBrk="0" hangingPunct="0">
              <a:spcBef>
                <a:spcPct val="30000"/>
              </a:spcBef>
              <a:defRPr sz="1200">
                <a:solidFill>
                  <a:schemeClr val="tx1"/>
                </a:solidFill>
                <a:latin typeface="Arial" pitchFamily="34" charset="0"/>
                <a:cs typeface="Arial" pitchFamily="34" charset="0"/>
              </a:defRPr>
            </a:lvl2pPr>
            <a:lvl3pPr marL="1143000" indent="-228600" defTabSz="946150" eaLnBrk="0" hangingPunct="0">
              <a:spcBef>
                <a:spcPct val="30000"/>
              </a:spcBef>
              <a:defRPr sz="1200">
                <a:solidFill>
                  <a:schemeClr val="tx1"/>
                </a:solidFill>
                <a:latin typeface="Arial" pitchFamily="34" charset="0"/>
                <a:cs typeface="Arial" pitchFamily="34" charset="0"/>
              </a:defRPr>
            </a:lvl3pPr>
            <a:lvl4pPr marL="1600200" indent="-228600" defTabSz="946150" eaLnBrk="0" hangingPunct="0">
              <a:spcBef>
                <a:spcPct val="30000"/>
              </a:spcBef>
              <a:defRPr sz="1200">
                <a:solidFill>
                  <a:schemeClr val="tx1"/>
                </a:solidFill>
                <a:latin typeface="Arial" pitchFamily="34" charset="0"/>
                <a:cs typeface="Arial" pitchFamily="34" charset="0"/>
              </a:defRPr>
            </a:lvl4pPr>
            <a:lvl5pPr marL="2057400" indent="-228600" defTabSz="946150" eaLnBrk="0" hangingPunct="0">
              <a:spcBef>
                <a:spcPct val="30000"/>
              </a:spcBef>
              <a:defRPr sz="1200">
                <a:solidFill>
                  <a:schemeClr val="tx1"/>
                </a:solidFill>
                <a:latin typeface="Arial" pitchFamily="34" charset="0"/>
                <a:cs typeface="Arial" pitchFamily="34" charset="0"/>
              </a:defRPr>
            </a:lvl5pPr>
            <a:lvl6pPr marL="2514600" indent="-228600" defTabSz="94615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4615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4615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46150"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pPr>
            <a:fld id="{FD1067E1-52A9-4D53-BF47-116EF54D57AA}" type="slidenum">
              <a:rPr lang="en-GB" altLang="en-US" smtClean="0"/>
              <a:pPr algn="r" eaLnBrk="1" hangingPunct="1">
                <a:spcBef>
                  <a:spcPct val="0"/>
                </a:spcBef>
              </a:pPr>
              <a:t>17</a:t>
            </a:fld>
            <a:endParaRPr lang="en-GB" altLang="en-US" dirty="0"/>
          </a:p>
        </p:txBody>
      </p:sp>
      <p:sp>
        <p:nvSpPr>
          <p:cNvPr id="87043" name="Rectangle 2"/>
          <p:cNvSpPr>
            <a:spLocks noGrp="1" noRot="1" noChangeAspect="1" noChangeArrowheads="1" noTextEdit="1"/>
          </p:cNvSpPr>
          <p:nvPr>
            <p:ph type="sldImg"/>
          </p:nvPr>
        </p:nvSpPr>
        <p:spPr>
          <a:xfrm>
            <a:off x="79375" y="741363"/>
            <a:ext cx="6584950" cy="3705225"/>
          </a:xfrm>
          <a:ln/>
        </p:spPr>
      </p:sp>
      <p:sp>
        <p:nvSpPr>
          <p:cNvPr id="87044" name="Rectangle 3"/>
          <p:cNvSpPr>
            <a:spLocks noGrp="1" noChangeArrowheads="1"/>
          </p:cNvSpPr>
          <p:nvPr>
            <p:ph type="body" idx="1"/>
          </p:nvPr>
        </p:nvSpPr>
        <p:spPr>
          <a:noFill/>
        </p:spPr>
        <p:txBody>
          <a:bodyPr/>
          <a:lstStyle/>
          <a:p>
            <a:pPr eaLnBrk="1" hangingPunct="1"/>
            <a:endParaRPr lang="en-GB" altLang="en-US" dirty="0">
              <a:latin typeface="Arial" pitchFamily="34" charset="0"/>
              <a:cs typeface="Arial" pitchFamily="34" charset="0"/>
            </a:endParaRPr>
          </a:p>
        </p:txBody>
      </p:sp>
    </p:spTree>
    <p:extLst>
      <p:ext uri="{BB962C8B-B14F-4D97-AF65-F5344CB8AC3E}">
        <p14:creationId xmlns:p14="http://schemas.microsoft.com/office/powerpoint/2010/main" val="2046352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dirty="0" smtClean="0">
                <a:solidFill>
                  <a:schemeClr val="tx1"/>
                </a:solidFill>
              </a:rPr>
              <a:t>Compared to other emerging technological fields, the number of patent publications in second generation Quantum Sensing &amp; Metrology technologies were not very high in the first decade with roughly 10 inventions a year, due to probably its strong background in basic science. Nevertheless the significant raise over the last 7 years show us that more Quantum Sensing &amp; Metrology technologies are becoming applied technologies that can be patentable.</a:t>
            </a:r>
          </a:p>
          <a:p>
            <a:r>
              <a:rPr lang="en-GB" sz="800" dirty="0" smtClean="0">
                <a:solidFill>
                  <a:schemeClr val="tx1"/>
                </a:solidFill>
              </a:rPr>
              <a:t>Reason for 2016 drop in patent publications?</a:t>
            </a:r>
            <a:endParaRPr lang="en-GB" dirty="0"/>
          </a:p>
        </p:txBody>
      </p:sp>
      <p:sp>
        <p:nvSpPr>
          <p:cNvPr id="4" name="Slide Number Placeholder 3"/>
          <p:cNvSpPr>
            <a:spLocks noGrp="1"/>
          </p:cNvSpPr>
          <p:nvPr>
            <p:ph type="sldNum" sz="quarter" idx="10"/>
          </p:nvPr>
        </p:nvSpPr>
        <p:spPr/>
        <p:txBody>
          <a:bodyPr/>
          <a:lstStyle/>
          <a:p>
            <a:fld id="{2822F9FE-7A0B-43DC-9EDC-E9A4F8D397D4}" type="slidenum">
              <a:rPr lang="en-GB" smtClean="0"/>
              <a:pPr/>
              <a:t>19</a:t>
            </a:fld>
            <a:endParaRPr lang="en-GB"/>
          </a:p>
        </p:txBody>
      </p:sp>
    </p:spTree>
    <p:extLst>
      <p:ext uri="{BB962C8B-B14F-4D97-AF65-F5344CB8AC3E}">
        <p14:creationId xmlns:p14="http://schemas.microsoft.com/office/powerpoint/2010/main" val="4277062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dirty="0" smtClean="0">
                <a:solidFill>
                  <a:schemeClr val="tx1"/>
                </a:solidFill>
              </a:rPr>
              <a:t>When analysing by the geographical region where a patent is protected we can see that, besides China (CN) and the United States (US) many applicants seek protection via the PCT system (WO) and the European Patent (EP).</a:t>
            </a:r>
            <a:endParaRPr lang="en-GB" dirty="0"/>
          </a:p>
        </p:txBody>
      </p:sp>
      <p:sp>
        <p:nvSpPr>
          <p:cNvPr id="4" name="Slide Number Placeholder 3"/>
          <p:cNvSpPr>
            <a:spLocks noGrp="1"/>
          </p:cNvSpPr>
          <p:nvPr>
            <p:ph type="sldNum" sz="quarter" idx="10"/>
          </p:nvPr>
        </p:nvSpPr>
        <p:spPr/>
        <p:txBody>
          <a:bodyPr/>
          <a:lstStyle/>
          <a:p>
            <a:fld id="{2822F9FE-7A0B-43DC-9EDC-E9A4F8D397D4}" type="slidenum">
              <a:rPr lang="en-GB" smtClean="0"/>
              <a:pPr/>
              <a:t>20</a:t>
            </a:fld>
            <a:endParaRPr lang="en-GB"/>
          </a:p>
        </p:txBody>
      </p:sp>
    </p:spTree>
    <p:extLst>
      <p:ext uri="{BB962C8B-B14F-4D97-AF65-F5344CB8AC3E}">
        <p14:creationId xmlns:p14="http://schemas.microsoft.com/office/powerpoint/2010/main" val="4199751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r>
              <a:rPr lang="en-GB" sz="800" dirty="0" smtClean="0">
                <a:solidFill>
                  <a:schemeClr val="tx1"/>
                </a:solidFill>
                <a:cs typeface="Calibri"/>
              </a:rPr>
              <a:t>1. Patent family count</a:t>
            </a:r>
          </a:p>
          <a:p>
            <a:pPr algn="just">
              <a:spcBef>
                <a:spcPts val="300"/>
              </a:spcBef>
            </a:pPr>
            <a:r>
              <a:rPr lang="en-GB" sz="800" dirty="0" smtClean="0">
                <a:solidFill>
                  <a:schemeClr val="tx1"/>
                </a:solidFill>
                <a:cs typeface="Calibri"/>
              </a:rPr>
              <a:t>When analysing the specific fields of Quantum </a:t>
            </a:r>
            <a:r>
              <a:rPr lang="en-GB" sz="800" dirty="0" err="1" smtClean="0">
                <a:solidFill>
                  <a:schemeClr val="tx1"/>
                </a:solidFill>
                <a:cs typeface="Calibri"/>
              </a:rPr>
              <a:t>Sening</a:t>
            </a:r>
            <a:r>
              <a:rPr lang="en-GB" sz="800" dirty="0" smtClean="0">
                <a:solidFill>
                  <a:schemeClr val="tx1"/>
                </a:solidFill>
                <a:cs typeface="Calibri"/>
              </a:rPr>
              <a:t> &amp; Metrology and the top players involved, some geographical focal points become evident. The Chinese Wuhan Institute of Physics and Mathematics , and the </a:t>
            </a:r>
            <a:r>
              <a:rPr lang="en-GB" sz="800" dirty="0" err="1" smtClean="0">
                <a:solidFill>
                  <a:schemeClr val="tx1"/>
                </a:solidFill>
                <a:cs typeface="Calibri"/>
              </a:rPr>
              <a:t>Huazhong</a:t>
            </a:r>
            <a:r>
              <a:rPr lang="en-GB" sz="800" dirty="0" smtClean="0">
                <a:solidFill>
                  <a:schemeClr val="tx1"/>
                </a:solidFill>
                <a:cs typeface="Calibri"/>
              </a:rPr>
              <a:t> University both have a strong focus to patents related to Gravitation, rotation and acceleration, as also are the two French research organizations (</a:t>
            </a:r>
            <a:r>
              <a:rPr lang="en-GB" sz="800" dirty="0" err="1" smtClean="0">
                <a:solidFill>
                  <a:schemeClr val="tx1"/>
                </a:solidFill>
                <a:cs typeface="Calibri"/>
              </a:rPr>
              <a:t>Observatoire</a:t>
            </a:r>
            <a:r>
              <a:rPr lang="en-GB" sz="800" dirty="0" smtClean="0">
                <a:solidFill>
                  <a:schemeClr val="tx1"/>
                </a:solidFill>
                <a:cs typeface="Calibri"/>
              </a:rPr>
              <a:t> and ONRA). The US company </a:t>
            </a:r>
            <a:r>
              <a:rPr lang="en-GB" sz="800" dirty="0" err="1" smtClean="0">
                <a:solidFill>
                  <a:schemeClr val="tx1"/>
                </a:solidFill>
                <a:cs typeface="Calibri"/>
              </a:rPr>
              <a:t>Lookheed</a:t>
            </a:r>
            <a:r>
              <a:rPr lang="en-GB" sz="800" dirty="0" smtClean="0">
                <a:solidFill>
                  <a:schemeClr val="tx1"/>
                </a:solidFill>
                <a:cs typeface="Calibri"/>
              </a:rPr>
              <a:t> Martin has built up an extensive patent portfolio related to magnetic fields, whereas it is interesting to see that the field of chemical detection is dominated by Chinese applicants from research and university.</a:t>
            </a:r>
          </a:p>
          <a:p>
            <a:endParaRPr lang="en-GB" dirty="0"/>
          </a:p>
        </p:txBody>
      </p:sp>
    </p:spTree>
    <p:extLst>
      <p:ext uri="{BB962C8B-B14F-4D97-AF65-F5344CB8AC3E}">
        <p14:creationId xmlns:p14="http://schemas.microsoft.com/office/powerpoint/2010/main" val="11892641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300"/>
              </a:spcBef>
            </a:pPr>
            <a:r>
              <a:rPr lang="en-GB" sz="800" dirty="0" smtClean="0">
                <a:solidFill>
                  <a:schemeClr val="tx1"/>
                </a:solidFill>
                <a:cs typeface="Calibri"/>
              </a:rPr>
              <a:t>1. Patent family count</a:t>
            </a:r>
          </a:p>
          <a:p>
            <a:pPr algn="just">
              <a:spcBef>
                <a:spcPts val="300"/>
              </a:spcBef>
            </a:pPr>
            <a:r>
              <a:rPr lang="en-GB" sz="800" dirty="0" smtClean="0">
                <a:solidFill>
                  <a:schemeClr val="tx1"/>
                </a:solidFill>
                <a:cs typeface="Calibri"/>
              </a:rPr>
              <a:t>When analysing the applicants by their geographical region we see that most applicants of patent applications related to Quantum Sensing &amp; Metrology are coming from Asia (mainly China), Europe (mainly France) and America (mainly USA).</a:t>
            </a:r>
          </a:p>
          <a:p>
            <a:endParaRPr lang="en-GB" dirty="0"/>
          </a:p>
        </p:txBody>
      </p:sp>
      <p:sp>
        <p:nvSpPr>
          <p:cNvPr id="4" name="Slide Number Placeholder 3"/>
          <p:cNvSpPr>
            <a:spLocks noGrp="1"/>
          </p:cNvSpPr>
          <p:nvPr>
            <p:ph type="sldNum" sz="quarter" idx="10"/>
          </p:nvPr>
        </p:nvSpPr>
        <p:spPr/>
        <p:txBody>
          <a:bodyPr/>
          <a:lstStyle/>
          <a:p>
            <a:fld id="{2822F9FE-7A0B-43DC-9EDC-E9A4F8D397D4}" type="slidenum">
              <a:rPr lang="en-GB" smtClean="0"/>
              <a:pPr/>
              <a:t>22</a:t>
            </a:fld>
            <a:endParaRPr lang="en-GB"/>
          </a:p>
        </p:txBody>
      </p:sp>
    </p:spTree>
    <p:extLst>
      <p:ext uri="{BB962C8B-B14F-4D97-AF65-F5344CB8AC3E}">
        <p14:creationId xmlns:p14="http://schemas.microsoft.com/office/powerpoint/2010/main" val="41989563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pPr algn="just" fontAlgn="b"/>
            <a:r>
              <a:rPr lang="en-GB" sz="800" dirty="0" err="1" smtClean="0"/>
              <a:t>Mapamundi</a:t>
            </a:r>
            <a:r>
              <a:rPr lang="en-GB" sz="800" dirty="0" smtClean="0"/>
              <a:t> with patents published (2000-2018), patent document count by priority country (without EP and WO patents)</a:t>
            </a:r>
          </a:p>
          <a:p>
            <a:pPr algn="just" fontAlgn="b">
              <a:spcBef>
                <a:spcPts val="300"/>
              </a:spcBef>
            </a:pPr>
            <a:r>
              <a:rPr lang="en-GB" sz="800" dirty="0" smtClean="0"/>
              <a:t>The countries where a patent was filed for the first time (the priority patent) are usually the countries where the invention originates and thus can give us information about the geographical origin of inventions. In the case of Quantum Sensing &amp; Metrology we can see that China and USA are the leading countries in numbers of patent publications.</a:t>
            </a:r>
          </a:p>
          <a:p>
            <a:endParaRPr lang="en-GB" dirty="0"/>
          </a:p>
        </p:txBody>
      </p:sp>
    </p:spTree>
    <p:extLst>
      <p:ext uri="{BB962C8B-B14F-4D97-AF65-F5344CB8AC3E}">
        <p14:creationId xmlns:p14="http://schemas.microsoft.com/office/powerpoint/2010/main" val="952745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21030" y="9386954"/>
            <a:ext cx="2922671" cy="493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92" tIns="43695" rIns="87392" bIns="43695" anchor="b"/>
          <a:lstStyle>
            <a:lvl1pPr defTabSz="946150" eaLnBrk="0" hangingPunct="0">
              <a:spcBef>
                <a:spcPct val="30000"/>
              </a:spcBef>
              <a:defRPr sz="1200">
                <a:solidFill>
                  <a:schemeClr val="tx1"/>
                </a:solidFill>
                <a:latin typeface="Arial" pitchFamily="34" charset="0"/>
                <a:cs typeface="Arial" pitchFamily="34" charset="0"/>
              </a:defRPr>
            </a:lvl1pPr>
            <a:lvl2pPr marL="742950" indent="-285750" defTabSz="946150" eaLnBrk="0" hangingPunct="0">
              <a:spcBef>
                <a:spcPct val="30000"/>
              </a:spcBef>
              <a:defRPr sz="1200">
                <a:solidFill>
                  <a:schemeClr val="tx1"/>
                </a:solidFill>
                <a:latin typeface="Arial" pitchFamily="34" charset="0"/>
                <a:cs typeface="Arial" pitchFamily="34" charset="0"/>
              </a:defRPr>
            </a:lvl2pPr>
            <a:lvl3pPr marL="1143000" indent="-228600" defTabSz="946150" eaLnBrk="0" hangingPunct="0">
              <a:spcBef>
                <a:spcPct val="30000"/>
              </a:spcBef>
              <a:defRPr sz="1200">
                <a:solidFill>
                  <a:schemeClr val="tx1"/>
                </a:solidFill>
                <a:latin typeface="Arial" pitchFamily="34" charset="0"/>
                <a:cs typeface="Arial" pitchFamily="34" charset="0"/>
              </a:defRPr>
            </a:lvl3pPr>
            <a:lvl4pPr marL="1600200" indent="-228600" defTabSz="946150" eaLnBrk="0" hangingPunct="0">
              <a:spcBef>
                <a:spcPct val="30000"/>
              </a:spcBef>
              <a:defRPr sz="1200">
                <a:solidFill>
                  <a:schemeClr val="tx1"/>
                </a:solidFill>
                <a:latin typeface="Arial" pitchFamily="34" charset="0"/>
                <a:cs typeface="Arial" pitchFamily="34" charset="0"/>
              </a:defRPr>
            </a:lvl4pPr>
            <a:lvl5pPr marL="2057400" indent="-228600" defTabSz="946150" eaLnBrk="0" hangingPunct="0">
              <a:spcBef>
                <a:spcPct val="30000"/>
              </a:spcBef>
              <a:defRPr sz="1200">
                <a:solidFill>
                  <a:schemeClr val="tx1"/>
                </a:solidFill>
                <a:latin typeface="Arial" pitchFamily="34" charset="0"/>
                <a:cs typeface="Arial" pitchFamily="34" charset="0"/>
              </a:defRPr>
            </a:lvl5pPr>
            <a:lvl6pPr marL="2514600" indent="-228600" defTabSz="94615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4615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4615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46150"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pPr>
            <a:fld id="{FD1067E1-52A9-4D53-BF47-116EF54D57AA}" type="slidenum">
              <a:rPr lang="en-GB" altLang="en-US" smtClean="0"/>
              <a:pPr algn="r" eaLnBrk="1" hangingPunct="1">
                <a:spcBef>
                  <a:spcPct val="0"/>
                </a:spcBef>
              </a:pPr>
              <a:t>2</a:t>
            </a:fld>
            <a:endParaRPr lang="en-GB" altLang="en-US" dirty="0"/>
          </a:p>
        </p:txBody>
      </p:sp>
      <p:sp>
        <p:nvSpPr>
          <p:cNvPr id="87043" name="Rectangle 2"/>
          <p:cNvSpPr>
            <a:spLocks noGrp="1" noRot="1" noChangeAspect="1" noChangeArrowheads="1" noTextEdit="1"/>
          </p:cNvSpPr>
          <p:nvPr>
            <p:ph type="sldImg"/>
          </p:nvPr>
        </p:nvSpPr>
        <p:spPr>
          <a:xfrm>
            <a:off x="79375" y="741363"/>
            <a:ext cx="6584950" cy="3705225"/>
          </a:xfrm>
          <a:ln/>
        </p:spPr>
      </p:sp>
      <p:sp>
        <p:nvSpPr>
          <p:cNvPr id="87044" name="Rectangle 3"/>
          <p:cNvSpPr>
            <a:spLocks noGrp="1" noChangeArrowheads="1"/>
          </p:cNvSpPr>
          <p:nvPr>
            <p:ph type="body" idx="1"/>
          </p:nvPr>
        </p:nvSpPr>
        <p:spPr>
          <a:noFill/>
        </p:spPr>
        <p:txBody>
          <a:bodyPr/>
          <a:lstStyle/>
          <a:p>
            <a:pPr eaLnBrk="1" hangingPunct="1"/>
            <a:endParaRPr lang="en-GB" altLang="en-US" dirty="0">
              <a:latin typeface="Arial" pitchFamily="34" charset="0"/>
              <a:cs typeface="Arial" pitchFamily="34" charset="0"/>
            </a:endParaRPr>
          </a:p>
        </p:txBody>
      </p:sp>
    </p:spTree>
    <p:extLst>
      <p:ext uri="{BB962C8B-B14F-4D97-AF65-F5344CB8AC3E}">
        <p14:creationId xmlns:p14="http://schemas.microsoft.com/office/powerpoint/2010/main" val="2046352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spc="-20" dirty="0" smtClean="0"/>
              <a:t>Patents published (2000-2018), patent document count by publication country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8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t>The countries where patent protection is sought are considered as the important markets for a commercialization of the invention.</a:t>
            </a:r>
            <a:br>
              <a:rPr lang="en-US" sz="800" dirty="0" smtClean="0"/>
            </a:br>
            <a:r>
              <a:rPr lang="en-US" sz="800" dirty="0" smtClean="0"/>
              <a:t>In the case of Quantum Sensing &amp; Metrology the three most important patent authorities are China (CN), the USA (US) and the European Patent Office (EP).</a:t>
            </a:r>
            <a:endParaRPr lang="en-GB" sz="800" dirty="0" smtClean="0"/>
          </a:p>
          <a:p>
            <a:endParaRPr lang="en-GB" dirty="0"/>
          </a:p>
        </p:txBody>
      </p:sp>
      <p:sp>
        <p:nvSpPr>
          <p:cNvPr id="4" name="Slide Number Placeholder 3"/>
          <p:cNvSpPr>
            <a:spLocks noGrp="1"/>
          </p:cNvSpPr>
          <p:nvPr>
            <p:ph type="sldNum" sz="quarter" idx="10"/>
          </p:nvPr>
        </p:nvSpPr>
        <p:spPr/>
        <p:txBody>
          <a:bodyPr/>
          <a:lstStyle/>
          <a:p>
            <a:fld id="{2822F9FE-7A0B-43DC-9EDC-E9A4F8D397D4}" type="slidenum">
              <a:rPr lang="en-GB" smtClean="0"/>
              <a:pPr/>
              <a:t>24</a:t>
            </a:fld>
            <a:endParaRPr lang="en-GB"/>
          </a:p>
        </p:txBody>
      </p:sp>
    </p:spTree>
    <p:extLst>
      <p:ext uri="{BB962C8B-B14F-4D97-AF65-F5344CB8AC3E}">
        <p14:creationId xmlns:p14="http://schemas.microsoft.com/office/powerpoint/2010/main" val="31291394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300"/>
              </a:spcBef>
            </a:pPr>
            <a:r>
              <a:rPr lang="en-US" sz="800" dirty="0" smtClean="0">
                <a:solidFill>
                  <a:schemeClr val="tx1"/>
                </a:solidFill>
                <a:cs typeface="Calibri"/>
              </a:rPr>
              <a:t>Patent families by first priority year</a:t>
            </a:r>
          </a:p>
          <a:p>
            <a:pPr algn="just">
              <a:spcBef>
                <a:spcPts val="300"/>
              </a:spcBef>
            </a:pPr>
            <a:r>
              <a:rPr lang="en-US" sz="800" dirty="0" smtClean="0">
                <a:solidFill>
                  <a:schemeClr val="tx1"/>
                </a:solidFill>
                <a:cs typeface="Calibri"/>
              </a:rPr>
              <a:t>Patents are classified by their technological field, the most important classification schemes being the International Patent Classification (IPC) and the Cooperative Patent Classification (CPC). For our Quantum Sensing &amp; Metrology patent analysis we have identified the top 5 CPC schemes (left) with most patents classified since 2010. It becomes evident that magnetic fields measurement and fluorescence were the top technology patenting trends in the last years for the Quantum Sensing &amp; Metrology patent applicants.</a:t>
            </a:r>
            <a:endParaRPr lang="en-GB" sz="800" dirty="0" smtClean="0">
              <a:solidFill>
                <a:schemeClr val="tx1"/>
              </a:solidFill>
              <a:cs typeface="Calibri"/>
            </a:endParaRPr>
          </a:p>
          <a:p>
            <a:endParaRPr lang="en-GB" dirty="0"/>
          </a:p>
        </p:txBody>
      </p:sp>
      <p:sp>
        <p:nvSpPr>
          <p:cNvPr id="4" name="Slide Number Placeholder 3"/>
          <p:cNvSpPr>
            <a:spLocks noGrp="1"/>
          </p:cNvSpPr>
          <p:nvPr>
            <p:ph type="sldNum" sz="quarter" idx="10"/>
          </p:nvPr>
        </p:nvSpPr>
        <p:spPr/>
        <p:txBody>
          <a:bodyPr/>
          <a:lstStyle/>
          <a:p>
            <a:fld id="{2822F9FE-7A0B-43DC-9EDC-E9A4F8D397D4}" type="slidenum">
              <a:rPr lang="en-GB" smtClean="0"/>
              <a:pPr/>
              <a:t>25</a:t>
            </a:fld>
            <a:endParaRPr lang="en-GB"/>
          </a:p>
        </p:txBody>
      </p:sp>
    </p:spTree>
    <p:extLst>
      <p:ext uri="{BB962C8B-B14F-4D97-AF65-F5344CB8AC3E}">
        <p14:creationId xmlns:p14="http://schemas.microsoft.com/office/powerpoint/2010/main" val="26423853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r>
              <a:rPr lang="en-GB" sz="800" dirty="0" smtClean="0">
                <a:solidFill>
                  <a:schemeClr val="tx1"/>
                </a:solidFill>
                <a:cs typeface="Calibri"/>
              </a:rPr>
              <a:t>Collaboration node map of applicants with min. 2 published patents, linked with at least 1 co-assigned patent</a:t>
            </a:r>
          </a:p>
          <a:p>
            <a:pPr algn="just">
              <a:spcBef>
                <a:spcPts val="300"/>
              </a:spcBef>
            </a:pPr>
            <a:r>
              <a:rPr lang="en-GB" sz="800" dirty="0" smtClean="0">
                <a:solidFill>
                  <a:schemeClr val="tx1"/>
                </a:solidFill>
                <a:cs typeface="Calibri"/>
              </a:rPr>
              <a:t>Network node maps that visualise the co-ownership of patents can give us insights about collaborations between companies and/or research centres and possible licensing of inventions. For our Quantum sensing and metrology patent landscape a French collaboration cluster becomes evident between several research institutions, universities and a defence company (</a:t>
            </a:r>
            <a:r>
              <a:rPr lang="en-GB" sz="800" dirty="0" err="1" smtClean="0">
                <a:solidFill>
                  <a:schemeClr val="tx1"/>
                </a:solidFill>
                <a:cs typeface="Calibri"/>
              </a:rPr>
              <a:t>Safran</a:t>
            </a:r>
            <a:r>
              <a:rPr lang="en-GB" sz="800" dirty="0" smtClean="0">
                <a:solidFill>
                  <a:schemeClr val="tx1"/>
                </a:solidFill>
                <a:cs typeface="Calibri"/>
              </a:rPr>
              <a:t>) and outside France with the Quebec based Canadian National Optics Institute. The three nodes below show a good example of public private partnership in patenting, transnational (left node, with the US university Harvard, the UK company Element Six and the German University of Stuttgart) or national (middle and right) with Japanese companies and research institutes in co-authorship.</a:t>
            </a:r>
          </a:p>
          <a:p>
            <a:endParaRPr lang="en-GB" dirty="0"/>
          </a:p>
        </p:txBody>
      </p:sp>
    </p:spTree>
    <p:extLst>
      <p:ext uri="{BB962C8B-B14F-4D97-AF65-F5344CB8AC3E}">
        <p14:creationId xmlns:p14="http://schemas.microsoft.com/office/powerpoint/2010/main" val="22118634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pPr algn="just">
              <a:spcBef>
                <a:spcPts val="300"/>
              </a:spcBef>
            </a:pPr>
            <a:r>
              <a:rPr lang="en-GB" sz="800" dirty="0" smtClean="0">
                <a:solidFill>
                  <a:schemeClr val="tx1"/>
                </a:solidFill>
                <a:cs typeface="Calibri"/>
              </a:rPr>
              <a:t>Citation node map of patents from applicants citing three or more times other applicant`s patents</a:t>
            </a:r>
          </a:p>
          <a:p>
            <a:pPr algn="just">
              <a:spcBef>
                <a:spcPts val="300"/>
              </a:spcBef>
            </a:pPr>
            <a:r>
              <a:rPr lang="en-GB" sz="800" dirty="0" smtClean="0">
                <a:solidFill>
                  <a:schemeClr val="tx1"/>
                </a:solidFill>
                <a:cs typeface="Calibri"/>
              </a:rPr>
              <a:t>Patents contain references to other patents (backward patent citations). Similar to references in scientific publications, patent citations can reveal other documents that influenced in some way the invention, either by describing the state of the art (usually references from the inventor) but also documents that describe prior art (references identified by the patent examiner) .</a:t>
            </a:r>
          </a:p>
          <a:p>
            <a:pPr algn="just">
              <a:spcBef>
                <a:spcPts val="300"/>
              </a:spcBef>
            </a:pPr>
            <a:r>
              <a:rPr lang="en-GB" sz="800" dirty="0" smtClean="0">
                <a:solidFill>
                  <a:schemeClr val="tx1"/>
                </a:solidFill>
                <a:cs typeface="Calibri"/>
              </a:rPr>
              <a:t>In this analysis we can see that especially the quantum sensing and metrology patent portfolio of the US defence company Lockheed Martin was influenced by patents from several other key stakeholders, both from companies and research organisations.</a:t>
            </a:r>
          </a:p>
          <a:p>
            <a:endParaRPr lang="en-GB" dirty="0"/>
          </a:p>
        </p:txBody>
      </p:sp>
    </p:spTree>
    <p:extLst>
      <p:ext uri="{BB962C8B-B14F-4D97-AF65-F5344CB8AC3E}">
        <p14:creationId xmlns:p14="http://schemas.microsoft.com/office/powerpoint/2010/main" val="22118634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21030" y="9386954"/>
            <a:ext cx="2922671" cy="493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92" tIns="43695" rIns="87392" bIns="43695" anchor="b"/>
          <a:lstStyle>
            <a:lvl1pPr defTabSz="946150" eaLnBrk="0" hangingPunct="0">
              <a:spcBef>
                <a:spcPct val="30000"/>
              </a:spcBef>
              <a:defRPr sz="1200">
                <a:solidFill>
                  <a:schemeClr val="tx1"/>
                </a:solidFill>
                <a:latin typeface="Arial" pitchFamily="34" charset="0"/>
                <a:cs typeface="Arial" pitchFamily="34" charset="0"/>
              </a:defRPr>
            </a:lvl1pPr>
            <a:lvl2pPr marL="742950" indent="-285750" defTabSz="946150" eaLnBrk="0" hangingPunct="0">
              <a:spcBef>
                <a:spcPct val="30000"/>
              </a:spcBef>
              <a:defRPr sz="1200">
                <a:solidFill>
                  <a:schemeClr val="tx1"/>
                </a:solidFill>
                <a:latin typeface="Arial" pitchFamily="34" charset="0"/>
                <a:cs typeface="Arial" pitchFamily="34" charset="0"/>
              </a:defRPr>
            </a:lvl2pPr>
            <a:lvl3pPr marL="1143000" indent="-228600" defTabSz="946150" eaLnBrk="0" hangingPunct="0">
              <a:spcBef>
                <a:spcPct val="30000"/>
              </a:spcBef>
              <a:defRPr sz="1200">
                <a:solidFill>
                  <a:schemeClr val="tx1"/>
                </a:solidFill>
                <a:latin typeface="Arial" pitchFamily="34" charset="0"/>
                <a:cs typeface="Arial" pitchFamily="34" charset="0"/>
              </a:defRPr>
            </a:lvl3pPr>
            <a:lvl4pPr marL="1600200" indent="-228600" defTabSz="946150" eaLnBrk="0" hangingPunct="0">
              <a:spcBef>
                <a:spcPct val="30000"/>
              </a:spcBef>
              <a:defRPr sz="1200">
                <a:solidFill>
                  <a:schemeClr val="tx1"/>
                </a:solidFill>
                <a:latin typeface="Arial" pitchFamily="34" charset="0"/>
                <a:cs typeface="Arial" pitchFamily="34" charset="0"/>
              </a:defRPr>
            </a:lvl4pPr>
            <a:lvl5pPr marL="2057400" indent="-228600" defTabSz="946150" eaLnBrk="0" hangingPunct="0">
              <a:spcBef>
                <a:spcPct val="30000"/>
              </a:spcBef>
              <a:defRPr sz="1200">
                <a:solidFill>
                  <a:schemeClr val="tx1"/>
                </a:solidFill>
                <a:latin typeface="Arial" pitchFamily="34" charset="0"/>
                <a:cs typeface="Arial" pitchFamily="34" charset="0"/>
              </a:defRPr>
            </a:lvl5pPr>
            <a:lvl6pPr marL="2514600" indent="-228600" defTabSz="94615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4615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4615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46150"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pPr>
            <a:fld id="{FD1067E1-52A9-4D53-BF47-116EF54D57AA}" type="slidenum">
              <a:rPr lang="en-GB" altLang="en-US" smtClean="0"/>
              <a:pPr algn="r" eaLnBrk="1" hangingPunct="1">
                <a:spcBef>
                  <a:spcPct val="0"/>
                </a:spcBef>
              </a:pPr>
              <a:t>29</a:t>
            </a:fld>
            <a:endParaRPr lang="en-GB" altLang="en-US" dirty="0"/>
          </a:p>
        </p:txBody>
      </p:sp>
      <p:sp>
        <p:nvSpPr>
          <p:cNvPr id="87043" name="Rectangle 2"/>
          <p:cNvSpPr>
            <a:spLocks noGrp="1" noRot="1" noChangeAspect="1" noChangeArrowheads="1" noTextEdit="1"/>
          </p:cNvSpPr>
          <p:nvPr>
            <p:ph type="sldImg"/>
          </p:nvPr>
        </p:nvSpPr>
        <p:spPr>
          <a:xfrm>
            <a:off x="79375" y="741363"/>
            <a:ext cx="6584950" cy="3705225"/>
          </a:xfrm>
          <a:ln/>
        </p:spPr>
      </p:sp>
      <p:sp>
        <p:nvSpPr>
          <p:cNvPr id="87044" name="Rectangle 3"/>
          <p:cNvSpPr>
            <a:spLocks noGrp="1" noChangeArrowheads="1"/>
          </p:cNvSpPr>
          <p:nvPr>
            <p:ph type="body" idx="1"/>
          </p:nvPr>
        </p:nvSpPr>
        <p:spPr>
          <a:noFill/>
        </p:spPr>
        <p:txBody>
          <a:bodyPr/>
          <a:lstStyle/>
          <a:p>
            <a:pPr eaLnBrk="1" hangingPunct="1"/>
            <a:endParaRPr lang="en-GB" altLang="en-US" dirty="0">
              <a:latin typeface="Arial" pitchFamily="34" charset="0"/>
              <a:cs typeface="Arial" pitchFamily="34" charset="0"/>
            </a:endParaRPr>
          </a:p>
        </p:txBody>
      </p:sp>
    </p:spTree>
    <p:extLst>
      <p:ext uri="{BB962C8B-B14F-4D97-AF65-F5344CB8AC3E}">
        <p14:creationId xmlns:p14="http://schemas.microsoft.com/office/powerpoint/2010/main" val="2046352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21030" y="9386954"/>
            <a:ext cx="2922671" cy="493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92" tIns="43695" rIns="87392" bIns="43695" anchor="b"/>
          <a:lstStyle>
            <a:lvl1pPr defTabSz="946150" eaLnBrk="0" hangingPunct="0">
              <a:spcBef>
                <a:spcPct val="30000"/>
              </a:spcBef>
              <a:defRPr sz="1200">
                <a:solidFill>
                  <a:schemeClr val="tx1"/>
                </a:solidFill>
                <a:latin typeface="Arial" pitchFamily="34" charset="0"/>
                <a:cs typeface="Arial" pitchFamily="34" charset="0"/>
              </a:defRPr>
            </a:lvl1pPr>
            <a:lvl2pPr marL="742950" indent="-285750" defTabSz="946150" eaLnBrk="0" hangingPunct="0">
              <a:spcBef>
                <a:spcPct val="30000"/>
              </a:spcBef>
              <a:defRPr sz="1200">
                <a:solidFill>
                  <a:schemeClr val="tx1"/>
                </a:solidFill>
                <a:latin typeface="Arial" pitchFamily="34" charset="0"/>
                <a:cs typeface="Arial" pitchFamily="34" charset="0"/>
              </a:defRPr>
            </a:lvl2pPr>
            <a:lvl3pPr marL="1143000" indent="-228600" defTabSz="946150" eaLnBrk="0" hangingPunct="0">
              <a:spcBef>
                <a:spcPct val="30000"/>
              </a:spcBef>
              <a:defRPr sz="1200">
                <a:solidFill>
                  <a:schemeClr val="tx1"/>
                </a:solidFill>
                <a:latin typeface="Arial" pitchFamily="34" charset="0"/>
                <a:cs typeface="Arial" pitchFamily="34" charset="0"/>
              </a:defRPr>
            </a:lvl3pPr>
            <a:lvl4pPr marL="1600200" indent="-228600" defTabSz="946150" eaLnBrk="0" hangingPunct="0">
              <a:spcBef>
                <a:spcPct val="30000"/>
              </a:spcBef>
              <a:defRPr sz="1200">
                <a:solidFill>
                  <a:schemeClr val="tx1"/>
                </a:solidFill>
                <a:latin typeface="Arial" pitchFamily="34" charset="0"/>
                <a:cs typeface="Arial" pitchFamily="34" charset="0"/>
              </a:defRPr>
            </a:lvl4pPr>
            <a:lvl5pPr marL="2057400" indent="-228600" defTabSz="946150" eaLnBrk="0" hangingPunct="0">
              <a:spcBef>
                <a:spcPct val="30000"/>
              </a:spcBef>
              <a:defRPr sz="1200">
                <a:solidFill>
                  <a:schemeClr val="tx1"/>
                </a:solidFill>
                <a:latin typeface="Arial" pitchFamily="34" charset="0"/>
                <a:cs typeface="Arial" pitchFamily="34" charset="0"/>
              </a:defRPr>
            </a:lvl5pPr>
            <a:lvl6pPr marL="2514600" indent="-228600" defTabSz="94615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4615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4615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46150"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pPr>
            <a:fld id="{FD1067E1-52A9-4D53-BF47-116EF54D57AA}" type="slidenum">
              <a:rPr lang="en-GB" altLang="en-US" smtClean="0"/>
              <a:pPr algn="r" eaLnBrk="1" hangingPunct="1">
                <a:spcBef>
                  <a:spcPct val="0"/>
                </a:spcBef>
              </a:pPr>
              <a:t>31</a:t>
            </a:fld>
            <a:endParaRPr lang="en-GB" altLang="en-US" dirty="0"/>
          </a:p>
        </p:txBody>
      </p:sp>
      <p:sp>
        <p:nvSpPr>
          <p:cNvPr id="87043" name="Rectangle 2"/>
          <p:cNvSpPr>
            <a:spLocks noGrp="1" noRot="1" noChangeAspect="1" noChangeArrowheads="1" noTextEdit="1"/>
          </p:cNvSpPr>
          <p:nvPr>
            <p:ph type="sldImg"/>
          </p:nvPr>
        </p:nvSpPr>
        <p:spPr>
          <a:xfrm>
            <a:off x="79375" y="741363"/>
            <a:ext cx="6584950" cy="3705225"/>
          </a:xfrm>
          <a:ln/>
        </p:spPr>
      </p:sp>
      <p:sp>
        <p:nvSpPr>
          <p:cNvPr id="87044" name="Rectangle 3"/>
          <p:cNvSpPr>
            <a:spLocks noGrp="1" noChangeArrowheads="1"/>
          </p:cNvSpPr>
          <p:nvPr>
            <p:ph type="body" idx="1"/>
          </p:nvPr>
        </p:nvSpPr>
        <p:spPr>
          <a:noFill/>
        </p:spPr>
        <p:txBody>
          <a:bodyPr/>
          <a:lstStyle/>
          <a:p>
            <a:pPr eaLnBrk="1" hangingPunct="1"/>
            <a:endParaRPr lang="en-GB" altLang="en-US" dirty="0">
              <a:latin typeface="Arial" pitchFamily="34" charset="0"/>
              <a:cs typeface="Arial" pitchFamily="34" charset="0"/>
            </a:endParaRPr>
          </a:p>
        </p:txBody>
      </p:sp>
    </p:spTree>
    <p:extLst>
      <p:ext uri="{BB962C8B-B14F-4D97-AF65-F5344CB8AC3E}">
        <p14:creationId xmlns:p14="http://schemas.microsoft.com/office/powerpoint/2010/main" val="2046352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21030" y="9386954"/>
            <a:ext cx="2922671" cy="493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92" tIns="43695" rIns="87392" bIns="43695" anchor="b"/>
          <a:lstStyle>
            <a:lvl1pPr defTabSz="946150" eaLnBrk="0" hangingPunct="0">
              <a:spcBef>
                <a:spcPct val="30000"/>
              </a:spcBef>
              <a:defRPr sz="1200">
                <a:solidFill>
                  <a:schemeClr val="tx1"/>
                </a:solidFill>
                <a:latin typeface="Arial" pitchFamily="34" charset="0"/>
                <a:cs typeface="Arial" pitchFamily="34" charset="0"/>
              </a:defRPr>
            </a:lvl1pPr>
            <a:lvl2pPr marL="742950" indent="-285750" defTabSz="946150" eaLnBrk="0" hangingPunct="0">
              <a:spcBef>
                <a:spcPct val="30000"/>
              </a:spcBef>
              <a:defRPr sz="1200">
                <a:solidFill>
                  <a:schemeClr val="tx1"/>
                </a:solidFill>
                <a:latin typeface="Arial" pitchFamily="34" charset="0"/>
                <a:cs typeface="Arial" pitchFamily="34" charset="0"/>
              </a:defRPr>
            </a:lvl2pPr>
            <a:lvl3pPr marL="1143000" indent="-228600" defTabSz="946150" eaLnBrk="0" hangingPunct="0">
              <a:spcBef>
                <a:spcPct val="30000"/>
              </a:spcBef>
              <a:defRPr sz="1200">
                <a:solidFill>
                  <a:schemeClr val="tx1"/>
                </a:solidFill>
                <a:latin typeface="Arial" pitchFamily="34" charset="0"/>
                <a:cs typeface="Arial" pitchFamily="34" charset="0"/>
              </a:defRPr>
            </a:lvl3pPr>
            <a:lvl4pPr marL="1600200" indent="-228600" defTabSz="946150" eaLnBrk="0" hangingPunct="0">
              <a:spcBef>
                <a:spcPct val="30000"/>
              </a:spcBef>
              <a:defRPr sz="1200">
                <a:solidFill>
                  <a:schemeClr val="tx1"/>
                </a:solidFill>
                <a:latin typeface="Arial" pitchFamily="34" charset="0"/>
                <a:cs typeface="Arial" pitchFamily="34" charset="0"/>
              </a:defRPr>
            </a:lvl4pPr>
            <a:lvl5pPr marL="2057400" indent="-228600" defTabSz="946150" eaLnBrk="0" hangingPunct="0">
              <a:spcBef>
                <a:spcPct val="30000"/>
              </a:spcBef>
              <a:defRPr sz="1200">
                <a:solidFill>
                  <a:schemeClr val="tx1"/>
                </a:solidFill>
                <a:latin typeface="Arial" pitchFamily="34" charset="0"/>
                <a:cs typeface="Arial" pitchFamily="34" charset="0"/>
              </a:defRPr>
            </a:lvl5pPr>
            <a:lvl6pPr marL="2514600" indent="-228600" defTabSz="94615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4615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4615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46150"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pPr>
            <a:fld id="{FD1067E1-52A9-4D53-BF47-116EF54D57AA}" type="slidenum">
              <a:rPr lang="en-GB" altLang="en-US" smtClean="0"/>
              <a:pPr algn="r" eaLnBrk="1" hangingPunct="1">
                <a:spcBef>
                  <a:spcPct val="0"/>
                </a:spcBef>
              </a:pPr>
              <a:t>33</a:t>
            </a:fld>
            <a:endParaRPr lang="en-GB" altLang="en-US" dirty="0"/>
          </a:p>
        </p:txBody>
      </p:sp>
      <p:sp>
        <p:nvSpPr>
          <p:cNvPr id="87043" name="Rectangle 2"/>
          <p:cNvSpPr>
            <a:spLocks noGrp="1" noRot="1" noChangeAspect="1" noChangeArrowheads="1" noTextEdit="1"/>
          </p:cNvSpPr>
          <p:nvPr>
            <p:ph type="sldImg"/>
          </p:nvPr>
        </p:nvSpPr>
        <p:spPr>
          <a:xfrm>
            <a:off x="79375" y="741363"/>
            <a:ext cx="6584950" cy="3705225"/>
          </a:xfrm>
          <a:ln/>
        </p:spPr>
      </p:sp>
      <p:sp>
        <p:nvSpPr>
          <p:cNvPr id="87044" name="Rectangle 3"/>
          <p:cNvSpPr>
            <a:spLocks noGrp="1" noChangeArrowheads="1"/>
          </p:cNvSpPr>
          <p:nvPr>
            <p:ph type="body" idx="1"/>
          </p:nvPr>
        </p:nvSpPr>
        <p:spPr>
          <a:noFill/>
        </p:spPr>
        <p:txBody>
          <a:bodyPr/>
          <a:lstStyle/>
          <a:p>
            <a:pPr eaLnBrk="1" hangingPunct="1"/>
            <a:endParaRPr lang="en-GB" altLang="en-US" dirty="0">
              <a:latin typeface="Arial" pitchFamily="34" charset="0"/>
              <a:cs typeface="Arial" pitchFamily="34" charset="0"/>
            </a:endParaRPr>
          </a:p>
        </p:txBody>
      </p:sp>
    </p:spTree>
    <p:extLst>
      <p:ext uri="{BB962C8B-B14F-4D97-AF65-F5344CB8AC3E}">
        <p14:creationId xmlns:p14="http://schemas.microsoft.com/office/powerpoint/2010/main" val="204635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41363"/>
            <a:ext cx="6584950" cy="37052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822F9FE-7A0B-43DC-9EDC-E9A4F8D397D4}" type="slidenum">
              <a:rPr lang="en-GB" smtClean="0">
                <a:solidFill>
                  <a:prstClr val="black"/>
                </a:solidFill>
              </a:rPr>
              <a:pPr/>
              <a:t>3</a:t>
            </a:fld>
            <a:endParaRPr lang="en-GB" dirty="0">
              <a:solidFill>
                <a:prstClr val="black"/>
              </a:solidFill>
            </a:endParaRPr>
          </a:p>
        </p:txBody>
      </p:sp>
    </p:spTree>
    <p:extLst>
      <p:ext uri="{BB962C8B-B14F-4D97-AF65-F5344CB8AC3E}">
        <p14:creationId xmlns:p14="http://schemas.microsoft.com/office/powerpoint/2010/main" val="3280140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EPO Chief Economist unit aims to provide high-level expertise and analysis and to foster well-informed policy debate on issues relating to patents, innovation and economic growth. It develops projects to help the EPO to monitor and understand better how</a:t>
            </a:r>
          </a:p>
          <a:p>
            <a:endParaRPr lang="en-GB" dirty="0" smtClean="0"/>
          </a:p>
          <a:p>
            <a:r>
              <a:rPr lang="de-DE" b="1" dirty="0" smtClean="0">
                <a:latin typeface="Arial"/>
                <a:ea typeface="Calibri"/>
              </a:rPr>
              <a:t>IPRs </a:t>
            </a:r>
            <a:r>
              <a:rPr lang="de-DE" b="1" dirty="0" err="1" smtClean="0">
                <a:latin typeface="Arial"/>
                <a:ea typeface="Calibri"/>
              </a:rPr>
              <a:t>are</a:t>
            </a:r>
            <a:r>
              <a:rPr lang="de-DE" b="1" dirty="0" smtClean="0">
                <a:latin typeface="Arial"/>
                <a:ea typeface="Calibri"/>
              </a:rPr>
              <a:t> </a:t>
            </a:r>
            <a:r>
              <a:rPr lang="de-DE" b="1" dirty="0" err="1" smtClean="0">
                <a:latin typeface="Arial"/>
                <a:ea typeface="Calibri"/>
              </a:rPr>
              <a:t>contributing</a:t>
            </a:r>
            <a:r>
              <a:rPr lang="de-DE" b="1" dirty="0" smtClean="0">
                <a:latin typeface="Arial"/>
                <a:ea typeface="Calibri"/>
              </a:rPr>
              <a:t> </a:t>
            </a:r>
            <a:r>
              <a:rPr lang="de-DE" b="1" dirty="0" err="1" smtClean="0">
                <a:latin typeface="Arial"/>
                <a:ea typeface="Calibri"/>
              </a:rPr>
              <a:t>to</a:t>
            </a:r>
            <a:r>
              <a:rPr lang="de-DE" b="1" dirty="0" smtClean="0">
                <a:latin typeface="Arial"/>
                <a:ea typeface="Calibri"/>
              </a:rPr>
              <a:t> </a:t>
            </a:r>
            <a:r>
              <a:rPr lang="de-DE" b="1" dirty="0" err="1" smtClean="0">
                <a:latin typeface="Arial"/>
                <a:ea typeface="Calibri"/>
              </a:rPr>
              <a:t>economic</a:t>
            </a:r>
            <a:r>
              <a:rPr lang="de-DE" b="1" dirty="0" smtClean="0">
                <a:latin typeface="Arial"/>
                <a:ea typeface="Calibri"/>
              </a:rPr>
              <a:t> </a:t>
            </a:r>
            <a:r>
              <a:rPr lang="de-DE" b="1" dirty="0" err="1" smtClean="0">
                <a:latin typeface="Arial"/>
                <a:ea typeface="Calibri"/>
              </a:rPr>
              <a:t>growth</a:t>
            </a:r>
            <a:r>
              <a:rPr lang="de-DE" b="1" dirty="0" smtClean="0">
                <a:latin typeface="Arial"/>
                <a:ea typeface="Calibri"/>
              </a:rPr>
              <a:t> and </a:t>
            </a:r>
            <a:r>
              <a:rPr lang="de-DE" b="1" dirty="0" err="1" smtClean="0">
                <a:latin typeface="Arial"/>
                <a:ea typeface="Calibri"/>
              </a:rPr>
              <a:t>competitiveness</a:t>
            </a:r>
            <a:r>
              <a:rPr lang="de-DE" b="1" dirty="0" smtClean="0">
                <a:latin typeface="Arial"/>
                <a:ea typeface="Calibri"/>
              </a:rPr>
              <a:t>! </a:t>
            </a:r>
          </a:p>
          <a:p>
            <a:r>
              <a:rPr lang="de-DE" b="1" dirty="0" smtClean="0">
                <a:latin typeface="Arial"/>
                <a:ea typeface="Calibri"/>
              </a:rPr>
              <a:t> </a:t>
            </a:r>
            <a:endParaRPr lang="en-GB" b="1" dirty="0" smtClean="0">
              <a:latin typeface="Arial"/>
              <a:ea typeface="Calibri"/>
            </a:endParaRPr>
          </a:p>
          <a:p>
            <a:r>
              <a:rPr lang="en-GB" b="1" dirty="0" smtClean="0">
                <a:latin typeface="Arial"/>
                <a:ea typeface="Calibri"/>
              </a:rPr>
              <a:t>The EU is an economy built on intellectual property rights</a:t>
            </a:r>
            <a:endParaRPr lang="en-GB" dirty="0" smtClean="0">
              <a:latin typeface="Arial"/>
              <a:ea typeface="Calibri"/>
            </a:endParaRPr>
          </a:p>
          <a:p>
            <a:pPr marL="457066"/>
            <a:r>
              <a:rPr lang="en-GB" b="1" dirty="0" smtClean="0">
                <a:latin typeface="Arial"/>
                <a:ea typeface="Calibri"/>
              </a:rPr>
              <a:t> </a:t>
            </a:r>
            <a:endParaRPr lang="en-GB" dirty="0" smtClean="0">
              <a:latin typeface="Arial"/>
              <a:ea typeface="Calibri"/>
            </a:endParaRPr>
          </a:p>
          <a:p>
            <a:pPr marL="342799" indent="-342799">
              <a:buFont typeface="Symbol"/>
              <a:buChar char=""/>
            </a:pPr>
            <a:r>
              <a:rPr lang="en-GB" dirty="0" smtClean="0">
                <a:latin typeface="Arial"/>
                <a:ea typeface="Calibri"/>
              </a:rPr>
              <a:t>Intellectual property rights, especially patents, are drivers of economic growth and employment in the EU;</a:t>
            </a:r>
          </a:p>
          <a:p>
            <a:pPr marL="457066"/>
            <a:r>
              <a:rPr lang="en-GB" b="1" dirty="0" smtClean="0">
                <a:latin typeface="Arial"/>
                <a:ea typeface="Calibri"/>
              </a:rPr>
              <a:t> </a:t>
            </a:r>
            <a:endParaRPr lang="en-GB" dirty="0" smtClean="0">
              <a:latin typeface="Arial"/>
              <a:ea typeface="Calibri"/>
            </a:endParaRPr>
          </a:p>
          <a:p>
            <a:pPr marL="342799" indent="-342799">
              <a:buFont typeface="Symbol"/>
              <a:buChar char=""/>
            </a:pPr>
            <a:r>
              <a:rPr lang="en-GB" dirty="0" smtClean="0">
                <a:latin typeface="Arial"/>
                <a:ea typeface="Calibri"/>
              </a:rPr>
              <a:t>IPR-intensive industries are responsible for some 38% of employment in the EU (2011 to 2013)</a:t>
            </a:r>
          </a:p>
          <a:p>
            <a:pPr marL="457066"/>
            <a:r>
              <a:rPr lang="en-GB" b="1" dirty="0" smtClean="0">
                <a:latin typeface="Arial"/>
                <a:ea typeface="Calibri"/>
              </a:rPr>
              <a:t> </a:t>
            </a:r>
            <a:endParaRPr lang="en-GB" dirty="0" smtClean="0">
              <a:latin typeface="Arial"/>
              <a:ea typeface="Calibri"/>
            </a:endParaRPr>
          </a:p>
          <a:p>
            <a:pPr marL="342799" indent="-342799">
              <a:buFont typeface="Symbol"/>
              <a:buChar char=""/>
            </a:pPr>
            <a:r>
              <a:rPr lang="en-GB" dirty="0" smtClean="0">
                <a:latin typeface="Arial"/>
                <a:ea typeface="Calibri"/>
              </a:rPr>
              <a:t>Between 2011 and 2013, patent-intensive industries alone contributed 2 trillion Euros to the EU's GDP.</a:t>
            </a:r>
            <a:r>
              <a:rPr lang="en-GB" dirty="0" smtClean="0"/>
              <a:t> patents are used and what their economic impact is.</a:t>
            </a:r>
            <a:endParaRPr lang="en-GB" dirty="0"/>
          </a:p>
        </p:txBody>
      </p:sp>
      <p:sp>
        <p:nvSpPr>
          <p:cNvPr id="4" name="Slide Number Placeholder 3"/>
          <p:cNvSpPr>
            <a:spLocks noGrp="1"/>
          </p:cNvSpPr>
          <p:nvPr>
            <p:ph type="sldNum" sz="quarter" idx="10"/>
          </p:nvPr>
        </p:nvSpPr>
        <p:spPr/>
        <p:txBody>
          <a:bodyPr/>
          <a:lstStyle/>
          <a:p>
            <a:fld id="{93D055C7-B3D1-4D32-B9DA-D475B0D98786}" type="slidenum">
              <a:rPr lang="de-DE" smtClean="0"/>
              <a:t>4</a:t>
            </a:fld>
            <a:endParaRPr lang="de-DE"/>
          </a:p>
        </p:txBody>
      </p:sp>
    </p:spTree>
    <p:extLst>
      <p:ext uri="{BB962C8B-B14F-4D97-AF65-F5344CB8AC3E}">
        <p14:creationId xmlns:p14="http://schemas.microsoft.com/office/powerpoint/2010/main" val="911922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21030" y="9386954"/>
            <a:ext cx="2922671" cy="493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92" tIns="43695" rIns="87392" bIns="43695" anchor="b"/>
          <a:lstStyle>
            <a:lvl1pPr defTabSz="946150" eaLnBrk="0" hangingPunct="0">
              <a:spcBef>
                <a:spcPct val="30000"/>
              </a:spcBef>
              <a:defRPr sz="1200">
                <a:solidFill>
                  <a:schemeClr val="tx1"/>
                </a:solidFill>
                <a:latin typeface="Arial" pitchFamily="34" charset="0"/>
                <a:cs typeface="Arial" pitchFamily="34" charset="0"/>
              </a:defRPr>
            </a:lvl1pPr>
            <a:lvl2pPr marL="742950" indent="-285750" defTabSz="946150" eaLnBrk="0" hangingPunct="0">
              <a:spcBef>
                <a:spcPct val="30000"/>
              </a:spcBef>
              <a:defRPr sz="1200">
                <a:solidFill>
                  <a:schemeClr val="tx1"/>
                </a:solidFill>
                <a:latin typeface="Arial" pitchFamily="34" charset="0"/>
                <a:cs typeface="Arial" pitchFamily="34" charset="0"/>
              </a:defRPr>
            </a:lvl2pPr>
            <a:lvl3pPr marL="1143000" indent="-228600" defTabSz="946150" eaLnBrk="0" hangingPunct="0">
              <a:spcBef>
                <a:spcPct val="30000"/>
              </a:spcBef>
              <a:defRPr sz="1200">
                <a:solidFill>
                  <a:schemeClr val="tx1"/>
                </a:solidFill>
                <a:latin typeface="Arial" pitchFamily="34" charset="0"/>
                <a:cs typeface="Arial" pitchFamily="34" charset="0"/>
              </a:defRPr>
            </a:lvl3pPr>
            <a:lvl4pPr marL="1600200" indent="-228600" defTabSz="946150" eaLnBrk="0" hangingPunct="0">
              <a:spcBef>
                <a:spcPct val="30000"/>
              </a:spcBef>
              <a:defRPr sz="1200">
                <a:solidFill>
                  <a:schemeClr val="tx1"/>
                </a:solidFill>
                <a:latin typeface="Arial" pitchFamily="34" charset="0"/>
                <a:cs typeface="Arial" pitchFamily="34" charset="0"/>
              </a:defRPr>
            </a:lvl4pPr>
            <a:lvl5pPr marL="2057400" indent="-228600" defTabSz="946150" eaLnBrk="0" hangingPunct="0">
              <a:spcBef>
                <a:spcPct val="30000"/>
              </a:spcBef>
              <a:defRPr sz="1200">
                <a:solidFill>
                  <a:schemeClr val="tx1"/>
                </a:solidFill>
                <a:latin typeface="Arial" pitchFamily="34" charset="0"/>
                <a:cs typeface="Arial" pitchFamily="34" charset="0"/>
              </a:defRPr>
            </a:lvl5pPr>
            <a:lvl6pPr marL="2514600" indent="-228600" defTabSz="94615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4615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4615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46150"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pPr>
            <a:fld id="{FD1067E1-52A9-4D53-BF47-116EF54D57AA}" type="slidenum">
              <a:rPr lang="en-GB" altLang="en-US" smtClean="0"/>
              <a:pPr algn="r" eaLnBrk="1" hangingPunct="1">
                <a:spcBef>
                  <a:spcPct val="0"/>
                </a:spcBef>
              </a:pPr>
              <a:t>5</a:t>
            </a:fld>
            <a:endParaRPr lang="en-GB" altLang="en-US" dirty="0"/>
          </a:p>
        </p:txBody>
      </p:sp>
      <p:sp>
        <p:nvSpPr>
          <p:cNvPr id="87043" name="Rectangle 2"/>
          <p:cNvSpPr>
            <a:spLocks noGrp="1" noRot="1" noChangeAspect="1" noChangeArrowheads="1" noTextEdit="1"/>
          </p:cNvSpPr>
          <p:nvPr>
            <p:ph type="sldImg"/>
          </p:nvPr>
        </p:nvSpPr>
        <p:spPr>
          <a:xfrm>
            <a:off x="79375" y="741363"/>
            <a:ext cx="6584950" cy="3705225"/>
          </a:xfrm>
          <a:ln/>
        </p:spPr>
      </p:sp>
      <p:sp>
        <p:nvSpPr>
          <p:cNvPr id="87044" name="Rectangle 3"/>
          <p:cNvSpPr>
            <a:spLocks noGrp="1" noChangeArrowheads="1"/>
          </p:cNvSpPr>
          <p:nvPr>
            <p:ph type="body" idx="1"/>
          </p:nvPr>
        </p:nvSpPr>
        <p:spPr>
          <a:noFill/>
        </p:spPr>
        <p:txBody>
          <a:bodyPr/>
          <a:lstStyle/>
          <a:p>
            <a:pPr eaLnBrk="1" hangingPunct="1"/>
            <a:endParaRPr lang="en-GB" altLang="en-US" dirty="0">
              <a:latin typeface="Arial" pitchFamily="34" charset="0"/>
              <a:cs typeface="Arial" pitchFamily="34" charset="0"/>
            </a:endParaRPr>
          </a:p>
        </p:txBody>
      </p:sp>
    </p:spTree>
    <p:extLst>
      <p:ext uri="{BB962C8B-B14F-4D97-AF65-F5344CB8AC3E}">
        <p14:creationId xmlns:p14="http://schemas.microsoft.com/office/powerpoint/2010/main" val="204635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three key types of information coming from patent data (technical, legal and business) are elaborated in greater detail in the following three slides, so no need to stay long on this one</a:t>
            </a:r>
            <a:r>
              <a:rPr lang="en-GB" i="1" dirty="0" smtClean="0"/>
              <a:t>.</a:t>
            </a:r>
          </a:p>
        </p:txBody>
      </p:sp>
      <p:sp>
        <p:nvSpPr>
          <p:cNvPr id="4" name="Slide Number Placeholder 3"/>
          <p:cNvSpPr>
            <a:spLocks noGrp="1"/>
          </p:cNvSpPr>
          <p:nvPr>
            <p:ph type="sldNum" sz="quarter" idx="10"/>
          </p:nvPr>
        </p:nvSpPr>
        <p:spPr/>
        <p:txBody>
          <a:bodyPr/>
          <a:lstStyle/>
          <a:p>
            <a:fld id="{21B838D0-8D06-4257-BECD-0D1197B21DC8}" type="slidenum">
              <a:rPr lang="en-GB" smtClean="0"/>
              <a:t>7</a:t>
            </a:fld>
            <a:endParaRPr lang="en-GB" dirty="0"/>
          </a:p>
        </p:txBody>
      </p:sp>
    </p:spTree>
    <p:extLst>
      <p:ext uri="{BB962C8B-B14F-4D97-AF65-F5344CB8AC3E}">
        <p14:creationId xmlns:p14="http://schemas.microsoft.com/office/powerpoint/2010/main" val="756163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smtClean="0"/>
              <a:t>The </a:t>
            </a:r>
            <a:r>
              <a:rPr lang="en-GB" dirty="0"/>
              <a:t>“patent deal” not only guarantees a fair balance between patent owners and society, but also fosters innovation in general. While patents provide their owners with protection, patent documents contain information that can be vital to any number of people, from technical developers and researchers to legal advisers and business strategy managers. </a:t>
            </a:r>
          </a:p>
          <a:p>
            <a:r>
              <a:rPr lang="en-GB" dirty="0"/>
              <a:t> </a:t>
            </a:r>
          </a:p>
          <a:p>
            <a:r>
              <a:rPr lang="en-GB" dirty="0"/>
              <a:t>Patent information can be helpful in so many ways. For example, you can use it to find out what already exists, in order to build on it. If you are faced with a technical problem, there is no better way of finding out what solutions are already available than by looking at patents. </a:t>
            </a:r>
          </a:p>
          <a:p>
            <a:r>
              <a:rPr lang="en-GB" dirty="0"/>
              <a:t> </a:t>
            </a:r>
          </a:p>
          <a:p>
            <a:r>
              <a:rPr lang="en-GB" dirty="0"/>
              <a:t>You can also use it to keep track of who is doing what. Technical details of research being carried out by your competitors may well appear first in a patent document, long before the product reaches the marketplace. By monitoring patent documents, you can keep an eye on your business competitors, and even locate potential partners. </a:t>
            </a:r>
          </a:p>
          <a:p>
            <a:r>
              <a:rPr lang="en-GB" dirty="0"/>
              <a:t> </a:t>
            </a:r>
          </a:p>
          <a:p>
            <a:r>
              <a:rPr lang="en-GB" dirty="0"/>
              <a:t>Patent information can also be used to identify patents that are no longer in force and are therefore free to use. And by “watching” or monitoring patent publications, you can spot trends in technology or the market at an early stage. </a:t>
            </a:r>
          </a:p>
          <a:p>
            <a:r>
              <a:rPr lang="en-GB" dirty="0"/>
              <a:t> </a:t>
            </a:r>
          </a:p>
          <a:p>
            <a:r>
              <a:rPr lang="en-GB" dirty="0"/>
              <a:t>Last but by no means least, before you launch a new product or service, you need to make sure that you will not be infringing someone else's patent. Patent information will help you here, too. </a:t>
            </a:r>
          </a:p>
          <a:p>
            <a:endParaRPr lang="en-GB" dirty="0"/>
          </a:p>
        </p:txBody>
      </p:sp>
      <p:sp>
        <p:nvSpPr>
          <p:cNvPr id="4" name="Foliennummernplatzhalter 3"/>
          <p:cNvSpPr>
            <a:spLocks noGrp="1"/>
          </p:cNvSpPr>
          <p:nvPr>
            <p:ph type="sldNum" sz="quarter" idx="10"/>
          </p:nvPr>
        </p:nvSpPr>
        <p:spPr/>
        <p:txBody>
          <a:bodyPr/>
          <a:lstStyle/>
          <a:p>
            <a:fld id="{2822F9FE-7A0B-43DC-9EDC-E9A4F8D397D4}" type="slidenum">
              <a:rPr lang="en-GB" smtClean="0"/>
              <a:pPr/>
              <a:t>8</a:t>
            </a:fld>
            <a:endParaRPr lang="en-GB" dirty="0"/>
          </a:p>
        </p:txBody>
      </p:sp>
    </p:spTree>
    <p:extLst>
      <p:ext uri="{BB962C8B-B14F-4D97-AF65-F5344CB8AC3E}">
        <p14:creationId xmlns:p14="http://schemas.microsoft.com/office/powerpoint/2010/main" val="432530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21030" y="9386954"/>
            <a:ext cx="2922671" cy="493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92" tIns="43695" rIns="87392" bIns="43695" anchor="b"/>
          <a:lstStyle>
            <a:lvl1pPr defTabSz="946150" eaLnBrk="0" hangingPunct="0">
              <a:spcBef>
                <a:spcPct val="30000"/>
              </a:spcBef>
              <a:defRPr sz="1200">
                <a:solidFill>
                  <a:schemeClr val="tx1"/>
                </a:solidFill>
                <a:latin typeface="Arial" pitchFamily="34" charset="0"/>
                <a:cs typeface="Arial" pitchFamily="34" charset="0"/>
              </a:defRPr>
            </a:lvl1pPr>
            <a:lvl2pPr marL="742950" indent="-285750" defTabSz="946150" eaLnBrk="0" hangingPunct="0">
              <a:spcBef>
                <a:spcPct val="30000"/>
              </a:spcBef>
              <a:defRPr sz="1200">
                <a:solidFill>
                  <a:schemeClr val="tx1"/>
                </a:solidFill>
                <a:latin typeface="Arial" pitchFamily="34" charset="0"/>
                <a:cs typeface="Arial" pitchFamily="34" charset="0"/>
              </a:defRPr>
            </a:lvl2pPr>
            <a:lvl3pPr marL="1143000" indent="-228600" defTabSz="946150" eaLnBrk="0" hangingPunct="0">
              <a:spcBef>
                <a:spcPct val="30000"/>
              </a:spcBef>
              <a:defRPr sz="1200">
                <a:solidFill>
                  <a:schemeClr val="tx1"/>
                </a:solidFill>
                <a:latin typeface="Arial" pitchFamily="34" charset="0"/>
                <a:cs typeface="Arial" pitchFamily="34" charset="0"/>
              </a:defRPr>
            </a:lvl3pPr>
            <a:lvl4pPr marL="1600200" indent="-228600" defTabSz="946150" eaLnBrk="0" hangingPunct="0">
              <a:spcBef>
                <a:spcPct val="30000"/>
              </a:spcBef>
              <a:defRPr sz="1200">
                <a:solidFill>
                  <a:schemeClr val="tx1"/>
                </a:solidFill>
                <a:latin typeface="Arial" pitchFamily="34" charset="0"/>
                <a:cs typeface="Arial" pitchFamily="34" charset="0"/>
              </a:defRPr>
            </a:lvl4pPr>
            <a:lvl5pPr marL="2057400" indent="-228600" defTabSz="946150" eaLnBrk="0" hangingPunct="0">
              <a:spcBef>
                <a:spcPct val="30000"/>
              </a:spcBef>
              <a:defRPr sz="1200">
                <a:solidFill>
                  <a:schemeClr val="tx1"/>
                </a:solidFill>
                <a:latin typeface="Arial" pitchFamily="34" charset="0"/>
                <a:cs typeface="Arial" pitchFamily="34" charset="0"/>
              </a:defRPr>
            </a:lvl5pPr>
            <a:lvl6pPr marL="2514600" indent="-228600" defTabSz="94615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4615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4615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46150"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pPr>
            <a:fld id="{FD1067E1-52A9-4D53-BF47-116EF54D57AA}" type="slidenum">
              <a:rPr lang="en-GB" altLang="en-US" smtClean="0"/>
              <a:pPr algn="r" eaLnBrk="1" hangingPunct="1">
                <a:spcBef>
                  <a:spcPct val="0"/>
                </a:spcBef>
              </a:pPr>
              <a:t>9</a:t>
            </a:fld>
            <a:endParaRPr lang="en-GB" altLang="en-US" dirty="0"/>
          </a:p>
        </p:txBody>
      </p:sp>
      <p:sp>
        <p:nvSpPr>
          <p:cNvPr id="87043" name="Rectangle 2"/>
          <p:cNvSpPr>
            <a:spLocks noGrp="1" noRot="1" noChangeAspect="1" noChangeArrowheads="1" noTextEdit="1"/>
          </p:cNvSpPr>
          <p:nvPr>
            <p:ph type="sldImg"/>
          </p:nvPr>
        </p:nvSpPr>
        <p:spPr>
          <a:xfrm>
            <a:off x="79375" y="741363"/>
            <a:ext cx="6584950" cy="3705225"/>
          </a:xfrm>
          <a:ln/>
        </p:spPr>
      </p:sp>
      <p:sp>
        <p:nvSpPr>
          <p:cNvPr id="87044" name="Rectangle 3"/>
          <p:cNvSpPr>
            <a:spLocks noGrp="1" noChangeArrowheads="1"/>
          </p:cNvSpPr>
          <p:nvPr>
            <p:ph type="body" idx="1"/>
          </p:nvPr>
        </p:nvSpPr>
        <p:spPr>
          <a:noFill/>
        </p:spPr>
        <p:txBody>
          <a:bodyPr/>
          <a:lstStyle/>
          <a:p>
            <a:pPr eaLnBrk="1" hangingPunct="1"/>
            <a:endParaRPr lang="en-GB" altLang="en-US" dirty="0">
              <a:latin typeface="Arial" pitchFamily="34" charset="0"/>
              <a:cs typeface="Arial" pitchFamily="34" charset="0"/>
            </a:endParaRPr>
          </a:p>
        </p:txBody>
      </p:sp>
    </p:spTree>
    <p:extLst>
      <p:ext uri="{BB962C8B-B14F-4D97-AF65-F5344CB8AC3E}">
        <p14:creationId xmlns:p14="http://schemas.microsoft.com/office/powerpoint/2010/main" val="204635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Information</a:t>
            </a:r>
            <a:r>
              <a:rPr lang="en-GB" baseline="0" dirty="0" smtClean="0"/>
              <a:t> from:</a:t>
            </a:r>
          </a:p>
          <a:p>
            <a:r>
              <a:rPr lang="en-GB" baseline="0" dirty="0" smtClean="0"/>
              <a:t>- QT Flagship Final Report </a:t>
            </a:r>
          </a:p>
          <a:p>
            <a:pPr marL="171450" indent="-171450">
              <a:buFontTx/>
              <a:buChar char="-"/>
            </a:pPr>
            <a:r>
              <a:rPr lang="en-GB" dirty="0" smtClean="0"/>
              <a:t>QT</a:t>
            </a:r>
            <a:r>
              <a:rPr lang="en-GB" baseline="0" dirty="0" smtClean="0"/>
              <a:t>: Implications for European Policy (JRC)</a:t>
            </a:r>
          </a:p>
          <a:p>
            <a:pPr marL="0" indent="0">
              <a:buFontTx/>
              <a:buNone/>
            </a:pPr>
            <a:r>
              <a:rPr lang="en-GB" baseline="0" dirty="0" smtClean="0"/>
              <a:t>- “Quantum technology: the second quantum revolution” – Jonathan Dowling and Gerard J. Milburn</a:t>
            </a:r>
            <a:endParaRPr lang="en-GB" dirty="0"/>
          </a:p>
        </p:txBody>
      </p:sp>
      <p:sp>
        <p:nvSpPr>
          <p:cNvPr id="4" name="Slide Number Placeholder 3"/>
          <p:cNvSpPr>
            <a:spLocks noGrp="1"/>
          </p:cNvSpPr>
          <p:nvPr>
            <p:ph type="sldNum" sz="quarter" idx="10"/>
          </p:nvPr>
        </p:nvSpPr>
        <p:spPr/>
        <p:txBody>
          <a:bodyPr/>
          <a:lstStyle/>
          <a:p>
            <a:fld id="{2822F9FE-7A0B-43DC-9EDC-E9A4F8D397D4}" type="slidenum">
              <a:rPr lang="en-GB" smtClean="0"/>
              <a:pPr/>
              <a:t>10</a:t>
            </a:fld>
            <a:endParaRPr lang="en-GB"/>
          </a:p>
        </p:txBody>
      </p:sp>
    </p:spTree>
    <p:extLst>
      <p:ext uri="{BB962C8B-B14F-4D97-AF65-F5344CB8AC3E}">
        <p14:creationId xmlns:p14="http://schemas.microsoft.com/office/powerpoint/2010/main" val="209502384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jpeg"/><Relationship Id="rId7"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p:spTree>
      <p:nvGrpSpPr>
        <p:cNvPr id="1" name=""/>
        <p:cNvGrpSpPr/>
        <p:nvPr/>
      </p:nvGrpSpPr>
      <p:grpSpPr>
        <a:xfrm>
          <a:off x="0" y="0"/>
          <a:ext cx="0" cy="0"/>
          <a:chOff x="0" y="0"/>
          <a:chExt cx="0" cy="0"/>
        </a:xfrm>
      </p:grpSpPr>
      <p:sp>
        <p:nvSpPr>
          <p:cNvPr id="12" name="Title 1"/>
          <p:cNvSpPr>
            <a:spLocks noGrp="1"/>
          </p:cNvSpPr>
          <p:nvPr>
            <p:ph type="ctrTitle" hasCustomPrompt="1"/>
          </p:nvPr>
        </p:nvSpPr>
        <p:spPr>
          <a:xfrm>
            <a:off x="975600" y="1916759"/>
            <a:ext cx="7556400" cy="430887"/>
          </a:xfrm>
        </p:spPr>
        <p:txBody>
          <a:bodyPr wrap="square" lIns="0" tIns="0" rIns="0" bIns="0" anchor="b" anchorCtr="0">
            <a:spAutoFit/>
          </a:bodyPr>
          <a:lstStyle>
            <a:lvl1pPr>
              <a:lnSpc>
                <a:spcPct val="100000"/>
              </a:lnSpc>
              <a:defRPr sz="2800" baseline="0">
                <a:solidFill>
                  <a:schemeClr val="tx1"/>
                </a:solidFill>
              </a:defRPr>
            </a:lvl1pPr>
          </a:lstStyle>
          <a:p>
            <a:r>
              <a:rPr lang="en-GB" dirty="0"/>
              <a:t>Insert here the title of the presentation</a:t>
            </a:r>
          </a:p>
        </p:txBody>
      </p:sp>
      <p:sp>
        <p:nvSpPr>
          <p:cNvPr id="13" name="Subtitle 2"/>
          <p:cNvSpPr>
            <a:spLocks noGrp="1"/>
          </p:cNvSpPr>
          <p:nvPr>
            <p:ph type="subTitle" idx="1" hasCustomPrompt="1"/>
          </p:nvPr>
        </p:nvSpPr>
        <p:spPr>
          <a:xfrm>
            <a:off x="975600" y="2458803"/>
            <a:ext cx="7556400" cy="325377"/>
          </a:xfrm>
        </p:spPr>
        <p:txBody>
          <a:bodyPr wrap="square" lIns="0" tIns="0" rIns="0" bIns="0" anchor="t" anchorCtr="0">
            <a:noAutofit/>
          </a:bodyPr>
          <a:lstStyle>
            <a:lvl1pPr marL="0" indent="0" algn="l">
              <a:lnSpc>
                <a:spcPct val="100000"/>
              </a:lnSpc>
              <a:buNone/>
              <a:defRPr sz="2000" spc="0">
                <a:solidFill>
                  <a:schemeClr val="tx1"/>
                </a:solidFill>
                <a:latin typeface="Arial" pitchFamily="34" charset="0"/>
                <a:cs typeface="Arial" pitchFamily="34" charset="0"/>
              </a:defRPr>
            </a:lvl1pPr>
            <a:lvl2pPr marL="457051" indent="0" algn="ctr">
              <a:buNone/>
              <a:defRPr>
                <a:solidFill>
                  <a:schemeClr val="tx1">
                    <a:tint val="75000"/>
                  </a:schemeClr>
                </a:solidFill>
              </a:defRPr>
            </a:lvl2pPr>
            <a:lvl3pPr marL="914104" indent="0" algn="ctr">
              <a:buNone/>
              <a:defRPr>
                <a:solidFill>
                  <a:schemeClr val="tx1">
                    <a:tint val="75000"/>
                  </a:schemeClr>
                </a:solidFill>
              </a:defRPr>
            </a:lvl3pPr>
            <a:lvl4pPr marL="1371154" indent="0" algn="ctr">
              <a:buNone/>
              <a:defRPr>
                <a:solidFill>
                  <a:schemeClr val="tx1">
                    <a:tint val="75000"/>
                  </a:schemeClr>
                </a:solidFill>
              </a:defRPr>
            </a:lvl4pPr>
            <a:lvl5pPr marL="1828206" indent="0" algn="ctr">
              <a:buNone/>
              <a:defRPr>
                <a:solidFill>
                  <a:schemeClr val="tx1">
                    <a:tint val="75000"/>
                  </a:schemeClr>
                </a:solidFill>
              </a:defRPr>
            </a:lvl5pPr>
            <a:lvl6pPr marL="2285258" indent="0" algn="ctr">
              <a:buNone/>
              <a:defRPr>
                <a:solidFill>
                  <a:schemeClr val="tx1">
                    <a:tint val="75000"/>
                  </a:schemeClr>
                </a:solidFill>
              </a:defRPr>
            </a:lvl6pPr>
            <a:lvl7pPr marL="2742309" indent="0" algn="ctr">
              <a:buNone/>
              <a:defRPr>
                <a:solidFill>
                  <a:schemeClr val="tx1">
                    <a:tint val="75000"/>
                  </a:schemeClr>
                </a:solidFill>
              </a:defRPr>
            </a:lvl7pPr>
            <a:lvl8pPr marL="3199359" indent="0" algn="ctr">
              <a:buNone/>
              <a:defRPr>
                <a:solidFill>
                  <a:schemeClr val="tx1">
                    <a:tint val="75000"/>
                  </a:schemeClr>
                </a:solidFill>
              </a:defRPr>
            </a:lvl8pPr>
            <a:lvl9pPr marL="3656411" indent="0" algn="ctr">
              <a:buNone/>
              <a:defRPr>
                <a:solidFill>
                  <a:schemeClr val="tx1">
                    <a:tint val="75000"/>
                  </a:schemeClr>
                </a:solidFill>
              </a:defRPr>
            </a:lvl9pPr>
          </a:lstStyle>
          <a:p>
            <a:r>
              <a:rPr lang="en-GB" dirty="0"/>
              <a:t>Insert here the subtitle of the presentation</a:t>
            </a:r>
          </a:p>
        </p:txBody>
      </p:sp>
      <p:pic>
        <p:nvPicPr>
          <p:cNvPr id="4" name="Picture 3"/>
          <p:cNvPicPr>
            <a:picLocks/>
          </p:cNvPicPr>
          <p:nvPr/>
        </p:nvPicPr>
        <p:blipFill>
          <a:blip r:embed="rId2" cstate="print">
            <a:extLst>
              <a:ext uri="{28A0092B-C50C-407E-A947-70E740481C1C}">
                <a14:useLocalDpi xmlns:a14="http://schemas.microsoft.com/office/drawing/2010/main"/>
              </a:ext>
            </a:extLst>
          </a:blip>
          <a:stretch>
            <a:fillRect/>
          </a:stretch>
        </p:blipFill>
        <p:spPr>
          <a:xfrm>
            <a:off x="795" y="-2"/>
            <a:ext cx="9142412" cy="968400"/>
          </a:xfrm>
          <a:prstGeom prst="rect">
            <a:avLst/>
          </a:prstGeom>
        </p:spPr>
      </p:pic>
      <p:sp>
        <p:nvSpPr>
          <p:cNvPr id="19" name="Text Placeholder 12"/>
          <p:cNvSpPr>
            <a:spLocks noGrp="1"/>
          </p:cNvSpPr>
          <p:nvPr>
            <p:ph type="body" sz="quarter" idx="13" hasCustomPrompt="1"/>
          </p:nvPr>
        </p:nvSpPr>
        <p:spPr>
          <a:xfrm>
            <a:off x="975600" y="4833516"/>
            <a:ext cx="2520000" cy="216000"/>
          </a:xfrm>
        </p:spPr>
        <p:txBody>
          <a:bodyPr wrap="none" lIns="0" tIns="0" rIns="0" bIns="0" anchor="t" anchorCtr="0">
            <a:noAutofit/>
          </a:bodyPr>
          <a:lstStyle>
            <a:lvl1pPr marL="0" indent="0" algn="l">
              <a:lnSpc>
                <a:spcPct val="150000"/>
              </a:lnSpc>
              <a:buNone/>
              <a:defRPr sz="900" b="0" spc="0">
                <a:solidFill>
                  <a:schemeClr val="tx1"/>
                </a:solidFill>
              </a:defRPr>
            </a:lvl1pPr>
          </a:lstStyle>
          <a:p>
            <a:pPr lvl="0"/>
            <a:r>
              <a:rPr lang="en-GB" dirty="0"/>
              <a:t>Name Surname</a:t>
            </a:r>
          </a:p>
        </p:txBody>
      </p:sp>
      <p:sp>
        <p:nvSpPr>
          <p:cNvPr id="20" name="Text Placeholder 12"/>
          <p:cNvSpPr>
            <a:spLocks noGrp="1"/>
          </p:cNvSpPr>
          <p:nvPr>
            <p:ph type="body" sz="quarter" idx="14" hasCustomPrompt="1"/>
          </p:nvPr>
        </p:nvSpPr>
        <p:spPr>
          <a:xfrm>
            <a:off x="7203600" y="4833516"/>
            <a:ext cx="1334400" cy="216000"/>
          </a:xfrm>
        </p:spPr>
        <p:txBody>
          <a:bodyPr wrap="none" lIns="0" tIns="0" rIns="0" bIns="0" anchor="t" anchorCtr="0">
            <a:noAutofit/>
          </a:bodyPr>
          <a:lstStyle>
            <a:lvl1pPr marL="0" indent="0" algn="r">
              <a:lnSpc>
                <a:spcPct val="150000"/>
              </a:lnSpc>
              <a:buNone/>
              <a:defRPr sz="900" b="0" spc="0" baseline="0">
                <a:solidFill>
                  <a:schemeClr val="tx1"/>
                </a:solidFill>
              </a:defRPr>
            </a:lvl1pPr>
          </a:lstStyle>
          <a:p>
            <a:pPr lvl="0"/>
            <a:r>
              <a:rPr lang="en-GB" dirty="0"/>
              <a:t>Date</a:t>
            </a:r>
          </a:p>
        </p:txBody>
      </p:sp>
      <p:sp>
        <p:nvSpPr>
          <p:cNvPr id="21" name="Text Placeholder 12"/>
          <p:cNvSpPr>
            <a:spLocks noGrp="1"/>
          </p:cNvSpPr>
          <p:nvPr>
            <p:ph type="body" sz="quarter" idx="15" hasCustomPrompt="1"/>
          </p:nvPr>
        </p:nvSpPr>
        <p:spPr>
          <a:xfrm>
            <a:off x="3603600" y="4833516"/>
            <a:ext cx="2880000" cy="216000"/>
          </a:xfrm>
        </p:spPr>
        <p:txBody>
          <a:bodyPr wrap="none" lIns="0" tIns="0" rIns="0" bIns="0" anchor="t" anchorCtr="0">
            <a:noAutofit/>
          </a:bodyPr>
          <a:lstStyle>
            <a:lvl1pPr marL="0" indent="0" algn="l">
              <a:lnSpc>
                <a:spcPct val="150000"/>
              </a:lnSpc>
              <a:buNone/>
              <a:defRPr sz="900" b="0" spc="0" baseline="0">
                <a:solidFill>
                  <a:schemeClr val="tx1"/>
                </a:solidFill>
              </a:defRPr>
            </a:lvl1pPr>
          </a:lstStyle>
          <a:p>
            <a:pPr lvl="0"/>
            <a:r>
              <a:rPr lang="en-GB" dirty="0"/>
              <a:t>Position Department</a:t>
            </a:r>
          </a:p>
        </p:txBody>
      </p:sp>
      <p:pic>
        <p:nvPicPr>
          <p:cNvPr id="16" name="Bild 8" descr="EPO_Internship_3441.tif"/>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800822" y="3219453"/>
            <a:ext cx="1917700" cy="1497013"/>
          </a:xfrm>
          <a:prstGeom prst="rect">
            <a:avLst/>
          </a:prstGeom>
        </p:spPr>
      </p:pic>
      <p:pic>
        <p:nvPicPr>
          <p:cNvPr id="17" name="Bild 16" descr="epo16_Langer-0428.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511804" y="3219453"/>
            <a:ext cx="1814513" cy="1497013"/>
          </a:xfrm>
          <a:prstGeom prst="rect">
            <a:avLst/>
          </a:prstGeom>
        </p:spPr>
      </p:pic>
      <p:pic>
        <p:nvPicPr>
          <p:cNvPr id="18" name="Bild 11" descr="4R5B3832 neu.jp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 y="3219453"/>
            <a:ext cx="1808163" cy="1497013"/>
          </a:xfrm>
          <a:prstGeom prst="rect">
            <a:avLst/>
          </a:prstGeom>
        </p:spPr>
      </p:pic>
      <p:pic>
        <p:nvPicPr>
          <p:cNvPr id="22" name="Bild 12" descr="ThinkstockPhotos-178506276-3.jpg"/>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bright="15000"/>
                    </a14:imgEffect>
                  </a14:imgLayer>
                </a14:imgProps>
              </a:ext>
              <a:ext uri="{28A0092B-C50C-407E-A947-70E740481C1C}">
                <a14:useLocalDpi xmlns:a14="http://schemas.microsoft.com/office/drawing/2010/main"/>
              </a:ext>
            </a:extLst>
          </a:blip>
          <a:srcRect l="-3"/>
          <a:stretch/>
        </p:blipFill>
        <p:spPr>
          <a:xfrm>
            <a:off x="3706816" y="3219453"/>
            <a:ext cx="1804987" cy="1497013"/>
          </a:xfrm>
          <a:prstGeom prst="rect">
            <a:avLst/>
          </a:prstGeom>
        </p:spPr>
      </p:pic>
      <p:pic>
        <p:nvPicPr>
          <p:cNvPr id="23" name="Bild 6" descr="epo15_van't Veer-0187 neu.jpg"/>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7326317" y="3219453"/>
            <a:ext cx="1817687" cy="1497013"/>
          </a:xfrm>
          <a:prstGeom prst="rect">
            <a:avLst/>
          </a:prstGeom>
        </p:spPr>
      </p:pic>
    </p:spTree>
    <p:extLst>
      <p:ext uri="{BB962C8B-B14F-4D97-AF65-F5344CB8AC3E}">
        <p14:creationId xmlns:p14="http://schemas.microsoft.com/office/powerpoint/2010/main" val="3425289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6" name="Text Placeholder 12"/>
          <p:cNvSpPr>
            <a:spLocks noGrp="1"/>
          </p:cNvSpPr>
          <p:nvPr>
            <p:ph type="body" sz="quarter" idx="13" hasCustomPrompt="1"/>
          </p:nvPr>
        </p:nvSpPr>
        <p:spPr>
          <a:xfrm>
            <a:off x="971831" y="4731992"/>
            <a:ext cx="2519563" cy="369829"/>
          </a:xfrm>
        </p:spPr>
        <p:txBody>
          <a:bodyPr wrap="none" lIns="0" tIns="0" rIns="0" bIns="0" anchor="t" anchorCtr="0">
            <a:noAutofit/>
          </a:bodyPr>
          <a:lstStyle>
            <a:lvl1pPr marL="0" indent="0" algn="l">
              <a:buNone/>
              <a:defRPr sz="900" b="0" spc="0">
                <a:solidFill>
                  <a:srgbClr val="3B464D"/>
                </a:solidFill>
              </a:defRPr>
            </a:lvl1pPr>
          </a:lstStyle>
          <a:p>
            <a:pPr lvl="0"/>
            <a:r>
              <a:rPr lang="de-CH" dirty="0"/>
              <a:t>Name </a:t>
            </a:r>
            <a:r>
              <a:rPr lang="de-CH" dirty="0" err="1"/>
              <a:t>Surname</a:t>
            </a:r>
            <a:endParaRPr lang="en-GB" dirty="0"/>
          </a:p>
        </p:txBody>
      </p:sp>
      <p:sp>
        <p:nvSpPr>
          <p:cNvPr id="17" name="Text Placeholder 12"/>
          <p:cNvSpPr>
            <a:spLocks noGrp="1"/>
          </p:cNvSpPr>
          <p:nvPr>
            <p:ph type="body" sz="quarter" idx="14" hasCustomPrompt="1"/>
          </p:nvPr>
        </p:nvSpPr>
        <p:spPr>
          <a:xfrm>
            <a:off x="7198751" y="4731992"/>
            <a:ext cx="1334168" cy="369829"/>
          </a:xfrm>
        </p:spPr>
        <p:txBody>
          <a:bodyPr wrap="none" lIns="0" tIns="0" rIns="0" bIns="0" anchor="t" anchorCtr="0">
            <a:noAutofit/>
          </a:bodyPr>
          <a:lstStyle>
            <a:lvl1pPr marL="0" indent="0" algn="r">
              <a:buNone/>
              <a:defRPr sz="900" b="0" spc="0" baseline="0">
                <a:solidFill>
                  <a:srgbClr val="3B464D"/>
                </a:solidFill>
              </a:defRPr>
            </a:lvl1pPr>
          </a:lstStyle>
          <a:p>
            <a:pPr lvl="0"/>
            <a:r>
              <a:rPr lang="de-CH" dirty="0"/>
              <a:t>Date</a:t>
            </a:r>
            <a:endParaRPr lang="en-GB" dirty="0"/>
          </a:p>
        </p:txBody>
      </p:sp>
      <p:sp>
        <p:nvSpPr>
          <p:cNvPr id="18" name="Text Placeholder 12"/>
          <p:cNvSpPr>
            <a:spLocks noGrp="1"/>
          </p:cNvSpPr>
          <p:nvPr>
            <p:ph type="body" sz="quarter" idx="15" hasCustomPrompt="1"/>
          </p:nvPr>
        </p:nvSpPr>
        <p:spPr>
          <a:xfrm>
            <a:off x="3599376" y="4731992"/>
            <a:ext cx="3492905" cy="369829"/>
          </a:xfrm>
        </p:spPr>
        <p:txBody>
          <a:bodyPr wrap="none" lIns="0" tIns="0" rIns="0" bIns="0" anchor="t" anchorCtr="0">
            <a:noAutofit/>
          </a:bodyPr>
          <a:lstStyle>
            <a:lvl1pPr marL="0" indent="0" algn="l">
              <a:buNone/>
              <a:defRPr sz="900" b="0" spc="0" baseline="0">
                <a:solidFill>
                  <a:srgbClr val="3B464D"/>
                </a:solidFill>
              </a:defRPr>
            </a:lvl1pPr>
          </a:lstStyle>
          <a:p>
            <a:pPr lvl="0"/>
            <a:r>
              <a:rPr lang="de-CH" dirty="0"/>
              <a:t>Position Department</a:t>
            </a:r>
            <a:endParaRPr lang="en-GB" dirty="0"/>
          </a:p>
        </p:txBody>
      </p:sp>
      <p:sp>
        <p:nvSpPr>
          <p:cNvPr id="12" name="Title 1"/>
          <p:cNvSpPr>
            <a:spLocks noGrp="1"/>
          </p:cNvSpPr>
          <p:nvPr>
            <p:ph type="ctrTitle" hasCustomPrompt="1"/>
          </p:nvPr>
        </p:nvSpPr>
        <p:spPr>
          <a:xfrm>
            <a:off x="975011" y="1923680"/>
            <a:ext cx="7198751" cy="425243"/>
          </a:xfrm>
        </p:spPr>
        <p:txBody>
          <a:bodyPr wrap="square" lIns="0" tIns="0" rIns="0" bIns="0" anchor="b" anchorCtr="0">
            <a:noAutofit/>
          </a:bodyPr>
          <a:lstStyle>
            <a:lvl1pPr>
              <a:defRPr sz="2800" baseline="0"/>
            </a:lvl1pPr>
          </a:lstStyle>
          <a:p>
            <a:r>
              <a:rPr lang="en-US" dirty="0"/>
              <a:t>Insert here the title of the presentation</a:t>
            </a:r>
            <a:endParaRPr lang="en-GB" dirty="0"/>
          </a:p>
        </p:txBody>
      </p:sp>
      <p:sp>
        <p:nvSpPr>
          <p:cNvPr id="13" name="Subtitle 2"/>
          <p:cNvSpPr>
            <a:spLocks noGrp="1"/>
          </p:cNvSpPr>
          <p:nvPr>
            <p:ph type="subTitle" idx="1" hasCustomPrompt="1"/>
          </p:nvPr>
        </p:nvSpPr>
        <p:spPr>
          <a:xfrm>
            <a:off x="975011" y="2459148"/>
            <a:ext cx="7198751" cy="325378"/>
          </a:xfrm>
        </p:spPr>
        <p:txBody>
          <a:bodyPr wrap="square" lIns="0" tIns="0" rIns="0" bIns="0" anchor="t" anchorCtr="0">
            <a:noAutofit/>
          </a:bodyPr>
          <a:lstStyle>
            <a:lvl1pPr marL="0" indent="0" algn="l">
              <a:lnSpc>
                <a:spcPct val="100000"/>
              </a:lnSpc>
              <a:buNone/>
              <a:defRPr sz="1800" spc="0">
                <a:solidFill>
                  <a:schemeClr val="tx1"/>
                </a:solidFill>
                <a:latin typeface="Arial" pitchFamily="34" charset="0"/>
                <a:cs typeface="Arial" pitchFamily="34" charset="0"/>
              </a:defRPr>
            </a:lvl1pPr>
            <a:lvl2pPr marL="457098" indent="0" algn="ctr">
              <a:buNone/>
              <a:defRPr>
                <a:solidFill>
                  <a:schemeClr val="tx1">
                    <a:tint val="75000"/>
                  </a:schemeClr>
                </a:solidFill>
              </a:defRPr>
            </a:lvl2pPr>
            <a:lvl3pPr marL="914194" indent="0" algn="ctr">
              <a:buNone/>
              <a:defRPr>
                <a:solidFill>
                  <a:schemeClr val="tx1">
                    <a:tint val="75000"/>
                  </a:schemeClr>
                </a:solidFill>
              </a:defRPr>
            </a:lvl3pPr>
            <a:lvl4pPr marL="1371292" indent="0" algn="ctr">
              <a:buNone/>
              <a:defRPr>
                <a:solidFill>
                  <a:schemeClr val="tx1">
                    <a:tint val="75000"/>
                  </a:schemeClr>
                </a:solidFill>
              </a:defRPr>
            </a:lvl4pPr>
            <a:lvl5pPr marL="1828389" indent="0" algn="ctr">
              <a:buNone/>
              <a:defRPr>
                <a:solidFill>
                  <a:schemeClr val="tx1">
                    <a:tint val="75000"/>
                  </a:schemeClr>
                </a:solidFill>
              </a:defRPr>
            </a:lvl5pPr>
            <a:lvl6pPr marL="2285486" indent="0" algn="ctr">
              <a:buNone/>
              <a:defRPr>
                <a:solidFill>
                  <a:schemeClr val="tx1">
                    <a:tint val="75000"/>
                  </a:schemeClr>
                </a:solidFill>
              </a:defRPr>
            </a:lvl6pPr>
            <a:lvl7pPr marL="2742582" indent="0" algn="ctr">
              <a:buNone/>
              <a:defRPr>
                <a:solidFill>
                  <a:schemeClr val="tx1">
                    <a:tint val="75000"/>
                  </a:schemeClr>
                </a:solidFill>
              </a:defRPr>
            </a:lvl7pPr>
            <a:lvl8pPr marL="3199680" indent="0" algn="ctr">
              <a:buNone/>
              <a:defRPr>
                <a:solidFill>
                  <a:schemeClr val="tx1">
                    <a:tint val="75000"/>
                  </a:schemeClr>
                </a:solidFill>
              </a:defRPr>
            </a:lvl8pPr>
            <a:lvl9pPr marL="3656777" indent="0" algn="ctr">
              <a:buNone/>
              <a:defRPr>
                <a:solidFill>
                  <a:schemeClr val="tx1">
                    <a:tint val="75000"/>
                  </a:schemeClr>
                </a:solidFill>
              </a:defRPr>
            </a:lvl9pPr>
          </a:lstStyle>
          <a:p>
            <a:r>
              <a:rPr lang="en-US" dirty="0"/>
              <a:t>Insert here the subtitle of the presentation</a:t>
            </a:r>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387" y="0"/>
            <a:ext cx="9144000" cy="969264"/>
          </a:xfrm>
          <a:prstGeom prst="rect">
            <a:avLst/>
          </a:prstGeom>
        </p:spPr>
      </p:pic>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a:ext>
            </a:extLst>
          </a:blip>
          <a:srcRect b="-400"/>
          <a:stretch/>
        </p:blipFill>
        <p:spPr>
          <a:xfrm>
            <a:off x="5459731" y="3233737"/>
            <a:ext cx="1880648" cy="1501973"/>
          </a:xfrm>
          <a:prstGeom prst="rect">
            <a:avLst/>
          </a:prstGeom>
        </p:spPr>
      </p:pic>
      <p:pic>
        <p:nvPicPr>
          <p:cNvPr id="6" name="Picture 5"/>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0" y="3233739"/>
            <a:ext cx="1801368" cy="1495997"/>
          </a:xfrm>
          <a:prstGeom prst="rect">
            <a:avLst/>
          </a:prstGeom>
        </p:spPr>
      </p:pic>
      <p:pic>
        <p:nvPicPr>
          <p:cNvPr id="8" name="Picture 7"/>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801369" y="3233739"/>
            <a:ext cx="1873167" cy="1495997"/>
          </a:xfrm>
          <a:prstGeom prst="rect">
            <a:avLst/>
          </a:prstGeom>
        </p:spPr>
      </p:pic>
      <p:pic>
        <p:nvPicPr>
          <p:cNvPr id="10" name="Picture 9"/>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602005" y="3233737"/>
            <a:ext cx="1873164" cy="1495996"/>
          </a:xfrm>
          <a:prstGeom prst="rect">
            <a:avLst/>
          </a:prstGeom>
        </p:spPr>
      </p:pic>
      <p:pic>
        <p:nvPicPr>
          <p:cNvPr id="11" name="Picture 10"/>
          <p:cNvPicPr>
            <a:picLocks noChangeAspect="1"/>
          </p:cNvPicPr>
          <p:nvPr userDrawn="1"/>
        </p:nvPicPr>
        <p:blipFill rotWithShape="1">
          <a:blip r:embed="rId7" cstate="print">
            <a:extLst>
              <a:ext uri="{28A0092B-C50C-407E-A947-70E740481C1C}">
                <a14:useLocalDpi xmlns:a14="http://schemas.microsoft.com/office/drawing/2010/main"/>
              </a:ext>
            </a:extLst>
          </a:blip>
          <a:srcRect b="-230"/>
          <a:stretch/>
        </p:blipFill>
        <p:spPr>
          <a:xfrm>
            <a:off x="7328537" y="3233737"/>
            <a:ext cx="1815465" cy="1499424"/>
          </a:xfrm>
          <a:prstGeom prst="rect">
            <a:avLst/>
          </a:prstGeom>
        </p:spPr>
      </p:pic>
    </p:spTree>
    <p:extLst>
      <p:ext uri="{BB962C8B-B14F-4D97-AF65-F5344CB8AC3E}">
        <p14:creationId xmlns:p14="http://schemas.microsoft.com/office/powerpoint/2010/main" val="2383512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bullet list slide">
    <p:spTree>
      <p:nvGrpSpPr>
        <p:cNvPr id="1" name=""/>
        <p:cNvGrpSpPr/>
        <p:nvPr/>
      </p:nvGrpSpPr>
      <p:grpSpPr>
        <a:xfrm>
          <a:off x="0" y="0"/>
          <a:ext cx="0" cy="0"/>
          <a:chOff x="0" y="0"/>
          <a:chExt cx="0" cy="0"/>
        </a:xfrm>
      </p:grpSpPr>
      <p:sp>
        <p:nvSpPr>
          <p:cNvPr id="18" name="Text Placeholder 17"/>
          <p:cNvSpPr>
            <a:spLocks noGrp="1"/>
          </p:cNvSpPr>
          <p:nvPr>
            <p:ph type="body" sz="quarter" idx="16" hasCustomPrompt="1"/>
          </p:nvPr>
        </p:nvSpPr>
        <p:spPr>
          <a:xfrm>
            <a:off x="684000" y="268288"/>
            <a:ext cx="7846637" cy="404906"/>
          </a:xfrm>
        </p:spPr>
        <p:txBody>
          <a:bodyPr wrap="square" lIns="0" tIns="0" rIns="0" bIns="0" anchor="t" anchorCtr="0">
            <a:noAutofit/>
          </a:bodyPr>
          <a:lstStyle>
            <a:lvl1pPr marL="0" indent="0">
              <a:lnSpc>
                <a:spcPct val="100000"/>
              </a:lnSpc>
              <a:buNone/>
              <a:defRPr sz="2400" b="1" spc="0">
                <a:solidFill>
                  <a:schemeClr val="tx1"/>
                </a:solidFill>
              </a:defRPr>
            </a:lvl1pPr>
          </a:lstStyle>
          <a:p>
            <a:pPr lvl="0"/>
            <a:r>
              <a:rPr lang="de-CH" dirty="0"/>
              <a:t>Agenda</a:t>
            </a:r>
            <a:endParaRPr lang="en-GB" dirty="0"/>
          </a:p>
        </p:txBody>
      </p:sp>
      <p:sp>
        <p:nvSpPr>
          <p:cNvPr id="20" name="Text Placeholder 19"/>
          <p:cNvSpPr>
            <a:spLocks noGrp="1"/>
          </p:cNvSpPr>
          <p:nvPr>
            <p:ph type="body" sz="quarter" idx="17"/>
          </p:nvPr>
        </p:nvSpPr>
        <p:spPr>
          <a:xfrm>
            <a:off x="684000" y="915988"/>
            <a:ext cx="7846637" cy="3816002"/>
          </a:xfrm>
        </p:spPr>
        <p:txBody>
          <a:bodyPr wrap="square" lIns="0" tIns="0" rIns="0" bIns="0">
            <a:noAutofit/>
          </a:bodyPr>
          <a:lstStyle>
            <a:lvl1pPr>
              <a:lnSpc>
                <a:spcPts val="2800"/>
              </a:lnSpc>
              <a:spcBef>
                <a:spcPts val="0"/>
              </a:spcBef>
              <a:defRPr>
                <a:solidFill>
                  <a:schemeClr val="tx1"/>
                </a:solidFill>
              </a:defRPr>
            </a:lvl1pPr>
            <a:lvl2pPr>
              <a:lnSpc>
                <a:spcPts val="2800"/>
              </a:lnSpc>
              <a:spcBef>
                <a:spcPts val="0"/>
              </a:spcBef>
              <a:defRPr>
                <a:solidFill>
                  <a:schemeClr val="tx1"/>
                </a:solidFill>
              </a:defRPr>
            </a:lvl2pPr>
            <a:lvl3pPr>
              <a:lnSpc>
                <a:spcPts val="2800"/>
              </a:lnSpc>
              <a:spcBef>
                <a:spcPts val="0"/>
              </a:spcBef>
              <a:defRPr>
                <a:solidFill>
                  <a:schemeClr val="tx1"/>
                </a:solidFill>
              </a:defRPr>
            </a:lvl3pPr>
            <a:lvl4pPr>
              <a:lnSpc>
                <a:spcPts val="2800"/>
              </a:lnSpc>
              <a:spcBef>
                <a:spcPts val="0"/>
              </a:spcBef>
              <a:defRPr>
                <a:solidFill>
                  <a:schemeClr val="tx1"/>
                </a:solidFill>
              </a:defRPr>
            </a:lvl4pPr>
            <a:lvl5pPr>
              <a:lnSpc>
                <a:spcPts val="28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3" name="Straight Connector 2"/>
          <p:cNvCxnSpPr/>
          <p:nvPr/>
        </p:nvCxnSpPr>
        <p:spPr>
          <a:xfrm>
            <a:off x="684466" y="4899365"/>
            <a:ext cx="78466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84465" y="4944644"/>
            <a:ext cx="1551467" cy="171793"/>
          </a:xfrm>
          <a:prstGeom prst="rect">
            <a:avLst/>
          </a:prstGeom>
          <a:noFill/>
        </p:spPr>
        <p:txBody>
          <a:bodyPr wrap="square" lIns="0" tIns="0" rIns="0" bIns="0" rtlCol="0">
            <a:noAutofit/>
          </a:bodyPr>
          <a:lstStyle/>
          <a:p>
            <a:pPr marL="0" marR="0" lvl="0" indent="0" algn="l" defTabSz="914194" rtl="0" eaLnBrk="1" fontAlgn="auto" latinLnBrk="0" hangingPunct="1">
              <a:lnSpc>
                <a:spcPct val="100000"/>
              </a:lnSpc>
              <a:spcBef>
                <a:spcPts val="0"/>
              </a:spcBef>
              <a:spcAft>
                <a:spcPts val="0"/>
              </a:spcAft>
              <a:buClrTx/>
              <a:buSzTx/>
              <a:buFontTx/>
              <a:buNone/>
              <a:tabLst/>
              <a:defRPr/>
            </a:pPr>
            <a:r>
              <a:rPr lang="de-CH" sz="900" kern="1200" spc="0" baseline="0" dirty="0">
                <a:solidFill>
                  <a:schemeClr val="tx1"/>
                </a:solidFill>
                <a:latin typeface="Arial" pitchFamily="34" charset="0"/>
                <a:ea typeface="+mn-ea"/>
                <a:cs typeface="Arial" pitchFamily="34" charset="0"/>
              </a:rPr>
              <a:t>European Patent Office</a:t>
            </a:r>
            <a:endParaRPr lang="en-GB" sz="900" kern="1200" spc="0" baseline="0" dirty="0">
              <a:solidFill>
                <a:schemeClr val="tx1"/>
              </a:solidFill>
              <a:latin typeface="Arial" pitchFamily="34" charset="0"/>
              <a:ea typeface="+mn-ea"/>
              <a:cs typeface="Arial" pitchFamily="34" charset="0"/>
            </a:endParaRPr>
          </a:p>
        </p:txBody>
      </p:sp>
      <p:sp>
        <p:nvSpPr>
          <p:cNvPr id="9" name="Slide Number Placeholder 8"/>
          <p:cNvSpPr>
            <a:spLocks noGrp="1"/>
          </p:cNvSpPr>
          <p:nvPr>
            <p:ph type="sldNum" sz="quarter" idx="20"/>
          </p:nvPr>
        </p:nvSpPr>
        <p:spPr>
          <a:xfrm>
            <a:off x="7953376" y="4944642"/>
            <a:ext cx="579065" cy="172800"/>
          </a:xfrm>
          <a:prstGeom prst="rect">
            <a:avLst/>
          </a:prstGeom>
        </p:spPr>
        <p:txBody>
          <a:bodyPr lIns="0" tIns="0" rIns="0" bIns="0"/>
          <a:lstStyle>
            <a:lvl1pPr algn="r">
              <a:defRPr sz="900" baseline="0">
                <a:solidFill>
                  <a:schemeClr val="tx1"/>
                </a:solidFill>
              </a:defRPr>
            </a:lvl1pPr>
          </a:lstStyle>
          <a:p>
            <a:fld id="{9DF67F17-3E1A-4193-A15F-15F53DD43041}" type="slidenum">
              <a:rPr lang="en-GB" smtClean="0"/>
              <a:pPr/>
              <a:t>‹#›</a:t>
            </a:fld>
            <a:endParaRPr lang="en-GB" dirty="0"/>
          </a:p>
        </p:txBody>
      </p:sp>
    </p:spTree>
    <p:extLst>
      <p:ext uri="{BB962C8B-B14F-4D97-AF65-F5344CB8AC3E}">
        <p14:creationId xmlns:p14="http://schemas.microsoft.com/office/powerpoint/2010/main" val="3187826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lumns bullet list slide">
    <p:spTree>
      <p:nvGrpSpPr>
        <p:cNvPr id="1" name=""/>
        <p:cNvGrpSpPr/>
        <p:nvPr/>
      </p:nvGrpSpPr>
      <p:grpSpPr>
        <a:xfrm>
          <a:off x="0" y="0"/>
          <a:ext cx="0" cy="0"/>
          <a:chOff x="0" y="0"/>
          <a:chExt cx="0" cy="0"/>
        </a:xfrm>
      </p:grpSpPr>
      <p:sp>
        <p:nvSpPr>
          <p:cNvPr id="14" name="Text Placeholder 17"/>
          <p:cNvSpPr>
            <a:spLocks noGrp="1"/>
          </p:cNvSpPr>
          <p:nvPr>
            <p:ph type="body" sz="quarter" idx="16" hasCustomPrompt="1"/>
          </p:nvPr>
        </p:nvSpPr>
        <p:spPr>
          <a:xfrm>
            <a:off x="684214" y="268288"/>
            <a:ext cx="7846637" cy="404906"/>
          </a:xfrm>
        </p:spPr>
        <p:txBody>
          <a:bodyPr wrap="square" lIns="0" tIns="0" rIns="0" bIns="0" anchor="t" anchorCtr="0">
            <a:noAutofit/>
          </a:bodyPr>
          <a:lstStyle>
            <a:lvl1pPr marL="0" indent="0">
              <a:lnSpc>
                <a:spcPct val="100000"/>
              </a:lnSpc>
              <a:buNone/>
              <a:defRPr sz="2400" b="1">
                <a:solidFill>
                  <a:schemeClr val="tx1"/>
                </a:solidFill>
              </a:defRPr>
            </a:lvl1pPr>
          </a:lstStyle>
          <a:p>
            <a:pPr lvl="0"/>
            <a:r>
              <a:rPr lang="de-CH" dirty="0"/>
              <a:t>Insert </a:t>
            </a:r>
            <a:r>
              <a:rPr lang="de-CH" dirty="0" err="1"/>
              <a:t>slide</a:t>
            </a:r>
            <a:r>
              <a:rPr lang="de-CH" dirty="0"/>
              <a:t> title </a:t>
            </a:r>
            <a:r>
              <a:rPr lang="de-CH" dirty="0" err="1"/>
              <a:t>here</a:t>
            </a:r>
            <a:endParaRPr lang="en-GB" dirty="0"/>
          </a:p>
        </p:txBody>
      </p:sp>
      <p:sp>
        <p:nvSpPr>
          <p:cNvPr id="15" name="Text Placeholder 19"/>
          <p:cNvSpPr>
            <a:spLocks noGrp="1"/>
          </p:cNvSpPr>
          <p:nvPr>
            <p:ph type="body" sz="quarter" idx="17"/>
          </p:nvPr>
        </p:nvSpPr>
        <p:spPr>
          <a:xfrm>
            <a:off x="684214" y="915988"/>
            <a:ext cx="3833335" cy="3816002"/>
          </a:xfrm>
        </p:spPr>
        <p:txBody>
          <a:bodyPr lIns="0" tIns="0" rIns="0" bIns="0"/>
          <a:lstStyle>
            <a:lvl1pPr>
              <a:lnSpc>
                <a:spcPts val="2800"/>
              </a:lnSpc>
              <a:spcBef>
                <a:spcPts val="0"/>
              </a:spcBef>
              <a:defRPr>
                <a:solidFill>
                  <a:schemeClr val="tx1"/>
                </a:solidFill>
              </a:defRPr>
            </a:lvl1pPr>
            <a:lvl2pPr>
              <a:lnSpc>
                <a:spcPts val="2800"/>
              </a:lnSpc>
              <a:spcBef>
                <a:spcPts val="0"/>
              </a:spcBef>
              <a:defRPr>
                <a:solidFill>
                  <a:schemeClr val="tx1"/>
                </a:solidFill>
              </a:defRPr>
            </a:lvl2pPr>
            <a:lvl3pPr>
              <a:lnSpc>
                <a:spcPts val="2800"/>
              </a:lnSpc>
              <a:spcBef>
                <a:spcPts val="0"/>
              </a:spcBef>
              <a:defRPr>
                <a:solidFill>
                  <a:schemeClr val="tx1"/>
                </a:solidFill>
              </a:defRPr>
            </a:lvl3pPr>
            <a:lvl4pPr>
              <a:lnSpc>
                <a:spcPts val="2800"/>
              </a:lnSpc>
              <a:spcBef>
                <a:spcPts val="0"/>
              </a:spcBef>
              <a:defRPr>
                <a:solidFill>
                  <a:schemeClr val="tx1"/>
                </a:solidFill>
              </a:defRPr>
            </a:lvl4pPr>
            <a:lvl5pPr>
              <a:lnSpc>
                <a:spcPts val="28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19"/>
          <p:cNvSpPr>
            <a:spLocks noGrp="1"/>
          </p:cNvSpPr>
          <p:nvPr>
            <p:ph type="body" sz="quarter" idx="19"/>
          </p:nvPr>
        </p:nvSpPr>
        <p:spPr>
          <a:xfrm>
            <a:off x="4699479" y="915988"/>
            <a:ext cx="3833335" cy="3816002"/>
          </a:xfrm>
        </p:spPr>
        <p:txBody>
          <a:bodyPr lIns="0" tIns="0" rIns="0" bIns="0"/>
          <a:lstStyle>
            <a:lvl1pPr>
              <a:lnSpc>
                <a:spcPts val="2800"/>
              </a:lnSpc>
              <a:spcBef>
                <a:spcPts val="0"/>
              </a:spcBef>
              <a:defRPr>
                <a:solidFill>
                  <a:schemeClr val="tx1"/>
                </a:solidFill>
              </a:defRPr>
            </a:lvl1pPr>
            <a:lvl2pPr>
              <a:lnSpc>
                <a:spcPts val="2800"/>
              </a:lnSpc>
              <a:spcBef>
                <a:spcPts val="0"/>
              </a:spcBef>
              <a:defRPr>
                <a:solidFill>
                  <a:schemeClr val="tx1"/>
                </a:solidFill>
              </a:defRPr>
            </a:lvl2pPr>
            <a:lvl3pPr>
              <a:lnSpc>
                <a:spcPts val="2800"/>
              </a:lnSpc>
              <a:spcBef>
                <a:spcPts val="0"/>
              </a:spcBef>
              <a:defRPr>
                <a:solidFill>
                  <a:schemeClr val="tx1"/>
                </a:solidFill>
              </a:defRPr>
            </a:lvl3pPr>
            <a:lvl4pPr>
              <a:lnSpc>
                <a:spcPts val="2800"/>
              </a:lnSpc>
              <a:spcBef>
                <a:spcPts val="0"/>
              </a:spcBef>
              <a:defRPr>
                <a:solidFill>
                  <a:schemeClr val="tx1"/>
                </a:solidFill>
              </a:defRPr>
            </a:lvl4pPr>
            <a:lvl5pPr>
              <a:lnSpc>
                <a:spcPts val="28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9" name="Straight Connector 8"/>
          <p:cNvCxnSpPr/>
          <p:nvPr/>
        </p:nvCxnSpPr>
        <p:spPr>
          <a:xfrm>
            <a:off x="684466" y="4899365"/>
            <a:ext cx="78466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a:spLocks noGrp="1"/>
          </p:cNvSpPr>
          <p:nvPr>
            <p:ph type="sldNum" sz="quarter" idx="12"/>
          </p:nvPr>
        </p:nvSpPr>
        <p:spPr>
          <a:xfrm>
            <a:off x="7952400" y="4946400"/>
            <a:ext cx="579600" cy="172800"/>
          </a:xfrm>
          <a:prstGeom prst="rect">
            <a:avLst/>
          </a:prstGeom>
        </p:spPr>
        <p:txBody>
          <a:bodyPr wrap="none" lIns="0" tIns="0" rIns="0" bIns="0" anchor="t" anchorCtr="0"/>
          <a:lstStyle>
            <a:lvl1pPr algn="r">
              <a:defRPr sz="900">
                <a:solidFill>
                  <a:schemeClr val="tx1"/>
                </a:solidFill>
              </a:defRPr>
            </a:lvl1pPr>
          </a:lstStyle>
          <a:p>
            <a:fld id="{9DF67F17-3E1A-4193-A15F-15F53DD43041}" type="slidenum">
              <a:rPr lang="en-GB" smtClean="0"/>
              <a:pPr/>
              <a:t>‹#›</a:t>
            </a:fld>
            <a:endParaRPr lang="en-GB"/>
          </a:p>
        </p:txBody>
      </p:sp>
      <p:sp>
        <p:nvSpPr>
          <p:cNvPr id="17" name="TextBox 16"/>
          <p:cNvSpPr txBox="1"/>
          <p:nvPr/>
        </p:nvSpPr>
        <p:spPr>
          <a:xfrm>
            <a:off x="684465" y="4944644"/>
            <a:ext cx="1551467" cy="171793"/>
          </a:xfrm>
          <a:prstGeom prst="rect">
            <a:avLst/>
          </a:prstGeom>
          <a:noFill/>
        </p:spPr>
        <p:txBody>
          <a:bodyPr wrap="square" lIns="0" tIns="0" rIns="0" bIns="0" rtlCol="0">
            <a:noAutofit/>
          </a:bodyPr>
          <a:lstStyle/>
          <a:p>
            <a:pPr marL="0" marR="0" lvl="0" indent="0" algn="l" defTabSz="914194" rtl="0" eaLnBrk="1" fontAlgn="auto" latinLnBrk="0" hangingPunct="1">
              <a:lnSpc>
                <a:spcPct val="100000"/>
              </a:lnSpc>
              <a:spcBef>
                <a:spcPts val="0"/>
              </a:spcBef>
              <a:spcAft>
                <a:spcPts val="0"/>
              </a:spcAft>
              <a:buClrTx/>
              <a:buSzTx/>
              <a:buFontTx/>
              <a:buNone/>
              <a:tabLst/>
              <a:defRPr/>
            </a:pPr>
            <a:r>
              <a:rPr lang="de-CH" sz="900" kern="1200" spc="0" baseline="0" dirty="0">
                <a:solidFill>
                  <a:schemeClr val="tx1"/>
                </a:solidFill>
                <a:latin typeface="Arial" pitchFamily="34" charset="0"/>
                <a:ea typeface="+mn-ea"/>
                <a:cs typeface="Arial" pitchFamily="34" charset="0"/>
              </a:rPr>
              <a:t>European Patent Office</a:t>
            </a:r>
            <a:endParaRPr lang="en-GB" sz="900" kern="1200" spc="0" baseline="0" dirty="0">
              <a:solidFill>
                <a:schemeClr val="tx1"/>
              </a:solidFill>
              <a:latin typeface="Arial" pitchFamily="34" charset="0"/>
              <a:ea typeface="+mn-ea"/>
              <a:cs typeface="Arial" pitchFamily="34" charset="0"/>
            </a:endParaRPr>
          </a:p>
        </p:txBody>
      </p:sp>
    </p:spTree>
    <p:extLst>
      <p:ext uri="{BB962C8B-B14F-4D97-AF65-F5344CB8AC3E}">
        <p14:creationId xmlns:p14="http://schemas.microsoft.com/office/powerpoint/2010/main" val="2965040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hree columns bullet list slide">
    <p:spTree>
      <p:nvGrpSpPr>
        <p:cNvPr id="1" name=""/>
        <p:cNvGrpSpPr/>
        <p:nvPr/>
      </p:nvGrpSpPr>
      <p:grpSpPr>
        <a:xfrm>
          <a:off x="0" y="0"/>
          <a:ext cx="0" cy="0"/>
          <a:chOff x="0" y="0"/>
          <a:chExt cx="0" cy="0"/>
        </a:xfrm>
      </p:grpSpPr>
      <p:sp>
        <p:nvSpPr>
          <p:cNvPr id="13" name="Text Placeholder 17"/>
          <p:cNvSpPr>
            <a:spLocks noGrp="1"/>
          </p:cNvSpPr>
          <p:nvPr>
            <p:ph type="body" sz="quarter" idx="16" hasCustomPrompt="1"/>
          </p:nvPr>
        </p:nvSpPr>
        <p:spPr>
          <a:xfrm>
            <a:off x="684000" y="268288"/>
            <a:ext cx="7846637" cy="404906"/>
          </a:xfrm>
        </p:spPr>
        <p:txBody>
          <a:bodyPr wrap="square" lIns="0" tIns="0" rIns="0" bIns="0" anchor="t" anchorCtr="0">
            <a:noAutofit/>
          </a:bodyPr>
          <a:lstStyle>
            <a:lvl1pPr marL="0" indent="0">
              <a:lnSpc>
                <a:spcPct val="100000"/>
              </a:lnSpc>
              <a:buNone/>
              <a:defRPr sz="2400" b="1">
                <a:solidFill>
                  <a:schemeClr val="tx1"/>
                </a:solidFill>
              </a:defRPr>
            </a:lvl1pPr>
          </a:lstStyle>
          <a:p>
            <a:pPr lvl="0"/>
            <a:r>
              <a:rPr lang="de-CH" dirty="0"/>
              <a:t>Insert </a:t>
            </a:r>
            <a:r>
              <a:rPr lang="de-CH" dirty="0" err="1"/>
              <a:t>slide</a:t>
            </a:r>
            <a:r>
              <a:rPr lang="de-CH" dirty="0"/>
              <a:t> title </a:t>
            </a:r>
            <a:r>
              <a:rPr lang="de-CH" dirty="0" err="1"/>
              <a:t>here</a:t>
            </a:r>
            <a:endParaRPr lang="en-GB" dirty="0"/>
          </a:p>
        </p:txBody>
      </p:sp>
      <p:sp>
        <p:nvSpPr>
          <p:cNvPr id="14" name="Text Placeholder 19"/>
          <p:cNvSpPr>
            <a:spLocks noGrp="1"/>
          </p:cNvSpPr>
          <p:nvPr>
            <p:ph type="body" sz="quarter" idx="17"/>
          </p:nvPr>
        </p:nvSpPr>
        <p:spPr>
          <a:xfrm>
            <a:off x="684002" y="915990"/>
            <a:ext cx="2494367" cy="3779125"/>
          </a:xfrm>
        </p:spPr>
        <p:txBody>
          <a:bodyPr lIns="0" tIns="0" rIns="0" bIns="0"/>
          <a:lstStyle>
            <a:lvl1pPr>
              <a:lnSpc>
                <a:spcPts val="2800"/>
              </a:lnSpc>
              <a:spcBef>
                <a:spcPts val="0"/>
              </a:spcBef>
              <a:defRPr>
                <a:solidFill>
                  <a:schemeClr val="tx1"/>
                </a:solidFill>
              </a:defRPr>
            </a:lvl1pPr>
            <a:lvl2pPr>
              <a:lnSpc>
                <a:spcPts val="2800"/>
              </a:lnSpc>
              <a:spcBef>
                <a:spcPts val="0"/>
              </a:spcBef>
              <a:defRPr>
                <a:solidFill>
                  <a:schemeClr val="tx1"/>
                </a:solidFill>
              </a:defRPr>
            </a:lvl2pPr>
            <a:lvl3pPr>
              <a:lnSpc>
                <a:spcPts val="2800"/>
              </a:lnSpc>
              <a:spcBef>
                <a:spcPts val="0"/>
              </a:spcBef>
              <a:defRPr>
                <a:solidFill>
                  <a:schemeClr val="tx1"/>
                </a:solidFill>
              </a:defRPr>
            </a:lvl3pPr>
            <a:lvl4pPr>
              <a:lnSpc>
                <a:spcPts val="2800"/>
              </a:lnSpc>
              <a:spcBef>
                <a:spcPts val="0"/>
              </a:spcBef>
              <a:defRPr>
                <a:solidFill>
                  <a:schemeClr val="tx1"/>
                </a:solidFill>
              </a:defRPr>
            </a:lvl4pPr>
            <a:lvl5pPr>
              <a:lnSpc>
                <a:spcPts val="28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7" name="Straight Connector 16"/>
          <p:cNvCxnSpPr/>
          <p:nvPr/>
        </p:nvCxnSpPr>
        <p:spPr>
          <a:xfrm>
            <a:off x="3270228" y="904293"/>
            <a:ext cx="0" cy="37116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19"/>
          <p:cNvSpPr>
            <a:spLocks noGrp="1"/>
          </p:cNvSpPr>
          <p:nvPr>
            <p:ph type="body" sz="quarter" idx="19"/>
          </p:nvPr>
        </p:nvSpPr>
        <p:spPr>
          <a:xfrm>
            <a:off x="3362313" y="915990"/>
            <a:ext cx="2494367" cy="3779125"/>
          </a:xfrm>
        </p:spPr>
        <p:txBody>
          <a:bodyPr lIns="0" tIns="0" rIns="0" bIns="0"/>
          <a:lstStyle>
            <a:lvl1pPr>
              <a:lnSpc>
                <a:spcPts val="2800"/>
              </a:lnSpc>
              <a:spcBef>
                <a:spcPts val="0"/>
              </a:spcBef>
              <a:defRPr>
                <a:solidFill>
                  <a:schemeClr val="tx1"/>
                </a:solidFill>
              </a:defRPr>
            </a:lvl1pPr>
            <a:lvl2pPr>
              <a:lnSpc>
                <a:spcPts val="2800"/>
              </a:lnSpc>
              <a:spcBef>
                <a:spcPts val="0"/>
              </a:spcBef>
              <a:defRPr>
                <a:solidFill>
                  <a:schemeClr val="tx1"/>
                </a:solidFill>
              </a:defRPr>
            </a:lvl2pPr>
            <a:lvl3pPr>
              <a:lnSpc>
                <a:spcPts val="2800"/>
              </a:lnSpc>
              <a:spcBef>
                <a:spcPts val="0"/>
              </a:spcBef>
              <a:defRPr>
                <a:solidFill>
                  <a:schemeClr val="tx1"/>
                </a:solidFill>
              </a:defRPr>
            </a:lvl3pPr>
            <a:lvl4pPr>
              <a:lnSpc>
                <a:spcPts val="2800"/>
              </a:lnSpc>
              <a:spcBef>
                <a:spcPts val="0"/>
              </a:spcBef>
              <a:defRPr>
                <a:solidFill>
                  <a:schemeClr val="tx1"/>
                </a:solidFill>
              </a:defRPr>
            </a:lvl4pPr>
            <a:lvl5pPr>
              <a:lnSpc>
                <a:spcPts val="28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22" name="Straight Connector 21"/>
          <p:cNvCxnSpPr/>
          <p:nvPr/>
        </p:nvCxnSpPr>
        <p:spPr>
          <a:xfrm>
            <a:off x="5946663" y="904293"/>
            <a:ext cx="0" cy="37116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19"/>
          <p:cNvSpPr>
            <a:spLocks noGrp="1"/>
          </p:cNvSpPr>
          <p:nvPr>
            <p:ph type="body" sz="quarter" idx="21"/>
          </p:nvPr>
        </p:nvSpPr>
        <p:spPr>
          <a:xfrm>
            <a:off x="6038447" y="915990"/>
            <a:ext cx="2494367" cy="3779125"/>
          </a:xfrm>
        </p:spPr>
        <p:txBody>
          <a:bodyPr lIns="0" tIns="0" rIns="0" bIns="0"/>
          <a:lstStyle>
            <a:lvl1pPr>
              <a:lnSpc>
                <a:spcPts val="2800"/>
              </a:lnSpc>
              <a:spcBef>
                <a:spcPts val="0"/>
              </a:spcBef>
              <a:defRPr>
                <a:solidFill>
                  <a:schemeClr val="tx1"/>
                </a:solidFill>
              </a:defRPr>
            </a:lvl1pPr>
            <a:lvl2pPr>
              <a:lnSpc>
                <a:spcPts val="2800"/>
              </a:lnSpc>
              <a:spcBef>
                <a:spcPts val="0"/>
              </a:spcBef>
              <a:defRPr>
                <a:solidFill>
                  <a:schemeClr val="tx1"/>
                </a:solidFill>
              </a:defRPr>
            </a:lvl2pPr>
            <a:lvl3pPr>
              <a:lnSpc>
                <a:spcPts val="2800"/>
              </a:lnSpc>
              <a:spcBef>
                <a:spcPts val="0"/>
              </a:spcBef>
              <a:defRPr>
                <a:solidFill>
                  <a:schemeClr val="tx1"/>
                </a:solidFill>
              </a:defRPr>
            </a:lvl3pPr>
            <a:lvl4pPr>
              <a:lnSpc>
                <a:spcPts val="2800"/>
              </a:lnSpc>
              <a:spcBef>
                <a:spcPts val="0"/>
              </a:spcBef>
              <a:defRPr>
                <a:solidFill>
                  <a:schemeClr val="tx1"/>
                </a:solidFill>
              </a:defRPr>
            </a:lvl4pPr>
            <a:lvl5pPr>
              <a:lnSpc>
                <a:spcPts val="28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laceholder 5"/>
          <p:cNvSpPr>
            <a:spLocks noGrp="1"/>
          </p:cNvSpPr>
          <p:nvPr>
            <p:ph type="sldNum" sz="quarter" idx="12"/>
          </p:nvPr>
        </p:nvSpPr>
        <p:spPr>
          <a:xfrm>
            <a:off x="7952400" y="4946400"/>
            <a:ext cx="579600" cy="172800"/>
          </a:xfrm>
          <a:prstGeom prst="rect">
            <a:avLst/>
          </a:prstGeom>
        </p:spPr>
        <p:txBody>
          <a:bodyPr wrap="none" lIns="0" tIns="0" rIns="0" bIns="0" anchor="t" anchorCtr="0"/>
          <a:lstStyle>
            <a:lvl1pPr algn="r">
              <a:defRPr sz="900">
                <a:solidFill>
                  <a:schemeClr val="tx1"/>
                </a:solidFill>
              </a:defRPr>
            </a:lvl1pPr>
          </a:lstStyle>
          <a:p>
            <a:fld id="{9DF67F17-3E1A-4193-A15F-15F53DD43041}" type="slidenum">
              <a:rPr lang="en-GB" smtClean="0"/>
              <a:pPr/>
              <a:t>‹#›</a:t>
            </a:fld>
            <a:endParaRPr lang="en-GB"/>
          </a:p>
        </p:txBody>
      </p:sp>
      <p:cxnSp>
        <p:nvCxnSpPr>
          <p:cNvPr id="15" name="Straight Connector 8"/>
          <p:cNvCxnSpPr/>
          <p:nvPr userDrawn="1"/>
        </p:nvCxnSpPr>
        <p:spPr>
          <a:xfrm>
            <a:off x="684466" y="4899365"/>
            <a:ext cx="78466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6"/>
          <p:cNvSpPr txBox="1"/>
          <p:nvPr userDrawn="1"/>
        </p:nvSpPr>
        <p:spPr>
          <a:xfrm>
            <a:off x="684465" y="4944644"/>
            <a:ext cx="1551467" cy="171793"/>
          </a:xfrm>
          <a:prstGeom prst="rect">
            <a:avLst/>
          </a:prstGeom>
          <a:noFill/>
        </p:spPr>
        <p:txBody>
          <a:bodyPr wrap="square" lIns="0" tIns="0" rIns="0" bIns="0" rtlCol="0">
            <a:noAutofit/>
          </a:bodyPr>
          <a:lstStyle/>
          <a:p>
            <a:pPr marL="0" marR="0" lvl="0" indent="0" algn="l" defTabSz="914194" rtl="0" eaLnBrk="1" fontAlgn="auto" latinLnBrk="0" hangingPunct="1">
              <a:lnSpc>
                <a:spcPct val="100000"/>
              </a:lnSpc>
              <a:spcBef>
                <a:spcPts val="0"/>
              </a:spcBef>
              <a:spcAft>
                <a:spcPts val="0"/>
              </a:spcAft>
              <a:buClrTx/>
              <a:buSzTx/>
              <a:buFontTx/>
              <a:buNone/>
              <a:tabLst/>
              <a:defRPr/>
            </a:pPr>
            <a:r>
              <a:rPr lang="de-CH" sz="900" kern="1200" spc="0" baseline="0" dirty="0">
                <a:solidFill>
                  <a:schemeClr val="tx1"/>
                </a:solidFill>
                <a:latin typeface="Arial" pitchFamily="34" charset="0"/>
                <a:ea typeface="+mn-ea"/>
                <a:cs typeface="Arial" pitchFamily="34" charset="0"/>
              </a:rPr>
              <a:t>European Patent Office</a:t>
            </a:r>
            <a:endParaRPr lang="en-GB" sz="900" kern="1200" spc="0" baseline="0" dirty="0">
              <a:solidFill>
                <a:schemeClr val="tx1"/>
              </a:solidFill>
              <a:latin typeface="Arial" pitchFamily="34" charset="0"/>
              <a:ea typeface="+mn-ea"/>
              <a:cs typeface="Arial" pitchFamily="34" charset="0"/>
            </a:endParaRPr>
          </a:p>
        </p:txBody>
      </p:sp>
    </p:spTree>
    <p:extLst>
      <p:ext uri="{BB962C8B-B14F-4D97-AF65-F5344CB8AC3E}">
        <p14:creationId xmlns:p14="http://schemas.microsoft.com/office/powerpoint/2010/main" val="2719165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eader, Picture and bullet list slide">
    <p:spTree>
      <p:nvGrpSpPr>
        <p:cNvPr id="1" name=""/>
        <p:cNvGrpSpPr/>
        <p:nvPr/>
      </p:nvGrpSpPr>
      <p:grpSpPr>
        <a:xfrm>
          <a:off x="0" y="0"/>
          <a:ext cx="0" cy="0"/>
          <a:chOff x="0" y="0"/>
          <a:chExt cx="0" cy="0"/>
        </a:xfrm>
      </p:grpSpPr>
      <p:sp>
        <p:nvSpPr>
          <p:cNvPr id="9" name="Text Placeholder 17"/>
          <p:cNvSpPr>
            <a:spLocks noGrp="1"/>
          </p:cNvSpPr>
          <p:nvPr>
            <p:ph type="body" sz="quarter" idx="16" hasCustomPrompt="1"/>
          </p:nvPr>
        </p:nvSpPr>
        <p:spPr>
          <a:xfrm>
            <a:off x="684000" y="270000"/>
            <a:ext cx="7846637" cy="404906"/>
          </a:xfrm>
        </p:spPr>
        <p:txBody>
          <a:bodyPr wrap="square" lIns="0" tIns="0" rIns="0" bIns="0" anchor="t" anchorCtr="0">
            <a:noAutofit/>
          </a:bodyPr>
          <a:lstStyle>
            <a:lvl1pPr marL="0" indent="0">
              <a:lnSpc>
                <a:spcPct val="100000"/>
              </a:lnSpc>
              <a:buNone/>
              <a:defRPr sz="2400" b="1" spc="0">
                <a:solidFill>
                  <a:schemeClr val="tx1"/>
                </a:solidFill>
              </a:defRPr>
            </a:lvl1pPr>
          </a:lstStyle>
          <a:p>
            <a:pPr lvl="0"/>
            <a:r>
              <a:rPr lang="de-CH" dirty="0"/>
              <a:t>Insert </a:t>
            </a:r>
            <a:r>
              <a:rPr lang="de-CH" dirty="0" err="1"/>
              <a:t>slide</a:t>
            </a:r>
            <a:r>
              <a:rPr lang="de-CH" dirty="0"/>
              <a:t> title </a:t>
            </a:r>
            <a:r>
              <a:rPr lang="de-CH" dirty="0" err="1"/>
              <a:t>here</a:t>
            </a:r>
            <a:endParaRPr lang="en-GB" dirty="0"/>
          </a:p>
        </p:txBody>
      </p:sp>
      <p:sp>
        <p:nvSpPr>
          <p:cNvPr id="20" name="Picture Placeholder 19"/>
          <p:cNvSpPr>
            <a:spLocks noGrp="1"/>
          </p:cNvSpPr>
          <p:nvPr>
            <p:ph type="pic" sz="quarter" idx="23"/>
          </p:nvPr>
        </p:nvSpPr>
        <p:spPr>
          <a:xfrm>
            <a:off x="684002" y="915988"/>
            <a:ext cx="2456519" cy="3816002"/>
          </a:xfrm>
        </p:spPr>
        <p:txBody>
          <a:bodyPr/>
          <a:lstStyle>
            <a:lvl1pPr>
              <a:defRPr>
                <a:solidFill>
                  <a:schemeClr val="tx1"/>
                </a:solidFill>
              </a:defRPr>
            </a:lvl1pPr>
          </a:lstStyle>
          <a:p>
            <a:r>
              <a:rPr lang="en-US"/>
              <a:t>Click icon to add picture</a:t>
            </a:r>
            <a:endParaRPr lang="en-GB" dirty="0"/>
          </a:p>
        </p:txBody>
      </p:sp>
      <p:sp>
        <p:nvSpPr>
          <p:cNvPr id="4" name="Text Placeholder 3"/>
          <p:cNvSpPr>
            <a:spLocks noGrp="1"/>
          </p:cNvSpPr>
          <p:nvPr>
            <p:ph type="body" sz="quarter" idx="24"/>
          </p:nvPr>
        </p:nvSpPr>
        <p:spPr>
          <a:xfrm>
            <a:off x="3347865" y="915988"/>
            <a:ext cx="5174095" cy="3816002"/>
          </a:xfrm>
        </p:spPr>
        <p:txBody>
          <a:bodyPr/>
          <a:lstStyle>
            <a:lvl1pPr>
              <a:lnSpc>
                <a:spcPts val="2800"/>
              </a:lnSpc>
              <a:spcBef>
                <a:spcPts val="0"/>
              </a:spcBef>
              <a:defRPr>
                <a:solidFill>
                  <a:schemeClr val="tx1"/>
                </a:solidFill>
              </a:defRPr>
            </a:lvl1pPr>
            <a:lvl2pPr>
              <a:lnSpc>
                <a:spcPts val="2800"/>
              </a:lnSpc>
              <a:spcBef>
                <a:spcPts val="0"/>
              </a:spcBef>
              <a:defRPr>
                <a:solidFill>
                  <a:schemeClr val="tx1"/>
                </a:solidFill>
              </a:defRPr>
            </a:lvl2pPr>
            <a:lvl3pPr>
              <a:lnSpc>
                <a:spcPts val="2800"/>
              </a:lnSpc>
              <a:spcBef>
                <a:spcPts val="0"/>
              </a:spcBef>
              <a:defRPr>
                <a:solidFill>
                  <a:schemeClr val="tx1"/>
                </a:solidFill>
              </a:defRPr>
            </a:lvl3pPr>
            <a:lvl4pPr>
              <a:lnSpc>
                <a:spcPts val="2800"/>
              </a:lnSpc>
              <a:spcBef>
                <a:spcPts val="0"/>
              </a:spcBef>
              <a:defRPr>
                <a:solidFill>
                  <a:schemeClr val="tx1"/>
                </a:solidFill>
              </a:defRPr>
            </a:lvl4pPr>
            <a:lvl5pPr>
              <a:lnSpc>
                <a:spcPts val="28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p:nvCxnSpPr>
        <p:spPr>
          <a:xfrm>
            <a:off x="675322" y="4899365"/>
            <a:ext cx="78466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12"/>
          </p:nvPr>
        </p:nvSpPr>
        <p:spPr>
          <a:xfrm>
            <a:off x="7952400" y="4946400"/>
            <a:ext cx="579600" cy="172800"/>
          </a:xfrm>
          <a:prstGeom prst="rect">
            <a:avLst/>
          </a:prstGeom>
        </p:spPr>
        <p:txBody>
          <a:bodyPr wrap="none" lIns="0" tIns="0" rIns="0" bIns="0" anchor="t" anchorCtr="0"/>
          <a:lstStyle>
            <a:lvl1pPr algn="r">
              <a:defRPr sz="900">
                <a:solidFill>
                  <a:schemeClr val="tx1"/>
                </a:solidFill>
              </a:defRPr>
            </a:lvl1pPr>
          </a:lstStyle>
          <a:p>
            <a:fld id="{9DF67F17-3E1A-4193-A15F-15F53DD43041}" type="slidenum">
              <a:rPr lang="en-GB" smtClean="0"/>
              <a:pPr/>
              <a:t>‹#›</a:t>
            </a:fld>
            <a:endParaRPr lang="en-GB"/>
          </a:p>
        </p:txBody>
      </p:sp>
      <p:sp>
        <p:nvSpPr>
          <p:cNvPr id="13" name="TextBox 12"/>
          <p:cNvSpPr txBox="1"/>
          <p:nvPr/>
        </p:nvSpPr>
        <p:spPr>
          <a:xfrm>
            <a:off x="684465" y="4944644"/>
            <a:ext cx="1551467" cy="171793"/>
          </a:xfrm>
          <a:prstGeom prst="rect">
            <a:avLst/>
          </a:prstGeom>
          <a:noFill/>
        </p:spPr>
        <p:txBody>
          <a:bodyPr wrap="square" lIns="0" tIns="0" rIns="0" bIns="0" rtlCol="0">
            <a:noAutofit/>
          </a:bodyPr>
          <a:lstStyle/>
          <a:p>
            <a:pPr marL="0" marR="0" lvl="0" indent="0" algn="l" defTabSz="914194" rtl="0" eaLnBrk="1" fontAlgn="auto" latinLnBrk="0" hangingPunct="1">
              <a:lnSpc>
                <a:spcPct val="100000"/>
              </a:lnSpc>
              <a:spcBef>
                <a:spcPts val="0"/>
              </a:spcBef>
              <a:spcAft>
                <a:spcPts val="0"/>
              </a:spcAft>
              <a:buClrTx/>
              <a:buSzTx/>
              <a:buFontTx/>
              <a:buNone/>
              <a:tabLst/>
              <a:defRPr/>
            </a:pPr>
            <a:r>
              <a:rPr lang="de-CH" sz="900" kern="1200" spc="0" baseline="0" dirty="0">
                <a:solidFill>
                  <a:schemeClr val="tx1"/>
                </a:solidFill>
                <a:latin typeface="Arial" pitchFamily="34" charset="0"/>
                <a:ea typeface="+mn-ea"/>
                <a:cs typeface="Arial" pitchFamily="34" charset="0"/>
              </a:rPr>
              <a:t>European Patent Office</a:t>
            </a:r>
            <a:endParaRPr lang="en-GB" sz="900" kern="1200" spc="0" baseline="0" dirty="0">
              <a:solidFill>
                <a:schemeClr val="tx1"/>
              </a:solidFill>
              <a:latin typeface="Arial" pitchFamily="34" charset="0"/>
              <a:ea typeface="+mn-ea"/>
              <a:cs typeface="Arial" pitchFamily="34" charset="0"/>
            </a:endParaRPr>
          </a:p>
        </p:txBody>
      </p:sp>
    </p:spTree>
    <p:extLst>
      <p:ext uri="{BB962C8B-B14F-4D97-AF65-F5344CB8AC3E}">
        <p14:creationId xmlns:p14="http://schemas.microsoft.com/office/powerpoint/2010/main" val="21561640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176" y="268290"/>
            <a:ext cx="7846637" cy="520979"/>
          </a:xfrm>
          <a:prstGeom prst="rect">
            <a:avLst/>
          </a:prstGeom>
        </p:spPr>
        <p:txBody>
          <a:bodyPr vert="horz" wrap="none"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693610" y="915990"/>
            <a:ext cx="7846637" cy="3640241"/>
          </a:xfrm>
          <a:prstGeom prst="rect">
            <a:avLst/>
          </a:prstGeom>
        </p:spPr>
        <p:txBody>
          <a:bodyPr vert="horz" wrap="square"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8"/>
          <p:cNvSpPr>
            <a:spLocks noGrp="1"/>
          </p:cNvSpPr>
          <p:nvPr>
            <p:ph type="sldNum" sz="quarter" idx="4"/>
          </p:nvPr>
        </p:nvSpPr>
        <p:spPr>
          <a:xfrm>
            <a:off x="6398840" y="4803998"/>
            <a:ext cx="2133600" cy="288032"/>
          </a:xfrm>
          <a:prstGeom prst="rect">
            <a:avLst/>
          </a:prstGeom>
        </p:spPr>
        <p:txBody>
          <a:bodyPr lIns="0" tIns="0" rIns="0" bIns="0"/>
          <a:lstStyle>
            <a:lvl1pPr algn="r">
              <a:defRPr sz="900" baseline="0">
                <a:solidFill>
                  <a:schemeClr val="tx1"/>
                </a:solidFill>
              </a:defRPr>
            </a:lvl1pPr>
          </a:lstStyle>
          <a:p>
            <a:fld id="{9DF67F17-3E1A-4193-A15F-15F53DD43041}" type="slidenum">
              <a:rPr lang="en-GB" smtClean="0"/>
              <a:pPr/>
              <a:t>‹#›</a:t>
            </a:fld>
            <a:endParaRPr lang="en-GB" dirty="0"/>
          </a:p>
        </p:txBody>
      </p:sp>
    </p:spTree>
    <p:extLst>
      <p:ext uri="{BB962C8B-B14F-4D97-AF65-F5344CB8AC3E}">
        <p14:creationId xmlns:p14="http://schemas.microsoft.com/office/powerpoint/2010/main" val="59190392"/>
      </p:ext>
    </p:extLst>
  </p:cSld>
  <p:clrMap bg1="lt1" tx1="dk1" bg2="lt2" tx2="dk2" accent1="accent1" accent2="accent2" accent3="accent3" accent4="accent4" accent5="accent5" accent6="accent6" hlink="hlink" folHlink="folHlink"/>
  <p:sldLayoutIdLst>
    <p:sldLayoutId id="2147483669" r:id="rId1"/>
    <p:sldLayoutId id="2147483661" r:id="rId2"/>
    <p:sldLayoutId id="2147483662" r:id="rId3"/>
    <p:sldLayoutId id="2147483663" r:id="rId4"/>
    <p:sldLayoutId id="2147483664" r:id="rId5"/>
    <p:sldLayoutId id="2147483665" r:id="rId6"/>
  </p:sldLayoutIdLst>
  <p:hf hdr="0" ftr="0" dt="0"/>
  <p:txStyles>
    <p:titleStyle>
      <a:lvl1pPr algn="l" defTabSz="914194" rtl="0" eaLnBrk="1" latinLnBrk="0" hangingPunct="1">
        <a:spcBef>
          <a:spcPct val="0"/>
        </a:spcBef>
        <a:buNone/>
        <a:defRPr sz="2400" b="1" kern="1200" spc="0" baseline="0">
          <a:solidFill>
            <a:schemeClr val="tx1"/>
          </a:solidFill>
          <a:latin typeface="Arial" pitchFamily="34" charset="0"/>
          <a:ea typeface="+mj-ea"/>
          <a:cs typeface="Arial" pitchFamily="34" charset="0"/>
        </a:defRPr>
      </a:lvl1pPr>
    </p:titleStyle>
    <p:bodyStyle>
      <a:lvl1pPr marL="215995" indent="-215995" algn="l" defTabSz="914194" rtl="0" eaLnBrk="1" latinLnBrk="0" hangingPunct="1">
        <a:lnSpc>
          <a:spcPts val="2800"/>
        </a:lnSpc>
        <a:spcBef>
          <a:spcPts val="0"/>
        </a:spcBef>
        <a:buClr>
          <a:schemeClr val="tx1"/>
        </a:buClr>
        <a:buFont typeface="Wingdings" pitchFamily="2" charset="2"/>
        <a:buChar char="§"/>
        <a:tabLst/>
        <a:defRPr sz="1800" kern="1200" spc="0" baseline="0">
          <a:solidFill>
            <a:schemeClr val="tx1"/>
          </a:solidFill>
          <a:latin typeface="Arial" pitchFamily="34" charset="0"/>
          <a:ea typeface="+mn-ea"/>
          <a:cs typeface="Arial" pitchFamily="34" charset="0"/>
        </a:defRPr>
      </a:lvl1pPr>
      <a:lvl2pPr marL="431989" indent="-215995" algn="l" defTabSz="914194" rtl="0" eaLnBrk="1" latinLnBrk="0" hangingPunct="1">
        <a:lnSpc>
          <a:spcPts val="2800"/>
        </a:lnSpc>
        <a:spcBef>
          <a:spcPts val="0"/>
        </a:spcBef>
        <a:buClr>
          <a:schemeClr val="tx1"/>
        </a:buClr>
        <a:buFont typeface="Arial" pitchFamily="34" charset="0"/>
        <a:buChar char="−"/>
        <a:defRPr sz="1800" kern="1200" spc="0" baseline="0">
          <a:solidFill>
            <a:schemeClr val="tx1"/>
          </a:solidFill>
          <a:latin typeface="Arial" pitchFamily="34" charset="0"/>
          <a:ea typeface="+mn-ea"/>
          <a:cs typeface="Arial" pitchFamily="34" charset="0"/>
        </a:defRPr>
      </a:lvl2pPr>
      <a:lvl3pPr marL="647984" indent="-215995" algn="l" defTabSz="914194" rtl="0" eaLnBrk="1" latinLnBrk="0" hangingPunct="1">
        <a:lnSpc>
          <a:spcPts val="2800"/>
        </a:lnSpc>
        <a:spcBef>
          <a:spcPts val="0"/>
        </a:spcBef>
        <a:buClr>
          <a:schemeClr val="tx1"/>
        </a:buClr>
        <a:buFont typeface="Arial" pitchFamily="34" charset="0"/>
        <a:buChar char="−"/>
        <a:defRPr sz="1800" kern="1200" spc="0" baseline="0">
          <a:solidFill>
            <a:schemeClr val="tx1"/>
          </a:solidFill>
          <a:latin typeface="Arial" pitchFamily="34" charset="0"/>
          <a:ea typeface="+mn-ea"/>
          <a:cs typeface="Arial" pitchFamily="34" charset="0"/>
        </a:defRPr>
      </a:lvl3pPr>
      <a:lvl4pPr marL="863978" indent="-215995" algn="l" defTabSz="914194" rtl="0" eaLnBrk="1" latinLnBrk="0" hangingPunct="1">
        <a:lnSpc>
          <a:spcPts val="2800"/>
        </a:lnSpc>
        <a:spcBef>
          <a:spcPts val="0"/>
        </a:spcBef>
        <a:buClr>
          <a:schemeClr val="tx1"/>
        </a:buClr>
        <a:buFont typeface="Arial" pitchFamily="34" charset="0"/>
        <a:buChar char="−"/>
        <a:defRPr sz="1800" kern="1200" spc="0" baseline="0">
          <a:solidFill>
            <a:schemeClr val="tx1"/>
          </a:solidFill>
          <a:latin typeface="Arial" pitchFamily="34" charset="0"/>
          <a:ea typeface="+mn-ea"/>
          <a:cs typeface="Arial" pitchFamily="34" charset="0"/>
        </a:defRPr>
      </a:lvl4pPr>
      <a:lvl5pPr marL="1079973" indent="-215995" algn="l" defTabSz="987203" rtl="0" eaLnBrk="1" latinLnBrk="0" hangingPunct="1">
        <a:lnSpc>
          <a:spcPts val="2800"/>
        </a:lnSpc>
        <a:spcBef>
          <a:spcPts val="0"/>
        </a:spcBef>
        <a:buClr>
          <a:schemeClr val="tx1"/>
        </a:buClr>
        <a:buFont typeface="Arial" pitchFamily="34" charset="0"/>
        <a:buChar char="−"/>
        <a:defRPr sz="1800" kern="1200" spc="0" baseline="0">
          <a:solidFill>
            <a:schemeClr val="tx1"/>
          </a:solidFill>
          <a:latin typeface="Arial" pitchFamily="34" charset="0"/>
          <a:ea typeface="+mn-ea"/>
          <a:cs typeface="Arial" pitchFamily="34" charset="0"/>
        </a:defRPr>
      </a:lvl5pPr>
      <a:lvl6pPr marL="2514034" indent="-228549" algn="l" defTabSz="91419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132" indent="-228549" algn="l" defTabSz="91419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229" indent="-228549" algn="l" defTabSz="91419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326" indent="-228549" algn="l" defTabSz="91419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94" rtl="0" eaLnBrk="1" latinLnBrk="0" hangingPunct="1">
        <a:defRPr sz="1800" kern="1200">
          <a:solidFill>
            <a:schemeClr val="tx1"/>
          </a:solidFill>
          <a:latin typeface="+mn-lt"/>
          <a:ea typeface="+mn-ea"/>
          <a:cs typeface="+mn-cs"/>
        </a:defRPr>
      </a:lvl1pPr>
      <a:lvl2pPr marL="457098"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2"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2"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mailto:nclarke@epo.org" TargetMode="External"/><Relationship Id="rId2" Type="http://schemas.openxmlformats.org/officeDocument/2006/relationships/hyperlink" Target="http://www.epo.org/"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14.emf"/><Relationship Id="rId5" Type="http://schemas.openxmlformats.org/officeDocument/2006/relationships/oleObject" Target="../embeddings/oleObject1.bin"/><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75600" y="1495500"/>
            <a:ext cx="6350404" cy="800219"/>
          </a:xfrm>
        </p:spPr>
        <p:txBody>
          <a:bodyPr/>
          <a:lstStyle/>
          <a:p>
            <a:r>
              <a:rPr lang="en-GB" dirty="0" smtClean="0"/>
              <a:t>Quantum </a:t>
            </a:r>
            <a:r>
              <a:rPr lang="en-GB" dirty="0"/>
              <a:t>sensing and metrology</a:t>
            </a:r>
            <a:br>
              <a:rPr lang="en-GB" dirty="0"/>
            </a:br>
            <a:r>
              <a:rPr lang="en-GB" sz="2400" dirty="0"/>
              <a:t>Patent Landscaping Study</a:t>
            </a:r>
          </a:p>
        </p:txBody>
      </p:sp>
      <p:sp>
        <p:nvSpPr>
          <p:cNvPr id="6" name="Subtitle 5"/>
          <p:cNvSpPr>
            <a:spLocks noGrp="1"/>
          </p:cNvSpPr>
          <p:nvPr>
            <p:ph type="subTitle" idx="1"/>
          </p:nvPr>
        </p:nvSpPr>
        <p:spPr>
          <a:xfrm>
            <a:off x="975600" y="2296114"/>
            <a:ext cx="6350404" cy="325377"/>
          </a:xfrm>
        </p:spPr>
        <p:txBody>
          <a:bodyPr/>
          <a:lstStyle/>
          <a:p>
            <a:r>
              <a:rPr lang="en-US" sz="1600" dirty="0"/>
              <a:t>Overview </a:t>
            </a:r>
            <a:r>
              <a:rPr lang="en-US" sz="1600" dirty="0" smtClean="0"/>
              <a:t>of the </a:t>
            </a:r>
            <a:r>
              <a:rPr lang="en-US" sz="1600" dirty="0"/>
              <a:t>evolution of second </a:t>
            </a:r>
            <a:r>
              <a:rPr lang="en-US" sz="1600" dirty="0" smtClean="0"/>
              <a:t>generation quantum applications</a:t>
            </a:r>
            <a:endParaRPr lang="en-US" sz="1800" dirty="0"/>
          </a:p>
        </p:txBody>
      </p:sp>
    </p:spTree>
    <p:extLst>
      <p:ext uri="{BB962C8B-B14F-4D97-AF65-F5344CB8AC3E}">
        <p14:creationId xmlns:p14="http://schemas.microsoft.com/office/powerpoint/2010/main" val="34334021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GB" dirty="0" smtClean="0"/>
              <a:t>Quantum Technology</a:t>
            </a:r>
            <a:endParaRPr lang="en-GB" dirty="0"/>
          </a:p>
        </p:txBody>
      </p:sp>
      <p:sp>
        <p:nvSpPr>
          <p:cNvPr id="3" name="Text Placeholder 2"/>
          <p:cNvSpPr>
            <a:spLocks noGrp="1"/>
          </p:cNvSpPr>
          <p:nvPr>
            <p:ph type="body" sz="quarter" idx="17"/>
          </p:nvPr>
        </p:nvSpPr>
        <p:spPr/>
        <p:txBody>
          <a:bodyPr/>
          <a:lstStyle/>
          <a:p>
            <a:r>
              <a:rPr lang="en-GB" dirty="0" smtClean="0"/>
              <a:t>2</a:t>
            </a:r>
            <a:r>
              <a:rPr lang="en-GB" baseline="30000" dirty="0" smtClean="0"/>
              <a:t>nd</a:t>
            </a:r>
            <a:r>
              <a:rPr lang="en-GB" dirty="0" smtClean="0"/>
              <a:t> quantum generation technology has been around ~20 years;</a:t>
            </a:r>
            <a:endParaRPr lang="en-GB" dirty="0"/>
          </a:p>
          <a:p>
            <a:r>
              <a:rPr lang="en-GB" dirty="0" smtClean="0"/>
              <a:t>In the field of physics and engineering;</a:t>
            </a:r>
          </a:p>
          <a:p>
            <a:r>
              <a:rPr lang="en-GB" dirty="0" smtClean="0"/>
              <a:t>Manipulating physical systems at quantum level, exploring properties such as:</a:t>
            </a:r>
          </a:p>
          <a:p>
            <a:pPr lvl="1"/>
            <a:r>
              <a:rPr lang="en-GB" dirty="0" smtClean="0"/>
              <a:t>Entanglement;</a:t>
            </a:r>
          </a:p>
          <a:p>
            <a:pPr lvl="1"/>
            <a:r>
              <a:rPr lang="en-GB" dirty="0" smtClean="0"/>
              <a:t>Superposition;</a:t>
            </a:r>
          </a:p>
          <a:p>
            <a:r>
              <a:rPr lang="en-GB" dirty="0" smtClean="0"/>
              <a:t>Emerging </a:t>
            </a:r>
            <a:r>
              <a:rPr lang="en-GB" dirty="0"/>
              <a:t>in various </a:t>
            </a:r>
            <a:r>
              <a:rPr lang="en-GB" dirty="0" smtClean="0"/>
              <a:t>sectors;</a:t>
            </a:r>
            <a:endParaRPr lang="en-GB" dirty="0"/>
          </a:p>
          <a:p>
            <a:r>
              <a:rPr lang="en-GB" dirty="0" smtClean="0"/>
              <a:t>To be responsible for most key physical technological advances in this century.</a:t>
            </a:r>
          </a:p>
          <a:p>
            <a:endParaRPr lang="en-GB" dirty="0"/>
          </a:p>
        </p:txBody>
      </p:sp>
      <p:sp>
        <p:nvSpPr>
          <p:cNvPr id="4" name="Slide Number Placeholder 3"/>
          <p:cNvSpPr>
            <a:spLocks noGrp="1"/>
          </p:cNvSpPr>
          <p:nvPr>
            <p:ph type="sldNum" sz="quarter" idx="20"/>
          </p:nvPr>
        </p:nvSpPr>
        <p:spPr/>
        <p:txBody>
          <a:bodyPr/>
          <a:lstStyle/>
          <a:p>
            <a:fld id="{9DF67F17-3E1A-4193-A15F-15F53DD43041}" type="slidenum">
              <a:rPr lang="en-GB" smtClean="0"/>
              <a:pPr/>
              <a:t>10</a:t>
            </a:fld>
            <a:endParaRPr lang="en-GB" dirty="0"/>
          </a:p>
        </p:txBody>
      </p:sp>
    </p:spTree>
    <p:extLst>
      <p:ext uri="{BB962C8B-B14F-4D97-AF65-F5344CB8AC3E}">
        <p14:creationId xmlns:p14="http://schemas.microsoft.com/office/powerpoint/2010/main" val="25665826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lstStyle/>
          <a:p>
            <a:pPr>
              <a:lnSpc>
                <a:spcPct val="250000"/>
              </a:lnSpc>
              <a:spcBef>
                <a:spcPts val="400"/>
              </a:spcBef>
              <a:buClr>
                <a:schemeClr val="tx1"/>
              </a:buClr>
            </a:pPr>
            <a:r>
              <a:rPr lang="en-GB" altLang="en-US" sz="2000" dirty="0" smtClean="0"/>
              <a:t>Quantum communication</a:t>
            </a:r>
            <a:endParaRPr lang="en-GB" altLang="en-US" sz="2000" dirty="0"/>
          </a:p>
          <a:p>
            <a:pPr>
              <a:lnSpc>
                <a:spcPct val="250000"/>
              </a:lnSpc>
              <a:spcBef>
                <a:spcPts val="400"/>
              </a:spcBef>
              <a:buClr>
                <a:schemeClr val="tx1"/>
              </a:buClr>
            </a:pPr>
            <a:r>
              <a:rPr lang="en-GB" altLang="en-US" sz="2000" dirty="0" smtClean="0"/>
              <a:t>Quantum computation</a:t>
            </a:r>
            <a:endParaRPr lang="en-GB" altLang="en-US" sz="2000" dirty="0"/>
          </a:p>
          <a:p>
            <a:pPr>
              <a:lnSpc>
                <a:spcPct val="250000"/>
              </a:lnSpc>
              <a:spcBef>
                <a:spcPts val="400"/>
              </a:spcBef>
            </a:pPr>
            <a:r>
              <a:rPr lang="en-GB" altLang="en-US" sz="2000" dirty="0" smtClean="0"/>
              <a:t>Quantum simulation</a:t>
            </a:r>
          </a:p>
          <a:p>
            <a:pPr>
              <a:lnSpc>
                <a:spcPct val="250000"/>
              </a:lnSpc>
              <a:spcBef>
                <a:spcPts val="400"/>
              </a:spcBef>
            </a:pPr>
            <a:r>
              <a:rPr lang="en-GB" altLang="en-US" sz="2000" dirty="0" smtClean="0"/>
              <a:t>Quantum </a:t>
            </a:r>
            <a:r>
              <a:rPr lang="en-GB" altLang="en-US" sz="2000" dirty="0"/>
              <a:t>sensing &amp; </a:t>
            </a:r>
            <a:r>
              <a:rPr lang="en-GB" altLang="en-US" sz="2000" dirty="0" smtClean="0"/>
              <a:t>metrology</a:t>
            </a:r>
            <a:endParaRPr lang="en-GB" altLang="en-US" sz="2000" dirty="0"/>
          </a:p>
        </p:txBody>
      </p:sp>
      <p:sp>
        <p:nvSpPr>
          <p:cNvPr id="11267" name="Rectangle 3"/>
          <p:cNvSpPr>
            <a:spLocks noGrp="1" noChangeArrowheads="1"/>
          </p:cNvSpPr>
          <p:nvPr>
            <p:ph type="body" sz="quarter" idx="16"/>
          </p:nvPr>
        </p:nvSpPr>
        <p:spPr/>
        <p:txBody>
          <a:bodyPr/>
          <a:lstStyle/>
          <a:p>
            <a:r>
              <a:rPr lang="en-GB" dirty="0"/>
              <a:t>Quantum Technology</a:t>
            </a:r>
          </a:p>
        </p:txBody>
      </p:sp>
      <p:sp>
        <p:nvSpPr>
          <p:cNvPr id="4" name="Slide Number Placeholder 3"/>
          <p:cNvSpPr>
            <a:spLocks noGrp="1"/>
          </p:cNvSpPr>
          <p:nvPr>
            <p:ph type="sldNum" sz="quarter" idx="20"/>
          </p:nvPr>
        </p:nvSpPr>
        <p:spPr/>
        <p:txBody>
          <a:bodyPr/>
          <a:lstStyle/>
          <a:p>
            <a:fld id="{9DF67F17-3E1A-4193-A15F-15F53DD43041}" type="slidenum">
              <a:rPr lang="en-GB" smtClean="0"/>
              <a:pPr/>
              <a:t>11</a:t>
            </a:fld>
            <a:endParaRPr lang="en-GB" dirty="0"/>
          </a:p>
        </p:txBody>
      </p:sp>
      <p:grpSp>
        <p:nvGrpSpPr>
          <p:cNvPr id="3" name="Gruppieren 15"/>
          <p:cNvGrpSpPr/>
          <p:nvPr/>
        </p:nvGrpSpPr>
        <p:grpSpPr>
          <a:xfrm>
            <a:off x="5395343" y="1234440"/>
            <a:ext cx="138306" cy="2819682"/>
            <a:chOff x="5462587" y="1000125"/>
            <a:chExt cx="138305" cy="3374149"/>
          </a:xfrm>
        </p:grpSpPr>
        <p:cxnSp>
          <p:nvCxnSpPr>
            <p:cNvPr id="14" name="Gerade Verbindung 13"/>
            <p:cNvCxnSpPr/>
            <p:nvPr/>
          </p:nvCxnSpPr>
          <p:spPr>
            <a:xfrm>
              <a:off x="5463540" y="1000125"/>
              <a:ext cx="0" cy="337414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Gleichschenkliges Dreieck 14"/>
            <p:cNvSpPr/>
            <p:nvPr/>
          </p:nvSpPr>
          <p:spPr>
            <a:xfrm rot="5400000">
              <a:off x="5341237" y="2618047"/>
              <a:ext cx="381006" cy="13830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6" name="TextBox 5"/>
          <p:cNvSpPr txBox="1"/>
          <p:nvPr/>
        </p:nvSpPr>
        <p:spPr>
          <a:xfrm>
            <a:off x="5677230" y="2290338"/>
            <a:ext cx="2353585" cy="707886"/>
          </a:xfrm>
          <a:prstGeom prst="rect">
            <a:avLst/>
          </a:prstGeom>
          <a:noFill/>
        </p:spPr>
        <p:txBody>
          <a:bodyPr wrap="square" rtlCol="0">
            <a:spAutoFit/>
          </a:bodyPr>
          <a:lstStyle/>
          <a:p>
            <a:r>
              <a:rPr lang="en-GB" sz="2000" dirty="0" smtClean="0"/>
              <a:t>Leading domains</a:t>
            </a:r>
          </a:p>
          <a:p>
            <a:r>
              <a:rPr lang="en-GB" sz="2000" dirty="0"/>
              <a:t>o</a:t>
            </a:r>
            <a:r>
              <a:rPr lang="en-GB" sz="2000" dirty="0" smtClean="0"/>
              <a:t>f QT</a:t>
            </a:r>
          </a:p>
        </p:txBody>
      </p:sp>
    </p:spTree>
    <p:extLst>
      <p:ext uri="{BB962C8B-B14F-4D97-AF65-F5344CB8AC3E}">
        <p14:creationId xmlns:p14="http://schemas.microsoft.com/office/powerpoint/2010/main" val="139678131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3"/>
          <p:cNvSpPr>
            <a:spLocks noGrp="1" noChangeArrowheads="1"/>
          </p:cNvSpPr>
          <p:nvPr>
            <p:ph type="body" sz="quarter" idx="16"/>
          </p:nvPr>
        </p:nvSpPr>
        <p:spPr/>
        <p:txBody>
          <a:bodyPr/>
          <a:lstStyle/>
          <a:p>
            <a:r>
              <a:rPr lang="en-GB" altLang="en-US"/>
              <a:t>Contents</a:t>
            </a:r>
            <a:endParaRPr lang="en-GB" altLang="en-US" dirty="0"/>
          </a:p>
        </p:txBody>
      </p:sp>
      <p:sp>
        <p:nvSpPr>
          <p:cNvPr id="3" name="Text Placeholder 2"/>
          <p:cNvSpPr>
            <a:spLocks noGrp="1"/>
          </p:cNvSpPr>
          <p:nvPr>
            <p:ph type="body" sz="quarter" idx="17"/>
          </p:nvPr>
        </p:nvSpPr>
        <p:spPr/>
        <p:txBody>
          <a:bodyPr/>
          <a:lstStyle/>
          <a:p>
            <a:pPr>
              <a:spcBef>
                <a:spcPts val="600"/>
              </a:spcBef>
            </a:pPr>
            <a:r>
              <a:rPr lang="en-GB" altLang="en-US" sz="2000" dirty="0" smtClean="0"/>
              <a:t>EPO’s Mission Statement</a:t>
            </a:r>
            <a:endParaRPr lang="en-GB" altLang="en-US" sz="2000" dirty="0"/>
          </a:p>
          <a:p>
            <a:pPr>
              <a:spcBef>
                <a:spcPts val="600"/>
              </a:spcBef>
            </a:pPr>
            <a:r>
              <a:rPr lang="en-GB" altLang="en-US" sz="2000" dirty="0" smtClean="0"/>
              <a:t>Patent Information</a:t>
            </a:r>
            <a:endParaRPr lang="en-GB" altLang="en-US" sz="2000" dirty="0"/>
          </a:p>
          <a:p>
            <a:pPr>
              <a:spcBef>
                <a:spcPts val="600"/>
              </a:spcBef>
              <a:buClr>
                <a:schemeClr val="tx1"/>
              </a:buClr>
            </a:pPr>
            <a:r>
              <a:rPr lang="en-GB" altLang="en-US" sz="2000" dirty="0" smtClean="0"/>
              <a:t>Quantum Technology</a:t>
            </a:r>
          </a:p>
          <a:p>
            <a:pPr>
              <a:spcBef>
                <a:spcPts val="600"/>
              </a:spcBef>
              <a:buClr>
                <a:schemeClr val="tx1"/>
              </a:buClr>
            </a:pPr>
            <a:r>
              <a:rPr lang="en-GB" altLang="en-US" sz="2000" dirty="0" smtClean="0">
                <a:solidFill>
                  <a:schemeClr val="accent2"/>
                </a:solidFill>
              </a:rPr>
              <a:t>Quantum Sensing &amp; Metrology</a:t>
            </a:r>
            <a:endParaRPr lang="en-GB" altLang="en-US" sz="2000" dirty="0">
              <a:solidFill>
                <a:schemeClr val="accent2"/>
              </a:solidFill>
            </a:endParaRPr>
          </a:p>
          <a:p>
            <a:pPr>
              <a:spcBef>
                <a:spcPts val="600"/>
              </a:spcBef>
              <a:buClr>
                <a:schemeClr val="tx1"/>
              </a:buClr>
            </a:pPr>
            <a:r>
              <a:rPr lang="en-GB" altLang="en-US" sz="2000" dirty="0" smtClean="0"/>
              <a:t>Patent </a:t>
            </a:r>
            <a:r>
              <a:rPr lang="en-GB" altLang="en-US" sz="2000" dirty="0"/>
              <a:t>L</a:t>
            </a:r>
            <a:r>
              <a:rPr lang="en-GB" altLang="en-US" sz="2000" dirty="0" smtClean="0"/>
              <a:t>andscaping Study</a:t>
            </a:r>
          </a:p>
          <a:p>
            <a:pPr>
              <a:spcBef>
                <a:spcPts val="600"/>
              </a:spcBef>
              <a:buClr>
                <a:schemeClr val="tx1"/>
              </a:buClr>
            </a:pPr>
            <a:r>
              <a:rPr lang="en-GB" sz="2000" dirty="0"/>
              <a:t>Future Plans</a:t>
            </a:r>
          </a:p>
          <a:p>
            <a:pPr>
              <a:spcBef>
                <a:spcPts val="600"/>
              </a:spcBef>
            </a:pPr>
            <a:r>
              <a:rPr lang="en-GB" sz="2000" dirty="0"/>
              <a:t>Acknowledgements</a:t>
            </a:r>
          </a:p>
          <a:p>
            <a:pPr>
              <a:spcBef>
                <a:spcPts val="600"/>
              </a:spcBef>
              <a:buClr>
                <a:schemeClr val="tx1"/>
              </a:buClr>
            </a:pPr>
            <a:r>
              <a:rPr lang="en-GB" sz="2000" dirty="0"/>
              <a:t>Contact Us</a:t>
            </a:r>
          </a:p>
        </p:txBody>
      </p:sp>
      <p:sp>
        <p:nvSpPr>
          <p:cNvPr id="2" name="Slide Number Placeholder 1"/>
          <p:cNvSpPr>
            <a:spLocks noGrp="1"/>
          </p:cNvSpPr>
          <p:nvPr>
            <p:ph type="sldNum" sz="quarter" idx="20"/>
          </p:nvPr>
        </p:nvSpPr>
        <p:spPr/>
        <p:txBody>
          <a:bodyPr/>
          <a:lstStyle/>
          <a:p>
            <a:fld id="{9DF67F17-3E1A-4193-A15F-15F53DD43041}" type="slidenum">
              <a:rPr lang="en-GB" smtClean="0"/>
              <a:pPr/>
              <a:t>12</a:t>
            </a:fld>
            <a:endParaRPr lang="en-GB" dirty="0"/>
          </a:p>
        </p:txBody>
      </p:sp>
    </p:spTree>
    <p:extLst>
      <p:ext uri="{BB962C8B-B14F-4D97-AF65-F5344CB8AC3E}">
        <p14:creationId xmlns:p14="http://schemas.microsoft.com/office/powerpoint/2010/main" val="1732957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lstStyle/>
          <a:p>
            <a:pPr marL="0" indent="0">
              <a:lnSpc>
                <a:spcPct val="150000"/>
              </a:lnSpc>
              <a:spcBef>
                <a:spcPts val="400"/>
              </a:spcBef>
              <a:buClr>
                <a:schemeClr val="tx1"/>
              </a:buClr>
              <a:buNone/>
            </a:pPr>
            <a:r>
              <a:rPr lang="en-GB" altLang="en-US" sz="2000" b="1" dirty="0" smtClean="0">
                <a:solidFill>
                  <a:schemeClr val="accent2"/>
                </a:solidFill>
              </a:rPr>
              <a:t>Five </a:t>
            </a:r>
            <a:r>
              <a:rPr lang="en-GB" altLang="en-US" sz="2000" b="1" dirty="0" smtClean="0"/>
              <a:t>sub-sections:</a:t>
            </a:r>
          </a:p>
          <a:p>
            <a:pPr>
              <a:lnSpc>
                <a:spcPct val="200000"/>
              </a:lnSpc>
              <a:spcBef>
                <a:spcPts val="400"/>
              </a:spcBef>
              <a:buClr>
                <a:schemeClr val="tx1"/>
              </a:buClr>
            </a:pPr>
            <a:r>
              <a:rPr lang="en-GB" altLang="en-US" sz="2000" dirty="0" smtClean="0"/>
              <a:t>Gravitation, rotation and acceleration</a:t>
            </a:r>
            <a:endParaRPr lang="en-GB" altLang="en-US" sz="2000" dirty="0"/>
          </a:p>
          <a:p>
            <a:pPr>
              <a:lnSpc>
                <a:spcPct val="200000"/>
              </a:lnSpc>
              <a:spcBef>
                <a:spcPts val="400"/>
              </a:spcBef>
              <a:buClr>
                <a:schemeClr val="tx1"/>
              </a:buClr>
            </a:pPr>
            <a:r>
              <a:rPr lang="en-GB" altLang="en-US" sz="2000" dirty="0"/>
              <a:t>T</a:t>
            </a:r>
            <a:r>
              <a:rPr lang="en-GB" altLang="en-US" sz="2000" dirty="0" smtClean="0"/>
              <a:t>ime</a:t>
            </a:r>
            <a:endParaRPr lang="en-GB" altLang="en-US" sz="2000" dirty="0"/>
          </a:p>
          <a:p>
            <a:pPr>
              <a:lnSpc>
                <a:spcPct val="200000"/>
              </a:lnSpc>
              <a:spcBef>
                <a:spcPts val="400"/>
              </a:spcBef>
            </a:pPr>
            <a:r>
              <a:rPr lang="en-GB" altLang="en-US" sz="2000" dirty="0" smtClean="0"/>
              <a:t>Magnetic fields</a:t>
            </a:r>
          </a:p>
          <a:p>
            <a:pPr>
              <a:lnSpc>
                <a:spcPct val="200000"/>
              </a:lnSpc>
              <a:spcBef>
                <a:spcPts val="400"/>
              </a:spcBef>
            </a:pPr>
            <a:r>
              <a:rPr lang="en-GB" altLang="en-US" sz="2000" dirty="0" smtClean="0"/>
              <a:t>Chemical detection</a:t>
            </a:r>
          </a:p>
          <a:p>
            <a:pPr>
              <a:lnSpc>
                <a:spcPct val="200000"/>
              </a:lnSpc>
              <a:spcBef>
                <a:spcPts val="400"/>
              </a:spcBef>
            </a:pPr>
            <a:r>
              <a:rPr lang="en-GB" altLang="en-US" sz="2000" dirty="0" smtClean="0"/>
              <a:t>Imaging</a:t>
            </a:r>
            <a:endParaRPr lang="en-GB" altLang="en-US" sz="2000" dirty="0"/>
          </a:p>
        </p:txBody>
      </p:sp>
      <p:sp>
        <p:nvSpPr>
          <p:cNvPr id="11267" name="Rectangle 3"/>
          <p:cNvSpPr>
            <a:spLocks noGrp="1" noChangeArrowheads="1"/>
          </p:cNvSpPr>
          <p:nvPr>
            <p:ph type="body" sz="quarter" idx="16"/>
          </p:nvPr>
        </p:nvSpPr>
        <p:spPr/>
        <p:txBody>
          <a:bodyPr/>
          <a:lstStyle/>
          <a:p>
            <a:r>
              <a:rPr lang="en-GB" dirty="0"/>
              <a:t>Quantum </a:t>
            </a:r>
            <a:r>
              <a:rPr lang="en-GB" dirty="0" smtClean="0"/>
              <a:t>Sensing &amp; Metrology</a:t>
            </a:r>
            <a:endParaRPr lang="en-GB" dirty="0"/>
          </a:p>
        </p:txBody>
      </p:sp>
      <p:sp>
        <p:nvSpPr>
          <p:cNvPr id="4" name="Slide Number Placeholder 3"/>
          <p:cNvSpPr>
            <a:spLocks noGrp="1"/>
          </p:cNvSpPr>
          <p:nvPr>
            <p:ph type="sldNum" sz="quarter" idx="20"/>
          </p:nvPr>
        </p:nvSpPr>
        <p:spPr/>
        <p:txBody>
          <a:bodyPr/>
          <a:lstStyle/>
          <a:p>
            <a:fld id="{9DF67F17-3E1A-4193-A15F-15F53DD43041}" type="slidenum">
              <a:rPr lang="en-GB" smtClean="0"/>
              <a:pPr/>
              <a:t>13</a:t>
            </a:fld>
            <a:endParaRPr lang="en-GB" dirty="0"/>
          </a:p>
        </p:txBody>
      </p:sp>
    </p:spTree>
    <p:extLst>
      <p:ext uri="{BB962C8B-B14F-4D97-AF65-F5344CB8AC3E}">
        <p14:creationId xmlns:p14="http://schemas.microsoft.com/office/powerpoint/2010/main" val="42250045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 name="Rechteck 23">
            <a:extLst>
              <a:ext uri="{FF2B5EF4-FFF2-40B4-BE49-F238E27FC236}">
                <a16:creationId xmlns="" xmlns:a16="http://schemas.microsoft.com/office/drawing/2014/main" id="{2B1D8A41-E132-4B6A-95E3-521F098B32F3}"/>
              </a:ext>
            </a:extLst>
          </p:cNvPr>
          <p:cNvSpPr/>
          <p:nvPr/>
        </p:nvSpPr>
        <p:spPr>
          <a:xfrm>
            <a:off x="4759687" y="510977"/>
            <a:ext cx="3772753" cy="4227711"/>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7440" tIns="36000" rIns="36000" bIns="36000" rtlCol="0" anchor="t"/>
          <a:lstStyle/>
          <a:p>
            <a:pPr algn="just"/>
            <a:r>
              <a:rPr lang="en-GB" sz="800" spc="-10" dirty="0">
                <a:solidFill>
                  <a:schemeClr val="tx1"/>
                </a:solidFill>
                <a:cs typeface="Calibri"/>
              </a:rPr>
              <a:t>Within the last two decades, we are experiencing a </a:t>
            </a:r>
            <a:r>
              <a:rPr lang="en-GB" sz="800" b="1" spc="-10" dirty="0">
                <a:solidFill>
                  <a:schemeClr val="tx1"/>
                </a:solidFill>
                <a:cs typeface="Calibri"/>
              </a:rPr>
              <a:t>second quantum revolution </a:t>
            </a:r>
            <a:r>
              <a:rPr lang="en-GB" sz="800" spc="-10" dirty="0">
                <a:solidFill>
                  <a:schemeClr val="tx1"/>
                </a:solidFill>
                <a:cs typeface="Calibri"/>
              </a:rPr>
              <a:t>with tremendous progress, moving into a cross-disciplinary field of applied research where technologies are being developed now that explicitly address individual quantum states and make use of the quantum properties, such as superposition and entanglement. One of the important fields of the second generation quantum technologies is related to </a:t>
            </a:r>
            <a:r>
              <a:rPr lang="en-GB" sz="800" b="1" spc="-10" dirty="0">
                <a:solidFill>
                  <a:schemeClr val="tx1"/>
                </a:solidFill>
                <a:cs typeface="Calibri"/>
              </a:rPr>
              <a:t>sensing and metrology</a:t>
            </a:r>
            <a:r>
              <a:rPr lang="en-GB" sz="800" spc="-10" dirty="0">
                <a:solidFill>
                  <a:schemeClr val="tx1"/>
                </a:solidFill>
                <a:cs typeface="Calibri"/>
              </a:rPr>
              <a:t> and can be divided into the following fields of applications:</a:t>
            </a:r>
          </a:p>
          <a:p>
            <a:pPr>
              <a:lnSpc>
                <a:spcPct val="93000"/>
              </a:lnSpc>
              <a:spcBef>
                <a:spcPts val="200"/>
              </a:spcBef>
            </a:pPr>
            <a:r>
              <a:rPr lang="en-GB" sz="800" b="1" spc="-10" dirty="0">
                <a:solidFill>
                  <a:schemeClr val="tx1"/>
                </a:solidFill>
                <a:cs typeface="Calibri"/>
              </a:rPr>
              <a:t>Gravitation, rotation and acceleration</a:t>
            </a:r>
          </a:p>
          <a:p>
            <a:pPr algn="just">
              <a:lnSpc>
                <a:spcPct val="93000"/>
              </a:lnSpc>
            </a:pPr>
            <a:r>
              <a:rPr lang="en-GB" sz="800" spc="-20" dirty="0">
                <a:solidFill>
                  <a:schemeClr val="tx1"/>
                </a:solidFill>
                <a:cs typeface="Calibri"/>
              </a:rPr>
              <a:t>Atomic and molecular interferometer devices use superposition to measure gravitation, acceleration and rotation very precisely. These signals can be processed e.g. to enable inertial navigation devices to navigate below ground or within buildings.</a:t>
            </a:r>
          </a:p>
          <a:p>
            <a:pPr>
              <a:lnSpc>
                <a:spcPct val="93000"/>
              </a:lnSpc>
              <a:spcBef>
                <a:spcPts val="200"/>
              </a:spcBef>
            </a:pPr>
            <a:endParaRPr lang="en-GB" sz="600" dirty="0">
              <a:solidFill>
                <a:schemeClr val="tx1"/>
              </a:solidFill>
              <a:cs typeface="Calibri"/>
            </a:endParaRPr>
          </a:p>
        </p:txBody>
      </p:sp>
      <p:sp>
        <p:nvSpPr>
          <p:cNvPr id="18" name="Rechteck 17">
            <a:extLst>
              <a:ext uri="{FF2B5EF4-FFF2-40B4-BE49-F238E27FC236}">
                <a16:creationId xmlns="" xmlns:a16="http://schemas.microsoft.com/office/drawing/2014/main" id="{1EC53721-E497-4755-8FE8-0DC92A2FB60F}"/>
              </a:ext>
            </a:extLst>
          </p:cNvPr>
          <p:cNvSpPr/>
          <p:nvPr/>
        </p:nvSpPr>
        <p:spPr>
          <a:xfrm>
            <a:off x="684213" y="504628"/>
            <a:ext cx="3772753" cy="126000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7440" tIns="36000" rIns="37440" bIns="36000" rtlCol="0" anchor="t"/>
          <a:lstStyle/>
          <a:p>
            <a:r>
              <a:rPr lang="en-GB" sz="800" dirty="0">
                <a:solidFill>
                  <a:schemeClr val="tx1"/>
                </a:solidFill>
                <a:cs typeface="Calibri"/>
              </a:rPr>
              <a:t>As patents cover mainly technical inventions, they are a </a:t>
            </a:r>
            <a:r>
              <a:rPr lang="en-GB" sz="800" b="1" dirty="0">
                <a:solidFill>
                  <a:schemeClr val="tx1"/>
                </a:solidFill>
                <a:cs typeface="Calibri"/>
              </a:rPr>
              <a:t>natural source of data regarding technical change</a:t>
            </a:r>
            <a:r>
              <a:rPr lang="en-GB" sz="800" dirty="0">
                <a:solidFill>
                  <a:schemeClr val="tx1"/>
                </a:solidFill>
                <a:cs typeface="Calibri"/>
              </a:rPr>
              <a:t>. Especially in emerging and research intensive sectors, patent information offers a basis for analysis where other data is scarce. </a:t>
            </a:r>
          </a:p>
          <a:p>
            <a:pPr>
              <a:spcBef>
                <a:spcPts val="600"/>
              </a:spcBef>
            </a:pPr>
            <a:r>
              <a:rPr lang="en-GB" sz="800" dirty="0">
                <a:solidFill>
                  <a:schemeClr val="tx1"/>
                </a:solidFill>
                <a:cs typeface="Calibri"/>
              </a:rPr>
              <a:t>The analysis of patent information has several advantages: </a:t>
            </a:r>
          </a:p>
          <a:p>
            <a:pPr marL="177800" indent="-177800">
              <a:buClr>
                <a:schemeClr val="tx1"/>
              </a:buClr>
              <a:buFont typeface="Wingdings" pitchFamily="2" charset="2"/>
              <a:buChar char="§"/>
            </a:pPr>
            <a:r>
              <a:rPr lang="en-GB" sz="800" dirty="0">
                <a:solidFill>
                  <a:schemeClr val="tx1"/>
                </a:solidFill>
                <a:cs typeface="Calibri"/>
              </a:rPr>
              <a:t>Patents are a </a:t>
            </a:r>
            <a:r>
              <a:rPr lang="en-GB" sz="800" b="1" dirty="0">
                <a:solidFill>
                  <a:schemeClr val="tx1"/>
                </a:solidFill>
                <a:cs typeface="Calibri"/>
              </a:rPr>
              <a:t>rich source of information</a:t>
            </a:r>
            <a:r>
              <a:rPr lang="en-GB" sz="800" dirty="0">
                <a:solidFill>
                  <a:schemeClr val="tx1"/>
                </a:solidFill>
                <a:cs typeface="Calibri"/>
              </a:rPr>
              <a:t> and are closely linked to inventions and innovations</a:t>
            </a:r>
          </a:p>
          <a:p>
            <a:pPr marL="177800" indent="-177800">
              <a:buClr>
                <a:schemeClr val="tx1"/>
              </a:buClr>
              <a:buFont typeface="Wingdings" pitchFamily="2" charset="2"/>
              <a:buChar char="§"/>
            </a:pPr>
            <a:r>
              <a:rPr lang="en-GB" sz="800" dirty="0">
                <a:solidFill>
                  <a:schemeClr val="tx1"/>
                </a:solidFill>
                <a:cs typeface="Calibri"/>
              </a:rPr>
              <a:t>Patents are available as long time series and across many countries</a:t>
            </a:r>
          </a:p>
          <a:p>
            <a:pPr marL="177800" indent="-177800">
              <a:buClr>
                <a:schemeClr val="tx1"/>
              </a:buClr>
              <a:buFont typeface="Wingdings" pitchFamily="2" charset="2"/>
              <a:buChar char="§"/>
            </a:pPr>
            <a:r>
              <a:rPr lang="en-GB" sz="800" dirty="0">
                <a:solidFill>
                  <a:schemeClr val="tx1"/>
                </a:solidFill>
                <a:cs typeface="Calibri"/>
              </a:rPr>
              <a:t>Patents are </a:t>
            </a:r>
            <a:r>
              <a:rPr lang="en-GB" sz="800" b="1" dirty="0">
                <a:solidFill>
                  <a:schemeClr val="tx1"/>
                </a:solidFill>
                <a:cs typeface="Calibri"/>
              </a:rPr>
              <a:t>available free of cost</a:t>
            </a:r>
            <a:r>
              <a:rPr lang="en-GB" sz="800" dirty="0">
                <a:solidFill>
                  <a:schemeClr val="tx1"/>
                </a:solidFill>
                <a:cs typeface="Calibri"/>
              </a:rPr>
              <a:t> from patent search platforms like </a:t>
            </a:r>
            <a:r>
              <a:rPr lang="en-GB" sz="800" b="1" dirty="0">
                <a:solidFill>
                  <a:schemeClr val="tx1"/>
                </a:solidFill>
                <a:cs typeface="Calibri"/>
              </a:rPr>
              <a:t>Espacenet</a:t>
            </a:r>
            <a:r>
              <a:rPr lang="en-GB" sz="800" dirty="0">
                <a:solidFill>
                  <a:schemeClr val="tx1"/>
                </a:solidFill>
                <a:cs typeface="Calibri"/>
              </a:rPr>
              <a:t> (www.espacenet.com )</a:t>
            </a:r>
          </a:p>
        </p:txBody>
      </p:sp>
      <p:sp>
        <p:nvSpPr>
          <p:cNvPr id="22" name="Rechteck 21">
            <a:extLst>
              <a:ext uri="{FF2B5EF4-FFF2-40B4-BE49-F238E27FC236}">
                <a16:creationId xmlns="" xmlns:a16="http://schemas.microsoft.com/office/drawing/2014/main" id="{C5D1BC26-18CB-423D-BF92-0DF43C28449C}"/>
              </a:ext>
            </a:extLst>
          </p:cNvPr>
          <p:cNvSpPr/>
          <p:nvPr/>
        </p:nvSpPr>
        <p:spPr>
          <a:xfrm>
            <a:off x="684213" y="2241831"/>
            <a:ext cx="3772753" cy="2490505"/>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7440" tIns="36000" rIns="37440" bIns="36000" rtlCol="0" anchor="t"/>
          <a:lstStyle/>
          <a:p>
            <a:pPr algn="just"/>
            <a:r>
              <a:rPr lang="en-GB" sz="800" dirty="0">
                <a:solidFill>
                  <a:schemeClr val="tx1"/>
                </a:solidFill>
                <a:cs typeface="Calibri"/>
              </a:rPr>
              <a:t>Taking advantage of its </a:t>
            </a:r>
            <a:r>
              <a:rPr lang="en-GB" sz="800" b="1" dirty="0">
                <a:solidFill>
                  <a:schemeClr val="tx1"/>
                </a:solidFill>
                <a:cs typeface="Calibri"/>
              </a:rPr>
              <a:t>structured format</a:t>
            </a:r>
            <a:r>
              <a:rPr lang="en-GB" sz="800" dirty="0">
                <a:solidFill>
                  <a:schemeClr val="tx1"/>
                </a:solidFill>
                <a:cs typeface="Calibri"/>
              </a:rPr>
              <a:t>, patent statistics are conducted on</a:t>
            </a:r>
            <a:br>
              <a:rPr lang="en-GB" sz="800" dirty="0">
                <a:solidFill>
                  <a:schemeClr val="tx1"/>
                </a:solidFill>
                <a:cs typeface="Calibri"/>
              </a:rPr>
            </a:br>
            <a:r>
              <a:rPr lang="en-GB" sz="800" dirty="0">
                <a:solidFill>
                  <a:schemeClr val="tx1"/>
                </a:solidFill>
                <a:cs typeface="Calibri"/>
              </a:rPr>
              <a:t>a large set of bibliographic patent references with bibliometric techniques.</a:t>
            </a:r>
            <a:br>
              <a:rPr lang="en-GB" sz="800" dirty="0">
                <a:solidFill>
                  <a:schemeClr val="tx1"/>
                </a:solidFill>
                <a:cs typeface="Calibri"/>
              </a:rPr>
            </a:br>
            <a:r>
              <a:rPr lang="en-GB" sz="800" dirty="0">
                <a:solidFill>
                  <a:schemeClr val="tx1"/>
                </a:solidFill>
                <a:cs typeface="Calibri"/>
              </a:rPr>
              <a:t>The most commonly used ones are </a:t>
            </a:r>
            <a:r>
              <a:rPr lang="en-GB" sz="800" b="1" dirty="0">
                <a:solidFill>
                  <a:schemeClr val="tx1"/>
                </a:solidFill>
                <a:cs typeface="Calibri"/>
              </a:rPr>
              <a:t>single field and cross-reference analysis</a:t>
            </a:r>
            <a:r>
              <a:rPr lang="en-GB" sz="800" dirty="0">
                <a:solidFill>
                  <a:schemeClr val="tx1"/>
                </a:solidFill>
                <a:cs typeface="Calibri"/>
              </a:rPr>
              <a:t>. </a:t>
            </a:r>
          </a:p>
          <a:p>
            <a:pPr algn="just">
              <a:spcBef>
                <a:spcPts val="600"/>
              </a:spcBef>
            </a:pPr>
            <a:r>
              <a:rPr lang="en-GB" sz="800" dirty="0">
                <a:solidFill>
                  <a:schemeClr val="tx1"/>
                </a:solidFill>
                <a:cs typeface="Calibri"/>
              </a:rPr>
              <a:t>Single field analysis of a bibliographic patent field generates a list or a ranking whereas the cross-reference analysis combines two fields and generates a</a:t>
            </a:r>
            <a:br>
              <a:rPr lang="en-GB" sz="800" dirty="0">
                <a:solidFill>
                  <a:schemeClr val="tx1"/>
                </a:solidFill>
                <a:cs typeface="Calibri"/>
              </a:rPr>
            </a:br>
            <a:r>
              <a:rPr lang="en-GB" sz="800" dirty="0">
                <a:solidFill>
                  <a:schemeClr val="tx1"/>
                </a:solidFill>
                <a:cs typeface="Calibri"/>
              </a:rPr>
              <a:t>matrix that can reveal valuable information for a technology watch activity:</a:t>
            </a:r>
          </a:p>
        </p:txBody>
      </p:sp>
      <p:sp>
        <p:nvSpPr>
          <p:cNvPr id="2" name="Slide Number Placeholder 1"/>
          <p:cNvSpPr>
            <a:spLocks noGrp="1"/>
          </p:cNvSpPr>
          <p:nvPr>
            <p:ph type="sldNum" sz="quarter" idx="20"/>
          </p:nvPr>
        </p:nvSpPr>
        <p:spPr/>
        <p:txBody>
          <a:bodyPr/>
          <a:lstStyle/>
          <a:p>
            <a:fld id="{9DF67F17-3E1A-4193-A15F-15F53DD43041}" type="slidenum">
              <a:rPr lang="en-GB" smtClean="0"/>
              <a:pPr/>
              <a:t>14</a:t>
            </a:fld>
            <a:endParaRPr lang="en-GB" dirty="0"/>
          </a:p>
        </p:txBody>
      </p:sp>
      <p:sp>
        <p:nvSpPr>
          <p:cNvPr id="8" name="Textfeld 7">
            <a:extLst>
              <a:ext uri="{FF2B5EF4-FFF2-40B4-BE49-F238E27FC236}">
                <a16:creationId xmlns="" xmlns:a16="http://schemas.microsoft.com/office/drawing/2014/main" id="{31F5FE62-9633-4B19-96E5-97CE9D1BDF8E}"/>
              </a:ext>
            </a:extLst>
          </p:cNvPr>
          <p:cNvSpPr txBox="1"/>
          <p:nvPr/>
        </p:nvSpPr>
        <p:spPr>
          <a:xfrm>
            <a:off x="684213" y="245706"/>
            <a:ext cx="3772753" cy="246221"/>
          </a:xfrm>
          <a:prstGeom prst="rect">
            <a:avLst/>
          </a:prstGeom>
          <a:noFill/>
        </p:spPr>
        <p:txBody>
          <a:bodyPr wrap="square" lIns="37440" tIns="45720" rIns="37440" bIns="45720" rtlCol="0" anchor="b">
            <a:spAutoFit/>
          </a:bodyPr>
          <a:lstStyle/>
          <a:p>
            <a:r>
              <a:rPr lang="en-GB" sz="1000" b="1" dirty="0"/>
              <a:t>What is patent information?</a:t>
            </a:r>
          </a:p>
        </p:txBody>
      </p:sp>
      <p:sp>
        <p:nvSpPr>
          <p:cNvPr id="15" name="Textfeld 14">
            <a:extLst>
              <a:ext uri="{FF2B5EF4-FFF2-40B4-BE49-F238E27FC236}">
                <a16:creationId xmlns="" xmlns:a16="http://schemas.microsoft.com/office/drawing/2014/main" id="{AB9F390E-A091-4ECF-BEF6-9C8C4846D654}"/>
              </a:ext>
            </a:extLst>
          </p:cNvPr>
          <p:cNvSpPr txBox="1"/>
          <p:nvPr/>
        </p:nvSpPr>
        <p:spPr>
          <a:xfrm>
            <a:off x="4759687" y="245706"/>
            <a:ext cx="3772753" cy="246221"/>
          </a:xfrm>
          <a:prstGeom prst="rect">
            <a:avLst/>
          </a:prstGeom>
          <a:noFill/>
        </p:spPr>
        <p:txBody>
          <a:bodyPr wrap="square" lIns="37440" tIns="45720" rIns="37440" bIns="45720" rtlCol="0" anchor="b">
            <a:spAutoFit/>
          </a:bodyPr>
          <a:lstStyle/>
          <a:p>
            <a:r>
              <a:rPr lang="en-GB" sz="1000" b="1"/>
              <a:t>About Quantum sensing and metrology</a:t>
            </a:r>
            <a:endParaRPr lang="en-GB" sz="1000" b="1" dirty="0"/>
          </a:p>
        </p:txBody>
      </p:sp>
      <p:sp>
        <p:nvSpPr>
          <p:cNvPr id="20" name="Textfeld 19">
            <a:extLst>
              <a:ext uri="{FF2B5EF4-FFF2-40B4-BE49-F238E27FC236}">
                <a16:creationId xmlns="" xmlns:a16="http://schemas.microsoft.com/office/drawing/2014/main" id="{34699A53-2C13-450F-A4F2-533E4991C041}"/>
              </a:ext>
            </a:extLst>
          </p:cNvPr>
          <p:cNvSpPr txBox="1"/>
          <p:nvPr/>
        </p:nvSpPr>
        <p:spPr>
          <a:xfrm>
            <a:off x="684213" y="1846319"/>
            <a:ext cx="3772753" cy="400110"/>
          </a:xfrm>
          <a:prstGeom prst="rect">
            <a:avLst/>
          </a:prstGeom>
          <a:noFill/>
        </p:spPr>
        <p:txBody>
          <a:bodyPr wrap="square" lIns="37440" tIns="45720" rIns="37440" bIns="45720" rtlCol="0" anchor="b">
            <a:spAutoFit/>
          </a:bodyPr>
          <a:lstStyle/>
          <a:p>
            <a:r>
              <a:rPr lang="en-GB" sz="1000" b="1" dirty="0"/>
              <a:t>How can we use patent information </a:t>
            </a:r>
            <a:br>
              <a:rPr lang="en-GB" sz="1000" b="1" dirty="0"/>
            </a:br>
            <a:r>
              <a:rPr lang="en-GB" sz="1000" b="1" dirty="0"/>
              <a:t>to analyse a technological field?</a:t>
            </a:r>
          </a:p>
        </p:txBody>
      </p:sp>
      <p:graphicFrame>
        <p:nvGraphicFramePr>
          <p:cNvPr id="23" name="32 Tabla">
            <a:extLst>
              <a:ext uri="{FF2B5EF4-FFF2-40B4-BE49-F238E27FC236}">
                <a16:creationId xmlns="" xmlns:a16="http://schemas.microsoft.com/office/drawing/2014/main" id="{BF1F99E2-59EB-4774-98E1-4124CD836796}"/>
              </a:ext>
            </a:extLst>
          </p:cNvPr>
          <p:cNvGraphicFramePr>
            <a:graphicFrameLocks noGrp="1"/>
          </p:cNvGraphicFramePr>
          <p:nvPr>
            <p:extLst>
              <p:ext uri="{D42A27DB-BD31-4B8C-83A1-F6EECF244321}">
                <p14:modId xmlns:p14="http://schemas.microsoft.com/office/powerpoint/2010/main" val="2458882463"/>
              </p:ext>
            </p:extLst>
          </p:nvPr>
        </p:nvGraphicFramePr>
        <p:xfrm>
          <a:off x="739409" y="3139441"/>
          <a:ext cx="3662362" cy="1549889"/>
        </p:xfrm>
        <a:graphic>
          <a:graphicData uri="http://schemas.openxmlformats.org/drawingml/2006/table">
            <a:tbl>
              <a:tblPr>
                <a:effectLst/>
              </a:tblPr>
              <a:tblGrid>
                <a:gridCol w="467432">
                  <a:extLst>
                    <a:ext uri="{9D8B030D-6E8A-4147-A177-3AD203B41FA5}">
                      <a16:colId xmlns="" xmlns:a16="http://schemas.microsoft.com/office/drawing/2014/main" val="20000"/>
                    </a:ext>
                  </a:extLst>
                </a:gridCol>
                <a:gridCol w="638986">
                  <a:extLst>
                    <a:ext uri="{9D8B030D-6E8A-4147-A177-3AD203B41FA5}">
                      <a16:colId xmlns="" xmlns:a16="http://schemas.microsoft.com/office/drawing/2014/main" val="20001"/>
                    </a:ext>
                  </a:extLst>
                </a:gridCol>
                <a:gridCol w="638986">
                  <a:extLst>
                    <a:ext uri="{9D8B030D-6E8A-4147-A177-3AD203B41FA5}">
                      <a16:colId xmlns="" xmlns:a16="http://schemas.microsoft.com/office/drawing/2014/main" val="20002"/>
                    </a:ext>
                  </a:extLst>
                </a:gridCol>
                <a:gridCol w="638986">
                  <a:extLst>
                    <a:ext uri="{9D8B030D-6E8A-4147-A177-3AD203B41FA5}">
                      <a16:colId xmlns="" xmlns:a16="http://schemas.microsoft.com/office/drawing/2014/main" val="20003"/>
                    </a:ext>
                  </a:extLst>
                </a:gridCol>
                <a:gridCol w="638986">
                  <a:extLst>
                    <a:ext uri="{9D8B030D-6E8A-4147-A177-3AD203B41FA5}">
                      <a16:colId xmlns="" xmlns:a16="http://schemas.microsoft.com/office/drawing/2014/main" val="20004"/>
                    </a:ext>
                  </a:extLst>
                </a:gridCol>
                <a:gridCol w="638986">
                  <a:extLst>
                    <a:ext uri="{9D8B030D-6E8A-4147-A177-3AD203B41FA5}">
                      <a16:colId xmlns="" xmlns:a16="http://schemas.microsoft.com/office/drawing/2014/main" val="20005"/>
                    </a:ext>
                  </a:extLst>
                </a:gridCol>
              </a:tblGrid>
              <a:tr h="126569">
                <a:tc>
                  <a:txBody>
                    <a:bodyPr/>
                    <a:lstStyle/>
                    <a:p>
                      <a:pPr algn="l">
                        <a:lnSpc>
                          <a:spcPct val="90000"/>
                        </a:lnSpc>
                        <a:spcAft>
                          <a:spcPts val="0"/>
                        </a:spcAft>
                      </a:pPr>
                      <a:endParaRPr lang="en-GB" sz="600" b="0" cap="none" spc="0" dirty="0">
                        <a:ln>
                          <a:noFill/>
                        </a:ln>
                        <a:solidFill>
                          <a:schemeClr val="tx1"/>
                        </a:solidFill>
                        <a:effectLst/>
                        <a:latin typeface="+mn-lt"/>
                        <a:ea typeface="Calibri"/>
                        <a:cs typeface="Times New Roman"/>
                      </a:endParaRPr>
                    </a:p>
                  </a:txBody>
                  <a:tcPr marL="18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0000"/>
                        </a:lnSpc>
                        <a:spcAft>
                          <a:spcPts val="0"/>
                        </a:spcAft>
                      </a:pPr>
                      <a:r>
                        <a:rPr lang="en-GB" sz="600" b="1" cap="none" spc="0">
                          <a:ln>
                            <a:noFill/>
                          </a:ln>
                          <a:solidFill>
                            <a:schemeClr val="tx1"/>
                          </a:solidFill>
                          <a:effectLst/>
                          <a:latin typeface="+mn-lt"/>
                          <a:ea typeface="Calibri"/>
                          <a:cs typeface="Times New Roman"/>
                        </a:rPr>
                        <a:t>Applicants</a:t>
                      </a:r>
                      <a:endParaRPr lang="en-GB" sz="600" b="1" cap="none" spc="0" dirty="0">
                        <a:ln>
                          <a:noFill/>
                        </a:ln>
                        <a:solidFill>
                          <a:schemeClr val="tx1"/>
                        </a:solidFill>
                        <a:effectLst/>
                        <a:latin typeface="+mn-lt"/>
                        <a:ea typeface="Calibri"/>
                        <a:cs typeface="Times New Roman"/>
                      </a:endParaRPr>
                    </a:p>
                  </a:txBody>
                  <a:tcPr marL="18000" marR="0" marT="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0000"/>
                        </a:lnSpc>
                        <a:spcAft>
                          <a:spcPts val="0"/>
                        </a:spcAft>
                      </a:pPr>
                      <a:r>
                        <a:rPr lang="en-GB" sz="600" b="1" cap="none" spc="0">
                          <a:ln>
                            <a:noFill/>
                          </a:ln>
                          <a:solidFill>
                            <a:schemeClr val="tx1"/>
                          </a:solidFill>
                          <a:effectLst/>
                          <a:latin typeface="+mn-lt"/>
                          <a:ea typeface="Calibri"/>
                          <a:cs typeface="Times New Roman"/>
                        </a:rPr>
                        <a:t>Inventors</a:t>
                      </a:r>
                      <a:endParaRPr lang="en-GB" sz="600" b="1" cap="none" spc="0" dirty="0">
                        <a:ln>
                          <a:noFill/>
                        </a:ln>
                        <a:solidFill>
                          <a:schemeClr val="tx1"/>
                        </a:solidFill>
                        <a:effectLst/>
                        <a:latin typeface="+mn-lt"/>
                        <a:ea typeface="Calibri"/>
                        <a:cs typeface="Times New Roman"/>
                      </a:endParaRPr>
                    </a:p>
                  </a:txBody>
                  <a:tcPr marL="18000" marR="0" marT="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0000"/>
                        </a:lnSpc>
                        <a:spcAft>
                          <a:spcPts val="0"/>
                        </a:spcAft>
                      </a:pPr>
                      <a:r>
                        <a:rPr lang="en-GB" sz="600" b="1" cap="none" spc="0">
                          <a:ln>
                            <a:noFill/>
                          </a:ln>
                          <a:solidFill>
                            <a:schemeClr val="tx1"/>
                          </a:solidFill>
                          <a:effectLst/>
                          <a:latin typeface="+mn-lt"/>
                          <a:ea typeface="Calibri"/>
                          <a:cs typeface="Times New Roman"/>
                        </a:rPr>
                        <a:t>Publication Year</a:t>
                      </a:r>
                      <a:endParaRPr lang="en-GB" sz="600" b="1" cap="none" spc="0" dirty="0">
                        <a:ln>
                          <a:noFill/>
                        </a:ln>
                        <a:solidFill>
                          <a:schemeClr val="tx1"/>
                        </a:solidFill>
                        <a:effectLst/>
                        <a:latin typeface="+mn-lt"/>
                        <a:ea typeface="Calibri"/>
                        <a:cs typeface="Times New Roman"/>
                      </a:endParaRPr>
                    </a:p>
                  </a:txBody>
                  <a:tcPr marL="18000" marR="0" marT="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0000"/>
                        </a:lnSpc>
                        <a:spcAft>
                          <a:spcPts val="0"/>
                        </a:spcAft>
                      </a:pPr>
                      <a:r>
                        <a:rPr lang="en-GB" sz="600" b="1" cap="none" spc="0">
                          <a:ln>
                            <a:noFill/>
                          </a:ln>
                          <a:solidFill>
                            <a:schemeClr val="tx1"/>
                          </a:solidFill>
                          <a:effectLst/>
                          <a:latin typeface="+mn-lt"/>
                          <a:ea typeface="Calibri"/>
                          <a:cs typeface="Times New Roman"/>
                        </a:rPr>
                        <a:t>Priority Country</a:t>
                      </a:r>
                      <a:endParaRPr lang="en-GB" sz="600" b="1" cap="none" spc="0" dirty="0">
                        <a:ln>
                          <a:noFill/>
                        </a:ln>
                        <a:solidFill>
                          <a:schemeClr val="tx1"/>
                        </a:solidFill>
                        <a:effectLst/>
                        <a:latin typeface="+mn-lt"/>
                        <a:ea typeface="Calibri"/>
                        <a:cs typeface="Times New Roman"/>
                      </a:endParaRPr>
                    </a:p>
                  </a:txBody>
                  <a:tcPr marL="18000" marR="0" marT="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0000"/>
                        </a:lnSpc>
                        <a:spcAft>
                          <a:spcPts val="0"/>
                        </a:spcAft>
                      </a:pPr>
                      <a:r>
                        <a:rPr lang="en-GB" sz="600" b="1" cap="none" spc="0">
                          <a:ln>
                            <a:noFill/>
                          </a:ln>
                          <a:solidFill>
                            <a:schemeClr val="tx1"/>
                          </a:solidFill>
                          <a:effectLst/>
                          <a:latin typeface="+mn-lt"/>
                          <a:ea typeface="Calibri"/>
                          <a:cs typeface="Times New Roman"/>
                        </a:rPr>
                        <a:t>Classes</a:t>
                      </a:r>
                      <a:endParaRPr lang="en-GB" sz="600" b="1" cap="none" spc="0" dirty="0">
                        <a:ln>
                          <a:noFill/>
                        </a:ln>
                        <a:solidFill>
                          <a:schemeClr val="tx1"/>
                        </a:solidFill>
                        <a:effectLst/>
                        <a:latin typeface="+mn-lt"/>
                        <a:ea typeface="Calibri"/>
                        <a:cs typeface="Times New Roman"/>
                      </a:endParaRPr>
                    </a:p>
                  </a:txBody>
                  <a:tcPr marL="18000" marR="0" marT="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284664">
                <a:tc>
                  <a:txBody>
                    <a:bodyPr/>
                    <a:lstStyle/>
                    <a:p>
                      <a:pPr algn="l">
                        <a:lnSpc>
                          <a:spcPct val="95000"/>
                        </a:lnSpc>
                        <a:spcAft>
                          <a:spcPts val="0"/>
                        </a:spcAft>
                      </a:pPr>
                      <a:r>
                        <a:rPr lang="en-GB" sz="600" b="1" cap="none" spc="0" dirty="0">
                          <a:ln>
                            <a:noFill/>
                          </a:ln>
                          <a:solidFill>
                            <a:schemeClr val="tx1"/>
                          </a:solidFill>
                          <a:effectLst/>
                          <a:latin typeface="+mn-lt"/>
                          <a:ea typeface="Calibri"/>
                          <a:cs typeface="Times New Roman"/>
                        </a:rPr>
                        <a:t>Applicants</a:t>
                      </a:r>
                    </a:p>
                  </a:txBody>
                  <a:tcPr marL="18000" marR="0" marT="10800" marB="1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lnSpc>
                          <a:spcPct val="95000"/>
                        </a:lnSpc>
                        <a:spcAft>
                          <a:spcPts val="0"/>
                        </a:spcAft>
                      </a:pPr>
                      <a:r>
                        <a:rPr lang="en-GB" sz="600" b="0" cap="none" spc="0" dirty="0">
                          <a:ln>
                            <a:noFill/>
                          </a:ln>
                          <a:solidFill>
                            <a:schemeClr val="tx1"/>
                          </a:solidFill>
                          <a:effectLst/>
                          <a:latin typeface="+mn-lt"/>
                          <a:ea typeface="Calibri"/>
                          <a:cs typeface="Times New Roman"/>
                        </a:rPr>
                        <a:t>Collaboration between organisations</a:t>
                      </a:r>
                    </a:p>
                  </a:txBody>
                  <a:tcPr marL="18000" marR="0" marT="10800" marB="1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EF2F5"/>
                    </a:solidFill>
                  </a:tcPr>
                </a:tc>
                <a:tc>
                  <a:txBody>
                    <a:bodyPr/>
                    <a:lstStyle/>
                    <a:p>
                      <a:pPr algn="l">
                        <a:lnSpc>
                          <a:spcPct val="95000"/>
                        </a:lnSpc>
                        <a:spcAft>
                          <a:spcPts val="0"/>
                        </a:spcAft>
                      </a:pPr>
                      <a:r>
                        <a:rPr lang="en-GB" sz="600" b="0" cap="none" spc="0" dirty="0">
                          <a:ln>
                            <a:noFill/>
                          </a:ln>
                          <a:solidFill>
                            <a:schemeClr val="tx1"/>
                          </a:solidFill>
                          <a:effectLst/>
                          <a:latin typeface="+mn-lt"/>
                          <a:ea typeface="Calibri"/>
                          <a:cs typeface="Times New Roman"/>
                        </a:rPr>
                        <a:t>Where are the </a:t>
                      </a:r>
                      <a:r>
                        <a:rPr lang="en-GB" sz="600" b="0" cap="none" spc="0">
                          <a:ln>
                            <a:noFill/>
                          </a:ln>
                          <a:solidFill>
                            <a:schemeClr val="tx1"/>
                          </a:solidFill>
                          <a:effectLst/>
                          <a:latin typeface="+mn-lt"/>
                          <a:ea typeface="Calibri"/>
                          <a:cs typeface="Times New Roman"/>
                        </a:rPr>
                        <a:t>researchers working</a:t>
                      </a:r>
                      <a:endParaRPr lang="en-GB" sz="600" b="0" cap="none" spc="0" dirty="0">
                        <a:ln>
                          <a:noFill/>
                        </a:ln>
                        <a:solidFill>
                          <a:schemeClr val="tx1"/>
                        </a:solidFill>
                        <a:effectLst/>
                        <a:latin typeface="+mn-lt"/>
                        <a:ea typeface="Calibri"/>
                        <a:cs typeface="Times New Roman"/>
                      </a:endParaRPr>
                    </a:p>
                  </a:txBody>
                  <a:tcPr marL="18000" marR="0" marT="10800" marB="1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Aft>
                          <a:spcPts val="0"/>
                        </a:spcAft>
                      </a:pPr>
                      <a:r>
                        <a:rPr lang="en-GB" sz="600" b="0" cap="none" spc="0" dirty="0">
                          <a:ln>
                            <a:noFill/>
                          </a:ln>
                          <a:solidFill>
                            <a:schemeClr val="tx1"/>
                          </a:solidFill>
                          <a:effectLst/>
                          <a:latin typeface="+mn-lt"/>
                          <a:ea typeface="Calibri"/>
                          <a:cs typeface="Times New Roman"/>
                        </a:rPr>
                        <a:t>Evolution of </a:t>
                      </a:r>
                      <a:r>
                        <a:rPr lang="en-GB" sz="600" b="0" cap="none" spc="0">
                          <a:ln>
                            <a:noFill/>
                          </a:ln>
                          <a:solidFill>
                            <a:schemeClr val="tx1"/>
                          </a:solidFill>
                          <a:effectLst/>
                          <a:latin typeface="+mn-lt"/>
                          <a:ea typeface="Calibri"/>
                          <a:cs typeface="Times New Roman"/>
                        </a:rPr>
                        <a:t>filing activity</a:t>
                      </a:r>
                      <a:endParaRPr lang="en-GB" sz="600" b="0" cap="none" spc="0" dirty="0">
                        <a:ln>
                          <a:noFill/>
                        </a:ln>
                        <a:solidFill>
                          <a:schemeClr val="tx1"/>
                        </a:solidFill>
                        <a:effectLst/>
                        <a:latin typeface="+mn-lt"/>
                        <a:ea typeface="Calibri"/>
                        <a:cs typeface="Times New Roman"/>
                      </a:endParaRPr>
                    </a:p>
                  </a:txBody>
                  <a:tcPr marL="18000" marR="0" marT="10800" marB="1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Aft>
                          <a:spcPts val="0"/>
                        </a:spcAft>
                      </a:pPr>
                      <a:r>
                        <a:rPr lang="en-GB" sz="600" b="0" cap="none" spc="0" dirty="0">
                          <a:ln>
                            <a:noFill/>
                          </a:ln>
                          <a:solidFill>
                            <a:schemeClr val="tx1"/>
                          </a:solidFill>
                          <a:effectLst/>
                          <a:latin typeface="+mn-lt"/>
                          <a:ea typeface="Calibri"/>
                          <a:cs typeface="Times New Roman"/>
                        </a:rPr>
                        <a:t>Home market or most </a:t>
                      </a:r>
                      <a:r>
                        <a:rPr lang="en-GB" sz="600" b="0" cap="none" spc="0">
                          <a:ln>
                            <a:noFill/>
                          </a:ln>
                          <a:solidFill>
                            <a:schemeClr val="tx1"/>
                          </a:solidFill>
                          <a:effectLst/>
                          <a:latin typeface="+mn-lt"/>
                          <a:ea typeface="Calibri"/>
                          <a:cs typeface="Times New Roman"/>
                        </a:rPr>
                        <a:t>important market</a:t>
                      </a:r>
                      <a:endParaRPr lang="en-GB" sz="600" b="0" cap="none" spc="0" dirty="0">
                        <a:ln>
                          <a:noFill/>
                        </a:ln>
                        <a:solidFill>
                          <a:schemeClr val="tx1"/>
                        </a:solidFill>
                        <a:effectLst/>
                        <a:latin typeface="+mn-lt"/>
                        <a:ea typeface="Calibri"/>
                        <a:cs typeface="Times New Roman"/>
                      </a:endParaRPr>
                    </a:p>
                  </a:txBody>
                  <a:tcPr marL="18000" marR="0" marT="10800" marB="1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Aft>
                          <a:spcPts val="0"/>
                        </a:spcAft>
                      </a:pPr>
                      <a:r>
                        <a:rPr lang="en-GB" sz="600" b="0" cap="none" spc="0" dirty="0">
                          <a:ln>
                            <a:noFill/>
                          </a:ln>
                          <a:solidFill>
                            <a:schemeClr val="tx1"/>
                          </a:solidFill>
                          <a:effectLst/>
                          <a:latin typeface="+mn-lt"/>
                          <a:ea typeface="Calibri"/>
                          <a:cs typeface="Times New Roman"/>
                        </a:rPr>
                        <a:t>Key technological areas of</a:t>
                      </a:r>
                      <a:br>
                        <a:rPr lang="en-GB" sz="600" b="0" cap="none" spc="0" dirty="0">
                          <a:ln>
                            <a:noFill/>
                          </a:ln>
                          <a:solidFill>
                            <a:schemeClr val="tx1"/>
                          </a:solidFill>
                          <a:effectLst/>
                          <a:latin typeface="+mn-lt"/>
                          <a:ea typeface="Calibri"/>
                          <a:cs typeface="Times New Roman"/>
                        </a:rPr>
                      </a:br>
                      <a:r>
                        <a:rPr lang="en-GB" sz="600" b="0" cap="none" spc="0" dirty="0">
                          <a:ln>
                            <a:noFill/>
                          </a:ln>
                          <a:solidFill>
                            <a:schemeClr val="tx1"/>
                          </a:solidFill>
                          <a:effectLst/>
                          <a:latin typeface="+mn-lt"/>
                          <a:ea typeface="Calibri"/>
                          <a:cs typeface="Times New Roman"/>
                        </a:rPr>
                        <a:t>applicants</a:t>
                      </a:r>
                    </a:p>
                  </a:txBody>
                  <a:tcPr marL="18000" marR="0" marT="10800" marB="1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284664">
                <a:tc>
                  <a:txBody>
                    <a:bodyPr/>
                    <a:lstStyle/>
                    <a:p>
                      <a:pPr algn="l">
                        <a:lnSpc>
                          <a:spcPct val="95000"/>
                        </a:lnSpc>
                        <a:spcAft>
                          <a:spcPts val="0"/>
                        </a:spcAft>
                      </a:pPr>
                      <a:r>
                        <a:rPr lang="en-GB" sz="600" b="1" cap="none" spc="0">
                          <a:ln>
                            <a:noFill/>
                          </a:ln>
                          <a:solidFill>
                            <a:schemeClr val="tx1"/>
                          </a:solidFill>
                          <a:effectLst/>
                          <a:latin typeface="+mn-lt"/>
                          <a:ea typeface="Calibri"/>
                          <a:cs typeface="Times New Roman"/>
                        </a:rPr>
                        <a:t>Inventors</a:t>
                      </a:r>
                      <a:endParaRPr lang="en-GB" sz="600" b="1" cap="none" spc="0" dirty="0">
                        <a:ln>
                          <a:noFill/>
                        </a:ln>
                        <a:solidFill>
                          <a:schemeClr val="tx1"/>
                        </a:solidFill>
                        <a:effectLst/>
                        <a:latin typeface="+mn-lt"/>
                        <a:ea typeface="Calibri"/>
                        <a:cs typeface="Times New Roman"/>
                      </a:endParaRPr>
                    </a:p>
                  </a:txBody>
                  <a:tcPr marL="18000" marR="0" marT="10800" marB="1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lnSpc>
                          <a:spcPct val="95000"/>
                        </a:lnSpc>
                        <a:spcAft>
                          <a:spcPts val="0"/>
                        </a:spcAft>
                      </a:pPr>
                      <a:endParaRPr lang="en-GB" sz="600" b="0" cap="none" spc="0" dirty="0">
                        <a:ln>
                          <a:noFill/>
                        </a:ln>
                        <a:solidFill>
                          <a:schemeClr val="tx1"/>
                        </a:solidFill>
                        <a:effectLst/>
                        <a:latin typeface="+mn-lt"/>
                        <a:ea typeface="Calibri"/>
                        <a:cs typeface="Times New Roman"/>
                      </a:endParaRPr>
                    </a:p>
                  </a:txBody>
                  <a:tcPr marL="18000" marR="0" marT="10800" marB="1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Aft>
                          <a:spcPts val="0"/>
                        </a:spcAft>
                      </a:pPr>
                      <a:r>
                        <a:rPr lang="en-GB" sz="600" b="0" cap="none" spc="-20" baseline="0" dirty="0">
                          <a:ln>
                            <a:noFill/>
                          </a:ln>
                          <a:solidFill>
                            <a:schemeClr val="tx1"/>
                          </a:solidFill>
                          <a:effectLst/>
                          <a:latin typeface="+mn-lt"/>
                          <a:ea typeface="Calibri"/>
                          <a:cs typeface="Times New Roman"/>
                        </a:rPr>
                        <a:t>Collaboration between research-</a:t>
                      </a:r>
                      <a:r>
                        <a:rPr lang="en-GB" sz="600" b="0" cap="none" spc="-20" baseline="0" dirty="0" err="1">
                          <a:ln>
                            <a:noFill/>
                          </a:ln>
                          <a:solidFill>
                            <a:schemeClr val="tx1"/>
                          </a:solidFill>
                          <a:effectLst/>
                          <a:latin typeface="+mn-lt"/>
                          <a:ea typeface="Calibri"/>
                          <a:cs typeface="Times New Roman"/>
                        </a:rPr>
                        <a:t>ers</a:t>
                      </a:r>
                      <a:r>
                        <a:rPr lang="en-GB" sz="600" b="0" cap="none" spc="-20" baseline="0" dirty="0">
                          <a:ln>
                            <a:noFill/>
                          </a:ln>
                          <a:solidFill>
                            <a:schemeClr val="tx1"/>
                          </a:solidFill>
                          <a:effectLst/>
                          <a:latin typeface="+mn-lt"/>
                          <a:ea typeface="Calibri"/>
                          <a:cs typeface="Times New Roman"/>
                        </a:rPr>
                        <a:t> </a:t>
                      </a:r>
                      <a:r>
                        <a:rPr lang="en-GB" sz="600" b="0" cap="none" spc="-20" baseline="0">
                          <a:ln>
                            <a:noFill/>
                          </a:ln>
                          <a:solidFill>
                            <a:schemeClr val="tx1"/>
                          </a:solidFill>
                          <a:effectLst/>
                          <a:latin typeface="+mn-lt"/>
                          <a:ea typeface="Calibri"/>
                          <a:cs typeface="Times New Roman"/>
                        </a:rPr>
                        <a:t>/ inventors</a:t>
                      </a:r>
                      <a:endParaRPr lang="en-GB" sz="600" b="0" cap="none" spc="-20" baseline="0" dirty="0">
                        <a:ln>
                          <a:noFill/>
                        </a:ln>
                        <a:solidFill>
                          <a:schemeClr val="tx1"/>
                        </a:solidFill>
                        <a:effectLst/>
                        <a:latin typeface="+mn-lt"/>
                        <a:ea typeface="Calibri"/>
                        <a:cs typeface="Times New Roman"/>
                      </a:endParaRPr>
                    </a:p>
                  </a:txBody>
                  <a:tcPr marL="18000" marR="0" marT="10800" marB="1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EF2F5"/>
                    </a:solidFill>
                  </a:tcPr>
                </a:tc>
                <a:tc>
                  <a:txBody>
                    <a:bodyPr/>
                    <a:lstStyle/>
                    <a:p>
                      <a:pPr algn="l">
                        <a:lnSpc>
                          <a:spcPct val="95000"/>
                        </a:lnSpc>
                        <a:spcAft>
                          <a:spcPts val="0"/>
                        </a:spcAft>
                      </a:pPr>
                      <a:r>
                        <a:rPr lang="en-GB" sz="600" b="0" cap="none" spc="0" dirty="0">
                          <a:ln>
                            <a:noFill/>
                          </a:ln>
                          <a:solidFill>
                            <a:schemeClr val="tx1"/>
                          </a:solidFill>
                          <a:effectLst/>
                          <a:latin typeface="+mn-lt"/>
                          <a:ea typeface="Calibri"/>
                          <a:cs typeface="Times New Roman"/>
                        </a:rPr>
                        <a:t>Evolution of inventors </a:t>
                      </a:r>
                      <a:r>
                        <a:rPr lang="en-GB" sz="600" b="0" cap="none" spc="0">
                          <a:ln>
                            <a:noFill/>
                          </a:ln>
                          <a:solidFill>
                            <a:schemeClr val="tx1"/>
                          </a:solidFill>
                          <a:effectLst/>
                          <a:latin typeface="+mn-lt"/>
                          <a:ea typeface="Calibri"/>
                          <a:cs typeface="Times New Roman"/>
                        </a:rPr>
                        <a:t>patenting activity</a:t>
                      </a:r>
                      <a:endParaRPr lang="en-GB" sz="600" b="0" cap="none" spc="0" dirty="0">
                        <a:ln>
                          <a:noFill/>
                        </a:ln>
                        <a:solidFill>
                          <a:schemeClr val="tx1"/>
                        </a:solidFill>
                        <a:effectLst/>
                        <a:latin typeface="+mn-lt"/>
                        <a:ea typeface="Calibri"/>
                        <a:cs typeface="Times New Roman"/>
                      </a:endParaRPr>
                    </a:p>
                  </a:txBody>
                  <a:tcPr marL="18000" marR="0" marT="10800" marB="1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Aft>
                          <a:spcPts val="0"/>
                        </a:spcAft>
                      </a:pPr>
                      <a:r>
                        <a:rPr lang="en-GB" sz="600" b="0" cap="none" spc="0" dirty="0">
                          <a:ln>
                            <a:noFill/>
                          </a:ln>
                          <a:solidFill>
                            <a:schemeClr val="tx1"/>
                          </a:solidFill>
                          <a:effectLst/>
                          <a:latin typeface="+mn-lt"/>
                          <a:ea typeface="Calibri"/>
                          <a:cs typeface="Times New Roman"/>
                        </a:rPr>
                        <a:t>Inventors country </a:t>
                      </a:r>
                      <a:r>
                        <a:rPr lang="en-GB" sz="600" b="0" cap="none" spc="0">
                          <a:ln>
                            <a:noFill/>
                          </a:ln>
                          <a:solidFill>
                            <a:schemeClr val="tx1"/>
                          </a:solidFill>
                          <a:effectLst/>
                          <a:latin typeface="+mn-lt"/>
                          <a:ea typeface="Calibri"/>
                          <a:cs typeface="Times New Roman"/>
                        </a:rPr>
                        <a:t>of origin</a:t>
                      </a:r>
                      <a:endParaRPr lang="en-GB" sz="600" b="0" cap="none" spc="0" dirty="0">
                        <a:ln>
                          <a:noFill/>
                        </a:ln>
                        <a:solidFill>
                          <a:schemeClr val="tx1"/>
                        </a:solidFill>
                        <a:effectLst/>
                        <a:latin typeface="+mn-lt"/>
                        <a:ea typeface="Calibri"/>
                        <a:cs typeface="Times New Roman"/>
                      </a:endParaRPr>
                    </a:p>
                  </a:txBody>
                  <a:tcPr marL="18000" marR="0" marT="10800" marB="1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Aft>
                          <a:spcPts val="0"/>
                        </a:spcAft>
                      </a:pPr>
                      <a:r>
                        <a:rPr lang="en-GB" sz="600" b="0" cap="none" spc="0" dirty="0">
                          <a:ln>
                            <a:noFill/>
                          </a:ln>
                          <a:solidFill>
                            <a:schemeClr val="tx1"/>
                          </a:solidFill>
                          <a:effectLst/>
                          <a:latin typeface="+mn-lt"/>
                          <a:ea typeface="Calibri"/>
                          <a:cs typeface="Times New Roman"/>
                        </a:rPr>
                        <a:t>Research fields</a:t>
                      </a:r>
                      <a:br>
                        <a:rPr lang="en-GB" sz="600" b="0" cap="none" spc="0" dirty="0">
                          <a:ln>
                            <a:noFill/>
                          </a:ln>
                          <a:solidFill>
                            <a:schemeClr val="tx1"/>
                          </a:solidFill>
                          <a:effectLst/>
                          <a:latin typeface="+mn-lt"/>
                          <a:ea typeface="Calibri"/>
                          <a:cs typeface="Times New Roman"/>
                        </a:rPr>
                      </a:br>
                      <a:r>
                        <a:rPr lang="en-GB" sz="600" b="0" cap="none" spc="0" dirty="0">
                          <a:ln>
                            <a:noFill/>
                          </a:ln>
                          <a:solidFill>
                            <a:schemeClr val="tx1"/>
                          </a:solidFill>
                          <a:effectLst/>
                          <a:latin typeface="+mn-lt"/>
                          <a:ea typeface="Calibri"/>
                          <a:cs typeface="Times New Roman"/>
                        </a:rPr>
                        <a:t>of </a:t>
                      </a:r>
                      <a:r>
                        <a:rPr lang="en-GB" sz="600" b="0" cap="none" spc="0">
                          <a:ln>
                            <a:noFill/>
                          </a:ln>
                          <a:solidFill>
                            <a:schemeClr val="tx1"/>
                          </a:solidFill>
                          <a:effectLst/>
                          <a:latin typeface="+mn-lt"/>
                          <a:ea typeface="Calibri"/>
                          <a:cs typeface="Times New Roman"/>
                        </a:rPr>
                        <a:t>the inventors</a:t>
                      </a:r>
                      <a:endParaRPr lang="en-GB" sz="600" b="0" cap="none" spc="0" dirty="0">
                        <a:ln>
                          <a:noFill/>
                        </a:ln>
                        <a:solidFill>
                          <a:schemeClr val="tx1"/>
                        </a:solidFill>
                        <a:effectLst/>
                        <a:latin typeface="+mn-lt"/>
                        <a:ea typeface="Calibri"/>
                        <a:cs typeface="Times New Roman"/>
                      </a:endParaRPr>
                    </a:p>
                  </a:txBody>
                  <a:tcPr marL="18000" marR="0" marT="10800" marB="1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284664">
                <a:tc>
                  <a:txBody>
                    <a:bodyPr/>
                    <a:lstStyle/>
                    <a:p>
                      <a:pPr algn="l">
                        <a:lnSpc>
                          <a:spcPct val="95000"/>
                        </a:lnSpc>
                        <a:spcAft>
                          <a:spcPts val="0"/>
                        </a:spcAft>
                      </a:pPr>
                      <a:r>
                        <a:rPr lang="en-GB" sz="600" b="1" cap="none" spc="0">
                          <a:ln>
                            <a:noFill/>
                          </a:ln>
                          <a:solidFill>
                            <a:schemeClr val="tx1"/>
                          </a:solidFill>
                          <a:effectLst/>
                          <a:latin typeface="+mn-lt"/>
                          <a:ea typeface="Calibri"/>
                          <a:cs typeface="Times New Roman"/>
                        </a:rPr>
                        <a:t>Publication Year</a:t>
                      </a:r>
                      <a:endParaRPr lang="en-GB" sz="600" b="1" cap="none" spc="0" dirty="0">
                        <a:ln>
                          <a:noFill/>
                        </a:ln>
                        <a:solidFill>
                          <a:schemeClr val="tx1"/>
                        </a:solidFill>
                        <a:effectLst/>
                        <a:latin typeface="+mn-lt"/>
                        <a:ea typeface="Calibri"/>
                        <a:cs typeface="Times New Roman"/>
                      </a:endParaRPr>
                    </a:p>
                  </a:txBody>
                  <a:tcPr marL="18000" marR="0" marT="10800" marB="1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lnSpc>
                          <a:spcPct val="95000"/>
                        </a:lnSpc>
                        <a:spcAft>
                          <a:spcPts val="0"/>
                        </a:spcAft>
                      </a:pPr>
                      <a:endParaRPr lang="en-GB" sz="600" b="0" cap="none" spc="0" dirty="0">
                        <a:ln>
                          <a:noFill/>
                        </a:ln>
                        <a:solidFill>
                          <a:schemeClr val="tx1"/>
                        </a:solidFill>
                        <a:effectLst/>
                        <a:latin typeface="+mn-lt"/>
                        <a:ea typeface="Calibri"/>
                        <a:cs typeface="Times New Roman"/>
                      </a:endParaRPr>
                    </a:p>
                  </a:txBody>
                  <a:tcPr marL="18000" marR="0" marT="10800" marB="1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Aft>
                          <a:spcPts val="0"/>
                        </a:spcAft>
                      </a:pPr>
                      <a:endParaRPr lang="en-GB" sz="600" b="0" cap="none" spc="0" dirty="0">
                        <a:ln>
                          <a:noFill/>
                        </a:ln>
                        <a:solidFill>
                          <a:schemeClr val="tx1"/>
                        </a:solidFill>
                        <a:effectLst/>
                        <a:latin typeface="+mn-lt"/>
                        <a:ea typeface="Calibri"/>
                        <a:cs typeface="Times New Roman"/>
                      </a:endParaRPr>
                    </a:p>
                  </a:txBody>
                  <a:tcPr marL="18000" marR="0" marT="10800" marB="1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Aft>
                          <a:spcPts val="0"/>
                        </a:spcAft>
                      </a:pPr>
                      <a:r>
                        <a:rPr lang="en-GB" sz="600" b="0" cap="none" spc="0" dirty="0">
                          <a:ln>
                            <a:noFill/>
                          </a:ln>
                          <a:solidFill>
                            <a:schemeClr val="tx1"/>
                          </a:solidFill>
                          <a:effectLst/>
                          <a:latin typeface="+mn-lt"/>
                          <a:ea typeface="Calibri"/>
                          <a:cs typeface="Times New Roman"/>
                        </a:rPr>
                        <a:t>Evolution of the activity </a:t>
                      </a:r>
                      <a:r>
                        <a:rPr lang="en-GB" sz="600" b="0" cap="none" spc="0">
                          <a:ln>
                            <a:noFill/>
                          </a:ln>
                          <a:solidFill>
                            <a:schemeClr val="tx1"/>
                          </a:solidFill>
                          <a:effectLst/>
                          <a:latin typeface="+mn-lt"/>
                          <a:ea typeface="Calibri"/>
                          <a:cs typeface="Times New Roman"/>
                        </a:rPr>
                        <a:t>per country</a:t>
                      </a:r>
                      <a:endParaRPr lang="en-GB" sz="600" b="0" cap="none" spc="0" dirty="0">
                        <a:ln>
                          <a:noFill/>
                        </a:ln>
                        <a:solidFill>
                          <a:schemeClr val="tx1"/>
                        </a:solidFill>
                        <a:effectLst/>
                        <a:latin typeface="+mn-lt"/>
                        <a:ea typeface="Calibri"/>
                        <a:cs typeface="Times New Roman"/>
                      </a:endParaRPr>
                    </a:p>
                  </a:txBody>
                  <a:tcPr marL="18000" marR="0" marT="10800" marB="1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EF2F5"/>
                    </a:solidFill>
                  </a:tcPr>
                </a:tc>
                <a:tc>
                  <a:txBody>
                    <a:bodyPr/>
                    <a:lstStyle/>
                    <a:p>
                      <a:pPr algn="l">
                        <a:lnSpc>
                          <a:spcPct val="95000"/>
                        </a:lnSpc>
                        <a:spcAft>
                          <a:spcPts val="0"/>
                        </a:spcAft>
                      </a:pPr>
                      <a:r>
                        <a:rPr lang="en-GB" sz="600" b="0" cap="none" spc="0" dirty="0">
                          <a:ln>
                            <a:noFill/>
                          </a:ln>
                          <a:solidFill>
                            <a:schemeClr val="tx1"/>
                          </a:solidFill>
                          <a:effectLst/>
                          <a:latin typeface="+mn-lt"/>
                          <a:ea typeface="Calibri"/>
                          <a:cs typeface="Times New Roman"/>
                        </a:rPr>
                        <a:t>Evolution of country </a:t>
                      </a:r>
                      <a:r>
                        <a:rPr lang="en-GB" sz="600" b="0" cap="none" spc="0">
                          <a:ln>
                            <a:noFill/>
                          </a:ln>
                          <a:solidFill>
                            <a:schemeClr val="tx1"/>
                          </a:solidFill>
                          <a:effectLst/>
                          <a:latin typeface="+mn-lt"/>
                          <a:ea typeface="Calibri"/>
                          <a:cs typeface="Times New Roman"/>
                        </a:rPr>
                        <a:t>patent output</a:t>
                      </a:r>
                      <a:endParaRPr lang="en-GB" sz="600" b="0" cap="none" spc="0" dirty="0">
                        <a:ln>
                          <a:noFill/>
                        </a:ln>
                        <a:solidFill>
                          <a:schemeClr val="tx1"/>
                        </a:solidFill>
                        <a:effectLst/>
                        <a:latin typeface="+mn-lt"/>
                        <a:ea typeface="Calibri"/>
                        <a:cs typeface="Times New Roman"/>
                      </a:endParaRPr>
                    </a:p>
                  </a:txBody>
                  <a:tcPr marL="18000" marR="0" marT="10800" marB="1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Aft>
                          <a:spcPts val="0"/>
                        </a:spcAft>
                      </a:pPr>
                      <a:r>
                        <a:rPr lang="en-GB" sz="600" b="0" cap="none" spc="0" dirty="0">
                          <a:ln>
                            <a:noFill/>
                          </a:ln>
                          <a:solidFill>
                            <a:schemeClr val="tx1"/>
                          </a:solidFill>
                          <a:effectLst/>
                          <a:latin typeface="+mn-lt"/>
                          <a:ea typeface="Calibri"/>
                          <a:cs typeface="Times New Roman"/>
                        </a:rPr>
                        <a:t>Evolution of </a:t>
                      </a:r>
                      <a:r>
                        <a:rPr lang="en-GB" sz="600" b="0" cap="none" spc="0">
                          <a:ln>
                            <a:noFill/>
                          </a:ln>
                          <a:solidFill>
                            <a:schemeClr val="tx1"/>
                          </a:solidFill>
                          <a:effectLst/>
                          <a:latin typeface="+mn-lt"/>
                          <a:ea typeface="Calibri"/>
                          <a:cs typeface="Times New Roman"/>
                        </a:rPr>
                        <a:t>technology sector</a:t>
                      </a:r>
                      <a:endParaRPr lang="en-GB" sz="600" b="0" cap="none" spc="0" dirty="0">
                        <a:ln>
                          <a:noFill/>
                        </a:ln>
                        <a:solidFill>
                          <a:schemeClr val="tx1"/>
                        </a:solidFill>
                        <a:effectLst/>
                        <a:latin typeface="+mn-lt"/>
                        <a:ea typeface="Calibri"/>
                        <a:cs typeface="Times New Roman"/>
                      </a:endParaRPr>
                    </a:p>
                  </a:txBody>
                  <a:tcPr marL="18000" marR="0" marT="10800" marB="1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284664">
                <a:tc>
                  <a:txBody>
                    <a:bodyPr/>
                    <a:lstStyle/>
                    <a:p>
                      <a:pPr algn="l">
                        <a:lnSpc>
                          <a:spcPct val="95000"/>
                        </a:lnSpc>
                        <a:spcAft>
                          <a:spcPts val="0"/>
                        </a:spcAft>
                      </a:pPr>
                      <a:r>
                        <a:rPr lang="en-GB" sz="600" b="1" cap="none" spc="0">
                          <a:ln>
                            <a:noFill/>
                          </a:ln>
                          <a:solidFill>
                            <a:schemeClr val="tx1"/>
                          </a:solidFill>
                          <a:effectLst/>
                          <a:latin typeface="+mn-lt"/>
                          <a:ea typeface="Calibri"/>
                          <a:cs typeface="Times New Roman"/>
                        </a:rPr>
                        <a:t>Priority Country</a:t>
                      </a:r>
                      <a:endParaRPr lang="en-GB" sz="600" b="1" cap="none" spc="0" dirty="0">
                        <a:ln>
                          <a:noFill/>
                        </a:ln>
                        <a:solidFill>
                          <a:schemeClr val="tx1"/>
                        </a:solidFill>
                        <a:effectLst/>
                        <a:latin typeface="+mn-lt"/>
                        <a:ea typeface="Calibri"/>
                        <a:cs typeface="Times New Roman"/>
                      </a:endParaRPr>
                    </a:p>
                  </a:txBody>
                  <a:tcPr marL="18000" marR="0" marT="10800" marB="1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lnSpc>
                          <a:spcPct val="95000"/>
                        </a:lnSpc>
                        <a:spcAft>
                          <a:spcPts val="0"/>
                        </a:spcAft>
                      </a:pPr>
                      <a:endParaRPr lang="en-GB" sz="600" b="0" cap="none" spc="0" dirty="0">
                        <a:ln>
                          <a:noFill/>
                        </a:ln>
                        <a:solidFill>
                          <a:schemeClr val="tx1"/>
                        </a:solidFill>
                        <a:effectLst/>
                        <a:latin typeface="+mn-lt"/>
                        <a:ea typeface="Calibri"/>
                        <a:cs typeface="Times New Roman"/>
                      </a:endParaRPr>
                    </a:p>
                  </a:txBody>
                  <a:tcPr marL="18000" marR="0" marT="10800" marB="1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Aft>
                          <a:spcPts val="0"/>
                        </a:spcAft>
                      </a:pPr>
                      <a:endParaRPr lang="en-GB" sz="600" b="0" cap="none" spc="0" dirty="0">
                        <a:ln>
                          <a:noFill/>
                        </a:ln>
                        <a:solidFill>
                          <a:schemeClr val="tx1"/>
                        </a:solidFill>
                        <a:effectLst/>
                        <a:latin typeface="+mn-lt"/>
                        <a:ea typeface="Calibri"/>
                        <a:cs typeface="Times New Roman"/>
                      </a:endParaRPr>
                    </a:p>
                  </a:txBody>
                  <a:tcPr marL="18000" marR="0" marT="10800" marB="1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Aft>
                          <a:spcPts val="0"/>
                        </a:spcAft>
                      </a:pPr>
                      <a:endParaRPr lang="en-GB" sz="600" b="0" cap="none" spc="0" dirty="0">
                        <a:ln>
                          <a:noFill/>
                        </a:ln>
                        <a:solidFill>
                          <a:schemeClr val="tx1"/>
                        </a:solidFill>
                        <a:effectLst/>
                        <a:latin typeface="+mn-lt"/>
                        <a:ea typeface="Calibri"/>
                        <a:cs typeface="Times New Roman"/>
                      </a:endParaRPr>
                    </a:p>
                  </a:txBody>
                  <a:tcPr marL="18000" marR="0" marT="10800" marB="1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Aft>
                          <a:spcPts val="0"/>
                        </a:spcAft>
                      </a:pPr>
                      <a:r>
                        <a:rPr lang="en-GB" sz="600" b="0" cap="none" spc="0" dirty="0">
                          <a:ln>
                            <a:noFill/>
                          </a:ln>
                          <a:solidFill>
                            <a:schemeClr val="tx1"/>
                          </a:solidFill>
                          <a:effectLst/>
                          <a:latin typeface="+mn-lt"/>
                          <a:ea typeface="Calibri"/>
                          <a:cs typeface="Times New Roman"/>
                        </a:rPr>
                        <a:t>Collaboration </a:t>
                      </a:r>
                      <a:r>
                        <a:rPr lang="en-GB" sz="600" b="0" cap="none" spc="0">
                          <a:ln>
                            <a:noFill/>
                          </a:ln>
                          <a:solidFill>
                            <a:schemeClr val="tx1"/>
                          </a:solidFill>
                          <a:effectLst/>
                          <a:latin typeface="+mn-lt"/>
                          <a:ea typeface="Calibri"/>
                          <a:cs typeface="Times New Roman"/>
                        </a:rPr>
                        <a:t>between countries</a:t>
                      </a:r>
                      <a:endParaRPr lang="en-GB" sz="600" b="0" cap="none" spc="0" dirty="0">
                        <a:ln>
                          <a:noFill/>
                        </a:ln>
                        <a:solidFill>
                          <a:schemeClr val="tx1"/>
                        </a:solidFill>
                        <a:effectLst/>
                        <a:latin typeface="+mn-lt"/>
                        <a:ea typeface="Calibri"/>
                        <a:cs typeface="Times New Roman"/>
                      </a:endParaRPr>
                    </a:p>
                  </a:txBody>
                  <a:tcPr marL="18000" marR="0" marT="10800" marB="1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EF2F5"/>
                    </a:solidFill>
                  </a:tcPr>
                </a:tc>
                <a:tc>
                  <a:txBody>
                    <a:bodyPr/>
                    <a:lstStyle/>
                    <a:p>
                      <a:pPr algn="l">
                        <a:lnSpc>
                          <a:spcPct val="95000"/>
                        </a:lnSpc>
                        <a:spcAft>
                          <a:spcPts val="0"/>
                        </a:spcAft>
                      </a:pPr>
                      <a:r>
                        <a:rPr lang="en-GB" sz="600" b="0" cap="none" spc="0" dirty="0">
                          <a:ln>
                            <a:noFill/>
                          </a:ln>
                          <a:solidFill>
                            <a:schemeClr val="tx1"/>
                          </a:solidFill>
                          <a:effectLst/>
                          <a:latin typeface="+mn-lt"/>
                          <a:ea typeface="Calibri"/>
                          <a:cs typeface="Times New Roman"/>
                        </a:rPr>
                        <a:t>Key technological areas </a:t>
                      </a:r>
                      <a:r>
                        <a:rPr lang="en-GB" sz="600" b="0" cap="none" spc="0">
                          <a:ln>
                            <a:noFill/>
                          </a:ln>
                          <a:solidFill>
                            <a:schemeClr val="tx1"/>
                          </a:solidFill>
                          <a:effectLst/>
                          <a:latin typeface="+mn-lt"/>
                          <a:ea typeface="Calibri"/>
                          <a:cs typeface="Times New Roman"/>
                        </a:rPr>
                        <a:t>of countries</a:t>
                      </a:r>
                      <a:endParaRPr lang="en-GB" sz="600" b="0" cap="none" spc="0" dirty="0">
                        <a:ln>
                          <a:noFill/>
                        </a:ln>
                        <a:solidFill>
                          <a:schemeClr val="tx1"/>
                        </a:solidFill>
                        <a:effectLst/>
                        <a:latin typeface="+mn-lt"/>
                        <a:ea typeface="Calibri"/>
                        <a:cs typeface="Times New Roman"/>
                      </a:endParaRPr>
                    </a:p>
                  </a:txBody>
                  <a:tcPr marL="18000" marR="0" marT="10800" marB="1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284664">
                <a:tc>
                  <a:txBody>
                    <a:bodyPr/>
                    <a:lstStyle/>
                    <a:p>
                      <a:pPr algn="l">
                        <a:lnSpc>
                          <a:spcPct val="95000"/>
                        </a:lnSpc>
                        <a:spcAft>
                          <a:spcPts val="0"/>
                        </a:spcAft>
                      </a:pPr>
                      <a:r>
                        <a:rPr lang="en-GB" sz="600" b="1" cap="none" spc="0">
                          <a:ln>
                            <a:noFill/>
                          </a:ln>
                          <a:solidFill>
                            <a:schemeClr val="tx1"/>
                          </a:solidFill>
                          <a:effectLst/>
                          <a:latin typeface="+mn-lt"/>
                          <a:ea typeface="Calibri"/>
                          <a:cs typeface="Times New Roman"/>
                        </a:rPr>
                        <a:t>Classes</a:t>
                      </a:r>
                      <a:endParaRPr lang="en-GB" sz="600" b="1" cap="none" spc="0" dirty="0">
                        <a:ln>
                          <a:noFill/>
                        </a:ln>
                        <a:solidFill>
                          <a:schemeClr val="tx1"/>
                        </a:solidFill>
                        <a:effectLst/>
                        <a:latin typeface="+mn-lt"/>
                        <a:ea typeface="Calibri"/>
                        <a:cs typeface="Times New Roman"/>
                      </a:endParaRPr>
                    </a:p>
                  </a:txBody>
                  <a:tcPr marL="18000" marR="0" marT="10800" marB="1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lnSpc>
                          <a:spcPct val="95000"/>
                        </a:lnSpc>
                        <a:spcAft>
                          <a:spcPts val="0"/>
                        </a:spcAft>
                      </a:pPr>
                      <a:endParaRPr lang="en-GB" sz="600" b="0" cap="none" spc="0" dirty="0">
                        <a:ln>
                          <a:noFill/>
                        </a:ln>
                        <a:solidFill>
                          <a:schemeClr val="tx1"/>
                        </a:solidFill>
                        <a:effectLst/>
                        <a:latin typeface="+mn-lt"/>
                        <a:ea typeface="Calibri"/>
                        <a:cs typeface="Times New Roman"/>
                      </a:endParaRPr>
                    </a:p>
                  </a:txBody>
                  <a:tcPr marL="18000" marR="0" marT="10800" marB="1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Aft>
                          <a:spcPts val="0"/>
                        </a:spcAft>
                      </a:pPr>
                      <a:endParaRPr lang="en-GB" sz="600" b="0" cap="none" spc="0" dirty="0">
                        <a:ln>
                          <a:noFill/>
                        </a:ln>
                        <a:solidFill>
                          <a:schemeClr val="tx1"/>
                        </a:solidFill>
                        <a:effectLst/>
                        <a:latin typeface="+mn-lt"/>
                        <a:ea typeface="Calibri"/>
                        <a:cs typeface="Times New Roman"/>
                      </a:endParaRPr>
                    </a:p>
                  </a:txBody>
                  <a:tcPr marL="18000" marR="0" marT="10800" marB="1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Aft>
                          <a:spcPts val="0"/>
                        </a:spcAft>
                      </a:pPr>
                      <a:endParaRPr lang="en-GB" sz="600" b="0" cap="none" spc="0" dirty="0">
                        <a:ln>
                          <a:noFill/>
                        </a:ln>
                        <a:solidFill>
                          <a:schemeClr val="tx1"/>
                        </a:solidFill>
                        <a:effectLst/>
                        <a:latin typeface="+mn-lt"/>
                        <a:ea typeface="Calibri"/>
                        <a:cs typeface="Times New Roman"/>
                      </a:endParaRPr>
                    </a:p>
                  </a:txBody>
                  <a:tcPr marL="18000" marR="0" marT="10800" marB="1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Aft>
                          <a:spcPts val="0"/>
                        </a:spcAft>
                      </a:pPr>
                      <a:endParaRPr lang="en-GB" sz="600" b="0" cap="none" spc="0" dirty="0">
                        <a:ln>
                          <a:noFill/>
                        </a:ln>
                        <a:solidFill>
                          <a:schemeClr val="tx1"/>
                        </a:solidFill>
                        <a:effectLst/>
                        <a:latin typeface="+mn-lt"/>
                        <a:ea typeface="Calibri"/>
                        <a:cs typeface="Times New Roman"/>
                      </a:endParaRPr>
                    </a:p>
                  </a:txBody>
                  <a:tcPr marL="18000" marR="0" marT="10800" marB="1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Aft>
                          <a:spcPts val="0"/>
                        </a:spcAft>
                      </a:pPr>
                      <a:r>
                        <a:rPr lang="en-GB" sz="600" b="0" cap="none" spc="0" dirty="0">
                          <a:ln>
                            <a:noFill/>
                          </a:ln>
                          <a:solidFill>
                            <a:schemeClr val="tx1"/>
                          </a:solidFill>
                          <a:effectLst/>
                          <a:latin typeface="+mn-lt"/>
                          <a:ea typeface="Calibri"/>
                          <a:cs typeface="Times New Roman"/>
                        </a:rPr>
                        <a:t>Relationships between techno-logical domains</a:t>
                      </a:r>
                    </a:p>
                  </a:txBody>
                  <a:tcPr marL="18000" marR="0" marT="10800" marB="1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F2F5"/>
                    </a:solidFill>
                  </a:tcPr>
                </a:tc>
                <a:extLst>
                  <a:ext uri="{0D108BD9-81ED-4DB2-BD59-A6C34878D82A}">
                    <a16:rowId xmlns="" xmlns:a16="http://schemas.microsoft.com/office/drawing/2014/main" val="10005"/>
                  </a:ext>
                </a:extLst>
              </a:tr>
            </a:tbl>
          </a:graphicData>
        </a:graphic>
      </p:graphicFrame>
      <p:cxnSp>
        <p:nvCxnSpPr>
          <p:cNvPr id="11" name="Gerader Verbinder 10">
            <a:extLst>
              <a:ext uri="{FF2B5EF4-FFF2-40B4-BE49-F238E27FC236}">
                <a16:creationId xmlns="" xmlns:a16="http://schemas.microsoft.com/office/drawing/2014/main" id="{00701CC8-1471-424C-A01A-60477F9B9ED3}"/>
              </a:ext>
            </a:extLst>
          </p:cNvPr>
          <p:cNvCxnSpPr/>
          <p:nvPr/>
        </p:nvCxnSpPr>
        <p:spPr>
          <a:xfrm>
            <a:off x="684213" y="504627"/>
            <a:ext cx="37727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 xmlns:a16="http://schemas.microsoft.com/office/drawing/2014/main" id="{A60128F7-970C-4B3A-AE74-D8C0DDDB1FEE}"/>
              </a:ext>
            </a:extLst>
          </p:cNvPr>
          <p:cNvCxnSpPr/>
          <p:nvPr/>
        </p:nvCxnSpPr>
        <p:spPr>
          <a:xfrm>
            <a:off x="4759687" y="504627"/>
            <a:ext cx="37727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 xmlns:a16="http://schemas.microsoft.com/office/drawing/2014/main" id="{73B6A40D-5434-4FA4-839D-350D9FAF6908}"/>
              </a:ext>
            </a:extLst>
          </p:cNvPr>
          <p:cNvCxnSpPr/>
          <p:nvPr/>
        </p:nvCxnSpPr>
        <p:spPr>
          <a:xfrm>
            <a:off x="684213" y="2240079"/>
            <a:ext cx="37727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uppieren 2">
            <a:extLst>
              <a:ext uri="{FF2B5EF4-FFF2-40B4-BE49-F238E27FC236}">
                <a16:creationId xmlns="" xmlns:a16="http://schemas.microsoft.com/office/drawing/2014/main" id="{3C74AE36-0020-4A82-BBFD-A24FE344D98B}"/>
              </a:ext>
            </a:extLst>
          </p:cNvPr>
          <p:cNvGrpSpPr>
            <a:grpSpLocks noChangeAspect="1"/>
          </p:cNvGrpSpPr>
          <p:nvPr/>
        </p:nvGrpSpPr>
        <p:grpSpPr>
          <a:xfrm>
            <a:off x="4168966" y="188629"/>
            <a:ext cx="288000" cy="288024"/>
            <a:chOff x="3094037" y="3670300"/>
            <a:chExt cx="1360488" cy="1357313"/>
          </a:xfrm>
        </p:grpSpPr>
        <p:sp>
          <p:nvSpPr>
            <p:cNvPr id="45" name="Freeform 69">
              <a:extLst>
                <a:ext uri="{FF2B5EF4-FFF2-40B4-BE49-F238E27FC236}">
                  <a16:creationId xmlns="" xmlns:a16="http://schemas.microsoft.com/office/drawing/2014/main" id="{E5A897D2-D9CD-470E-88E8-9CC2DD9B82A6}"/>
                </a:ext>
              </a:extLst>
            </p:cNvPr>
            <p:cNvSpPr>
              <a:spLocks/>
            </p:cNvSpPr>
            <p:nvPr/>
          </p:nvSpPr>
          <p:spPr bwMode="auto">
            <a:xfrm>
              <a:off x="3094037" y="3670300"/>
              <a:ext cx="1360488" cy="1357313"/>
            </a:xfrm>
            <a:custGeom>
              <a:avLst/>
              <a:gdLst>
                <a:gd name="T0" fmla="*/ 46 w 363"/>
                <a:gd name="T1" fmla="*/ 0 h 362"/>
                <a:gd name="T2" fmla="*/ 0 w 363"/>
                <a:gd name="T3" fmla="*/ 45 h 362"/>
                <a:gd name="T4" fmla="*/ 0 w 363"/>
                <a:gd name="T5" fmla="*/ 317 h 362"/>
                <a:gd name="T6" fmla="*/ 46 w 363"/>
                <a:gd name="T7" fmla="*/ 362 h 362"/>
                <a:gd name="T8" fmla="*/ 318 w 363"/>
                <a:gd name="T9" fmla="*/ 362 h 362"/>
                <a:gd name="T10" fmla="*/ 363 w 363"/>
                <a:gd name="T11" fmla="*/ 317 h 362"/>
                <a:gd name="T12" fmla="*/ 363 w 363"/>
                <a:gd name="T13" fmla="*/ 45 h 362"/>
                <a:gd name="T14" fmla="*/ 318 w 363"/>
                <a:gd name="T15" fmla="*/ 0 h 362"/>
                <a:gd name="T16" fmla="*/ 46 w 363"/>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362">
                  <a:moveTo>
                    <a:pt x="46" y="0"/>
                  </a:moveTo>
                  <a:cubicBezTo>
                    <a:pt x="46" y="0"/>
                    <a:pt x="0" y="0"/>
                    <a:pt x="0" y="45"/>
                  </a:cubicBezTo>
                  <a:cubicBezTo>
                    <a:pt x="0" y="317"/>
                    <a:pt x="0" y="317"/>
                    <a:pt x="0" y="317"/>
                  </a:cubicBezTo>
                  <a:cubicBezTo>
                    <a:pt x="0" y="317"/>
                    <a:pt x="0" y="362"/>
                    <a:pt x="46" y="362"/>
                  </a:cubicBezTo>
                  <a:cubicBezTo>
                    <a:pt x="318" y="362"/>
                    <a:pt x="318" y="362"/>
                    <a:pt x="318" y="362"/>
                  </a:cubicBezTo>
                  <a:cubicBezTo>
                    <a:pt x="318" y="362"/>
                    <a:pt x="363" y="362"/>
                    <a:pt x="363" y="317"/>
                  </a:cubicBezTo>
                  <a:cubicBezTo>
                    <a:pt x="363" y="45"/>
                    <a:pt x="363" y="45"/>
                    <a:pt x="363" y="45"/>
                  </a:cubicBezTo>
                  <a:cubicBezTo>
                    <a:pt x="363" y="45"/>
                    <a:pt x="363" y="0"/>
                    <a:pt x="318" y="0"/>
                  </a:cubicBezTo>
                  <a:lnTo>
                    <a:pt x="4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6" name="Freeform 70">
              <a:extLst>
                <a:ext uri="{FF2B5EF4-FFF2-40B4-BE49-F238E27FC236}">
                  <a16:creationId xmlns="" xmlns:a16="http://schemas.microsoft.com/office/drawing/2014/main" id="{7AF819B8-4DCE-46E6-A315-1BE4F950D259}"/>
                </a:ext>
              </a:extLst>
            </p:cNvPr>
            <p:cNvSpPr>
              <a:spLocks noEditPoints="1"/>
            </p:cNvSpPr>
            <p:nvPr/>
          </p:nvSpPr>
          <p:spPr bwMode="auto">
            <a:xfrm>
              <a:off x="3686175" y="3876675"/>
              <a:ext cx="180975" cy="944563"/>
            </a:xfrm>
            <a:custGeom>
              <a:avLst/>
              <a:gdLst>
                <a:gd name="T0" fmla="*/ 114 w 114"/>
                <a:gd name="T1" fmla="*/ 165 h 595"/>
                <a:gd name="T2" fmla="*/ 0 w 114"/>
                <a:gd name="T3" fmla="*/ 165 h 595"/>
                <a:gd name="T4" fmla="*/ 0 w 114"/>
                <a:gd name="T5" fmla="*/ 595 h 595"/>
                <a:gd name="T6" fmla="*/ 114 w 114"/>
                <a:gd name="T7" fmla="*/ 595 h 595"/>
                <a:gd name="T8" fmla="*/ 114 w 114"/>
                <a:gd name="T9" fmla="*/ 165 h 595"/>
                <a:gd name="T10" fmla="*/ 114 w 114"/>
                <a:gd name="T11" fmla="*/ 0 h 595"/>
                <a:gd name="T12" fmla="*/ 0 w 114"/>
                <a:gd name="T13" fmla="*/ 0 h 595"/>
                <a:gd name="T14" fmla="*/ 0 w 114"/>
                <a:gd name="T15" fmla="*/ 106 h 595"/>
                <a:gd name="T16" fmla="*/ 114 w 114"/>
                <a:gd name="T17" fmla="*/ 106 h 595"/>
                <a:gd name="T18" fmla="*/ 114 w 114"/>
                <a:gd name="T19"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595">
                  <a:moveTo>
                    <a:pt x="114" y="165"/>
                  </a:moveTo>
                  <a:lnTo>
                    <a:pt x="0" y="165"/>
                  </a:lnTo>
                  <a:lnTo>
                    <a:pt x="0" y="595"/>
                  </a:lnTo>
                  <a:lnTo>
                    <a:pt x="114" y="595"/>
                  </a:lnTo>
                  <a:lnTo>
                    <a:pt x="114" y="165"/>
                  </a:lnTo>
                  <a:close/>
                  <a:moveTo>
                    <a:pt x="114" y="0"/>
                  </a:moveTo>
                  <a:lnTo>
                    <a:pt x="0" y="0"/>
                  </a:lnTo>
                  <a:lnTo>
                    <a:pt x="0" y="106"/>
                  </a:lnTo>
                  <a:lnTo>
                    <a:pt x="114" y="106"/>
                  </a:lnTo>
                  <a:lnTo>
                    <a:pt x="1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47" name="Gruppieren 46">
            <a:extLst>
              <a:ext uri="{FF2B5EF4-FFF2-40B4-BE49-F238E27FC236}">
                <a16:creationId xmlns="" xmlns:a16="http://schemas.microsoft.com/office/drawing/2014/main" id="{6632F632-E7F6-48DA-82F2-E9493401C4EA}"/>
              </a:ext>
            </a:extLst>
          </p:cNvPr>
          <p:cNvGrpSpPr>
            <a:grpSpLocks noChangeAspect="1"/>
          </p:cNvGrpSpPr>
          <p:nvPr/>
        </p:nvGrpSpPr>
        <p:grpSpPr>
          <a:xfrm>
            <a:off x="8244440" y="188653"/>
            <a:ext cx="288000" cy="288000"/>
            <a:chOff x="676800" y="987425"/>
            <a:chExt cx="468000" cy="468000"/>
          </a:xfrm>
        </p:grpSpPr>
        <p:sp>
          <p:nvSpPr>
            <p:cNvPr id="48" name="Freeform 34">
              <a:extLst>
                <a:ext uri="{FF2B5EF4-FFF2-40B4-BE49-F238E27FC236}">
                  <a16:creationId xmlns="" xmlns:a16="http://schemas.microsoft.com/office/drawing/2014/main" id="{4F56C66F-F3AF-462C-9AAB-62139E3FD413}"/>
                </a:ext>
              </a:extLst>
            </p:cNvPr>
            <p:cNvSpPr>
              <a:spLocks noChangeAspect="1"/>
            </p:cNvSpPr>
            <p:nvPr/>
          </p:nvSpPr>
          <p:spPr bwMode="auto">
            <a:xfrm>
              <a:off x="676800" y="987425"/>
              <a:ext cx="468000" cy="468000"/>
            </a:xfrm>
            <a:custGeom>
              <a:avLst/>
              <a:gdLst>
                <a:gd name="T0" fmla="*/ 45 w 363"/>
                <a:gd name="T1" fmla="*/ 0 h 363"/>
                <a:gd name="T2" fmla="*/ 0 w 363"/>
                <a:gd name="T3" fmla="*/ 45 h 363"/>
                <a:gd name="T4" fmla="*/ 0 w 363"/>
                <a:gd name="T5" fmla="*/ 317 h 363"/>
                <a:gd name="T6" fmla="*/ 45 w 363"/>
                <a:gd name="T7" fmla="*/ 363 h 363"/>
                <a:gd name="T8" fmla="*/ 317 w 363"/>
                <a:gd name="T9" fmla="*/ 363 h 363"/>
                <a:gd name="T10" fmla="*/ 363 w 363"/>
                <a:gd name="T11" fmla="*/ 317 h 363"/>
                <a:gd name="T12" fmla="*/ 363 w 363"/>
                <a:gd name="T13" fmla="*/ 45 h 363"/>
                <a:gd name="T14" fmla="*/ 317 w 363"/>
                <a:gd name="T15" fmla="*/ 0 h 363"/>
                <a:gd name="T16" fmla="*/ 45 w 363"/>
                <a:gd name="T17"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363">
                  <a:moveTo>
                    <a:pt x="45" y="0"/>
                  </a:moveTo>
                  <a:cubicBezTo>
                    <a:pt x="45" y="0"/>
                    <a:pt x="0" y="0"/>
                    <a:pt x="0" y="45"/>
                  </a:cubicBezTo>
                  <a:cubicBezTo>
                    <a:pt x="0" y="317"/>
                    <a:pt x="0" y="317"/>
                    <a:pt x="0" y="317"/>
                  </a:cubicBezTo>
                  <a:cubicBezTo>
                    <a:pt x="0" y="317"/>
                    <a:pt x="0" y="363"/>
                    <a:pt x="45" y="363"/>
                  </a:cubicBezTo>
                  <a:cubicBezTo>
                    <a:pt x="317" y="363"/>
                    <a:pt x="317" y="363"/>
                    <a:pt x="317" y="363"/>
                  </a:cubicBezTo>
                  <a:cubicBezTo>
                    <a:pt x="317" y="363"/>
                    <a:pt x="363" y="363"/>
                    <a:pt x="363" y="317"/>
                  </a:cubicBezTo>
                  <a:cubicBezTo>
                    <a:pt x="363" y="45"/>
                    <a:pt x="363" y="45"/>
                    <a:pt x="363" y="45"/>
                  </a:cubicBezTo>
                  <a:cubicBezTo>
                    <a:pt x="363" y="45"/>
                    <a:pt x="363" y="0"/>
                    <a:pt x="317" y="0"/>
                  </a:cubicBezTo>
                  <a:lnTo>
                    <a:pt x="45"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3B464D"/>
                </a:solidFill>
                <a:effectLst/>
                <a:uLnTx/>
                <a:uFillTx/>
                <a:latin typeface="Arial"/>
              </a:endParaRPr>
            </a:p>
          </p:txBody>
        </p:sp>
        <p:sp>
          <p:nvSpPr>
            <p:cNvPr id="49" name="Freeform 7">
              <a:extLst>
                <a:ext uri="{FF2B5EF4-FFF2-40B4-BE49-F238E27FC236}">
                  <a16:creationId xmlns="" xmlns:a16="http://schemas.microsoft.com/office/drawing/2014/main" id="{3453C90C-E9D2-467C-B37C-0D4348E3BCF2}"/>
                </a:ext>
              </a:extLst>
            </p:cNvPr>
            <p:cNvSpPr>
              <a:spLocks noEditPoints="1"/>
            </p:cNvSpPr>
            <p:nvPr/>
          </p:nvSpPr>
          <p:spPr bwMode="auto">
            <a:xfrm>
              <a:off x="800828" y="1066487"/>
              <a:ext cx="219944" cy="309876"/>
            </a:xfrm>
            <a:custGeom>
              <a:avLst/>
              <a:gdLst>
                <a:gd name="T0" fmla="*/ 115 w 181"/>
                <a:gd name="T1" fmla="*/ 206 h 255"/>
                <a:gd name="T2" fmla="*/ 67 w 181"/>
                <a:gd name="T3" fmla="*/ 206 h 255"/>
                <a:gd name="T4" fmla="*/ 67 w 181"/>
                <a:gd name="T5" fmla="*/ 255 h 255"/>
                <a:gd name="T6" fmla="*/ 115 w 181"/>
                <a:gd name="T7" fmla="*/ 255 h 255"/>
                <a:gd name="T8" fmla="*/ 115 w 181"/>
                <a:gd name="T9" fmla="*/ 206 h 255"/>
                <a:gd name="T10" fmla="*/ 114 w 181"/>
                <a:gd name="T11" fmla="*/ 162 h 255"/>
                <a:gd name="T12" fmla="*/ 133 w 181"/>
                <a:gd name="T13" fmla="*/ 142 h 255"/>
                <a:gd name="T14" fmla="*/ 172 w 181"/>
                <a:gd name="T15" fmla="*/ 103 h 255"/>
                <a:gd name="T16" fmla="*/ 181 w 181"/>
                <a:gd name="T17" fmla="*/ 73 h 255"/>
                <a:gd name="T18" fmla="*/ 156 w 181"/>
                <a:gd name="T19" fmla="*/ 22 h 255"/>
                <a:gd name="T20" fmla="*/ 90 w 181"/>
                <a:gd name="T21" fmla="*/ 0 h 255"/>
                <a:gd name="T22" fmla="*/ 26 w 181"/>
                <a:gd name="T23" fmla="*/ 22 h 255"/>
                <a:gd name="T24" fmla="*/ 0 w 181"/>
                <a:gd name="T25" fmla="*/ 74 h 255"/>
                <a:gd name="T26" fmla="*/ 45 w 181"/>
                <a:gd name="T27" fmla="*/ 80 h 255"/>
                <a:gd name="T28" fmla="*/ 62 w 181"/>
                <a:gd name="T29" fmla="*/ 48 h 255"/>
                <a:gd name="T30" fmla="*/ 92 w 181"/>
                <a:gd name="T31" fmla="*/ 37 h 255"/>
                <a:gd name="T32" fmla="*/ 123 w 181"/>
                <a:gd name="T33" fmla="*/ 47 h 255"/>
                <a:gd name="T34" fmla="*/ 134 w 181"/>
                <a:gd name="T35" fmla="*/ 71 h 255"/>
                <a:gd name="T36" fmla="*/ 127 w 181"/>
                <a:gd name="T37" fmla="*/ 90 h 255"/>
                <a:gd name="T38" fmla="*/ 102 w 181"/>
                <a:gd name="T39" fmla="*/ 112 h 255"/>
                <a:gd name="T40" fmla="*/ 74 w 181"/>
                <a:gd name="T41" fmla="*/ 143 h 255"/>
                <a:gd name="T42" fmla="*/ 67 w 181"/>
                <a:gd name="T43" fmla="*/ 178 h 255"/>
                <a:gd name="T44" fmla="*/ 67 w 181"/>
                <a:gd name="T45" fmla="*/ 190 h 255"/>
                <a:gd name="T46" fmla="*/ 111 w 181"/>
                <a:gd name="T47" fmla="*/ 190 h 255"/>
                <a:gd name="T48" fmla="*/ 114 w 181"/>
                <a:gd name="T49" fmla="*/ 162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1" h="255">
                  <a:moveTo>
                    <a:pt x="115" y="206"/>
                  </a:moveTo>
                  <a:cubicBezTo>
                    <a:pt x="67" y="206"/>
                    <a:pt x="67" y="206"/>
                    <a:pt x="67" y="206"/>
                  </a:cubicBezTo>
                  <a:cubicBezTo>
                    <a:pt x="67" y="255"/>
                    <a:pt x="67" y="255"/>
                    <a:pt x="67" y="255"/>
                  </a:cubicBezTo>
                  <a:cubicBezTo>
                    <a:pt x="115" y="255"/>
                    <a:pt x="115" y="255"/>
                    <a:pt x="115" y="255"/>
                  </a:cubicBezTo>
                  <a:lnTo>
                    <a:pt x="115" y="206"/>
                  </a:lnTo>
                  <a:close/>
                  <a:moveTo>
                    <a:pt x="114" y="162"/>
                  </a:moveTo>
                  <a:cubicBezTo>
                    <a:pt x="117" y="157"/>
                    <a:pt x="123" y="150"/>
                    <a:pt x="133" y="142"/>
                  </a:cubicBezTo>
                  <a:cubicBezTo>
                    <a:pt x="153" y="125"/>
                    <a:pt x="166" y="112"/>
                    <a:pt x="172" y="103"/>
                  </a:cubicBezTo>
                  <a:cubicBezTo>
                    <a:pt x="178" y="93"/>
                    <a:pt x="181" y="83"/>
                    <a:pt x="181" y="73"/>
                  </a:cubicBezTo>
                  <a:cubicBezTo>
                    <a:pt x="181" y="53"/>
                    <a:pt x="173" y="37"/>
                    <a:pt x="156" y="22"/>
                  </a:cubicBezTo>
                  <a:cubicBezTo>
                    <a:pt x="140" y="8"/>
                    <a:pt x="118" y="0"/>
                    <a:pt x="90" y="0"/>
                  </a:cubicBezTo>
                  <a:cubicBezTo>
                    <a:pt x="64" y="0"/>
                    <a:pt x="43" y="8"/>
                    <a:pt x="26" y="22"/>
                  </a:cubicBezTo>
                  <a:cubicBezTo>
                    <a:pt x="10" y="36"/>
                    <a:pt x="2" y="54"/>
                    <a:pt x="0" y="74"/>
                  </a:cubicBezTo>
                  <a:cubicBezTo>
                    <a:pt x="45" y="80"/>
                    <a:pt x="45" y="80"/>
                    <a:pt x="45" y="80"/>
                  </a:cubicBezTo>
                  <a:cubicBezTo>
                    <a:pt x="48" y="65"/>
                    <a:pt x="53" y="55"/>
                    <a:pt x="62" y="48"/>
                  </a:cubicBezTo>
                  <a:cubicBezTo>
                    <a:pt x="70" y="41"/>
                    <a:pt x="80" y="37"/>
                    <a:pt x="92" y="37"/>
                  </a:cubicBezTo>
                  <a:cubicBezTo>
                    <a:pt x="105" y="37"/>
                    <a:pt x="115" y="41"/>
                    <a:pt x="123" y="47"/>
                  </a:cubicBezTo>
                  <a:cubicBezTo>
                    <a:pt x="130" y="54"/>
                    <a:pt x="134" y="62"/>
                    <a:pt x="134" y="71"/>
                  </a:cubicBezTo>
                  <a:cubicBezTo>
                    <a:pt x="134" y="78"/>
                    <a:pt x="132" y="84"/>
                    <a:pt x="127" y="90"/>
                  </a:cubicBezTo>
                  <a:cubicBezTo>
                    <a:pt x="125" y="93"/>
                    <a:pt x="116" y="101"/>
                    <a:pt x="102" y="112"/>
                  </a:cubicBezTo>
                  <a:cubicBezTo>
                    <a:pt x="88" y="124"/>
                    <a:pt x="79" y="134"/>
                    <a:pt x="74" y="143"/>
                  </a:cubicBezTo>
                  <a:cubicBezTo>
                    <a:pt x="69" y="152"/>
                    <a:pt x="67" y="164"/>
                    <a:pt x="67" y="178"/>
                  </a:cubicBezTo>
                  <a:cubicBezTo>
                    <a:pt x="67" y="180"/>
                    <a:pt x="67" y="183"/>
                    <a:pt x="67" y="190"/>
                  </a:cubicBezTo>
                  <a:cubicBezTo>
                    <a:pt x="111" y="190"/>
                    <a:pt x="111" y="190"/>
                    <a:pt x="111" y="190"/>
                  </a:cubicBezTo>
                  <a:cubicBezTo>
                    <a:pt x="111" y="176"/>
                    <a:pt x="112" y="167"/>
                    <a:pt x="114" y="16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404955"/>
                </a:solidFill>
                <a:effectLst/>
                <a:uLnTx/>
                <a:uFillTx/>
                <a:latin typeface="Arial"/>
              </a:endParaRPr>
            </a:p>
          </p:txBody>
        </p:sp>
      </p:grpSp>
      <p:grpSp>
        <p:nvGrpSpPr>
          <p:cNvPr id="4" name="Gruppieren 3">
            <a:extLst>
              <a:ext uri="{FF2B5EF4-FFF2-40B4-BE49-F238E27FC236}">
                <a16:creationId xmlns="" xmlns:a16="http://schemas.microsoft.com/office/drawing/2014/main" id="{88EC4632-6CFB-4DCC-8199-CF0CE182218F}"/>
              </a:ext>
            </a:extLst>
          </p:cNvPr>
          <p:cNvGrpSpPr>
            <a:grpSpLocks noChangeAspect="1"/>
          </p:cNvGrpSpPr>
          <p:nvPr/>
        </p:nvGrpSpPr>
        <p:grpSpPr>
          <a:xfrm>
            <a:off x="4168966" y="1924311"/>
            <a:ext cx="288000" cy="288000"/>
            <a:chOff x="303768" y="268475"/>
            <a:chExt cx="288000" cy="288000"/>
          </a:xfrm>
        </p:grpSpPr>
        <p:sp>
          <p:nvSpPr>
            <p:cNvPr id="51" name="Freeform 71">
              <a:extLst>
                <a:ext uri="{FF2B5EF4-FFF2-40B4-BE49-F238E27FC236}">
                  <a16:creationId xmlns="" xmlns:a16="http://schemas.microsoft.com/office/drawing/2014/main" id="{271C15AE-3453-49BF-92BC-25FF74CB07DC}"/>
                </a:ext>
              </a:extLst>
            </p:cNvPr>
            <p:cNvSpPr>
              <a:spLocks/>
            </p:cNvSpPr>
            <p:nvPr/>
          </p:nvSpPr>
          <p:spPr bwMode="auto">
            <a:xfrm>
              <a:off x="303768" y="268475"/>
              <a:ext cx="288000" cy="288000"/>
            </a:xfrm>
            <a:custGeom>
              <a:avLst/>
              <a:gdLst>
                <a:gd name="T0" fmla="*/ 45 w 363"/>
                <a:gd name="T1" fmla="*/ 0 h 362"/>
                <a:gd name="T2" fmla="*/ 0 w 363"/>
                <a:gd name="T3" fmla="*/ 45 h 362"/>
                <a:gd name="T4" fmla="*/ 0 w 363"/>
                <a:gd name="T5" fmla="*/ 317 h 362"/>
                <a:gd name="T6" fmla="*/ 45 w 363"/>
                <a:gd name="T7" fmla="*/ 362 h 362"/>
                <a:gd name="T8" fmla="*/ 317 w 363"/>
                <a:gd name="T9" fmla="*/ 362 h 362"/>
                <a:gd name="T10" fmla="*/ 363 w 363"/>
                <a:gd name="T11" fmla="*/ 317 h 362"/>
                <a:gd name="T12" fmla="*/ 363 w 363"/>
                <a:gd name="T13" fmla="*/ 45 h 362"/>
                <a:gd name="T14" fmla="*/ 317 w 363"/>
                <a:gd name="T15" fmla="*/ 0 h 362"/>
                <a:gd name="T16" fmla="*/ 45 w 363"/>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362">
                  <a:moveTo>
                    <a:pt x="45" y="0"/>
                  </a:moveTo>
                  <a:cubicBezTo>
                    <a:pt x="45" y="0"/>
                    <a:pt x="0" y="0"/>
                    <a:pt x="0" y="45"/>
                  </a:cubicBezTo>
                  <a:cubicBezTo>
                    <a:pt x="0" y="317"/>
                    <a:pt x="0" y="317"/>
                    <a:pt x="0" y="317"/>
                  </a:cubicBezTo>
                  <a:cubicBezTo>
                    <a:pt x="0" y="317"/>
                    <a:pt x="0" y="362"/>
                    <a:pt x="45" y="362"/>
                  </a:cubicBezTo>
                  <a:cubicBezTo>
                    <a:pt x="317" y="362"/>
                    <a:pt x="317" y="362"/>
                    <a:pt x="317" y="362"/>
                  </a:cubicBezTo>
                  <a:cubicBezTo>
                    <a:pt x="317" y="362"/>
                    <a:pt x="363" y="362"/>
                    <a:pt x="363" y="317"/>
                  </a:cubicBezTo>
                  <a:cubicBezTo>
                    <a:pt x="363" y="45"/>
                    <a:pt x="363" y="45"/>
                    <a:pt x="363" y="45"/>
                  </a:cubicBezTo>
                  <a:cubicBezTo>
                    <a:pt x="363" y="45"/>
                    <a:pt x="363" y="0"/>
                    <a:pt x="317" y="0"/>
                  </a:cubicBezTo>
                  <a:lnTo>
                    <a:pt x="45" y="0"/>
                  </a:lnTo>
                  <a:close/>
                </a:path>
              </a:pathLst>
            </a:custGeom>
            <a:solidFill>
              <a:srgbClr val="404955"/>
            </a:solidFill>
            <a:ln>
              <a:noFill/>
            </a:ln>
            <a:extLst/>
          </p:spPr>
          <p:txBody>
            <a:bodyPr vert="horz" wrap="square" lIns="91440" tIns="45720" rIns="91440" bIns="45720" numCol="1" anchor="t" anchorCtr="0" compatLnSpc="1">
              <a:prstTxWarp prst="textNoShape">
                <a:avLst/>
              </a:prstTxWarp>
            </a:bodyPr>
            <a:lstStyle/>
            <a:p>
              <a:pPr>
                <a:defRPr/>
              </a:pPr>
              <a:endParaRPr lang="en-GB" kern="0" dirty="0">
                <a:solidFill>
                  <a:srgbClr val="404955"/>
                </a:solidFill>
                <a:latin typeface="Arial"/>
              </a:endParaRPr>
            </a:p>
          </p:txBody>
        </p:sp>
        <p:grpSp>
          <p:nvGrpSpPr>
            <p:cNvPr id="53" name="Gruppieren 52">
              <a:extLst>
                <a:ext uri="{FF2B5EF4-FFF2-40B4-BE49-F238E27FC236}">
                  <a16:creationId xmlns="" xmlns:a16="http://schemas.microsoft.com/office/drawing/2014/main" id="{A37C24B3-3D7E-4E25-93D3-81EEB17AA864}"/>
                </a:ext>
              </a:extLst>
            </p:cNvPr>
            <p:cNvGrpSpPr/>
            <p:nvPr/>
          </p:nvGrpSpPr>
          <p:grpSpPr>
            <a:xfrm>
              <a:off x="443123" y="364562"/>
              <a:ext cx="114705" cy="154001"/>
              <a:chOff x="734527" y="1052920"/>
              <a:chExt cx="227770" cy="337010"/>
            </a:xfrm>
          </p:grpSpPr>
          <p:sp>
            <p:nvSpPr>
              <p:cNvPr id="57" name="AutoShape 1420">
                <a:extLst>
                  <a:ext uri="{FF2B5EF4-FFF2-40B4-BE49-F238E27FC236}">
                    <a16:creationId xmlns="" xmlns:a16="http://schemas.microsoft.com/office/drawing/2014/main" id="{ABADEC34-53CA-4173-92A9-6AADC1BD21CC}"/>
                  </a:ext>
                </a:extLst>
              </p:cNvPr>
              <p:cNvSpPr>
                <a:spLocks noChangeArrowheads="1"/>
              </p:cNvSpPr>
              <p:nvPr/>
            </p:nvSpPr>
            <p:spPr bwMode="auto">
              <a:xfrm flipV="1">
                <a:off x="734527" y="1052920"/>
                <a:ext cx="227770" cy="337010"/>
              </a:xfrm>
              <a:prstGeom prst="foldedCorner">
                <a:avLst/>
              </a:prstGeom>
              <a:solidFill>
                <a:srgbClr val="404955"/>
              </a:solidFill>
              <a:ln w="6350">
                <a:solidFill>
                  <a:srgbClr val="FFFFFF"/>
                </a:solidFill>
                <a:round/>
                <a:headEnd/>
                <a:tailEnd/>
              </a:ln>
            </p:spPr>
            <p:txBody>
              <a:bodyPr anchor="ctr">
                <a:noAutofit/>
              </a:bodyPr>
              <a:lstStyle/>
              <a:p>
                <a:pPr algn="ctr">
                  <a:defRPr/>
                </a:pPr>
                <a:endParaRPr lang="en-GB" altLang="de-DE" sz="1500" kern="0" dirty="0">
                  <a:solidFill>
                    <a:srgbClr val="404955"/>
                  </a:solidFill>
                  <a:latin typeface="Arial"/>
                </a:endParaRPr>
              </a:p>
            </p:txBody>
          </p:sp>
          <p:sp>
            <p:nvSpPr>
              <p:cNvPr id="58" name="Line 1422">
                <a:extLst>
                  <a:ext uri="{FF2B5EF4-FFF2-40B4-BE49-F238E27FC236}">
                    <a16:creationId xmlns="" xmlns:a16="http://schemas.microsoft.com/office/drawing/2014/main" id="{5B7EF9F1-6540-4170-AC10-E78745D3CC3B}"/>
                  </a:ext>
                </a:extLst>
              </p:cNvPr>
              <p:cNvSpPr>
                <a:spLocks noChangeShapeType="1"/>
              </p:cNvSpPr>
              <p:nvPr/>
            </p:nvSpPr>
            <p:spPr bwMode="auto">
              <a:xfrm>
                <a:off x="757773" y="1130053"/>
                <a:ext cx="144000" cy="0"/>
              </a:xfrm>
              <a:prstGeom prst="line">
                <a:avLst/>
              </a:prstGeom>
              <a:solidFill>
                <a:srgbClr val="404955"/>
              </a:solidFill>
              <a:ln w="6350">
                <a:solidFill>
                  <a:srgbClr val="FFFFFF"/>
                </a:solidFill>
                <a:round/>
                <a:headEnd/>
                <a:tailEnd/>
              </a:ln>
              <a:extLst/>
            </p:spPr>
            <p:txBody>
              <a:bodyPr anchor="ctr">
                <a:noAutofit/>
              </a:bodyPr>
              <a:lstStyle/>
              <a:p>
                <a:pPr algn="ctr">
                  <a:defRPr/>
                </a:pPr>
                <a:endParaRPr lang="en-GB" sz="1500" kern="0" dirty="0">
                  <a:solidFill>
                    <a:srgbClr val="404955"/>
                  </a:solidFill>
                  <a:latin typeface="Arial"/>
                </a:endParaRPr>
              </a:p>
            </p:txBody>
          </p:sp>
          <p:sp>
            <p:nvSpPr>
              <p:cNvPr id="59" name="Line 1422">
                <a:extLst>
                  <a:ext uri="{FF2B5EF4-FFF2-40B4-BE49-F238E27FC236}">
                    <a16:creationId xmlns="" xmlns:a16="http://schemas.microsoft.com/office/drawing/2014/main" id="{02467E60-AAE5-4664-8427-59C2081C6684}"/>
                  </a:ext>
                </a:extLst>
              </p:cNvPr>
              <p:cNvSpPr>
                <a:spLocks noChangeShapeType="1"/>
              </p:cNvSpPr>
              <p:nvPr/>
            </p:nvSpPr>
            <p:spPr bwMode="auto">
              <a:xfrm>
                <a:off x="757773" y="1181781"/>
                <a:ext cx="144000" cy="0"/>
              </a:xfrm>
              <a:prstGeom prst="line">
                <a:avLst/>
              </a:prstGeom>
              <a:solidFill>
                <a:srgbClr val="404955"/>
              </a:solidFill>
              <a:ln w="6350">
                <a:solidFill>
                  <a:srgbClr val="FFFFFF"/>
                </a:solidFill>
                <a:round/>
                <a:headEnd/>
                <a:tailEnd/>
              </a:ln>
              <a:extLst/>
            </p:spPr>
            <p:txBody>
              <a:bodyPr anchor="ctr">
                <a:noAutofit/>
              </a:bodyPr>
              <a:lstStyle/>
              <a:p>
                <a:pPr algn="ctr">
                  <a:defRPr/>
                </a:pPr>
                <a:endParaRPr lang="en-GB" sz="1500" kern="0" dirty="0">
                  <a:solidFill>
                    <a:srgbClr val="404955"/>
                  </a:solidFill>
                  <a:latin typeface="Arial"/>
                </a:endParaRPr>
              </a:p>
            </p:txBody>
          </p:sp>
          <p:sp>
            <p:nvSpPr>
              <p:cNvPr id="60" name="Line 1422">
                <a:extLst>
                  <a:ext uri="{FF2B5EF4-FFF2-40B4-BE49-F238E27FC236}">
                    <a16:creationId xmlns="" xmlns:a16="http://schemas.microsoft.com/office/drawing/2014/main" id="{3F6DD2C2-6234-4F02-9D44-AAD88166AEEE}"/>
                  </a:ext>
                </a:extLst>
              </p:cNvPr>
              <p:cNvSpPr>
                <a:spLocks noChangeShapeType="1"/>
              </p:cNvSpPr>
              <p:nvPr/>
            </p:nvSpPr>
            <p:spPr bwMode="auto">
              <a:xfrm>
                <a:off x="757773" y="1233509"/>
                <a:ext cx="144000" cy="0"/>
              </a:xfrm>
              <a:prstGeom prst="line">
                <a:avLst/>
              </a:prstGeom>
              <a:solidFill>
                <a:srgbClr val="404955"/>
              </a:solidFill>
              <a:ln w="6350">
                <a:solidFill>
                  <a:srgbClr val="FFFFFF"/>
                </a:solidFill>
                <a:round/>
                <a:headEnd/>
                <a:tailEnd/>
              </a:ln>
              <a:extLst/>
            </p:spPr>
            <p:txBody>
              <a:bodyPr anchor="ctr">
                <a:noAutofit/>
              </a:bodyPr>
              <a:lstStyle/>
              <a:p>
                <a:pPr algn="ctr">
                  <a:defRPr/>
                </a:pPr>
                <a:endParaRPr lang="en-GB" sz="1500" kern="0" dirty="0">
                  <a:solidFill>
                    <a:srgbClr val="404955"/>
                  </a:solidFill>
                  <a:latin typeface="Arial"/>
                </a:endParaRPr>
              </a:p>
            </p:txBody>
          </p:sp>
          <p:sp>
            <p:nvSpPr>
              <p:cNvPr id="61" name="Line 1422">
                <a:extLst>
                  <a:ext uri="{FF2B5EF4-FFF2-40B4-BE49-F238E27FC236}">
                    <a16:creationId xmlns="" xmlns:a16="http://schemas.microsoft.com/office/drawing/2014/main" id="{3FD7B945-C7B4-4CD9-8824-87ACBE2681A8}"/>
                  </a:ext>
                </a:extLst>
              </p:cNvPr>
              <p:cNvSpPr>
                <a:spLocks noChangeShapeType="1"/>
              </p:cNvSpPr>
              <p:nvPr/>
            </p:nvSpPr>
            <p:spPr bwMode="auto">
              <a:xfrm>
                <a:off x="757773" y="1285237"/>
                <a:ext cx="144000" cy="0"/>
              </a:xfrm>
              <a:prstGeom prst="line">
                <a:avLst/>
              </a:prstGeom>
              <a:solidFill>
                <a:srgbClr val="404955"/>
              </a:solidFill>
              <a:ln w="6350">
                <a:solidFill>
                  <a:srgbClr val="FFFFFF"/>
                </a:solidFill>
                <a:round/>
                <a:headEnd/>
                <a:tailEnd/>
              </a:ln>
              <a:extLst/>
            </p:spPr>
            <p:txBody>
              <a:bodyPr anchor="ctr">
                <a:noAutofit/>
              </a:bodyPr>
              <a:lstStyle/>
              <a:p>
                <a:pPr algn="ctr">
                  <a:defRPr/>
                </a:pPr>
                <a:endParaRPr lang="en-GB" sz="1500" kern="0" dirty="0">
                  <a:solidFill>
                    <a:srgbClr val="404955"/>
                  </a:solidFill>
                  <a:latin typeface="Arial"/>
                </a:endParaRPr>
              </a:p>
            </p:txBody>
          </p:sp>
          <p:sp>
            <p:nvSpPr>
              <p:cNvPr id="62" name="Line 1422">
                <a:extLst>
                  <a:ext uri="{FF2B5EF4-FFF2-40B4-BE49-F238E27FC236}">
                    <a16:creationId xmlns="" xmlns:a16="http://schemas.microsoft.com/office/drawing/2014/main" id="{1D86FDE8-C625-48C8-9163-447C3F416D3B}"/>
                  </a:ext>
                </a:extLst>
              </p:cNvPr>
              <p:cNvSpPr>
                <a:spLocks noChangeShapeType="1"/>
              </p:cNvSpPr>
              <p:nvPr/>
            </p:nvSpPr>
            <p:spPr bwMode="auto">
              <a:xfrm>
                <a:off x="757773" y="1336964"/>
                <a:ext cx="144000" cy="0"/>
              </a:xfrm>
              <a:prstGeom prst="line">
                <a:avLst/>
              </a:prstGeom>
              <a:solidFill>
                <a:srgbClr val="404955"/>
              </a:solidFill>
              <a:ln w="6350">
                <a:solidFill>
                  <a:srgbClr val="FFFFFF"/>
                </a:solidFill>
                <a:round/>
                <a:headEnd/>
                <a:tailEnd/>
              </a:ln>
              <a:extLst/>
            </p:spPr>
            <p:txBody>
              <a:bodyPr anchor="ctr">
                <a:noAutofit/>
              </a:bodyPr>
              <a:lstStyle/>
              <a:p>
                <a:pPr algn="ctr">
                  <a:defRPr/>
                </a:pPr>
                <a:endParaRPr lang="en-GB" sz="1500" kern="0" dirty="0">
                  <a:solidFill>
                    <a:srgbClr val="404955"/>
                  </a:solidFill>
                  <a:latin typeface="Arial"/>
                </a:endParaRPr>
              </a:p>
            </p:txBody>
          </p:sp>
        </p:grpSp>
        <p:grpSp>
          <p:nvGrpSpPr>
            <p:cNvPr id="54" name="Gruppieren 53">
              <a:extLst>
                <a:ext uri="{FF2B5EF4-FFF2-40B4-BE49-F238E27FC236}">
                  <a16:creationId xmlns="" xmlns:a16="http://schemas.microsoft.com/office/drawing/2014/main" id="{557EAE32-4AFC-46C3-BBE5-DC15D398DDC2}"/>
                </a:ext>
              </a:extLst>
            </p:cNvPr>
            <p:cNvGrpSpPr>
              <a:grpSpLocks noChangeAspect="1"/>
            </p:cNvGrpSpPr>
            <p:nvPr/>
          </p:nvGrpSpPr>
          <p:grpSpPr>
            <a:xfrm>
              <a:off x="333955" y="306386"/>
              <a:ext cx="192924" cy="200180"/>
              <a:chOff x="7359500" y="1641723"/>
              <a:chExt cx="778267" cy="791760"/>
            </a:xfrm>
            <a:solidFill>
              <a:srgbClr val="FFFFFF"/>
            </a:solidFill>
          </p:grpSpPr>
          <p:sp>
            <p:nvSpPr>
              <p:cNvPr id="55" name="Freeform 35">
                <a:extLst>
                  <a:ext uri="{FF2B5EF4-FFF2-40B4-BE49-F238E27FC236}">
                    <a16:creationId xmlns="" xmlns:a16="http://schemas.microsoft.com/office/drawing/2014/main" id="{02BD35A6-E976-430B-ADE3-49EEE699FD70}"/>
                  </a:ext>
                </a:extLst>
              </p:cNvPr>
              <p:cNvSpPr>
                <a:spLocks noEditPoints="1"/>
              </p:cNvSpPr>
              <p:nvPr/>
            </p:nvSpPr>
            <p:spPr bwMode="auto">
              <a:xfrm>
                <a:off x="7529782" y="1641723"/>
                <a:ext cx="607985" cy="608695"/>
              </a:xfrm>
              <a:custGeom>
                <a:avLst/>
                <a:gdLst>
                  <a:gd name="T0" fmla="*/ 113 w 225"/>
                  <a:gd name="T1" fmla="*/ 225 h 225"/>
                  <a:gd name="T2" fmla="*/ 0 w 225"/>
                  <a:gd name="T3" fmla="*/ 112 h 225"/>
                  <a:gd name="T4" fmla="*/ 113 w 225"/>
                  <a:gd name="T5" fmla="*/ 0 h 225"/>
                  <a:gd name="T6" fmla="*/ 225 w 225"/>
                  <a:gd name="T7" fmla="*/ 112 h 225"/>
                  <a:gd name="T8" fmla="*/ 113 w 225"/>
                  <a:gd name="T9" fmla="*/ 225 h 225"/>
                  <a:gd name="T10" fmla="*/ 113 w 225"/>
                  <a:gd name="T11" fmla="*/ 35 h 225"/>
                  <a:gd name="T12" fmla="*/ 36 w 225"/>
                  <a:gd name="T13" fmla="*/ 112 h 225"/>
                  <a:gd name="T14" fmla="*/ 113 w 225"/>
                  <a:gd name="T15" fmla="*/ 189 h 225"/>
                  <a:gd name="T16" fmla="*/ 189 w 225"/>
                  <a:gd name="T17" fmla="*/ 112 h 225"/>
                  <a:gd name="T18" fmla="*/ 113 w 225"/>
                  <a:gd name="T19" fmla="*/ 35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 h="225">
                    <a:moveTo>
                      <a:pt x="113" y="225"/>
                    </a:moveTo>
                    <a:cubicBezTo>
                      <a:pt x="50" y="225"/>
                      <a:pt x="0" y="175"/>
                      <a:pt x="0" y="112"/>
                    </a:cubicBezTo>
                    <a:cubicBezTo>
                      <a:pt x="0" y="50"/>
                      <a:pt x="50" y="0"/>
                      <a:pt x="113" y="0"/>
                    </a:cubicBezTo>
                    <a:cubicBezTo>
                      <a:pt x="175" y="0"/>
                      <a:pt x="225" y="50"/>
                      <a:pt x="225" y="112"/>
                    </a:cubicBezTo>
                    <a:cubicBezTo>
                      <a:pt x="225" y="175"/>
                      <a:pt x="175" y="225"/>
                      <a:pt x="113" y="225"/>
                    </a:cubicBezTo>
                    <a:close/>
                    <a:moveTo>
                      <a:pt x="113" y="35"/>
                    </a:moveTo>
                    <a:cubicBezTo>
                      <a:pt x="70" y="35"/>
                      <a:pt x="36" y="70"/>
                      <a:pt x="36" y="112"/>
                    </a:cubicBezTo>
                    <a:cubicBezTo>
                      <a:pt x="36" y="155"/>
                      <a:pt x="70" y="189"/>
                      <a:pt x="113" y="189"/>
                    </a:cubicBezTo>
                    <a:cubicBezTo>
                      <a:pt x="155" y="189"/>
                      <a:pt x="189" y="155"/>
                      <a:pt x="189" y="112"/>
                    </a:cubicBezTo>
                    <a:cubicBezTo>
                      <a:pt x="189" y="70"/>
                      <a:pt x="155" y="35"/>
                      <a:pt x="113" y="35"/>
                    </a:cubicBezTo>
                    <a:close/>
                  </a:path>
                </a:pathLst>
              </a:custGeom>
              <a:solidFill>
                <a:srgbClr val="949A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404955"/>
                  </a:solidFill>
                  <a:latin typeface="Arial"/>
                </a:endParaRPr>
              </a:p>
            </p:txBody>
          </p:sp>
          <p:sp>
            <p:nvSpPr>
              <p:cNvPr id="56" name="Freeform 36">
                <a:extLst>
                  <a:ext uri="{FF2B5EF4-FFF2-40B4-BE49-F238E27FC236}">
                    <a16:creationId xmlns="" xmlns:a16="http://schemas.microsoft.com/office/drawing/2014/main" id="{3D7C72E9-78D3-40D1-B6C6-8CC4D7BE0BF9}"/>
                  </a:ext>
                </a:extLst>
              </p:cNvPr>
              <p:cNvSpPr>
                <a:spLocks/>
              </p:cNvSpPr>
              <p:nvPr/>
            </p:nvSpPr>
            <p:spPr bwMode="auto">
              <a:xfrm>
                <a:off x="7359500" y="2082226"/>
                <a:ext cx="356564" cy="351257"/>
              </a:xfrm>
              <a:custGeom>
                <a:avLst/>
                <a:gdLst>
                  <a:gd name="T0" fmla="*/ 20 w 132"/>
                  <a:gd name="T1" fmla="*/ 130 h 130"/>
                  <a:gd name="T2" fmla="*/ 7 w 132"/>
                  <a:gd name="T3" fmla="*/ 124 h 130"/>
                  <a:gd name="T4" fmla="*/ 7 w 132"/>
                  <a:gd name="T5" fmla="*/ 99 h 130"/>
                  <a:gd name="T6" fmla="*/ 100 w 132"/>
                  <a:gd name="T7" fmla="*/ 7 h 130"/>
                  <a:gd name="T8" fmla="*/ 125 w 132"/>
                  <a:gd name="T9" fmla="*/ 7 h 130"/>
                  <a:gd name="T10" fmla="*/ 125 w 132"/>
                  <a:gd name="T11" fmla="*/ 32 h 130"/>
                  <a:gd name="T12" fmla="*/ 33 w 132"/>
                  <a:gd name="T13" fmla="*/ 124 h 130"/>
                  <a:gd name="T14" fmla="*/ 20 w 132"/>
                  <a:gd name="T15" fmla="*/ 13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0">
                    <a:moveTo>
                      <a:pt x="20" y="130"/>
                    </a:moveTo>
                    <a:cubicBezTo>
                      <a:pt x="15" y="130"/>
                      <a:pt x="11" y="128"/>
                      <a:pt x="7" y="124"/>
                    </a:cubicBezTo>
                    <a:cubicBezTo>
                      <a:pt x="0" y="117"/>
                      <a:pt x="0" y="106"/>
                      <a:pt x="7" y="99"/>
                    </a:cubicBezTo>
                    <a:cubicBezTo>
                      <a:pt x="100" y="7"/>
                      <a:pt x="100" y="7"/>
                      <a:pt x="100" y="7"/>
                    </a:cubicBezTo>
                    <a:cubicBezTo>
                      <a:pt x="107" y="0"/>
                      <a:pt x="118" y="0"/>
                      <a:pt x="125" y="7"/>
                    </a:cubicBezTo>
                    <a:cubicBezTo>
                      <a:pt x="132" y="14"/>
                      <a:pt x="132" y="25"/>
                      <a:pt x="125" y="32"/>
                    </a:cubicBezTo>
                    <a:cubicBezTo>
                      <a:pt x="33" y="124"/>
                      <a:pt x="33" y="124"/>
                      <a:pt x="33" y="124"/>
                    </a:cubicBezTo>
                    <a:cubicBezTo>
                      <a:pt x="29" y="128"/>
                      <a:pt x="24" y="130"/>
                      <a:pt x="20" y="130"/>
                    </a:cubicBezTo>
                    <a:close/>
                  </a:path>
                </a:pathLst>
              </a:custGeom>
              <a:solidFill>
                <a:srgbClr val="949A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404955"/>
                  </a:solidFill>
                  <a:latin typeface="Arial"/>
                </a:endParaRPr>
              </a:p>
            </p:txBody>
          </p:sp>
        </p:grpSp>
      </p:grpSp>
      <p:pic>
        <p:nvPicPr>
          <p:cNvPr id="6" name="Grafik 5">
            <a:extLst>
              <a:ext uri="{FF2B5EF4-FFF2-40B4-BE49-F238E27FC236}">
                <a16:creationId xmlns="" xmlns:a16="http://schemas.microsoft.com/office/drawing/2014/main" id="{98AD0FA0-3173-489A-8877-AFC4C8AC1E41}"/>
              </a:ext>
            </a:extLst>
          </p:cNvPr>
          <p:cNvPicPr>
            <a:picLocks noChangeAspect="1"/>
          </p:cNvPicPr>
          <p:nvPr/>
        </p:nvPicPr>
        <p:blipFill>
          <a:blip r:embed="rId3"/>
          <a:stretch>
            <a:fillRect/>
          </a:stretch>
        </p:blipFill>
        <p:spPr>
          <a:xfrm>
            <a:off x="7286711" y="2021200"/>
            <a:ext cx="1116000" cy="1055022"/>
          </a:xfrm>
          <a:prstGeom prst="rect">
            <a:avLst/>
          </a:prstGeom>
        </p:spPr>
      </p:pic>
      <p:sp>
        <p:nvSpPr>
          <p:cNvPr id="9" name="Rechteck 8">
            <a:extLst>
              <a:ext uri="{FF2B5EF4-FFF2-40B4-BE49-F238E27FC236}">
                <a16:creationId xmlns="" xmlns:a16="http://schemas.microsoft.com/office/drawing/2014/main" id="{F0B794D1-1005-4354-B5C8-D3CE015C7A89}"/>
              </a:ext>
            </a:extLst>
          </p:cNvPr>
          <p:cNvSpPr/>
          <p:nvPr/>
        </p:nvSpPr>
        <p:spPr>
          <a:xfrm>
            <a:off x="7286711" y="3080500"/>
            <a:ext cx="1116000" cy="276999"/>
          </a:xfrm>
          <a:prstGeom prst="rect">
            <a:avLst/>
          </a:prstGeom>
        </p:spPr>
        <p:txBody>
          <a:bodyPr wrap="square" lIns="0" tIns="0" rIns="0" bIns="0">
            <a:spAutoFit/>
          </a:bodyPr>
          <a:lstStyle/>
          <a:p>
            <a:r>
              <a:rPr lang="en-US" sz="600" dirty="0"/>
              <a:t>Optical atomic clock uses two magnetic coils (red rings) and an optical lattice (red laser beam)</a:t>
            </a:r>
            <a:r>
              <a:rPr lang="en-US" sz="600" baseline="30000" dirty="0"/>
              <a:t>1</a:t>
            </a:r>
            <a:endParaRPr lang="en-GB" sz="600" baseline="30000" dirty="0"/>
          </a:p>
        </p:txBody>
      </p:sp>
      <p:sp>
        <p:nvSpPr>
          <p:cNvPr id="41" name="Rechteck 40">
            <a:extLst>
              <a:ext uri="{FF2B5EF4-FFF2-40B4-BE49-F238E27FC236}">
                <a16:creationId xmlns="" xmlns:a16="http://schemas.microsoft.com/office/drawing/2014/main" id="{E9DDB960-1AE9-46E5-AC4B-97AC0E91F73F}"/>
              </a:ext>
            </a:extLst>
          </p:cNvPr>
          <p:cNvSpPr/>
          <p:nvPr/>
        </p:nvSpPr>
        <p:spPr>
          <a:xfrm>
            <a:off x="4759687" y="1865369"/>
            <a:ext cx="2412000" cy="158709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37440" tIns="36000" rIns="18000" bIns="36000" rtlCol="0" anchor="t">
            <a:spAutoFit/>
          </a:bodyPr>
          <a:lstStyle/>
          <a:p>
            <a:pPr>
              <a:lnSpc>
                <a:spcPct val="92000"/>
              </a:lnSpc>
              <a:spcBef>
                <a:spcPts val="300"/>
              </a:spcBef>
            </a:pPr>
            <a:r>
              <a:rPr lang="en-GB" sz="800" b="1" spc="-10" dirty="0">
                <a:solidFill>
                  <a:schemeClr val="tx1"/>
                </a:solidFill>
                <a:cs typeface="Calibri"/>
              </a:rPr>
              <a:t>Time</a:t>
            </a:r>
          </a:p>
          <a:p>
            <a:pPr algn="just">
              <a:lnSpc>
                <a:spcPct val="92000"/>
              </a:lnSpc>
            </a:pPr>
            <a:r>
              <a:rPr lang="en-GB" sz="800" spc="-10" dirty="0">
                <a:solidFill>
                  <a:schemeClr val="tx1"/>
                </a:solidFill>
                <a:cs typeface="Calibri"/>
              </a:rPr>
              <a:t>Quantum metrology employs intrinsically quantum</a:t>
            </a:r>
            <a:br>
              <a:rPr lang="en-GB" sz="800" spc="-10" dirty="0">
                <a:solidFill>
                  <a:schemeClr val="tx1"/>
                </a:solidFill>
                <a:cs typeface="Calibri"/>
              </a:rPr>
            </a:br>
            <a:r>
              <a:rPr lang="en-GB" sz="800" spc="-10" dirty="0">
                <a:solidFill>
                  <a:schemeClr val="tx1"/>
                </a:solidFill>
                <a:cs typeface="Calibri"/>
              </a:rPr>
              <a:t>mechanical features that can be used to perform</a:t>
            </a:r>
            <a:br>
              <a:rPr lang="en-GB" sz="800" spc="-10" dirty="0">
                <a:solidFill>
                  <a:schemeClr val="tx1"/>
                </a:solidFill>
                <a:cs typeface="Calibri"/>
              </a:rPr>
            </a:br>
            <a:r>
              <a:rPr lang="en-GB" sz="800" spc="-10" dirty="0">
                <a:solidFill>
                  <a:schemeClr val="tx1"/>
                </a:solidFill>
                <a:cs typeface="Calibri"/>
              </a:rPr>
              <a:t>precise measurements of time. New optical atomic</a:t>
            </a:r>
            <a:br>
              <a:rPr lang="en-GB" sz="800" spc="-10" dirty="0">
                <a:solidFill>
                  <a:schemeClr val="tx1"/>
                </a:solidFill>
                <a:cs typeface="Calibri"/>
              </a:rPr>
            </a:br>
            <a:r>
              <a:rPr lang="en-GB" sz="800" spc="-10" dirty="0">
                <a:solidFill>
                  <a:schemeClr val="tx1"/>
                </a:solidFill>
                <a:cs typeface="Calibri"/>
              </a:rPr>
              <a:t>clocks i.e. using visible wavelengths, are surpassing</a:t>
            </a:r>
            <a:br>
              <a:rPr lang="en-GB" sz="800" spc="-10" dirty="0">
                <a:solidFill>
                  <a:schemeClr val="tx1"/>
                </a:solidFill>
                <a:cs typeface="Calibri"/>
              </a:rPr>
            </a:br>
            <a:r>
              <a:rPr lang="en-GB" sz="800" spc="-10" dirty="0">
                <a:solidFill>
                  <a:schemeClr val="tx1"/>
                </a:solidFill>
                <a:cs typeface="Calibri"/>
              </a:rPr>
              <a:t>in precision the current first generation atomic clocks.</a:t>
            </a:r>
          </a:p>
          <a:p>
            <a:pPr>
              <a:lnSpc>
                <a:spcPct val="92000"/>
              </a:lnSpc>
              <a:spcBef>
                <a:spcPts val="200"/>
              </a:spcBef>
            </a:pPr>
            <a:r>
              <a:rPr lang="en-GB" sz="800" b="1" spc="-10" dirty="0">
                <a:solidFill>
                  <a:schemeClr val="tx1"/>
                </a:solidFill>
                <a:cs typeface="Calibri"/>
              </a:rPr>
              <a:t>Magnetic fields</a:t>
            </a:r>
          </a:p>
          <a:p>
            <a:pPr algn="just">
              <a:lnSpc>
                <a:spcPct val="92000"/>
              </a:lnSpc>
            </a:pPr>
            <a:r>
              <a:rPr lang="en-GB" sz="800" spc="-10" dirty="0">
                <a:solidFill>
                  <a:schemeClr val="tx1"/>
                </a:solidFill>
                <a:cs typeface="Calibri"/>
              </a:rPr>
              <a:t>Solid-state quantum sensors, such as nitrogen</a:t>
            </a:r>
            <a:br>
              <a:rPr lang="en-GB" sz="800" spc="-10" dirty="0">
                <a:solidFill>
                  <a:schemeClr val="tx1"/>
                </a:solidFill>
                <a:cs typeface="Calibri"/>
              </a:rPr>
            </a:br>
            <a:r>
              <a:rPr lang="en-GB" sz="800" spc="-10" dirty="0">
                <a:solidFill>
                  <a:schemeClr val="tx1"/>
                </a:solidFill>
                <a:cs typeface="Calibri"/>
              </a:rPr>
              <a:t>vacancy centres in diamond, have been shown to be</a:t>
            </a:r>
            <a:br>
              <a:rPr lang="en-GB" sz="800" spc="-10" dirty="0">
                <a:solidFill>
                  <a:schemeClr val="tx1"/>
                </a:solidFill>
                <a:cs typeface="Calibri"/>
              </a:rPr>
            </a:br>
            <a:r>
              <a:rPr lang="en-GB" sz="800" spc="-10" dirty="0">
                <a:solidFill>
                  <a:schemeClr val="tx1"/>
                </a:solidFill>
                <a:cs typeface="Calibri"/>
              </a:rPr>
              <a:t>useful for measuring very small magnetic fields. This</a:t>
            </a:r>
            <a:br>
              <a:rPr lang="en-GB" sz="800" spc="-10" dirty="0">
                <a:solidFill>
                  <a:schemeClr val="tx1"/>
                </a:solidFill>
                <a:cs typeface="Calibri"/>
              </a:rPr>
            </a:br>
            <a:r>
              <a:rPr lang="en-GB" sz="800" spc="-10" dirty="0">
                <a:solidFill>
                  <a:schemeClr val="tx1"/>
                </a:solidFill>
                <a:cs typeface="Calibri"/>
              </a:rPr>
              <a:t>may help with multiple applications, from biosensors</a:t>
            </a:r>
            <a:br>
              <a:rPr lang="en-GB" sz="800" spc="-10" dirty="0">
                <a:solidFill>
                  <a:schemeClr val="tx1"/>
                </a:solidFill>
                <a:cs typeface="Calibri"/>
              </a:rPr>
            </a:br>
            <a:r>
              <a:rPr lang="en-GB" sz="800" spc="-10" dirty="0">
                <a:solidFill>
                  <a:schemeClr val="tx1"/>
                </a:solidFill>
                <a:cs typeface="Calibri"/>
              </a:rPr>
              <a:t>to magnetic resonance imaging and detection of </a:t>
            </a:r>
            <a:br>
              <a:rPr lang="en-GB" sz="800" spc="-10" dirty="0">
                <a:solidFill>
                  <a:schemeClr val="tx1"/>
                </a:solidFill>
                <a:cs typeface="Calibri"/>
              </a:rPr>
            </a:br>
            <a:r>
              <a:rPr lang="en-GB" sz="800" spc="-10" dirty="0">
                <a:solidFill>
                  <a:schemeClr val="tx1"/>
                </a:solidFill>
                <a:cs typeface="Calibri"/>
              </a:rPr>
              <a:t>defects in metals.</a:t>
            </a:r>
          </a:p>
        </p:txBody>
      </p:sp>
      <p:sp>
        <p:nvSpPr>
          <p:cNvPr id="42" name="Rechteck 41">
            <a:extLst>
              <a:ext uri="{FF2B5EF4-FFF2-40B4-BE49-F238E27FC236}">
                <a16:creationId xmlns="" xmlns:a16="http://schemas.microsoft.com/office/drawing/2014/main" id="{3319C7F4-A133-43C7-A77F-65EB5AD24769}"/>
              </a:ext>
            </a:extLst>
          </p:cNvPr>
          <p:cNvSpPr/>
          <p:nvPr/>
        </p:nvSpPr>
        <p:spPr>
          <a:xfrm>
            <a:off x="4759687" y="3369879"/>
            <a:ext cx="3772753" cy="118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37440" tIns="36000" rIns="36000" bIns="36000" rtlCol="0" anchor="t">
            <a:noAutofit/>
          </a:bodyPr>
          <a:lstStyle/>
          <a:p>
            <a:pPr>
              <a:lnSpc>
                <a:spcPct val="93000"/>
              </a:lnSpc>
              <a:spcBef>
                <a:spcPts val="100"/>
              </a:spcBef>
            </a:pPr>
            <a:r>
              <a:rPr lang="en-US" sz="800" b="1" spc="-10" dirty="0">
                <a:solidFill>
                  <a:schemeClr val="tx1"/>
                </a:solidFill>
                <a:cs typeface="Calibri"/>
              </a:rPr>
              <a:t>Chemical detection</a:t>
            </a:r>
          </a:p>
          <a:p>
            <a:pPr algn="just">
              <a:lnSpc>
                <a:spcPct val="93000"/>
              </a:lnSpc>
            </a:pPr>
            <a:r>
              <a:rPr lang="en-US" sz="800" spc="-10" dirty="0">
                <a:solidFill>
                  <a:schemeClr val="tx1"/>
                </a:solidFill>
                <a:cs typeface="Calibri"/>
              </a:rPr>
              <a:t>Several chemical detection techniques exploit quantum effects in nanoscale semiconductor structures. They potentially offer a useful tool for law-enforcement (e.g. in detection of explosives and narcotics) and they can be customized to be sensitive to biochemicals (with potential applications in medicine).</a:t>
            </a:r>
          </a:p>
          <a:p>
            <a:pPr>
              <a:lnSpc>
                <a:spcPct val="93000"/>
              </a:lnSpc>
              <a:spcBef>
                <a:spcPts val="200"/>
              </a:spcBef>
            </a:pPr>
            <a:r>
              <a:rPr lang="en-US" sz="800" b="1" spc="-10" dirty="0">
                <a:solidFill>
                  <a:schemeClr val="tx1"/>
                </a:solidFill>
                <a:cs typeface="Calibri"/>
              </a:rPr>
              <a:t>Imaging</a:t>
            </a:r>
          </a:p>
          <a:p>
            <a:pPr algn="just">
              <a:lnSpc>
                <a:spcPct val="93000"/>
              </a:lnSpc>
            </a:pPr>
            <a:r>
              <a:rPr lang="en-US" sz="800" spc="-10" dirty="0">
                <a:solidFill>
                  <a:schemeClr val="tx1"/>
                </a:solidFill>
                <a:cs typeface="Calibri"/>
              </a:rPr>
              <a:t>Quantum imaging devices use entangled light to extract more information from light during imaging. This can greatly improve imaging technologies by, for example, allowing higher resolution images or creating the ability to produce an image by measuring one single photon which is entangled with a second.</a:t>
            </a:r>
            <a:endParaRPr lang="en-GB" sz="600" dirty="0">
              <a:solidFill>
                <a:schemeClr val="tx1"/>
              </a:solidFill>
              <a:cs typeface="Calibri"/>
            </a:endParaRPr>
          </a:p>
        </p:txBody>
      </p:sp>
      <p:sp>
        <p:nvSpPr>
          <p:cNvPr id="43" name="Rechteck 42">
            <a:extLst>
              <a:ext uri="{FF2B5EF4-FFF2-40B4-BE49-F238E27FC236}">
                <a16:creationId xmlns="" xmlns:a16="http://schemas.microsoft.com/office/drawing/2014/main" id="{1B485880-CE11-47A7-8B92-FF14241859DC}"/>
              </a:ext>
            </a:extLst>
          </p:cNvPr>
          <p:cNvSpPr/>
          <p:nvPr/>
        </p:nvSpPr>
        <p:spPr>
          <a:xfrm>
            <a:off x="4759687" y="4523922"/>
            <a:ext cx="3772753" cy="20841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37440" tIns="36000" rIns="36000" bIns="18000" rtlCol="0" anchor="b">
            <a:spAutoFit/>
          </a:bodyPr>
          <a:lstStyle/>
          <a:p>
            <a:pPr>
              <a:tabLst>
                <a:tab pos="3706813" algn="r"/>
              </a:tabLst>
            </a:pPr>
            <a:r>
              <a:rPr lang="en-GB" sz="500" dirty="0">
                <a:solidFill>
                  <a:schemeClr val="tx1"/>
                </a:solidFill>
                <a:cs typeface="Calibri"/>
              </a:rPr>
              <a:t>Definitions from: Quantum Technologies: Implications for European Policy (JRC 2016)</a:t>
            </a:r>
            <a:br>
              <a:rPr lang="en-GB" sz="500" dirty="0">
                <a:solidFill>
                  <a:schemeClr val="tx1"/>
                </a:solidFill>
                <a:cs typeface="Calibri"/>
              </a:rPr>
            </a:br>
            <a:r>
              <a:rPr lang="en-GB" sz="500" dirty="0">
                <a:solidFill>
                  <a:schemeClr val="tx1"/>
                </a:solidFill>
                <a:cs typeface="Calibri"/>
              </a:rPr>
              <a:t>and European Quantum Technologies Roadmap (EU 2017)	1. Image from: NIST, Wikimedia Commons</a:t>
            </a:r>
          </a:p>
        </p:txBody>
      </p:sp>
    </p:spTree>
    <p:extLst>
      <p:ext uri="{BB962C8B-B14F-4D97-AF65-F5344CB8AC3E}">
        <p14:creationId xmlns:p14="http://schemas.microsoft.com/office/powerpoint/2010/main" val="2728815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p:txBody>
          <a:bodyPr/>
          <a:lstStyle/>
          <a:p>
            <a:r>
              <a:rPr lang="en-GB" dirty="0" smtClean="0"/>
              <a:t>Using Patent Information to analyse a technical field </a:t>
            </a:r>
            <a:endParaRPr lang="en-GB" dirty="0"/>
          </a:p>
        </p:txBody>
      </p:sp>
      <p:sp>
        <p:nvSpPr>
          <p:cNvPr id="4" name="Slide Number Placeholder 3"/>
          <p:cNvSpPr>
            <a:spLocks noGrp="1"/>
          </p:cNvSpPr>
          <p:nvPr>
            <p:ph type="sldNum" sz="quarter" idx="20"/>
          </p:nvPr>
        </p:nvSpPr>
        <p:spPr/>
        <p:txBody>
          <a:bodyPr/>
          <a:lstStyle/>
          <a:p>
            <a:fld id="{9DF67F17-3E1A-4193-A15F-15F53DD43041}" type="slidenum">
              <a:rPr lang="en-GB" smtClean="0"/>
              <a:pPr/>
              <a:t>15</a:t>
            </a:fld>
            <a:endParaRPr lang="en-GB" dirty="0"/>
          </a:p>
        </p:txBody>
      </p:sp>
      <p:graphicFrame>
        <p:nvGraphicFramePr>
          <p:cNvPr id="9" name="32 Tabla">
            <a:extLst>
              <a:ext uri="{FF2B5EF4-FFF2-40B4-BE49-F238E27FC236}">
                <a16:creationId xmlns="" xmlns:a16="http://schemas.microsoft.com/office/drawing/2014/main" id="{BF1F99E2-59EB-4774-98E1-4124CD836796}"/>
              </a:ext>
            </a:extLst>
          </p:cNvPr>
          <p:cNvGraphicFramePr>
            <a:graphicFrameLocks noGrp="1"/>
          </p:cNvGraphicFramePr>
          <p:nvPr>
            <p:extLst>
              <p:ext uri="{D42A27DB-BD31-4B8C-83A1-F6EECF244321}">
                <p14:modId xmlns:p14="http://schemas.microsoft.com/office/powerpoint/2010/main" val="1412275566"/>
              </p:ext>
            </p:extLst>
          </p:nvPr>
        </p:nvGraphicFramePr>
        <p:xfrm>
          <a:off x="683998" y="930302"/>
          <a:ext cx="7846638" cy="3745064"/>
        </p:xfrm>
        <a:graphic>
          <a:graphicData uri="http://schemas.openxmlformats.org/drawingml/2006/table">
            <a:tbl>
              <a:tblPr>
                <a:effectLst/>
              </a:tblPr>
              <a:tblGrid>
                <a:gridCol w="1001478">
                  <a:extLst>
                    <a:ext uri="{9D8B030D-6E8A-4147-A177-3AD203B41FA5}">
                      <a16:colId xmlns="" xmlns:a16="http://schemas.microsoft.com/office/drawing/2014/main" val="20000"/>
                    </a:ext>
                  </a:extLst>
                </a:gridCol>
                <a:gridCol w="1369032">
                  <a:extLst>
                    <a:ext uri="{9D8B030D-6E8A-4147-A177-3AD203B41FA5}">
                      <a16:colId xmlns="" xmlns:a16="http://schemas.microsoft.com/office/drawing/2014/main" val="20001"/>
                    </a:ext>
                  </a:extLst>
                </a:gridCol>
                <a:gridCol w="1369032">
                  <a:extLst>
                    <a:ext uri="{9D8B030D-6E8A-4147-A177-3AD203B41FA5}">
                      <a16:colId xmlns="" xmlns:a16="http://schemas.microsoft.com/office/drawing/2014/main" val="20002"/>
                    </a:ext>
                  </a:extLst>
                </a:gridCol>
                <a:gridCol w="1369032">
                  <a:extLst>
                    <a:ext uri="{9D8B030D-6E8A-4147-A177-3AD203B41FA5}">
                      <a16:colId xmlns="" xmlns:a16="http://schemas.microsoft.com/office/drawing/2014/main" val="20003"/>
                    </a:ext>
                  </a:extLst>
                </a:gridCol>
                <a:gridCol w="1369032">
                  <a:extLst>
                    <a:ext uri="{9D8B030D-6E8A-4147-A177-3AD203B41FA5}">
                      <a16:colId xmlns="" xmlns:a16="http://schemas.microsoft.com/office/drawing/2014/main" val="20004"/>
                    </a:ext>
                  </a:extLst>
                </a:gridCol>
                <a:gridCol w="1369032">
                  <a:extLst>
                    <a:ext uri="{9D8B030D-6E8A-4147-A177-3AD203B41FA5}">
                      <a16:colId xmlns="" xmlns:a16="http://schemas.microsoft.com/office/drawing/2014/main" val="20005"/>
                    </a:ext>
                  </a:extLst>
                </a:gridCol>
              </a:tblGrid>
              <a:tr h="305834">
                <a:tc>
                  <a:txBody>
                    <a:bodyPr/>
                    <a:lstStyle/>
                    <a:p>
                      <a:pPr algn="l">
                        <a:lnSpc>
                          <a:spcPct val="90000"/>
                        </a:lnSpc>
                        <a:spcAft>
                          <a:spcPts val="0"/>
                        </a:spcAft>
                      </a:pPr>
                      <a:endParaRPr lang="en-GB" sz="800" b="0" cap="none" spc="0" dirty="0">
                        <a:ln>
                          <a:noFill/>
                        </a:ln>
                        <a:solidFill>
                          <a:schemeClr val="tx1"/>
                        </a:solidFill>
                        <a:effectLst/>
                        <a:latin typeface="+mn-lt"/>
                        <a:ea typeface="Calibri"/>
                        <a:cs typeface="Times New Roman"/>
                      </a:endParaRPr>
                    </a:p>
                  </a:txBody>
                  <a:tcPr marL="18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0000"/>
                        </a:lnSpc>
                        <a:spcAft>
                          <a:spcPts val="0"/>
                        </a:spcAft>
                      </a:pPr>
                      <a:r>
                        <a:rPr lang="en-GB" sz="800" b="1" cap="none" spc="0" dirty="0">
                          <a:ln>
                            <a:noFill/>
                          </a:ln>
                          <a:solidFill>
                            <a:schemeClr val="tx1"/>
                          </a:solidFill>
                          <a:effectLst/>
                          <a:latin typeface="+mn-lt"/>
                          <a:ea typeface="Calibri"/>
                          <a:cs typeface="Times New Roman"/>
                        </a:rPr>
                        <a:t>Applicants</a:t>
                      </a:r>
                    </a:p>
                  </a:txBody>
                  <a:tcPr marL="18000" marR="0" marT="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0000"/>
                        </a:lnSpc>
                        <a:spcAft>
                          <a:spcPts val="0"/>
                        </a:spcAft>
                      </a:pPr>
                      <a:r>
                        <a:rPr lang="en-GB" sz="800" b="1" cap="none" spc="0">
                          <a:ln>
                            <a:noFill/>
                          </a:ln>
                          <a:solidFill>
                            <a:schemeClr val="tx1"/>
                          </a:solidFill>
                          <a:effectLst/>
                          <a:latin typeface="+mn-lt"/>
                          <a:ea typeface="Calibri"/>
                          <a:cs typeface="Times New Roman"/>
                        </a:rPr>
                        <a:t>Inventors</a:t>
                      </a:r>
                      <a:endParaRPr lang="en-GB" sz="800" b="1" cap="none" spc="0" dirty="0">
                        <a:ln>
                          <a:noFill/>
                        </a:ln>
                        <a:solidFill>
                          <a:schemeClr val="tx1"/>
                        </a:solidFill>
                        <a:effectLst/>
                        <a:latin typeface="+mn-lt"/>
                        <a:ea typeface="Calibri"/>
                        <a:cs typeface="Times New Roman"/>
                      </a:endParaRPr>
                    </a:p>
                  </a:txBody>
                  <a:tcPr marL="18000" marR="0" marT="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0000"/>
                        </a:lnSpc>
                        <a:spcAft>
                          <a:spcPts val="0"/>
                        </a:spcAft>
                      </a:pPr>
                      <a:r>
                        <a:rPr lang="en-GB" sz="800" b="1" cap="none" spc="0">
                          <a:ln>
                            <a:noFill/>
                          </a:ln>
                          <a:solidFill>
                            <a:schemeClr val="tx1"/>
                          </a:solidFill>
                          <a:effectLst/>
                          <a:latin typeface="+mn-lt"/>
                          <a:ea typeface="Calibri"/>
                          <a:cs typeface="Times New Roman"/>
                        </a:rPr>
                        <a:t>Publication Year</a:t>
                      </a:r>
                      <a:endParaRPr lang="en-GB" sz="800" b="1" cap="none" spc="0" dirty="0">
                        <a:ln>
                          <a:noFill/>
                        </a:ln>
                        <a:solidFill>
                          <a:schemeClr val="tx1"/>
                        </a:solidFill>
                        <a:effectLst/>
                        <a:latin typeface="+mn-lt"/>
                        <a:ea typeface="Calibri"/>
                        <a:cs typeface="Times New Roman"/>
                      </a:endParaRPr>
                    </a:p>
                  </a:txBody>
                  <a:tcPr marL="18000" marR="0" marT="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0000"/>
                        </a:lnSpc>
                        <a:spcAft>
                          <a:spcPts val="0"/>
                        </a:spcAft>
                      </a:pPr>
                      <a:r>
                        <a:rPr lang="en-GB" sz="800" b="1" cap="none" spc="0">
                          <a:ln>
                            <a:noFill/>
                          </a:ln>
                          <a:solidFill>
                            <a:schemeClr val="tx1"/>
                          </a:solidFill>
                          <a:effectLst/>
                          <a:latin typeface="+mn-lt"/>
                          <a:ea typeface="Calibri"/>
                          <a:cs typeface="Times New Roman"/>
                        </a:rPr>
                        <a:t>Priority Country</a:t>
                      </a:r>
                      <a:endParaRPr lang="en-GB" sz="800" b="1" cap="none" spc="0" dirty="0">
                        <a:ln>
                          <a:noFill/>
                        </a:ln>
                        <a:solidFill>
                          <a:schemeClr val="tx1"/>
                        </a:solidFill>
                        <a:effectLst/>
                        <a:latin typeface="+mn-lt"/>
                        <a:ea typeface="Calibri"/>
                        <a:cs typeface="Times New Roman"/>
                      </a:endParaRPr>
                    </a:p>
                  </a:txBody>
                  <a:tcPr marL="18000" marR="0" marT="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0000"/>
                        </a:lnSpc>
                        <a:spcAft>
                          <a:spcPts val="0"/>
                        </a:spcAft>
                      </a:pPr>
                      <a:r>
                        <a:rPr lang="en-GB" sz="800" b="1" cap="none" spc="0">
                          <a:ln>
                            <a:noFill/>
                          </a:ln>
                          <a:solidFill>
                            <a:schemeClr val="tx1"/>
                          </a:solidFill>
                          <a:effectLst/>
                          <a:latin typeface="+mn-lt"/>
                          <a:ea typeface="Calibri"/>
                          <a:cs typeface="Times New Roman"/>
                        </a:rPr>
                        <a:t>Classes</a:t>
                      </a:r>
                      <a:endParaRPr lang="en-GB" sz="800" b="1" cap="none" spc="0" dirty="0">
                        <a:ln>
                          <a:noFill/>
                        </a:ln>
                        <a:solidFill>
                          <a:schemeClr val="tx1"/>
                        </a:solidFill>
                        <a:effectLst/>
                        <a:latin typeface="+mn-lt"/>
                        <a:ea typeface="Calibri"/>
                        <a:cs typeface="Times New Roman"/>
                      </a:endParaRPr>
                    </a:p>
                  </a:txBody>
                  <a:tcPr marL="18000" marR="0" marT="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687846">
                <a:tc>
                  <a:txBody>
                    <a:bodyPr/>
                    <a:lstStyle/>
                    <a:p>
                      <a:pPr algn="l">
                        <a:lnSpc>
                          <a:spcPct val="95000"/>
                        </a:lnSpc>
                        <a:spcAft>
                          <a:spcPts val="0"/>
                        </a:spcAft>
                      </a:pPr>
                      <a:r>
                        <a:rPr lang="en-GB" sz="800" b="1" cap="none" spc="0" dirty="0">
                          <a:ln>
                            <a:noFill/>
                          </a:ln>
                          <a:solidFill>
                            <a:schemeClr val="tx1"/>
                          </a:solidFill>
                          <a:effectLst/>
                          <a:latin typeface="+mn-lt"/>
                          <a:ea typeface="Calibri"/>
                          <a:cs typeface="Times New Roman"/>
                        </a:rPr>
                        <a:t>Applicants</a:t>
                      </a:r>
                    </a:p>
                  </a:txBody>
                  <a:tcPr marL="18000" marR="0" marT="10800" marB="1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lnSpc>
                          <a:spcPct val="95000"/>
                        </a:lnSpc>
                        <a:spcAft>
                          <a:spcPts val="0"/>
                        </a:spcAft>
                      </a:pPr>
                      <a:r>
                        <a:rPr lang="en-GB" sz="800" b="0" cap="none" spc="0" dirty="0">
                          <a:ln>
                            <a:noFill/>
                          </a:ln>
                          <a:solidFill>
                            <a:schemeClr val="tx1"/>
                          </a:solidFill>
                          <a:effectLst/>
                          <a:latin typeface="+mn-lt"/>
                          <a:ea typeface="Calibri"/>
                          <a:cs typeface="Times New Roman"/>
                        </a:rPr>
                        <a:t>Collaboration between organisations</a:t>
                      </a:r>
                    </a:p>
                  </a:txBody>
                  <a:tcPr marL="18000" marR="0" marT="10800" marB="1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EF2F5"/>
                    </a:solidFill>
                  </a:tcPr>
                </a:tc>
                <a:tc>
                  <a:txBody>
                    <a:bodyPr/>
                    <a:lstStyle/>
                    <a:p>
                      <a:pPr algn="l">
                        <a:lnSpc>
                          <a:spcPct val="95000"/>
                        </a:lnSpc>
                        <a:spcAft>
                          <a:spcPts val="0"/>
                        </a:spcAft>
                      </a:pPr>
                      <a:r>
                        <a:rPr lang="en-GB" sz="800" b="0" cap="none" spc="0" dirty="0">
                          <a:ln>
                            <a:noFill/>
                          </a:ln>
                          <a:solidFill>
                            <a:schemeClr val="tx1"/>
                          </a:solidFill>
                          <a:effectLst/>
                          <a:latin typeface="+mn-lt"/>
                          <a:ea typeface="Calibri"/>
                          <a:cs typeface="Times New Roman"/>
                        </a:rPr>
                        <a:t>Where are the </a:t>
                      </a:r>
                      <a:r>
                        <a:rPr lang="en-GB" sz="800" b="0" cap="none" spc="0">
                          <a:ln>
                            <a:noFill/>
                          </a:ln>
                          <a:solidFill>
                            <a:schemeClr val="tx1"/>
                          </a:solidFill>
                          <a:effectLst/>
                          <a:latin typeface="+mn-lt"/>
                          <a:ea typeface="Calibri"/>
                          <a:cs typeface="Times New Roman"/>
                        </a:rPr>
                        <a:t>researchers working</a:t>
                      </a:r>
                      <a:endParaRPr lang="en-GB" sz="800" b="0" cap="none" spc="0" dirty="0">
                        <a:ln>
                          <a:noFill/>
                        </a:ln>
                        <a:solidFill>
                          <a:schemeClr val="tx1"/>
                        </a:solidFill>
                        <a:effectLst/>
                        <a:latin typeface="+mn-lt"/>
                        <a:ea typeface="Calibri"/>
                        <a:cs typeface="Times New Roman"/>
                      </a:endParaRPr>
                    </a:p>
                  </a:txBody>
                  <a:tcPr marL="18000" marR="0" marT="10800" marB="1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Aft>
                          <a:spcPts val="0"/>
                        </a:spcAft>
                      </a:pPr>
                      <a:r>
                        <a:rPr lang="en-GB" sz="800" b="0" cap="none" spc="0" dirty="0">
                          <a:ln>
                            <a:noFill/>
                          </a:ln>
                          <a:solidFill>
                            <a:schemeClr val="tx1"/>
                          </a:solidFill>
                          <a:effectLst/>
                          <a:latin typeface="+mn-lt"/>
                          <a:ea typeface="Calibri"/>
                          <a:cs typeface="Times New Roman"/>
                        </a:rPr>
                        <a:t>Evolution of </a:t>
                      </a:r>
                      <a:r>
                        <a:rPr lang="en-GB" sz="800" b="0" cap="none" spc="0">
                          <a:ln>
                            <a:noFill/>
                          </a:ln>
                          <a:solidFill>
                            <a:schemeClr val="tx1"/>
                          </a:solidFill>
                          <a:effectLst/>
                          <a:latin typeface="+mn-lt"/>
                          <a:ea typeface="Calibri"/>
                          <a:cs typeface="Times New Roman"/>
                        </a:rPr>
                        <a:t>filing activity</a:t>
                      </a:r>
                      <a:endParaRPr lang="en-GB" sz="800" b="0" cap="none" spc="0" dirty="0">
                        <a:ln>
                          <a:noFill/>
                        </a:ln>
                        <a:solidFill>
                          <a:schemeClr val="tx1"/>
                        </a:solidFill>
                        <a:effectLst/>
                        <a:latin typeface="+mn-lt"/>
                        <a:ea typeface="Calibri"/>
                        <a:cs typeface="Times New Roman"/>
                      </a:endParaRPr>
                    </a:p>
                  </a:txBody>
                  <a:tcPr marL="18000" marR="0" marT="10800" marB="1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Aft>
                          <a:spcPts val="0"/>
                        </a:spcAft>
                      </a:pPr>
                      <a:r>
                        <a:rPr lang="en-GB" sz="800" b="0" cap="none" spc="0" dirty="0">
                          <a:ln>
                            <a:noFill/>
                          </a:ln>
                          <a:solidFill>
                            <a:schemeClr val="tx1"/>
                          </a:solidFill>
                          <a:effectLst/>
                          <a:latin typeface="+mn-lt"/>
                          <a:ea typeface="Calibri"/>
                          <a:cs typeface="Times New Roman"/>
                        </a:rPr>
                        <a:t>Home market or most </a:t>
                      </a:r>
                      <a:r>
                        <a:rPr lang="en-GB" sz="800" b="0" cap="none" spc="0">
                          <a:ln>
                            <a:noFill/>
                          </a:ln>
                          <a:solidFill>
                            <a:schemeClr val="tx1"/>
                          </a:solidFill>
                          <a:effectLst/>
                          <a:latin typeface="+mn-lt"/>
                          <a:ea typeface="Calibri"/>
                          <a:cs typeface="Times New Roman"/>
                        </a:rPr>
                        <a:t>important market</a:t>
                      </a:r>
                      <a:endParaRPr lang="en-GB" sz="800" b="0" cap="none" spc="0" dirty="0">
                        <a:ln>
                          <a:noFill/>
                        </a:ln>
                        <a:solidFill>
                          <a:schemeClr val="tx1"/>
                        </a:solidFill>
                        <a:effectLst/>
                        <a:latin typeface="+mn-lt"/>
                        <a:ea typeface="Calibri"/>
                        <a:cs typeface="Times New Roman"/>
                      </a:endParaRPr>
                    </a:p>
                  </a:txBody>
                  <a:tcPr marL="18000" marR="0" marT="10800" marB="1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Aft>
                          <a:spcPts val="0"/>
                        </a:spcAft>
                      </a:pPr>
                      <a:r>
                        <a:rPr lang="en-GB" sz="800" b="0" cap="none" spc="0" dirty="0">
                          <a:ln>
                            <a:noFill/>
                          </a:ln>
                          <a:solidFill>
                            <a:schemeClr val="tx1"/>
                          </a:solidFill>
                          <a:effectLst/>
                          <a:latin typeface="+mn-lt"/>
                          <a:ea typeface="Calibri"/>
                          <a:cs typeface="Times New Roman"/>
                        </a:rPr>
                        <a:t>Key technological areas of</a:t>
                      </a:r>
                      <a:br>
                        <a:rPr lang="en-GB" sz="800" b="0" cap="none" spc="0" dirty="0">
                          <a:ln>
                            <a:noFill/>
                          </a:ln>
                          <a:solidFill>
                            <a:schemeClr val="tx1"/>
                          </a:solidFill>
                          <a:effectLst/>
                          <a:latin typeface="+mn-lt"/>
                          <a:ea typeface="Calibri"/>
                          <a:cs typeface="Times New Roman"/>
                        </a:rPr>
                      </a:br>
                      <a:r>
                        <a:rPr lang="en-GB" sz="800" b="0" cap="none" spc="0" dirty="0">
                          <a:ln>
                            <a:noFill/>
                          </a:ln>
                          <a:solidFill>
                            <a:schemeClr val="tx1"/>
                          </a:solidFill>
                          <a:effectLst/>
                          <a:latin typeface="+mn-lt"/>
                          <a:ea typeface="Calibri"/>
                          <a:cs typeface="Times New Roman"/>
                        </a:rPr>
                        <a:t>applicants</a:t>
                      </a:r>
                    </a:p>
                  </a:txBody>
                  <a:tcPr marL="18000" marR="0" marT="10800" marB="1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687846">
                <a:tc>
                  <a:txBody>
                    <a:bodyPr/>
                    <a:lstStyle/>
                    <a:p>
                      <a:pPr algn="l">
                        <a:lnSpc>
                          <a:spcPct val="95000"/>
                        </a:lnSpc>
                        <a:spcAft>
                          <a:spcPts val="0"/>
                        </a:spcAft>
                      </a:pPr>
                      <a:r>
                        <a:rPr lang="en-GB" sz="800" b="1" cap="none" spc="0">
                          <a:ln>
                            <a:noFill/>
                          </a:ln>
                          <a:solidFill>
                            <a:schemeClr val="tx1"/>
                          </a:solidFill>
                          <a:effectLst/>
                          <a:latin typeface="+mn-lt"/>
                          <a:ea typeface="Calibri"/>
                          <a:cs typeface="Times New Roman"/>
                        </a:rPr>
                        <a:t>Inventors</a:t>
                      </a:r>
                      <a:endParaRPr lang="en-GB" sz="800" b="1" cap="none" spc="0" dirty="0">
                        <a:ln>
                          <a:noFill/>
                        </a:ln>
                        <a:solidFill>
                          <a:schemeClr val="tx1"/>
                        </a:solidFill>
                        <a:effectLst/>
                        <a:latin typeface="+mn-lt"/>
                        <a:ea typeface="Calibri"/>
                        <a:cs typeface="Times New Roman"/>
                      </a:endParaRPr>
                    </a:p>
                  </a:txBody>
                  <a:tcPr marL="18000" marR="0" marT="10800" marB="1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lnSpc>
                          <a:spcPct val="95000"/>
                        </a:lnSpc>
                        <a:spcAft>
                          <a:spcPts val="0"/>
                        </a:spcAft>
                      </a:pPr>
                      <a:endParaRPr lang="en-GB" sz="800" b="0" cap="none" spc="0" dirty="0">
                        <a:ln>
                          <a:noFill/>
                        </a:ln>
                        <a:solidFill>
                          <a:schemeClr val="tx1"/>
                        </a:solidFill>
                        <a:effectLst/>
                        <a:latin typeface="+mn-lt"/>
                        <a:ea typeface="Calibri"/>
                        <a:cs typeface="Times New Roman"/>
                      </a:endParaRPr>
                    </a:p>
                  </a:txBody>
                  <a:tcPr marL="18000" marR="0" marT="10800" marB="1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Aft>
                          <a:spcPts val="0"/>
                        </a:spcAft>
                      </a:pPr>
                      <a:r>
                        <a:rPr lang="en-GB" sz="800" b="0" cap="none" spc="-20" baseline="0" dirty="0">
                          <a:ln>
                            <a:noFill/>
                          </a:ln>
                          <a:solidFill>
                            <a:schemeClr val="tx1"/>
                          </a:solidFill>
                          <a:effectLst/>
                          <a:latin typeface="+mn-lt"/>
                          <a:ea typeface="Calibri"/>
                          <a:cs typeface="Times New Roman"/>
                        </a:rPr>
                        <a:t>Collaboration between </a:t>
                      </a:r>
                      <a:r>
                        <a:rPr lang="en-GB" sz="800" b="0" cap="none" spc="-20" baseline="0" dirty="0" smtClean="0">
                          <a:ln>
                            <a:noFill/>
                          </a:ln>
                          <a:solidFill>
                            <a:schemeClr val="tx1"/>
                          </a:solidFill>
                          <a:effectLst/>
                          <a:latin typeface="+mn-lt"/>
                          <a:ea typeface="Calibri"/>
                          <a:cs typeface="Times New Roman"/>
                        </a:rPr>
                        <a:t>researchers </a:t>
                      </a:r>
                      <a:r>
                        <a:rPr lang="en-GB" sz="800" b="0" cap="none" spc="-20" baseline="0" dirty="0">
                          <a:ln>
                            <a:noFill/>
                          </a:ln>
                          <a:solidFill>
                            <a:schemeClr val="tx1"/>
                          </a:solidFill>
                          <a:effectLst/>
                          <a:latin typeface="+mn-lt"/>
                          <a:ea typeface="Calibri"/>
                          <a:cs typeface="Times New Roman"/>
                        </a:rPr>
                        <a:t>/ inventors</a:t>
                      </a:r>
                    </a:p>
                  </a:txBody>
                  <a:tcPr marL="18000" marR="0" marT="10800" marB="1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EF2F5"/>
                    </a:solidFill>
                  </a:tcPr>
                </a:tc>
                <a:tc>
                  <a:txBody>
                    <a:bodyPr/>
                    <a:lstStyle/>
                    <a:p>
                      <a:pPr algn="l">
                        <a:lnSpc>
                          <a:spcPct val="95000"/>
                        </a:lnSpc>
                        <a:spcAft>
                          <a:spcPts val="0"/>
                        </a:spcAft>
                      </a:pPr>
                      <a:r>
                        <a:rPr lang="en-GB" sz="800" b="0" cap="none" spc="0" dirty="0">
                          <a:ln>
                            <a:noFill/>
                          </a:ln>
                          <a:solidFill>
                            <a:schemeClr val="tx1"/>
                          </a:solidFill>
                          <a:effectLst/>
                          <a:latin typeface="+mn-lt"/>
                          <a:ea typeface="Calibri"/>
                          <a:cs typeface="Times New Roman"/>
                        </a:rPr>
                        <a:t>Evolution of inventors </a:t>
                      </a:r>
                      <a:r>
                        <a:rPr lang="en-GB" sz="800" b="0" cap="none" spc="0">
                          <a:ln>
                            <a:noFill/>
                          </a:ln>
                          <a:solidFill>
                            <a:schemeClr val="tx1"/>
                          </a:solidFill>
                          <a:effectLst/>
                          <a:latin typeface="+mn-lt"/>
                          <a:ea typeface="Calibri"/>
                          <a:cs typeface="Times New Roman"/>
                        </a:rPr>
                        <a:t>patenting activity</a:t>
                      </a:r>
                      <a:endParaRPr lang="en-GB" sz="800" b="0" cap="none" spc="0" dirty="0">
                        <a:ln>
                          <a:noFill/>
                        </a:ln>
                        <a:solidFill>
                          <a:schemeClr val="tx1"/>
                        </a:solidFill>
                        <a:effectLst/>
                        <a:latin typeface="+mn-lt"/>
                        <a:ea typeface="Calibri"/>
                        <a:cs typeface="Times New Roman"/>
                      </a:endParaRPr>
                    </a:p>
                  </a:txBody>
                  <a:tcPr marL="18000" marR="0" marT="10800" marB="1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Aft>
                          <a:spcPts val="0"/>
                        </a:spcAft>
                      </a:pPr>
                      <a:r>
                        <a:rPr lang="en-GB" sz="800" b="0" cap="none" spc="0" dirty="0">
                          <a:ln>
                            <a:noFill/>
                          </a:ln>
                          <a:solidFill>
                            <a:schemeClr val="tx1"/>
                          </a:solidFill>
                          <a:effectLst/>
                          <a:latin typeface="+mn-lt"/>
                          <a:ea typeface="Calibri"/>
                          <a:cs typeface="Times New Roman"/>
                        </a:rPr>
                        <a:t>Inventors country </a:t>
                      </a:r>
                      <a:r>
                        <a:rPr lang="en-GB" sz="800" b="0" cap="none" spc="0">
                          <a:ln>
                            <a:noFill/>
                          </a:ln>
                          <a:solidFill>
                            <a:schemeClr val="tx1"/>
                          </a:solidFill>
                          <a:effectLst/>
                          <a:latin typeface="+mn-lt"/>
                          <a:ea typeface="Calibri"/>
                          <a:cs typeface="Times New Roman"/>
                        </a:rPr>
                        <a:t>of origin</a:t>
                      </a:r>
                      <a:endParaRPr lang="en-GB" sz="800" b="0" cap="none" spc="0" dirty="0">
                        <a:ln>
                          <a:noFill/>
                        </a:ln>
                        <a:solidFill>
                          <a:schemeClr val="tx1"/>
                        </a:solidFill>
                        <a:effectLst/>
                        <a:latin typeface="+mn-lt"/>
                        <a:ea typeface="Calibri"/>
                        <a:cs typeface="Times New Roman"/>
                      </a:endParaRPr>
                    </a:p>
                  </a:txBody>
                  <a:tcPr marL="18000" marR="0" marT="10800" marB="1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Aft>
                          <a:spcPts val="0"/>
                        </a:spcAft>
                      </a:pPr>
                      <a:r>
                        <a:rPr lang="en-GB" sz="800" b="0" cap="none" spc="0" dirty="0">
                          <a:ln>
                            <a:noFill/>
                          </a:ln>
                          <a:solidFill>
                            <a:schemeClr val="tx1"/>
                          </a:solidFill>
                          <a:effectLst/>
                          <a:latin typeface="+mn-lt"/>
                          <a:ea typeface="Calibri"/>
                          <a:cs typeface="Times New Roman"/>
                        </a:rPr>
                        <a:t>Research fields</a:t>
                      </a:r>
                      <a:br>
                        <a:rPr lang="en-GB" sz="800" b="0" cap="none" spc="0" dirty="0">
                          <a:ln>
                            <a:noFill/>
                          </a:ln>
                          <a:solidFill>
                            <a:schemeClr val="tx1"/>
                          </a:solidFill>
                          <a:effectLst/>
                          <a:latin typeface="+mn-lt"/>
                          <a:ea typeface="Calibri"/>
                          <a:cs typeface="Times New Roman"/>
                        </a:rPr>
                      </a:br>
                      <a:r>
                        <a:rPr lang="en-GB" sz="800" b="0" cap="none" spc="0" dirty="0">
                          <a:ln>
                            <a:noFill/>
                          </a:ln>
                          <a:solidFill>
                            <a:schemeClr val="tx1"/>
                          </a:solidFill>
                          <a:effectLst/>
                          <a:latin typeface="+mn-lt"/>
                          <a:ea typeface="Calibri"/>
                          <a:cs typeface="Times New Roman"/>
                        </a:rPr>
                        <a:t>of </a:t>
                      </a:r>
                      <a:r>
                        <a:rPr lang="en-GB" sz="800" b="0" cap="none" spc="0">
                          <a:ln>
                            <a:noFill/>
                          </a:ln>
                          <a:solidFill>
                            <a:schemeClr val="tx1"/>
                          </a:solidFill>
                          <a:effectLst/>
                          <a:latin typeface="+mn-lt"/>
                          <a:ea typeface="Calibri"/>
                          <a:cs typeface="Times New Roman"/>
                        </a:rPr>
                        <a:t>the inventors</a:t>
                      </a:r>
                      <a:endParaRPr lang="en-GB" sz="800" b="0" cap="none" spc="0" dirty="0">
                        <a:ln>
                          <a:noFill/>
                        </a:ln>
                        <a:solidFill>
                          <a:schemeClr val="tx1"/>
                        </a:solidFill>
                        <a:effectLst/>
                        <a:latin typeface="+mn-lt"/>
                        <a:ea typeface="Calibri"/>
                        <a:cs typeface="Times New Roman"/>
                      </a:endParaRPr>
                    </a:p>
                  </a:txBody>
                  <a:tcPr marL="18000" marR="0" marT="10800" marB="1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687846">
                <a:tc>
                  <a:txBody>
                    <a:bodyPr/>
                    <a:lstStyle/>
                    <a:p>
                      <a:pPr algn="l">
                        <a:lnSpc>
                          <a:spcPct val="95000"/>
                        </a:lnSpc>
                        <a:spcAft>
                          <a:spcPts val="0"/>
                        </a:spcAft>
                      </a:pPr>
                      <a:r>
                        <a:rPr lang="en-GB" sz="800" b="1" cap="none" spc="0">
                          <a:ln>
                            <a:noFill/>
                          </a:ln>
                          <a:solidFill>
                            <a:schemeClr val="tx1"/>
                          </a:solidFill>
                          <a:effectLst/>
                          <a:latin typeface="+mn-lt"/>
                          <a:ea typeface="Calibri"/>
                          <a:cs typeface="Times New Roman"/>
                        </a:rPr>
                        <a:t>Publication Year</a:t>
                      </a:r>
                      <a:endParaRPr lang="en-GB" sz="800" b="1" cap="none" spc="0" dirty="0">
                        <a:ln>
                          <a:noFill/>
                        </a:ln>
                        <a:solidFill>
                          <a:schemeClr val="tx1"/>
                        </a:solidFill>
                        <a:effectLst/>
                        <a:latin typeface="+mn-lt"/>
                        <a:ea typeface="Calibri"/>
                        <a:cs typeface="Times New Roman"/>
                      </a:endParaRPr>
                    </a:p>
                  </a:txBody>
                  <a:tcPr marL="18000" marR="0" marT="10800" marB="1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lnSpc>
                          <a:spcPct val="95000"/>
                        </a:lnSpc>
                        <a:spcAft>
                          <a:spcPts val="0"/>
                        </a:spcAft>
                      </a:pPr>
                      <a:endParaRPr lang="en-GB" sz="800" b="0" cap="none" spc="0" dirty="0">
                        <a:ln>
                          <a:noFill/>
                        </a:ln>
                        <a:solidFill>
                          <a:schemeClr val="tx1"/>
                        </a:solidFill>
                        <a:effectLst/>
                        <a:latin typeface="+mn-lt"/>
                        <a:ea typeface="Calibri"/>
                        <a:cs typeface="Times New Roman"/>
                      </a:endParaRPr>
                    </a:p>
                  </a:txBody>
                  <a:tcPr marL="18000" marR="0" marT="10800" marB="1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Aft>
                          <a:spcPts val="0"/>
                        </a:spcAft>
                      </a:pPr>
                      <a:endParaRPr lang="en-GB" sz="800" b="0" cap="none" spc="0" dirty="0">
                        <a:ln>
                          <a:noFill/>
                        </a:ln>
                        <a:solidFill>
                          <a:schemeClr val="tx1"/>
                        </a:solidFill>
                        <a:effectLst/>
                        <a:latin typeface="+mn-lt"/>
                        <a:ea typeface="Calibri"/>
                        <a:cs typeface="Times New Roman"/>
                      </a:endParaRPr>
                    </a:p>
                  </a:txBody>
                  <a:tcPr marL="18000" marR="0" marT="10800" marB="1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Aft>
                          <a:spcPts val="0"/>
                        </a:spcAft>
                      </a:pPr>
                      <a:r>
                        <a:rPr lang="en-GB" sz="800" b="0" cap="none" spc="0" dirty="0">
                          <a:ln>
                            <a:noFill/>
                          </a:ln>
                          <a:solidFill>
                            <a:schemeClr val="tx1"/>
                          </a:solidFill>
                          <a:effectLst/>
                          <a:latin typeface="+mn-lt"/>
                          <a:ea typeface="Calibri"/>
                          <a:cs typeface="Times New Roman"/>
                        </a:rPr>
                        <a:t>Evolution of the activity </a:t>
                      </a:r>
                      <a:r>
                        <a:rPr lang="en-GB" sz="800" b="0" cap="none" spc="0">
                          <a:ln>
                            <a:noFill/>
                          </a:ln>
                          <a:solidFill>
                            <a:schemeClr val="tx1"/>
                          </a:solidFill>
                          <a:effectLst/>
                          <a:latin typeface="+mn-lt"/>
                          <a:ea typeface="Calibri"/>
                          <a:cs typeface="Times New Roman"/>
                        </a:rPr>
                        <a:t>per country</a:t>
                      </a:r>
                      <a:endParaRPr lang="en-GB" sz="800" b="0" cap="none" spc="0" dirty="0">
                        <a:ln>
                          <a:noFill/>
                        </a:ln>
                        <a:solidFill>
                          <a:schemeClr val="tx1"/>
                        </a:solidFill>
                        <a:effectLst/>
                        <a:latin typeface="+mn-lt"/>
                        <a:ea typeface="Calibri"/>
                        <a:cs typeface="Times New Roman"/>
                      </a:endParaRPr>
                    </a:p>
                  </a:txBody>
                  <a:tcPr marL="18000" marR="0" marT="10800" marB="1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EF2F5"/>
                    </a:solidFill>
                  </a:tcPr>
                </a:tc>
                <a:tc>
                  <a:txBody>
                    <a:bodyPr/>
                    <a:lstStyle/>
                    <a:p>
                      <a:pPr algn="l">
                        <a:lnSpc>
                          <a:spcPct val="95000"/>
                        </a:lnSpc>
                        <a:spcAft>
                          <a:spcPts val="0"/>
                        </a:spcAft>
                      </a:pPr>
                      <a:r>
                        <a:rPr lang="en-GB" sz="800" b="0" cap="none" spc="0" dirty="0">
                          <a:ln>
                            <a:noFill/>
                          </a:ln>
                          <a:solidFill>
                            <a:schemeClr val="tx1"/>
                          </a:solidFill>
                          <a:effectLst/>
                          <a:latin typeface="+mn-lt"/>
                          <a:ea typeface="Calibri"/>
                          <a:cs typeface="Times New Roman"/>
                        </a:rPr>
                        <a:t>Evolution of country patent output</a:t>
                      </a:r>
                    </a:p>
                  </a:txBody>
                  <a:tcPr marL="18000" marR="0" marT="10800" marB="1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Aft>
                          <a:spcPts val="0"/>
                        </a:spcAft>
                      </a:pPr>
                      <a:r>
                        <a:rPr lang="en-GB" sz="800" b="0" cap="none" spc="0" dirty="0">
                          <a:ln>
                            <a:noFill/>
                          </a:ln>
                          <a:solidFill>
                            <a:schemeClr val="tx1"/>
                          </a:solidFill>
                          <a:effectLst/>
                          <a:latin typeface="+mn-lt"/>
                          <a:ea typeface="Calibri"/>
                          <a:cs typeface="Times New Roman"/>
                        </a:rPr>
                        <a:t>Evolution of </a:t>
                      </a:r>
                      <a:r>
                        <a:rPr lang="en-GB" sz="800" b="0" cap="none" spc="0">
                          <a:ln>
                            <a:noFill/>
                          </a:ln>
                          <a:solidFill>
                            <a:schemeClr val="tx1"/>
                          </a:solidFill>
                          <a:effectLst/>
                          <a:latin typeface="+mn-lt"/>
                          <a:ea typeface="Calibri"/>
                          <a:cs typeface="Times New Roman"/>
                        </a:rPr>
                        <a:t>technology sector</a:t>
                      </a:r>
                      <a:endParaRPr lang="en-GB" sz="800" b="0" cap="none" spc="0" dirty="0">
                        <a:ln>
                          <a:noFill/>
                        </a:ln>
                        <a:solidFill>
                          <a:schemeClr val="tx1"/>
                        </a:solidFill>
                        <a:effectLst/>
                        <a:latin typeface="+mn-lt"/>
                        <a:ea typeface="Calibri"/>
                        <a:cs typeface="Times New Roman"/>
                      </a:endParaRPr>
                    </a:p>
                  </a:txBody>
                  <a:tcPr marL="18000" marR="0" marT="10800" marB="1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687846">
                <a:tc>
                  <a:txBody>
                    <a:bodyPr/>
                    <a:lstStyle/>
                    <a:p>
                      <a:pPr algn="l">
                        <a:lnSpc>
                          <a:spcPct val="95000"/>
                        </a:lnSpc>
                        <a:spcAft>
                          <a:spcPts val="0"/>
                        </a:spcAft>
                      </a:pPr>
                      <a:r>
                        <a:rPr lang="en-GB" sz="800" b="1" cap="none" spc="0">
                          <a:ln>
                            <a:noFill/>
                          </a:ln>
                          <a:solidFill>
                            <a:schemeClr val="tx1"/>
                          </a:solidFill>
                          <a:effectLst/>
                          <a:latin typeface="+mn-lt"/>
                          <a:ea typeface="Calibri"/>
                          <a:cs typeface="Times New Roman"/>
                        </a:rPr>
                        <a:t>Priority Country</a:t>
                      </a:r>
                      <a:endParaRPr lang="en-GB" sz="800" b="1" cap="none" spc="0" dirty="0">
                        <a:ln>
                          <a:noFill/>
                        </a:ln>
                        <a:solidFill>
                          <a:schemeClr val="tx1"/>
                        </a:solidFill>
                        <a:effectLst/>
                        <a:latin typeface="+mn-lt"/>
                        <a:ea typeface="Calibri"/>
                        <a:cs typeface="Times New Roman"/>
                      </a:endParaRPr>
                    </a:p>
                  </a:txBody>
                  <a:tcPr marL="18000" marR="0" marT="10800" marB="1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lnSpc>
                          <a:spcPct val="95000"/>
                        </a:lnSpc>
                        <a:spcAft>
                          <a:spcPts val="0"/>
                        </a:spcAft>
                      </a:pPr>
                      <a:endParaRPr lang="en-GB" sz="800" b="0" cap="none" spc="0" dirty="0">
                        <a:ln>
                          <a:noFill/>
                        </a:ln>
                        <a:solidFill>
                          <a:schemeClr val="tx1"/>
                        </a:solidFill>
                        <a:effectLst/>
                        <a:latin typeface="+mn-lt"/>
                        <a:ea typeface="Calibri"/>
                        <a:cs typeface="Times New Roman"/>
                      </a:endParaRPr>
                    </a:p>
                  </a:txBody>
                  <a:tcPr marL="18000" marR="0" marT="10800" marB="1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Aft>
                          <a:spcPts val="0"/>
                        </a:spcAft>
                      </a:pPr>
                      <a:endParaRPr lang="en-GB" sz="800" b="0" cap="none" spc="0" dirty="0">
                        <a:ln>
                          <a:noFill/>
                        </a:ln>
                        <a:solidFill>
                          <a:schemeClr val="tx1"/>
                        </a:solidFill>
                        <a:effectLst/>
                        <a:latin typeface="+mn-lt"/>
                        <a:ea typeface="Calibri"/>
                        <a:cs typeface="Times New Roman"/>
                      </a:endParaRPr>
                    </a:p>
                  </a:txBody>
                  <a:tcPr marL="18000" marR="0" marT="10800" marB="1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Aft>
                          <a:spcPts val="0"/>
                        </a:spcAft>
                      </a:pPr>
                      <a:endParaRPr lang="en-GB" sz="800" b="0" cap="none" spc="0" dirty="0">
                        <a:ln>
                          <a:noFill/>
                        </a:ln>
                        <a:solidFill>
                          <a:schemeClr val="tx1"/>
                        </a:solidFill>
                        <a:effectLst/>
                        <a:latin typeface="+mn-lt"/>
                        <a:ea typeface="Calibri"/>
                        <a:cs typeface="Times New Roman"/>
                      </a:endParaRPr>
                    </a:p>
                  </a:txBody>
                  <a:tcPr marL="18000" marR="0" marT="10800" marB="1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Aft>
                          <a:spcPts val="0"/>
                        </a:spcAft>
                      </a:pPr>
                      <a:r>
                        <a:rPr lang="en-GB" sz="800" b="0" cap="none" spc="0" dirty="0">
                          <a:ln>
                            <a:noFill/>
                          </a:ln>
                          <a:solidFill>
                            <a:schemeClr val="tx1"/>
                          </a:solidFill>
                          <a:effectLst/>
                          <a:latin typeface="+mn-lt"/>
                          <a:ea typeface="Calibri"/>
                          <a:cs typeface="Times New Roman"/>
                        </a:rPr>
                        <a:t>Collaboration </a:t>
                      </a:r>
                      <a:r>
                        <a:rPr lang="en-GB" sz="800" b="0" cap="none" spc="0">
                          <a:ln>
                            <a:noFill/>
                          </a:ln>
                          <a:solidFill>
                            <a:schemeClr val="tx1"/>
                          </a:solidFill>
                          <a:effectLst/>
                          <a:latin typeface="+mn-lt"/>
                          <a:ea typeface="Calibri"/>
                          <a:cs typeface="Times New Roman"/>
                        </a:rPr>
                        <a:t>between countries</a:t>
                      </a:r>
                      <a:endParaRPr lang="en-GB" sz="800" b="0" cap="none" spc="0" dirty="0">
                        <a:ln>
                          <a:noFill/>
                        </a:ln>
                        <a:solidFill>
                          <a:schemeClr val="tx1"/>
                        </a:solidFill>
                        <a:effectLst/>
                        <a:latin typeface="+mn-lt"/>
                        <a:ea typeface="Calibri"/>
                        <a:cs typeface="Times New Roman"/>
                      </a:endParaRPr>
                    </a:p>
                  </a:txBody>
                  <a:tcPr marL="18000" marR="0" marT="10800" marB="1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EF2F5"/>
                    </a:solidFill>
                  </a:tcPr>
                </a:tc>
                <a:tc>
                  <a:txBody>
                    <a:bodyPr/>
                    <a:lstStyle/>
                    <a:p>
                      <a:pPr algn="l">
                        <a:lnSpc>
                          <a:spcPct val="95000"/>
                        </a:lnSpc>
                        <a:spcAft>
                          <a:spcPts val="0"/>
                        </a:spcAft>
                      </a:pPr>
                      <a:r>
                        <a:rPr lang="en-GB" sz="800" b="0" cap="none" spc="0" dirty="0">
                          <a:ln>
                            <a:noFill/>
                          </a:ln>
                          <a:solidFill>
                            <a:schemeClr val="tx1"/>
                          </a:solidFill>
                          <a:effectLst/>
                          <a:latin typeface="+mn-lt"/>
                          <a:ea typeface="Calibri"/>
                          <a:cs typeface="Times New Roman"/>
                        </a:rPr>
                        <a:t>Key technological areas </a:t>
                      </a:r>
                      <a:r>
                        <a:rPr lang="en-GB" sz="800" b="0" cap="none" spc="0">
                          <a:ln>
                            <a:noFill/>
                          </a:ln>
                          <a:solidFill>
                            <a:schemeClr val="tx1"/>
                          </a:solidFill>
                          <a:effectLst/>
                          <a:latin typeface="+mn-lt"/>
                          <a:ea typeface="Calibri"/>
                          <a:cs typeface="Times New Roman"/>
                        </a:rPr>
                        <a:t>of countries</a:t>
                      </a:r>
                      <a:endParaRPr lang="en-GB" sz="800" b="0" cap="none" spc="0" dirty="0">
                        <a:ln>
                          <a:noFill/>
                        </a:ln>
                        <a:solidFill>
                          <a:schemeClr val="tx1"/>
                        </a:solidFill>
                        <a:effectLst/>
                        <a:latin typeface="+mn-lt"/>
                        <a:ea typeface="Calibri"/>
                        <a:cs typeface="Times New Roman"/>
                      </a:endParaRPr>
                    </a:p>
                  </a:txBody>
                  <a:tcPr marL="18000" marR="0" marT="10800" marB="1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687846">
                <a:tc>
                  <a:txBody>
                    <a:bodyPr/>
                    <a:lstStyle/>
                    <a:p>
                      <a:pPr algn="l">
                        <a:lnSpc>
                          <a:spcPct val="95000"/>
                        </a:lnSpc>
                        <a:spcAft>
                          <a:spcPts val="0"/>
                        </a:spcAft>
                      </a:pPr>
                      <a:r>
                        <a:rPr lang="en-GB" sz="800" b="1" cap="none" spc="0" dirty="0">
                          <a:ln>
                            <a:noFill/>
                          </a:ln>
                          <a:solidFill>
                            <a:schemeClr val="tx1"/>
                          </a:solidFill>
                          <a:effectLst/>
                          <a:latin typeface="+mn-lt"/>
                          <a:ea typeface="Calibri"/>
                          <a:cs typeface="Times New Roman"/>
                        </a:rPr>
                        <a:t>Classes</a:t>
                      </a:r>
                    </a:p>
                  </a:txBody>
                  <a:tcPr marL="18000" marR="0" marT="10800" marB="1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lnSpc>
                          <a:spcPct val="95000"/>
                        </a:lnSpc>
                        <a:spcAft>
                          <a:spcPts val="0"/>
                        </a:spcAft>
                      </a:pPr>
                      <a:endParaRPr lang="en-GB" sz="800" b="0" cap="none" spc="0" dirty="0">
                        <a:ln>
                          <a:noFill/>
                        </a:ln>
                        <a:solidFill>
                          <a:schemeClr val="tx1"/>
                        </a:solidFill>
                        <a:effectLst/>
                        <a:latin typeface="+mn-lt"/>
                        <a:ea typeface="Calibri"/>
                        <a:cs typeface="Times New Roman"/>
                      </a:endParaRPr>
                    </a:p>
                  </a:txBody>
                  <a:tcPr marL="18000" marR="0" marT="10800" marB="1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Aft>
                          <a:spcPts val="0"/>
                        </a:spcAft>
                      </a:pPr>
                      <a:endParaRPr lang="en-GB" sz="800" b="0" cap="none" spc="0" dirty="0">
                        <a:ln>
                          <a:noFill/>
                        </a:ln>
                        <a:solidFill>
                          <a:schemeClr val="tx1"/>
                        </a:solidFill>
                        <a:effectLst/>
                        <a:latin typeface="+mn-lt"/>
                        <a:ea typeface="Calibri"/>
                        <a:cs typeface="Times New Roman"/>
                      </a:endParaRPr>
                    </a:p>
                  </a:txBody>
                  <a:tcPr marL="18000" marR="0" marT="10800" marB="1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Aft>
                          <a:spcPts val="0"/>
                        </a:spcAft>
                      </a:pPr>
                      <a:endParaRPr lang="en-GB" sz="800" b="0" cap="none" spc="0" dirty="0">
                        <a:ln>
                          <a:noFill/>
                        </a:ln>
                        <a:solidFill>
                          <a:schemeClr val="tx1"/>
                        </a:solidFill>
                        <a:effectLst/>
                        <a:latin typeface="+mn-lt"/>
                        <a:ea typeface="Calibri"/>
                        <a:cs typeface="Times New Roman"/>
                      </a:endParaRPr>
                    </a:p>
                  </a:txBody>
                  <a:tcPr marL="18000" marR="0" marT="10800" marB="1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Aft>
                          <a:spcPts val="0"/>
                        </a:spcAft>
                      </a:pPr>
                      <a:endParaRPr lang="en-GB" sz="800" b="0" cap="none" spc="0" dirty="0">
                        <a:ln>
                          <a:noFill/>
                        </a:ln>
                        <a:solidFill>
                          <a:schemeClr val="tx1"/>
                        </a:solidFill>
                        <a:effectLst/>
                        <a:latin typeface="+mn-lt"/>
                        <a:ea typeface="Calibri"/>
                        <a:cs typeface="Times New Roman"/>
                      </a:endParaRPr>
                    </a:p>
                  </a:txBody>
                  <a:tcPr marL="18000" marR="0" marT="10800" marB="1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Aft>
                          <a:spcPts val="0"/>
                        </a:spcAft>
                      </a:pPr>
                      <a:r>
                        <a:rPr lang="en-GB" sz="800" b="0" cap="none" spc="0" dirty="0">
                          <a:ln>
                            <a:noFill/>
                          </a:ln>
                          <a:solidFill>
                            <a:schemeClr val="tx1"/>
                          </a:solidFill>
                          <a:effectLst/>
                          <a:latin typeface="+mn-lt"/>
                          <a:ea typeface="Calibri"/>
                          <a:cs typeface="Times New Roman"/>
                        </a:rPr>
                        <a:t>Relationships between techno-logical domains</a:t>
                      </a:r>
                    </a:p>
                  </a:txBody>
                  <a:tcPr marL="18000" marR="0" marT="10800" marB="1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F2F5"/>
                    </a:solidFill>
                  </a:tcPr>
                </a:tc>
                <a:extLst>
                  <a:ext uri="{0D108BD9-81ED-4DB2-BD59-A6C34878D82A}">
                    <a16:rowId xmlns="" xmlns:a16="http://schemas.microsoft.com/office/drawing/2014/main" val="10005"/>
                  </a:ext>
                </a:extLst>
              </a:tr>
            </a:tbl>
          </a:graphicData>
        </a:graphic>
      </p:graphicFrame>
      <p:sp>
        <p:nvSpPr>
          <p:cNvPr id="8" name="Rechteck 46">
            <a:extLst>
              <a:ext uri="{FF2B5EF4-FFF2-40B4-BE49-F238E27FC236}">
                <a16:creationId xmlns="" xmlns:a16="http://schemas.microsoft.com/office/drawing/2014/main" id="{03968CEC-8C53-4D2F-AABC-9301EF2935DA}"/>
              </a:ext>
            </a:extLst>
          </p:cNvPr>
          <p:cNvSpPr/>
          <p:nvPr/>
        </p:nvSpPr>
        <p:spPr>
          <a:xfrm>
            <a:off x="684000" y="817195"/>
            <a:ext cx="7848441" cy="3915144"/>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7440" tIns="36000" rIns="36000" bIns="36000" rtlCol="0" anchor="b"/>
          <a:lstStyle/>
          <a:p>
            <a:endParaRPr lang="en-GB" sz="300" dirty="0">
              <a:solidFill>
                <a:schemeClr val="tx1"/>
              </a:solidFill>
              <a:cs typeface="Calibri"/>
            </a:endParaRPr>
          </a:p>
        </p:txBody>
      </p:sp>
      <p:cxnSp>
        <p:nvCxnSpPr>
          <p:cNvPr id="10" name="Gerader Verbinder 10">
            <a:extLst>
              <a:ext uri="{FF2B5EF4-FFF2-40B4-BE49-F238E27FC236}">
                <a16:creationId xmlns="" xmlns:a16="http://schemas.microsoft.com/office/drawing/2014/main" id="{00701CC8-1471-424C-A01A-60477F9B9ED3}"/>
              </a:ext>
            </a:extLst>
          </p:cNvPr>
          <p:cNvCxnSpPr/>
          <p:nvPr/>
        </p:nvCxnSpPr>
        <p:spPr>
          <a:xfrm>
            <a:off x="684213" y="820854"/>
            <a:ext cx="78482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92609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GB" dirty="0" smtClean="0"/>
              <a:t>Disclaimer – please note</a:t>
            </a:r>
            <a:endParaRPr lang="en-GB" dirty="0"/>
          </a:p>
        </p:txBody>
      </p:sp>
      <p:sp>
        <p:nvSpPr>
          <p:cNvPr id="3" name="Text Placeholder 2"/>
          <p:cNvSpPr>
            <a:spLocks noGrp="1"/>
          </p:cNvSpPr>
          <p:nvPr>
            <p:ph type="body" sz="quarter" idx="17"/>
          </p:nvPr>
        </p:nvSpPr>
        <p:spPr/>
        <p:txBody>
          <a:bodyPr/>
          <a:lstStyle/>
          <a:p>
            <a:pPr>
              <a:lnSpc>
                <a:spcPct val="200000"/>
              </a:lnSpc>
            </a:pPr>
            <a:r>
              <a:rPr lang="en-GB" dirty="0"/>
              <a:t>A</a:t>
            </a:r>
            <a:r>
              <a:rPr lang="en-GB" dirty="0" smtClean="0"/>
              <a:t>nalysis carried out until 15th October;</a:t>
            </a:r>
          </a:p>
          <a:p>
            <a:pPr>
              <a:lnSpc>
                <a:spcPct val="200000"/>
              </a:lnSpc>
            </a:pPr>
            <a:r>
              <a:rPr lang="en-GB" dirty="0"/>
              <a:t>P</a:t>
            </a:r>
            <a:r>
              <a:rPr lang="en-GB" dirty="0" smtClean="0"/>
              <a:t>ublished patents only;</a:t>
            </a:r>
          </a:p>
          <a:p>
            <a:pPr>
              <a:lnSpc>
                <a:spcPct val="200000"/>
              </a:lnSpc>
            </a:pPr>
            <a:r>
              <a:rPr lang="en-GB" dirty="0" smtClean="0"/>
              <a:t>Data publically available in patent databases (e.g. Espacenet);</a:t>
            </a:r>
          </a:p>
          <a:p>
            <a:pPr>
              <a:lnSpc>
                <a:spcPct val="200000"/>
              </a:lnSpc>
            </a:pPr>
            <a:r>
              <a:rPr lang="en-GB" dirty="0" smtClean="0"/>
              <a:t>Some commercial tools used;</a:t>
            </a:r>
          </a:p>
          <a:p>
            <a:pPr>
              <a:lnSpc>
                <a:spcPct val="200000"/>
              </a:lnSpc>
            </a:pPr>
            <a:r>
              <a:rPr lang="en-GB" dirty="0" smtClean="0"/>
              <a:t>Classification limitations (CPC and IPC);</a:t>
            </a:r>
          </a:p>
          <a:p>
            <a:pPr>
              <a:lnSpc>
                <a:spcPct val="200000"/>
              </a:lnSpc>
            </a:pPr>
            <a:r>
              <a:rPr lang="en-GB" dirty="0" smtClean="0"/>
              <a:t>Cut off date for “allowable” patent publications;</a:t>
            </a:r>
          </a:p>
          <a:p>
            <a:pPr>
              <a:lnSpc>
                <a:spcPct val="200000"/>
              </a:lnSpc>
            </a:pPr>
            <a:r>
              <a:rPr lang="en-GB" dirty="0" smtClean="0"/>
              <a:t>Definition </a:t>
            </a:r>
            <a:r>
              <a:rPr lang="en-GB" dirty="0"/>
              <a:t>of </a:t>
            </a:r>
            <a:r>
              <a:rPr lang="en-GB" dirty="0" smtClean="0"/>
              <a:t>2</a:t>
            </a:r>
            <a:r>
              <a:rPr lang="en-GB" baseline="30000" dirty="0" smtClean="0"/>
              <a:t>nd</a:t>
            </a:r>
            <a:r>
              <a:rPr lang="en-GB" dirty="0" smtClean="0"/>
              <a:t> </a:t>
            </a:r>
            <a:r>
              <a:rPr lang="en-GB" dirty="0"/>
              <a:t>generation quantum </a:t>
            </a:r>
            <a:r>
              <a:rPr lang="en-GB" dirty="0" smtClean="0"/>
              <a:t>technology </a:t>
            </a:r>
            <a:r>
              <a:rPr lang="en-GB" dirty="0"/>
              <a:t>not simple!</a:t>
            </a:r>
          </a:p>
          <a:p>
            <a:pPr>
              <a:lnSpc>
                <a:spcPct val="200000"/>
              </a:lnSpc>
            </a:pPr>
            <a:endParaRPr lang="en-GB" dirty="0" smtClean="0"/>
          </a:p>
          <a:p>
            <a:endParaRPr lang="en-GB" dirty="0" smtClean="0"/>
          </a:p>
          <a:p>
            <a:endParaRPr lang="en-GB" dirty="0" smtClean="0"/>
          </a:p>
        </p:txBody>
      </p:sp>
      <p:sp>
        <p:nvSpPr>
          <p:cNvPr id="4" name="Slide Number Placeholder 3"/>
          <p:cNvSpPr>
            <a:spLocks noGrp="1"/>
          </p:cNvSpPr>
          <p:nvPr>
            <p:ph type="sldNum" sz="quarter" idx="20"/>
          </p:nvPr>
        </p:nvSpPr>
        <p:spPr/>
        <p:txBody>
          <a:bodyPr/>
          <a:lstStyle/>
          <a:p>
            <a:fld id="{9DF67F17-3E1A-4193-A15F-15F53DD43041}" type="slidenum">
              <a:rPr lang="en-GB" smtClean="0"/>
              <a:pPr/>
              <a:t>16</a:t>
            </a:fld>
            <a:endParaRPr lang="en-GB" dirty="0"/>
          </a:p>
        </p:txBody>
      </p:sp>
    </p:spTree>
    <p:extLst>
      <p:ext uri="{BB962C8B-B14F-4D97-AF65-F5344CB8AC3E}">
        <p14:creationId xmlns:p14="http://schemas.microsoft.com/office/powerpoint/2010/main" val="1081916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3"/>
          <p:cNvSpPr>
            <a:spLocks noGrp="1" noChangeArrowheads="1"/>
          </p:cNvSpPr>
          <p:nvPr>
            <p:ph type="body" sz="quarter" idx="16"/>
          </p:nvPr>
        </p:nvSpPr>
        <p:spPr/>
        <p:txBody>
          <a:bodyPr/>
          <a:lstStyle/>
          <a:p>
            <a:r>
              <a:rPr lang="en-GB" altLang="en-US"/>
              <a:t>Contents</a:t>
            </a:r>
            <a:endParaRPr lang="en-GB" altLang="en-US" dirty="0"/>
          </a:p>
        </p:txBody>
      </p:sp>
      <p:sp>
        <p:nvSpPr>
          <p:cNvPr id="3" name="Text Placeholder 2"/>
          <p:cNvSpPr>
            <a:spLocks noGrp="1"/>
          </p:cNvSpPr>
          <p:nvPr>
            <p:ph type="body" sz="quarter" idx="17"/>
          </p:nvPr>
        </p:nvSpPr>
        <p:spPr/>
        <p:txBody>
          <a:bodyPr/>
          <a:lstStyle/>
          <a:p>
            <a:pPr>
              <a:spcBef>
                <a:spcPts val="600"/>
              </a:spcBef>
            </a:pPr>
            <a:r>
              <a:rPr lang="en-GB" altLang="en-US" sz="2000" dirty="0" smtClean="0"/>
              <a:t>EPO’s Mission Statement</a:t>
            </a:r>
            <a:endParaRPr lang="en-GB" altLang="en-US" sz="2000" dirty="0"/>
          </a:p>
          <a:p>
            <a:pPr>
              <a:spcBef>
                <a:spcPts val="600"/>
              </a:spcBef>
            </a:pPr>
            <a:r>
              <a:rPr lang="en-GB" altLang="en-US" sz="2000" dirty="0" smtClean="0"/>
              <a:t>Patent Information</a:t>
            </a:r>
            <a:endParaRPr lang="en-GB" altLang="en-US" sz="2000" dirty="0"/>
          </a:p>
          <a:p>
            <a:pPr>
              <a:spcBef>
                <a:spcPts val="600"/>
              </a:spcBef>
              <a:buClr>
                <a:schemeClr val="tx1"/>
              </a:buClr>
            </a:pPr>
            <a:r>
              <a:rPr lang="en-GB" altLang="en-US" sz="2000" dirty="0" smtClean="0"/>
              <a:t>Quantum Technology</a:t>
            </a:r>
          </a:p>
          <a:p>
            <a:pPr>
              <a:spcBef>
                <a:spcPts val="600"/>
              </a:spcBef>
              <a:buClr>
                <a:schemeClr val="tx1"/>
              </a:buClr>
            </a:pPr>
            <a:r>
              <a:rPr lang="en-GB" altLang="en-US" sz="2000" dirty="0" smtClean="0"/>
              <a:t>Quantum Sensing &amp; Metrology</a:t>
            </a:r>
            <a:endParaRPr lang="en-GB" altLang="en-US" sz="2000" dirty="0"/>
          </a:p>
          <a:p>
            <a:pPr>
              <a:spcBef>
                <a:spcPts val="600"/>
              </a:spcBef>
              <a:buClr>
                <a:schemeClr val="tx1"/>
              </a:buClr>
            </a:pPr>
            <a:r>
              <a:rPr lang="en-GB" altLang="en-US" sz="2000" dirty="0" smtClean="0">
                <a:solidFill>
                  <a:schemeClr val="accent2"/>
                </a:solidFill>
              </a:rPr>
              <a:t>Patent </a:t>
            </a:r>
            <a:r>
              <a:rPr lang="en-GB" altLang="en-US" sz="2000" dirty="0">
                <a:solidFill>
                  <a:schemeClr val="accent2"/>
                </a:solidFill>
              </a:rPr>
              <a:t>L</a:t>
            </a:r>
            <a:r>
              <a:rPr lang="en-GB" altLang="en-US" sz="2000" dirty="0" smtClean="0">
                <a:solidFill>
                  <a:schemeClr val="accent2"/>
                </a:solidFill>
              </a:rPr>
              <a:t>andscaping Study</a:t>
            </a:r>
          </a:p>
          <a:p>
            <a:pPr>
              <a:spcBef>
                <a:spcPts val="600"/>
              </a:spcBef>
              <a:buClr>
                <a:schemeClr val="tx1"/>
              </a:buClr>
            </a:pPr>
            <a:r>
              <a:rPr lang="en-GB" sz="2000" dirty="0"/>
              <a:t>Future Plans</a:t>
            </a:r>
          </a:p>
          <a:p>
            <a:pPr>
              <a:spcBef>
                <a:spcPts val="600"/>
              </a:spcBef>
            </a:pPr>
            <a:r>
              <a:rPr lang="en-GB" sz="2000" dirty="0"/>
              <a:t>Acknowledgements</a:t>
            </a:r>
          </a:p>
          <a:p>
            <a:pPr>
              <a:spcBef>
                <a:spcPts val="600"/>
              </a:spcBef>
              <a:buClr>
                <a:schemeClr val="tx1"/>
              </a:buClr>
            </a:pPr>
            <a:r>
              <a:rPr lang="en-GB" sz="2000" dirty="0"/>
              <a:t>Contact Us</a:t>
            </a:r>
          </a:p>
        </p:txBody>
      </p:sp>
      <p:sp>
        <p:nvSpPr>
          <p:cNvPr id="2" name="Slide Number Placeholder 1"/>
          <p:cNvSpPr>
            <a:spLocks noGrp="1"/>
          </p:cNvSpPr>
          <p:nvPr>
            <p:ph type="sldNum" sz="quarter" idx="20"/>
          </p:nvPr>
        </p:nvSpPr>
        <p:spPr/>
        <p:txBody>
          <a:bodyPr/>
          <a:lstStyle/>
          <a:p>
            <a:fld id="{9DF67F17-3E1A-4193-A15F-15F53DD43041}" type="slidenum">
              <a:rPr lang="en-GB" smtClean="0"/>
              <a:pPr/>
              <a:t>17</a:t>
            </a:fld>
            <a:endParaRPr lang="en-GB" dirty="0"/>
          </a:p>
        </p:txBody>
      </p:sp>
    </p:spTree>
    <p:extLst>
      <p:ext uri="{BB962C8B-B14F-4D97-AF65-F5344CB8AC3E}">
        <p14:creationId xmlns:p14="http://schemas.microsoft.com/office/powerpoint/2010/main" val="188031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GB" dirty="0" smtClean="0"/>
              <a:t>Patent Landscaping Study</a:t>
            </a:r>
            <a:endParaRPr lang="en-GB" dirty="0"/>
          </a:p>
        </p:txBody>
      </p:sp>
      <p:sp>
        <p:nvSpPr>
          <p:cNvPr id="3" name="Text Placeholder 2"/>
          <p:cNvSpPr>
            <a:spLocks noGrp="1"/>
          </p:cNvSpPr>
          <p:nvPr>
            <p:ph type="body" sz="quarter" idx="17"/>
          </p:nvPr>
        </p:nvSpPr>
        <p:spPr/>
        <p:txBody>
          <a:bodyPr/>
          <a:lstStyle/>
          <a:p>
            <a:r>
              <a:rPr lang="en-GB" dirty="0" smtClean="0"/>
              <a:t>Experts identified second generation quantum application in sensing &amp; metrology;</a:t>
            </a:r>
          </a:p>
          <a:p>
            <a:r>
              <a:rPr lang="en-GB" dirty="0" smtClean="0"/>
              <a:t>Search queries tailored for each of the five sub-sections;</a:t>
            </a:r>
          </a:p>
          <a:p>
            <a:r>
              <a:rPr lang="en-GB" dirty="0" smtClean="0"/>
              <a:t>Full-text search;</a:t>
            </a:r>
          </a:p>
          <a:p>
            <a:r>
              <a:rPr lang="en-GB" dirty="0" smtClean="0"/>
              <a:t>Queries based at least </a:t>
            </a:r>
            <a:r>
              <a:rPr lang="en-GB" dirty="0"/>
              <a:t>on</a:t>
            </a:r>
            <a:r>
              <a:rPr lang="en-GB" dirty="0" smtClean="0"/>
              <a:t>:</a:t>
            </a:r>
          </a:p>
          <a:p>
            <a:pPr lvl="1"/>
            <a:r>
              <a:rPr lang="en-GB" dirty="0" smtClean="0"/>
              <a:t>Classification schemes; </a:t>
            </a:r>
          </a:p>
          <a:p>
            <a:pPr lvl="1"/>
            <a:r>
              <a:rPr lang="en-GB" dirty="0" smtClean="0"/>
              <a:t>Keywords, synonyms; </a:t>
            </a:r>
          </a:p>
          <a:p>
            <a:pPr lvl="1"/>
            <a:r>
              <a:rPr lang="en-GB" dirty="0" smtClean="0"/>
              <a:t>Semantics, concepts;</a:t>
            </a:r>
          </a:p>
          <a:p>
            <a:pPr lvl="1"/>
            <a:r>
              <a:rPr lang="en-GB" dirty="0" smtClean="0"/>
              <a:t>Dates, priority (filing), publication; </a:t>
            </a:r>
          </a:p>
          <a:p>
            <a:pPr lvl="1"/>
            <a:r>
              <a:rPr lang="en-GB" dirty="0" smtClean="0"/>
              <a:t>Authors (inventors and applicants). </a:t>
            </a:r>
            <a:endParaRPr lang="en-GB" dirty="0"/>
          </a:p>
        </p:txBody>
      </p:sp>
      <p:sp>
        <p:nvSpPr>
          <p:cNvPr id="4" name="Slide Number Placeholder 3"/>
          <p:cNvSpPr>
            <a:spLocks noGrp="1"/>
          </p:cNvSpPr>
          <p:nvPr>
            <p:ph type="sldNum" sz="quarter" idx="20"/>
          </p:nvPr>
        </p:nvSpPr>
        <p:spPr/>
        <p:txBody>
          <a:bodyPr/>
          <a:lstStyle/>
          <a:p>
            <a:fld id="{9DF67F17-3E1A-4193-A15F-15F53DD43041}" type="slidenum">
              <a:rPr lang="en-GB" smtClean="0"/>
              <a:pPr/>
              <a:t>18</a:t>
            </a:fld>
            <a:endParaRPr lang="en-GB" dirty="0"/>
          </a:p>
        </p:txBody>
      </p:sp>
    </p:spTree>
    <p:extLst>
      <p:ext uri="{BB962C8B-B14F-4D97-AF65-F5344CB8AC3E}">
        <p14:creationId xmlns:p14="http://schemas.microsoft.com/office/powerpoint/2010/main" val="41714922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 xmlns:a16="http://schemas.microsoft.com/office/drawing/2014/main" id="{12F495C3-3C1F-4549-BA47-B5E6A5C8C1F2}"/>
              </a:ext>
            </a:extLst>
          </p:cNvPr>
          <p:cNvSpPr/>
          <p:nvPr/>
        </p:nvSpPr>
        <p:spPr>
          <a:xfrm>
            <a:off x="704410" y="801092"/>
            <a:ext cx="7826228" cy="3925065"/>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7440" tIns="36000" rIns="37440" bIns="36000" rtlCol="0" anchor="b"/>
          <a:lstStyle/>
          <a:p>
            <a:pPr algn="just"/>
            <a:endParaRPr lang="en-GB" sz="500" dirty="0">
              <a:solidFill>
                <a:schemeClr val="tx1"/>
              </a:solidFill>
            </a:endParaRPr>
          </a:p>
        </p:txBody>
      </p:sp>
      <p:cxnSp>
        <p:nvCxnSpPr>
          <p:cNvPr id="8" name="Gerader Verbinder 7">
            <a:extLst>
              <a:ext uri="{FF2B5EF4-FFF2-40B4-BE49-F238E27FC236}">
                <a16:creationId xmlns="" xmlns:a16="http://schemas.microsoft.com/office/drawing/2014/main" id="{08097E84-69AE-4DBD-86DC-1991210EE301}"/>
              </a:ext>
            </a:extLst>
          </p:cNvPr>
          <p:cNvCxnSpPr>
            <a:cxnSpLocks/>
          </p:cNvCxnSpPr>
          <p:nvPr/>
        </p:nvCxnSpPr>
        <p:spPr>
          <a:xfrm>
            <a:off x="693224" y="796539"/>
            <a:ext cx="7848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7" name="Gruppieren 76">
            <a:extLst>
              <a:ext uri="{FF2B5EF4-FFF2-40B4-BE49-F238E27FC236}">
                <a16:creationId xmlns="" xmlns:a16="http://schemas.microsoft.com/office/drawing/2014/main" id="{61AB35F5-6F86-427E-A108-FC7453785B97}"/>
              </a:ext>
            </a:extLst>
          </p:cNvPr>
          <p:cNvGrpSpPr>
            <a:grpSpLocks noChangeAspect="1"/>
          </p:cNvGrpSpPr>
          <p:nvPr/>
        </p:nvGrpSpPr>
        <p:grpSpPr>
          <a:xfrm>
            <a:off x="8221566" y="616093"/>
            <a:ext cx="288000" cy="288000"/>
            <a:chOff x="7992813" y="2911188"/>
            <a:chExt cx="1080000" cy="1080000"/>
          </a:xfrm>
        </p:grpSpPr>
        <p:sp>
          <p:nvSpPr>
            <p:cNvPr id="49" name="Freeform 34">
              <a:extLst>
                <a:ext uri="{FF2B5EF4-FFF2-40B4-BE49-F238E27FC236}">
                  <a16:creationId xmlns="" xmlns:a16="http://schemas.microsoft.com/office/drawing/2014/main" id="{907AC8ED-A74C-41D2-A4C4-CC980DFE0CD3}"/>
                </a:ext>
              </a:extLst>
            </p:cNvPr>
            <p:cNvSpPr>
              <a:spLocks/>
            </p:cNvSpPr>
            <p:nvPr/>
          </p:nvSpPr>
          <p:spPr bwMode="auto">
            <a:xfrm>
              <a:off x="7992813" y="2911188"/>
              <a:ext cx="1080000" cy="1080000"/>
            </a:xfrm>
            <a:custGeom>
              <a:avLst/>
              <a:gdLst>
                <a:gd name="T0" fmla="*/ 45 w 363"/>
                <a:gd name="T1" fmla="*/ 0 h 363"/>
                <a:gd name="T2" fmla="*/ 0 w 363"/>
                <a:gd name="T3" fmla="*/ 45 h 363"/>
                <a:gd name="T4" fmla="*/ 0 w 363"/>
                <a:gd name="T5" fmla="*/ 317 h 363"/>
                <a:gd name="T6" fmla="*/ 45 w 363"/>
                <a:gd name="T7" fmla="*/ 363 h 363"/>
                <a:gd name="T8" fmla="*/ 317 w 363"/>
                <a:gd name="T9" fmla="*/ 363 h 363"/>
                <a:gd name="T10" fmla="*/ 363 w 363"/>
                <a:gd name="T11" fmla="*/ 317 h 363"/>
                <a:gd name="T12" fmla="*/ 363 w 363"/>
                <a:gd name="T13" fmla="*/ 45 h 363"/>
                <a:gd name="T14" fmla="*/ 317 w 363"/>
                <a:gd name="T15" fmla="*/ 0 h 363"/>
                <a:gd name="T16" fmla="*/ 45 w 363"/>
                <a:gd name="T17"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363">
                  <a:moveTo>
                    <a:pt x="45" y="0"/>
                  </a:moveTo>
                  <a:cubicBezTo>
                    <a:pt x="45" y="0"/>
                    <a:pt x="0" y="0"/>
                    <a:pt x="0" y="45"/>
                  </a:cubicBezTo>
                  <a:cubicBezTo>
                    <a:pt x="0" y="317"/>
                    <a:pt x="0" y="317"/>
                    <a:pt x="0" y="317"/>
                  </a:cubicBezTo>
                  <a:cubicBezTo>
                    <a:pt x="0" y="317"/>
                    <a:pt x="0" y="363"/>
                    <a:pt x="45" y="363"/>
                  </a:cubicBezTo>
                  <a:cubicBezTo>
                    <a:pt x="317" y="363"/>
                    <a:pt x="317" y="363"/>
                    <a:pt x="317" y="363"/>
                  </a:cubicBezTo>
                  <a:cubicBezTo>
                    <a:pt x="317" y="363"/>
                    <a:pt x="363" y="363"/>
                    <a:pt x="363" y="317"/>
                  </a:cubicBezTo>
                  <a:cubicBezTo>
                    <a:pt x="363" y="45"/>
                    <a:pt x="363" y="45"/>
                    <a:pt x="363" y="45"/>
                  </a:cubicBezTo>
                  <a:cubicBezTo>
                    <a:pt x="363" y="45"/>
                    <a:pt x="363" y="0"/>
                    <a:pt x="317" y="0"/>
                  </a:cubicBezTo>
                  <a:lnTo>
                    <a:pt x="45" y="0"/>
                  </a:lnTo>
                  <a:close/>
                </a:path>
              </a:pathLst>
            </a:custGeom>
            <a:solidFill>
              <a:srgbClr val="404955"/>
            </a:solidFill>
            <a:ln>
              <a:noFill/>
            </a:ln>
            <a:extLst/>
          </p:spPr>
          <p:txBody>
            <a:bodyPr vert="horz" wrap="square" lIns="91440" tIns="45720" rIns="91440" bIns="45720" numCol="1" anchor="t" anchorCtr="0" compatLnSpc="1">
              <a:prstTxWarp prst="textNoShape">
                <a:avLst/>
              </a:prstTxWarp>
              <a:noAutofit/>
            </a:bodyPr>
            <a:lstStyle/>
            <a:p>
              <a:endParaRPr lang="en-GB" kern="0" dirty="0">
                <a:solidFill>
                  <a:srgbClr val="404955"/>
                </a:solidFill>
                <a:latin typeface="Arial"/>
              </a:endParaRPr>
            </a:p>
          </p:txBody>
        </p:sp>
        <p:grpSp>
          <p:nvGrpSpPr>
            <p:cNvPr id="69" name="Gruppieren 68">
              <a:extLst>
                <a:ext uri="{FF2B5EF4-FFF2-40B4-BE49-F238E27FC236}">
                  <a16:creationId xmlns="" xmlns:a16="http://schemas.microsoft.com/office/drawing/2014/main" id="{B99FA088-D2D4-4790-8F00-3C2B25D999CC}"/>
                </a:ext>
              </a:extLst>
            </p:cNvPr>
            <p:cNvGrpSpPr>
              <a:grpSpLocks noChangeAspect="1"/>
            </p:cNvGrpSpPr>
            <p:nvPr/>
          </p:nvGrpSpPr>
          <p:grpSpPr>
            <a:xfrm>
              <a:off x="8341048" y="3009318"/>
              <a:ext cx="516692" cy="681636"/>
              <a:chOff x="7574498" y="1664361"/>
              <a:chExt cx="425868" cy="564491"/>
            </a:xfrm>
            <a:noFill/>
          </p:grpSpPr>
          <p:sp>
            <p:nvSpPr>
              <p:cNvPr id="70" name="AutoShape 1420">
                <a:extLst>
                  <a:ext uri="{FF2B5EF4-FFF2-40B4-BE49-F238E27FC236}">
                    <a16:creationId xmlns="" xmlns:a16="http://schemas.microsoft.com/office/drawing/2014/main" id="{4E06E6A3-3ED3-45F6-9153-182858C49C2E}"/>
                  </a:ext>
                </a:extLst>
              </p:cNvPr>
              <p:cNvSpPr>
                <a:spLocks noChangeArrowheads="1"/>
              </p:cNvSpPr>
              <p:nvPr/>
            </p:nvSpPr>
            <p:spPr bwMode="auto">
              <a:xfrm flipV="1">
                <a:off x="7574498" y="1664361"/>
                <a:ext cx="425868" cy="564491"/>
              </a:xfrm>
              <a:prstGeom prst="foldedCorner">
                <a:avLst/>
              </a:prstGeom>
              <a:solidFill>
                <a:srgbClr val="404955"/>
              </a:solidFill>
              <a:ln w="6350">
                <a:solidFill>
                  <a:srgbClr val="FFFFFF"/>
                </a:solidFill>
                <a:round/>
                <a:headEnd/>
                <a:tailEnd/>
              </a:ln>
            </p:spPr>
            <p:txBody>
              <a:bodyPr wrap="square"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altLang="de-DE" sz="1500" b="0" i="0" u="none" strike="noStrike" kern="0" cap="none" spc="0" normalizeH="0" baseline="0" noProof="0" dirty="0">
                  <a:ln>
                    <a:noFill/>
                  </a:ln>
                  <a:solidFill>
                    <a:srgbClr val="404955"/>
                  </a:solidFill>
                  <a:effectLst/>
                  <a:uLnTx/>
                  <a:uFillTx/>
                  <a:latin typeface="Arial"/>
                </a:endParaRPr>
              </a:p>
            </p:txBody>
          </p:sp>
          <p:sp>
            <p:nvSpPr>
              <p:cNvPr id="71" name="Line 1421">
                <a:extLst>
                  <a:ext uri="{FF2B5EF4-FFF2-40B4-BE49-F238E27FC236}">
                    <a16:creationId xmlns="" xmlns:a16="http://schemas.microsoft.com/office/drawing/2014/main" id="{3B4288D0-CC32-4644-9C54-292E0362E2AC}"/>
                  </a:ext>
                </a:extLst>
              </p:cNvPr>
              <p:cNvSpPr>
                <a:spLocks noChangeShapeType="1"/>
              </p:cNvSpPr>
              <p:nvPr/>
            </p:nvSpPr>
            <p:spPr bwMode="auto">
              <a:xfrm>
                <a:off x="7617960" y="1750788"/>
                <a:ext cx="338945" cy="0"/>
              </a:xfrm>
              <a:prstGeom prst="line">
                <a:avLst/>
              </a:prstGeom>
              <a:grpFill/>
              <a:ln w="6350">
                <a:solidFill>
                  <a:srgbClr val="FFFFFF"/>
                </a:solidFill>
                <a:round/>
                <a:headEnd/>
                <a:tailEnd/>
              </a:ln>
              <a:extLst/>
            </p:spPr>
            <p:txBody>
              <a:bodyPr wrap="square"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500" b="0" i="0" u="none" strike="noStrike" kern="0" cap="none" spc="0" normalizeH="0" baseline="0" noProof="0" dirty="0">
                  <a:ln>
                    <a:noFill/>
                  </a:ln>
                  <a:solidFill>
                    <a:srgbClr val="404955"/>
                  </a:solidFill>
                  <a:effectLst/>
                  <a:uLnTx/>
                  <a:uFillTx/>
                  <a:latin typeface="Arial"/>
                </a:endParaRPr>
              </a:p>
            </p:txBody>
          </p:sp>
          <p:sp>
            <p:nvSpPr>
              <p:cNvPr id="72" name="Line 1422">
                <a:extLst>
                  <a:ext uri="{FF2B5EF4-FFF2-40B4-BE49-F238E27FC236}">
                    <a16:creationId xmlns="" xmlns:a16="http://schemas.microsoft.com/office/drawing/2014/main" id="{CB5FBF8F-A591-4B91-B37C-119ACC5F1B90}"/>
                  </a:ext>
                </a:extLst>
              </p:cNvPr>
              <p:cNvSpPr>
                <a:spLocks noChangeShapeType="1"/>
              </p:cNvSpPr>
              <p:nvPr/>
            </p:nvSpPr>
            <p:spPr bwMode="auto">
              <a:xfrm>
                <a:off x="7617961" y="1849121"/>
                <a:ext cx="338943" cy="0"/>
              </a:xfrm>
              <a:prstGeom prst="line">
                <a:avLst/>
              </a:prstGeom>
              <a:grpFill/>
              <a:ln w="6350">
                <a:solidFill>
                  <a:srgbClr val="FFFFFF"/>
                </a:solidFill>
                <a:round/>
                <a:headEnd/>
                <a:tailEnd/>
              </a:ln>
              <a:extLst/>
            </p:spPr>
            <p:txBody>
              <a:bodyPr wrap="square"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500" b="0" i="0" u="none" strike="noStrike" kern="0" cap="none" spc="0" normalizeH="0" baseline="0" noProof="0" dirty="0">
                  <a:ln>
                    <a:noFill/>
                  </a:ln>
                  <a:solidFill>
                    <a:srgbClr val="404955"/>
                  </a:solidFill>
                  <a:effectLst/>
                  <a:uLnTx/>
                  <a:uFillTx/>
                  <a:latin typeface="Arial"/>
                </a:endParaRPr>
              </a:p>
            </p:txBody>
          </p:sp>
          <p:sp>
            <p:nvSpPr>
              <p:cNvPr id="73" name="Line 1422">
                <a:extLst>
                  <a:ext uri="{FF2B5EF4-FFF2-40B4-BE49-F238E27FC236}">
                    <a16:creationId xmlns="" xmlns:a16="http://schemas.microsoft.com/office/drawing/2014/main" id="{3131B6EA-824B-4A4C-A85D-84E8196F1270}"/>
                  </a:ext>
                </a:extLst>
              </p:cNvPr>
              <p:cNvSpPr>
                <a:spLocks noChangeShapeType="1"/>
              </p:cNvSpPr>
              <p:nvPr/>
            </p:nvSpPr>
            <p:spPr bwMode="auto">
              <a:xfrm>
                <a:off x="7617961" y="1947454"/>
                <a:ext cx="338943" cy="0"/>
              </a:xfrm>
              <a:prstGeom prst="line">
                <a:avLst/>
              </a:prstGeom>
              <a:grpFill/>
              <a:ln w="6350">
                <a:solidFill>
                  <a:srgbClr val="FFFFFF"/>
                </a:solidFill>
                <a:round/>
                <a:headEnd/>
                <a:tailEnd/>
              </a:ln>
              <a:extLst/>
            </p:spPr>
            <p:txBody>
              <a:bodyPr wrap="square"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500" b="0" i="0" u="none" strike="noStrike" kern="0" cap="none" spc="0" normalizeH="0" baseline="0" noProof="0" dirty="0">
                  <a:ln>
                    <a:noFill/>
                  </a:ln>
                  <a:solidFill>
                    <a:srgbClr val="404955"/>
                  </a:solidFill>
                  <a:effectLst/>
                  <a:uLnTx/>
                  <a:uFillTx/>
                  <a:latin typeface="Arial"/>
                </a:endParaRPr>
              </a:p>
            </p:txBody>
          </p:sp>
          <p:sp>
            <p:nvSpPr>
              <p:cNvPr id="74" name="Line 1422">
                <a:extLst>
                  <a:ext uri="{FF2B5EF4-FFF2-40B4-BE49-F238E27FC236}">
                    <a16:creationId xmlns="" xmlns:a16="http://schemas.microsoft.com/office/drawing/2014/main" id="{DE7F8008-64A0-4805-8C69-F1A086DD7445}"/>
                  </a:ext>
                </a:extLst>
              </p:cNvPr>
              <p:cNvSpPr>
                <a:spLocks noChangeShapeType="1"/>
              </p:cNvSpPr>
              <p:nvPr/>
            </p:nvSpPr>
            <p:spPr bwMode="auto">
              <a:xfrm>
                <a:off x="7617961" y="2045786"/>
                <a:ext cx="338943" cy="0"/>
              </a:xfrm>
              <a:prstGeom prst="line">
                <a:avLst/>
              </a:prstGeom>
              <a:grpFill/>
              <a:ln w="6350">
                <a:solidFill>
                  <a:srgbClr val="FFFFFF"/>
                </a:solidFill>
                <a:round/>
                <a:headEnd/>
                <a:tailEnd/>
              </a:ln>
              <a:extLst/>
            </p:spPr>
            <p:txBody>
              <a:bodyPr wrap="square"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500" b="0" i="0" u="none" strike="noStrike" kern="0" cap="none" spc="0" normalizeH="0" baseline="0" noProof="0" dirty="0">
                  <a:ln>
                    <a:noFill/>
                  </a:ln>
                  <a:solidFill>
                    <a:srgbClr val="404955"/>
                  </a:solidFill>
                  <a:effectLst/>
                  <a:uLnTx/>
                  <a:uFillTx/>
                  <a:latin typeface="Arial"/>
                </a:endParaRPr>
              </a:p>
            </p:txBody>
          </p:sp>
          <p:sp>
            <p:nvSpPr>
              <p:cNvPr id="75" name="Line 1422">
                <a:extLst>
                  <a:ext uri="{FF2B5EF4-FFF2-40B4-BE49-F238E27FC236}">
                    <a16:creationId xmlns="" xmlns:a16="http://schemas.microsoft.com/office/drawing/2014/main" id="{14A33409-A141-457A-B393-7556A6DF5A9A}"/>
                  </a:ext>
                </a:extLst>
              </p:cNvPr>
              <p:cNvSpPr>
                <a:spLocks noChangeShapeType="1"/>
              </p:cNvSpPr>
              <p:nvPr/>
            </p:nvSpPr>
            <p:spPr bwMode="auto">
              <a:xfrm>
                <a:off x="7617961" y="2144120"/>
                <a:ext cx="338943" cy="0"/>
              </a:xfrm>
              <a:prstGeom prst="line">
                <a:avLst/>
              </a:prstGeom>
              <a:grpFill/>
              <a:ln w="6350">
                <a:solidFill>
                  <a:srgbClr val="FFFFFF"/>
                </a:solidFill>
                <a:round/>
                <a:headEnd/>
                <a:tailEnd/>
              </a:ln>
              <a:extLst/>
            </p:spPr>
            <p:txBody>
              <a:bodyPr wrap="square"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500" b="0" i="0" u="none" strike="noStrike" kern="0" cap="none" spc="0" normalizeH="0" baseline="0" noProof="0" dirty="0">
                  <a:ln>
                    <a:noFill/>
                  </a:ln>
                  <a:solidFill>
                    <a:srgbClr val="404955"/>
                  </a:solidFill>
                  <a:effectLst/>
                  <a:uLnTx/>
                  <a:uFillTx/>
                  <a:latin typeface="Arial"/>
                </a:endParaRPr>
              </a:p>
            </p:txBody>
          </p:sp>
        </p:grpSp>
        <p:grpSp>
          <p:nvGrpSpPr>
            <p:cNvPr id="51" name="Gruppieren 50">
              <a:extLst>
                <a:ext uri="{FF2B5EF4-FFF2-40B4-BE49-F238E27FC236}">
                  <a16:creationId xmlns="" xmlns:a16="http://schemas.microsoft.com/office/drawing/2014/main" id="{0748F54F-BD22-4CA2-AC64-41686808C1E4}"/>
                </a:ext>
              </a:extLst>
            </p:cNvPr>
            <p:cNvGrpSpPr>
              <a:grpSpLocks noChangeAspect="1"/>
            </p:cNvGrpSpPr>
            <p:nvPr/>
          </p:nvGrpSpPr>
          <p:grpSpPr>
            <a:xfrm>
              <a:off x="8207887" y="3144357"/>
              <a:ext cx="516692" cy="681636"/>
              <a:chOff x="7574498" y="1664361"/>
              <a:chExt cx="425868" cy="564491"/>
            </a:xfrm>
            <a:noFill/>
          </p:grpSpPr>
          <p:sp>
            <p:nvSpPr>
              <p:cNvPr id="54" name="AutoShape 1420">
                <a:extLst>
                  <a:ext uri="{FF2B5EF4-FFF2-40B4-BE49-F238E27FC236}">
                    <a16:creationId xmlns="" xmlns:a16="http://schemas.microsoft.com/office/drawing/2014/main" id="{578E1CF5-5894-4B47-85BE-C883700DF12E}"/>
                  </a:ext>
                </a:extLst>
              </p:cNvPr>
              <p:cNvSpPr>
                <a:spLocks noChangeArrowheads="1"/>
              </p:cNvSpPr>
              <p:nvPr/>
            </p:nvSpPr>
            <p:spPr bwMode="auto">
              <a:xfrm flipV="1">
                <a:off x="7574498" y="1664361"/>
                <a:ext cx="425868" cy="564491"/>
              </a:xfrm>
              <a:prstGeom prst="foldedCorner">
                <a:avLst/>
              </a:prstGeom>
              <a:solidFill>
                <a:srgbClr val="404955"/>
              </a:solidFill>
              <a:ln w="6350">
                <a:solidFill>
                  <a:srgbClr val="FFFFFF"/>
                </a:solidFill>
                <a:round/>
                <a:headEnd/>
                <a:tailEnd/>
              </a:ln>
            </p:spPr>
            <p:txBody>
              <a:bodyPr wrap="square"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altLang="de-DE" sz="1500" b="0" i="0" u="none" strike="noStrike" kern="0" cap="none" spc="0" normalizeH="0" baseline="0" noProof="0" dirty="0">
                  <a:ln>
                    <a:noFill/>
                  </a:ln>
                  <a:solidFill>
                    <a:srgbClr val="404955"/>
                  </a:solidFill>
                  <a:effectLst/>
                  <a:uLnTx/>
                  <a:uFillTx/>
                  <a:latin typeface="Arial"/>
                </a:endParaRPr>
              </a:p>
            </p:txBody>
          </p:sp>
          <p:sp>
            <p:nvSpPr>
              <p:cNvPr id="55" name="Line 1421">
                <a:extLst>
                  <a:ext uri="{FF2B5EF4-FFF2-40B4-BE49-F238E27FC236}">
                    <a16:creationId xmlns="" xmlns:a16="http://schemas.microsoft.com/office/drawing/2014/main" id="{2654CC4F-8D27-4402-AC98-B12C3BF81C30}"/>
                  </a:ext>
                </a:extLst>
              </p:cNvPr>
              <p:cNvSpPr>
                <a:spLocks noChangeShapeType="1"/>
              </p:cNvSpPr>
              <p:nvPr/>
            </p:nvSpPr>
            <p:spPr bwMode="auto">
              <a:xfrm>
                <a:off x="7617960" y="1750788"/>
                <a:ext cx="338945" cy="0"/>
              </a:xfrm>
              <a:prstGeom prst="line">
                <a:avLst/>
              </a:prstGeom>
              <a:grpFill/>
              <a:ln w="6350">
                <a:solidFill>
                  <a:srgbClr val="FFFFFF"/>
                </a:solidFill>
                <a:round/>
                <a:headEnd/>
                <a:tailEnd/>
              </a:ln>
              <a:extLst/>
            </p:spPr>
            <p:txBody>
              <a:bodyPr wrap="square"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500" b="0" i="0" u="none" strike="noStrike" kern="0" cap="none" spc="0" normalizeH="0" baseline="0" noProof="0" dirty="0">
                  <a:ln>
                    <a:noFill/>
                  </a:ln>
                  <a:solidFill>
                    <a:srgbClr val="404955"/>
                  </a:solidFill>
                  <a:effectLst/>
                  <a:uLnTx/>
                  <a:uFillTx/>
                  <a:latin typeface="Arial"/>
                </a:endParaRPr>
              </a:p>
            </p:txBody>
          </p:sp>
          <p:sp>
            <p:nvSpPr>
              <p:cNvPr id="56" name="Line 1422">
                <a:extLst>
                  <a:ext uri="{FF2B5EF4-FFF2-40B4-BE49-F238E27FC236}">
                    <a16:creationId xmlns="" xmlns:a16="http://schemas.microsoft.com/office/drawing/2014/main" id="{1FD18209-7E93-4CD1-B185-230EDA5E455B}"/>
                  </a:ext>
                </a:extLst>
              </p:cNvPr>
              <p:cNvSpPr>
                <a:spLocks noChangeShapeType="1"/>
              </p:cNvSpPr>
              <p:nvPr/>
            </p:nvSpPr>
            <p:spPr bwMode="auto">
              <a:xfrm>
                <a:off x="7617961" y="1849121"/>
                <a:ext cx="338943" cy="0"/>
              </a:xfrm>
              <a:prstGeom prst="line">
                <a:avLst/>
              </a:prstGeom>
              <a:grpFill/>
              <a:ln w="6350">
                <a:solidFill>
                  <a:srgbClr val="FFFFFF"/>
                </a:solidFill>
                <a:round/>
                <a:headEnd/>
                <a:tailEnd/>
              </a:ln>
              <a:extLst/>
            </p:spPr>
            <p:txBody>
              <a:bodyPr wrap="square"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500" b="0" i="0" u="none" strike="noStrike" kern="0" cap="none" spc="0" normalizeH="0" baseline="0" noProof="0" dirty="0">
                  <a:ln>
                    <a:noFill/>
                  </a:ln>
                  <a:solidFill>
                    <a:srgbClr val="404955"/>
                  </a:solidFill>
                  <a:effectLst/>
                  <a:uLnTx/>
                  <a:uFillTx/>
                  <a:latin typeface="Arial"/>
                </a:endParaRPr>
              </a:p>
            </p:txBody>
          </p:sp>
          <p:sp>
            <p:nvSpPr>
              <p:cNvPr id="57" name="Line 1422">
                <a:extLst>
                  <a:ext uri="{FF2B5EF4-FFF2-40B4-BE49-F238E27FC236}">
                    <a16:creationId xmlns="" xmlns:a16="http://schemas.microsoft.com/office/drawing/2014/main" id="{5BD71B16-6312-4E00-82EE-A2B0C762B032}"/>
                  </a:ext>
                </a:extLst>
              </p:cNvPr>
              <p:cNvSpPr>
                <a:spLocks noChangeShapeType="1"/>
              </p:cNvSpPr>
              <p:nvPr/>
            </p:nvSpPr>
            <p:spPr bwMode="auto">
              <a:xfrm>
                <a:off x="7617961" y="1947454"/>
                <a:ext cx="338943" cy="0"/>
              </a:xfrm>
              <a:prstGeom prst="line">
                <a:avLst/>
              </a:prstGeom>
              <a:grpFill/>
              <a:ln w="6350">
                <a:solidFill>
                  <a:srgbClr val="FFFFFF"/>
                </a:solidFill>
                <a:round/>
                <a:headEnd/>
                <a:tailEnd/>
              </a:ln>
              <a:extLst/>
            </p:spPr>
            <p:txBody>
              <a:bodyPr wrap="square"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500" b="0" i="0" u="none" strike="noStrike" kern="0" cap="none" spc="0" normalizeH="0" baseline="0" noProof="0" dirty="0">
                  <a:ln>
                    <a:noFill/>
                  </a:ln>
                  <a:solidFill>
                    <a:srgbClr val="404955"/>
                  </a:solidFill>
                  <a:effectLst/>
                  <a:uLnTx/>
                  <a:uFillTx/>
                  <a:latin typeface="Arial"/>
                </a:endParaRPr>
              </a:p>
            </p:txBody>
          </p:sp>
          <p:sp>
            <p:nvSpPr>
              <p:cNvPr id="58" name="Line 1422">
                <a:extLst>
                  <a:ext uri="{FF2B5EF4-FFF2-40B4-BE49-F238E27FC236}">
                    <a16:creationId xmlns="" xmlns:a16="http://schemas.microsoft.com/office/drawing/2014/main" id="{30E202AD-E54B-4DC9-9692-6C1BF1D91029}"/>
                  </a:ext>
                </a:extLst>
              </p:cNvPr>
              <p:cNvSpPr>
                <a:spLocks noChangeShapeType="1"/>
              </p:cNvSpPr>
              <p:nvPr/>
            </p:nvSpPr>
            <p:spPr bwMode="auto">
              <a:xfrm>
                <a:off x="7617961" y="2045786"/>
                <a:ext cx="338943" cy="0"/>
              </a:xfrm>
              <a:prstGeom prst="line">
                <a:avLst/>
              </a:prstGeom>
              <a:grpFill/>
              <a:ln w="6350">
                <a:solidFill>
                  <a:srgbClr val="FFFFFF"/>
                </a:solidFill>
                <a:round/>
                <a:headEnd/>
                <a:tailEnd/>
              </a:ln>
              <a:extLst/>
            </p:spPr>
            <p:txBody>
              <a:bodyPr wrap="square"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500" b="0" i="0" u="none" strike="noStrike" kern="0" cap="none" spc="0" normalizeH="0" baseline="0" noProof="0" dirty="0">
                  <a:ln>
                    <a:noFill/>
                  </a:ln>
                  <a:solidFill>
                    <a:srgbClr val="404955"/>
                  </a:solidFill>
                  <a:effectLst/>
                  <a:uLnTx/>
                  <a:uFillTx/>
                  <a:latin typeface="Arial"/>
                </a:endParaRPr>
              </a:p>
            </p:txBody>
          </p:sp>
          <p:sp>
            <p:nvSpPr>
              <p:cNvPr id="60" name="Line 1422">
                <a:extLst>
                  <a:ext uri="{FF2B5EF4-FFF2-40B4-BE49-F238E27FC236}">
                    <a16:creationId xmlns="" xmlns:a16="http://schemas.microsoft.com/office/drawing/2014/main" id="{9261C413-C76A-41EA-904B-DAABBD8A6E7C}"/>
                  </a:ext>
                </a:extLst>
              </p:cNvPr>
              <p:cNvSpPr>
                <a:spLocks noChangeShapeType="1"/>
              </p:cNvSpPr>
              <p:nvPr/>
            </p:nvSpPr>
            <p:spPr bwMode="auto">
              <a:xfrm>
                <a:off x="7617961" y="2144120"/>
                <a:ext cx="338943" cy="0"/>
              </a:xfrm>
              <a:prstGeom prst="line">
                <a:avLst/>
              </a:prstGeom>
              <a:grpFill/>
              <a:ln w="6350">
                <a:solidFill>
                  <a:srgbClr val="FFFFFF"/>
                </a:solidFill>
                <a:round/>
                <a:headEnd/>
                <a:tailEnd/>
              </a:ln>
              <a:extLst/>
            </p:spPr>
            <p:txBody>
              <a:bodyPr wrap="square"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500" b="0" i="0" u="none" strike="noStrike" kern="0" cap="none" spc="0" normalizeH="0" baseline="0" noProof="0" dirty="0">
                  <a:ln>
                    <a:noFill/>
                  </a:ln>
                  <a:solidFill>
                    <a:srgbClr val="404955"/>
                  </a:solidFill>
                  <a:effectLst/>
                  <a:uLnTx/>
                  <a:uFillTx/>
                  <a:latin typeface="Arial"/>
                </a:endParaRPr>
              </a:p>
            </p:txBody>
          </p:sp>
        </p:grpSp>
        <p:sp>
          <p:nvSpPr>
            <p:cNvPr id="52" name="Freihandform 15">
              <a:extLst>
                <a:ext uri="{FF2B5EF4-FFF2-40B4-BE49-F238E27FC236}">
                  <a16:creationId xmlns="" xmlns:a16="http://schemas.microsoft.com/office/drawing/2014/main" id="{218FD666-FE02-461C-B39F-C51D14E597F2}"/>
                </a:ext>
              </a:extLst>
            </p:cNvPr>
            <p:cNvSpPr/>
            <p:nvPr/>
          </p:nvSpPr>
          <p:spPr>
            <a:xfrm rot="20111988">
              <a:off x="8609970" y="3615783"/>
              <a:ext cx="194095" cy="277275"/>
            </a:xfrm>
            <a:custGeom>
              <a:avLst/>
              <a:gdLst>
                <a:gd name="connsiteX0" fmla="*/ 433388 w 866776"/>
                <a:gd name="connsiteY0" fmla="*/ 0 h 1238250"/>
                <a:gd name="connsiteX1" fmla="*/ 833438 w 866776"/>
                <a:gd name="connsiteY1" fmla="*/ 400050 h 1238250"/>
                <a:gd name="connsiteX2" fmla="*/ 765116 w 866776"/>
                <a:gd name="connsiteY2" fmla="*/ 623722 h 1238250"/>
                <a:gd name="connsiteX3" fmla="*/ 723625 w 866776"/>
                <a:gd name="connsiteY3" fmla="*/ 674010 h 1238250"/>
                <a:gd name="connsiteX4" fmla="*/ 728663 w 866776"/>
                <a:gd name="connsiteY4" fmla="*/ 671513 h 1238250"/>
                <a:gd name="connsiteX5" fmla="*/ 866776 w 866776"/>
                <a:gd name="connsiteY5" fmla="*/ 1178719 h 1238250"/>
                <a:gd name="connsiteX6" fmla="*/ 692944 w 866776"/>
                <a:gd name="connsiteY6" fmla="*/ 1097756 h 1238250"/>
                <a:gd name="connsiteX7" fmla="*/ 581026 w 866776"/>
                <a:gd name="connsiteY7" fmla="*/ 1238250 h 1238250"/>
                <a:gd name="connsiteX8" fmla="*/ 459582 w 866776"/>
                <a:gd name="connsiteY8" fmla="*/ 804863 h 1238250"/>
                <a:gd name="connsiteX9" fmla="*/ 478336 w 866776"/>
                <a:gd name="connsiteY9" fmla="*/ 795569 h 1238250"/>
                <a:gd name="connsiteX10" fmla="*/ 433388 w 866776"/>
                <a:gd name="connsiteY10" fmla="*/ 800100 h 1238250"/>
                <a:gd name="connsiteX11" fmla="*/ 388440 w 866776"/>
                <a:gd name="connsiteY11" fmla="*/ 795569 h 1238250"/>
                <a:gd name="connsiteX12" fmla="*/ 407194 w 866776"/>
                <a:gd name="connsiteY12" fmla="*/ 804863 h 1238250"/>
                <a:gd name="connsiteX13" fmla="*/ 285750 w 866776"/>
                <a:gd name="connsiteY13" fmla="*/ 1238250 h 1238250"/>
                <a:gd name="connsiteX14" fmla="*/ 173832 w 866776"/>
                <a:gd name="connsiteY14" fmla="*/ 1097756 h 1238250"/>
                <a:gd name="connsiteX15" fmla="*/ 0 w 866776"/>
                <a:gd name="connsiteY15" fmla="*/ 1178719 h 1238250"/>
                <a:gd name="connsiteX16" fmla="*/ 138113 w 866776"/>
                <a:gd name="connsiteY16" fmla="*/ 671513 h 1238250"/>
                <a:gd name="connsiteX17" fmla="*/ 143152 w 866776"/>
                <a:gd name="connsiteY17" fmla="*/ 674010 h 1238250"/>
                <a:gd name="connsiteX18" fmla="*/ 101660 w 866776"/>
                <a:gd name="connsiteY18" fmla="*/ 623722 h 1238250"/>
                <a:gd name="connsiteX19" fmla="*/ 33338 w 866776"/>
                <a:gd name="connsiteY19" fmla="*/ 400050 h 1238250"/>
                <a:gd name="connsiteX20" fmla="*/ 433388 w 866776"/>
                <a:gd name="connsiteY20" fmla="*/ 0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66776" h="1238250">
                  <a:moveTo>
                    <a:pt x="433388" y="0"/>
                  </a:moveTo>
                  <a:cubicBezTo>
                    <a:pt x="654330" y="0"/>
                    <a:pt x="833438" y="179108"/>
                    <a:pt x="833438" y="400050"/>
                  </a:cubicBezTo>
                  <a:cubicBezTo>
                    <a:pt x="833438" y="482903"/>
                    <a:pt x="808251" y="559873"/>
                    <a:pt x="765116" y="623722"/>
                  </a:cubicBezTo>
                  <a:lnTo>
                    <a:pt x="723625" y="674010"/>
                  </a:lnTo>
                  <a:lnTo>
                    <a:pt x="728663" y="671513"/>
                  </a:lnTo>
                  <a:lnTo>
                    <a:pt x="866776" y="1178719"/>
                  </a:lnTo>
                  <a:lnTo>
                    <a:pt x="692944" y="1097756"/>
                  </a:lnTo>
                  <a:lnTo>
                    <a:pt x="581026" y="1238250"/>
                  </a:lnTo>
                  <a:lnTo>
                    <a:pt x="459582" y="804863"/>
                  </a:lnTo>
                  <a:lnTo>
                    <a:pt x="478336" y="795569"/>
                  </a:lnTo>
                  <a:lnTo>
                    <a:pt x="433388" y="800100"/>
                  </a:lnTo>
                  <a:lnTo>
                    <a:pt x="388440" y="795569"/>
                  </a:lnTo>
                  <a:lnTo>
                    <a:pt x="407194" y="804863"/>
                  </a:lnTo>
                  <a:lnTo>
                    <a:pt x="285750" y="1238250"/>
                  </a:lnTo>
                  <a:lnTo>
                    <a:pt x="173832" y="1097756"/>
                  </a:lnTo>
                  <a:lnTo>
                    <a:pt x="0" y="1178719"/>
                  </a:lnTo>
                  <a:lnTo>
                    <a:pt x="138113" y="671513"/>
                  </a:lnTo>
                  <a:lnTo>
                    <a:pt x="143152" y="674010"/>
                  </a:lnTo>
                  <a:lnTo>
                    <a:pt x="101660" y="623722"/>
                  </a:lnTo>
                  <a:cubicBezTo>
                    <a:pt x="58525" y="559873"/>
                    <a:pt x="33338" y="482903"/>
                    <a:pt x="33338" y="400050"/>
                  </a:cubicBezTo>
                  <a:cubicBezTo>
                    <a:pt x="33338" y="179108"/>
                    <a:pt x="212446" y="0"/>
                    <a:pt x="433388" y="0"/>
                  </a:cubicBezTo>
                  <a:close/>
                </a:path>
              </a:pathLst>
            </a:custGeom>
            <a:solidFill>
              <a:srgbClr val="FFFFFF"/>
            </a:solidFill>
            <a:ln w="3175">
              <a:solidFill>
                <a:srgbClr val="404955"/>
              </a:solidFill>
              <a:round/>
              <a:headEnd/>
              <a:tailEnd/>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404955"/>
                </a:solidFill>
                <a:effectLst/>
                <a:uLnTx/>
                <a:uFillTx/>
                <a:latin typeface="Arial"/>
              </a:endParaRPr>
            </a:p>
          </p:txBody>
        </p:sp>
        <p:sp>
          <p:nvSpPr>
            <p:cNvPr id="53" name="Ellipse 52">
              <a:extLst>
                <a:ext uri="{FF2B5EF4-FFF2-40B4-BE49-F238E27FC236}">
                  <a16:creationId xmlns="" xmlns:a16="http://schemas.microsoft.com/office/drawing/2014/main" id="{523EC8D1-6FE4-4960-B1E7-EF58898BDF9A}"/>
                </a:ext>
              </a:extLst>
            </p:cNvPr>
            <p:cNvSpPr/>
            <p:nvPr/>
          </p:nvSpPr>
          <p:spPr>
            <a:xfrm rot="20111988">
              <a:off x="8647515" y="3670963"/>
              <a:ext cx="77852" cy="77850"/>
            </a:xfrm>
            <a:prstGeom prst="ellipse">
              <a:avLst/>
            </a:prstGeom>
            <a:solidFill>
              <a:srgbClr val="404955"/>
            </a:solidFill>
            <a:ln w="3175" cap="flat" cmpd="sng" algn="ctr">
              <a:solidFill>
                <a:srgbClr val="FFFFFF"/>
              </a:solid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Arial"/>
              </a:endParaRPr>
            </a:p>
          </p:txBody>
        </p:sp>
        <p:sp>
          <p:nvSpPr>
            <p:cNvPr id="76" name="Freeform 131">
              <a:extLst>
                <a:ext uri="{FF2B5EF4-FFF2-40B4-BE49-F238E27FC236}">
                  <a16:creationId xmlns="" xmlns:a16="http://schemas.microsoft.com/office/drawing/2014/main" id="{BE2358E0-93D8-4A05-AB23-422BE77F24A4}"/>
                </a:ext>
              </a:extLst>
            </p:cNvPr>
            <p:cNvSpPr>
              <a:spLocks/>
            </p:cNvSpPr>
            <p:nvPr/>
          </p:nvSpPr>
          <p:spPr bwMode="auto">
            <a:xfrm>
              <a:off x="8096226" y="3079543"/>
              <a:ext cx="894088" cy="743290"/>
            </a:xfrm>
            <a:custGeom>
              <a:avLst/>
              <a:gdLst>
                <a:gd name="T0" fmla="*/ 9 w 215"/>
                <a:gd name="T1" fmla="*/ 176 h 176"/>
                <a:gd name="T2" fmla="*/ 5 w 215"/>
                <a:gd name="T3" fmla="*/ 174 h 176"/>
                <a:gd name="T4" fmla="*/ 2 w 215"/>
                <a:gd name="T5" fmla="*/ 163 h 176"/>
                <a:gd name="T6" fmla="*/ 52 w 215"/>
                <a:gd name="T7" fmla="*/ 90 h 176"/>
                <a:gd name="T8" fmla="*/ 87 w 215"/>
                <a:gd name="T9" fmla="*/ 110 h 176"/>
                <a:gd name="T10" fmla="*/ 128 w 215"/>
                <a:gd name="T11" fmla="*/ 51 h 176"/>
                <a:gd name="T12" fmla="*/ 162 w 215"/>
                <a:gd name="T13" fmla="*/ 85 h 176"/>
                <a:gd name="T14" fmla="*/ 199 w 215"/>
                <a:gd name="T15" fmla="*/ 5 h 176"/>
                <a:gd name="T16" fmla="*/ 210 w 215"/>
                <a:gd name="T17" fmla="*/ 2 h 176"/>
                <a:gd name="T18" fmla="*/ 214 w 215"/>
                <a:gd name="T19" fmla="*/ 12 h 176"/>
                <a:gd name="T20" fmla="*/ 166 w 215"/>
                <a:gd name="T21" fmla="*/ 113 h 176"/>
                <a:gd name="T22" fmla="*/ 130 w 215"/>
                <a:gd name="T23" fmla="*/ 76 h 176"/>
                <a:gd name="T24" fmla="*/ 92 w 215"/>
                <a:gd name="T25" fmla="*/ 131 h 176"/>
                <a:gd name="T26" fmla="*/ 57 w 215"/>
                <a:gd name="T27" fmla="*/ 111 h 176"/>
                <a:gd name="T28" fmla="*/ 16 w 215"/>
                <a:gd name="T29" fmla="*/ 172 h 176"/>
                <a:gd name="T30" fmla="*/ 9 w 215"/>
                <a:gd name="T31"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5" h="176">
                  <a:moveTo>
                    <a:pt x="9" y="176"/>
                  </a:moveTo>
                  <a:cubicBezTo>
                    <a:pt x="7" y="176"/>
                    <a:pt x="6" y="175"/>
                    <a:pt x="5" y="174"/>
                  </a:cubicBezTo>
                  <a:cubicBezTo>
                    <a:pt x="1" y="172"/>
                    <a:pt x="0" y="167"/>
                    <a:pt x="2" y="163"/>
                  </a:cubicBezTo>
                  <a:cubicBezTo>
                    <a:pt x="52" y="90"/>
                    <a:pt x="52" y="90"/>
                    <a:pt x="52" y="90"/>
                  </a:cubicBezTo>
                  <a:cubicBezTo>
                    <a:pt x="87" y="110"/>
                    <a:pt x="87" y="110"/>
                    <a:pt x="87" y="110"/>
                  </a:cubicBezTo>
                  <a:cubicBezTo>
                    <a:pt x="128" y="51"/>
                    <a:pt x="128" y="51"/>
                    <a:pt x="128" y="51"/>
                  </a:cubicBezTo>
                  <a:cubicBezTo>
                    <a:pt x="162" y="85"/>
                    <a:pt x="162" y="85"/>
                    <a:pt x="162" y="85"/>
                  </a:cubicBezTo>
                  <a:cubicBezTo>
                    <a:pt x="199" y="5"/>
                    <a:pt x="199" y="5"/>
                    <a:pt x="199" y="5"/>
                  </a:cubicBezTo>
                  <a:cubicBezTo>
                    <a:pt x="201" y="1"/>
                    <a:pt x="206" y="0"/>
                    <a:pt x="210" y="2"/>
                  </a:cubicBezTo>
                  <a:cubicBezTo>
                    <a:pt x="214" y="3"/>
                    <a:pt x="215" y="8"/>
                    <a:pt x="214" y="12"/>
                  </a:cubicBezTo>
                  <a:cubicBezTo>
                    <a:pt x="166" y="113"/>
                    <a:pt x="166" y="113"/>
                    <a:pt x="166" y="113"/>
                  </a:cubicBezTo>
                  <a:cubicBezTo>
                    <a:pt x="130" y="76"/>
                    <a:pt x="130" y="76"/>
                    <a:pt x="130" y="76"/>
                  </a:cubicBezTo>
                  <a:cubicBezTo>
                    <a:pt x="92" y="131"/>
                    <a:pt x="92" y="131"/>
                    <a:pt x="92" y="131"/>
                  </a:cubicBezTo>
                  <a:cubicBezTo>
                    <a:pt x="57" y="111"/>
                    <a:pt x="57" y="111"/>
                    <a:pt x="57" y="111"/>
                  </a:cubicBezTo>
                  <a:cubicBezTo>
                    <a:pt x="16" y="172"/>
                    <a:pt x="16" y="172"/>
                    <a:pt x="16" y="172"/>
                  </a:cubicBezTo>
                  <a:cubicBezTo>
                    <a:pt x="14" y="175"/>
                    <a:pt x="12" y="176"/>
                    <a:pt x="9" y="176"/>
                  </a:cubicBezTo>
                  <a:close/>
                </a:path>
              </a:pathLst>
            </a:custGeom>
            <a:solidFill>
              <a:srgbClr val="949A9E"/>
            </a:solidFill>
            <a:ln w="9525">
              <a:noFill/>
              <a:round/>
              <a:headEnd/>
              <a:tailEnd/>
            </a:ln>
            <a:extLst/>
          </p:spPr>
          <p:txBody>
            <a:bodyPr vert="horz" wrap="square" lIns="91440" tIns="45720" rIns="91440" bIns="45720" numCol="1" anchor="t" anchorCtr="0" compatLnSpc="1">
              <a:prstTxWarp prst="textNoShape">
                <a:avLst/>
              </a:prstTxWarp>
              <a:noAutofit/>
            </a:bodyPr>
            <a:lstStyle/>
            <a:p>
              <a:endParaRPr lang="en-US" dirty="0">
                <a:solidFill>
                  <a:srgbClr val="3B464D"/>
                </a:solidFill>
                <a:latin typeface="Arial"/>
              </a:endParaRPr>
            </a:p>
          </p:txBody>
        </p:sp>
      </p:grpSp>
      <p:graphicFrame>
        <p:nvGraphicFramePr>
          <p:cNvPr id="116" name="Diagramm 115">
            <a:extLst>
              <a:ext uri="{FF2B5EF4-FFF2-40B4-BE49-F238E27FC236}">
                <a16:creationId xmlns="" xmlns:a16="http://schemas.microsoft.com/office/drawing/2014/main" id="{72EA8D57-5064-4BB8-82B7-E912D8FF5884}"/>
              </a:ext>
            </a:extLst>
          </p:cNvPr>
          <p:cNvGraphicFramePr/>
          <p:nvPr>
            <p:extLst>
              <p:ext uri="{D42A27DB-BD31-4B8C-83A1-F6EECF244321}">
                <p14:modId xmlns:p14="http://schemas.microsoft.com/office/powerpoint/2010/main" val="2318362939"/>
              </p:ext>
            </p:extLst>
          </p:nvPr>
        </p:nvGraphicFramePr>
        <p:xfrm>
          <a:off x="704410" y="904093"/>
          <a:ext cx="7826228" cy="3822064"/>
        </p:xfrm>
        <a:graphic>
          <a:graphicData uri="http://schemas.openxmlformats.org/drawingml/2006/chart">
            <c:chart xmlns:c="http://schemas.openxmlformats.org/drawingml/2006/chart" xmlns:r="http://schemas.openxmlformats.org/officeDocument/2006/relationships" r:id="rId3"/>
          </a:graphicData>
        </a:graphic>
      </p:graphicFrame>
      <p:sp>
        <p:nvSpPr>
          <p:cNvPr id="64" name="Text Placeholder 1"/>
          <p:cNvSpPr>
            <a:spLocks noGrp="1"/>
          </p:cNvSpPr>
          <p:nvPr>
            <p:ph type="body" sz="quarter" idx="16"/>
          </p:nvPr>
        </p:nvSpPr>
        <p:spPr>
          <a:xfrm>
            <a:off x="646826" y="276225"/>
            <a:ext cx="7883812" cy="396969"/>
          </a:xfrm>
        </p:spPr>
        <p:txBody>
          <a:bodyPr/>
          <a:lstStyle/>
          <a:p>
            <a:r>
              <a:rPr lang="en-GB" dirty="0" smtClean="0"/>
              <a:t>Evolution </a:t>
            </a:r>
            <a:r>
              <a:rPr lang="en-GB" dirty="0"/>
              <a:t>in patent publications (</a:t>
            </a:r>
            <a:r>
              <a:rPr lang="en-GB" dirty="0" smtClean="0"/>
              <a:t>2000-2018)</a:t>
            </a:r>
            <a:endParaRPr lang="en-GB" dirty="0"/>
          </a:p>
        </p:txBody>
      </p:sp>
    </p:spTree>
    <p:extLst>
      <p:ext uri="{BB962C8B-B14F-4D97-AF65-F5344CB8AC3E}">
        <p14:creationId xmlns:p14="http://schemas.microsoft.com/office/powerpoint/2010/main" val="2744033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sz="quarter" idx="16"/>
          </p:nvPr>
        </p:nvSpPr>
        <p:spPr/>
        <p:txBody>
          <a:bodyPr/>
          <a:lstStyle/>
          <a:p>
            <a:r>
              <a:rPr lang="en-GB" altLang="en-US"/>
              <a:t>Contents</a:t>
            </a:r>
            <a:endParaRPr lang="en-GB" altLang="en-US" dirty="0"/>
          </a:p>
        </p:txBody>
      </p:sp>
      <p:sp>
        <p:nvSpPr>
          <p:cNvPr id="3" name="Text Placeholder 2"/>
          <p:cNvSpPr>
            <a:spLocks noGrp="1"/>
          </p:cNvSpPr>
          <p:nvPr>
            <p:ph type="body" sz="quarter" idx="17"/>
          </p:nvPr>
        </p:nvSpPr>
        <p:spPr/>
        <p:txBody>
          <a:bodyPr/>
          <a:lstStyle/>
          <a:p>
            <a:pPr>
              <a:spcBef>
                <a:spcPts val="600"/>
              </a:spcBef>
            </a:pPr>
            <a:r>
              <a:rPr lang="en-GB" altLang="en-US" sz="2000" dirty="0" smtClean="0"/>
              <a:t>The EPO and its Mission Statement</a:t>
            </a:r>
            <a:endParaRPr lang="en-GB" altLang="en-US" sz="2000" dirty="0"/>
          </a:p>
          <a:p>
            <a:pPr>
              <a:spcBef>
                <a:spcPts val="600"/>
              </a:spcBef>
            </a:pPr>
            <a:r>
              <a:rPr lang="en-GB" altLang="en-US" sz="2000" dirty="0" smtClean="0"/>
              <a:t>Patent Information</a:t>
            </a:r>
            <a:endParaRPr lang="en-GB" altLang="en-US" sz="2000" dirty="0"/>
          </a:p>
          <a:p>
            <a:pPr>
              <a:spcBef>
                <a:spcPts val="600"/>
              </a:spcBef>
              <a:buClr>
                <a:schemeClr val="tx1"/>
              </a:buClr>
            </a:pPr>
            <a:r>
              <a:rPr lang="en-GB" altLang="en-US" sz="2000" dirty="0"/>
              <a:t>Quantum Technology</a:t>
            </a:r>
          </a:p>
          <a:p>
            <a:pPr>
              <a:spcBef>
                <a:spcPts val="600"/>
              </a:spcBef>
              <a:buClr>
                <a:schemeClr val="tx1"/>
              </a:buClr>
            </a:pPr>
            <a:r>
              <a:rPr lang="en-GB" altLang="en-US" sz="2000" dirty="0"/>
              <a:t>Quantum Sensing &amp; Metrology</a:t>
            </a:r>
          </a:p>
          <a:p>
            <a:pPr>
              <a:spcBef>
                <a:spcPts val="600"/>
              </a:spcBef>
              <a:buClr>
                <a:schemeClr val="tx1"/>
              </a:buClr>
            </a:pPr>
            <a:r>
              <a:rPr lang="en-GB" altLang="en-US" sz="2000" dirty="0"/>
              <a:t>Patent Landscaping Study</a:t>
            </a:r>
          </a:p>
          <a:p>
            <a:pPr>
              <a:spcBef>
                <a:spcPts val="600"/>
              </a:spcBef>
            </a:pPr>
            <a:r>
              <a:rPr lang="en-GB" sz="2000" dirty="0" smtClean="0"/>
              <a:t>Acknowledgements</a:t>
            </a:r>
            <a:endParaRPr lang="en-GB" sz="2000" dirty="0"/>
          </a:p>
          <a:p>
            <a:pPr>
              <a:spcBef>
                <a:spcPts val="600"/>
              </a:spcBef>
              <a:buClr>
                <a:schemeClr val="tx1"/>
              </a:buClr>
            </a:pPr>
            <a:r>
              <a:rPr lang="en-GB" sz="2000" dirty="0"/>
              <a:t>Contact Us</a:t>
            </a:r>
          </a:p>
        </p:txBody>
      </p:sp>
      <p:sp>
        <p:nvSpPr>
          <p:cNvPr id="2" name="Slide Number Placeholder 1"/>
          <p:cNvSpPr>
            <a:spLocks noGrp="1"/>
          </p:cNvSpPr>
          <p:nvPr>
            <p:ph type="sldNum" sz="quarter" idx="20"/>
          </p:nvPr>
        </p:nvSpPr>
        <p:spPr/>
        <p:txBody>
          <a:bodyPr/>
          <a:lstStyle/>
          <a:p>
            <a:fld id="{9DF67F17-3E1A-4193-A15F-15F53DD43041}" type="slidenum">
              <a:rPr lang="en-GB" smtClean="0"/>
              <a:pPr/>
              <a:t>2</a:t>
            </a:fld>
            <a:endParaRPr lang="en-GB" dirty="0"/>
          </a:p>
        </p:txBody>
      </p:sp>
    </p:spTree>
    <p:extLst>
      <p:ext uri="{BB962C8B-B14F-4D97-AF65-F5344CB8AC3E}">
        <p14:creationId xmlns:p14="http://schemas.microsoft.com/office/powerpoint/2010/main" val="3921336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GB" dirty="0"/>
              <a:t>Country patenting evolution (</a:t>
            </a:r>
            <a:r>
              <a:rPr lang="en-GB" dirty="0" smtClean="0"/>
              <a:t>Jurisdiction)</a:t>
            </a:r>
            <a:endParaRPr lang="en-GB" dirty="0"/>
          </a:p>
        </p:txBody>
      </p:sp>
      <p:sp>
        <p:nvSpPr>
          <p:cNvPr id="4" name="Slide Number Placeholder 3"/>
          <p:cNvSpPr>
            <a:spLocks noGrp="1"/>
          </p:cNvSpPr>
          <p:nvPr>
            <p:ph type="sldNum" sz="quarter" idx="20"/>
          </p:nvPr>
        </p:nvSpPr>
        <p:spPr/>
        <p:txBody>
          <a:bodyPr/>
          <a:lstStyle/>
          <a:p>
            <a:fld id="{9DF67F17-3E1A-4193-A15F-15F53DD43041}" type="slidenum">
              <a:rPr lang="en-GB" smtClean="0"/>
              <a:pPr/>
              <a:t>20</a:t>
            </a:fld>
            <a:endParaRPr lang="en-GB" dirty="0"/>
          </a:p>
        </p:txBody>
      </p:sp>
      <p:graphicFrame>
        <p:nvGraphicFramePr>
          <p:cNvPr id="5" name="Diagramm 147">
            <a:extLst>
              <a:ext uri="{FF2B5EF4-FFF2-40B4-BE49-F238E27FC236}">
                <a16:creationId xmlns="" xmlns:a16="http://schemas.microsoft.com/office/drawing/2014/main" id="{A32ACCE1-FD41-4329-8E15-4D3934526FCE}"/>
              </a:ext>
            </a:extLst>
          </p:cNvPr>
          <p:cNvGraphicFramePr/>
          <p:nvPr>
            <p:extLst>
              <p:ext uri="{D42A27DB-BD31-4B8C-83A1-F6EECF244321}">
                <p14:modId xmlns:p14="http://schemas.microsoft.com/office/powerpoint/2010/main" val="1369633367"/>
              </p:ext>
            </p:extLst>
          </p:nvPr>
        </p:nvGraphicFramePr>
        <p:xfrm>
          <a:off x="684001" y="744655"/>
          <a:ext cx="7925162" cy="3987681"/>
        </p:xfrm>
        <a:graphic>
          <a:graphicData uri="http://schemas.openxmlformats.org/drawingml/2006/chart">
            <c:chart xmlns:c="http://schemas.openxmlformats.org/drawingml/2006/chart" xmlns:r="http://schemas.openxmlformats.org/officeDocument/2006/relationships" r:id="rId3"/>
          </a:graphicData>
        </a:graphic>
      </p:graphicFrame>
      <p:sp>
        <p:nvSpPr>
          <p:cNvPr id="9" name="Rechteck 28">
            <a:extLst>
              <a:ext uri="{FF2B5EF4-FFF2-40B4-BE49-F238E27FC236}">
                <a16:creationId xmlns="" xmlns:a16="http://schemas.microsoft.com/office/drawing/2014/main" id="{FE91FD2C-9F8C-4CA6-A0DB-DD578DC68B05}"/>
              </a:ext>
            </a:extLst>
          </p:cNvPr>
          <p:cNvSpPr/>
          <p:nvPr/>
        </p:nvSpPr>
        <p:spPr>
          <a:xfrm>
            <a:off x="684001" y="744655"/>
            <a:ext cx="7848440" cy="3987682"/>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7440" tIns="36000" rIns="37440" bIns="36000" rtlCol="0" anchor="b"/>
          <a:lstStyle/>
          <a:p>
            <a:pPr algn="just"/>
            <a:endParaRPr lang="en-GB" sz="500" dirty="0">
              <a:solidFill>
                <a:schemeClr val="tx1"/>
              </a:solidFill>
            </a:endParaRPr>
          </a:p>
        </p:txBody>
      </p:sp>
      <p:cxnSp>
        <p:nvCxnSpPr>
          <p:cNvPr id="7" name="Gerader Verbinder 30">
            <a:extLst>
              <a:ext uri="{FF2B5EF4-FFF2-40B4-BE49-F238E27FC236}">
                <a16:creationId xmlns="" xmlns:a16="http://schemas.microsoft.com/office/drawing/2014/main" id="{5F7058A0-6A52-48F4-A283-672023010671}"/>
              </a:ext>
            </a:extLst>
          </p:cNvPr>
          <p:cNvCxnSpPr/>
          <p:nvPr/>
        </p:nvCxnSpPr>
        <p:spPr>
          <a:xfrm>
            <a:off x="684000" y="744655"/>
            <a:ext cx="78466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2" name="Gruppieren 77">
            <a:extLst>
              <a:ext uri="{FF2B5EF4-FFF2-40B4-BE49-F238E27FC236}">
                <a16:creationId xmlns="" xmlns:a16="http://schemas.microsoft.com/office/drawing/2014/main" id="{4915C0BC-F584-49D0-A021-2630E61BB784}"/>
              </a:ext>
            </a:extLst>
          </p:cNvPr>
          <p:cNvGrpSpPr>
            <a:grpSpLocks noChangeAspect="1"/>
          </p:cNvGrpSpPr>
          <p:nvPr/>
        </p:nvGrpSpPr>
        <p:grpSpPr>
          <a:xfrm>
            <a:off x="8244441" y="385194"/>
            <a:ext cx="288000" cy="288000"/>
            <a:chOff x="-1315936" y="1275284"/>
            <a:chExt cx="576000" cy="576000"/>
          </a:xfrm>
        </p:grpSpPr>
        <p:sp>
          <p:nvSpPr>
            <p:cNvPr id="43" name="Freeform 34">
              <a:extLst>
                <a:ext uri="{FF2B5EF4-FFF2-40B4-BE49-F238E27FC236}">
                  <a16:creationId xmlns="" xmlns:a16="http://schemas.microsoft.com/office/drawing/2014/main" id="{36256940-4209-4D71-BB36-D2BE57737AF8}"/>
                </a:ext>
              </a:extLst>
            </p:cNvPr>
            <p:cNvSpPr>
              <a:spLocks/>
            </p:cNvSpPr>
            <p:nvPr/>
          </p:nvSpPr>
          <p:spPr bwMode="auto">
            <a:xfrm>
              <a:off x="-1315936" y="1275284"/>
              <a:ext cx="576000" cy="576000"/>
            </a:xfrm>
            <a:custGeom>
              <a:avLst/>
              <a:gdLst>
                <a:gd name="T0" fmla="*/ 45 w 363"/>
                <a:gd name="T1" fmla="*/ 0 h 363"/>
                <a:gd name="T2" fmla="*/ 0 w 363"/>
                <a:gd name="T3" fmla="*/ 45 h 363"/>
                <a:gd name="T4" fmla="*/ 0 w 363"/>
                <a:gd name="T5" fmla="*/ 317 h 363"/>
                <a:gd name="T6" fmla="*/ 45 w 363"/>
                <a:gd name="T7" fmla="*/ 363 h 363"/>
                <a:gd name="T8" fmla="*/ 317 w 363"/>
                <a:gd name="T9" fmla="*/ 363 h 363"/>
                <a:gd name="T10" fmla="*/ 363 w 363"/>
                <a:gd name="T11" fmla="*/ 317 h 363"/>
                <a:gd name="T12" fmla="*/ 363 w 363"/>
                <a:gd name="T13" fmla="*/ 45 h 363"/>
                <a:gd name="T14" fmla="*/ 317 w 363"/>
                <a:gd name="T15" fmla="*/ 0 h 363"/>
                <a:gd name="T16" fmla="*/ 45 w 363"/>
                <a:gd name="T17"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363">
                  <a:moveTo>
                    <a:pt x="45" y="0"/>
                  </a:moveTo>
                  <a:cubicBezTo>
                    <a:pt x="45" y="0"/>
                    <a:pt x="0" y="0"/>
                    <a:pt x="0" y="45"/>
                  </a:cubicBezTo>
                  <a:cubicBezTo>
                    <a:pt x="0" y="317"/>
                    <a:pt x="0" y="317"/>
                    <a:pt x="0" y="317"/>
                  </a:cubicBezTo>
                  <a:cubicBezTo>
                    <a:pt x="0" y="317"/>
                    <a:pt x="0" y="363"/>
                    <a:pt x="45" y="363"/>
                  </a:cubicBezTo>
                  <a:cubicBezTo>
                    <a:pt x="317" y="363"/>
                    <a:pt x="317" y="363"/>
                    <a:pt x="317" y="363"/>
                  </a:cubicBezTo>
                  <a:cubicBezTo>
                    <a:pt x="317" y="363"/>
                    <a:pt x="363" y="363"/>
                    <a:pt x="363" y="317"/>
                  </a:cubicBezTo>
                  <a:cubicBezTo>
                    <a:pt x="363" y="45"/>
                    <a:pt x="363" y="45"/>
                    <a:pt x="363" y="45"/>
                  </a:cubicBezTo>
                  <a:cubicBezTo>
                    <a:pt x="363" y="45"/>
                    <a:pt x="363" y="0"/>
                    <a:pt x="317" y="0"/>
                  </a:cubicBezTo>
                  <a:lnTo>
                    <a:pt x="45" y="0"/>
                  </a:lnTo>
                  <a:close/>
                </a:path>
              </a:pathLst>
            </a:custGeom>
            <a:solidFill>
              <a:srgbClr val="404955"/>
            </a:solidFill>
            <a:ln>
              <a:noFill/>
            </a:ln>
            <a:extLst/>
          </p:spPr>
          <p:txBody>
            <a:bodyPr vert="horz" wrap="square" lIns="91440" tIns="45720" rIns="91440" bIns="45720" numCol="1" anchor="t" anchorCtr="0" compatLnSpc="1">
              <a:prstTxWarp prst="textNoShape">
                <a:avLst/>
              </a:prstTxWarp>
            </a:bodyPr>
            <a:lstStyle/>
            <a:p>
              <a:pPr>
                <a:defRPr/>
              </a:pPr>
              <a:endParaRPr lang="en-GB" kern="0" dirty="0">
                <a:solidFill>
                  <a:srgbClr val="3B464D"/>
                </a:solidFill>
                <a:latin typeface="Arial"/>
              </a:endParaRPr>
            </a:p>
          </p:txBody>
        </p:sp>
        <p:pic>
          <p:nvPicPr>
            <p:cNvPr id="44" name="Grafik 79">
              <a:extLst>
                <a:ext uri="{FF2B5EF4-FFF2-40B4-BE49-F238E27FC236}">
                  <a16:creationId xmlns="" xmlns:a16="http://schemas.microsoft.com/office/drawing/2014/main" id="{46EB94B5-7FF1-4AA2-AB6A-0B0B3E4072F3}"/>
                </a:ext>
              </a:extLst>
            </p:cNvPr>
            <p:cNvPicPr>
              <a:picLocks noChangeAspect="1"/>
            </p:cNvPicPr>
            <p:nvPr/>
          </p:nvPicPr>
          <p:blipFill>
            <a:blip r:embed="rId4"/>
            <a:stretch>
              <a:fillRect/>
            </a:stretch>
          </p:blipFill>
          <p:spPr>
            <a:xfrm>
              <a:off x="-1299983" y="1387418"/>
              <a:ext cx="544094" cy="351732"/>
            </a:xfrm>
            <a:prstGeom prst="rect">
              <a:avLst/>
            </a:prstGeom>
          </p:spPr>
        </p:pic>
        <p:sp>
          <p:nvSpPr>
            <p:cNvPr id="45" name="Freeform 131">
              <a:extLst>
                <a:ext uri="{FF2B5EF4-FFF2-40B4-BE49-F238E27FC236}">
                  <a16:creationId xmlns="" xmlns:a16="http://schemas.microsoft.com/office/drawing/2014/main" id="{7A67BA2E-A556-45F1-BC7D-F287F800D764}"/>
                </a:ext>
              </a:extLst>
            </p:cNvPr>
            <p:cNvSpPr>
              <a:spLocks/>
            </p:cNvSpPr>
            <p:nvPr/>
          </p:nvSpPr>
          <p:spPr bwMode="auto">
            <a:xfrm>
              <a:off x="-1261830" y="1368838"/>
              <a:ext cx="467789" cy="388892"/>
            </a:xfrm>
            <a:custGeom>
              <a:avLst/>
              <a:gdLst>
                <a:gd name="T0" fmla="*/ 9 w 215"/>
                <a:gd name="T1" fmla="*/ 176 h 176"/>
                <a:gd name="T2" fmla="*/ 5 w 215"/>
                <a:gd name="T3" fmla="*/ 174 h 176"/>
                <a:gd name="T4" fmla="*/ 2 w 215"/>
                <a:gd name="T5" fmla="*/ 163 h 176"/>
                <a:gd name="T6" fmla="*/ 52 w 215"/>
                <a:gd name="T7" fmla="*/ 90 h 176"/>
                <a:gd name="T8" fmla="*/ 87 w 215"/>
                <a:gd name="T9" fmla="*/ 110 h 176"/>
                <a:gd name="T10" fmla="*/ 128 w 215"/>
                <a:gd name="T11" fmla="*/ 51 h 176"/>
                <a:gd name="T12" fmla="*/ 162 w 215"/>
                <a:gd name="T13" fmla="*/ 85 h 176"/>
                <a:gd name="T14" fmla="*/ 199 w 215"/>
                <a:gd name="T15" fmla="*/ 5 h 176"/>
                <a:gd name="T16" fmla="*/ 210 w 215"/>
                <a:gd name="T17" fmla="*/ 2 h 176"/>
                <a:gd name="T18" fmla="*/ 214 w 215"/>
                <a:gd name="T19" fmla="*/ 12 h 176"/>
                <a:gd name="T20" fmla="*/ 166 w 215"/>
                <a:gd name="T21" fmla="*/ 113 h 176"/>
                <a:gd name="T22" fmla="*/ 130 w 215"/>
                <a:gd name="T23" fmla="*/ 76 h 176"/>
                <a:gd name="T24" fmla="*/ 92 w 215"/>
                <a:gd name="T25" fmla="*/ 131 h 176"/>
                <a:gd name="T26" fmla="*/ 57 w 215"/>
                <a:gd name="T27" fmla="*/ 111 h 176"/>
                <a:gd name="T28" fmla="*/ 16 w 215"/>
                <a:gd name="T29" fmla="*/ 172 h 176"/>
                <a:gd name="T30" fmla="*/ 9 w 215"/>
                <a:gd name="T31"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5" h="176">
                  <a:moveTo>
                    <a:pt x="9" y="176"/>
                  </a:moveTo>
                  <a:cubicBezTo>
                    <a:pt x="7" y="176"/>
                    <a:pt x="6" y="175"/>
                    <a:pt x="5" y="174"/>
                  </a:cubicBezTo>
                  <a:cubicBezTo>
                    <a:pt x="1" y="172"/>
                    <a:pt x="0" y="167"/>
                    <a:pt x="2" y="163"/>
                  </a:cubicBezTo>
                  <a:cubicBezTo>
                    <a:pt x="52" y="90"/>
                    <a:pt x="52" y="90"/>
                    <a:pt x="52" y="90"/>
                  </a:cubicBezTo>
                  <a:cubicBezTo>
                    <a:pt x="87" y="110"/>
                    <a:pt x="87" y="110"/>
                    <a:pt x="87" y="110"/>
                  </a:cubicBezTo>
                  <a:cubicBezTo>
                    <a:pt x="128" y="51"/>
                    <a:pt x="128" y="51"/>
                    <a:pt x="128" y="51"/>
                  </a:cubicBezTo>
                  <a:cubicBezTo>
                    <a:pt x="162" y="85"/>
                    <a:pt x="162" y="85"/>
                    <a:pt x="162" y="85"/>
                  </a:cubicBezTo>
                  <a:cubicBezTo>
                    <a:pt x="199" y="5"/>
                    <a:pt x="199" y="5"/>
                    <a:pt x="199" y="5"/>
                  </a:cubicBezTo>
                  <a:cubicBezTo>
                    <a:pt x="201" y="1"/>
                    <a:pt x="206" y="0"/>
                    <a:pt x="210" y="2"/>
                  </a:cubicBezTo>
                  <a:cubicBezTo>
                    <a:pt x="214" y="3"/>
                    <a:pt x="215" y="8"/>
                    <a:pt x="214" y="12"/>
                  </a:cubicBezTo>
                  <a:cubicBezTo>
                    <a:pt x="166" y="113"/>
                    <a:pt x="166" y="113"/>
                    <a:pt x="166" y="113"/>
                  </a:cubicBezTo>
                  <a:cubicBezTo>
                    <a:pt x="130" y="76"/>
                    <a:pt x="130" y="76"/>
                    <a:pt x="130" y="76"/>
                  </a:cubicBezTo>
                  <a:cubicBezTo>
                    <a:pt x="92" y="131"/>
                    <a:pt x="92" y="131"/>
                    <a:pt x="92" y="131"/>
                  </a:cubicBezTo>
                  <a:cubicBezTo>
                    <a:pt x="57" y="111"/>
                    <a:pt x="57" y="111"/>
                    <a:pt x="57" y="111"/>
                  </a:cubicBezTo>
                  <a:cubicBezTo>
                    <a:pt x="16" y="172"/>
                    <a:pt x="16" y="172"/>
                    <a:pt x="16" y="172"/>
                  </a:cubicBezTo>
                  <a:cubicBezTo>
                    <a:pt x="14" y="175"/>
                    <a:pt x="12" y="176"/>
                    <a:pt x="9" y="176"/>
                  </a:cubicBezTo>
                  <a:close/>
                </a:path>
              </a:pathLst>
            </a:custGeom>
            <a:solidFill>
              <a:srgbClr val="949A9E"/>
            </a:solidFill>
            <a:ln w="9525">
              <a:noFill/>
              <a:round/>
              <a:headEnd/>
              <a:tailEnd/>
            </a:ln>
            <a:extLst/>
          </p:spPr>
          <p:txBody>
            <a:bodyPr vert="horz" wrap="square" lIns="91440" tIns="45720" rIns="91440" bIns="45720" numCol="1" anchor="t" anchorCtr="0" compatLnSpc="1">
              <a:prstTxWarp prst="textNoShape">
                <a:avLst/>
              </a:prstTxWarp>
            </a:bodyPr>
            <a:lstStyle/>
            <a:p>
              <a:endParaRPr lang="en-US">
                <a:solidFill>
                  <a:srgbClr val="3B464D"/>
                </a:solidFill>
                <a:latin typeface="Arial"/>
              </a:endParaRPr>
            </a:p>
          </p:txBody>
        </p:sp>
      </p:grpSp>
    </p:spTree>
    <p:extLst>
      <p:ext uri="{BB962C8B-B14F-4D97-AF65-F5344CB8AC3E}">
        <p14:creationId xmlns:p14="http://schemas.microsoft.com/office/powerpoint/2010/main" val="7265716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hteck 35">
            <a:extLst>
              <a:ext uri="{FF2B5EF4-FFF2-40B4-BE49-F238E27FC236}">
                <a16:creationId xmlns="" xmlns:a16="http://schemas.microsoft.com/office/drawing/2014/main" id="{F6C61CFB-1CE3-42C5-B0E6-00C0554FF500}"/>
              </a:ext>
            </a:extLst>
          </p:cNvPr>
          <p:cNvSpPr/>
          <p:nvPr/>
        </p:nvSpPr>
        <p:spPr>
          <a:xfrm>
            <a:off x="684213" y="820854"/>
            <a:ext cx="7848228" cy="3926905"/>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7440" tIns="36000" rIns="36000" bIns="36000" rtlCol="0" anchor="b"/>
          <a:lstStyle/>
          <a:p>
            <a:endParaRPr lang="en-GB" sz="300" dirty="0">
              <a:solidFill>
                <a:schemeClr val="tx1"/>
              </a:solidFill>
              <a:cs typeface="Calibri"/>
            </a:endParaRPr>
          </a:p>
        </p:txBody>
      </p:sp>
      <p:sp>
        <p:nvSpPr>
          <p:cNvPr id="24" name="Rechteck 23">
            <a:extLst>
              <a:ext uri="{FF2B5EF4-FFF2-40B4-BE49-F238E27FC236}">
                <a16:creationId xmlns="" xmlns:a16="http://schemas.microsoft.com/office/drawing/2014/main" id="{2B1D8A41-E132-4B6A-95E3-521F098B32F3}"/>
              </a:ext>
            </a:extLst>
          </p:cNvPr>
          <p:cNvSpPr/>
          <p:nvPr/>
        </p:nvSpPr>
        <p:spPr>
          <a:xfrm>
            <a:off x="4759687" y="504627"/>
            <a:ext cx="3772753" cy="11887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37440" tIns="36000" rIns="36000" bIns="36000" rtlCol="0" anchor="t">
            <a:noAutofit/>
          </a:bodyPr>
          <a:lstStyle/>
          <a:p>
            <a:pPr algn="just">
              <a:spcBef>
                <a:spcPts val="300"/>
              </a:spcBef>
            </a:pPr>
            <a:endParaRPr lang="en-GB" sz="300" dirty="0">
              <a:solidFill>
                <a:schemeClr val="tx1"/>
              </a:solidFill>
              <a:cs typeface="Calibri"/>
            </a:endParaRPr>
          </a:p>
        </p:txBody>
      </p:sp>
      <p:sp>
        <p:nvSpPr>
          <p:cNvPr id="2" name="Slide Number Placeholder 1"/>
          <p:cNvSpPr>
            <a:spLocks noGrp="1"/>
          </p:cNvSpPr>
          <p:nvPr>
            <p:ph type="sldNum" sz="quarter" idx="20"/>
          </p:nvPr>
        </p:nvSpPr>
        <p:spPr/>
        <p:txBody>
          <a:bodyPr/>
          <a:lstStyle/>
          <a:p>
            <a:fld id="{9DF67F17-3E1A-4193-A15F-15F53DD43041}" type="slidenum">
              <a:rPr lang="en-GB" smtClean="0"/>
              <a:pPr/>
              <a:t>21</a:t>
            </a:fld>
            <a:endParaRPr lang="en-GB" dirty="0"/>
          </a:p>
        </p:txBody>
      </p:sp>
      <p:sp>
        <p:nvSpPr>
          <p:cNvPr id="8" name="Textfeld 7">
            <a:extLst>
              <a:ext uri="{FF2B5EF4-FFF2-40B4-BE49-F238E27FC236}">
                <a16:creationId xmlns="" xmlns:a16="http://schemas.microsoft.com/office/drawing/2014/main" id="{31F5FE62-9633-4B19-96E5-97CE9D1BDF8E}"/>
              </a:ext>
            </a:extLst>
          </p:cNvPr>
          <p:cNvSpPr txBox="1"/>
          <p:nvPr/>
        </p:nvSpPr>
        <p:spPr>
          <a:xfrm>
            <a:off x="678838" y="273794"/>
            <a:ext cx="7848228" cy="461665"/>
          </a:xfrm>
          <a:prstGeom prst="rect">
            <a:avLst/>
          </a:prstGeom>
          <a:noFill/>
        </p:spPr>
        <p:txBody>
          <a:bodyPr wrap="square" lIns="37440" tIns="45720" rIns="37440" bIns="45720" rtlCol="0" anchor="b">
            <a:spAutoFit/>
          </a:bodyPr>
          <a:lstStyle/>
          <a:p>
            <a:r>
              <a:rPr lang="en-GB" sz="2400" b="1" dirty="0"/>
              <a:t>Top applicants per field</a:t>
            </a:r>
          </a:p>
        </p:txBody>
      </p:sp>
      <p:cxnSp>
        <p:nvCxnSpPr>
          <p:cNvPr id="11" name="Gerader Verbinder 10">
            <a:extLst>
              <a:ext uri="{FF2B5EF4-FFF2-40B4-BE49-F238E27FC236}">
                <a16:creationId xmlns="" xmlns:a16="http://schemas.microsoft.com/office/drawing/2014/main" id="{00701CC8-1471-424C-A01A-60477F9B9ED3}"/>
              </a:ext>
            </a:extLst>
          </p:cNvPr>
          <p:cNvCxnSpPr/>
          <p:nvPr/>
        </p:nvCxnSpPr>
        <p:spPr>
          <a:xfrm>
            <a:off x="684213" y="820854"/>
            <a:ext cx="78482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Rechteck 80">
            <a:extLst>
              <a:ext uri="{FF2B5EF4-FFF2-40B4-BE49-F238E27FC236}">
                <a16:creationId xmlns="" xmlns:a16="http://schemas.microsoft.com/office/drawing/2014/main" id="{49934EA9-F115-46C2-91C3-5B01A17692AF}"/>
              </a:ext>
            </a:extLst>
          </p:cNvPr>
          <p:cNvSpPr/>
          <p:nvPr/>
        </p:nvSpPr>
        <p:spPr>
          <a:xfrm>
            <a:off x="684212" y="820855"/>
            <a:ext cx="3772754" cy="19581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36000" rIns="18000" bIns="36000" rtlCol="0" anchor="t">
            <a:spAutoFit/>
          </a:bodyPr>
          <a:lstStyle/>
          <a:p>
            <a:pPr>
              <a:spcBef>
                <a:spcPts val="300"/>
              </a:spcBef>
            </a:pPr>
            <a:r>
              <a:rPr lang="en-GB" sz="800" b="1" spc="-10" dirty="0">
                <a:solidFill>
                  <a:schemeClr val="tx1"/>
                </a:solidFill>
                <a:cs typeface="Calibri"/>
              </a:rPr>
              <a:t>Gravitation, rotation and acceleration</a:t>
            </a:r>
            <a:endParaRPr lang="en-GB" sz="800" spc="-10" dirty="0">
              <a:solidFill>
                <a:schemeClr val="tx1"/>
              </a:solidFill>
              <a:cs typeface="Calibri"/>
            </a:endParaRPr>
          </a:p>
        </p:txBody>
      </p:sp>
      <p:graphicFrame>
        <p:nvGraphicFramePr>
          <p:cNvPr id="88" name="32 Tabla">
            <a:extLst>
              <a:ext uri="{FF2B5EF4-FFF2-40B4-BE49-F238E27FC236}">
                <a16:creationId xmlns="" xmlns:a16="http://schemas.microsoft.com/office/drawing/2014/main" id="{79B3D37E-C3E9-43CC-B762-E03EC6EA2D61}"/>
              </a:ext>
            </a:extLst>
          </p:cNvPr>
          <p:cNvGraphicFramePr>
            <a:graphicFrameLocks noGrp="1"/>
          </p:cNvGraphicFramePr>
          <p:nvPr>
            <p:extLst>
              <p:ext uri="{D42A27DB-BD31-4B8C-83A1-F6EECF244321}">
                <p14:modId xmlns:p14="http://schemas.microsoft.com/office/powerpoint/2010/main" val="2806617419"/>
              </p:ext>
            </p:extLst>
          </p:nvPr>
        </p:nvGraphicFramePr>
        <p:xfrm>
          <a:off x="705972" y="1016669"/>
          <a:ext cx="7782949" cy="577489"/>
        </p:xfrm>
        <a:graphic>
          <a:graphicData uri="http://schemas.openxmlformats.org/drawingml/2006/table">
            <a:tbl>
              <a:tblPr>
                <a:effectLst/>
              </a:tblPr>
              <a:tblGrid>
                <a:gridCol w="4979279">
                  <a:extLst>
                    <a:ext uri="{9D8B030D-6E8A-4147-A177-3AD203B41FA5}">
                      <a16:colId xmlns="" xmlns:a16="http://schemas.microsoft.com/office/drawing/2014/main" val="20000"/>
                    </a:ext>
                  </a:extLst>
                </a:gridCol>
                <a:gridCol w="749823">
                  <a:extLst>
                    <a:ext uri="{9D8B030D-6E8A-4147-A177-3AD203B41FA5}">
                      <a16:colId xmlns="" xmlns:a16="http://schemas.microsoft.com/office/drawing/2014/main" val="20001"/>
                    </a:ext>
                  </a:extLst>
                </a:gridCol>
                <a:gridCol w="2053847">
                  <a:extLst>
                    <a:ext uri="{9D8B030D-6E8A-4147-A177-3AD203B41FA5}">
                      <a16:colId xmlns="" xmlns:a16="http://schemas.microsoft.com/office/drawing/2014/main" val="20005"/>
                    </a:ext>
                  </a:extLst>
                </a:gridCol>
              </a:tblGrid>
              <a:tr h="175669">
                <a:tc>
                  <a:txBody>
                    <a:bodyPr/>
                    <a:lstStyle/>
                    <a:p>
                      <a:pPr algn="l">
                        <a:lnSpc>
                          <a:spcPct val="100000"/>
                        </a:lnSpc>
                        <a:spcAft>
                          <a:spcPts val="0"/>
                        </a:spcAft>
                      </a:pPr>
                      <a:r>
                        <a:rPr lang="en-GB" sz="600" b="1" cap="none" spc="0" dirty="0">
                          <a:ln>
                            <a:noFill/>
                          </a:ln>
                          <a:solidFill>
                            <a:schemeClr val="tx1"/>
                          </a:solidFill>
                          <a:effectLst/>
                          <a:latin typeface="+mn-lt"/>
                          <a:ea typeface="Calibri"/>
                          <a:cs typeface="Times New Roman"/>
                        </a:rPr>
                        <a:t>Applicant</a:t>
                      </a:r>
                    </a:p>
                  </a:txBody>
                  <a:tcPr marL="18000" marR="1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GB" sz="600" b="1" cap="none" spc="0" dirty="0">
                          <a:ln>
                            <a:noFill/>
                          </a:ln>
                          <a:solidFill>
                            <a:schemeClr val="tx1"/>
                          </a:solidFill>
                          <a:effectLst/>
                          <a:latin typeface="+mn-lt"/>
                          <a:ea typeface="Calibri"/>
                          <a:cs typeface="Times New Roman"/>
                        </a:rPr>
                        <a:t>Patents</a:t>
                      </a:r>
                      <a:r>
                        <a:rPr lang="en-GB" sz="600" b="1" cap="none" spc="0" baseline="30000" dirty="0">
                          <a:ln>
                            <a:noFill/>
                          </a:ln>
                          <a:solidFill>
                            <a:schemeClr val="tx1"/>
                          </a:solidFill>
                          <a:effectLst/>
                          <a:latin typeface="+mn-lt"/>
                          <a:ea typeface="Calibri"/>
                          <a:cs typeface="Times New Roman"/>
                        </a:rPr>
                        <a:t>1</a:t>
                      </a:r>
                    </a:p>
                  </a:txBody>
                  <a:tcPr marL="18000" marR="18000" marT="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GB" sz="600" b="1" cap="none" spc="0" dirty="0">
                          <a:ln>
                            <a:noFill/>
                          </a:ln>
                          <a:solidFill>
                            <a:schemeClr val="tx1"/>
                          </a:solidFill>
                          <a:effectLst/>
                          <a:latin typeface="+mn-lt"/>
                          <a:ea typeface="Calibri"/>
                          <a:cs typeface="Times New Roman"/>
                        </a:rPr>
                        <a:t>Sector</a:t>
                      </a:r>
                    </a:p>
                  </a:txBody>
                  <a:tcPr marL="18000" marR="18000" marT="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133940">
                <a:tc>
                  <a:txBody>
                    <a:bodyPr/>
                    <a:lstStyle/>
                    <a:p>
                      <a:pPr algn="l">
                        <a:lnSpc>
                          <a:spcPct val="100000"/>
                        </a:lnSpc>
                        <a:spcAft>
                          <a:spcPts val="0"/>
                        </a:spcAft>
                      </a:pPr>
                      <a:r>
                        <a:rPr lang="en-US" sz="600" b="1" cap="none" spc="0" dirty="0">
                          <a:ln>
                            <a:noFill/>
                          </a:ln>
                          <a:solidFill>
                            <a:schemeClr val="tx1"/>
                          </a:solidFill>
                          <a:effectLst/>
                          <a:latin typeface="+mn-lt"/>
                          <a:ea typeface="Calibri"/>
                          <a:cs typeface="Times New Roman"/>
                        </a:rPr>
                        <a:t>WUHAN INSTITUTE OF PHYSICS &amp; MATHEMATICS (CN)</a:t>
                      </a:r>
                      <a:endParaRPr lang="en-GB" sz="600" b="1" cap="none" spc="0" dirty="0">
                        <a:ln>
                          <a:noFill/>
                        </a:ln>
                        <a:solidFill>
                          <a:schemeClr val="tx1"/>
                        </a:solidFill>
                        <a:effectLst/>
                        <a:latin typeface="+mn-lt"/>
                        <a:ea typeface="Calibri"/>
                        <a:cs typeface="Times New Roman"/>
                      </a:endParaRPr>
                    </a:p>
                  </a:txBody>
                  <a:tcPr marL="18000" marR="18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F2F5"/>
                    </a:solidFill>
                  </a:tcPr>
                </a:tc>
                <a:tc>
                  <a:txBody>
                    <a:bodyPr/>
                    <a:lstStyle/>
                    <a:p>
                      <a:pPr algn="r">
                        <a:lnSpc>
                          <a:spcPct val="100000"/>
                        </a:lnSpc>
                        <a:spcAft>
                          <a:spcPts val="0"/>
                        </a:spcAft>
                      </a:pPr>
                      <a:r>
                        <a:rPr lang="en-GB" sz="600" b="0" cap="none" spc="0" dirty="0">
                          <a:ln>
                            <a:noFill/>
                          </a:ln>
                          <a:solidFill>
                            <a:schemeClr val="tx1"/>
                          </a:solidFill>
                          <a:effectLst/>
                          <a:latin typeface="+mn-lt"/>
                          <a:ea typeface="Calibri"/>
                          <a:cs typeface="Times New Roman"/>
                        </a:rPr>
                        <a:t>13</a:t>
                      </a:r>
                    </a:p>
                  </a:txBody>
                  <a:tcPr marL="18000" marR="144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GB" sz="600" b="0" cap="none" spc="0" dirty="0">
                          <a:ln>
                            <a:noFill/>
                          </a:ln>
                          <a:solidFill>
                            <a:schemeClr val="tx1"/>
                          </a:solidFill>
                          <a:effectLst/>
                          <a:latin typeface="+mn-lt"/>
                          <a:ea typeface="Calibri"/>
                          <a:cs typeface="Times New Roman"/>
                        </a:rPr>
                        <a:t>Research - Government</a:t>
                      </a:r>
                    </a:p>
                  </a:txBody>
                  <a:tcPr marL="18000" marR="18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133940">
                <a:tc>
                  <a:txBody>
                    <a:bodyPr/>
                    <a:lstStyle/>
                    <a:p>
                      <a:pPr algn="l">
                        <a:lnSpc>
                          <a:spcPct val="100000"/>
                        </a:lnSpc>
                        <a:spcAft>
                          <a:spcPts val="0"/>
                        </a:spcAft>
                      </a:pPr>
                      <a:r>
                        <a:rPr lang="en-US" sz="600" b="1" cap="none" spc="0" baseline="0" dirty="0">
                          <a:ln>
                            <a:noFill/>
                          </a:ln>
                          <a:solidFill>
                            <a:schemeClr val="tx1"/>
                          </a:solidFill>
                          <a:effectLst/>
                          <a:latin typeface="+mn-lt"/>
                          <a:ea typeface="Calibri"/>
                          <a:cs typeface="Times New Roman"/>
                        </a:rPr>
                        <a:t>HUAZHONG UNIVERSITY OF SCIENCE &amp; TECHNOLOGY (CN)</a:t>
                      </a:r>
                      <a:endParaRPr lang="en-GB" sz="600" b="1" cap="none" spc="0" baseline="0" dirty="0">
                        <a:ln>
                          <a:noFill/>
                        </a:ln>
                        <a:solidFill>
                          <a:schemeClr val="tx1"/>
                        </a:solidFill>
                        <a:effectLst/>
                        <a:latin typeface="+mn-lt"/>
                        <a:ea typeface="Calibri"/>
                        <a:cs typeface="Times New Roman"/>
                      </a:endParaRPr>
                    </a:p>
                  </a:txBody>
                  <a:tcPr marL="18000" marR="18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F2F5"/>
                    </a:solidFill>
                  </a:tcPr>
                </a:tc>
                <a:tc>
                  <a:txBody>
                    <a:bodyPr/>
                    <a:lstStyle/>
                    <a:p>
                      <a:pPr algn="r">
                        <a:lnSpc>
                          <a:spcPct val="100000"/>
                        </a:lnSpc>
                        <a:spcAft>
                          <a:spcPts val="0"/>
                        </a:spcAft>
                      </a:pPr>
                      <a:r>
                        <a:rPr lang="en-GB" sz="600" b="0" cap="none" spc="0" dirty="0">
                          <a:ln>
                            <a:noFill/>
                          </a:ln>
                          <a:solidFill>
                            <a:schemeClr val="tx1"/>
                          </a:solidFill>
                          <a:effectLst/>
                          <a:latin typeface="+mn-lt"/>
                          <a:ea typeface="Calibri"/>
                          <a:cs typeface="Times New Roman"/>
                        </a:rPr>
                        <a:t>8</a:t>
                      </a:r>
                    </a:p>
                  </a:txBody>
                  <a:tcPr marL="18000" marR="144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GB" sz="600" b="0" cap="none" spc="0" dirty="0">
                          <a:ln>
                            <a:noFill/>
                          </a:ln>
                          <a:solidFill>
                            <a:schemeClr val="tx1"/>
                          </a:solidFill>
                          <a:effectLst/>
                          <a:latin typeface="+mn-lt"/>
                          <a:ea typeface="Calibri"/>
                          <a:cs typeface="Times New Roman"/>
                        </a:rPr>
                        <a:t>University - Public</a:t>
                      </a:r>
                    </a:p>
                  </a:txBody>
                  <a:tcPr marL="18000" marR="18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133940">
                <a:tc>
                  <a:txBody>
                    <a:bodyPr/>
                    <a:lstStyle/>
                    <a:p>
                      <a:pPr algn="l">
                        <a:lnSpc>
                          <a:spcPct val="100000"/>
                        </a:lnSpc>
                        <a:spcAft>
                          <a:spcPts val="0"/>
                        </a:spcAft>
                      </a:pPr>
                      <a:r>
                        <a:rPr lang="en-GB" sz="600" b="1" cap="none" spc="0" dirty="0">
                          <a:ln>
                            <a:noFill/>
                          </a:ln>
                          <a:solidFill>
                            <a:schemeClr val="tx1"/>
                          </a:solidFill>
                          <a:effectLst/>
                          <a:latin typeface="+mn-lt"/>
                          <a:ea typeface="Calibri"/>
                          <a:cs typeface="Times New Roman"/>
                        </a:rPr>
                        <a:t>OBSERVATOIRE DE PARIS (FR)</a:t>
                      </a:r>
                    </a:p>
                  </a:txBody>
                  <a:tcPr marL="18000" marR="18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F2F5"/>
                    </a:solidFill>
                  </a:tcPr>
                </a:tc>
                <a:tc>
                  <a:txBody>
                    <a:bodyPr/>
                    <a:lstStyle/>
                    <a:p>
                      <a:pPr algn="r">
                        <a:lnSpc>
                          <a:spcPct val="100000"/>
                        </a:lnSpc>
                        <a:spcAft>
                          <a:spcPts val="0"/>
                        </a:spcAft>
                      </a:pPr>
                      <a:r>
                        <a:rPr lang="en-GB" sz="600" b="0" cap="none" spc="0" dirty="0">
                          <a:ln>
                            <a:noFill/>
                          </a:ln>
                          <a:solidFill>
                            <a:schemeClr val="tx1"/>
                          </a:solidFill>
                          <a:effectLst/>
                          <a:latin typeface="+mn-lt"/>
                          <a:ea typeface="Calibri"/>
                          <a:cs typeface="Times New Roman"/>
                        </a:rPr>
                        <a:t>5</a:t>
                      </a:r>
                    </a:p>
                  </a:txBody>
                  <a:tcPr marL="18000" marR="144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GB" sz="600" b="0" cap="none" spc="0" dirty="0">
                          <a:ln>
                            <a:noFill/>
                          </a:ln>
                          <a:solidFill>
                            <a:schemeClr val="tx1"/>
                          </a:solidFill>
                          <a:effectLst/>
                          <a:latin typeface="+mn-lt"/>
                          <a:ea typeface="Calibri"/>
                          <a:cs typeface="Times New Roman"/>
                        </a:rPr>
                        <a:t>Research - Government</a:t>
                      </a:r>
                    </a:p>
                  </a:txBody>
                  <a:tcPr marL="18000" marR="18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bl>
          </a:graphicData>
        </a:graphic>
      </p:graphicFrame>
      <p:sp>
        <p:nvSpPr>
          <p:cNvPr id="89" name="Rechteck 88">
            <a:extLst>
              <a:ext uri="{FF2B5EF4-FFF2-40B4-BE49-F238E27FC236}">
                <a16:creationId xmlns="" xmlns:a16="http://schemas.microsoft.com/office/drawing/2014/main" id="{1634C895-94D2-4B9A-B2BE-2105D360DE8E}"/>
              </a:ext>
            </a:extLst>
          </p:cNvPr>
          <p:cNvSpPr/>
          <p:nvPr/>
        </p:nvSpPr>
        <p:spPr>
          <a:xfrm>
            <a:off x="684213" y="1594158"/>
            <a:ext cx="3772754" cy="19581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36000" rIns="18000" bIns="36000" rtlCol="0" anchor="t">
            <a:spAutoFit/>
          </a:bodyPr>
          <a:lstStyle/>
          <a:p>
            <a:pPr>
              <a:spcBef>
                <a:spcPts val="300"/>
              </a:spcBef>
            </a:pPr>
            <a:r>
              <a:rPr lang="en-GB" sz="800" b="1" spc="-10" dirty="0">
                <a:solidFill>
                  <a:schemeClr val="tx1"/>
                </a:solidFill>
                <a:cs typeface="Calibri"/>
              </a:rPr>
              <a:t>Time</a:t>
            </a:r>
            <a:endParaRPr lang="en-GB" sz="800" spc="-10" dirty="0">
              <a:solidFill>
                <a:schemeClr val="tx1"/>
              </a:solidFill>
              <a:cs typeface="Calibri"/>
            </a:endParaRPr>
          </a:p>
        </p:txBody>
      </p:sp>
      <p:graphicFrame>
        <p:nvGraphicFramePr>
          <p:cNvPr id="90" name="32 Tabla">
            <a:extLst>
              <a:ext uri="{FF2B5EF4-FFF2-40B4-BE49-F238E27FC236}">
                <a16:creationId xmlns="" xmlns:a16="http://schemas.microsoft.com/office/drawing/2014/main" id="{6A469D04-C787-4F17-816E-8FA27928ACE1}"/>
              </a:ext>
            </a:extLst>
          </p:cNvPr>
          <p:cNvGraphicFramePr>
            <a:graphicFrameLocks noGrp="1"/>
          </p:cNvGraphicFramePr>
          <p:nvPr>
            <p:extLst>
              <p:ext uri="{D42A27DB-BD31-4B8C-83A1-F6EECF244321}">
                <p14:modId xmlns:p14="http://schemas.microsoft.com/office/powerpoint/2010/main" val="2895473239"/>
              </p:ext>
            </p:extLst>
          </p:nvPr>
        </p:nvGraphicFramePr>
        <p:xfrm>
          <a:off x="705973" y="1789972"/>
          <a:ext cx="7804708" cy="602706"/>
        </p:xfrm>
        <a:graphic>
          <a:graphicData uri="http://schemas.openxmlformats.org/drawingml/2006/table">
            <a:tbl>
              <a:tblPr>
                <a:effectLst/>
              </a:tblPr>
              <a:tblGrid>
                <a:gridCol w="4993200">
                  <a:extLst>
                    <a:ext uri="{9D8B030D-6E8A-4147-A177-3AD203B41FA5}">
                      <a16:colId xmlns="" xmlns:a16="http://schemas.microsoft.com/office/drawing/2014/main" val="20000"/>
                    </a:ext>
                  </a:extLst>
                </a:gridCol>
                <a:gridCol w="751919">
                  <a:extLst>
                    <a:ext uri="{9D8B030D-6E8A-4147-A177-3AD203B41FA5}">
                      <a16:colId xmlns="" xmlns:a16="http://schemas.microsoft.com/office/drawing/2014/main" val="20001"/>
                    </a:ext>
                  </a:extLst>
                </a:gridCol>
                <a:gridCol w="2059589">
                  <a:extLst>
                    <a:ext uri="{9D8B030D-6E8A-4147-A177-3AD203B41FA5}">
                      <a16:colId xmlns="" xmlns:a16="http://schemas.microsoft.com/office/drawing/2014/main" val="20005"/>
                    </a:ext>
                  </a:extLst>
                </a:gridCol>
              </a:tblGrid>
              <a:tr h="183339">
                <a:tc>
                  <a:txBody>
                    <a:bodyPr/>
                    <a:lstStyle/>
                    <a:p>
                      <a:pPr algn="l">
                        <a:lnSpc>
                          <a:spcPct val="100000"/>
                        </a:lnSpc>
                        <a:spcAft>
                          <a:spcPts val="0"/>
                        </a:spcAft>
                      </a:pPr>
                      <a:r>
                        <a:rPr lang="en-GB" sz="600" b="1" cap="none" spc="0" dirty="0" smtClean="0">
                          <a:ln>
                            <a:noFill/>
                          </a:ln>
                          <a:solidFill>
                            <a:schemeClr val="tx1"/>
                          </a:solidFill>
                          <a:effectLst/>
                          <a:latin typeface="+mn-lt"/>
                          <a:ea typeface="Calibri"/>
                          <a:cs typeface="Times New Roman"/>
                        </a:rPr>
                        <a:t>Applicant </a:t>
                      </a:r>
                      <a:endParaRPr lang="en-GB" sz="600" b="1" cap="none" spc="0" dirty="0">
                        <a:ln>
                          <a:noFill/>
                        </a:ln>
                        <a:solidFill>
                          <a:schemeClr val="tx1"/>
                        </a:solidFill>
                        <a:effectLst/>
                        <a:latin typeface="+mn-lt"/>
                        <a:ea typeface="Calibri"/>
                        <a:cs typeface="Times New Roman"/>
                      </a:endParaRPr>
                    </a:p>
                  </a:txBody>
                  <a:tcPr marL="18000" marR="1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GB" sz="600" b="1" cap="none" spc="0" dirty="0">
                          <a:ln>
                            <a:noFill/>
                          </a:ln>
                          <a:solidFill>
                            <a:schemeClr val="tx1"/>
                          </a:solidFill>
                          <a:effectLst/>
                          <a:latin typeface="+mn-lt"/>
                          <a:ea typeface="Calibri"/>
                          <a:cs typeface="Times New Roman"/>
                        </a:rPr>
                        <a:t>Patents</a:t>
                      </a:r>
                      <a:r>
                        <a:rPr lang="en-GB" sz="600" b="1" cap="none" spc="0" baseline="30000" dirty="0">
                          <a:ln>
                            <a:noFill/>
                          </a:ln>
                          <a:solidFill>
                            <a:schemeClr val="tx1"/>
                          </a:solidFill>
                          <a:effectLst/>
                          <a:latin typeface="+mn-lt"/>
                          <a:ea typeface="Calibri"/>
                          <a:cs typeface="Times New Roman"/>
                        </a:rPr>
                        <a:t>1</a:t>
                      </a:r>
                    </a:p>
                  </a:txBody>
                  <a:tcPr marL="18000" marR="18000" marT="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GB" sz="600" b="1" cap="none" spc="0" dirty="0">
                          <a:ln>
                            <a:noFill/>
                          </a:ln>
                          <a:solidFill>
                            <a:schemeClr val="tx1"/>
                          </a:solidFill>
                          <a:effectLst/>
                          <a:latin typeface="+mn-lt"/>
                          <a:ea typeface="Calibri"/>
                          <a:cs typeface="Times New Roman"/>
                        </a:rPr>
                        <a:t>Sector</a:t>
                      </a:r>
                    </a:p>
                  </a:txBody>
                  <a:tcPr marL="18000" marR="18000" marT="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139789">
                <a:tc>
                  <a:txBody>
                    <a:bodyPr/>
                    <a:lstStyle/>
                    <a:p>
                      <a:pPr algn="l">
                        <a:lnSpc>
                          <a:spcPct val="100000"/>
                        </a:lnSpc>
                        <a:spcAft>
                          <a:spcPts val="0"/>
                        </a:spcAft>
                      </a:pPr>
                      <a:r>
                        <a:rPr lang="en-US" sz="600" b="1" cap="none" spc="0" dirty="0">
                          <a:ln>
                            <a:noFill/>
                          </a:ln>
                          <a:solidFill>
                            <a:schemeClr val="tx1"/>
                          </a:solidFill>
                          <a:effectLst/>
                          <a:latin typeface="+mn-lt"/>
                          <a:ea typeface="Calibri"/>
                          <a:cs typeface="Times New Roman"/>
                        </a:rPr>
                        <a:t>SEIKO EPSON (JP)</a:t>
                      </a:r>
                      <a:endParaRPr lang="en-GB" sz="600" b="1" cap="none" spc="0" dirty="0">
                        <a:ln>
                          <a:noFill/>
                        </a:ln>
                        <a:solidFill>
                          <a:schemeClr val="tx1"/>
                        </a:solidFill>
                        <a:effectLst/>
                        <a:latin typeface="+mn-lt"/>
                        <a:ea typeface="Calibri"/>
                        <a:cs typeface="Times New Roman"/>
                      </a:endParaRPr>
                    </a:p>
                  </a:txBody>
                  <a:tcPr marL="18000" marR="18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F2F5"/>
                    </a:solidFill>
                  </a:tcPr>
                </a:tc>
                <a:tc>
                  <a:txBody>
                    <a:bodyPr/>
                    <a:lstStyle/>
                    <a:p>
                      <a:pPr algn="r">
                        <a:lnSpc>
                          <a:spcPct val="100000"/>
                        </a:lnSpc>
                        <a:spcAft>
                          <a:spcPts val="0"/>
                        </a:spcAft>
                      </a:pPr>
                      <a:r>
                        <a:rPr lang="en-GB" sz="600" b="0" cap="none" spc="0" dirty="0">
                          <a:ln>
                            <a:noFill/>
                          </a:ln>
                          <a:solidFill>
                            <a:schemeClr val="tx1"/>
                          </a:solidFill>
                          <a:effectLst/>
                          <a:latin typeface="+mn-lt"/>
                          <a:ea typeface="Calibri"/>
                          <a:cs typeface="Times New Roman"/>
                        </a:rPr>
                        <a:t>4</a:t>
                      </a:r>
                    </a:p>
                  </a:txBody>
                  <a:tcPr marL="18000" marR="144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GB" sz="600" b="0" cap="none" spc="0" dirty="0">
                          <a:ln>
                            <a:noFill/>
                          </a:ln>
                          <a:solidFill>
                            <a:schemeClr val="tx1"/>
                          </a:solidFill>
                          <a:effectLst/>
                          <a:latin typeface="+mn-lt"/>
                          <a:ea typeface="Calibri"/>
                          <a:cs typeface="Times New Roman"/>
                        </a:rPr>
                        <a:t>Private company - Electronics</a:t>
                      </a:r>
                    </a:p>
                  </a:txBody>
                  <a:tcPr marL="18000" marR="18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139789">
                <a:tc>
                  <a:txBody>
                    <a:bodyPr/>
                    <a:lstStyle/>
                    <a:p>
                      <a:pPr algn="l">
                        <a:lnSpc>
                          <a:spcPct val="100000"/>
                        </a:lnSpc>
                        <a:spcAft>
                          <a:spcPts val="0"/>
                        </a:spcAft>
                      </a:pPr>
                      <a:r>
                        <a:rPr lang="en-US" sz="600" b="1" cap="none" spc="0" baseline="0" dirty="0">
                          <a:ln>
                            <a:noFill/>
                          </a:ln>
                          <a:solidFill>
                            <a:schemeClr val="tx1"/>
                          </a:solidFill>
                          <a:effectLst/>
                          <a:latin typeface="+mn-lt"/>
                          <a:ea typeface="Calibri"/>
                          <a:cs typeface="Times New Roman"/>
                        </a:rPr>
                        <a:t>UNIVERSITY BEIJING (CN)</a:t>
                      </a:r>
                      <a:endParaRPr lang="en-GB" sz="600" b="1" cap="none" spc="0" baseline="0" dirty="0">
                        <a:ln>
                          <a:noFill/>
                        </a:ln>
                        <a:solidFill>
                          <a:schemeClr val="tx1"/>
                        </a:solidFill>
                        <a:effectLst/>
                        <a:latin typeface="+mn-lt"/>
                        <a:ea typeface="Calibri"/>
                        <a:cs typeface="Times New Roman"/>
                      </a:endParaRPr>
                    </a:p>
                  </a:txBody>
                  <a:tcPr marL="18000" marR="18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F2F5"/>
                    </a:solidFill>
                  </a:tcPr>
                </a:tc>
                <a:tc>
                  <a:txBody>
                    <a:bodyPr/>
                    <a:lstStyle/>
                    <a:p>
                      <a:pPr algn="r">
                        <a:lnSpc>
                          <a:spcPct val="100000"/>
                        </a:lnSpc>
                        <a:spcAft>
                          <a:spcPts val="0"/>
                        </a:spcAft>
                      </a:pPr>
                      <a:r>
                        <a:rPr lang="en-GB" sz="600" b="0" cap="none" spc="0" dirty="0">
                          <a:ln>
                            <a:noFill/>
                          </a:ln>
                          <a:solidFill>
                            <a:schemeClr val="tx1"/>
                          </a:solidFill>
                          <a:effectLst/>
                          <a:latin typeface="+mn-lt"/>
                          <a:ea typeface="Calibri"/>
                          <a:cs typeface="Times New Roman"/>
                        </a:rPr>
                        <a:t>3</a:t>
                      </a:r>
                    </a:p>
                  </a:txBody>
                  <a:tcPr marL="18000" marR="144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GB" sz="600" b="0" cap="none" spc="0" dirty="0">
                          <a:ln>
                            <a:noFill/>
                          </a:ln>
                          <a:solidFill>
                            <a:schemeClr val="tx1"/>
                          </a:solidFill>
                          <a:effectLst/>
                          <a:latin typeface="+mn-lt"/>
                          <a:ea typeface="Calibri"/>
                          <a:cs typeface="Times New Roman"/>
                        </a:rPr>
                        <a:t>University - Public</a:t>
                      </a:r>
                    </a:p>
                  </a:txBody>
                  <a:tcPr marL="18000" marR="18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139789">
                <a:tc>
                  <a:txBody>
                    <a:bodyPr/>
                    <a:lstStyle/>
                    <a:p>
                      <a:pPr algn="l">
                        <a:lnSpc>
                          <a:spcPct val="100000"/>
                        </a:lnSpc>
                        <a:spcAft>
                          <a:spcPts val="0"/>
                        </a:spcAft>
                      </a:pPr>
                      <a:r>
                        <a:rPr lang="fr-FR" sz="600" b="1" cap="none" spc="-10" baseline="0" dirty="0">
                          <a:ln>
                            <a:noFill/>
                          </a:ln>
                          <a:solidFill>
                            <a:schemeClr val="tx1"/>
                          </a:solidFill>
                          <a:effectLst/>
                          <a:latin typeface="+mn-lt"/>
                          <a:ea typeface="Calibri"/>
                          <a:cs typeface="Times New Roman"/>
                        </a:rPr>
                        <a:t>CSEM - CENTRE SUISSE D ELECTRONIQUE ET DE MICROTECHNIQUE</a:t>
                      </a:r>
                      <a:endParaRPr lang="en-GB" sz="600" b="1" cap="none" spc="-10" baseline="0" dirty="0">
                        <a:ln>
                          <a:noFill/>
                        </a:ln>
                        <a:solidFill>
                          <a:schemeClr val="tx1"/>
                        </a:solidFill>
                        <a:effectLst/>
                        <a:latin typeface="+mn-lt"/>
                        <a:ea typeface="Calibri"/>
                        <a:cs typeface="Times New Roman"/>
                      </a:endParaRPr>
                    </a:p>
                  </a:txBody>
                  <a:tcPr marL="18000" marR="18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F2F5"/>
                    </a:solidFill>
                  </a:tcPr>
                </a:tc>
                <a:tc>
                  <a:txBody>
                    <a:bodyPr/>
                    <a:lstStyle/>
                    <a:p>
                      <a:pPr algn="r">
                        <a:lnSpc>
                          <a:spcPct val="100000"/>
                        </a:lnSpc>
                        <a:spcAft>
                          <a:spcPts val="0"/>
                        </a:spcAft>
                      </a:pPr>
                      <a:r>
                        <a:rPr lang="en-GB" sz="600" b="0" cap="none" spc="0" dirty="0">
                          <a:ln>
                            <a:noFill/>
                          </a:ln>
                          <a:solidFill>
                            <a:schemeClr val="tx1"/>
                          </a:solidFill>
                          <a:effectLst/>
                          <a:latin typeface="+mn-lt"/>
                          <a:ea typeface="Calibri"/>
                          <a:cs typeface="Times New Roman"/>
                        </a:rPr>
                        <a:t>2</a:t>
                      </a:r>
                    </a:p>
                  </a:txBody>
                  <a:tcPr marL="18000" marR="144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GB" sz="600" b="0" cap="none" spc="0" dirty="0">
                          <a:ln>
                            <a:noFill/>
                          </a:ln>
                          <a:solidFill>
                            <a:schemeClr val="tx1"/>
                          </a:solidFill>
                          <a:effectLst/>
                          <a:latin typeface="+mn-lt"/>
                          <a:ea typeface="Calibri"/>
                          <a:cs typeface="Times New Roman"/>
                        </a:rPr>
                        <a:t>Research - Government</a:t>
                      </a:r>
                    </a:p>
                  </a:txBody>
                  <a:tcPr marL="18000" marR="18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bl>
          </a:graphicData>
        </a:graphic>
      </p:graphicFrame>
      <p:sp>
        <p:nvSpPr>
          <p:cNvPr id="97" name="Rechteck 96">
            <a:extLst>
              <a:ext uri="{FF2B5EF4-FFF2-40B4-BE49-F238E27FC236}">
                <a16:creationId xmlns="" xmlns:a16="http://schemas.microsoft.com/office/drawing/2014/main" id="{4493EA62-1D2F-49DD-9585-323F8FD0412D}"/>
              </a:ext>
            </a:extLst>
          </p:cNvPr>
          <p:cNvSpPr/>
          <p:nvPr/>
        </p:nvSpPr>
        <p:spPr>
          <a:xfrm>
            <a:off x="684212" y="2426204"/>
            <a:ext cx="3772754" cy="19581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36000" rIns="18000" bIns="36000" rtlCol="0" anchor="t">
            <a:spAutoFit/>
          </a:bodyPr>
          <a:lstStyle/>
          <a:p>
            <a:pPr>
              <a:spcBef>
                <a:spcPts val="300"/>
              </a:spcBef>
            </a:pPr>
            <a:r>
              <a:rPr lang="en-GB" sz="800" b="1" spc="-10" dirty="0">
                <a:solidFill>
                  <a:schemeClr val="tx1"/>
                </a:solidFill>
                <a:cs typeface="Calibri"/>
              </a:rPr>
              <a:t>Magnetic fields</a:t>
            </a:r>
            <a:endParaRPr lang="en-GB" sz="800" spc="-10" dirty="0">
              <a:solidFill>
                <a:schemeClr val="tx1"/>
              </a:solidFill>
              <a:cs typeface="Calibri"/>
            </a:endParaRPr>
          </a:p>
        </p:txBody>
      </p:sp>
      <p:graphicFrame>
        <p:nvGraphicFramePr>
          <p:cNvPr id="98" name="32 Tabla">
            <a:extLst>
              <a:ext uri="{FF2B5EF4-FFF2-40B4-BE49-F238E27FC236}">
                <a16:creationId xmlns="" xmlns:a16="http://schemas.microsoft.com/office/drawing/2014/main" id="{E0C955CD-72A3-4977-BD3C-25091AE15D5F}"/>
              </a:ext>
            </a:extLst>
          </p:cNvPr>
          <p:cNvGraphicFramePr>
            <a:graphicFrameLocks noGrp="1"/>
          </p:cNvGraphicFramePr>
          <p:nvPr>
            <p:extLst>
              <p:ext uri="{D42A27DB-BD31-4B8C-83A1-F6EECF244321}">
                <p14:modId xmlns:p14="http://schemas.microsoft.com/office/powerpoint/2010/main" val="1270096929"/>
              </p:ext>
            </p:extLst>
          </p:nvPr>
        </p:nvGraphicFramePr>
        <p:xfrm>
          <a:off x="705973" y="2622018"/>
          <a:ext cx="7804708" cy="609319"/>
        </p:xfrm>
        <a:graphic>
          <a:graphicData uri="http://schemas.openxmlformats.org/drawingml/2006/table">
            <a:tbl>
              <a:tblPr>
                <a:effectLst/>
              </a:tblPr>
              <a:tblGrid>
                <a:gridCol w="4993200">
                  <a:extLst>
                    <a:ext uri="{9D8B030D-6E8A-4147-A177-3AD203B41FA5}">
                      <a16:colId xmlns="" xmlns:a16="http://schemas.microsoft.com/office/drawing/2014/main" val="20000"/>
                    </a:ext>
                  </a:extLst>
                </a:gridCol>
                <a:gridCol w="751919">
                  <a:extLst>
                    <a:ext uri="{9D8B030D-6E8A-4147-A177-3AD203B41FA5}">
                      <a16:colId xmlns="" xmlns:a16="http://schemas.microsoft.com/office/drawing/2014/main" val="20001"/>
                    </a:ext>
                  </a:extLst>
                </a:gridCol>
                <a:gridCol w="2059589">
                  <a:extLst>
                    <a:ext uri="{9D8B030D-6E8A-4147-A177-3AD203B41FA5}">
                      <a16:colId xmlns="" xmlns:a16="http://schemas.microsoft.com/office/drawing/2014/main" val="20005"/>
                    </a:ext>
                  </a:extLst>
                </a:gridCol>
              </a:tblGrid>
              <a:tr h="185350">
                <a:tc>
                  <a:txBody>
                    <a:bodyPr/>
                    <a:lstStyle/>
                    <a:p>
                      <a:pPr algn="l">
                        <a:lnSpc>
                          <a:spcPct val="100000"/>
                        </a:lnSpc>
                        <a:spcAft>
                          <a:spcPts val="0"/>
                        </a:spcAft>
                      </a:pPr>
                      <a:r>
                        <a:rPr lang="en-GB" sz="600" b="1" cap="none" spc="0" dirty="0">
                          <a:ln>
                            <a:noFill/>
                          </a:ln>
                          <a:solidFill>
                            <a:schemeClr val="tx1"/>
                          </a:solidFill>
                          <a:effectLst/>
                          <a:latin typeface="+mn-lt"/>
                          <a:ea typeface="Calibri"/>
                          <a:cs typeface="Times New Roman"/>
                        </a:rPr>
                        <a:t>Applicant</a:t>
                      </a:r>
                    </a:p>
                  </a:txBody>
                  <a:tcPr marL="18000" marR="1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GB" sz="600" b="1" cap="none" spc="0" dirty="0">
                          <a:ln>
                            <a:noFill/>
                          </a:ln>
                          <a:solidFill>
                            <a:schemeClr val="tx1"/>
                          </a:solidFill>
                          <a:effectLst/>
                          <a:latin typeface="+mn-lt"/>
                          <a:ea typeface="Calibri"/>
                          <a:cs typeface="Times New Roman"/>
                        </a:rPr>
                        <a:t>Patents</a:t>
                      </a:r>
                      <a:r>
                        <a:rPr lang="en-GB" sz="600" b="1" cap="none" spc="0" baseline="30000" dirty="0">
                          <a:ln>
                            <a:noFill/>
                          </a:ln>
                          <a:solidFill>
                            <a:schemeClr val="tx1"/>
                          </a:solidFill>
                          <a:effectLst/>
                          <a:latin typeface="+mn-lt"/>
                          <a:ea typeface="Calibri"/>
                          <a:cs typeface="Times New Roman"/>
                        </a:rPr>
                        <a:t>1</a:t>
                      </a:r>
                    </a:p>
                  </a:txBody>
                  <a:tcPr marL="18000" marR="18000" marT="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GB" sz="600" b="1" cap="none" spc="0" dirty="0">
                          <a:ln>
                            <a:noFill/>
                          </a:ln>
                          <a:solidFill>
                            <a:schemeClr val="tx1"/>
                          </a:solidFill>
                          <a:effectLst/>
                          <a:latin typeface="+mn-lt"/>
                          <a:ea typeface="Calibri"/>
                          <a:cs typeface="Times New Roman"/>
                        </a:rPr>
                        <a:t>Sector</a:t>
                      </a:r>
                    </a:p>
                  </a:txBody>
                  <a:tcPr marL="18000" marR="18000" marT="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141323">
                <a:tc>
                  <a:txBody>
                    <a:bodyPr/>
                    <a:lstStyle/>
                    <a:p>
                      <a:pPr algn="l">
                        <a:lnSpc>
                          <a:spcPct val="100000"/>
                        </a:lnSpc>
                        <a:spcAft>
                          <a:spcPts val="0"/>
                        </a:spcAft>
                      </a:pPr>
                      <a:r>
                        <a:rPr lang="en-US" sz="600" b="1" cap="none" spc="0" dirty="0">
                          <a:ln>
                            <a:noFill/>
                          </a:ln>
                          <a:solidFill>
                            <a:schemeClr val="tx1"/>
                          </a:solidFill>
                          <a:effectLst/>
                          <a:latin typeface="+mn-lt"/>
                          <a:ea typeface="Calibri"/>
                          <a:cs typeface="Times New Roman"/>
                        </a:rPr>
                        <a:t>LOCKHEED MARTIN (US)</a:t>
                      </a:r>
                      <a:endParaRPr lang="en-GB" sz="600" b="1" cap="none" spc="0" dirty="0">
                        <a:ln>
                          <a:noFill/>
                        </a:ln>
                        <a:solidFill>
                          <a:schemeClr val="tx1"/>
                        </a:solidFill>
                        <a:effectLst/>
                        <a:latin typeface="+mn-lt"/>
                        <a:ea typeface="Calibri"/>
                        <a:cs typeface="Times New Roman"/>
                      </a:endParaRPr>
                    </a:p>
                  </a:txBody>
                  <a:tcPr marL="18000" marR="18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F2F5"/>
                    </a:solidFill>
                  </a:tcPr>
                </a:tc>
                <a:tc>
                  <a:txBody>
                    <a:bodyPr/>
                    <a:lstStyle/>
                    <a:p>
                      <a:pPr algn="r">
                        <a:lnSpc>
                          <a:spcPct val="100000"/>
                        </a:lnSpc>
                        <a:spcAft>
                          <a:spcPts val="0"/>
                        </a:spcAft>
                      </a:pPr>
                      <a:r>
                        <a:rPr lang="en-GB" sz="600" b="0" cap="none" spc="0" dirty="0">
                          <a:ln>
                            <a:noFill/>
                          </a:ln>
                          <a:solidFill>
                            <a:schemeClr val="tx1"/>
                          </a:solidFill>
                          <a:effectLst/>
                          <a:latin typeface="+mn-lt"/>
                          <a:ea typeface="Calibri"/>
                          <a:cs typeface="Times New Roman"/>
                        </a:rPr>
                        <a:t>53</a:t>
                      </a:r>
                    </a:p>
                  </a:txBody>
                  <a:tcPr marL="18000" marR="144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GB" sz="600" b="0" cap="none" spc="0" dirty="0">
                          <a:ln>
                            <a:noFill/>
                          </a:ln>
                          <a:solidFill>
                            <a:schemeClr val="tx1"/>
                          </a:solidFill>
                          <a:effectLst/>
                          <a:latin typeface="+mn-lt"/>
                          <a:ea typeface="Calibri"/>
                          <a:cs typeface="Times New Roman"/>
                        </a:rPr>
                        <a:t>Private company - Defence</a:t>
                      </a:r>
                    </a:p>
                  </a:txBody>
                  <a:tcPr marL="18000" marR="18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141323">
                <a:tc>
                  <a:txBody>
                    <a:bodyPr/>
                    <a:lstStyle/>
                    <a:p>
                      <a:pPr algn="l">
                        <a:lnSpc>
                          <a:spcPct val="100000"/>
                        </a:lnSpc>
                        <a:spcAft>
                          <a:spcPts val="0"/>
                        </a:spcAft>
                      </a:pPr>
                      <a:r>
                        <a:rPr lang="en-US" sz="600" b="1" cap="none" spc="0" baseline="0" dirty="0">
                          <a:ln>
                            <a:noFill/>
                          </a:ln>
                          <a:solidFill>
                            <a:schemeClr val="tx1"/>
                          </a:solidFill>
                          <a:effectLst/>
                          <a:latin typeface="+mn-lt"/>
                          <a:ea typeface="Calibri"/>
                          <a:cs typeface="Times New Roman"/>
                        </a:rPr>
                        <a:t>HARVARD (US)</a:t>
                      </a:r>
                      <a:endParaRPr lang="en-GB" sz="600" b="1" cap="none" spc="0" baseline="0" dirty="0">
                        <a:ln>
                          <a:noFill/>
                        </a:ln>
                        <a:solidFill>
                          <a:schemeClr val="tx1"/>
                        </a:solidFill>
                        <a:effectLst/>
                        <a:latin typeface="+mn-lt"/>
                        <a:ea typeface="Calibri"/>
                        <a:cs typeface="Times New Roman"/>
                      </a:endParaRPr>
                    </a:p>
                  </a:txBody>
                  <a:tcPr marL="18000" marR="18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F2F5"/>
                    </a:solidFill>
                  </a:tcPr>
                </a:tc>
                <a:tc>
                  <a:txBody>
                    <a:bodyPr/>
                    <a:lstStyle/>
                    <a:p>
                      <a:pPr algn="r">
                        <a:lnSpc>
                          <a:spcPct val="100000"/>
                        </a:lnSpc>
                        <a:spcAft>
                          <a:spcPts val="0"/>
                        </a:spcAft>
                      </a:pPr>
                      <a:r>
                        <a:rPr lang="en-GB" sz="600" b="0" cap="none" spc="0" dirty="0">
                          <a:ln>
                            <a:noFill/>
                          </a:ln>
                          <a:solidFill>
                            <a:schemeClr val="tx1"/>
                          </a:solidFill>
                          <a:effectLst/>
                          <a:latin typeface="+mn-lt"/>
                          <a:ea typeface="Calibri"/>
                          <a:cs typeface="Times New Roman"/>
                        </a:rPr>
                        <a:t>9</a:t>
                      </a:r>
                    </a:p>
                  </a:txBody>
                  <a:tcPr marL="18000" marR="144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GB" sz="600" b="0" cap="none" spc="0" dirty="0">
                          <a:ln>
                            <a:noFill/>
                          </a:ln>
                          <a:solidFill>
                            <a:schemeClr val="tx1"/>
                          </a:solidFill>
                          <a:effectLst/>
                          <a:latin typeface="+mn-lt"/>
                          <a:ea typeface="Calibri"/>
                          <a:cs typeface="Times New Roman"/>
                        </a:rPr>
                        <a:t>University - Private</a:t>
                      </a:r>
                    </a:p>
                  </a:txBody>
                  <a:tcPr marL="18000" marR="18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141323">
                <a:tc>
                  <a:txBody>
                    <a:bodyPr/>
                    <a:lstStyle/>
                    <a:p>
                      <a:pPr algn="l">
                        <a:lnSpc>
                          <a:spcPct val="100000"/>
                        </a:lnSpc>
                        <a:spcAft>
                          <a:spcPts val="0"/>
                        </a:spcAft>
                      </a:pPr>
                      <a:r>
                        <a:rPr lang="en-US" sz="600" b="1" cap="none" spc="0" dirty="0">
                          <a:ln>
                            <a:noFill/>
                          </a:ln>
                          <a:solidFill>
                            <a:schemeClr val="tx1"/>
                          </a:solidFill>
                          <a:effectLst/>
                          <a:latin typeface="+mn-lt"/>
                          <a:ea typeface="Calibri"/>
                          <a:cs typeface="Times New Roman"/>
                        </a:rPr>
                        <a:t>ELEMENT SIX (UK)</a:t>
                      </a:r>
                      <a:endParaRPr lang="en-GB" sz="600" b="1" cap="none" spc="0" dirty="0">
                        <a:ln>
                          <a:noFill/>
                        </a:ln>
                        <a:solidFill>
                          <a:schemeClr val="tx1"/>
                        </a:solidFill>
                        <a:effectLst/>
                        <a:latin typeface="+mn-lt"/>
                        <a:ea typeface="Calibri"/>
                        <a:cs typeface="Times New Roman"/>
                      </a:endParaRPr>
                    </a:p>
                  </a:txBody>
                  <a:tcPr marL="18000" marR="18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F2F5"/>
                    </a:solidFill>
                  </a:tcPr>
                </a:tc>
                <a:tc>
                  <a:txBody>
                    <a:bodyPr/>
                    <a:lstStyle/>
                    <a:p>
                      <a:pPr algn="r">
                        <a:lnSpc>
                          <a:spcPct val="100000"/>
                        </a:lnSpc>
                        <a:spcAft>
                          <a:spcPts val="0"/>
                        </a:spcAft>
                      </a:pPr>
                      <a:r>
                        <a:rPr lang="en-GB" sz="600" b="0" cap="none" spc="0" dirty="0">
                          <a:ln>
                            <a:noFill/>
                          </a:ln>
                          <a:solidFill>
                            <a:schemeClr val="tx1"/>
                          </a:solidFill>
                          <a:effectLst/>
                          <a:latin typeface="+mn-lt"/>
                          <a:ea typeface="Calibri"/>
                          <a:cs typeface="Times New Roman"/>
                        </a:rPr>
                        <a:t>3</a:t>
                      </a:r>
                    </a:p>
                  </a:txBody>
                  <a:tcPr marL="18000" marR="144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GB" sz="600" b="0" cap="none" spc="0" dirty="0">
                          <a:ln>
                            <a:noFill/>
                          </a:ln>
                          <a:solidFill>
                            <a:schemeClr val="tx1"/>
                          </a:solidFill>
                          <a:effectLst/>
                          <a:latin typeface="+mn-lt"/>
                          <a:ea typeface="Calibri"/>
                          <a:cs typeface="Times New Roman"/>
                        </a:rPr>
                        <a:t>Private company - Optics</a:t>
                      </a:r>
                    </a:p>
                  </a:txBody>
                  <a:tcPr marL="18000" marR="18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bl>
          </a:graphicData>
        </a:graphic>
      </p:graphicFrame>
      <p:sp>
        <p:nvSpPr>
          <p:cNvPr id="99" name="Rechteck 98">
            <a:extLst>
              <a:ext uri="{FF2B5EF4-FFF2-40B4-BE49-F238E27FC236}">
                <a16:creationId xmlns="" xmlns:a16="http://schemas.microsoft.com/office/drawing/2014/main" id="{7A0FF4D6-C604-46C7-BFC7-B09010D800CA}"/>
              </a:ext>
            </a:extLst>
          </p:cNvPr>
          <p:cNvSpPr/>
          <p:nvPr/>
        </p:nvSpPr>
        <p:spPr>
          <a:xfrm>
            <a:off x="684212" y="3231337"/>
            <a:ext cx="3772754" cy="19581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36000" rIns="18000" bIns="36000" rtlCol="0" anchor="t">
            <a:spAutoFit/>
          </a:bodyPr>
          <a:lstStyle/>
          <a:p>
            <a:pPr>
              <a:spcBef>
                <a:spcPts val="300"/>
              </a:spcBef>
            </a:pPr>
            <a:r>
              <a:rPr lang="en-GB" sz="800" b="1" spc="-10" dirty="0">
                <a:solidFill>
                  <a:schemeClr val="tx1"/>
                </a:solidFill>
                <a:cs typeface="Calibri"/>
              </a:rPr>
              <a:t>Chemical detection</a:t>
            </a:r>
            <a:endParaRPr lang="en-GB" sz="800" spc="-10" dirty="0">
              <a:solidFill>
                <a:schemeClr val="tx1"/>
              </a:solidFill>
              <a:cs typeface="Calibri"/>
            </a:endParaRPr>
          </a:p>
        </p:txBody>
      </p:sp>
      <p:graphicFrame>
        <p:nvGraphicFramePr>
          <p:cNvPr id="100" name="32 Tabla">
            <a:extLst>
              <a:ext uri="{FF2B5EF4-FFF2-40B4-BE49-F238E27FC236}">
                <a16:creationId xmlns="" xmlns:a16="http://schemas.microsoft.com/office/drawing/2014/main" id="{9F523A81-341D-426D-B820-CA83CC5C46C6}"/>
              </a:ext>
            </a:extLst>
          </p:cNvPr>
          <p:cNvGraphicFramePr>
            <a:graphicFrameLocks noGrp="1"/>
          </p:cNvGraphicFramePr>
          <p:nvPr>
            <p:extLst>
              <p:ext uri="{D42A27DB-BD31-4B8C-83A1-F6EECF244321}">
                <p14:modId xmlns:p14="http://schemas.microsoft.com/office/powerpoint/2010/main" val="831881824"/>
              </p:ext>
            </p:extLst>
          </p:nvPr>
        </p:nvGraphicFramePr>
        <p:xfrm>
          <a:off x="724229" y="3450866"/>
          <a:ext cx="7804707" cy="552440"/>
        </p:xfrm>
        <a:graphic>
          <a:graphicData uri="http://schemas.openxmlformats.org/drawingml/2006/table">
            <a:tbl>
              <a:tblPr>
                <a:effectLst/>
              </a:tblPr>
              <a:tblGrid>
                <a:gridCol w="4993199">
                  <a:extLst>
                    <a:ext uri="{9D8B030D-6E8A-4147-A177-3AD203B41FA5}">
                      <a16:colId xmlns="" xmlns:a16="http://schemas.microsoft.com/office/drawing/2014/main" val="20000"/>
                    </a:ext>
                  </a:extLst>
                </a:gridCol>
                <a:gridCol w="751919">
                  <a:extLst>
                    <a:ext uri="{9D8B030D-6E8A-4147-A177-3AD203B41FA5}">
                      <a16:colId xmlns="" xmlns:a16="http://schemas.microsoft.com/office/drawing/2014/main" val="20001"/>
                    </a:ext>
                  </a:extLst>
                </a:gridCol>
                <a:gridCol w="2059589">
                  <a:extLst>
                    <a:ext uri="{9D8B030D-6E8A-4147-A177-3AD203B41FA5}">
                      <a16:colId xmlns="" xmlns:a16="http://schemas.microsoft.com/office/drawing/2014/main" val="20005"/>
                    </a:ext>
                  </a:extLst>
                </a:gridCol>
              </a:tblGrid>
              <a:tr h="158060">
                <a:tc>
                  <a:txBody>
                    <a:bodyPr/>
                    <a:lstStyle/>
                    <a:p>
                      <a:pPr algn="l">
                        <a:lnSpc>
                          <a:spcPct val="100000"/>
                        </a:lnSpc>
                        <a:spcAft>
                          <a:spcPts val="0"/>
                        </a:spcAft>
                      </a:pPr>
                      <a:r>
                        <a:rPr lang="en-GB" sz="600" b="1" cap="none" spc="0" dirty="0">
                          <a:ln>
                            <a:noFill/>
                          </a:ln>
                          <a:solidFill>
                            <a:schemeClr val="tx1"/>
                          </a:solidFill>
                          <a:effectLst/>
                          <a:latin typeface="+mn-lt"/>
                          <a:ea typeface="Calibri"/>
                          <a:cs typeface="Times New Roman"/>
                        </a:rPr>
                        <a:t>Applicant</a:t>
                      </a:r>
                    </a:p>
                  </a:txBody>
                  <a:tcPr marL="18000" marR="1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GB" sz="600" b="1" cap="none" spc="0" dirty="0">
                          <a:ln>
                            <a:noFill/>
                          </a:ln>
                          <a:solidFill>
                            <a:schemeClr val="tx1"/>
                          </a:solidFill>
                          <a:effectLst/>
                          <a:latin typeface="+mn-lt"/>
                          <a:ea typeface="Calibri"/>
                          <a:cs typeface="Times New Roman"/>
                        </a:rPr>
                        <a:t>Patents</a:t>
                      </a:r>
                      <a:r>
                        <a:rPr lang="en-GB" sz="600" b="1" cap="none" spc="0" baseline="30000" dirty="0">
                          <a:ln>
                            <a:noFill/>
                          </a:ln>
                          <a:solidFill>
                            <a:schemeClr val="tx1"/>
                          </a:solidFill>
                          <a:effectLst/>
                          <a:latin typeface="+mn-lt"/>
                          <a:ea typeface="Calibri"/>
                          <a:cs typeface="Times New Roman"/>
                        </a:rPr>
                        <a:t>1</a:t>
                      </a:r>
                    </a:p>
                  </a:txBody>
                  <a:tcPr marL="18000" marR="18000" marT="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GB" sz="600" b="1" cap="none" spc="0" dirty="0">
                          <a:ln>
                            <a:noFill/>
                          </a:ln>
                          <a:solidFill>
                            <a:schemeClr val="tx1"/>
                          </a:solidFill>
                          <a:effectLst/>
                          <a:latin typeface="+mn-lt"/>
                          <a:ea typeface="Calibri"/>
                          <a:cs typeface="Times New Roman"/>
                        </a:rPr>
                        <a:t>Sector</a:t>
                      </a:r>
                    </a:p>
                  </a:txBody>
                  <a:tcPr marL="18000" marR="18000" marT="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131460">
                <a:tc>
                  <a:txBody>
                    <a:bodyPr/>
                    <a:lstStyle/>
                    <a:p>
                      <a:pPr algn="l">
                        <a:lnSpc>
                          <a:spcPct val="100000"/>
                        </a:lnSpc>
                        <a:spcAft>
                          <a:spcPts val="0"/>
                        </a:spcAft>
                      </a:pPr>
                      <a:r>
                        <a:rPr lang="en-US" sz="600" b="1" cap="none" spc="0" dirty="0">
                          <a:ln>
                            <a:noFill/>
                          </a:ln>
                          <a:solidFill>
                            <a:schemeClr val="tx1"/>
                          </a:solidFill>
                          <a:effectLst/>
                          <a:latin typeface="+mn-lt"/>
                          <a:ea typeface="Calibri"/>
                          <a:cs typeface="Times New Roman"/>
                        </a:rPr>
                        <a:t>SHAOGUAN UNIVERSITY (CN)</a:t>
                      </a:r>
                      <a:endParaRPr lang="en-GB" sz="600" b="1" cap="none" spc="0" dirty="0">
                        <a:ln>
                          <a:noFill/>
                        </a:ln>
                        <a:solidFill>
                          <a:schemeClr val="tx1"/>
                        </a:solidFill>
                        <a:effectLst/>
                        <a:latin typeface="+mn-lt"/>
                        <a:ea typeface="Calibri"/>
                        <a:cs typeface="Times New Roman"/>
                      </a:endParaRPr>
                    </a:p>
                  </a:txBody>
                  <a:tcPr marL="18000" marR="18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F2F5"/>
                    </a:solidFill>
                  </a:tcPr>
                </a:tc>
                <a:tc>
                  <a:txBody>
                    <a:bodyPr/>
                    <a:lstStyle/>
                    <a:p>
                      <a:pPr algn="r">
                        <a:lnSpc>
                          <a:spcPct val="100000"/>
                        </a:lnSpc>
                        <a:spcAft>
                          <a:spcPts val="0"/>
                        </a:spcAft>
                      </a:pPr>
                      <a:r>
                        <a:rPr lang="en-GB" sz="600" b="0" cap="none" spc="0" dirty="0">
                          <a:ln>
                            <a:noFill/>
                          </a:ln>
                          <a:solidFill>
                            <a:schemeClr val="tx1"/>
                          </a:solidFill>
                          <a:effectLst/>
                          <a:latin typeface="+mn-lt"/>
                          <a:ea typeface="Calibri"/>
                          <a:cs typeface="Times New Roman"/>
                        </a:rPr>
                        <a:t>7</a:t>
                      </a:r>
                    </a:p>
                  </a:txBody>
                  <a:tcPr marL="18000" marR="144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194"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srgbClr val="404955"/>
                          </a:solidFill>
                          <a:effectLst/>
                          <a:uLnTx/>
                          <a:uFillTx/>
                          <a:latin typeface="Arial"/>
                          <a:ea typeface="Calibri"/>
                          <a:cs typeface="Times New Roman"/>
                        </a:rPr>
                        <a:t>University - Public</a:t>
                      </a:r>
                      <a:endParaRPr kumimoji="0" lang="en-GB" sz="600" b="0" i="0" u="none" strike="noStrike" kern="1200" cap="none" spc="0" normalizeH="0" baseline="0" noProof="0" dirty="0">
                        <a:ln>
                          <a:noFill/>
                        </a:ln>
                        <a:solidFill>
                          <a:srgbClr val="404955"/>
                        </a:solidFill>
                        <a:effectLst/>
                        <a:uLnTx/>
                        <a:uFillTx/>
                        <a:latin typeface="Arial"/>
                        <a:ea typeface="Calibri"/>
                        <a:cs typeface="Times New Roman"/>
                      </a:endParaRPr>
                    </a:p>
                  </a:txBody>
                  <a:tcPr marL="18000" marR="18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131460">
                <a:tc>
                  <a:txBody>
                    <a:bodyPr/>
                    <a:lstStyle/>
                    <a:p>
                      <a:pPr algn="l">
                        <a:lnSpc>
                          <a:spcPct val="100000"/>
                        </a:lnSpc>
                        <a:spcAft>
                          <a:spcPts val="0"/>
                        </a:spcAft>
                      </a:pPr>
                      <a:r>
                        <a:rPr lang="en-US" sz="600" b="1" cap="none" spc="0" baseline="0" dirty="0">
                          <a:ln>
                            <a:noFill/>
                          </a:ln>
                          <a:solidFill>
                            <a:schemeClr val="tx1"/>
                          </a:solidFill>
                          <a:effectLst/>
                          <a:latin typeface="+mn-lt"/>
                          <a:ea typeface="Calibri"/>
                          <a:cs typeface="Times New Roman"/>
                        </a:rPr>
                        <a:t>GUANGXI TEACHERS EDUCATION UNIVERSITY (CN)</a:t>
                      </a:r>
                      <a:endParaRPr lang="en-GB" sz="600" b="1" cap="none" spc="0" baseline="0" dirty="0">
                        <a:ln>
                          <a:noFill/>
                        </a:ln>
                        <a:solidFill>
                          <a:schemeClr val="tx1"/>
                        </a:solidFill>
                        <a:effectLst/>
                        <a:latin typeface="+mn-lt"/>
                        <a:ea typeface="Calibri"/>
                        <a:cs typeface="Times New Roman"/>
                      </a:endParaRPr>
                    </a:p>
                  </a:txBody>
                  <a:tcPr marL="18000" marR="18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F2F5"/>
                    </a:solidFill>
                  </a:tcPr>
                </a:tc>
                <a:tc>
                  <a:txBody>
                    <a:bodyPr/>
                    <a:lstStyle/>
                    <a:p>
                      <a:pPr algn="r">
                        <a:lnSpc>
                          <a:spcPct val="100000"/>
                        </a:lnSpc>
                        <a:spcAft>
                          <a:spcPts val="0"/>
                        </a:spcAft>
                      </a:pPr>
                      <a:r>
                        <a:rPr lang="en-GB" sz="600" b="0" cap="none" spc="0" dirty="0">
                          <a:ln>
                            <a:noFill/>
                          </a:ln>
                          <a:solidFill>
                            <a:schemeClr val="tx1"/>
                          </a:solidFill>
                          <a:effectLst/>
                          <a:latin typeface="+mn-lt"/>
                          <a:ea typeface="Calibri"/>
                          <a:cs typeface="Times New Roman"/>
                        </a:rPr>
                        <a:t>5</a:t>
                      </a:r>
                    </a:p>
                  </a:txBody>
                  <a:tcPr marL="18000" marR="144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194"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srgbClr val="404955"/>
                          </a:solidFill>
                          <a:effectLst/>
                          <a:uLnTx/>
                          <a:uFillTx/>
                          <a:latin typeface="Arial"/>
                          <a:ea typeface="Calibri"/>
                          <a:cs typeface="Times New Roman"/>
                        </a:rPr>
                        <a:t>University - Public</a:t>
                      </a:r>
                      <a:endParaRPr kumimoji="0" lang="en-GB" sz="600" b="0" i="0" u="none" strike="noStrike" kern="1200" cap="none" spc="0" normalizeH="0" baseline="0" noProof="0" dirty="0">
                        <a:ln>
                          <a:noFill/>
                        </a:ln>
                        <a:solidFill>
                          <a:srgbClr val="404955"/>
                        </a:solidFill>
                        <a:effectLst/>
                        <a:uLnTx/>
                        <a:uFillTx/>
                        <a:latin typeface="Arial"/>
                        <a:ea typeface="Calibri"/>
                        <a:cs typeface="Times New Roman"/>
                      </a:endParaRPr>
                    </a:p>
                  </a:txBody>
                  <a:tcPr marL="18000" marR="18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131460">
                <a:tc>
                  <a:txBody>
                    <a:bodyPr/>
                    <a:lstStyle/>
                    <a:p>
                      <a:pPr algn="l">
                        <a:lnSpc>
                          <a:spcPct val="100000"/>
                        </a:lnSpc>
                        <a:spcAft>
                          <a:spcPts val="0"/>
                        </a:spcAft>
                      </a:pPr>
                      <a:r>
                        <a:rPr lang="en-GB" sz="600" b="1" cap="none" spc="0" dirty="0">
                          <a:ln>
                            <a:noFill/>
                          </a:ln>
                          <a:solidFill>
                            <a:schemeClr val="tx1"/>
                          </a:solidFill>
                          <a:effectLst/>
                          <a:latin typeface="+mn-lt"/>
                          <a:ea typeface="Calibri"/>
                          <a:cs typeface="Times New Roman"/>
                        </a:rPr>
                        <a:t>JIANGSU UNIVERSITY (CN)</a:t>
                      </a:r>
                    </a:p>
                  </a:txBody>
                  <a:tcPr marL="18000" marR="18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F2F5"/>
                    </a:solidFill>
                  </a:tcPr>
                </a:tc>
                <a:tc>
                  <a:txBody>
                    <a:bodyPr/>
                    <a:lstStyle/>
                    <a:p>
                      <a:pPr algn="r">
                        <a:lnSpc>
                          <a:spcPct val="100000"/>
                        </a:lnSpc>
                        <a:spcAft>
                          <a:spcPts val="0"/>
                        </a:spcAft>
                      </a:pPr>
                      <a:r>
                        <a:rPr lang="en-GB" sz="600" b="0" cap="none" spc="0" dirty="0">
                          <a:ln>
                            <a:noFill/>
                          </a:ln>
                          <a:solidFill>
                            <a:schemeClr val="tx1"/>
                          </a:solidFill>
                          <a:effectLst/>
                          <a:latin typeface="+mn-lt"/>
                          <a:ea typeface="Calibri"/>
                          <a:cs typeface="Times New Roman"/>
                        </a:rPr>
                        <a:t>4</a:t>
                      </a:r>
                    </a:p>
                  </a:txBody>
                  <a:tcPr marL="18000" marR="144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194"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404955"/>
                          </a:solidFill>
                          <a:effectLst/>
                          <a:uLnTx/>
                          <a:uFillTx/>
                          <a:latin typeface="Arial"/>
                          <a:ea typeface="Calibri"/>
                          <a:cs typeface="Times New Roman"/>
                        </a:rPr>
                        <a:t>University - Public</a:t>
                      </a:r>
                    </a:p>
                  </a:txBody>
                  <a:tcPr marL="18000" marR="18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bl>
          </a:graphicData>
        </a:graphic>
      </p:graphicFrame>
      <p:sp>
        <p:nvSpPr>
          <p:cNvPr id="101" name="Rechteck 100">
            <a:extLst>
              <a:ext uri="{FF2B5EF4-FFF2-40B4-BE49-F238E27FC236}">
                <a16:creationId xmlns="" xmlns:a16="http://schemas.microsoft.com/office/drawing/2014/main" id="{EE06F435-32AE-4CE9-B8BF-250F0794C0E5}"/>
              </a:ext>
            </a:extLst>
          </p:cNvPr>
          <p:cNvSpPr/>
          <p:nvPr/>
        </p:nvSpPr>
        <p:spPr>
          <a:xfrm>
            <a:off x="684212" y="4003306"/>
            <a:ext cx="3772754" cy="19581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36000" rIns="18000" bIns="36000" rtlCol="0" anchor="t">
            <a:spAutoFit/>
          </a:bodyPr>
          <a:lstStyle/>
          <a:p>
            <a:pPr>
              <a:spcBef>
                <a:spcPts val="300"/>
              </a:spcBef>
            </a:pPr>
            <a:r>
              <a:rPr lang="en-GB" sz="800" b="1" spc="-10" dirty="0">
                <a:solidFill>
                  <a:schemeClr val="tx1"/>
                </a:solidFill>
                <a:cs typeface="Calibri"/>
              </a:rPr>
              <a:t>Imaging</a:t>
            </a:r>
            <a:endParaRPr lang="en-GB" sz="800" spc="-10" dirty="0">
              <a:solidFill>
                <a:schemeClr val="tx1"/>
              </a:solidFill>
              <a:cs typeface="Calibri"/>
            </a:endParaRPr>
          </a:p>
        </p:txBody>
      </p:sp>
      <p:graphicFrame>
        <p:nvGraphicFramePr>
          <p:cNvPr id="102" name="32 Tabla">
            <a:extLst>
              <a:ext uri="{FF2B5EF4-FFF2-40B4-BE49-F238E27FC236}">
                <a16:creationId xmlns="" xmlns:a16="http://schemas.microsoft.com/office/drawing/2014/main" id="{83F5E1B0-993A-4725-B636-3911C4B01FEC}"/>
              </a:ext>
            </a:extLst>
          </p:cNvPr>
          <p:cNvGraphicFramePr>
            <a:graphicFrameLocks noGrp="1"/>
          </p:cNvGraphicFramePr>
          <p:nvPr>
            <p:extLst>
              <p:ext uri="{D42A27DB-BD31-4B8C-83A1-F6EECF244321}">
                <p14:modId xmlns:p14="http://schemas.microsoft.com/office/powerpoint/2010/main" val="812268733"/>
              </p:ext>
            </p:extLst>
          </p:nvPr>
        </p:nvGraphicFramePr>
        <p:xfrm>
          <a:off x="705972" y="4199120"/>
          <a:ext cx="7804708" cy="548640"/>
        </p:xfrm>
        <a:graphic>
          <a:graphicData uri="http://schemas.openxmlformats.org/drawingml/2006/table">
            <a:tbl>
              <a:tblPr>
                <a:effectLst/>
              </a:tblPr>
              <a:tblGrid>
                <a:gridCol w="4993200">
                  <a:extLst>
                    <a:ext uri="{9D8B030D-6E8A-4147-A177-3AD203B41FA5}">
                      <a16:colId xmlns="" xmlns:a16="http://schemas.microsoft.com/office/drawing/2014/main" val="20000"/>
                    </a:ext>
                  </a:extLst>
                </a:gridCol>
                <a:gridCol w="751919">
                  <a:extLst>
                    <a:ext uri="{9D8B030D-6E8A-4147-A177-3AD203B41FA5}">
                      <a16:colId xmlns="" xmlns:a16="http://schemas.microsoft.com/office/drawing/2014/main" val="20001"/>
                    </a:ext>
                  </a:extLst>
                </a:gridCol>
                <a:gridCol w="2059589">
                  <a:extLst>
                    <a:ext uri="{9D8B030D-6E8A-4147-A177-3AD203B41FA5}">
                      <a16:colId xmlns="" xmlns:a16="http://schemas.microsoft.com/office/drawing/2014/main" val="20005"/>
                    </a:ext>
                  </a:extLst>
                </a:gridCol>
              </a:tblGrid>
              <a:tr h="166893">
                <a:tc>
                  <a:txBody>
                    <a:bodyPr/>
                    <a:lstStyle/>
                    <a:p>
                      <a:pPr algn="l">
                        <a:lnSpc>
                          <a:spcPct val="100000"/>
                        </a:lnSpc>
                        <a:spcAft>
                          <a:spcPts val="0"/>
                        </a:spcAft>
                      </a:pPr>
                      <a:r>
                        <a:rPr lang="en-GB" sz="600" b="1" cap="none" spc="0" dirty="0" smtClean="0">
                          <a:ln>
                            <a:noFill/>
                          </a:ln>
                          <a:solidFill>
                            <a:schemeClr val="tx1"/>
                          </a:solidFill>
                          <a:effectLst/>
                          <a:latin typeface="+mn-lt"/>
                          <a:ea typeface="Calibri"/>
                          <a:cs typeface="Times New Roman"/>
                        </a:rPr>
                        <a:t>Applicant </a:t>
                      </a:r>
                      <a:endParaRPr lang="en-GB" sz="600" b="1" cap="none" spc="0" dirty="0">
                        <a:ln>
                          <a:noFill/>
                        </a:ln>
                        <a:solidFill>
                          <a:schemeClr val="tx1"/>
                        </a:solidFill>
                        <a:effectLst/>
                        <a:latin typeface="+mn-lt"/>
                        <a:ea typeface="Calibri"/>
                        <a:cs typeface="Times New Roman"/>
                      </a:endParaRPr>
                    </a:p>
                  </a:txBody>
                  <a:tcPr marL="18000" marR="1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GB" sz="600" b="1" cap="none" spc="0" dirty="0">
                          <a:ln>
                            <a:noFill/>
                          </a:ln>
                          <a:solidFill>
                            <a:schemeClr val="tx1"/>
                          </a:solidFill>
                          <a:effectLst/>
                          <a:latin typeface="+mn-lt"/>
                          <a:ea typeface="Calibri"/>
                          <a:cs typeface="Times New Roman"/>
                        </a:rPr>
                        <a:t>Patents</a:t>
                      </a:r>
                      <a:r>
                        <a:rPr lang="en-GB" sz="600" b="1" cap="none" spc="0" baseline="30000" dirty="0">
                          <a:ln>
                            <a:noFill/>
                          </a:ln>
                          <a:solidFill>
                            <a:schemeClr val="tx1"/>
                          </a:solidFill>
                          <a:effectLst/>
                          <a:latin typeface="+mn-lt"/>
                          <a:ea typeface="Calibri"/>
                          <a:cs typeface="Times New Roman"/>
                        </a:rPr>
                        <a:t>1</a:t>
                      </a:r>
                    </a:p>
                  </a:txBody>
                  <a:tcPr marL="18000" marR="18000" marT="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GB" sz="600" b="1" cap="none" spc="0" dirty="0">
                          <a:ln>
                            <a:noFill/>
                          </a:ln>
                          <a:solidFill>
                            <a:schemeClr val="tx1"/>
                          </a:solidFill>
                          <a:effectLst/>
                          <a:latin typeface="+mn-lt"/>
                          <a:ea typeface="Calibri"/>
                          <a:cs typeface="Times New Roman"/>
                        </a:rPr>
                        <a:t>Sector</a:t>
                      </a:r>
                    </a:p>
                  </a:txBody>
                  <a:tcPr marL="18000" marR="18000" marT="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127249">
                <a:tc>
                  <a:txBody>
                    <a:bodyPr/>
                    <a:lstStyle/>
                    <a:p>
                      <a:pPr algn="l">
                        <a:lnSpc>
                          <a:spcPct val="100000"/>
                        </a:lnSpc>
                        <a:spcAft>
                          <a:spcPts val="0"/>
                        </a:spcAft>
                      </a:pPr>
                      <a:r>
                        <a:rPr lang="en-US" sz="600" b="1" cap="none" spc="0" dirty="0">
                          <a:ln>
                            <a:noFill/>
                          </a:ln>
                          <a:solidFill>
                            <a:schemeClr val="tx1"/>
                          </a:solidFill>
                          <a:effectLst/>
                          <a:latin typeface="+mn-lt"/>
                          <a:ea typeface="Calibri"/>
                          <a:cs typeface="Times New Roman"/>
                        </a:rPr>
                        <a:t>CARL ZEISS (DE)</a:t>
                      </a:r>
                      <a:endParaRPr lang="en-GB" sz="600" b="1" cap="none" spc="0" dirty="0">
                        <a:ln>
                          <a:noFill/>
                        </a:ln>
                        <a:solidFill>
                          <a:schemeClr val="tx1"/>
                        </a:solidFill>
                        <a:effectLst/>
                        <a:latin typeface="+mn-lt"/>
                        <a:ea typeface="Calibri"/>
                        <a:cs typeface="Times New Roman"/>
                      </a:endParaRPr>
                    </a:p>
                  </a:txBody>
                  <a:tcPr marL="18000" marR="18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F2F5"/>
                    </a:solidFill>
                  </a:tcPr>
                </a:tc>
                <a:tc>
                  <a:txBody>
                    <a:bodyPr/>
                    <a:lstStyle/>
                    <a:p>
                      <a:pPr algn="r">
                        <a:lnSpc>
                          <a:spcPct val="100000"/>
                        </a:lnSpc>
                        <a:spcAft>
                          <a:spcPts val="0"/>
                        </a:spcAft>
                      </a:pPr>
                      <a:r>
                        <a:rPr lang="en-GB" sz="600" b="0" cap="none" spc="0" dirty="0">
                          <a:ln>
                            <a:noFill/>
                          </a:ln>
                          <a:solidFill>
                            <a:schemeClr val="tx1"/>
                          </a:solidFill>
                          <a:effectLst/>
                          <a:latin typeface="+mn-lt"/>
                          <a:ea typeface="Calibri"/>
                          <a:cs typeface="Times New Roman"/>
                        </a:rPr>
                        <a:t>8</a:t>
                      </a:r>
                    </a:p>
                  </a:txBody>
                  <a:tcPr marL="18000" marR="144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GB" sz="600" b="0" cap="none" spc="0" dirty="0">
                          <a:ln>
                            <a:noFill/>
                          </a:ln>
                          <a:solidFill>
                            <a:schemeClr val="tx1"/>
                          </a:solidFill>
                          <a:effectLst/>
                          <a:latin typeface="+mn-lt"/>
                          <a:ea typeface="Calibri"/>
                          <a:cs typeface="Times New Roman"/>
                        </a:rPr>
                        <a:t>Private company - Optics</a:t>
                      </a:r>
                    </a:p>
                  </a:txBody>
                  <a:tcPr marL="18000" marR="18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127249">
                <a:tc>
                  <a:txBody>
                    <a:bodyPr/>
                    <a:lstStyle/>
                    <a:p>
                      <a:pPr algn="l">
                        <a:lnSpc>
                          <a:spcPct val="100000"/>
                        </a:lnSpc>
                        <a:spcAft>
                          <a:spcPts val="0"/>
                        </a:spcAft>
                      </a:pPr>
                      <a:r>
                        <a:rPr lang="en-US" sz="600" b="1" cap="none" spc="0" baseline="0" dirty="0">
                          <a:ln>
                            <a:noFill/>
                          </a:ln>
                          <a:solidFill>
                            <a:schemeClr val="tx1"/>
                          </a:solidFill>
                          <a:effectLst/>
                          <a:latin typeface="+mn-lt"/>
                          <a:ea typeface="Calibri"/>
                          <a:cs typeface="Times New Roman"/>
                        </a:rPr>
                        <a:t>TOSHIBA (JP)</a:t>
                      </a:r>
                      <a:endParaRPr lang="en-GB" sz="600" b="1" cap="none" spc="0" baseline="0" dirty="0">
                        <a:ln>
                          <a:noFill/>
                        </a:ln>
                        <a:solidFill>
                          <a:schemeClr val="tx1"/>
                        </a:solidFill>
                        <a:effectLst/>
                        <a:latin typeface="+mn-lt"/>
                        <a:ea typeface="Calibri"/>
                        <a:cs typeface="Times New Roman"/>
                      </a:endParaRPr>
                    </a:p>
                  </a:txBody>
                  <a:tcPr marL="18000" marR="18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F2F5"/>
                    </a:solidFill>
                  </a:tcPr>
                </a:tc>
                <a:tc>
                  <a:txBody>
                    <a:bodyPr/>
                    <a:lstStyle/>
                    <a:p>
                      <a:pPr algn="r">
                        <a:lnSpc>
                          <a:spcPct val="100000"/>
                        </a:lnSpc>
                        <a:spcAft>
                          <a:spcPts val="0"/>
                        </a:spcAft>
                      </a:pPr>
                      <a:r>
                        <a:rPr lang="en-GB" sz="600" b="0" cap="none" spc="0" dirty="0">
                          <a:ln>
                            <a:noFill/>
                          </a:ln>
                          <a:solidFill>
                            <a:schemeClr val="tx1"/>
                          </a:solidFill>
                          <a:effectLst/>
                          <a:latin typeface="+mn-lt"/>
                          <a:ea typeface="Calibri"/>
                          <a:cs typeface="Times New Roman"/>
                        </a:rPr>
                        <a:t>4</a:t>
                      </a:r>
                    </a:p>
                  </a:txBody>
                  <a:tcPr marL="18000" marR="144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GB" sz="600" b="0" cap="none" spc="0" dirty="0">
                          <a:ln>
                            <a:noFill/>
                          </a:ln>
                          <a:solidFill>
                            <a:schemeClr val="tx1"/>
                          </a:solidFill>
                          <a:effectLst/>
                          <a:latin typeface="+mn-lt"/>
                          <a:ea typeface="Calibri"/>
                          <a:cs typeface="Times New Roman"/>
                        </a:rPr>
                        <a:t>Private company - Electronics</a:t>
                      </a:r>
                    </a:p>
                  </a:txBody>
                  <a:tcPr marL="18000" marR="18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127249">
                <a:tc>
                  <a:txBody>
                    <a:bodyPr/>
                    <a:lstStyle/>
                    <a:p>
                      <a:pPr algn="l">
                        <a:lnSpc>
                          <a:spcPct val="100000"/>
                        </a:lnSpc>
                        <a:spcAft>
                          <a:spcPts val="0"/>
                        </a:spcAft>
                      </a:pPr>
                      <a:r>
                        <a:rPr lang="en-GB" sz="600" b="1" cap="none" spc="0" dirty="0">
                          <a:ln>
                            <a:noFill/>
                          </a:ln>
                          <a:solidFill>
                            <a:schemeClr val="tx1"/>
                          </a:solidFill>
                          <a:effectLst/>
                          <a:latin typeface="+mn-lt"/>
                          <a:ea typeface="Calibri"/>
                          <a:cs typeface="Times New Roman"/>
                        </a:rPr>
                        <a:t>UT BATTELLE (US)</a:t>
                      </a:r>
                    </a:p>
                  </a:txBody>
                  <a:tcPr marL="18000" marR="18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F2F5"/>
                    </a:solidFill>
                  </a:tcPr>
                </a:tc>
                <a:tc>
                  <a:txBody>
                    <a:bodyPr/>
                    <a:lstStyle/>
                    <a:p>
                      <a:pPr algn="r">
                        <a:lnSpc>
                          <a:spcPct val="100000"/>
                        </a:lnSpc>
                        <a:spcAft>
                          <a:spcPts val="0"/>
                        </a:spcAft>
                      </a:pPr>
                      <a:r>
                        <a:rPr lang="en-GB" sz="600" b="0" cap="none" spc="0" dirty="0">
                          <a:ln>
                            <a:noFill/>
                          </a:ln>
                          <a:solidFill>
                            <a:schemeClr val="tx1"/>
                          </a:solidFill>
                          <a:effectLst/>
                          <a:latin typeface="+mn-lt"/>
                          <a:ea typeface="Calibri"/>
                          <a:cs typeface="Times New Roman"/>
                        </a:rPr>
                        <a:t>4</a:t>
                      </a:r>
                    </a:p>
                  </a:txBody>
                  <a:tcPr marL="18000" marR="144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GB" sz="600" b="0" cap="none" spc="0" dirty="0">
                          <a:ln>
                            <a:noFill/>
                          </a:ln>
                          <a:solidFill>
                            <a:schemeClr val="tx1"/>
                          </a:solidFill>
                          <a:effectLst/>
                          <a:latin typeface="+mn-lt"/>
                          <a:ea typeface="Calibri"/>
                          <a:cs typeface="Times New Roman"/>
                        </a:rPr>
                        <a:t>Research - Private</a:t>
                      </a:r>
                    </a:p>
                  </a:txBody>
                  <a:tcPr marL="18000" marR="18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bl>
          </a:graphicData>
        </a:graphic>
      </p:graphicFrame>
      <p:grpSp>
        <p:nvGrpSpPr>
          <p:cNvPr id="48" name="Gruppieren 67">
            <a:extLst>
              <a:ext uri="{FF2B5EF4-FFF2-40B4-BE49-F238E27FC236}">
                <a16:creationId xmlns="" xmlns:a16="http://schemas.microsoft.com/office/drawing/2014/main" id="{8E037DC4-0472-4836-8490-E93CD695F4F8}"/>
              </a:ext>
            </a:extLst>
          </p:cNvPr>
          <p:cNvGrpSpPr>
            <a:grpSpLocks noChangeAspect="1"/>
          </p:cNvGrpSpPr>
          <p:nvPr/>
        </p:nvGrpSpPr>
        <p:grpSpPr>
          <a:xfrm>
            <a:off x="8254760" y="481413"/>
            <a:ext cx="288000" cy="288000"/>
            <a:chOff x="4841306" y="4702333"/>
            <a:chExt cx="1080000" cy="1080000"/>
          </a:xfrm>
        </p:grpSpPr>
        <p:sp>
          <p:nvSpPr>
            <p:cNvPr id="49" name="Freeform 71">
              <a:extLst>
                <a:ext uri="{FF2B5EF4-FFF2-40B4-BE49-F238E27FC236}">
                  <a16:creationId xmlns="" xmlns:a16="http://schemas.microsoft.com/office/drawing/2014/main" id="{7D67E1E6-BDA9-4CFE-9362-0E03CC850693}"/>
                </a:ext>
              </a:extLst>
            </p:cNvPr>
            <p:cNvSpPr>
              <a:spLocks/>
            </p:cNvSpPr>
            <p:nvPr/>
          </p:nvSpPr>
          <p:spPr bwMode="auto">
            <a:xfrm>
              <a:off x="4841306" y="4702333"/>
              <a:ext cx="1080000" cy="1080000"/>
            </a:xfrm>
            <a:custGeom>
              <a:avLst/>
              <a:gdLst>
                <a:gd name="T0" fmla="*/ 45 w 363"/>
                <a:gd name="T1" fmla="*/ 0 h 362"/>
                <a:gd name="T2" fmla="*/ 0 w 363"/>
                <a:gd name="T3" fmla="*/ 45 h 362"/>
                <a:gd name="T4" fmla="*/ 0 w 363"/>
                <a:gd name="T5" fmla="*/ 317 h 362"/>
                <a:gd name="T6" fmla="*/ 45 w 363"/>
                <a:gd name="T7" fmla="*/ 362 h 362"/>
                <a:gd name="T8" fmla="*/ 317 w 363"/>
                <a:gd name="T9" fmla="*/ 362 h 362"/>
                <a:gd name="T10" fmla="*/ 363 w 363"/>
                <a:gd name="T11" fmla="*/ 317 h 362"/>
                <a:gd name="T12" fmla="*/ 363 w 363"/>
                <a:gd name="T13" fmla="*/ 45 h 362"/>
                <a:gd name="T14" fmla="*/ 317 w 363"/>
                <a:gd name="T15" fmla="*/ 0 h 362"/>
                <a:gd name="T16" fmla="*/ 45 w 363"/>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362">
                  <a:moveTo>
                    <a:pt x="45" y="0"/>
                  </a:moveTo>
                  <a:cubicBezTo>
                    <a:pt x="45" y="0"/>
                    <a:pt x="0" y="0"/>
                    <a:pt x="0" y="45"/>
                  </a:cubicBezTo>
                  <a:cubicBezTo>
                    <a:pt x="0" y="317"/>
                    <a:pt x="0" y="317"/>
                    <a:pt x="0" y="317"/>
                  </a:cubicBezTo>
                  <a:cubicBezTo>
                    <a:pt x="0" y="317"/>
                    <a:pt x="0" y="362"/>
                    <a:pt x="45" y="362"/>
                  </a:cubicBezTo>
                  <a:cubicBezTo>
                    <a:pt x="317" y="362"/>
                    <a:pt x="317" y="362"/>
                    <a:pt x="317" y="362"/>
                  </a:cubicBezTo>
                  <a:cubicBezTo>
                    <a:pt x="317" y="362"/>
                    <a:pt x="363" y="362"/>
                    <a:pt x="363" y="317"/>
                  </a:cubicBezTo>
                  <a:cubicBezTo>
                    <a:pt x="363" y="45"/>
                    <a:pt x="363" y="45"/>
                    <a:pt x="363" y="45"/>
                  </a:cubicBezTo>
                  <a:cubicBezTo>
                    <a:pt x="363" y="45"/>
                    <a:pt x="363" y="0"/>
                    <a:pt x="317" y="0"/>
                  </a:cubicBezTo>
                  <a:lnTo>
                    <a:pt x="45" y="0"/>
                  </a:lnTo>
                  <a:close/>
                </a:path>
              </a:pathLst>
            </a:custGeom>
            <a:solidFill>
              <a:schemeClr val="tx1"/>
            </a:solidFill>
            <a:ln>
              <a:noFill/>
            </a:ln>
            <a:extLst/>
          </p:spPr>
          <p:txBody>
            <a:bodyPr vert="horz" wrap="square" lIns="91440" tIns="45720" rIns="91440" bIns="45720" numCol="1"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dirty="0">
                <a:ln>
                  <a:noFill/>
                </a:ln>
                <a:solidFill>
                  <a:srgbClr val="404955"/>
                </a:solidFill>
                <a:effectLst/>
                <a:uLnTx/>
                <a:uFillTx/>
                <a:latin typeface="Arial"/>
              </a:endParaRPr>
            </a:p>
          </p:txBody>
        </p:sp>
        <p:grpSp>
          <p:nvGrpSpPr>
            <p:cNvPr id="51" name="Gruppieren 69">
              <a:extLst>
                <a:ext uri="{FF2B5EF4-FFF2-40B4-BE49-F238E27FC236}">
                  <a16:creationId xmlns="" xmlns:a16="http://schemas.microsoft.com/office/drawing/2014/main" id="{0FE7E70B-7CD6-46C2-A6AF-6B12A4A9F325}"/>
                </a:ext>
              </a:extLst>
            </p:cNvPr>
            <p:cNvGrpSpPr/>
            <p:nvPr/>
          </p:nvGrpSpPr>
          <p:grpSpPr>
            <a:xfrm>
              <a:off x="4936181" y="4790777"/>
              <a:ext cx="872917" cy="903114"/>
              <a:chOff x="4931914" y="4814116"/>
              <a:chExt cx="872917" cy="903114"/>
            </a:xfrm>
          </p:grpSpPr>
          <p:grpSp>
            <p:nvGrpSpPr>
              <p:cNvPr id="53" name="Gruppieren 70">
                <a:extLst>
                  <a:ext uri="{FF2B5EF4-FFF2-40B4-BE49-F238E27FC236}">
                    <a16:creationId xmlns="" xmlns:a16="http://schemas.microsoft.com/office/drawing/2014/main" id="{F47E477F-43F2-47B5-9F33-1D56B8DE5CA5}"/>
                  </a:ext>
                </a:extLst>
              </p:cNvPr>
              <p:cNvGrpSpPr/>
              <p:nvPr/>
            </p:nvGrpSpPr>
            <p:grpSpPr>
              <a:xfrm>
                <a:off x="4931914" y="4814116"/>
                <a:ext cx="872917" cy="286666"/>
                <a:chOff x="4931914" y="4871543"/>
                <a:chExt cx="872917" cy="286666"/>
              </a:xfrm>
            </p:grpSpPr>
            <p:sp>
              <p:nvSpPr>
                <p:cNvPr id="60" name="Pfeil: Fünfeck 77">
                  <a:extLst>
                    <a:ext uri="{FF2B5EF4-FFF2-40B4-BE49-F238E27FC236}">
                      <a16:creationId xmlns="" xmlns:a16="http://schemas.microsoft.com/office/drawing/2014/main" id="{E67EED9C-62E0-4AEF-8C89-63D828410A13}"/>
                    </a:ext>
                  </a:extLst>
                </p:cNvPr>
                <p:cNvSpPr/>
                <p:nvPr/>
              </p:nvSpPr>
              <p:spPr>
                <a:xfrm>
                  <a:off x="5156831" y="4934758"/>
                  <a:ext cx="648000" cy="160237"/>
                </a:xfrm>
                <a:prstGeom prst="homePlate">
                  <a:avLst/>
                </a:prstGeom>
                <a:solidFill>
                  <a:srgbClr val="949A9E"/>
                </a:solidFill>
                <a:ln>
                  <a:noFill/>
                </a:ln>
                <a:extLst>
                  <a:ext uri="{91240B29-F687-4F45-9708-019B960494DF}">
                    <a14:hiddenLine xmlns:a14="http://schemas.microsoft.com/office/drawing/2010/main" w="9525">
                      <a:solidFill>
                        <a:srgbClr val="000000"/>
                      </a:solidFill>
                      <a:round/>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sz="700">
                    <a:solidFill>
                      <a:srgbClr val="404955"/>
                    </a:solidFill>
                    <a:latin typeface="Arial"/>
                  </a:endParaRPr>
                </a:p>
              </p:txBody>
            </p:sp>
            <p:sp>
              <p:nvSpPr>
                <p:cNvPr id="61" name="Ellipse 78">
                  <a:extLst>
                    <a:ext uri="{FF2B5EF4-FFF2-40B4-BE49-F238E27FC236}">
                      <a16:creationId xmlns="" xmlns:a16="http://schemas.microsoft.com/office/drawing/2014/main" id="{7E6F5485-6B8E-4C2C-9418-4D9D672FE371}"/>
                    </a:ext>
                  </a:extLst>
                </p:cNvPr>
                <p:cNvSpPr/>
                <p:nvPr/>
              </p:nvSpPr>
              <p:spPr>
                <a:xfrm>
                  <a:off x="4931914" y="4871543"/>
                  <a:ext cx="286666" cy="286666"/>
                </a:xfrm>
                <a:prstGeom prst="ellipse">
                  <a:avLst/>
                </a:prstGeom>
                <a:solidFill>
                  <a:srgbClr val="FFFFFF"/>
                </a:solidFill>
                <a:ln w="6350"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500" b="0" i="0" u="none" strike="noStrike" kern="0" cap="none" spc="0" normalizeH="0" baseline="0" noProof="0" dirty="0">
                      <a:ln>
                        <a:noFill/>
                      </a:ln>
                      <a:solidFill>
                        <a:srgbClr val="404955"/>
                      </a:solidFill>
                      <a:effectLst/>
                      <a:uLnTx/>
                      <a:uFillTx/>
                      <a:latin typeface="Arial" panose="020B0604020202020204" pitchFamily="34" charset="0"/>
                      <a:ea typeface="+mn-ea"/>
                      <a:cs typeface="Arial" panose="020B0604020202020204" pitchFamily="34" charset="0"/>
                    </a:rPr>
                    <a:t>1</a:t>
                  </a:r>
                </a:p>
              </p:txBody>
            </p:sp>
          </p:grpSp>
          <p:grpSp>
            <p:nvGrpSpPr>
              <p:cNvPr id="54" name="Gruppieren 71">
                <a:extLst>
                  <a:ext uri="{FF2B5EF4-FFF2-40B4-BE49-F238E27FC236}">
                    <a16:creationId xmlns="" xmlns:a16="http://schemas.microsoft.com/office/drawing/2014/main" id="{6EA9538B-F93A-4A91-AEA2-5489F88CE63E}"/>
                  </a:ext>
                </a:extLst>
              </p:cNvPr>
              <p:cNvGrpSpPr/>
              <p:nvPr/>
            </p:nvGrpSpPr>
            <p:grpSpPr>
              <a:xfrm>
                <a:off x="4931914" y="5122339"/>
                <a:ext cx="728917" cy="286667"/>
                <a:chOff x="4931914" y="5141663"/>
                <a:chExt cx="728917" cy="286667"/>
              </a:xfrm>
            </p:grpSpPr>
            <p:sp>
              <p:nvSpPr>
                <p:cNvPr id="58" name="Pfeil: Fünfeck 75">
                  <a:extLst>
                    <a:ext uri="{FF2B5EF4-FFF2-40B4-BE49-F238E27FC236}">
                      <a16:creationId xmlns="" xmlns:a16="http://schemas.microsoft.com/office/drawing/2014/main" id="{EEF2B648-EB65-4B8E-B865-B1176A174C9A}"/>
                    </a:ext>
                  </a:extLst>
                </p:cNvPr>
                <p:cNvSpPr/>
                <p:nvPr/>
              </p:nvSpPr>
              <p:spPr>
                <a:xfrm>
                  <a:off x="5156831" y="5204878"/>
                  <a:ext cx="504000" cy="160237"/>
                </a:xfrm>
                <a:prstGeom prst="homePlate">
                  <a:avLst/>
                </a:prstGeom>
                <a:solidFill>
                  <a:srgbClr val="949A9E"/>
                </a:solidFill>
                <a:ln>
                  <a:noFill/>
                </a:ln>
                <a:extLst>
                  <a:ext uri="{91240B29-F687-4F45-9708-019B960494DF}">
                    <a14:hiddenLine xmlns:a14="http://schemas.microsoft.com/office/drawing/2010/main" w="9525">
                      <a:solidFill>
                        <a:srgbClr val="000000"/>
                      </a:solidFill>
                      <a:round/>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sz="700">
                    <a:solidFill>
                      <a:srgbClr val="404955"/>
                    </a:solidFill>
                    <a:latin typeface="Arial"/>
                  </a:endParaRPr>
                </a:p>
              </p:txBody>
            </p:sp>
            <p:sp>
              <p:nvSpPr>
                <p:cNvPr id="59" name="Ellipse 76">
                  <a:extLst>
                    <a:ext uri="{FF2B5EF4-FFF2-40B4-BE49-F238E27FC236}">
                      <a16:creationId xmlns="" xmlns:a16="http://schemas.microsoft.com/office/drawing/2014/main" id="{64B0921E-D6CF-490E-9049-9F798334236D}"/>
                    </a:ext>
                  </a:extLst>
                </p:cNvPr>
                <p:cNvSpPr/>
                <p:nvPr/>
              </p:nvSpPr>
              <p:spPr>
                <a:xfrm>
                  <a:off x="4931914" y="5141663"/>
                  <a:ext cx="286666" cy="286667"/>
                </a:xfrm>
                <a:prstGeom prst="ellipse">
                  <a:avLst/>
                </a:prstGeom>
                <a:solidFill>
                  <a:srgbClr val="FFFFFF"/>
                </a:solidFill>
                <a:ln w="6350"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500" b="0" i="0" u="none" strike="noStrike" kern="0" cap="none" spc="0" normalizeH="0" baseline="0" noProof="0" dirty="0">
                      <a:ln>
                        <a:noFill/>
                      </a:ln>
                      <a:solidFill>
                        <a:srgbClr val="404955"/>
                      </a:solidFill>
                      <a:effectLst/>
                      <a:uLnTx/>
                      <a:uFillTx/>
                      <a:latin typeface="Arial" panose="020B0604020202020204" pitchFamily="34" charset="0"/>
                      <a:ea typeface="+mn-ea"/>
                      <a:cs typeface="Arial" panose="020B0604020202020204" pitchFamily="34" charset="0"/>
                    </a:rPr>
                    <a:t>2</a:t>
                  </a:r>
                </a:p>
              </p:txBody>
            </p:sp>
          </p:grpSp>
          <p:grpSp>
            <p:nvGrpSpPr>
              <p:cNvPr id="55" name="Gruppieren 72">
                <a:extLst>
                  <a:ext uri="{FF2B5EF4-FFF2-40B4-BE49-F238E27FC236}">
                    <a16:creationId xmlns="" xmlns:a16="http://schemas.microsoft.com/office/drawing/2014/main" id="{816690A4-4C0C-403A-8B0F-FAA88D74D840}"/>
                  </a:ext>
                </a:extLst>
              </p:cNvPr>
              <p:cNvGrpSpPr/>
              <p:nvPr/>
            </p:nvGrpSpPr>
            <p:grpSpPr>
              <a:xfrm>
                <a:off x="4931914" y="5430563"/>
                <a:ext cx="584917" cy="286667"/>
                <a:chOff x="4931914" y="5430563"/>
                <a:chExt cx="584917" cy="286667"/>
              </a:xfrm>
            </p:grpSpPr>
            <p:sp>
              <p:nvSpPr>
                <p:cNvPr id="56" name="Pfeil: Fünfeck 73">
                  <a:extLst>
                    <a:ext uri="{FF2B5EF4-FFF2-40B4-BE49-F238E27FC236}">
                      <a16:creationId xmlns="" xmlns:a16="http://schemas.microsoft.com/office/drawing/2014/main" id="{420B93E5-AF2D-4F4E-AC59-AFFDA221D5FE}"/>
                    </a:ext>
                  </a:extLst>
                </p:cNvPr>
                <p:cNvSpPr/>
                <p:nvPr/>
              </p:nvSpPr>
              <p:spPr>
                <a:xfrm>
                  <a:off x="5156831" y="5493778"/>
                  <a:ext cx="360000" cy="160237"/>
                </a:xfrm>
                <a:prstGeom prst="homePlate">
                  <a:avLst/>
                </a:prstGeom>
                <a:solidFill>
                  <a:srgbClr val="949A9E"/>
                </a:solidFill>
                <a:ln>
                  <a:noFill/>
                </a:ln>
                <a:extLst>
                  <a:ext uri="{91240B29-F687-4F45-9708-019B960494DF}">
                    <a14:hiddenLine xmlns:a14="http://schemas.microsoft.com/office/drawing/2010/main" w="9525">
                      <a:solidFill>
                        <a:srgbClr val="000000"/>
                      </a:solidFill>
                      <a:round/>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sz="700">
                    <a:solidFill>
                      <a:srgbClr val="404955"/>
                    </a:solidFill>
                    <a:latin typeface="Arial"/>
                  </a:endParaRPr>
                </a:p>
              </p:txBody>
            </p:sp>
            <p:sp>
              <p:nvSpPr>
                <p:cNvPr id="57" name="Ellipse 74">
                  <a:extLst>
                    <a:ext uri="{FF2B5EF4-FFF2-40B4-BE49-F238E27FC236}">
                      <a16:creationId xmlns="" xmlns:a16="http://schemas.microsoft.com/office/drawing/2014/main" id="{3F6A55A2-D7A8-4A00-9242-B11155F0255C}"/>
                    </a:ext>
                  </a:extLst>
                </p:cNvPr>
                <p:cNvSpPr/>
                <p:nvPr/>
              </p:nvSpPr>
              <p:spPr>
                <a:xfrm>
                  <a:off x="4931914" y="5430563"/>
                  <a:ext cx="286665" cy="286667"/>
                </a:xfrm>
                <a:prstGeom prst="ellipse">
                  <a:avLst/>
                </a:prstGeom>
                <a:solidFill>
                  <a:srgbClr val="FFFFFF"/>
                </a:solidFill>
                <a:ln w="6350"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500" b="0" i="0" u="none" strike="noStrike" kern="0" cap="none" spc="0" normalizeH="0" baseline="0" noProof="0" dirty="0">
                      <a:ln>
                        <a:noFill/>
                      </a:ln>
                      <a:solidFill>
                        <a:srgbClr val="404955"/>
                      </a:solidFill>
                      <a:effectLst/>
                      <a:uLnTx/>
                      <a:uFillTx/>
                      <a:latin typeface="Arial" panose="020B0604020202020204" pitchFamily="34" charset="0"/>
                      <a:ea typeface="+mn-ea"/>
                      <a:cs typeface="Arial" panose="020B0604020202020204" pitchFamily="34" charset="0"/>
                    </a:rPr>
                    <a:t>3</a:t>
                  </a:r>
                </a:p>
              </p:txBody>
            </p:sp>
          </p:grpSp>
        </p:grpSp>
      </p:grpSp>
    </p:spTree>
    <p:extLst>
      <p:ext uri="{BB962C8B-B14F-4D97-AF65-F5344CB8AC3E}">
        <p14:creationId xmlns:p14="http://schemas.microsoft.com/office/powerpoint/2010/main" val="6068262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GB" dirty="0"/>
              <a:t>Top applicants from Asia, Europe and America</a:t>
            </a:r>
          </a:p>
          <a:p>
            <a:endParaRPr lang="en-GB" dirty="0"/>
          </a:p>
        </p:txBody>
      </p:sp>
      <p:sp>
        <p:nvSpPr>
          <p:cNvPr id="4" name="Slide Number Placeholder 3"/>
          <p:cNvSpPr>
            <a:spLocks noGrp="1"/>
          </p:cNvSpPr>
          <p:nvPr>
            <p:ph type="sldNum" sz="quarter" idx="20"/>
          </p:nvPr>
        </p:nvSpPr>
        <p:spPr/>
        <p:txBody>
          <a:bodyPr/>
          <a:lstStyle/>
          <a:p>
            <a:fld id="{9DF67F17-3E1A-4193-A15F-15F53DD43041}" type="slidenum">
              <a:rPr lang="en-GB" smtClean="0"/>
              <a:pPr/>
              <a:t>22</a:t>
            </a:fld>
            <a:endParaRPr lang="en-GB" dirty="0"/>
          </a:p>
        </p:txBody>
      </p:sp>
      <p:grpSp>
        <p:nvGrpSpPr>
          <p:cNvPr id="5" name="Gruppieren 36">
            <a:extLst>
              <a:ext uri="{FF2B5EF4-FFF2-40B4-BE49-F238E27FC236}">
                <a16:creationId xmlns="" xmlns:a16="http://schemas.microsoft.com/office/drawing/2014/main" id="{A93ADDDE-6392-45A5-95D1-9E8781E1A86D}"/>
              </a:ext>
            </a:extLst>
          </p:cNvPr>
          <p:cNvGrpSpPr>
            <a:grpSpLocks noChangeAspect="1"/>
          </p:cNvGrpSpPr>
          <p:nvPr/>
        </p:nvGrpSpPr>
        <p:grpSpPr>
          <a:xfrm>
            <a:off x="8228157" y="489903"/>
            <a:ext cx="288000" cy="288000"/>
            <a:chOff x="4773516" y="640090"/>
            <a:chExt cx="1424084" cy="1424084"/>
          </a:xfrm>
        </p:grpSpPr>
        <p:sp>
          <p:nvSpPr>
            <p:cNvPr id="6" name="Freeform 34">
              <a:extLst>
                <a:ext uri="{FF2B5EF4-FFF2-40B4-BE49-F238E27FC236}">
                  <a16:creationId xmlns="" xmlns:a16="http://schemas.microsoft.com/office/drawing/2014/main" id="{F792533A-9E1E-406F-872A-5EBD94075FCE}"/>
                </a:ext>
              </a:extLst>
            </p:cNvPr>
            <p:cNvSpPr>
              <a:spLocks noChangeAspect="1"/>
            </p:cNvSpPr>
            <p:nvPr/>
          </p:nvSpPr>
          <p:spPr bwMode="auto">
            <a:xfrm>
              <a:off x="4773516" y="640090"/>
              <a:ext cx="1424084" cy="1424084"/>
            </a:xfrm>
            <a:custGeom>
              <a:avLst/>
              <a:gdLst>
                <a:gd name="T0" fmla="*/ 45 w 363"/>
                <a:gd name="T1" fmla="*/ 0 h 363"/>
                <a:gd name="T2" fmla="*/ 0 w 363"/>
                <a:gd name="T3" fmla="*/ 45 h 363"/>
                <a:gd name="T4" fmla="*/ 0 w 363"/>
                <a:gd name="T5" fmla="*/ 317 h 363"/>
                <a:gd name="T6" fmla="*/ 45 w 363"/>
                <a:gd name="T7" fmla="*/ 363 h 363"/>
                <a:gd name="T8" fmla="*/ 317 w 363"/>
                <a:gd name="T9" fmla="*/ 363 h 363"/>
                <a:gd name="T10" fmla="*/ 363 w 363"/>
                <a:gd name="T11" fmla="*/ 317 h 363"/>
                <a:gd name="T12" fmla="*/ 363 w 363"/>
                <a:gd name="T13" fmla="*/ 45 h 363"/>
                <a:gd name="T14" fmla="*/ 317 w 363"/>
                <a:gd name="T15" fmla="*/ 0 h 363"/>
                <a:gd name="T16" fmla="*/ 45 w 363"/>
                <a:gd name="T17"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363">
                  <a:moveTo>
                    <a:pt x="45" y="0"/>
                  </a:moveTo>
                  <a:cubicBezTo>
                    <a:pt x="45" y="0"/>
                    <a:pt x="0" y="0"/>
                    <a:pt x="0" y="45"/>
                  </a:cubicBezTo>
                  <a:cubicBezTo>
                    <a:pt x="0" y="317"/>
                    <a:pt x="0" y="317"/>
                    <a:pt x="0" y="317"/>
                  </a:cubicBezTo>
                  <a:cubicBezTo>
                    <a:pt x="0" y="317"/>
                    <a:pt x="0" y="363"/>
                    <a:pt x="45" y="363"/>
                  </a:cubicBezTo>
                  <a:cubicBezTo>
                    <a:pt x="317" y="363"/>
                    <a:pt x="317" y="363"/>
                    <a:pt x="317" y="363"/>
                  </a:cubicBezTo>
                  <a:cubicBezTo>
                    <a:pt x="317" y="363"/>
                    <a:pt x="363" y="363"/>
                    <a:pt x="363" y="317"/>
                  </a:cubicBezTo>
                  <a:cubicBezTo>
                    <a:pt x="363" y="45"/>
                    <a:pt x="363" y="45"/>
                    <a:pt x="363" y="45"/>
                  </a:cubicBezTo>
                  <a:cubicBezTo>
                    <a:pt x="363" y="45"/>
                    <a:pt x="363" y="0"/>
                    <a:pt x="317" y="0"/>
                  </a:cubicBezTo>
                  <a:lnTo>
                    <a:pt x="45"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3B464D"/>
                </a:solidFill>
                <a:effectLst/>
                <a:uLnTx/>
                <a:uFillTx/>
                <a:latin typeface="Arial"/>
              </a:endParaRPr>
            </a:p>
          </p:txBody>
        </p:sp>
        <p:grpSp>
          <p:nvGrpSpPr>
            <p:cNvPr id="7" name="Gruppieren 38">
              <a:extLst>
                <a:ext uri="{FF2B5EF4-FFF2-40B4-BE49-F238E27FC236}">
                  <a16:creationId xmlns="" xmlns:a16="http://schemas.microsoft.com/office/drawing/2014/main" id="{A196FED8-FEE9-40E7-867B-E661568F4E4F}"/>
                </a:ext>
              </a:extLst>
            </p:cNvPr>
            <p:cNvGrpSpPr/>
            <p:nvPr/>
          </p:nvGrpSpPr>
          <p:grpSpPr>
            <a:xfrm>
              <a:off x="4995585" y="806611"/>
              <a:ext cx="979947" cy="983988"/>
              <a:chOff x="4929365" y="806611"/>
              <a:chExt cx="979947" cy="983988"/>
            </a:xfrm>
          </p:grpSpPr>
          <p:grpSp>
            <p:nvGrpSpPr>
              <p:cNvPr id="8" name="Gruppieren 39">
                <a:extLst>
                  <a:ext uri="{FF2B5EF4-FFF2-40B4-BE49-F238E27FC236}">
                    <a16:creationId xmlns="" xmlns:a16="http://schemas.microsoft.com/office/drawing/2014/main" id="{E4940924-A7BB-4805-98AF-D9BE626ECE62}"/>
                  </a:ext>
                </a:extLst>
              </p:cNvPr>
              <p:cNvGrpSpPr/>
              <p:nvPr/>
            </p:nvGrpSpPr>
            <p:grpSpPr>
              <a:xfrm>
                <a:off x="4929365" y="806611"/>
                <a:ext cx="531686" cy="983988"/>
                <a:chOff x="5772055" y="4428873"/>
                <a:chExt cx="230251" cy="426126"/>
              </a:xfrm>
              <a:solidFill>
                <a:srgbClr val="FFFFFF"/>
              </a:solidFill>
            </p:grpSpPr>
            <p:sp>
              <p:nvSpPr>
                <p:cNvPr id="15" name="Freihandform 273">
                  <a:extLst>
                    <a:ext uri="{FF2B5EF4-FFF2-40B4-BE49-F238E27FC236}">
                      <a16:creationId xmlns="" xmlns:a16="http://schemas.microsoft.com/office/drawing/2014/main" id="{390E5656-237F-4E6C-8D59-3D92C7EE38FC}"/>
                    </a:ext>
                  </a:extLst>
                </p:cNvPr>
                <p:cNvSpPr/>
                <p:nvPr/>
              </p:nvSpPr>
              <p:spPr>
                <a:xfrm rot="16200000">
                  <a:off x="5756581" y="4609274"/>
                  <a:ext cx="261199" cy="230251"/>
                </a:xfrm>
                <a:custGeom>
                  <a:avLst/>
                  <a:gdLst>
                    <a:gd name="connsiteX0" fmla="*/ 777876 w 777876"/>
                    <a:gd name="connsiteY0" fmla="*/ 546894 h 685709"/>
                    <a:gd name="connsiteX1" fmla="*/ 777876 w 777876"/>
                    <a:gd name="connsiteY1" fmla="*/ 474617 h 685709"/>
                    <a:gd name="connsiteX2" fmla="*/ 777876 w 777876"/>
                    <a:gd name="connsiteY2" fmla="*/ 211092 h 685709"/>
                    <a:gd name="connsiteX3" fmla="*/ 777876 w 777876"/>
                    <a:gd name="connsiteY3" fmla="*/ 138814 h 685709"/>
                    <a:gd name="connsiteX4" fmla="*/ 777875 w 777876"/>
                    <a:gd name="connsiteY4" fmla="*/ 138814 h 685709"/>
                    <a:gd name="connsiteX5" fmla="*/ 777875 w 777876"/>
                    <a:gd name="connsiteY5" fmla="*/ 69441 h 685709"/>
                    <a:gd name="connsiteX6" fmla="*/ 708434 w 777876"/>
                    <a:gd name="connsiteY6" fmla="*/ 0 h 685709"/>
                    <a:gd name="connsiteX7" fmla="*/ 196443 w 777876"/>
                    <a:gd name="connsiteY7" fmla="*/ 0 h 685709"/>
                    <a:gd name="connsiteX8" fmla="*/ 127002 w 777876"/>
                    <a:gd name="connsiteY8" fmla="*/ 69441 h 685709"/>
                    <a:gd name="connsiteX9" fmla="*/ 127002 w 777876"/>
                    <a:gd name="connsiteY9" fmla="*/ 138882 h 685709"/>
                    <a:gd name="connsiteX10" fmla="*/ 574676 w 777876"/>
                    <a:gd name="connsiteY10" fmla="*/ 138882 h 685709"/>
                    <a:gd name="connsiteX11" fmla="*/ 574676 w 777876"/>
                    <a:gd name="connsiteY11" fmla="*/ 211092 h 685709"/>
                    <a:gd name="connsiteX12" fmla="*/ 0 w 777876"/>
                    <a:gd name="connsiteY12" fmla="*/ 211092 h 685709"/>
                    <a:gd name="connsiteX13" fmla="*/ 0 w 777876"/>
                    <a:gd name="connsiteY13" fmla="*/ 474617 h 685709"/>
                    <a:gd name="connsiteX14" fmla="*/ 574676 w 777876"/>
                    <a:gd name="connsiteY14" fmla="*/ 474617 h 685709"/>
                    <a:gd name="connsiteX15" fmla="*/ 574676 w 777876"/>
                    <a:gd name="connsiteY15" fmla="*/ 546827 h 685709"/>
                    <a:gd name="connsiteX16" fmla="*/ 127002 w 777876"/>
                    <a:gd name="connsiteY16" fmla="*/ 546827 h 685709"/>
                    <a:gd name="connsiteX17" fmla="*/ 127002 w 777876"/>
                    <a:gd name="connsiteY17" fmla="*/ 616268 h 685709"/>
                    <a:gd name="connsiteX18" fmla="*/ 196443 w 777876"/>
                    <a:gd name="connsiteY18" fmla="*/ 685709 h 685709"/>
                    <a:gd name="connsiteX19" fmla="*/ 708434 w 777876"/>
                    <a:gd name="connsiteY19" fmla="*/ 685709 h 685709"/>
                    <a:gd name="connsiteX20" fmla="*/ 777875 w 777876"/>
                    <a:gd name="connsiteY20" fmla="*/ 616268 h 685709"/>
                    <a:gd name="connsiteX21" fmla="*/ 777875 w 777876"/>
                    <a:gd name="connsiteY21" fmla="*/ 546894 h 68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7876" h="685709">
                      <a:moveTo>
                        <a:pt x="777876" y="546894"/>
                      </a:moveTo>
                      <a:lnTo>
                        <a:pt x="777876" y="474617"/>
                      </a:lnTo>
                      <a:lnTo>
                        <a:pt x="777876" y="211092"/>
                      </a:lnTo>
                      <a:lnTo>
                        <a:pt x="777876" y="138814"/>
                      </a:lnTo>
                      <a:lnTo>
                        <a:pt x="777875" y="138814"/>
                      </a:lnTo>
                      <a:lnTo>
                        <a:pt x="777875" y="69441"/>
                      </a:lnTo>
                      <a:cubicBezTo>
                        <a:pt x="777875" y="31090"/>
                        <a:pt x="746785" y="0"/>
                        <a:pt x="708434" y="0"/>
                      </a:cubicBezTo>
                      <a:lnTo>
                        <a:pt x="196443" y="0"/>
                      </a:lnTo>
                      <a:cubicBezTo>
                        <a:pt x="158092" y="0"/>
                        <a:pt x="127002" y="31090"/>
                        <a:pt x="127002" y="69441"/>
                      </a:cubicBezTo>
                      <a:lnTo>
                        <a:pt x="127002" y="138882"/>
                      </a:lnTo>
                      <a:lnTo>
                        <a:pt x="574676" y="138882"/>
                      </a:lnTo>
                      <a:lnTo>
                        <a:pt x="574676" y="211092"/>
                      </a:lnTo>
                      <a:lnTo>
                        <a:pt x="0" y="211092"/>
                      </a:lnTo>
                      <a:lnTo>
                        <a:pt x="0" y="474617"/>
                      </a:lnTo>
                      <a:lnTo>
                        <a:pt x="574676" y="474617"/>
                      </a:lnTo>
                      <a:lnTo>
                        <a:pt x="574676" y="546827"/>
                      </a:lnTo>
                      <a:lnTo>
                        <a:pt x="127002" y="546827"/>
                      </a:lnTo>
                      <a:lnTo>
                        <a:pt x="127002" y="616268"/>
                      </a:lnTo>
                      <a:cubicBezTo>
                        <a:pt x="127002" y="654619"/>
                        <a:pt x="158092" y="685709"/>
                        <a:pt x="196443" y="685709"/>
                      </a:cubicBezTo>
                      <a:lnTo>
                        <a:pt x="708434" y="685709"/>
                      </a:lnTo>
                      <a:cubicBezTo>
                        <a:pt x="746785" y="685709"/>
                        <a:pt x="777875" y="654619"/>
                        <a:pt x="777875" y="616268"/>
                      </a:cubicBezTo>
                      <a:lnTo>
                        <a:pt x="777875" y="546894"/>
                      </a:lnTo>
                      <a:close/>
                    </a:path>
                  </a:pathLst>
                </a:custGeom>
                <a:grpFill/>
                <a:ln w="317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Arial"/>
                  </a:endParaRPr>
                </a:p>
              </p:txBody>
            </p:sp>
            <p:sp>
              <p:nvSpPr>
                <p:cNvPr id="16" name="Ellipse 66">
                  <a:extLst>
                    <a:ext uri="{FF2B5EF4-FFF2-40B4-BE49-F238E27FC236}">
                      <a16:creationId xmlns="" xmlns:a16="http://schemas.microsoft.com/office/drawing/2014/main" id="{1D172370-F932-41EE-B72A-F81F7B73BE4C}"/>
                    </a:ext>
                  </a:extLst>
                </p:cNvPr>
                <p:cNvSpPr/>
                <p:nvPr/>
              </p:nvSpPr>
              <p:spPr>
                <a:xfrm flipH="1">
                  <a:off x="5818043" y="4428873"/>
                  <a:ext cx="138274" cy="138274"/>
                </a:xfrm>
                <a:prstGeom prst="ellipse">
                  <a:avLst/>
                </a:prstGeom>
                <a:grpFill/>
                <a:ln w="317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Arial"/>
                  </a:endParaRPr>
                </a:p>
              </p:txBody>
            </p:sp>
          </p:grpSp>
          <p:grpSp>
            <p:nvGrpSpPr>
              <p:cNvPr id="9" name="Gruppieren 43">
                <a:extLst>
                  <a:ext uri="{FF2B5EF4-FFF2-40B4-BE49-F238E27FC236}">
                    <a16:creationId xmlns="" xmlns:a16="http://schemas.microsoft.com/office/drawing/2014/main" id="{03DFC816-236C-46BD-8078-6FA1224B5073}"/>
                  </a:ext>
                </a:extLst>
              </p:cNvPr>
              <p:cNvGrpSpPr/>
              <p:nvPr/>
            </p:nvGrpSpPr>
            <p:grpSpPr>
              <a:xfrm>
                <a:off x="5338830" y="1016091"/>
                <a:ext cx="418496" cy="774508"/>
                <a:chOff x="5772055" y="4428873"/>
                <a:chExt cx="230251" cy="426126"/>
              </a:xfrm>
              <a:solidFill>
                <a:srgbClr val="FFFFFF"/>
              </a:solidFill>
            </p:grpSpPr>
            <p:sp>
              <p:nvSpPr>
                <p:cNvPr id="13" name="Freihandform 273">
                  <a:extLst>
                    <a:ext uri="{FF2B5EF4-FFF2-40B4-BE49-F238E27FC236}">
                      <a16:creationId xmlns="" xmlns:a16="http://schemas.microsoft.com/office/drawing/2014/main" id="{492396AC-4423-4F52-953D-CB2626BE8BA8}"/>
                    </a:ext>
                  </a:extLst>
                </p:cNvPr>
                <p:cNvSpPr/>
                <p:nvPr/>
              </p:nvSpPr>
              <p:spPr>
                <a:xfrm rot="16200000">
                  <a:off x="5756581" y="4609274"/>
                  <a:ext cx="261199" cy="230251"/>
                </a:xfrm>
                <a:custGeom>
                  <a:avLst/>
                  <a:gdLst>
                    <a:gd name="connsiteX0" fmla="*/ 777876 w 777876"/>
                    <a:gd name="connsiteY0" fmla="*/ 546894 h 685709"/>
                    <a:gd name="connsiteX1" fmla="*/ 777876 w 777876"/>
                    <a:gd name="connsiteY1" fmla="*/ 474617 h 685709"/>
                    <a:gd name="connsiteX2" fmla="*/ 777876 w 777876"/>
                    <a:gd name="connsiteY2" fmla="*/ 211092 h 685709"/>
                    <a:gd name="connsiteX3" fmla="*/ 777876 w 777876"/>
                    <a:gd name="connsiteY3" fmla="*/ 138814 h 685709"/>
                    <a:gd name="connsiteX4" fmla="*/ 777875 w 777876"/>
                    <a:gd name="connsiteY4" fmla="*/ 138814 h 685709"/>
                    <a:gd name="connsiteX5" fmla="*/ 777875 w 777876"/>
                    <a:gd name="connsiteY5" fmla="*/ 69441 h 685709"/>
                    <a:gd name="connsiteX6" fmla="*/ 708434 w 777876"/>
                    <a:gd name="connsiteY6" fmla="*/ 0 h 685709"/>
                    <a:gd name="connsiteX7" fmla="*/ 196443 w 777876"/>
                    <a:gd name="connsiteY7" fmla="*/ 0 h 685709"/>
                    <a:gd name="connsiteX8" fmla="*/ 127002 w 777876"/>
                    <a:gd name="connsiteY8" fmla="*/ 69441 h 685709"/>
                    <a:gd name="connsiteX9" fmla="*/ 127002 w 777876"/>
                    <a:gd name="connsiteY9" fmla="*/ 138882 h 685709"/>
                    <a:gd name="connsiteX10" fmla="*/ 574676 w 777876"/>
                    <a:gd name="connsiteY10" fmla="*/ 138882 h 685709"/>
                    <a:gd name="connsiteX11" fmla="*/ 574676 w 777876"/>
                    <a:gd name="connsiteY11" fmla="*/ 211092 h 685709"/>
                    <a:gd name="connsiteX12" fmla="*/ 0 w 777876"/>
                    <a:gd name="connsiteY12" fmla="*/ 211092 h 685709"/>
                    <a:gd name="connsiteX13" fmla="*/ 0 w 777876"/>
                    <a:gd name="connsiteY13" fmla="*/ 474617 h 685709"/>
                    <a:gd name="connsiteX14" fmla="*/ 574676 w 777876"/>
                    <a:gd name="connsiteY14" fmla="*/ 474617 h 685709"/>
                    <a:gd name="connsiteX15" fmla="*/ 574676 w 777876"/>
                    <a:gd name="connsiteY15" fmla="*/ 546827 h 685709"/>
                    <a:gd name="connsiteX16" fmla="*/ 127002 w 777876"/>
                    <a:gd name="connsiteY16" fmla="*/ 546827 h 685709"/>
                    <a:gd name="connsiteX17" fmla="*/ 127002 w 777876"/>
                    <a:gd name="connsiteY17" fmla="*/ 616268 h 685709"/>
                    <a:gd name="connsiteX18" fmla="*/ 196443 w 777876"/>
                    <a:gd name="connsiteY18" fmla="*/ 685709 h 685709"/>
                    <a:gd name="connsiteX19" fmla="*/ 708434 w 777876"/>
                    <a:gd name="connsiteY19" fmla="*/ 685709 h 685709"/>
                    <a:gd name="connsiteX20" fmla="*/ 777875 w 777876"/>
                    <a:gd name="connsiteY20" fmla="*/ 616268 h 685709"/>
                    <a:gd name="connsiteX21" fmla="*/ 777875 w 777876"/>
                    <a:gd name="connsiteY21" fmla="*/ 546894 h 68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7876" h="685709">
                      <a:moveTo>
                        <a:pt x="777876" y="546894"/>
                      </a:moveTo>
                      <a:lnTo>
                        <a:pt x="777876" y="474617"/>
                      </a:lnTo>
                      <a:lnTo>
                        <a:pt x="777876" y="211092"/>
                      </a:lnTo>
                      <a:lnTo>
                        <a:pt x="777876" y="138814"/>
                      </a:lnTo>
                      <a:lnTo>
                        <a:pt x="777875" y="138814"/>
                      </a:lnTo>
                      <a:lnTo>
                        <a:pt x="777875" y="69441"/>
                      </a:lnTo>
                      <a:cubicBezTo>
                        <a:pt x="777875" y="31090"/>
                        <a:pt x="746785" y="0"/>
                        <a:pt x="708434" y="0"/>
                      </a:cubicBezTo>
                      <a:lnTo>
                        <a:pt x="196443" y="0"/>
                      </a:lnTo>
                      <a:cubicBezTo>
                        <a:pt x="158092" y="0"/>
                        <a:pt x="127002" y="31090"/>
                        <a:pt x="127002" y="69441"/>
                      </a:cubicBezTo>
                      <a:lnTo>
                        <a:pt x="127002" y="138882"/>
                      </a:lnTo>
                      <a:lnTo>
                        <a:pt x="574676" y="138882"/>
                      </a:lnTo>
                      <a:lnTo>
                        <a:pt x="574676" y="211092"/>
                      </a:lnTo>
                      <a:lnTo>
                        <a:pt x="0" y="211092"/>
                      </a:lnTo>
                      <a:lnTo>
                        <a:pt x="0" y="474617"/>
                      </a:lnTo>
                      <a:lnTo>
                        <a:pt x="574676" y="474617"/>
                      </a:lnTo>
                      <a:lnTo>
                        <a:pt x="574676" y="546827"/>
                      </a:lnTo>
                      <a:lnTo>
                        <a:pt x="127002" y="546827"/>
                      </a:lnTo>
                      <a:lnTo>
                        <a:pt x="127002" y="616268"/>
                      </a:lnTo>
                      <a:cubicBezTo>
                        <a:pt x="127002" y="654619"/>
                        <a:pt x="158092" y="685709"/>
                        <a:pt x="196443" y="685709"/>
                      </a:cubicBezTo>
                      <a:lnTo>
                        <a:pt x="708434" y="685709"/>
                      </a:lnTo>
                      <a:cubicBezTo>
                        <a:pt x="746785" y="685709"/>
                        <a:pt x="777875" y="654619"/>
                        <a:pt x="777875" y="616268"/>
                      </a:cubicBezTo>
                      <a:lnTo>
                        <a:pt x="777875" y="546894"/>
                      </a:lnTo>
                      <a:close/>
                    </a:path>
                  </a:pathLst>
                </a:custGeom>
                <a:grpFill/>
                <a:ln w="317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Arial"/>
                  </a:endParaRPr>
                </a:p>
              </p:txBody>
            </p:sp>
            <p:sp>
              <p:nvSpPr>
                <p:cNvPr id="14" name="Ellipse 64">
                  <a:extLst>
                    <a:ext uri="{FF2B5EF4-FFF2-40B4-BE49-F238E27FC236}">
                      <a16:creationId xmlns="" xmlns:a16="http://schemas.microsoft.com/office/drawing/2014/main" id="{EBC3A2CF-D803-4E3D-8E11-42FAA970C0BF}"/>
                    </a:ext>
                  </a:extLst>
                </p:cNvPr>
                <p:cNvSpPr/>
                <p:nvPr/>
              </p:nvSpPr>
              <p:spPr>
                <a:xfrm flipH="1">
                  <a:off x="5818043" y="4428873"/>
                  <a:ext cx="138274" cy="138274"/>
                </a:xfrm>
                <a:prstGeom prst="ellipse">
                  <a:avLst/>
                </a:prstGeom>
                <a:grpFill/>
                <a:ln w="317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Arial"/>
                  </a:endParaRPr>
                </a:p>
              </p:txBody>
            </p:sp>
          </p:grpSp>
          <p:grpSp>
            <p:nvGrpSpPr>
              <p:cNvPr id="10" name="Gruppieren 49">
                <a:extLst>
                  <a:ext uri="{FF2B5EF4-FFF2-40B4-BE49-F238E27FC236}">
                    <a16:creationId xmlns="" xmlns:a16="http://schemas.microsoft.com/office/drawing/2014/main" id="{AA04CB50-13FA-47C7-8A79-A67378EA720C}"/>
                  </a:ext>
                </a:extLst>
              </p:cNvPr>
              <p:cNvGrpSpPr/>
              <p:nvPr/>
            </p:nvGrpSpPr>
            <p:grpSpPr>
              <a:xfrm>
                <a:off x="5635106" y="1283127"/>
                <a:ext cx="274206" cy="507472"/>
                <a:chOff x="5772055" y="4428873"/>
                <a:chExt cx="230251" cy="426126"/>
              </a:xfrm>
              <a:solidFill>
                <a:srgbClr val="FFFFFF"/>
              </a:solidFill>
            </p:grpSpPr>
            <p:sp>
              <p:nvSpPr>
                <p:cNvPr id="11" name="Freihandform 273">
                  <a:extLst>
                    <a:ext uri="{FF2B5EF4-FFF2-40B4-BE49-F238E27FC236}">
                      <a16:creationId xmlns="" xmlns:a16="http://schemas.microsoft.com/office/drawing/2014/main" id="{D09F6E40-3002-4E3C-9B95-2255B893C90D}"/>
                    </a:ext>
                  </a:extLst>
                </p:cNvPr>
                <p:cNvSpPr/>
                <p:nvPr/>
              </p:nvSpPr>
              <p:spPr>
                <a:xfrm rot="16200000">
                  <a:off x="5756581" y="4609274"/>
                  <a:ext cx="261199" cy="230251"/>
                </a:xfrm>
                <a:custGeom>
                  <a:avLst/>
                  <a:gdLst>
                    <a:gd name="connsiteX0" fmla="*/ 777876 w 777876"/>
                    <a:gd name="connsiteY0" fmla="*/ 546894 h 685709"/>
                    <a:gd name="connsiteX1" fmla="*/ 777876 w 777876"/>
                    <a:gd name="connsiteY1" fmla="*/ 474617 h 685709"/>
                    <a:gd name="connsiteX2" fmla="*/ 777876 w 777876"/>
                    <a:gd name="connsiteY2" fmla="*/ 211092 h 685709"/>
                    <a:gd name="connsiteX3" fmla="*/ 777876 w 777876"/>
                    <a:gd name="connsiteY3" fmla="*/ 138814 h 685709"/>
                    <a:gd name="connsiteX4" fmla="*/ 777875 w 777876"/>
                    <a:gd name="connsiteY4" fmla="*/ 138814 h 685709"/>
                    <a:gd name="connsiteX5" fmla="*/ 777875 w 777876"/>
                    <a:gd name="connsiteY5" fmla="*/ 69441 h 685709"/>
                    <a:gd name="connsiteX6" fmla="*/ 708434 w 777876"/>
                    <a:gd name="connsiteY6" fmla="*/ 0 h 685709"/>
                    <a:gd name="connsiteX7" fmla="*/ 196443 w 777876"/>
                    <a:gd name="connsiteY7" fmla="*/ 0 h 685709"/>
                    <a:gd name="connsiteX8" fmla="*/ 127002 w 777876"/>
                    <a:gd name="connsiteY8" fmla="*/ 69441 h 685709"/>
                    <a:gd name="connsiteX9" fmla="*/ 127002 w 777876"/>
                    <a:gd name="connsiteY9" fmla="*/ 138882 h 685709"/>
                    <a:gd name="connsiteX10" fmla="*/ 574676 w 777876"/>
                    <a:gd name="connsiteY10" fmla="*/ 138882 h 685709"/>
                    <a:gd name="connsiteX11" fmla="*/ 574676 w 777876"/>
                    <a:gd name="connsiteY11" fmla="*/ 211092 h 685709"/>
                    <a:gd name="connsiteX12" fmla="*/ 0 w 777876"/>
                    <a:gd name="connsiteY12" fmla="*/ 211092 h 685709"/>
                    <a:gd name="connsiteX13" fmla="*/ 0 w 777876"/>
                    <a:gd name="connsiteY13" fmla="*/ 474617 h 685709"/>
                    <a:gd name="connsiteX14" fmla="*/ 574676 w 777876"/>
                    <a:gd name="connsiteY14" fmla="*/ 474617 h 685709"/>
                    <a:gd name="connsiteX15" fmla="*/ 574676 w 777876"/>
                    <a:gd name="connsiteY15" fmla="*/ 546827 h 685709"/>
                    <a:gd name="connsiteX16" fmla="*/ 127002 w 777876"/>
                    <a:gd name="connsiteY16" fmla="*/ 546827 h 685709"/>
                    <a:gd name="connsiteX17" fmla="*/ 127002 w 777876"/>
                    <a:gd name="connsiteY17" fmla="*/ 616268 h 685709"/>
                    <a:gd name="connsiteX18" fmla="*/ 196443 w 777876"/>
                    <a:gd name="connsiteY18" fmla="*/ 685709 h 685709"/>
                    <a:gd name="connsiteX19" fmla="*/ 708434 w 777876"/>
                    <a:gd name="connsiteY19" fmla="*/ 685709 h 685709"/>
                    <a:gd name="connsiteX20" fmla="*/ 777875 w 777876"/>
                    <a:gd name="connsiteY20" fmla="*/ 616268 h 685709"/>
                    <a:gd name="connsiteX21" fmla="*/ 777875 w 777876"/>
                    <a:gd name="connsiteY21" fmla="*/ 546894 h 68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7876" h="685709">
                      <a:moveTo>
                        <a:pt x="777876" y="546894"/>
                      </a:moveTo>
                      <a:lnTo>
                        <a:pt x="777876" y="474617"/>
                      </a:lnTo>
                      <a:lnTo>
                        <a:pt x="777876" y="211092"/>
                      </a:lnTo>
                      <a:lnTo>
                        <a:pt x="777876" y="138814"/>
                      </a:lnTo>
                      <a:lnTo>
                        <a:pt x="777875" y="138814"/>
                      </a:lnTo>
                      <a:lnTo>
                        <a:pt x="777875" y="69441"/>
                      </a:lnTo>
                      <a:cubicBezTo>
                        <a:pt x="777875" y="31090"/>
                        <a:pt x="746785" y="0"/>
                        <a:pt x="708434" y="0"/>
                      </a:cubicBezTo>
                      <a:lnTo>
                        <a:pt x="196443" y="0"/>
                      </a:lnTo>
                      <a:cubicBezTo>
                        <a:pt x="158092" y="0"/>
                        <a:pt x="127002" y="31090"/>
                        <a:pt x="127002" y="69441"/>
                      </a:cubicBezTo>
                      <a:lnTo>
                        <a:pt x="127002" y="138882"/>
                      </a:lnTo>
                      <a:lnTo>
                        <a:pt x="574676" y="138882"/>
                      </a:lnTo>
                      <a:lnTo>
                        <a:pt x="574676" y="211092"/>
                      </a:lnTo>
                      <a:lnTo>
                        <a:pt x="0" y="211092"/>
                      </a:lnTo>
                      <a:lnTo>
                        <a:pt x="0" y="474617"/>
                      </a:lnTo>
                      <a:lnTo>
                        <a:pt x="574676" y="474617"/>
                      </a:lnTo>
                      <a:lnTo>
                        <a:pt x="574676" y="546827"/>
                      </a:lnTo>
                      <a:lnTo>
                        <a:pt x="127002" y="546827"/>
                      </a:lnTo>
                      <a:lnTo>
                        <a:pt x="127002" y="616268"/>
                      </a:lnTo>
                      <a:cubicBezTo>
                        <a:pt x="127002" y="654619"/>
                        <a:pt x="158092" y="685709"/>
                        <a:pt x="196443" y="685709"/>
                      </a:cubicBezTo>
                      <a:lnTo>
                        <a:pt x="708434" y="685709"/>
                      </a:lnTo>
                      <a:cubicBezTo>
                        <a:pt x="746785" y="685709"/>
                        <a:pt x="777875" y="654619"/>
                        <a:pt x="777875" y="616268"/>
                      </a:cubicBezTo>
                      <a:lnTo>
                        <a:pt x="777875" y="546894"/>
                      </a:lnTo>
                      <a:close/>
                    </a:path>
                  </a:pathLst>
                </a:custGeom>
                <a:grpFill/>
                <a:ln w="317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Arial"/>
                  </a:endParaRPr>
                </a:p>
              </p:txBody>
            </p:sp>
            <p:sp>
              <p:nvSpPr>
                <p:cNvPr id="12" name="Ellipse 62">
                  <a:extLst>
                    <a:ext uri="{FF2B5EF4-FFF2-40B4-BE49-F238E27FC236}">
                      <a16:creationId xmlns="" xmlns:a16="http://schemas.microsoft.com/office/drawing/2014/main" id="{82F5E6AF-E6C7-4A49-8731-7CB72107373A}"/>
                    </a:ext>
                  </a:extLst>
                </p:cNvPr>
                <p:cNvSpPr/>
                <p:nvPr/>
              </p:nvSpPr>
              <p:spPr>
                <a:xfrm flipH="1">
                  <a:off x="5818043" y="4428873"/>
                  <a:ext cx="138274" cy="138274"/>
                </a:xfrm>
                <a:prstGeom prst="ellipse">
                  <a:avLst/>
                </a:prstGeom>
                <a:grpFill/>
                <a:ln w="317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Arial"/>
                  </a:endParaRPr>
                </a:p>
              </p:txBody>
            </p:sp>
          </p:grpSp>
        </p:grpSp>
      </p:grpSp>
      <p:graphicFrame>
        <p:nvGraphicFramePr>
          <p:cNvPr id="17" name="32 Tabla">
            <a:extLst>
              <a:ext uri="{FF2B5EF4-FFF2-40B4-BE49-F238E27FC236}">
                <a16:creationId xmlns="" xmlns:a16="http://schemas.microsoft.com/office/drawing/2014/main" id="{5D86E070-A11A-4CDE-92DC-A0F6BB8F79DE}"/>
              </a:ext>
            </a:extLst>
          </p:cNvPr>
          <p:cNvGraphicFramePr>
            <a:graphicFrameLocks noGrp="1"/>
          </p:cNvGraphicFramePr>
          <p:nvPr>
            <p:extLst>
              <p:ext uri="{D42A27DB-BD31-4B8C-83A1-F6EECF244321}">
                <p14:modId xmlns:p14="http://schemas.microsoft.com/office/powerpoint/2010/main" val="2085311228"/>
              </p:ext>
            </p:extLst>
          </p:nvPr>
        </p:nvGraphicFramePr>
        <p:xfrm>
          <a:off x="746761" y="906779"/>
          <a:ext cx="7737720" cy="3817628"/>
        </p:xfrm>
        <a:graphic>
          <a:graphicData uri="http://schemas.openxmlformats.org/drawingml/2006/table">
            <a:tbl>
              <a:tblPr>
                <a:effectLst/>
              </a:tblPr>
              <a:tblGrid>
                <a:gridCol w="659674">
                  <a:extLst>
                    <a:ext uri="{9D8B030D-6E8A-4147-A177-3AD203B41FA5}">
                      <a16:colId xmlns="" xmlns:a16="http://schemas.microsoft.com/office/drawing/2014/main" val="20000"/>
                    </a:ext>
                  </a:extLst>
                </a:gridCol>
                <a:gridCol w="4729786">
                  <a:extLst>
                    <a:ext uri="{9D8B030D-6E8A-4147-A177-3AD203B41FA5}">
                      <a16:colId xmlns="" xmlns:a16="http://schemas.microsoft.com/office/drawing/2014/main" val="75016229"/>
                    </a:ext>
                  </a:extLst>
                </a:gridCol>
                <a:gridCol w="708601">
                  <a:extLst>
                    <a:ext uri="{9D8B030D-6E8A-4147-A177-3AD203B41FA5}">
                      <a16:colId xmlns="" xmlns:a16="http://schemas.microsoft.com/office/drawing/2014/main" val="20001"/>
                    </a:ext>
                  </a:extLst>
                </a:gridCol>
                <a:gridCol w="1639659">
                  <a:extLst>
                    <a:ext uri="{9D8B030D-6E8A-4147-A177-3AD203B41FA5}">
                      <a16:colId xmlns="" xmlns:a16="http://schemas.microsoft.com/office/drawing/2014/main" val="20005"/>
                    </a:ext>
                  </a:extLst>
                </a:gridCol>
              </a:tblGrid>
              <a:tr h="130508">
                <a:tc>
                  <a:txBody>
                    <a:bodyPr/>
                    <a:lstStyle/>
                    <a:p>
                      <a:pPr algn="l">
                        <a:lnSpc>
                          <a:spcPct val="100000"/>
                        </a:lnSpc>
                        <a:spcAft>
                          <a:spcPts val="0"/>
                        </a:spcAft>
                      </a:pPr>
                      <a:r>
                        <a:rPr lang="en-GB" sz="700" b="1" cap="none" spc="0" dirty="0">
                          <a:ln>
                            <a:noFill/>
                          </a:ln>
                          <a:solidFill>
                            <a:schemeClr val="tx1"/>
                          </a:solidFill>
                          <a:effectLst/>
                          <a:latin typeface="+mn-lt"/>
                          <a:ea typeface="Calibri"/>
                          <a:cs typeface="Times New Roman"/>
                        </a:rPr>
                        <a:t>Region</a:t>
                      </a:r>
                    </a:p>
                  </a:txBody>
                  <a:tcPr marL="18000" marR="1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GB" sz="700" b="1" cap="none" spc="0" dirty="0">
                          <a:ln>
                            <a:noFill/>
                          </a:ln>
                          <a:solidFill>
                            <a:schemeClr val="tx1"/>
                          </a:solidFill>
                          <a:effectLst/>
                          <a:latin typeface="+mn-lt"/>
                          <a:ea typeface="Calibri"/>
                          <a:cs typeface="Times New Roman"/>
                        </a:rPr>
                        <a:t>Applicant</a:t>
                      </a:r>
                      <a:endParaRPr lang="en-GB" sz="700" b="1" cap="none" spc="0" baseline="30000" dirty="0">
                        <a:ln>
                          <a:noFill/>
                        </a:ln>
                        <a:solidFill>
                          <a:schemeClr val="tx1"/>
                        </a:solidFill>
                        <a:effectLst/>
                        <a:latin typeface="+mn-lt"/>
                        <a:ea typeface="Calibri"/>
                        <a:cs typeface="Times New Roman"/>
                      </a:endParaRPr>
                    </a:p>
                  </a:txBody>
                  <a:tcPr marL="18000" marR="18000" marT="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GB" sz="700" b="1" cap="none" spc="0" dirty="0">
                          <a:ln>
                            <a:noFill/>
                          </a:ln>
                          <a:solidFill>
                            <a:schemeClr val="tx1"/>
                          </a:solidFill>
                          <a:effectLst/>
                          <a:latin typeface="+mn-lt"/>
                          <a:ea typeface="Calibri"/>
                          <a:cs typeface="Times New Roman"/>
                        </a:rPr>
                        <a:t>Patents</a:t>
                      </a:r>
                      <a:r>
                        <a:rPr lang="en-GB" sz="700" b="1" cap="none" spc="0" baseline="30000" dirty="0">
                          <a:ln>
                            <a:noFill/>
                          </a:ln>
                          <a:solidFill>
                            <a:schemeClr val="tx1"/>
                          </a:solidFill>
                          <a:effectLst/>
                          <a:latin typeface="+mn-lt"/>
                          <a:ea typeface="Calibri"/>
                          <a:cs typeface="Times New Roman"/>
                        </a:rPr>
                        <a:t>1</a:t>
                      </a:r>
                    </a:p>
                  </a:txBody>
                  <a:tcPr marL="18000" marR="0" marT="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GB" sz="700" b="1" cap="none" spc="0" dirty="0">
                          <a:ln>
                            <a:noFill/>
                          </a:ln>
                          <a:solidFill>
                            <a:schemeClr val="tx1"/>
                          </a:solidFill>
                          <a:effectLst/>
                          <a:latin typeface="+mn-lt"/>
                          <a:ea typeface="Calibri"/>
                          <a:cs typeface="Times New Roman"/>
                        </a:rPr>
                        <a:t>Sector</a:t>
                      </a:r>
                    </a:p>
                  </a:txBody>
                  <a:tcPr marL="18000" marR="0" marT="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245808">
                <a:tc>
                  <a:txBody>
                    <a:bodyPr/>
                    <a:lstStyle/>
                    <a:p>
                      <a:pPr algn="l">
                        <a:lnSpc>
                          <a:spcPct val="100000"/>
                        </a:lnSpc>
                        <a:spcAft>
                          <a:spcPts val="0"/>
                        </a:spcAft>
                      </a:pPr>
                      <a:r>
                        <a:rPr lang="en-US" sz="700" b="0" cap="none" spc="0" dirty="0">
                          <a:ln>
                            <a:noFill/>
                          </a:ln>
                          <a:solidFill>
                            <a:schemeClr val="tx1"/>
                          </a:solidFill>
                          <a:effectLst/>
                          <a:latin typeface="+mn-lt"/>
                          <a:ea typeface="Calibri"/>
                          <a:cs typeface="Times New Roman"/>
                        </a:rPr>
                        <a:t>Asia</a:t>
                      </a:r>
                      <a:endParaRPr lang="en-GB" sz="700" b="0" cap="none" spc="0" dirty="0">
                        <a:ln>
                          <a:noFill/>
                        </a:ln>
                        <a:solidFill>
                          <a:schemeClr val="tx1"/>
                        </a:solidFill>
                        <a:effectLst/>
                        <a:latin typeface="+mn-lt"/>
                        <a:ea typeface="Calibri"/>
                        <a:cs typeface="Times New Roman"/>
                      </a:endParaRPr>
                    </a:p>
                  </a:txBody>
                  <a:tcPr marL="18000" marR="18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F2F5"/>
                    </a:solidFill>
                  </a:tcPr>
                </a:tc>
                <a:tc>
                  <a:txBody>
                    <a:bodyPr/>
                    <a:lstStyle/>
                    <a:p>
                      <a:pPr algn="l">
                        <a:lnSpc>
                          <a:spcPct val="100000"/>
                        </a:lnSpc>
                        <a:spcAft>
                          <a:spcPts val="0"/>
                        </a:spcAft>
                      </a:pPr>
                      <a:r>
                        <a:rPr lang="en-US" sz="700" b="1" cap="none" spc="0" dirty="0">
                          <a:ln>
                            <a:noFill/>
                          </a:ln>
                          <a:solidFill>
                            <a:schemeClr val="tx1"/>
                          </a:solidFill>
                          <a:effectLst/>
                          <a:latin typeface="+mn-lt"/>
                          <a:ea typeface="Calibri"/>
                          <a:cs typeface="Times New Roman"/>
                        </a:rPr>
                        <a:t>WUHAN INSTITUTE OF PHYSICS &amp; MATHEMATICS (CN)</a:t>
                      </a:r>
                      <a:endParaRPr lang="en-GB" sz="700" b="1" cap="none" spc="0" dirty="0">
                        <a:ln>
                          <a:noFill/>
                        </a:ln>
                        <a:solidFill>
                          <a:schemeClr val="tx1"/>
                        </a:solidFill>
                        <a:effectLst/>
                        <a:latin typeface="+mn-lt"/>
                        <a:ea typeface="Calibri"/>
                        <a:cs typeface="Times New Roman"/>
                      </a:endParaRPr>
                    </a:p>
                  </a:txBody>
                  <a:tcPr marL="18000" marR="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F2F5"/>
                    </a:solidFill>
                  </a:tcPr>
                </a:tc>
                <a:tc>
                  <a:txBody>
                    <a:bodyPr/>
                    <a:lstStyle/>
                    <a:p>
                      <a:pPr algn="r">
                        <a:lnSpc>
                          <a:spcPct val="100000"/>
                        </a:lnSpc>
                        <a:spcAft>
                          <a:spcPts val="0"/>
                        </a:spcAft>
                      </a:pPr>
                      <a:r>
                        <a:rPr lang="en-GB" sz="700" b="0" cap="none" spc="0" dirty="0">
                          <a:ln>
                            <a:noFill/>
                          </a:ln>
                          <a:solidFill>
                            <a:schemeClr val="tx1"/>
                          </a:solidFill>
                          <a:effectLst/>
                          <a:latin typeface="+mn-lt"/>
                          <a:ea typeface="Calibri"/>
                          <a:cs typeface="Times New Roman"/>
                        </a:rPr>
                        <a:t>14</a:t>
                      </a:r>
                    </a:p>
                  </a:txBody>
                  <a:tcPr marL="18000" marR="12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GB" sz="700" b="0" cap="none" spc="-10" baseline="0" dirty="0">
                          <a:ln>
                            <a:noFill/>
                          </a:ln>
                          <a:solidFill>
                            <a:schemeClr val="tx1"/>
                          </a:solidFill>
                          <a:effectLst/>
                          <a:latin typeface="+mn-lt"/>
                          <a:ea typeface="Calibri"/>
                          <a:cs typeface="Times New Roman"/>
                        </a:rPr>
                        <a:t>Research - Government</a:t>
                      </a:r>
                    </a:p>
                  </a:txBody>
                  <a:tcPr marL="18000" marR="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245808">
                <a:tc>
                  <a:txBody>
                    <a:bodyPr/>
                    <a:lstStyle/>
                    <a:p>
                      <a:pPr marL="0" marR="0" lvl="0" indent="0" algn="l" defTabSz="914194"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404955"/>
                          </a:solidFill>
                          <a:effectLst/>
                          <a:uLnTx/>
                          <a:uFillTx/>
                          <a:latin typeface="Arial"/>
                          <a:ea typeface="Calibri"/>
                          <a:cs typeface="Times New Roman"/>
                        </a:rPr>
                        <a:t>Asia</a:t>
                      </a:r>
                      <a:endParaRPr kumimoji="0" lang="en-GB" sz="700" b="0" i="0" u="none" strike="noStrike" kern="1200" cap="none" spc="0" normalizeH="0" baseline="0" noProof="0" dirty="0">
                        <a:ln>
                          <a:noFill/>
                        </a:ln>
                        <a:solidFill>
                          <a:srgbClr val="404955"/>
                        </a:solidFill>
                        <a:effectLst/>
                        <a:uLnTx/>
                        <a:uFillTx/>
                        <a:latin typeface="Arial"/>
                        <a:ea typeface="Calibri"/>
                        <a:cs typeface="Times New Roman"/>
                      </a:endParaRPr>
                    </a:p>
                  </a:txBody>
                  <a:tcPr marL="18000" marR="18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F2F5"/>
                    </a:solidFill>
                  </a:tcPr>
                </a:tc>
                <a:tc>
                  <a:txBody>
                    <a:bodyPr/>
                    <a:lstStyle/>
                    <a:p>
                      <a:pPr algn="l">
                        <a:lnSpc>
                          <a:spcPct val="100000"/>
                        </a:lnSpc>
                        <a:spcAft>
                          <a:spcPts val="0"/>
                        </a:spcAft>
                      </a:pPr>
                      <a:r>
                        <a:rPr lang="en-US" sz="700" b="1" cap="none" spc="-10" baseline="0" dirty="0">
                          <a:ln>
                            <a:noFill/>
                          </a:ln>
                          <a:solidFill>
                            <a:schemeClr val="tx1"/>
                          </a:solidFill>
                          <a:effectLst/>
                          <a:latin typeface="+mn-lt"/>
                          <a:ea typeface="Calibri"/>
                          <a:cs typeface="Times New Roman"/>
                        </a:rPr>
                        <a:t>HUAZHONG UNIVERSITY OF SCIENCE &amp; TECHNOLOGY (CN)</a:t>
                      </a:r>
                      <a:endParaRPr lang="en-GB" sz="700" b="1" cap="none" spc="-10" baseline="0" dirty="0">
                        <a:ln>
                          <a:noFill/>
                        </a:ln>
                        <a:solidFill>
                          <a:schemeClr val="tx1"/>
                        </a:solidFill>
                        <a:effectLst/>
                        <a:latin typeface="+mn-lt"/>
                        <a:ea typeface="Calibri"/>
                        <a:cs typeface="Times New Roman"/>
                      </a:endParaRPr>
                    </a:p>
                  </a:txBody>
                  <a:tcPr marL="18000" marR="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F2F5"/>
                    </a:solidFill>
                  </a:tcPr>
                </a:tc>
                <a:tc>
                  <a:txBody>
                    <a:bodyPr/>
                    <a:lstStyle/>
                    <a:p>
                      <a:pPr algn="r">
                        <a:lnSpc>
                          <a:spcPct val="100000"/>
                        </a:lnSpc>
                        <a:spcAft>
                          <a:spcPts val="0"/>
                        </a:spcAft>
                      </a:pPr>
                      <a:r>
                        <a:rPr lang="en-GB" sz="700" b="0" cap="none" spc="0" dirty="0">
                          <a:ln>
                            <a:noFill/>
                          </a:ln>
                          <a:solidFill>
                            <a:schemeClr val="tx1"/>
                          </a:solidFill>
                          <a:effectLst/>
                          <a:latin typeface="+mn-lt"/>
                          <a:ea typeface="Calibri"/>
                          <a:cs typeface="Times New Roman"/>
                        </a:rPr>
                        <a:t>8</a:t>
                      </a:r>
                    </a:p>
                  </a:txBody>
                  <a:tcPr marL="18000" marR="12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GB" sz="700" b="0" cap="none" spc="-10" baseline="0" dirty="0">
                          <a:ln>
                            <a:noFill/>
                          </a:ln>
                          <a:solidFill>
                            <a:schemeClr val="tx1"/>
                          </a:solidFill>
                          <a:effectLst/>
                          <a:latin typeface="+mn-lt"/>
                          <a:ea typeface="Calibri"/>
                          <a:cs typeface="Times New Roman"/>
                        </a:rPr>
                        <a:t>University - Public</a:t>
                      </a:r>
                    </a:p>
                  </a:txBody>
                  <a:tcPr marL="18000" marR="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245808">
                <a:tc>
                  <a:txBody>
                    <a:bodyPr/>
                    <a:lstStyle/>
                    <a:p>
                      <a:pPr marL="0" marR="0" lvl="0" indent="0" algn="l" defTabSz="914194"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404955"/>
                          </a:solidFill>
                          <a:effectLst/>
                          <a:uLnTx/>
                          <a:uFillTx/>
                          <a:latin typeface="Arial"/>
                          <a:ea typeface="Calibri"/>
                          <a:cs typeface="Times New Roman"/>
                        </a:rPr>
                        <a:t>Asia</a:t>
                      </a:r>
                      <a:endParaRPr kumimoji="0" lang="en-GB" sz="700" b="0" i="0" u="none" strike="noStrike" kern="1200" cap="none" spc="0" normalizeH="0" baseline="0" noProof="0" dirty="0">
                        <a:ln>
                          <a:noFill/>
                        </a:ln>
                        <a:solidFill>
                          <a:srgbClr val="404955"/>
                        </a:solidFill>
                        <a:effectLst/>
                        <a:uLnTx/>
                        <a:uFillTx/>
                        <a:latin typeface="Arial"/>
                        <a:ea typeface="Calibri"/>
                        <a:cs typeface="Times New Roman"/>
                      </a:endParaRPr>
                    </a:p>
                  </a:txBody>
                  <a:tcPr marL="18000" marR="18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F2F5"/>
                    </a:solidFill>
                  </a:tcPr>
                </a:tc>
                <a:tc>
                  <a:txBody>
                    <a:bodyPr/>
                    <a:lstStyle/>
                    <a:p>
                      <a:pPr algn="l">
                        <a:lnSpc>
                          <a:spcPct val="100000"/>
                        </a:lnSpc>
                        <a:spcAft>
                          <a:spcPts val="0"/>
                        </a:spcAft>
                      </a:pPr>
                      <a:r>
                        <a:rPr lang="en-US" sz="700" b="1" cap="none" spc="0" dirty="0">
                          <a:ln>
                            <a:noFill/>
                          </a:ln>
                          <a:solidFill>
                            <a:schemeClr val="tx1"/>
                          </a:solidFill>
                          <a:effectLst/>
                          <a:latin typeface="+mn-lt"/>
                          <a:ea typeface="Calibri"/>
                          <a:cs typeface="Times New Roman"/>
                        </a:rPr>
                        <a:t>SEIKO EPSON (JP)</a:t>
                      </a:r>
                      <a:endParaRPr lang="en-GB" sz="700" b="1" cap="none" spc="0" dirty="0">
                        <a:ln>
                          <a:noFill/>
                        </a:ln>
                        <a:solidFill>
                          <a:schemeClr val="tx1"/>
                        </a:solidFill>
                        <a:effectLst/>
                        <a:latin typeface="+mn-lt"/>
                        <a:ea typeface="Calibri"/>
                        <a:cs typeface="Times New Roman"/>
                      </a:endParaRPr>
                    </a:p>
                  </a:txBody>
                  <a:tcPr marL="18000" marR="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F2F5"/>
                    </a:solidFill>
                  </a:tcPr>
                </a:tc>
                <a:tc>
                  <a:txBody>
                    <a:bodyPr/>
                    <a:lstStyle/>
                    <a:p>
                      <a:pPr algn="r">
                        <a:lnSpc>
                          <a:spcPct val="100000"/>
                        </a:lnSpc>
                        <a:spcAft>
                          <a:spcPts val="0"/>
                        </a:spcAft>
                      </a:pPr>
                      <a:r>
                        <a:rPr lang="en-GB" sz="700" b="0" cap="none" spc="0" dirty="0">
                          <a:ln>
                            <a:noFill/>
                          </a:ln>
                          <a:solidFill>
                            <a:schemeClr val="tx1"/>
                          </a:solidFill>
                          <a:effectLst/>
                          <a:latin typeface="+mn-lt"/>
                          <a:ea typeface="Calibri"/>
                          <a:cs typeface="Times New Roman"/>
                        </a:rPr>
                        <a:t>8</a:t>
                      </a:r>
                    </a:p>
                  </a:txBody>
                  <a:tcPr marL="18000" marR="12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GB" sz="700" b="0" cap="none" spc="-10" baseline="0" dirty="0">
                          <a:ln>
                            <a:noFill/>
                          </a:ln>
                          <a:solidFill>
                            <a:schemeClr val="tx1"/>
                          </a:solidFill>
                          <a:effectLst/>
                          <a:latin typeface="+mn-lt"/>
                          <a:ea typeface="Calibri"/>
                          <a:cs typeface="Times New Roman"/>
                        </a:rPr>
                        <a:t>Company - Electronics</a:t>
                      </a:r>
                    </a:p>
                  </a:txBody>
                  <a:tcPr marL="18000" marR="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245808">
                <a:tc>
                  <a:txBody>
                    <a:bodyPr/>
                    <a:lstStyle/>
                    <a:p>
                      <a:pPr marL="0" marR="0" lvl="0" indent="0" algn="l" defTabSz="914194"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404955"/>
                          </a:solidFill>
                          <a:effectLst/>
                          <a:uLnTx/>
                          <a:uFillTx/>
                          <a:latin typeface="Arial"/>
                          <a:ea typeface="Calibri"/>
                          <a:cs typeface="Times New Roman"/>
                        </a:rPr>
                        <a:t>Asia</a:t>
                      </a:r>
                      <a:endParaRPr kumimoji="0" lang="en-GB" sz="700" b="0" i="0" u="none" strike="noStrike" kern="1200" cap="none" spc="0" normalizeH="0" baseline="0" noProof="0" dirty="0">
                        <a:ln>
                          <a:noFill/>
                        </a:ln>
                        <a:solidFill>
                          <a:srgbClr val="404955"/>
                        </a:solidFill>
                        <a:effectLst/>
                        <a:uLnTx/>
                        <a:uFillTx/>
                        <a:latin typeface="Arial"/>
                        <a:ea typeface="Calibri"/>
                        <a:cs typeface="Times New Roman"/>
                      </a:endParaRPr>
                    </a:p>
                  </a:txBody>
                  <a:tcPr marL="18000" marR="18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F2F5"/>
                    </a:solidFill>
                  </a:tcPr>
                </a:tc>
                <a:tc>
                  <a:txBody>
                    <a:bodyPr/>
                    <a:lstStyle/>
                    <a:p>
                      <a:pPr algn="l">
                        <a:lnSpc>
                          <a:spcPct val="100000"/>
                        </a:lnSpc>
                        <a:spcAft>
                          <a:spcPts val="0"/>
                        </a:spcAft>
                      </a:pPr>
                      <a:r>
                        <a:rPr lang="en-US" sz="700" b="1" cap="none" spc="0" dirty="0">
                          <a:ln>
                            <a:noFill/>
                          </a:ln>
                          <a:solidFill>
                            <a:schemeClr val="tx1"/>
                          </a:solidFill>
                          <a:effectLst/>
                          <a:latin typeface="+mn-lt"/>
                          <a:ea typeface="Calibri"/>
                          <a:cs typeface="Times New Roman"/>
                        </a:rPr>
                        <a:t>SHAOGUAN UNIVERSITY (CN)</a:t>
                      </a:r>
                      <a:endParaRPr lang="en-GB" sz="700" b="1" cap="none" spc="0" dirty="0">
                        <a:ln>
                          <a:noFill/>
                        </a:ln>
                        <a:solidFill>
                          <a:schemeClr val="tx1"/>
                        </a:solidFill>
                        <a:effectLst/>
                        <a:latin typeface="+mn-lt"/>
                        <a:ea typeface="Calibri"/>
                        <a:cs typeface="Times New Roman"/>
                      </a:endParaRPr>
                    </a:p>
                  </a:txBody>
                  <a:tcPr marL="18000" marR="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F2F5"/>
                    </a:solidFill>
                  </a:tcPr>
                </a:tc>
                <a:tc>
                  <a:txBody>
                    <a:bodyPr/>
                    <a:lstStyle/>
                    <a:p>
                      <a:pPr algn="r">
                        <a:lnSpc>
                          <a:spcPct val="100000"/>
                        </a:lnSpc>
                        <a:spcAft>
                          <a:spcPts val="0"/>
                        </a:spcAft>
                      </a:pPr>
                      <a:r>
                        <a:rPr lang="en-GB" sz="700" b="0" cap="none" spc="0" dirty="0">
                          <a:ln>
                            <a:noFill/>
                          </a:ln>
                          <a:solidFill>
                            <a:schemeClr val="tx1"/>
                          </a:solidFill>
                          <a:effectLst/>
                          <a:latin typeface="+mn-lt"/>
                          <a:ea typeface="Calibri"/>
                          <a:cs typeface="Times New Roman"/>
                        </a:rPr>
                        <a:t>7</a:t>
                      </a:r>
                    </a:p>
                  </a:txBody>
                  <a:tcPr marL="18000" marR="12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194"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10" normalizeH="0" baseline="0" noProof="0" dirty="0">
                          <a:ln>
                            <a:noFill/>
                          </a:ln>
                          <a:solidFill>
                            <a:srgbClr val="404955"/>
                          </a:solidFill>
                          <a:effectLst/>
                          <a:uLnTx/>
                          <a:uFillTx/>
                          <a:latin typeface="Arial"/>
                          <a:ea typeface="Calibri"/>
                          <a:cs typeface="Times New Roman"/>
                        </a:rPr>
                        <a:t>University - Public</a:t>
                      </a:r>
                    </a:p>
                  </a:txBody>
                  <a:tcPr marL="18000" marR="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245808">
                <a:tc>
                  <a:txBody>
                    <a:bodyPr/>
                    <a:lstStyle/>
                    <a:p>
                      <a:pPr marL="0" marR="0" lvl="0" indent="0" algn="l" defTabSz="914194"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404955"/>
                          </a:solidFill>
                          <a:effectLst/>
                          <a:uLnTx/>
                          <a:uFillTx/>
                          <a:latin typeface="Arial"/>
                          <a:ea typeface="Calibri"/>
                          <a:cs typeface="Times New Roman"/>
                        </a:rPr>
                        <a:t>Asia</a:t>
                      </a:r>
                      <a:endParaRPr kumimoji="0" lang="en-GB" sz="700" b="0" i="0" u="none" strike="noStrike" kern="1200" cap="none" spc="0" normalizeH="0" baseline="0" noProof="0" dirty="0">
                        <a:ln>
                          <a:noFill/>
                        </a:ln>
                        <a:solidFill>
                          <a:srgbClr val="404955"/>
                        </a:solidFill>
                        <a:effectLst/>
                        <a:uLnTx/>
                        <a:uFillTx/>
                        <a:latin typeface="Arial"/>
                        <a:ea typeface="Calibri"/>
                        <a:cs typeface="Times New Roman"/>
                      </a:endParaRPr>
                    </a:p>
                  </a:txBody>
                  <a:tcPr marL="18000" marR="18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F2F5"/>
                    </a:solidFill>
                  </a:tcPr>
                </a:tc>
                <a:tc>
                  <a:txBody>
                    <a:bodyPr/>
                    <a:lstStyle/>
                    <a:p>
                      <a:pPr algn="l">
                        <a:lnSpc>
                          <a:spcPct val="100000"/>
                        </a:lnSpc>
                        <a:spcAft>
                          <a:spcPts val="0"/>
                        </a:spcAft>
                      </a:pPr>
                      <a:r>
                        <a:rPr lang="en-US" sz="700" b="1" cap="none" spc="-10" baseline="0" dirty="0">
                          <a:ln>
                            <a:noFill/>
                          </a:ln>
                          <a:solidFill>
                            <a:schemeClr val="tx1"/>
                          </a:solidFill>
                          <a:effectLst/>
                          <a:latin typeface="+mn-lt"/>
                          <a:ea typeface="Calibri"/>
                          <a:cs typeface="Times New Roman"/>
                        </a:rPr>
                        <a:t>UNIVERSITY OF SCIENCE &amp; TECHNOLOGY OF CHINA (CN)</a:t>
                      </a:r>
                      <a:endParaRPr lang="en-GB" sz="700" b="1" cap="none" spc="-10" baseline="0" dirty="0">
                        <a:ln>
                          <a:noFill/>
                        </a:ln>
                        <a:solidFill>
                          <a:schemeClr val="tx1"/>
                        </a:solidFill>
                        <a:effectLst/>
                        <a:latin typeface="+mn-lt"/>
                        <a:ea typeface="Calibri"/>
                        <a:cs typeface="Times New Roman"/>
                      </a:endParaRPr>
                    </a:p>
                  </a:txBody>
                  <a:tcPr marL="18000" marR="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F2F5"/>
                    </a:solidFill>
                  </a:tcPr>
                </a:tc>
                <a:tc>
                  <a:txBody>
                    <a:bodyPr/>
                    <a:lstStyle/>
                    <a:p>
                      <a:pPr algn="r">
                        <a:lnSpc>
                          <a:spcPct val="100000"/>
                        </a:lnSpc>
                        <a:spcAft>
                          <a:spcPts val="0"/>
                        </a:spcAft>
                      </a:pPr>
                      <a:r>
                        <a:rPr lang="en-GB" sz="700" b="0" cap="none" spc="0" dirty="0">
                          <a:ln>
                            <a:noFill/>
                          </a:ln>
                          <a:solidFill>
                            <a:schemeClr val="tx1"/>
                          </a:solidFill>
                          <a:effectLst/>
                          <a:latin typeface="+mn-lt"/>
                          <a:ea typeface="Calibri"/>
                          <a:cs typeface="Times New Roman"/>
                        </a:rPr>
                        <a:t>7</a:t>
                      </a:r>
                    </a:p>
                  </a:txBody>
                  <a:tcPr marL="18000" marR="12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194"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10" normalizeH="0" baseline="0" noProof="0" dirty="0">
                          <a:ln>
                            <a:noFill/>
                          </a:ln>
                          <a:solidFill>
                            <a:srgbClr val="404955"/>
                          </a:solidFill>
                          <a:effectLst/>
                          <a:uLnTx/>
                          <a:uFillTx/>
                          <a:latin typeface="Arial"/>
                          <a:ea typeface="Calibri"/>
                          <a:cs typeface="Times New Roman"/>
                        </a:rPr>
                        <a:t>University - Public</a:t>
                      </a:r>
                    </a:p>
                  </a:txBody>
                  <a:tcPr marL="18000" marR="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245808">
                <a:tc>
                  <a:txBody>
                    <a:bodyPr/>
                    <a:lstStyle/>
                    <a:p>
                      <a:pPr algn="l">
                        <a:lnSpc>
                          <a:spcPct val="100000"/>
                        </a:lnSpc>
                        <a:spcAft>
                          <a:spcPts val="0"/>
                        </a:spcAft>
                      </a:pPr>
                      <a:r>
                        <a:rPr lang="en-GB" sz="700" b="0" cap="none" spc="-10" baseline="0" dirty="0">
                          <a:ln>
                            <a:noFill/>
                          </a:ln>
                          <a:solidFill>
                            <a:schemeClr val="tx1"/>
                          </a:solidFill>
                          <a:effectLst/>
                          <a:latin typeface="+mn-lt"/>
                          <a:ea typeface="Calibri"/>
                          <a:cs typeface="Times New Roman"/>
                        </a:rPr>
                        <a:t>Europe</a:t>
                      </a:r>
                    </a:p>
                  </a:txBody>
                  <a:tcPr marL="18000" marR="18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l">
                        <a:lnSpc>
                          <a:spcPct val="100000"/>
                        </a:lnSpc>
                        <a:spcAft>
                          <a:spcPts val="0"/>
                        </a:spcAft>
                      </a:pPr>
                      <a:r>
                        <a:rPr lang="en-GB" sz="700" b="1" cap="none" spc="0" dirty="0">
                          <a:ln>
                            <a:noFill/>
                          </a:ln>
                          <a:solidFill>
                            <a:schemeClr val="tx1"/>
                          </a:solidFill>
                          <a:effectLst/>
                          <a:latin typeface="+mn-lt"/>
                          <a:ea typeface="Calibri"/>
                          <a:cs typeface="Times New Roman"/>
                        </a:rPr>
                        <a:t>OBSERVATOIRE DE PARIS (FR)</a:t>
                      </a:r>
                    </a:p>
                  </a:txBody>
                  <a:tcPr marL="18000" marR="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r">
                        <a:lnSpc>
                          <a:spcPct val="100000"/>
                        </a:lnSpc>
                        <a:spcAft>
                          <a:spcPts val="0"/>
                        </a:spcAft>
                      </a:pPr>
                      <a:r>
                        <a:rPr lang="en-GB" sz="700" b="0" cap="none" spc="0" dirty="0">
                          <a:ln>
                            <a:noFill/>
                          </a:ln>
                          <a:solidFill>
                            <a:schemeClr val="tx1"/>
                          </a:solidFill>
                          <a:effectLst/>
                          <a:latin typeface="+mn-lt"/>
                          <a:ea typeface="Calibri"/>
                          <a:cs typeface="Times New Roman"/>
                        </a:rPr>
                        <a:t>6</a:t>
                      </a:r>
                    </a:p>
                  </a:txBody>
                  <a:tcPr marL="18000" marR="12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GB" sz="700" b="0" cap="none" spc="-10" baseline="0" dirty="0">
                          <a:ln>
                            <a:noFill/>
                          </a:ln>
                          <a:solidFill>
                            <a:schemeClr val="tx1"/>
                          </a:solidFill>
                          <a:effectLst/>
                          <a:latin typeface="+mn-lt"/>
                          <a:ea typeface="Calibri"/>
                          <a:cs typeface="Times New Roman"/>
                        </a:rPr>
                        <a:t>Research - Government</a:t>
                      </a:r>
                    </a:p>
                  </a:txBody>
                  <a:tcPr marL="18000" marR="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73442273"/>
                  </a:ext>
                </a:extLst>
              </a:tr>
              <a:tr h="245808">
                <a:tc>
                  <a:txBody>
                    <a:bodyPr/>
                    <a:lstStyle/>
                    <a:p>
                      <a:pPr marL="0" marR="0" lvl="0" indent="0" algn="l" defTabSz="914194"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10" normalizeH="0" baseline="0" noProof="0" dirty="0">
                          <a:ln>
                            <a:noFill/>
                          </a:ln>
                          <a:solidFill>
                            <a:srgbClr val="404955"/>
                          </a:solidFill>
                          <a:effectLst/>
                          <a:uLnTx/>
                          <a:uFillTx/>
                          <a:latin typeface="Arial"/>
                          <a:ea typeface="Calibri"/>
                          <a:cs typeface="Times New Roman"/>
                        </a:rPr>
                        <a:t>Europe</a:t>
                      </a:r>
                    </a:p>
                  </a:txBody>
                  <a:tcPr marL="18000" marR="18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l">
                        <a:lnSpc>
                          <a:spcPct val="100000"/>
                        </a:lnSpc>
                        <a:spcAft>
                          <a:spcPts val="0"/>
                        </a:spcAft>
                      </a:pPr>
                      <a:r>
                        <a:rPr lang="en-US" sz="700" b="1" cap="none" spc="0" dirty="0">
                          <a:ln>
                            <a:noFill/>
                          </a:ln>
                          <a:solidFill>
                            <a:schemeClr val="tx1"/>
                          </a:solidFill>
                          <a:effectLst/>
                          <a:latin typeface="+mn-lt"/>
                          <a:ea typeface="Calibri"/>
                          <a:cs typeface="Times New Roman"/>
                        </a:rPr>
                        <a:t>CARL ZEISS (DE)</a:t>
                      </a:r>
                      <a:endParaRPr lang="en-GB" sz="700" b="1" cap="none" spc="0" dirty="0">
                        <a:ln>
                          <a:noFill/>
                        </a:ln>
                        <a:solidFill>
                          <a:schemeClr val="tx1"/>
                        </a:solidFill>
                        <a:effectLst/>
                        <a:latin typeface="+mn-lt"/>
                        <a:ea typeface="Calibri"/>
                        <a:cs typeface="Times New Roman"/>
                      </a:endParaRPr>
                    </a:p>
                  </a:txBody>
                  <a:tcPr marL="18000" marR="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r">
                        <a:lnSpc>
                          <a:spcPct val="100000"/>
                        </a:lnSpc>
                        <a:spcAft>
                          <a:spcPts val="0"/>
                        </a:spcAft>
                      </a:pPr>
                      <a:r>
                        <a:rPr lang="en-GB" sz="700" b="0" cap="none" spc="0" dirty="0">
                          <a:ln>
                            <a:noFill/>
                          </a:ln>
                          <a:solidFill>
                            <a:schemeClr val="tx1"/>
                          </a:solidFill>
                          <a:effectLst/>
                          <a:latin typeface="+mn-lt"/>
                          <a:ea typeface="Calibri"/>
                          <a:cs typeface="Times New Roman"/>
                        </a:rPr>
                        <a:t>8</a:t>
                      </a:r>
                    </a:p>
                  </a:txBody>
                  <a:tcPr marL="18000" marR="12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GB" sz="700" b="0" cap="none" spc="-10" baseline="0" dirty="0">
                          <a:ln>
                            <a:noFill/>
                          </a:ln>
                          <a:solidFill>
                            <a:schemeClr val="tx1"/>
                          </a:solidFill>
                          <a:effectLst/>
                          <a:latin typeface="+mn-lt"/>
                          <a:ea typeface="Calibri"/>
                          <a:cs typeface="Times New Roman"/>
                        </a:rPr>
                        <a:t>Company - Optics</a:t>
                      </a:r>
                    </a:p>
                  </a:txBody>
                  <a:tcPr marL="18000" marR="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287474322"/>
                  </a:ext>
                </a:extLst>
              </a:tr>
              <a:tr h="245808">
                <a:tc>
                  <a:txBody>
                    <a:bodyPr/>
                    <a:lstStyle/>
                    <a:p>
                      <a:pPr marL="0" marR="0" lvl="0" indent="0" algn="l" defTabSz="914194"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10" normalizeH="0" baseline="0" noProof="0" dirty="0">
                          <a:ln>
                            <a:noFill/>
                          </a:ln>
                          <a:solidFill>
                            <a:srgbClr val="404955"/>
                          </a:solidFill>
                          <a:effectLst/>
                          <a:uLnTx/>
                          <a:uFillTx/>
                          <a:latin typeface="Arial"/>
                          <a:ea typeface="Calibri"/>
                          <a:cs typeface="Times New Roman"/>
                        </a:rPr>
                        <a:t>Europe</a:t>
                      </a:r>
                    </a:p>
                  </a:txBody>
                  <a:tcPr marL="18000" marR="18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l">
                        <a:lnSpc>
                          <a:spcPct val="100000"/>
                        </a:lnSpc>
                        <a:spcAft>
                          <a:spcPts val="0"/>
                        </a:spcAft>
                      </a:pPr>
                      <a:r>
                        <a:rPr lang="fr-FR" sz="700" b="1" cap="none" spc="-20" baseline="0" dirty="0">
                          <a:ln>
                            <a:noFill/>
                          </a:ln>
                          <a:solidFill>
                            <a:schemeClr val="tx1"/>
                          </a:solidFill>
                          <a:effectLst/>
                          <a:latin typeface="+mn-lt"/>
                          <a:ea typeface="Calibri"/>
                          <a:cs typeface="Times New Roman"/>
                        </a:rPr>
                        <a:t>CNRS - CENTRE NATIONAL DE LA RECHERCHE SCIENTIFIQUE (FR)</a:t>
                      </a:r>
                      <a:endParaRPr lang="en-GB" sz="700" b="1" cap="none" spc="-20" baseline="0" dirty="0">
                        <a:ln>
                          <a:noFill/>
                        </a:ln>
                        <a:solidFill>
                          <a:schemeClr val="tx1"/>
                        </a:solidFill>
                        <a:effectLst/>
                        <a:latin typeface="+mn-lt"/>
                        <a:ea typeface="Calibri"/>
                        <a:cs typeface="Times New Roman"/>
                      </a:endParaRPr>
                    </a:p>
                  </a:txBody>
                  <a:tcPr marL="18000" marR="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r">
                        <a:lnSpc>
                          <a:spcPct val="100000"/>
                        </a:lnSpc>
                        <a:spcAft>
                          <a:spcPts val="0"/>
                        </a:spcAft>
                      </a:pPr>
                      <a:r>
                        <a:rPr lang="en-GB" sz="700" b="0" cap="none" spc="0" dirty="0">
                          <a:ln>
                            <a:noFill/>
                          </a:ln>
                          <a:solidFill>
                            <a:schemeClr val="tx1"/>
                          </a:solidFill>
                          <a:effectLst/>
                          <a:latin typeface="+mn-lt"/>
                          <a:ea typeface="Calibri"/>
                          <a:cs typeface="Times New Roman"/>
                        </a:rPr>
                        <a:t>6</a:t>
                      </a:r>
                    </a:p>
                  </a:txBody>
                  <a:tcPr marL="18000" marR="12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GB" sz="700" b="0" cap="none" spc="-10" baseline="0" dirty="0">
                          <a:ln>
                            <a:noFill/>
                          </a:ln>
                          <a:solidFill>
                            <a:schemeClr val="tx1"/>
                          </a:solidFill>
                          <a:effectLst/>
                          <a:latin typeface="+mn-lt"/>
                          <a:ea typeface="Calibri"/>
                          <a:cs typeface="Times New Roman"/>
                        </a:rPr>
                        <a:t>Research - Government</a:t>
                      </a:r>
                    </a:p>
                  </a:txBody>
                  <a:tcPr marL="18000" marR="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767934133"/>
                  </a:ext>
                </a:extLst>
              </a:tr>
              <a:tr h="245808">
                <a:tc>
                  <a:txBody>
                    <a:bodyPr/>
                    <a:lstStyle/>
                    <a:p>
                      <a:pPr marL="0" marR="0" lvl="0" indent="0" algn="l" defTabSz="914194"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10" normalizeH="0" baseline="0" noProof="0" dirty="0">
                          <a:ln>
                            <a:noFill/>
                          </a:ln>
                          <a:solidFill>
                            <a:srgbClr val="404955"/>
                          </a:solidFill>
                          <a:effectLst/>
                          <a:uLnTx/>
                          <a:uFillTx/>
                          <a:latin typeface="Arial"/>
                          <a:ea typeface="Calibri"/>
                          <a:cs typeface="Times New Roman"/>
                        </a:rPr>
                        <a:t>Europe</a:t>
                      </a:r>
                    </a:p>
                  </a:txBody>
                  <a:tcPr marL="18000" marR="18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l">
                        <a:lnSpc>
                          <a:spcPct val="100000"/>
                        </a:lnSpc>
                        <a:spcAft>
                          <a:spcPts val="0"/>
                        </a:spcAft>
                      </a:pPr>
                      <a:r>
                        <a:rPr lang="en-GB" sz="700" b="1" cap="none" spc="-10" baseline="0" dirty="0">
                          <a:ln>
                            <a:noFill/>
                          </a:ln>
                          <a:solidFill>
                            <a:schemeClr val="tx1"/>
                          </a:solidFill>
                          <a:effectLst/>
                          <a:latin typeface="+mn-lt"/>
                          <a:ea typeface="Calibri"/>
                          <a:cs typeface="Times New Roman"/>
                        </a:rPr>
                        <a:t>ELEMENT SIX (UK)</a:t>
                      </a:r>
                    </a:p>
                  </a:txBody>
                  <a:tcPr marL="18000" marR="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r">
                        <a:lnSpc>
                          <a:spcPct val="100000"/>
                        </a:lnSpc>
                        <a:spcAft>
                          <a:spcPts val="0"/>
                        </a:spcAft>
                      </a:pPr>
                      <a:r>
                        <a:rPr lang="en-GB" sz="700" b="0" cap="none" spc="0" dirty="0">
                          <a:ln>
                            <a:noFill/>
                          </a:ln>
                          <a:solidFill>
                            <a:schemeClr val="tx1"/>
                          </a:solidFill>
                          <a:effectLst/>
                          <a:latin typeface="+mn-lt"/>
                          <a:ea typeface="Calibri"/>
                          <a:cs typeface="Times New Roman"/>
                        </a:rPr>
                        <a:t>5</a:t>
                      </a:r>
                    </a:p>
                  </a:txBody>
                  <a:tcPr marL="18000" marR="12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GB" sz="700" b="0" cap="none" spc="-10" baseline="0" dirty="0">
                          <a:ln>
                            <a:noFill/>
                          </a:ln>
                          <a:solidFill>
                            <a:schemeClr val="tx1"/>
                          </a:solidFill>
                          <a:effectLst/>
                          <a:latin typeface="+mn-lt"/>
                          <a:ea typeface="Calibri"/>
                          <a:cs typeface="Times New Roman"/>
                        </a:rPr>
                        <a:t>Private company - Optics</a:t>
                      </a:r>
                    </a:p>
                  </a:txBody>
                  <a:tcPr marL="18000" marR="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112222764"/>
                  </a:ext>
                </a:extLst>
              </a:tr>
              <a:tr h="245808">
                <a:tc>
                  <a:txBody>
                    <a:bodyPr/>
                    <a:lstStyle/>
                    <a:p>
                      <a:pPr marL="0" marR="0" lvl="0" indent="0" algn="l" defTabSz="914194"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10" normalizeH="0" baseline="0" noProof="0" dirty="0">
                          <a:ln>
                            <a:noFill/>
                          </a:ln>
                          <a:solidFill>
                            <a:srgbClr val="404955"/>
                          </a:solidFill>
                          <a:effectLst/>
                          <a:uLnTx/>
                          <a:uFillTx/>
                          <a:latin typeface="Arial"/>
                          <a:ea typeface="Calibri"/>
                          <a:cs typeface="Times New Roman"/>
                        </a:rPr>
                        <a:t>Europe</a:t>
                      </a:r>
                    </a:p>
                  </a:txBody>
                  <a:tcPr marL="18000" marR="18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l">
                        <a:lnSpc>
                          <a:spcPct val="100000"/>
                        </a:lnSpc>
                        <a:spcAft>
                          <a:spcPts val="0"/>
                        </a:spcAft>
                      </a:pPr>
                      <a:r>
                        <a:rPr lang="fr-FR" sz="700" b="1" cap="none" spc="-10" baseline="0" dirty="0">
                          <a:ln>
                            <a:noFill/>
                          </a:ln>
                          <a:solidFill>
                            <a:schemeClr val="tx1"/>
                          </a:solidFill>
                          <a:effectLst/>
                          <a:latin typeface="+mn-lt"/>
                          <a:ea typeface="Calibri"/>
                          <a:cs typeface="Times New Roman"/>
                        </a:rPr>
                        <a:t>OFFICE NATIONAL D ETUDES &amp; DE RECHERCHES AEROSPATIALES (FR)</a:t>
                      </a:r>
                      <a:endParaRPr lang="en-GB" sz="700" b="1" cap="none" spc="-10" baseline="0" dirty="0">
                        <a:ln>
                          <a:noFill/>
                        </a:ln>
                        <a:solidFill>
                          <a:schemeClr val="tx1"/>
                        </a:solidFill>
                        <a:effectLst/>
                        <a:latin typeface="+mn-lt"/>
                        <a:ea typeface="Calibri"/>
                        <a:cs typeface="Times New Roman"/>
                      </a:endParaRPr>
                    </a:p>
                  </a:txBody>
                  <a:tcPr marL="18000" marR="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r">
                        <a:lnSpc>
                          <a:spcPct val="100000"/>
                        </a:lnSpc>
                        <a:spcAft>
                          <a:spcPts val="0"/>
                        </a:spcAft>
                      </a:pPr>
                      <a:r>
                        <a:rPr lang="en-GB" sz="700" b="0" cap="none" spc="0" dirty="0">
                          <a:ln>
                            <a:noFill/>
                          </a:ln>
                          <a:solidFill>
                            <a:schemeClr val="tx1"/>
                          </a:solidFill>
                          <a:effectLst/>
                          <a:latin typeface="+mn-lt"/>
                          <a:ea typeface="Calibri"/>
                          <a:cs typeface="Times New Roman"/>
                        </a:rPr>
                        <a:t>4</a:t>
                      </a:r>
                    </a:p>
                  </a:txBody>
                  <a:tcPr marL="18000" marR="12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GB" sz="700" b="0" cap="none" spc="-10" baseline="0" dirty="0">
                          <a:ln>
                            <a:noFill/>
                          </a:ln>
                          <a:solidFill>
                            <a:schemeClr val="tx1"/>
                          </a:solidFill>
                          <a:effectLst/>
                          <a:latin typeface="+mn-lt"/>
                          <a:ea typeface="Calibri"/>
                          <a:cs typeface="Times New Roman"/>
                        </a:rPr>
                        <a:t>Research - Government</a:t>
                      </a:r>
                    </a:p>
                  </a:txBody>
                  <a:tcPr marL="18000" marR="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77316063"/>
                  </a:ext>
                </a:extLst>
              </a:tr>
              <a:tr h="245808">
                <a:tc>
                  <a:txBody>
                    <a:bodyPr/>
                    <a:lstStyle/>
                    <a:p>
                      <a:pPr algn="l">
                        <a:lnSpc>
                          <a:spcPct val="100000"/>
                        </a:lnSpc>
                        <a:spcAft>
                          <a:spcPts val="0"/>
                        </a:spcAft>
                      </a:pPr>
                      <a:r>
                        <a:rPr kumimoji="0" lang="en-US" sz="700" b="0" i="0" u="none" strike="noStrike" kern="1200" cap="none" spc="0" normalizeH="0" baseline="0" noProof="0" dirty="0">
                          <a:ln>
                            <a:noFill/>
                          </a:ln>
                          <a:solidFill>
                            <a:srgbClr val="404955"/>
                          </a:solidFill>
                          <a:effectLst/>
                          <a:uLnTx/>
                          <a:uFillTx/>
                          <a:latin typeface="Arial"/>
                          <a:ea typeface="Calibri"/>
                          <a:cs typeface="Times New Roman"/>
                        </a:rPr>
                        <a:t>America</a:t>
                      </a:r>
                      <a:endParaRPr lang="en-GB" sz="700" b="0" cap="none" spc="-10" baseline="0" dirty="0">
                        <a:ln>
                          <a:noFill/>
                        </a:ln>
                        <a:solidFill>
                          <a:schemeClr val="tx1"/>
                        </a:solidFill>
                        <a:effectLst/>
                        <a:latin typeface="+mn-lt"/>
                        <a:ea typeface="Calibri"/>
                        <a:cs typeface="Times New Roman"/>
                      </a:endParaRPr>
                    </a:p>
                  </a:txBody>
                  <a:tcPr marL="18000" marR="18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lnSpc>
                          <a:spcPct val="100000"/>
                        </a:lnSpc>
                        <a:spcAft>
                          <a:spcPts val="0"/>
                        </a:spcAft>
                      </a:pPr>
                      <a:r>
                        <a:rPr lang="en-GB" sz="700" b="1" cap="none" spc="-10" baseline="0" dirty="0">
                          <a:ln>
                            <a:noFill/>
                          </a:ln>
                          <a:solidFill>
                            <a:schemeClr val="tx1"/>
                          </a:solidFill>
                          <a:effectLst/>
                          <a:latin typeface="+mn-lt"/>
                          <a:ea typeface="Calibri"/>
                          <a:cs typeface="Times New Roman"/>
                        </a:rPr>
                        <a:t>LOCKHEED MARTIN (US)</a:t>
                      </a:r>
                    </a:p>
                  </a:txBody>
                  <a:tcPr marL="18000" marR="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lnSpc>
                          <a:spcPct val="100000"/>
                        </a:lnSpc>
                        <a:spcAft>
                          <a:spcPts val="0"/>
                        </a:spcAft>
                      </a:pPr>
                      <a:r>
                        <a:rPr lang="en-GB" sz="700" b="0" cap="none" spc="0" dirty="0">
                          <a:ln>
                            <a:noFill/>
                          </a:ln>
                          <a:solidFill>
                            <a:schemeClr val="tx1"/>
                          </a:solidFill>
                          <a:effectLst/>
                          <a:latin typeface="+mn-lt"/>
                          <a:ea typeface="Calibri"/>
                          <a:cs typeface="Times New Roman"/>
                        </a:rPr>
                        <a:t>55</a:t>
                      </a:r>
                    </a:p>
                  </a:txBody>
                  <a:tcPr marL="18000" marR="12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GB" sz="700" b="0" cap="none" spc="-10" baseline="0" dirty="0">
                          <a:ln>
                            <a:noFill/>
                          </a:ln>
                          <a:solidFill>
                            <a:schemeClr val="tx1"/>
                          </a:solidFill>
                          <a:effectLst/>
                          <a:latin typeface="+mn-lt"/>
                          <a:ea typeface="Calibri"/>
                          <a:cs typeface="Times New Roman"/>
                        </a:rPr>
                        <a:t>Company - Defence</a:t>
                      </a:r>
                    </a:p>
                  </a:txBody>
                  <a:tcPr marL="18000" marR="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987434856"/>
                  </a:ext>
                </a:extLst>
              </a:tr>
              <a:tr h="245808">
                <a:tc>
                  <a:txBody>
                    <a:bodyPr/>
                    <a:lstStyle/>
                    <a:p>
                      <a:pPr algn="l">
                        <a:lnSpc>
                          <a:spcPct val="100000"/>
                        </a:lnSpc>
                        <a:spcAft>
                          <a:spcPts val="0"/>
                        </a:spcAft>
                      </a:pPr>
                      <a:r>
                        <a:rPr kumimoji="0" lang="en-US" sz="700" b="0" i="0" u="none" strike="noStrike" kern="1200" cap="none" spc="0" normalizeH="0" baseline="0" noProof="0" dirty="0">
                          <a:ln>
                            <a:noFill/>
                          </a:ln>
                          <a:solidFill>
                            <a:srgbClr val="404955"/>
                          </a:solidFill>
                          <a:effectLst/>
                          <a:uLnTx/>
                          <a:uFillTx/>
                          <a:latin typeface="Arial"/>
                          <a:ea typeface="Calibri"/>
                          <a:cs typeface="Times New Roman"/>
                        </a:rPr>
                        <a:t>America</a:t>
                      </a:r>
                      <a:endParaRPr lang="en-GB" sz="700" b="0" cap="none" spc="-10" baseline="0" dirty="0">
                        <a:ln>
                          <a:noFill/>
                        </a:ln>
                        <a:solidFill>
                          <a:schemeClr val="tx1"/>
                        </a:solidFill>
                        <a:effectLst/>
                        <a:latin typeface="+mn-lt"/>
                        <a:ea typeface="Calibri"/>
                        <a:cs typeface="Times New Roman"/>
                      </a:endParaRPr>
                    </a:p>
                  </a:txBody>
                  <a:tcPr marL="18000" marR="18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lnSpc>
                          <a:spcPct val="100000"/>
                        </a:lnSpc>
                        <a:spcAft>
                          <a:spcPts val="0"/>
                        </a:spcAft>
                      </a:pPr>
                      <a:r>
                        <a:rPr lang="en-GB" sz="700" b="1" cap="none" spc="-10" baseline="0" dirty="0">
                          <a:ln>
                            <a:noFill/>
                          </a:ln>
                          <a:solidFill>
                            <a:schemeClr val="tx1"/>
                          </a:solidFill>
                          <a:effectLst/>
                          <a:latin typeface="+mn-lt"/>
                          <a:ea typeface="Calibri"/>
                          <a:cs typeface="Times New Roman"/>
                        </a:rPr>
                        <a:t>HARVARD (US)</a:t>
                      </a:r>
                    </a:p>
                  </a:txBody>
                  <a:tcPr marL="18000" marR="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lnSpc>
                          <a:spcPct val="100000"/>
                        </a:lnSpc>
                        <a:spcAft>
                          <a:spcPts val="0"/>
                        </a:spcAft>
                      </a:pPr>
                      <a:r>
                        <a:rPr lang="en-GB" sz="700" b="0" cap="none" spc="0" dirty="0">
                          <a:ln>
                            <a:noFill/>
                          </a:ln>
                          <a:solidFill>
                            <a:schemeClr val="tx1"/>
                          </a:solidFill>
                          <a:effectLst/>
                          <a:latin typeface="+mn-lt"/>
                          <a:ea typeface="Calibri"/>
                          <a:cs typeface="Times New Roman"/>
                        </a:rPr>
                        <a:t>11</a:t>
                      </a:r>
                    </a:p>
                  </a:txBody>
                  <a:tcPr marL="18000" marR="12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GB" sz="700" b="0" cap="none" spc="-10" baseline="0" dirty="0">
                          <a:ln>
                            <a:noFill/>
                          </a:ln>
                          <a:solidFill>
                            <a:schemeClr val="tx1"/>
                          </a:solidFill>
                          <a:effectLst/>
                          <a:latin typeface="+mn-lt"/>
                          <a:ea typeface="Calibri"/>
                          <a:cs typeface="Times New Roman"/>
                        </a:rPr>
                        <a:t>University - Private</a:t>
                      </a:r>
                    </a:p>
                  </a:txBody>
                  <a:tcPr marL="18000" marR="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583480494"/>
                  </a:ext>
                </a:extLst>
              </a:tr>
              <a:tr h="245808">
                <a:tc>
                  <a:txBody>
                    <a:bodyPr/>
                    <a:lstStyle/>
                    <a:p>
                      <a:pPr algn="l">
                        <a:lnSpc>
                          <a:spcPct val="100000"/>
                        </a:lnSpc>
                        <a:spcAft>
                          <a:spcPts val="0"/>
                        </a:spcAft>
                      </a:pPr>
                      <a:r>
                        <a:rPr kumimoji="0" lang="en-US" sz="700" b="0" i="0" u="none" strike="noStrike" kern="1200" cap="none" spc="0" normalizeH="0" baseline="0" noProof="0" dirty="0">
                          <a:ln>
                            <a:noFill/>
                          </a:ln>
                          <a:solidFill>
                            <a:srgbClr val="404955"/>
                          </a:solidFill>
                          <a:effectLst/>
                          <a:uLnTx/>
                          <a:uFillTx/>
                          <a:latin typeface="Arial"/>
                          <a:ea typeface="Calibri"/>
                          <a:cs typeface="Times New Roman"/>
                        </a:rPr>
                        <a:t>America</a:t>
                      </a:r>
                      <a:endParaRPr lang="en-GB" sz="700" b="0" cap="none" spc="-10" baseline="0" dirty="0">
                        <a:ln>
                          <a:noFill/>
                        </a:ln>
                        <a:solidFill>
                          <a:schemeClr val="tx1"/>
                        </a:solidFill>
                        <a:effectLst/>
                        <a:latin typeface="+mn-lt"/>
                        <a:ea typeface="Calibri"/>
                        <a:cs typeface="Times New Roman"/>
                      </a:endParaRPr>
                    </a:p>
                  </a:txBody>
                  <a:tcPr marL="18000" marR="18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lnSpc>
                          <a:spcPct val="100000"/>
                        </a:lnSpc>
                        <a:spcAft>
                          <a:spcPts val="0"/>
                        </a:spcAft>
                      </a:pPr>
                      <a:r>
                        <a:rPr lang="en-US" sz="700" b="1" cap="none" spc="-10" baseline="0" dirty="0">
                          <a:ln>
                            <a:noFill/>
                          </a:ln>
                          <a:solidFill>
                            <a:schemeClr val="tx1"/>
                          </a:solidFill>
                          <a:effectLst/>
                          <a:latin typeface="+mn-lt"/>
                          <a:ea typeface="Calibri"/>
                          <a:cs typeface="Times New Roman"/>
                        </a:rPr>
                        <a:t>CHARLES STARK DRAPER LABORATORY (US)</a:t>
                      </a:r>
                      <a:endParaRPr lang="en-GB" sz="700" b="1" cap="none" spc="-10" baseline="0" dirty="0">
                        <a:ln>
                          <a:noFill/>
                        </a:ln>
                        <a:solidFill>
                          <a:schemeClr val="tx1"/>
                        </a:solidFill>
                        <a:effectLst/>
                        <a:latin typeface="+mn-lt"/>
                        <a:ea typeface="Calibri"/>
                        <a:cs typeface="Times New Roman"/>
                      </a:endParaRPr>
                    </a:p>
                  </a:txBody>
                  <a:tcPr marL="18000" marR="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lnSpc>
                          <a:spcPct val="100000"/>
                        </a:lnSpc>
                        <a:spcAft>
                          <a:spcPts val="0"/>
                        </a:spcAft>
                      </a:pPr>
                      <a:r>
                        <a:rPr lang="en-GB" sz="700" b="0" cap="none" spc="0" dirty="0">
                          <a:ln>
                            <a:noFill/>
                          </a:ln>
                          <a:solidFill>
                            <a:schemeClr val="tx1"/>
                          </a:solidFill>
                          <a:effectLst/>
                          <a:latin typeface="+mn-lt"/>
                          <a:ea typeface="Calibri"/>
                          <a:cs typeface="Times New Roman"/>
                        </a:rPr>
                        <a:t>5</a:t>
                      </a:r>
                    </a:p>
                  </a:txBody>
                  <a:tcPr marL="18000" marR="12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GB" sz="700" b="0" cap="none" spc="-10" baseline="0" dirty="0">
                          <a:ln>
                            <a:noFill/>
                          </a:ln>
                          <a:solidFill>
                            <a:schemeClr val="tx1"/>
                          </a:solidFill>
                          <a:effectLst/>
                          <a:latin typeface="+mn-lt"/>
                          <a:ea typeface="Calibri"/>
                          <a:cs typeface="Times New Roman"/>
                        </a:rPr>
                        <a:t>Research - Private</a:t>
                      </a:r>
                    </a:p>
                  </a:txBody>
                  <a:tcPr marL="18000" marR="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947887187"/>
                  </a:ext>
                </a:extLst>
              </a:tr>
              <a:tr h="245808">
                <a:tc>
                  <a:txBody>
                    <a:bodyPr/>
                    <a:lstStyle/>
                    <a:p>
                      <a:pPr algn="l">
                        <a:lnSpc>
                          <a:spcPct val="100000"/>
                        </a:lnSpc>
                        <a:spcAft>
                          <a:spcPts val="0"/>
                        </a:spcAft>
                      </a:pPr>
                      <a:r>
                        <a:rPr kumimoji="0" lang="en-US" sz="700" b="0" i="0" u="none" strike="noStrike" kern="1200" cap="none" spc="0" normalizeH="0" baseline="0" noProof="0" dirty="0">
                          <a:ln>
                            <a:noFill/>
                          </a:ln>
                          <a:solidFill>
                            <a:srgbClr val="404955"/>
                          </a:solidFill>
                          <a:effectLst/>
                          <a:uLnTx/>
                          <a:uFillTx/>
                          <a:latin typeface="Arial"/>
                          <a:ea typeface="Calibri"/>
                          <a:cs typeface="Times New Roman"/>
                        </a:rPr>
                        <a:t>America</a:t>
                      </a:r>
                      <a:endParaRPr lang="en-GB" sz="700" b="0" cap="none" spc="-10" baseline="0" dirty="0">
                        <a:ln>
                          <a:noFill/>
                        </a:ln>
                        <a:solidFill>
                          <a:schemeClr val="tx1"/>
                        </a:solidFill>
                        <a:effectLst/>
                        <a:latin typeface="+mn-lt"/>
                        <a:ea typeface="Calibri"/>
                        <a:cs typeface="Times New Roman"/>
                      </a:endParaRPr>
                    </a:p>
                  </a:txBody>
                  <a:tcPr marL="18000" marR="18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lnSpc>
                          <a:spcPct val="100000"/>
                        </a:lnSpc>
                        <a:spcAft>
                          <a:spcPts val="0"/>
                        </a:spcAft>
                      </a:pPr>
                      <a:r>
                        <a:rPr lang="en-GB" sz="700" b="1" cap="none" spc="-10" baseline="0" dirty="0">
                          <a:ln>
                            <a:noFill/>
                          </a:ln>
                          <a:solidFill>
                            <a:schemeClr val="tx1"/>
                          </a:solidFill>
                          <a:effectLst/>
                          <a:latin typeface="+mn-lt"/>
                          <a:ea typeface="Calibri"/>
                          <a:cs typeface="Times New Roman"/>
                        </a:rPr>
                        <a:t>HONEYWELL INTERNATIONAL (US)</a:t>
                      </a:r>
                    </a:p>
                  </a:txBody>
                  <a:tcPr marL="18000" marR="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lnSpc>
                          <a:spcPct val="100000"/>
                        </a:lnSpc>
                        <a:spcAft>
                          <a:spcPts val="0"/>
                        </a:spcAft>
                      </a:pPr>
                      <a:r>
                        <a:rPr lang="en-GB" sz="700" b="0" cap="none" spc="0" dirty="0">
                          <a:ln>
                            <a:noFill/>
                          </a:ln>
                          <a:solidFill>
                            <a:schemeClr val="tx1"/>
                          </a:solidFill>
                          <a:effectLst/>
                          <a:latin typeface="+mn-lt"/>
                          <a:ea typeface="Calibri"/>
                          <a:cs typeface="Times New Roman"/>
                        </a:rPr>
                        <a:t>4</a:t>
                      </a:r>
                    </a:p>
                  </a:txBody>
                  <a:tcPr marL="18000" marR="12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GB" sz="700" b="0" cap="none" spc="-10" baseline="0" dirty="0">
                          <a:ln>
                            <a:noFill/>
                          </a:ln>
                          <a:solidFill>
                            <a:schemeClr val="tx1"/>
                          </a:solidFill>
                          <a:effectLst/>
                          <a:latin typeface="+mn-lt"/>
                          <a:ea typeface="Calibri"/>
                          <a:cs typeface="Times New Roman"/>
                        </a:rPr>
                        <a:t>Company - Electronics</a:t>
                      </a:r>
                    </a:p>
                  </a:txBody>
                  <a:tcPr marL="18000" marR="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507384421"/>
                  </a:ext>
                </a:extLst>
              </a:tr>
              <a:tr h="245808">
                <a:tc>
                  <a:txBody>
                    <a:bodyPr/>
                    <a:lstStyle/>
                    <a:p>
                      <a:pPr algn="l">
                        <a:lnSpc>
                          <a:spcPct val="100000"/>
                        </a:lnSpc>
                        <a:spcAft>
                          <a:spcPts val="0"/>
                        </a:spcAft>
                      </a:pPr>
                      <a:r>
                        <a:rPr kumimoji="0" lang="en-US" sz="700" b="0" i="0" u="none" strike="noStrike" kern="1200" cap="none" spc="0" normalizeH="0" baseline="0" noProof="0" dirty="0">
                          <a:ln>
                            <a:noFill/>
                          </a:ln>
                          <a:solidFill>
                            <a:srgbClr val="404955"/>
                          </a:solidFill>
                          <a:effectLst/>
                          <a:uLnTx/>
                          <a:uFillTx/>
                          <a:latin typeface="Arial"/>
                          <a:ea typeface="Calibri"/>
                          <a:cs typeface="Times New Roman"/>
                        </a:rPr>
                        <a:t>America</a:t>
                      </a:r>
                      <a:endParaRPr lang="en-GB" sz="700" b="0" cap="none" spc="-10" baseline="0" dirty="0">
                        <a:ln>
                          <a:noFill/>
                        </a:ln>
                        <a:solidFill>
                          <a:schemeClr val="tx1"/>
                        </a:solidFill>
                        <a:effectLst/>
                        <a:latin typeface="+mn-lt"/>
                        <a:ea typeface="Calibri"/>
                        <a:cs typeface="Times New Roman"/>
                      </a:endParaRPr>
                    </a:p>
                  </a:txBody>
                  <a:tcPr marL="18000" marR="18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lnSpc>
                          <a:spcPct val="100000"/>
                        </a:lnSpc>
                        <a:spcAft>
                          <a:spcPts val="0"/>
                        </a:spcAft>
                      </a:pPr>
                      <a:r>
                        <a:rPr lang="en-US" sz="700" b="1" cap="none" spc="-10" baseline="0" dirty="0">
                          <a:ln>
                            <a:noFill/>
                          </a:ln>
                          <a:solidFill>
                            <a:schemeClr val="tx1"/>
                          </a:solidFill>
                          <a:effectLst/>
                          <a:latin typeface="+mn-lt"/>
                          <a:ea typeface="Calibri"/>
                          <a:cs typeface="Times New Roman"/>
                        </a:rPr>
                        <a:t>NATIONAL TECHNOLOGY &amp; ENGINEERING SOLUTIONS OF</a:t>
                      </a:r>
                      <a:br>
                        <a:rPr lang="en-US" sz="700" b="1" cap="none" spc="-10" baseline="0" dirty="0">
                          <a:ln>
                            <a:noFill/>
                          </a:ln>
                          <a:solidFill>
                            <a:schemeClr val="tx1"/>
                          </a:solidFill>
                          <a:effectLst/>
                          <a:latin typeface="+mn-lt"/>
                          <a:ea typeface="Calibri"/>
                          <a:cs typeface="Times New Roman"/>
                        </a:rPr>
                      </a:br>
                      <a:r>
                        <a:rPr lang="en-US" sz="700" b="1" cap="none" spc="-10" baseline="0" dirty="0">
                          <a:ln>
                            <a:noFill/>
                          </a:ln>
                          <a:solidFill>
                            <a:schemeClr val="tx1"/>
                          </a:solidFill>
                          <a:effectLst/>
                          <a:latin typeface="+mn-lt"/>
                          <a:ea typeface="Calibri"/>
                          <a:cs typeface="Times New Roman"/>
                        </a:rPr>
                        <a:t>SANDIA (US)</a:t>
                      </a:r>
                      <a:endParaRPr lang="en-GB" sz="700" b="1" cap="none" spc="-10" baseline="0" dirty="0">
                        <a:ln>
                          <a:noFill/>
                        </a:ln>
                        <a:solidFill>
                          <a:schemeClr val="tx1"/>
                        </a:solidFill>
                        <a:effectLst/>
                        <a:latin typeface="+mn-lt"/>
                        <a:ea typeface="Calibri"/>
                        <a:cs typeface="Times New Roman"/>
                      </a:endParaRPr>
                    </a:p>
                  </a:txBody>
                  <a:tcPr marL="18000" marR="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lnSpc>
                          <a:spcPct val="100000"/>
                        </a:lnSpc>
                        <a:spcAft>
                          <a:spcPts val="0"/>
                        </a:spcAft>
                      </a:pPr>
                      <a:r>
                        <a:rPr lang="en-GB" sz="700" b="0" cap="none" spc="0" dirty="0">
                          <a:ln>
                            <a:noFill/>
                          </a:ln>
                          <a:solidFill>
                            <a:schemeClr val="tx1"/>
                          </a:solidFill>
                          <a:effectLst/>
                          <a:latin typeface="+mn-lt"/>
                          <a:ea typeface="Calibri"/>
                          <a:cs typeface="Times New Roman"/>
                        </a:rPr>
                        <a:t>4</a:t>
                      </a:r>
                    </a:p>
                  </a:txBody>
                  <a:tcPr marL="18000" marR="12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GB" sz="700" b="0" cap="none" spc="-10" baseline="0" dirty="0">
                          <a:ln>
                            <a:noFill/>
                          </a:ln>
                          <a:solidFill>
                            <a:schemeClr val="tx1"/>
                          </a:solidFill>
                          <a:effectLst/>
                          <a:latin typeface="+mn-lt"/>
                          <a:ea typeface="Calibri"/>
                          <a:cs typeface="Times New Roman"/>
                        </a:rPr>
                        <a:t>Research - Government</a:t>
                      </a:r>
                    </a:p>
                  </a:txBody>
                  <a:tcPr marL="18000" marR="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521020345"/>
                  </a:ext>
                </a:extLst>
              </a:tr>
            </a:tbl>
          </a:graphicData>
        </a:graphic>
      </p:graphicFrame>
      <p:sp>
        <p:nvSpPr>
          <p:cNvPr id="18" name="Rechteck 46">
            <a:extLst>
              <a:ext uri="{FF2B5EF4-FFF2-40B4-BE49-F238E27FC236}">
                <a16:creationId xmlns="" xmlns:a16="http://schemas.microsoft.com/office/drawing/2014/main" id="{03968CEC-8C53-4D2F-AABC-9301EF2935DA}"/>
              </a:ext>
            </a:extLst>
          </p:cNvPr>
          <p:cNvSpPr/>
          <p:nvPr/>
        </p:nvSpPr>
        <p:spPr>
          <a:xfrm>
            <a:off x="684000" y="817195"/>
            <a:ext cx="7848441" cy="3915144"/>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7440" tIns="36000" rIns="36000" bIns="36000" rtlCol="0" anchor="b"/>
          <a:lstStyle/>
          <a:p>
            <a:endParaRPr lang="en-GB" sz="300" dirty="0">
              <a:solidFill>
                <a:schemeClr val="tx1"/>
              </a:solidFill>
              <a:cs typeface="Calibri"/>
            </a:endParaRPr>
          </a:p>
        </p:txBody>
      </p:sp>
      <p:cxnSp>
        <p:nvCxnSpPr>
          <p:cNvPr id="19" name="Gerader Verbinder 15">
            <a:extLst>
              <a:ext uri="{FF2B5EF4-FFF2-40B4-BE49-F238E27FC236}">
                <a16:creationId xmlns="" xmlns:a16="http://schemas.microsoft.com/office/drawing/2014/main" id="{A60128F7-970C-4B3A-AE74-D8C0DDDB1FEE}"/>
              </a:ext>
            </a:extLst>
          </p:cNvPr>
          <p:cNvCxnSpPr/>
          <p:nvPr/>
        </p:nvCxnSpPr>
        <p:spPr>
          <a:xfrm>
            <a:off x="684000" y="817195"/>
            <a:ext cx="78484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52261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0"/>
          </p:nvPr>
        </p:nvSpPr>
        <p:spPr/>
        <p:txBody>
          <a:bodyPr/>
          <a:lstStyle/>
          <a:p>
            <a:fld id="{9DF67F17-3E1A-4193-A15F-15F53DD43041}" type="slidenum">
              <a:rPr lang="en-GB" smtClean="0"/>
              <a:pPr/>
              <a:t>23</a:t>
            </a:fld>
            <a:endParaRPr lang="en-GB" dirty="0"/>
          </a:p>
        </p:txBody>
      </p:sp>
      <p:sp>
        <p:nvSpPr>
          <p:cNvPr id="40" name="Rechteck 39">
            <a:extLst>
              <a:ext uri="{FF2B5EF4-FFF2-40B4-BE49-F238E27FC236}">
                <a16:creationId xmlns="" xmlns:a16="http://schemas.microsoft.com/office/drawing/2014/main" id="{8D2B8B45-C928-42E0-B029-2443F951872B}"/>
              </a:ext>
            </a:extLst>
          </p:cNvPr>
          <p:cNvSpPr/>
          <p:nvPr/>
        </p:nvSpPr>
        <p:spPr>
          <a:xfrm>
            <a:off x="690113" y="793630"/>
            <a:ext cx="7842327" cy="4071667"/>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7440" tIns="36000" rIns="37440" bIns="36000" rtlCol="0" anchor="t"/>
          <a:lstStyle/>
          <a:p>
            <a:endParaRPr lang="en-GB" sz="800" dirty="0">
              <a:solidFill>
                <a:schemeClr val="tx1"/>
              </a:solidFill>
              <a:cs typeface="Calibri"/>
            </a:endParaRPr>
          </a:p>
        </p:txBody>
      </p:sp>
      <p:sp>
        <p:nvSpPr>
          <p:cNvPr id="44" name="Textfeld 43">
            <a:extLst>
              <a:ext uri="{FF2B5EF4-FFF2-40B4-BE49-F238E27FC236}">
                <a16:creationId xmlns="" xmlns:a16="http://schemas.microsoft.com/office/drawing/2014/main" id="{DB06B934-DB0E-4FAC-B4D5-A743F82C3D13}"/>
              </a:ext>
            </a:extLst>
          </p:cNvPr>
          <p:cNvSpPr txBox="1"/>
          <p:nvPr/>
        </p:nvSpPr>
        <p:spPr>
          <a:xfrm>
            <a:off x="641245" y="191967"/>
            <a:ext cx="7834351" cy="461665"/>
          </a:xfrm>
          <a:prstGeom prst="rect">
            <a:avLst/>
          </a:prstGeom>
          <a:noFill/>
        </p:spPr>
        <p:txBody>
          <a:bodyPr wrap="square" lIns="37440" tIns="45720" rIns="37440" bIns="45720" rtlCol="0" anchor="b">
            <a:spAutoFit/>
          </a:bodyPr>
          <a:lstStyle/>
          <a:p>
            <a:r>
              <a:rPr lang="en-US" sz="2400" b="1" dirty="0"/>
              <a:t>Origin of Quantum sensing &amp; metrology patents</a:t>
            </a:r>
            <a:endParaRPr lang="en-GB" sz="2400" b="1" dirty="0"/>
          </a:p>
        </p:txBody>
      </p:sp>
      <p:cxnSp>
        <p:nvCxnSpPr>
          <p:cNvPr id="149" name="Gerader Verbinder 148">
            <a:extLst>
              <a:ext uri="{FF2B5EF4-FFF2-40B4-BE49-F238E27FC236}">
                <a16:creationId xmlns="" xmlns:a16="http://schemas.microsoft.com/office/drawing/2014/main" id="{0C29162B-B312-4E3A-BD7E-65524C31D32C}"/>
              </a:ext>
            </a:extLst>
          </p:cNvPr>
          <p:cNvCxnSpPr/>
          <p:nvPr/>
        </p:nvCxnSpPr>
        <p:spPr>
          <a:xfrm>
            <a:off x="690113" y="793630"/>
            <a:ext cx="7853841" cy="0"/>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7" name="Gruppieren 6">
            <a:extLst>
              <a:ext uri="{FF2B5EF4-FFF2-40B4-BE49-F238E27FC236}">
                <a16:creationId xmlns="" xmlns:a16="http://schemas.microsoft.com/office/drawing/2014/main" id="{F44CDE7E-6FA6-40A1-AC1D-72CA4F494A37}"/>
              </a:ext>
            </a:extLst>
          </p:cNvPr>
          <p:cNvGrpSpPr>
            <a:grpSpLocks noChangeAspect="1"/>
          </p:cNvGrpSpPr>
          <p:nvPr/>
        </p:nvGrpSpPr>
        <p:grpSpPr>
          <a:xfrm>
            <a:off x="8244440" y="453565"/>
            <a:ext cx="288000" cy="288000"/>
            <a:chOff x="4168966" y="188954"/>
            <a:chExt cx="288000" cy="288000"/>
          </a:xfrm>
        </p:grpSpPr>
        <p:grpSp>
          <p:nvGrpSpPr>
            <p:cNvPr id="191" name="Gruppieren 190">
              <a:extLst>
                <a:ext uri="{FF2B5EF4-FFF2-40B4-BE49-F238E27FC236}">
                  <a16:creationId xmlns="" xmlns:a16="http://schemas.microsoft.com/office/drawing/2014/main" id="{76151222-339D-4849-ADB1-456B25A38F52}"/>
                </a:ext>
              </a:extLst>
            </p:cNvPr>
            <p:cNvGrpSpPr>
              <a:grpSpLocks noChangeAspect="1"/>
            </p:cNvGrpSpPr>
            <p:nvPr/>
          </p:nvGrpSpPr>
          <p:grpSpPr>
            <a:xfrm>
              <a:off x="4168966" y="188954"/>
              <a:ext cx="288000" cy="288000"/>
              <a:chOff x="-1315936" y="1275284"/>
              <a:chExt cx="576000" cy="576000"/>
            </a:xfrm>
          </p:grpSpPr>
          <p:sp>
            <p:nvSpPr>
              <p:cNvPr id="192" name="Freeform 34">
                <a:extLst>
                  <a:ext uri="{FF2B5EF4-FFF2-40B4-BE49-F238E27FC236}">
                    <a16:creationId xmlns="" xmlns:a16="http://schemas.microsoft.com/office/drawing/2014/main" id="{1A06EDD6-C682-4C5F-B5C7-25A4AA6C4C68}"/>
                  </a:ext>
                </a:extLst>
              </p:cNvPr>
              <p:cNvSpPr>
                <a:spLocks/>
              </p:cNvSpPr>
              <p:nvPr/>
            </p:nvSpPr>
            <p:spPr bwMode="auto">
              <a:xfrm>
                <a:off x="-1315936" y="1275284"/>
                <a:ext cx="576000" cy="576000"/>
              </a:xfrm>
              <a:custGeom>
                <a:avLst/>
                <a:gdLst>
                  <a:gd name="T0" fmla="*/ 45 w 363"/>
                  <a:gd name="T1" fmla="*/ 0 h 363"/>
                  <a:gd name="T2" fmla="*/ 0 w 363"/>
                  <a:gd name="T3" fmla="*/ 45 h 363"/>
                  <a:gd name="T4" fmla="*/ 0 w 363"/>
                  <a:gd name="T5" fmla="*/ 317 h 363"/>
                  <a:gd name="T6" fmla="*/ 45 w 363"/>
                  <a:gd name="T7" fmla="*/ 363 h 363"/>
                  <a:gd name="T8" fmla="*/ 317 w 363"/>
                  <a:gd name="T9" fmla="*/ 363 h 363"/>
                  <a:gd name="T10" fmla="*/ 363 w 363"/>
                  <a:gd name="T11" fmla="*/ 317 h 363"/>
                  <a:gd name="T12" fmla="*/ 363 w 363"/>
                  <a:gd name="T13" fmla="*/ 45 h 363"/>
                  <a:gd name="T14" fmla="*/ 317 w 363"/>
                  <a:gd name="T15" fmla="*/ 0 h 363"/>
                  <a:gd name="T16" fmla="*/ 45 w 363"/>
                  <a:gd name="T17"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363">
                    <a:moveTo>
                      <a:pt x="45" y="0"/>
                    </a:moveTo>
                    <a:cubicBezTo>
                      <a:pt x="45" y="0"/>
                      <a:pt x="0" y="0"/>
                      <a:pt x="0" y="45"/>
                    </a:cubicBezTo>
                    <a:cubicBezTo>
                      <a:pt x="0" y="317"/>
                      <a:pt x="0" y="317"/>
                      <a:pt x="0" y="317"/>
                    </a:cubicBezTo>
                    <a:cubicBezTo>
                      <a:pt x="0" y="317"/>
                      <a:pt x="0" y="363"/>
                      <a:pt x="45" y="363"/>
                    </a:cubicBezTo>
                    <a:cubicBezTo>
                      <a:pt x="317" y="363"/>
                      <a:pt x="317" y="363"/>
                      <a:pt x="317" y="363"/>
                    </a:cubicBezTo>
                    <a:cubicBezTo>
                      <a:pt x="317" y="363"/>
                      <a:pt x="363" y="363"/>
                      <a:pt x="363" y="317"/>
                    </a:cubicBezTo>
                    <a:cubicBezTo>
                      <a:pt x="363" y="45"/>
                      <a:pt x="363" y="45"/>
                      <a:pt x="363" y="45"/>
                    </a:cubicBezTo>
                    <a:cubicBezTo>
                      <a:pt x="363" y="45"/>
                      <a:pt x="363" y="0"/>
                      <a:pt x="317" y="0"/>
                    </a:cubicBezTo>
                    <a:lnTo>
                      <a:pt x="45"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a:defRPr/>
                </a:pPr>
                <a:endParaRPr lang="en-GB" kern="0" dirty="0">
                  <a:solidFill>
                    <a:srgbClr val="3B464D"/>
                  </a:solidFill>
                  <a:latin typeface="Arial"/>
                </a:endParaRPr>
              </a:p>
            </p:txBody>
          </p:sp>
          <p:pic>
            <p:nvPicPr>
              <p:cNvPr id="193" name="Grafik 192">
                <a:extLst>
                  <a:ext uri="{FF2B5EF4-FFF2-40B4-BE49-F238E27FC236}">
                    <a16:creationId xmlns="" xmlns:a16="http://schemas.microsoft.com/office/drawing/2014/main" id="{3006E6C9-C9C9-4C6A-8251-62AA4B6AAB5B}"/>
                  </a:ext>
                </a:extLst>
              </p:cNvPr>
              <p:cNvPicPr>
                <a:picLocks noChangeAspect="1"/>
              </p:cNvPicPr>
              <p:nvPr/>
            </p:nvPicPr>
            <p:blipFill>
              <a:blip r:embed="rId3"/>
              <a:stretch>
                <a:fillRect/>
              </a:stretch>
            </p:blipFill>
            <p:spPr>
              <a:xfrm>
                <a:off x="-1299983" y="1387418"/>
                <a:ext cx="544094" cy="351732"/>
              </a:xfrm>
              <a:prstGeom prst="rect">
                <a:avLst/>
              </a:prstGeom>
            </p:spPr>
          </p:pic>
        </p:grpSp>
        <p:grpSp>
          <p:nvGrpSpPr>
            <p:cNvPr id="5" name="Gruppieren 4">
              <a:extLst>
                <a:ext uri="{FF2B5EF4-FFF2-40B4-BE49-F238E27FC236}">
                  <a16:creationId xmlns="" xmlns:a16="http://schemas.microsoft.com/office/drawing/2014/main" id="{DA8E1A14-FFD2-474B-8B71-3B598FD077D5}"/>
                </a:ext>
              </a:extLst>
            </p:cNvPr>
            <p:cNvGrpSpPr/>
            <p:nvPr/>
          </p:nvGrpSpPr>
          <p:grpSpPr>
            <a:xfrm>
              <a:off x="4225810" y="242520"/>
              <a:ext cx="174312" cy="180868"/>
              <a:chOff x="4008079" y="5074085"/>
              <a:chExt cx="723467" cy="750676"/>
            </a:xfrm>
          </p:grpSpPr>
          <p:sp>
            <p:nvSpPr>
              <p:cNvPr id="194" name="Freeform 35">
                <a:extLst>
                  <a:ext uri="{FF2B5EF4-FFF2-40B4-BE49-F238E27FC236}">
                    <a16:creationId xmlns="" xmlns:a16="http://schemas.microsoft.com/office/drawing/2014/main" id="{A06E5031-9D3F-4F87-91CC-A7DEBA656DF9}"/>
                  </a:ext>
                </a:extLst>
              </p:cNvPr>
              <p:cNvSpPr>
                <a:spLocks noEditPoints="1"/>
              </p:cNvSpPr>
              <p:nvPr/>
            </p:nvSpPr>
            <p:spPr bwMode="auto">
              <a:xfrm>
                <a:off x="4166371" y="5074085"/>
                <a:ext cx="565175" cy="577110"/>
              </a:xfrm>
              <a:custGeom>
                <a:avLst/>
                <a:gdLst>
                  <a:gd name="T0" fmla="*/ 113 w 225"/>
                  <a:gd name="T1" fmla="*/ 225 h 225"/>
                  <a:gd name="T2" fmla="*/ 0 w 225"/>
                  <a:gd name="T3" fmla="*/ 112 h 225"/>
                  <a:gd name="T4" fmla="*/ 113 w 225"/>
                  <a:gd name="T5" fmla="*/ 0 h 225"/>
                  <a:gd name="T6" fmla="*/ 225 w 225"/>
                  <a:gd name="T7" fmla="*/ 112 h 225"/>
                  <a:gd name="T8" fmla="*/ 113 w 225"/>
                  <a:gd name="T9" fmla="*/ 225 h 225"/>
                  <a:gd name="T10" fmla="*/ 113 w 225"/>
                  <a:gd name="T11" fmla="*/ 35 h 225"/>
                  <a:gd name="T12" fmla="*/ 36 w 225"/>
                  <a:gd name="T13" fmla="*/ 112 h 225"/>
                  <a:gd name="T14" fmla="*/ 113 w 225"/>
                  <a:gd name="T15" fmla="*/ 189 h 225"/>
                  <a:gd name="T16" fmla="*/ 189 w 225"/>
                  <a:gd name="T17" fmla="*/ 112 h 225"/>
                  <a:gd name="T18" fmla="*/ 113 w 225"/>
                  <a:gd name="T19" fmla="*/ 35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 h="225">
                    <a:moveTo>
                      <a:pt x="113" y="225"/>
                    </a:moveTo>
                    <a:cubicBezTo>
                      <a:pt x="50" y="225"/>
                      <a:pt x="0" y="175"/>
                      <a:pt x="0" y="112"/>
                    </a:cubicBezTo>
                    <a:cubicBezTo>
                      <a:pt x="0" y="50"/>
                      <a:pt x="50" y="0"/>
                      <a:pt x="113" y="0"/>
                    </a:cubicBezTo>
                    <a:cubicBezTo>
                      <a:pt x="175" y="0"/>
                      <a:pt x="225" y="50"/>
                      <a:pt x="225" y="112"/>
                    </a:cubicBezTo>
                    <a:cubicBezTo>
                      <a:pt x="225" y="175"/>
                      <a:pt x="175" y="225"/>
                      <a:pt x="113" y="225"/>
                    </a:cubicBezTo>
                    <a:close/>
                    <a:moveTo>
                      <a:pt x="113" y="35"/>
                    </a:moveTo>
                    <a:cubicBezTo>
                      <a:pt x="70" y="35"/>
                      <a:pt x="36" y="70"/>
                      <a:pt x="36" y="112"/>
                    </a:cubicBezTo>
                    <a:cubicBezTo>
                      <a:pt x="36" y="155"/>
                      <a:pt x="70" y="189"/>
                      <a:pt x="113" y="189"/>
                    </a:cubicBezTo>
                    <a:cubicBezTo>
                      <a:pt x="155" y="189"/>
                      <a:pt x="189" y="155"/>
                      <a:pt x="189" y="112"/>
                    </a:cubicBezTo>
                    <a:cubicBezTo>
                      <a:pt x="189" y="70"/>
                      <a:pt x="155" y="35"/>
                      <a:pt x="113" y="35"/>
                    </a:cubicBezTo>
                    <a:close/>
                  </a:path>
                </a:pathLst>
              </a:custGeom>
              <a:solidFill>
                <a:srgbClr val="949A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404955"/>
                  </a:solidFill>
                  <a:effectLst/>
                  <a:uLnTx/>
                  <a:uFillTx/>
                  <a:latin typeface="Arial"/>
                </a:endParaRPr>
              </a:p>
            </p:txBody>
          </p:sp>
          <p:sp>
            <p:nvSpPr>
              <p:cNvPr id="195" name="Freeform 36">
                <a:extLst>
                  <a:ext uri="{FF2B5EF4-FFF2-40B4-BE49-F238E27FC236}">
                    <a16:creationId xmlns="" xmlns:a16="http://schemas.microsoft.com/office/drawing/2014/main" id="{19CBFD53-97B4-41EF-94B1-4A76DBC6A8EE}"/>
                  </a:ext>
                </a:extLst>
              </p:cNvPr>
              <p:cNvSpPr>
                <a:spLocks/>
              </p:cNvSpPr>
              <p:nvPr/>
            </p:nvSpPr>
            <p:spPr bwMode="auto">
              <a:xfrm>
                <a:off x="4008079" y="5491731"/>
                <a:ext cx="331457" cy="333030"/>
              </a:xfrm>
              <a:custGeom>
                <a:avLst/>
                <a:gdLst>
                  <a:gd name="T0" fmla="*/ 20 w 132"/>
                  <a:gd name="T1" fmla="*/ 130 h 130"/>
                  <a:gd name="T2" fmla="*/ 7 w 132"/>
                  <a:gd name="T3" fmla="*/ 124 h 130"/>
                  <a:gd name="T4" fmla="*/ 7 w 132"/>
                  <a:gd name="T5" fmla="*/ 99 h 130"/>
                  <a:gd name="T6" fmla="*/ 100 w 132"/>
                  <a:gd name="T7" fmla="*/ 7 h 130"/>
                  <a:gd name="T8" fmla="*/ 125 w 132"/>
                  <a:gd name="T9" fmla="*/ 7 h 130"/>
                  <a:gd name="T10" fmla="*/ 125 w 132"/>
                  <a:gd name="T11" fmla="*/ 32 h 130"/>
                  <a:gd name="T12" fmla="*/ 33 w 132"/>
                  <a:gd name="T13" fmla="*/ 124 h 130"/>
                  <a:gd name="T14" fmla="*/ 20 w 132"/>
                  <a:gd name="T15" fmla="*/ 13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0">
                    <a:moveTo>
                      <a:pt x="20" y="130"/>
                    </a:moveTo>
                    <a:cubicBezTo>
                      <a:pt x="15" y="130"/>
                      <a:pt x="11" y="128"/>
                      <a:pt x="7" y="124"/>
                    </a:cubicBezTo>
                    <a:cubicBezTo>
                      <a:pt x="0" y="117"/>
                      <a:pt x="0" y="106"/>
                      <a:pt x="7" y="99"/>
                    </a:cubicBezTo>
                    <a:cubicBezTo>
                      <a:pt x="100" y="7"/>
                      <a:pt x="100" y="7"/>
                      <a:pt x="100" y="7"/>
                    </a:cubicBezTo>
                    <a:cubicBezTo>
                      <a:pt x="107" y="0"/>
                      <a:pt x="118" y="0"/>
                      <a:pt x="125" y="7"/>
                    </a:cubicBezTo>
                    <a:cubicBezTo>
                      <a:pt x="132" y="14"/>
                      <a:pt x="132" y="25"/>
                      <a:pt x="125" y="32"/>
                    </a:cubicBezTo>
                    <a:cubicBezTo>
                      <a:pt x="33" y="124"/>
                      <a:pt x="33" y="124"/>
                      <a:pt x="33" y="124"/>
                    </a:cubicBezTo>
                    <a:cubicBezTo>
                      <a:pt x="29" y="128"/>
                      <a:pt x="24" y="130"/>
                      <a:pt x="20" y="130"/>
                    </a:cubicBezTo>
                    <a:close/>
                  </a:path>
                </a:pathLst>
              </a:custGeom>
              <a:solidFill>
                <a:srgbClr val="949A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404955"/>
                  </a:solidFill>
                  <a:effectLst/>
                  <a:uLnTx/>
                  <a:uFillTx/>
                  <a:latin typeface="Arial"/>
                </a:endParaRPr>
              </a:p>
            </p:txBody>
          </p:sp>
        </p:grpSp>
      </p:grpSp>
      <p:grpSp>
        <p:nvGrpSpPr>
          <p:cNvPr id="17" name="Gruppieren 16">
            <a:extLst>
              <a:ext uri="{FF2B5EF4-FFF2-40B4-BE49-F238E27FC236}">
                <a16:creationId xmlns="" xmlns:a16="http://schemas.microsoft.com/office/drawing/2014/main" id="{822133B3-6016-441F-BC7A-8642564B4166}"/>
              </a:ext>
            </a:extLst>
          </p:cNvPr>
          <p:cNvGrpSpPr/>
          <p:nvPr/>
        </p:nvGrpSpPr>
        <p:grpSpPr>
          <a:xfrm>
            <a:off x="828136" y="862643"/>
            <a:ext cx="7704304" cy="4002654"/>
            <a:chOff x="938157" y="552451"/>
            <a:chExt cx="3492984" cy="1476000"/>
          </a:xfrm>
        </p:grpSpPr>
        <p:pic>
          <p:nvPicPr>
            <p:cNvPr id="12" name="Grafik 11">
              <a:extLst>
                <a:ext uri="{FF2B5EF4-FFF2-40B4-BE49-F238E27FC236}">
                  <a16:creationId xmlns="" xmlns:a16="http://schemas.microsoft.com/office/drawing/2014/main" id="{947B8801-7851-4A50-B7A0-1C7EC4419667}"/>
                </a:ext>
              </a:extLst>
            </p:cNvPr>
            <p:cNvPicPr>
              <a:picLocks noChangeAspect="1"/>
            </p:cNvPicPr>
            <p:nvPr/>
          </p:nvPicPr>
          <p:blipFill rotWithShape="1">
            <a:blip r:embed="rId4"/>
            <a:srcRect t="22784" b="14382"/>
            <a:stretch/>
          </p:blipFill>
          <p:spPr>
            <a:xfrm>
              <a:off x="938157" y="552451"/>
              <a:ext cx="3264867" cy="1476000"/>
            </a:xfrm>
            <a:prstGeom prst="rect">
              <a:avLst/>
            </a:prstGeom>
          </p:spPr>
        </p:pic>
        <p:pic>
          <p:nvPicPr>
            <p:cNvPr id="196" name="Grafik 195">
              <a:extLst>
                <a:ext uri="{FF2B5EF4-FFF2-40B4-BE49-F238E27FC236}">
                  <a16:creationId xmlns="" xmlns:a16="http://schemas.microsoft.com/office/drawing/2014/main" id="{9727FE12-88BF-4042-9525-7760140086C2}"/>
                </a:ext>
              </a:extLst>
            </p:cNvPr>
            <p:cNvPicPr>
              <a:picLocks noChangeAspect="1"/>
            </p:cNvPicPr>
            <p:nvPr/>
          </p:nvPicPr>
          <p:blipFill rotWithShape="1">
            <a:blip r:embed="rId4"/>
            <a:srcRect l="79185" t="92726" b="3159"/>
            <a:stretch/>
          </p:blipFill>
          <p:spPr>
            <a:xfrm>
              <a:off x="3751542" y="1931773"/>
              <a:ext cx="679599" cy="96678"/>
            </a:xfrm>
            <a:prstGeom prst="rect">
              <a:avLst/>
            </a:prstGeom>
          </p:spPr>
        </p:pic>
      </p:grpSp>
    </p:spTree>
    <p:extLst>
      <p:ext uri="{BB962C8B-B14F-4D97-AF65-F5344CB8AC3E}">
        <p14:creationId xmlns:p14="http://schemas.microsoft.com/office/powerpoint/2010/main" val="7780959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US" dirty="0" smtClean="0"/>
              <a:t>Filing of quantum </a:t>
            </a:r>
            <a:r>
              <a:rPr lang="en-US" dirty="0"/>
              <a:t>sensing &amp; metrology </a:t>
            </a:r>
            <a:r>
              <a:rPr lang="en-US" dirty="0" smtClean="0"/>
              <a:t>patents</a:t>
            </a:r>
            <a:endParaRPr lang="en-GB" dirty="0"/>
          </a:p>
          <a:p>
            <a:endParaRPr lang="en-GB" dirty="0"/>
          </a:p>
        </p:txBody>
      </p:sp>
      <p:sp>
        <p:nvSpPr>
          <p:cNvPr id="4" name="Slide Number Placeholder 3"/>
          <p:cNvSpPr>
            <a:spLocks noGrp="1"/>
          </p:cNvSpPr>
          <p:nvPr>
            <p:ph type="sldNum" sz="quarter" idx="20"/>
          </p:nvPr>
        </p:nvSpPr>
        <p:spPr/>
        <p:txBody>
          <a:bodyPr/>
          <a:lstStyle/>
          <a:p>
            <a:fld id="{9DF67F17-3E1A-4193-A15F-15F53DD43041}" type="slidenum">
              <a:rPr lang="en-GB" smtClean="0"/>
              <a:pPr/>
              <a:t>24</a:t>
            </a:fld>
            <a:endParaRPr lang="en-GB" dirty="0"/>
          </a:p>
        </p:txBody>
      </p:sp>
      <p:sp>
        <p:nvSpPr>
          <p:cNvPr id="5" name="Rechteck 36">
            <a:extLst>
              <a:ext uri="{FF2B5EF4-FFF2-40B4-BE49-F238E27FC236}">
                <a16:creationId xmlns="" xmlns:a16="http://schemas.microsoft.com/office/drawing/2014/main" id="{B2954668-89FC-4BC8-BD07-495B2FE21DB4}"/>
              </a:ext>
            </a:extLst>
          </p:cNvPr>
          <p:cNvSpPr/>
          <p:nvPr/>
        </p:nvSpPr>
        <p:spPr>
          <a:xfrm>
            <a:off x="684001" y="888521"/>
            <a:ext cx="7846636" cy="3890771"/>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7440" tIns="36000" rIns="37440" bIns="36000" rtlCol="0" anchor="t"/>
          <a:lstStyle/>
          <a:p>
            <a:endParaRPr lang="en-GB" sz="800" dirty="0">
              <a:solidFill>
                <a:schemeClr val="tx1"/>
              </a:solidFill>
              <a:cs typeface="Calibri"/>
            </a:endParaRPr>
          </a:p>
        </p:txBody>
      </p:sp>
      <p:graphicFrame>
        <p:nvGraphicFramePr>
          <p:cNvPr id="6" name="Diagramm 25">
            <a:extLst>
              <a:ext uri="{FF2B5EF4-FFF2-40B4-BE49-F238E27FC236}">
                <a16:creationId xmlns="" xmlns:a16="http://schemas.microsoft.com/office/drawing/2014/main" id="{43AD5B6D-5AAD-4048-8ED8-112DFA354EEB}"/>
              </a:ext>
            </a:extLst>
          </p:cNvPr>
          <p:cNvGraphicFramePr/>
          <p:nvPr>
            <p:extLst>
              <p:ext uri="{D42A27DB-BD31-4B8C-83A1-F6EECF244321}">
                <p14:modId xmlns:p14="http://schemas.microsoft.com/office/powerpoint/2010/main" val="1048676673"/>
              </p:ext>
            </p:extLst>
          </p:nvPr>
        </p:nvGraphicFramePr>
        <p:xfrm>
          <a:off x="684001" y="888522"/>
          <a:ext cx="7846636" cy="3890770"/>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uppieren 187">
            <a:extLst>
              <a:ext uri="{FF2B5EF4-FFF2-40B4-BE49-F238E27FC236}">
                <a16:creationId xmlns="" xmlns:a16="http://schemas.microsoft.com/office/drawing/2014/main" id="{60AD2AF0-F45F-4913-B955-CED37338E041}"/>
              </a:ext>
            </a:extLst>
          </p:cNvPr>
          <p:cNvGrpSpPr>
            <a:grpSpLocks noChangeAspect="1"/>
          </p:cNvGrpSpPr>
          <p:nvPr/>
        </p:nvGrpSpPr>
        <p:grpSpPr>
          <a:xfrm>
            <a:off x="8266422" y="529194"/>
            <a:ext cx="288000" cy="288000"/>
            <a:chOff x="-1315936" y="1275284"/>
            <a:chExt cx="576000" cy="576000"/>
          </a:xfrm>
        </p:grpSpPr>
        <p:sp>
          <p:nvSpPr>
            <p:cNvPr id="8" name="Freeform 34">
              <a:extLst>
                <a:ext uri="{FF2B5EF4-FFF2-40B4-BE49-F238E27FC236}">
                  <a16:creationId xmlns="" xmlns:a16="http://schemas.microsoft.com/office/drawing/2014/main" id="{5A39EDF8-4C4C-4D82-91A3-854C0C44A9DC}"/>
                </a:ext>
              </a:extLst>
            </p:cNvPr>
            <p:cNvSpPr>
              <a:spLocks/>
            </p:cNvSpPr>
            <p:nvPr/>
          </p:nvSpPr>
          <p:spPr bwMode="auto">
            <a:xfrm>
              <a:off x="-1315936" y="1275284"/>
              <a:ext cx="576000" cy="576000"/>
            </a:xfrm>
            <a:custGeom>
              <a:avLst/>
              <a:gdLst>
                <a:gd name="T0" fmla="*/ 45 w 363"/>
                <a:gd name="T1" fmla="*/ 0 h 363"/>
                <a:gd name="T2" fmla="*/ 0 w 363"/>
                <a:gd name="T3" fmla="*/ 45 h 363"/>
                <a:gd name="T4" fmla="*/ 0 w 363"/>
                <a:gd name="T5" fmla="*/ 317 h 363"/>
                <a:gd name="T6" fmla="*/ 45 w 363"/>
                <a:gd name="T7" fmla="*/ 363 h 363"/>
                <a:gd name="T8" fmla="*/ 317 w 363"/>
                <a:gd name="T9" fmla="*/ 363 h 363"/>
                <a:gd name="T10" fmla="*/ 363 w 363"/>
                <a:gd name="T11" fmla="*/ 317 h 363"/>
                <a:gd name="T12" fmla="*/ 363 w 363"/>
                <a:gd name="T13" fmla="*/ 45 h 363"/>
                <a:gd name="T14" fmla="*/ 317 w 363"/>
                <a:gd name="T15" fmla="*/ 0 h 363"/>
                <a:gd name="T16" fmla="*/ 45 w 363"/>
                <a:gd name="T17"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363">
                  <a:moveTo>
                    <a:pt x="45" y="0"/>
                  </a:moveTo>
                  <a:cubicBezTo>
                    <a:pt x="45" y="0"/>
                    <a:pt x="0" y="0"/>
                    <a:pt x="0" y="45"/>
                  </a:cubicBezTo>
                  <a:cubicBezTo>
                    <a:pt x="0" y="317"/>
                    <a:pt x="0" y="317"/>
                    <a:pt x="0" y="317"/>
                  </a:cubicBezTo>
                  <a:cubicBezTo>
                    <a:pt x="0" y="317"/>
                    <a:pt x="0" y="363"/>
                    <a:pt x="45" y="363"/>
                  </a:cubicBezTo>
                  <a:cubicBezTo>
                    <a:pt x="317" y="363"/>
                    <a:pt x="317" y="363"/>
                    <a:pt x="317" y="363"/>
                  </a:cubicBezTo>
                  <a:cubicBezTo>
                    <a:pt x="317" y="363"/>
                    <a:pt x="363" y="363"/>
                    <a:pt x="363" y="317"/>
                  </a:cubicBezTo>
                  <a:cubicBezTo>
                    <a:pt x="363" y="45"/>
                    <a:pt x="363" y="45"/>
                    <a:pt x="363" y="45"/>
                  </a:cubicBezTo>
                  <a:cubicBezTo>
                    <a:pt x="363" y="45"/>
                    <a:pt x="363" y="0"/>
                    <a:pt x="317" y="0"/>
                  </a:cubicBezTo>
                  <a:lnTo>
                    <a:pt x="45"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a:defRPr/>
              </a:pPr>
              <a:endParaRPr lang="en-GB" kern="0" dirty="0">
                <a:solidFill>
                  <a:srgbClr val="3B464D"/>
                </a:solidFill>
                <a:latin typeface="Arial"/>
              </a:endParaRPr>
            </a:p>
          </p:txBody>
        </p:sp>
        <p:pic>
          <p:nvPicPr>
            <p:cNvPr id="9" name="Grafik 189">
              <a:extLst>
                <a:ext uri="{FF2B5EF4-FFF2-40B4-BE49-F238E27FC236}">
                  <a16:creationId xmlns="" xmlns:a16="http://schemas.microsoft.com/office/drawing/2014/main" id="{71C6E015-D94E-49B5-B047-BB524F35DD26}"/>
                </a:ext>
              </a:extLst>
            </p:cNvPr>
            <p:cNvPicPr>
              <a:picLocks noChangeAspect="1"/>
            </p:cNvPicPr>
            <p:nvPr/>
          </p:nvPicPr>
          <p:blipFill>
            <a:blip r:embed="rId4"/>
            <a:stretch>
              <a:fillRect/>
            </a:stretch>
          </p:blipFill>
          <p:spPr>
            <a:xfrm>
              <a:off x="-1299983" y="1387418"/>
              <a:ext cx="544094" cy="351732"/>
            </a:xfrm>
            <a:prstGeom prst="rect">
              <a:avLst/>
            </a:prstGeom>
          </p:spPr>
        </p:pic>
      </p:grpSp>
      <p:cxnSp>
        <p:nvCxnSpPr>
          <p:cNvPr id="10" name="Gerader Verbinder 38">
            <a:extLst>
              <a:ext uri="{FF2B5EF4-FFF2-40B4-BE49-F238E27FC236}">
                <a16:creationId xmlns="" xmlns:a16="http://schemas.microsoft.com/office/drawing/2014/main" id="{4070CF55-8F4A-44DF-A1FF-C301B05C3FB7}"/>
              </a:ext>
            </a:extLst>
          </p:cNvPr>
          <p:cNvCxnSpPr/>
          <p:nvPr/>
        </p:nvCxnSpPr>
        <p:spPr>
          <a:xfrm>
            <a:off x="684000" y="888522"/>
            <a:ext cx="78466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84642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GB" dirty="0"/>
              <a:t>Top technology evolution </a:t>
            </a:r>
            <a:r>
              <a:rPr lang="en-GB" dirty="0" err="1"/>
              <a:t>heatmap</a:t>
            </a:r>
            <a:endParaRPr lang="en-GB" dirty="0"/>
          </a:p>
          <a:p>
            <a:endParaRPr lang="en-GB" dirty="0"/>
          </a:p>
        </p:txBody>
      </p:sp>
      <p:sp>
        <p:nvSpPr>
          <p:cNvPr id="4" name="Slide Number Placeholder 3"/>
          <p:cNvSpPr>
            <a:spLocks noGrp="1"/>
          </p:cNvSpPr>
          <p:nvPr>
            <p:ph type="sldNum" sz="quarter" idx="20"/>
          </p:nvPr>
        </p:nvSpPr>
        <p:spPr/>
        <p:txBody>
          <a:bodyPr/>
          <a:lstStyle/>
          <a:p>
            <a:fld id="{9DF67F17-3E1A-4193-A15F-15F53DD43041}" type="slidenum">
              <a:rPr lang="en-GB" smtClean="0"/>
              <a:pPr/>
              <a:t>25</a:t>
            </a:fld>
            <a:endParaRPr lang="en-GB" dirty="0"/>
          </a:p>
        </p:txBody>
      </p:sp>
      <p:grpSp>
        <p:nvGrpSpPr>
          <p:cNvPr id="5" name="Gruppieren 86">
            <a:extLst>
              <a:ext uri="{FF2B5EF4-FFF2-40B4-BE49-F238E27FC236}">
                <a16:creationId xmlns="" xmlns:a16="http://schemas.microsoft.com/office/drawing/2014/main" id="{2F8CB6B9-E7EA-4847-AC03-18A10CCD71C6}"/>
              </a:ext>
            </a:extLst>
          </p:cNvPr>
          <p:cNvGrpSpPr>
            <a:grpSpLocks noChangeAspect="1"/>
          </p:cNvGrpSpPr>
          <p:nvPr/>
        </p:nvGrpSpPr>
        <p:grpSpPr>
          <a:xfrm>
            <a:off x="8254910" y="457240"/>
            <a:ext cx="288000" cy="288000"/>
            <a:chOff x="3891966" y="9411768"/>
            <a:chExt cx="1080000" cy="1080000"/>
          </a:xfrm>
        </p:grpSpPr>
        <p:sp>
          <p:nvSpPr>
            <p:cNvPr id="6" name="Freeform 34">
              <a:extLst>
                <a:ext uri="{FF2B5EF4-FFF2-40B4-BE49-F238E27FC236}">
                  <a16:creationId xmlns="" xmlns:a16="http://schemas.microsoft.com/office/drawing/2014/main" id="{3CDDE69C-93DF-44D6-8678-614A6A2CADB8}"/>
                </a:ext>
              </a:extLst>
            </p:cNvPr>
            <p:cNvSpPr>
              <a:spLocks noChangeAspect="1"/>
            </p:cNvSpPr>
            <p:nvPr/>
          </p:nvSpPr>
          <p:spPr bwMode="auto">
            <a:xfrm>
              <a:off x="3891966" y="9411768"/>
              <a:ext cx="1080000" cy="1080000"/>
            </a:xfrm>
            <a:custGeom>
              <a:avLst/>
              <a:gdLst>
                <a:gd name="T0" fmla="*/ 45 w 363"/>
                <a:gd name="T1" fmla="*/ 0 h 363"/>
                <a:gd name="T2" fmla="*/ 0 w 363"/>
                <a:gd name="T3" fmla="*/ 45 h 363"/>
                <a:gd name="T4" fmla="*/ 0 w 363"/>
                <a:gd name="T5" fmla="*/ 317 h 363"/>
                <a:gd name="T6" fmla="*/ 45 w 363"/>
                <a:gd name="T7" fmla="*/ 363 h 363"/>
                <a:gd name="T8" fmla="*/ 317 w 363"/>
                <a:gd name="T9" fmla="*/ 363 h 363"/>
                <a:gd name="T10" fmla="*/ 363 w 363"/>
                <a:gd name="T11" fmla="*/ 317 h 363"/>
                <a:gd name="T12" fmla="*/ 363 w 363"/>
                <a:gd name="T13" fmla="*/ 45 h 363"/>
                <a:gd name="T14" fmla="*/ 317 w 363"/>
                <a:gd name="T15" fmla="*/ 0 h 363"/>
                <a:gd name="T16" fmla="*/ 45 w 363"/>
                <a:gd name="T17"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363">
                  <a:moveTo>
                    <a:pt x="45" y="0"/>
                  </a:moveTo>
                  <a:cubicBezTo>
                    <a:pt x="45" y="0"/>
                    <a:pt x="0" y="0"/>
                    <a:pt x="0" y="45"/>
                  </a:cubicBezTo>
                  <a:cubicBezTo>
                    <a:pt x="0" y="317"/>
                    <a:pt x="0" y="317"/>
                    <a:pt x="0" y="317"/>
                  </a:cubicBezTo>
                  <a:cubicBezTo>
                    <a:pt x="0" y="317"/>
                    <a:pt x="0" y="363"/>
                    <a:pt x="45" y="363"/>
                  </a:cubicBezTo>
                  <a:cubicBezTo>
                    <a:pt x="317" y="363"/>
                    <a:pt x="317" y="363"/>
                    <a:pt x="317" y="363"/>
                  </a:cubicBezTo>
                  <a:cubicBezTo>
                    <a:pt x="317" y="363"/>
                    <a:pt x="363" y="363"/>
                    <a:pt x="363" y="317"/>
                  </a:cubicBezTo>
                  <a:cubicBezTo>
                    <a:pt x="363" y="45"/>
                    <a:pt x="363" y="45"/>
                    <a:pt x="363" y="45"/>
                  </a:cubicBezTo>
                  <a:cubicBezTo>
                    <a:pt x="363" y="45"/>
                    <a:pt x="363" y="0"/>
                    <a:pt x="317" y="0"/>
                  </a:cubicBezTo>
                  <a:lnTo>
                    <a:pt x="45"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3B464D"/>
                </a:solidFill>
                <a:effectLst/>
                <a:uLnTx/>
                <a:uFillTx/>
                <a:latin typeface="Arial"/>
              </a:endParaRPr>
            </a:p>
          </p:txBody>
        </p:sp>
        <p:grpSp>
          <p:nvGrpSpPr>
            <p:cNvPr id="7" name="Gruppieren 91">
              <a:extLst>
                <a:ext uri="{FF2B5EF4-FFF2-40B4-BE49-F238E27FC236}">
                  <a16:creationId xmlns="" xmlns:a16="http://schemas.microsoft.com/office/drawing/2014/main" id="{554101E3-F93C-4594-BE1B-84931220075B}"/>
                </a:ext>
              </a:extLst>
            </p:cNvPr>
            <p:cNvGrpSpPr>
              <a:grpSpLocks noChangeAspect="1"/>
            </p:cNvGrpSpPr>
            <p:nvPr/>
          </p:nvGrpSpPr>
          <p:grpSpPr>
            <a:xfrm>
              <a:off x="4010493" y="9760844"/>
              <a:ext cx="842400" cy="151299"/>
              <a:chOff x="5841159" y="2558538"/>
              <a:chExt cx="1052673" cy="189064"/>
            </a:xfrm>
            <a:solidFill>
              <a:schemeClr val="bg1"/>
            </a:solidFill>
          </p:grpSpPr>
          <p:sp>
            <p:nvSpPr>
              <p:cNvPr id="23" name="Freeform 34">
                <a:extLst>
                  <a:ext uri="{FF2B5EF4-FFF2-40B4-BE49-F238E27FC236}">
                    <a16:creationId xmlns="" xmlns:a16="http://schemas.microsoft.com/office/drawing/2014/main" id="{7DCACAF5-94DD-4D85-BFA3-D6C0E1DAB7B5}"/>
                  </a:ext>
                </a:extLst>
              </p:cNvPr>
              <p:cNvSpPr>
                <a:spLocks noChangeAspect="1"/>
              </p:cNvSpPr>
              <p:nvPr/>
            </p:nvSpPr>
            <p:spPr bwMode="auto">
              <a:xfrm>
                <a:off x="5841159" y="2558538"/>
                <a:ext cx="189064" cy="189064"/>
              </a:xfrm>
              <a:custGeom>
                <a:avLst/>
                <a:gdLst>
                  <a:gd name="T0" fmla="*/ 45 w 363"/>
                  <a:gd name="T1" fmla="*/ 0 h 363"/>
                  <a:gd name="T2" fmla="*/ 0 w 363"/>
                  <a:gd name="T3" fmla="*/ 45 h 363"/>
                  <a:gd name="T4" fmla="*/ 0 w 363"/>
                  <a:gd name="T5" fmla="*/ 317 h 363"/>
                  <a:gd name="T6" fmla="*/ 45 w 363"/>
                  <a:gd name="T7" fmla="*/ 363 h 363"/>
                  <a:gd name="T8" fmla="*/ 317 w 363"/>
                  <a:gd name="T9" fmla="*/ 363 h 363"/>
                  <a:gd name="T10" fmla="*/ 363 w 363"/>
                  <a:gd name="T11" fmla="*/ 317 h 363"/>
                  <a:gd name="T12" fmla="*/ 363 w 363"/>
                  <a:gd name="T13" fmla="*/ 45 h 363"/>
                  <a:gd name="T14" fmla="*/ 317 w 363"/>
                  <a:gd name="T15" fmla="*/ 0 h 363"/>
                  <a:gd name="T16" fmla="*/ 45 w 363"/>
                  <a:gd name="T17"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363">
                    <a:moveTo>
                      <a:pt x="45" y="0"/>
                    </a:moveTo>
                    <a:cubicBezTo>
                      <a:pt x="45" y="0"/>
                      <a:pt x="0" y="0"/>
                      <a:pt x="0" y="45"/>
                    </a:cubicBezTo>
                    <a:cubicBezTo>
                      <a:pt x="0" y="317"/>
                      <a:pt x="0" y="317"/>
                      <a:pt x="0" y="317"/>
                    </a:cubicBezTo>
                    <a:cubicBezTo>
                      <a:pt x="0" y="317"/>
                      <a:pt x="0" y="363"/>
                      <a:pt x="45" y="363"/>
                    </a:cubicBezTo>
                    <a:cubicBezTo>
                      <a:pt x="317" y="363"/>
                      <a:pt x="317" y="363"/>
                      <a:pt x="317" y="363"/>
                    </a:cubicBezTo>
                    <a:cubicBezTo>
                      <a:pt x="317" y="363"/>
                      <a:pt x="363" y="363"/>
                      <a:pt x="363" y="317"/>
                    </a:cubicBezTo>
                    <a:cubicBezTo>
                      <a:pt x="363" y="45"/>
                      <a:pt x="363" y="45"/>
                      <a:pt x="363" y="45"/>
                    </a:cubicBezTo>
                    <a:cubicBezTo>
                      <a:pt x="363" y="45"/>
                      <a:pt x="363" y="0"/>
                      <a:pt x="317" y="0"/>
                    </a:cubicBezTo>
                    <a:lnTo>
                      <a:pt x="45" y="0"/>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3B464D"/>
                  </a:solidFill>
                  <a:effectLst/>
                  <a:uLnTx/>
                  <a:uFillTx/>
                  <a:latin typeface="Arial"/>
                </a:endParaRPr>
              </a:p>
            </p:txBody>
          </p:sp>
          <p:sp>
            <p:nvSpPr>
              <p:cNvPr id="24" name="Freeform 34">
                <a:extLst>
                  <a:ext uri="{FF2B5EF4-FFF2-40B4-BE49-F238E27FC236}">
                    <a16:creationId xmlns="" xmlns:a16="http://schemas.microsoft.com/office/drawing/2014/main" id="{FED34420-7973-4503-8AB1-85C470111EF9}"/>
                  </a:ext>
                </a:extLst>
              </p:cNvPr>
              <p:cNvSpPr>
                <a:spLocks noChangeAspect="1"/>
              </p:cNvSpPr>
              <p:nvPr/>
            </p:nvSpPr>
            <p:spPr bwMode="auto">
              <a:xfrm>
                <a:off x="6129029" y="2558538"/>
                <a:ext cx="189064" cy="189064"/>
              </a:xfrm>
              <a:custGeom>
                <a:avLst/>
                <a:gdLst>
                  <a:gd name="T0" fmla="*/ 45 w 363"/>
                  <a:gd name="T1" fmla="*/ 0 h 363"/>
                  <a:gd name="T2" fmla="*/ 0 w 363"/>
                  <a:gd name="T3" fmla="*/ 45 h 363"/>
                  <a:gd name="T4" fmla="*/ 0 w 363"/>
                  <a:gd name="T5" fmla="*/ 317 h 363"/>
                  <a:gd name="T6" fmla="*/ 45 w 363"/>
                  <a:gd name="T7" fmla="*/ 363 h 363"/>
                  <a:gd name="T8" fmla="*/ 317 w 363"/>
                  <a:gd name="T9" fmla="*/ 363 h 363"/>
                  <a:gd name="T10" fmla="*/ 363 w 363"/>
                  <a:gd name="T11" fmla="*/ 317 h 363"/>
                  <a:gd name="T12" fmla="*/ 363 w 363"/>
                  <a:gd name="T13" fmla="*/ 45 h 363"/>
                  <a:gd name="T14" fmla="*/ 317 w 363"/>
                  <a:gd name="T15" fmla="*/ 0 h 363"/>
                  <a:gd name="T16" fmla="*/ 45 w 363"/>
                  <a:gd name="T17"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363">
                    <a:moveTo>
                      <a:pt x="45" y="0"/>
                    </a:moveTo>
                    <a:cubicBezTo>
                      <a:pt x="45" y="0"/>
                      <a:pt x="0" y="0"/>
                      <a:pt x="0" y="45"/>
                    </a:cubicBezTo>
                    <a:cubicBezTo>
                      <a:pt x="0" y="317"/>
                      <a:pt x="0" y="317"/>
                      <a:pt x="0" y="317"/>
                    </a:cubicBezTo>
                    <a:cubicBezTo>
                      <a:pt x="0" y="317"/>
                      <a:pt x="0" y="363"/>
                      <a:pt x="45" y="363"/>
                    </a:cubicBezTo>
                    <a:cubicBezTo>
                      <a:pt x="317" y="363"/>
                      <a:pt x="317" y="363"/>
                      <a:pt x="317" y="363"/>
                    </a:cubicBezTo>
                    <a:cubicBezTo>
                      <a:pt x="317" y="363"/>
                      <a:pt x="363" y="363"/>
                      <a:pt x="363" y="317"/>
                    </a:cubicBezTo>
                    <a:cubicBezTo>
                      <a:pt x="363" y="45"/>
                      <a:pt x="363" y="45"/>
                      <a:pt x="363" y="45"/>
                    </a:cubicBezTo>
                    <a:cubicBezTo>
                      <a:pt x="363" y="45"/>
                      <a:pt x="363" y="0"/>
                      <a:pt x="317" y="0"/>
                    </a:cubicBezTo>
                    <a:lnTo>
                      <a:pt x="45" y="0"/>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3B464D"/>
                  </a:solidFill>
                  <a:effectLst/>
                  <a:uLnTx/>
                  <a:uFillTx/>
                  <a:latin typeface="Arial"/>
                </a:endParaRPr>
              </a:p>
            </p:txBody>
          </p:sp>
          <p:sp>
            <p:nvSpPr>
              <p:cNvPr id="25" name="Freeform 34">
                <a:extLst>
                  <a:ext uri="{FF2B5EF4-FFF2-40B4-BE49-F238E27FC236}">
                    <a16:creationId xmlns="" xmlns:a16="http://schemas.microsoft.com/office/drawing/2014/main" id="{C9D7FE1A-077A-4A17-9B1E-CAE413117495}"/>
                  </a:ext>
                </a:extLst>
              </p:cNvPr>
              <p:cNvSpPr>
                <a:spLocks noChangeAspect="1"/>
              </p:cNvSpPr>
              <p:nvPr/>
            </p:nvSpPr>
            <p:spPr bwMode="auto">
              <a:xfrm>
                <a:off x="6416899" y="2558538"/>
                <a:ext cx="189064" cy="189064"/>
              </a:xfrm>
              <a:custGeom>
                <a:avLst/>
                <a:gdLst>
                  <a:gd name="T0" fmla="*/ 45 w 363"/>
                  <a:gd name="T1" fmla="*/ 0 h 363"/>
                  <a:gd name="T2" fmla="*/ 0 w 363"/>
                  <a:gd name="T3" fmla="*/ 45 h 363"/>
                  <a:gd name="T4" fmla="*/ 0 w 363"/>
                  <a:gd name="T5" fmla="*/ 317 h 363"/>
                  <a:gd name="T6" fmla="*/ 45 w 363"/>
                  <a:gd name="T7" fmla="*/ 363 h 363"/>
                  <a:gd name="T8" fmla="*/ 317 w 363"/>
                  <a:gd name="T9" fmla="*/ 363 h 363"/>
                  <a:gd name="T10" fmla="*/ 363 w 363"/>
                  <a:gd name="T11" fmla="*/ 317 h 363"/>
                  <a:gd name="T12" fmla="*/ 363 w 363"/>
                  <a:gd name="T13" fmla="*/ 45 h 363"/>
                  <a:gd name="T14" fmla="*/ 317 w 363"/>
                  <a:gd name="T15" fmla="*/ 0 h 363"/>
                  <a:gd name="T16" fmla="*/ 45 w 363"/>
                  <a:gd name="T17"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363">
                    <a:moveTo>
                      <a:pt x="45" y="0"/>
                    </a:moveTo>
                    <a:cubicBezTo>
                      <a:pt x="45" y="0"/>
                      <a:pt x="0" y="0"/>
                      <a:pt x="0" y="45"/>
                    </a:cubicBezTo>
                    <a:cubicBezTo>
                      <a:pt x="0" y="317"/>
                      <a:pt x="0" y="317"/>
                      <a:pt x="0" y="317"/>
                    </a:cubicBezTo>
                    <a:cubicBezTo>
                      <a:pt x="0" y="317"/>
                      <a:pt x="0" y="363"/>
                      <a:pt x="45" y="363"/>
                    </a:cubicBezTo>
                    <a:cubicBezTo>
                      <a:pt x="317" y="363"/>
                      <a:pt x="317" y="363"/>
                      <a:pt x="317" y="363"/>
                    </a:cubicBezTo>
                    <a:cubicBezTo>
                      <a:pt x="317" y="363"/>
                      <a:pt x="363" y="363"/>
                      <a:pt x="363" y="317"/>
                    </a:cubicBezTo>
                    <a:cubicBezTo>
                      <a:pt x="363" y="45"/>
                      <a:pt x="363" y="45"/>
                      <a:pt x="363" y="45"/>
                    </a:cubicBezTo>
                    <a:cubicBezTo>
                      <a:pt x="363" y="45"/>
                      <a:pt x="363" y="0"/>
                      <a:pt x="317" y="0"/>
                    </a:cubicBezTo>
                    <a:lnTo>
                      <a:pt x="45" y="0"/>
                    </a:lnTo>
                    <a:close/>
                  </a:path>
                </a:pathLst>
              </a:custGeom>
              <a:solidFill>
                <a:srgbClr val="949A9E"/>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3B464D"/>
                  </a:solidFill>
                  <a:effectLst/>
                  <a:uLnTx/>
                  <a:uFillTx/>
                  <a:latin typeface="Arial"/>
                </a:endParaRPr>
              </a:p>
            </p:txBody>
          </p:sp>
          <p:sp>
            <p:nvSpPr>
              <p:cNvPr id="26" name="Freeform 34">
                <a:extLst>
                  <a:ext uri="{FF2B5EF4-FFF2-40B4-BE49-F238E27FC236}">
                    <a16:creationId xmlns="" xmlns:a16="http://schemas.microsoft.com/office/drawing/2014/main" id="{6AFA0A15-9A47-4C32-9CE9-EE860F8218D6}"/>
                  </a:ext>
                </a:extLst>
              </p:cNvPr>
              <p:cNvSpPr>
                <a:spLocks noChangeAspect="1"/>
              </p:cNvSpPr>
              <p:nvPr/>
            </p:nvSpPr>
            <p:spPr bwMode="auto">
              <a:xfrm>
                <a:off x="6704768" y="2558538"/>
                <a:ext cx="189064" cy="189064"/>
              </a:xfrm>
              <a:custGeom>
                <a:avLst/>
                <a:gdLst>
                  <a:gd name="T0" fmla="*/ 45 w 363"/>
                  <a:gd name="T1" fmla="*/ 0 h 363"/>
                  <a:gd name="T2" fmla="*/ 0 w 363"/>
                  <a:gd name="T3" fmla="*/ 45 h 363"/>
                  <a:gd name="T4" fmla="*/ 0 w 363"/>
                  <a:gd name="T5" fmla="*/ 317 h 363"/>
                  <a:gd name="T6" fmla="*/ 45 w 363"/>
                  <a:gd name="T7" fmla="*/ 363 h 363"/>
                  <a:gd name="T8" fmla="*/ 317 w 363"/>
                  <a:gd name="T9" fmla="*/ 363 h 363"/>
                  <a:gd name="T10" fmla="*/ 363 w 363"/>
                  <a:gd name="T11" fmla="*/ 317 h 363"/>
                  <a:gd name="T12" fmla="*/ 363 w 363"/>
                  <a:gd name="T13" fmla="*/ 45 h 363"/>
                  <a:gd name="T14" fmla="*/ 317 w 363"/>
                  <a:gd name="T15" fmla="*/ 0 h 363"/>
                  <a:gd name="T16" fmla="*/ 45 w 363"/>
                  <a:gd name="T17"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363">
                    <a:moveTo>
                      <a:pt x="45" y="0"/>
                    </a:moveTo>
                    <a:cubicBezTo>
                      <a:pt x="45" y="0"/>
                      <a:pt x="0" y="0"/>
                      <a:pt x="0" y="45"/>
                    </a:cubicBezTo>
                    <a:cubicBezTo>
                      <a:pt x="0" y="317"/>
                      <a:pt x="0" y="317"/>
                      <a:pt x="0" y="317"/>
                    </a:cubicBezTo>
                    <a:cubicBezTo>
                      <a:pt x="0" y="317"/>
                      <a:pt x="0" y="363"/>
                      <a:pt x="45" y="363"/>
                    </a:cubicBezTo>
                    <a:cubicBezTo>
                      <a:pt x="317" y="363"/>
                      <a:pt x="317" y="363"/>
                      <a:pt x="317" y="363"/>
                    </a:cubicBezTo>
                    <a:cubicBezTo>
                      <a:pt x="317" y="363"/>
                      <a:pt x="363" y="363"/>
                      <a:pt x="363" y="317"/>
                    </a:cubicBezTo>
                    <a:cubicBezTo>
                      <a:pt x="363" y="45"/>
                      <a:pt x="363" y="45"/>
                      <a:pt x="363" y="45"/>
                    </a:cubicBezTo>
                    <a:cubicBezTo>
                      <a:pt x="363" y="45"/>
                      <a:pt x="363" y="0"/>
                      <a:pt x="317" y="0"/>
                    </a:cubicBezTo>
                    <a:lnTo>
                      <a:pt x="45" y="0"/>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3B464D"/>
                  </a:solidFill>
                  <a:effectLst/>
                  <a:uLnTx/>
                  <a:uFillTx/>
                  <a:latin typeface="Arial"/>
                </a:endParaRPr>
              </a:p>
            </p:txBody>
          </p:sp>
        </p:grpSp>
        <p:grpSp>
          <p:nvGrpSpPr>
            <p:cNvPr id="8" name="Gruppieren 92">
              <a:extLst>
                <a:ext uri="{FF2B5EF4-FFF2-40B4-BE49-F238E27FC236}">
                  <a16:creationId xmlns="" xmlns:a16="http://schemas.microsoft.com/office/drawing/2014/main" id="{D716C33A-9638-4309-9C06-EC3ABCADCE85}"/>
                </a:ext>
              </a:extLst>
            </p:cNvPr>
            <p:cNvGrpSpPr>
              <a:grpSpLocks noChangeAspect="1"/>
            </p:cNvGrpSpPr>
            <p:nvPr/>
          </p:nvGrpSpPr>
          <p:grpSpPr>
            <a:xfrm>
              <a:off x="4010493" y="9991393"/>
              <a:ext cx="842400" cy="151299"/>
              <a:chOff x="5841159" y="2558538"/>
              <a:chExt cx="1052673" cy="189064"/>
            </a:xfrm>
            <a:solidFill>
              <a:schemeClr val="bg1"/>
            </a:solidFill>
          </p:grpSpPr>
          <p:sp>
            <p:nvSpPr>
              <p:cNvPr id="19" name="Freeform 34">
                <a:extLst>
                  <a:ext uri="{FF2B5EF4-FFF2-40B4-BE49-F238E27FC236}">
                    <a16:creationId xmlns="" xmlns:a16="http://schemas.microsoft.com/office/drawing/2014/main" id="{A4EFAE98-AE61-49CF-90DB-3F62DC94605A}"/>
                  </a:ext>
                </a:extLst>
              </p:cNvPr>
              <p:cNvSpPr>
                <a:spLocks noChangeAspect="1"/>
              </p:cNvSpPr>
              <p:nvPr/>
            </p:nvSpPr>
            <p:spPr bwMode="auto">
              <a:xfrm>
                <a:off x="5841159" y="2558538"/>
                <a:ext cx="189064" cy="189064"/>
              </a:xfrm>
              <a:custGeom>
                <a:avLst/>
                <a:gdLst>
                  <a:gd name="T0" fmla="*/ 45 w 363"/>
                  <a:gd name="T1" fmla="*/ 0 h 363"/>
                  <a:gd name="T2" fmla="*/ 0 w 363"/>
                  <a:gd name="T3" fmla="*/ 45 h 363"/>
                  <a:gd name="T4" fmla="*/ 0 w 363"/>
                  <a:gd name="T5" fmla="*/ 317 h 363"/>
                  <a:gd name="T6" fmla="*/ 45 w 363"/>
                  <a:gd name="T7" fmla="*/ 363 h 363"/>
                  <a:gd name="T8" fmla="*/ 317 w 363"/>
                  <a:gd name="T9" fmla="*/ 363 h 363"/>
                  <a:gd name="T10" fmla="*/ 363 w 363"/>
                  <a:gd name="T11" fmla="*/ 317 h 363"/>
                  <a:gd name="T12" fmla="*/ 363 w 363"/>
                  <a:gd name="T13" fmla="*/ 45 h 363"/>
                  <a:gd name="T14" fmla="*/ 317 w 363"/>
                  <a:gd name="T15" fmla="*/ 0 h 363"/>
                  <a:gd name="T16" fmla="*/ 45 w 363"/>
                  <a:gd name="T17"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363">
                    <a:moveTo>
                      <a:pt x="45" y="0"/>
                    </a:moveTo>
                    <a:cubicBezTo>
                      <a:pt x="45" y="0"/>
                      <a:pt x="0" y="0"/>
                      <a:pt x="0" y="45"/>
                    </a:cubicBezTo>
                    <a:cubicBezTo>
                      <a:pt x="0" y="317"/>
                      <a:pt x="0" y="317"/>
                      <a:pt x="0" y="317"/>
                    </a:cubicBezTo>
                    <a:cubicBezTo>
                      <a:pt x="0" y="317"/>
                      <a:pt x="0" y="363"/>
                      <a:pt x="45" y="363"/>
                    </a:cubicBezTo>
                    <a:cubicBezTo>
                      <a:pt x="317" y="363"/>
                      <a:pt x="317" y="363"/>
                      <a:pt x="317" y="363"/>
                    </a:cubicBezTo>
                    <a:cubicBezTo>
                      <a:pt x="317" y="363"/>
                      <a:pt x="363" y="363"/>
                      <a:pt x="363" y="317"/>
                    </a:cubicBezTo>
                    <a:cubicBezTo>
                      <a:pt x="363" y="45"/>
                      <a:pt x="363" y="45"/>
                      <a:pt x="363" y="45"/>
                    </a:cubicBezTo>
                    <a:cubicBezTo>
                      <a:pt x="363" y="45"/>
                      <a:pt x="363" y="0"/>
                      <a:pt x="317" y="0"/>
                    </a:cubicBezTo>
                    <a:lnTo>
                      <a:pt x="45" y="0"/>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3B464D"/>
                  </a:solidFill>
                  <a:effectLst/>
                  <a:uLnTx/>
                  <a:uFillTx/>
                  <a:latin typeface="Arial"/>
                </a:endParaRPr>
              </a:p>
            </p:txBody>
          </p:sp>
          <p:sp>
            <p:nvSpPr>
              <p:cNvPr id="20" name="Freeform 34">
                <a:extLst>
                  <a:ext uri="{FF2B5EF4-FFF2-40B4-BE49-F238E27FC236}">
                    <a16:creationId xmlns="" xmlns:a16="http://schemas.microsoft.com/office/drawing/2014/main" id="{5EB9CE9D-DB79-4310-A037-426C816FAC0D}"/>
                  </a:ext>
                </a:extLst>
              </p:cNvPr>
              <p:cNvSpPr>
                <a:spLocks noChangeAspect="1"/>
              </p:cNvSpPr>
              <p:nvPr/>
            </p:nvSpPr>
            <p:spPr bwMode="auto">
              <a:xfrm>
                <a:off x="6129029" y="2558538"/>
                <a:ext cx="189064" cy="189064"/>
              </a:xfrm>
              <a:custGeom>
                <a:avLst/>
                <a:gdLst>
                  <a:gd name="T0" fmla="*/ 45 w 363"/>
                  <a:gd name="T1" fmla="*/ 0 h 363"/>
                  <a:gd name="T2" fmla="*/ 0 w 363"/>
                  <a:gd name="T3" fmla="*/ 45 h 363"/>
                  <a:gd name="T4" fmla="*/ 0 w 363"/>
                  <a:gd name="T5" fmla="*/ 317 h 363"/>
                  <a:gd name="T6" fmla="*/ 45 w 363"/>
                  <a:gd name="T7" fmla="*/ 363 h 363"/>
                  <a:gd name="T8" fmla="*/ 317 w 363"/>
                  <a:gd name="T9" fmla="*/ 363 h 363"/>
                  <a:gd name="T10" fmla="*/ 363 w 363"/>
                  <a:gd name="T11" fmla="*/ 317 h 363"/>
                  <a:gd name="T12" fmla="*/ 363 w 363"/>
                  <a:gd name="T13" fmla="*/ 45 h 363"/>
                  <a:gd name="T14" fmla="*/ 317 w 363"/>
                  <a:gd name="T15" fmla="*/ 0 h 363"/>
                  <a:gd name="T16" fmla="*/ 45 w 363"/>
                  <a:gd name="T17"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363">
                    <a:moveTo>
                      <a:pt x="45" y="0"/>
                    </a:moveTo>
                    <a:cubicBezTo>
                      <a:pt x="45" y="0"/>
                      <a:pt x="0" y="0"/>
                      <a:pt x="0" y="45"/>
                    </a:cubicBezTo>
                    <a:cubicBezTo>
                      <a:pt x="0" y="317"/>
                      <a:pt x="0" y="317"/>
                      <a:pt x="0" y="317"/>
                    </a:cubicBezTo>
                    <a:cubicBezTo>
                      <a:pt x="0" y="317"/>
                      <a:pt x="0" y="363"/>
                      <a:pt x="45" y="363"/>
                    </a:cubicBezTo>
                    <a:cubicBezTo>
                      <a:pt x="317" y="363"/>
                      <a:pt x="317" y="363"/>
                      <a:pt x="317" y="363"/>
                    </a:cubicBezTo>
                    <a:cubicBezTo>
                      <a:pt x="317" y="363"/>
                      <a:pt x="363" y="363"/>
                      <a:pt x="363" y="317"/>
                    </a:cubicBezTo>
                    <a:cubicBezTo>
                      <a:pt x="363" y="45"/>
                      <a:pt x="363" y="45"/>
                      <a:pt x="363" y="45"/>
                    </a:cubicBezTo>
                    <a:cubicBezTo>
                      <a:pt x="363" y="45"/>
                      <a:pt x="363" y="0"/>
                      <a:pt x="317" y="0"/>
                    </a:cubicBezTo>
                    <a:lnTo>
                      <a:pt x="45" y="0"/>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3B464D"/>
                  </a:solidFill>
                  <a:effectLst/>
                  <a:uLnTx/>
                  <a:uFillTx/>
                  <a:latin typeface="Arial"/>
                </a:endParaRPr>
              </a:p>
            </p:txBody>
          </p:sp>
          <p:sp>
            <p:nvSpPr>
              <p:cNvPr id="21" name="Freeform 34">
                <a:extLst>
                  <a:ext uri="{FF2B5EF4-FFF2-40B4-BE49-F238E27FC236}">
                    <a16:creationId xmlns="" xmlns:a16="http://schemas.microsoft.com/office/drawing/2014/main" id="{2F2CD096-DD1F-455E-93C1-F570F6C96198}"/>
                  </a:ext>
                </a:extLst>
              </p:cNvPr>
              <p:cNvSpPr>
                <a:spLocks noChangeAspect="1"/>
              </p:cNvSpPr>
              <p:nvPr/>
            </p:nvSpPr>
            <p:spPr bwMode="auto">
              <a:xfrm>
                <a:off x="6416899" y="2558538"/>
                <a:ext cx="189064" cy="189064"/>
              </a:xfrm>
              <a:custGeom>
                <a:avLst/>
                <a:gdLst>
                  <a:gd name="T0" fmla="*/ 45 w 363"/>
                  <a:gd name="T1" fmla="*/ 0 h 363"/>
                  <a:gd name="T2" fmla="*/ 0 w 363"/>
                  <a:gd name="T3" fmla="*/ 45 h 363"/>
                  <a:gd name="T4" fmla="*/ 0 w 363"/>
                  <a:gd name="T5" fmla="*/ 317 h 363"/>
                  <a:gd name="T6" fmla="*/ 45 w 363"/>
                  <a:gd name="T7" fmla="*/ 363 h 363"/>
                  <a:gd name="T8" fmla="*/ 317 w 363"/>
                  <a:gd name="T9" fmla="*/ 363 h 363"/>
                  <a:gd name="T10" fmla="*/ 363 w 363"/>
                  <a:gd name="T11" fmla="*/ 317 h 363"/>
                  <a:gd name="T12" fmla="*/ 363 w 363"/>
                  <a:gd name="T13" fmla="*/ 45 h 363"/>
                  <a:gd name="T14" fmla="*/ 317 w 363"/>
                  <a:gd name="T15" fmla="*/ 0 h 363"/>
                  <a:gd name="T16" fmla="*/ 45 w 363"/>
                  <a:gd name="T17"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363">
                    <a:moveTo>
                      <a:pt x="45" y="0"/>
                    </a:moveTo>
                    <a:cubicBezTo>
                      <a:pt x="45" y="0"/>
                      <a:pt x="0" y="0"/>
                      <a:pt x="0" y="45"/>
                    </a:cubicBezTo>
                    <a:cubicBezTo>
                      <a:pt x="0" y="317"/>
                      <a:pt x="0" y="317"/>
                      <a:pt x="0" y="317"/>
                    </a:cubicBezTo>
                    <a:cubicBezTo>
                      <a:pt x="0" y="317"/>
                      <a:pt x="0" y="363"/>
                      <a:pt x="45" y="363"/>
                    </a:cubicBezTo>
                    <a:cubicBezTo>
                      <a:pt x="317" y="363"/>
                      <a:pt x="317" y="363"/>
                      <a:pt x="317" y="363"/>
                    </a:cubicBezTo>
                    <a:cubicBezTo>
                      <a:pt x="317" y="363"/>
                      <a:pt x="363" y="363"/>
                      <a:pt x="363" y="317"/>
                    </a:cubicBezTo>
                    <a:cubicBezTo>
                      <a:pt x="363" y="45"/>
                      <a:pt x="363" y="45"/>
                      <a:pt x="363" y="45"/>
                    </a:cubicBezTo>
                    <a:cubicBezTo>
                      <a:pt x="363" y="45"/>
                      <a:pt x="363" y="0"/>
                      <a:pt x="317" y="0"/>
                    </a:cubicBezTo>
                    <a:lnTo>
                      <a:pt x="45" y="0"/>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3B464D"/>
                  </a:solidFill>
                  <a:effectLst/>
                  <a:uLnTx/>
                  <a:uFillTx/>
                  <a:latin typeface="Arial"/>
                </a:endParaRPr>
              </a:p>
            </p:txBody>
          </p:sp>
          <p:sp>
            <p:nvSpPr>
              <p:cNvPr id="22" name="Freeform 34">
                <a:extLst>
                  <a:ext uri="{FF2B5EF4-FFF2-40B4-BE49-F238E27FC236}">
                    <a16:creationId xmlns="" xmlns:a16="http://schemas.microsoft.com/office/drawing/2014/main" id="{39F9D394-41E7-4B3F-B457-1BF5795D920E}"/>
                  </a:ext>
                </a:extLst>
              </p:cNvPr>
              <p:cNvSpPr>
                <a:spLocks noChangeAspect="1"/>
              </p:cNvSpPr>
              <p:nvPr/>
            </p:nvSpPr>
            <p:spPr bwMode="auto">
              <a:xfrm>
                <a:off x="6704768" y="2558538"/>
                <a:ext cx="189064" cy="189064"/>
              </a:xfrm>
              <a:custGeom>
                <a:avLst/>
                <a:gdLst>
                  <a:gd name="T0" fmla="*/ 45 w 363"/>
                  <a:gd name="T1" fmla="*/ 0 h 363"/>
                  <a:gd name="T2" fmla="*/ 0 w 363"/>
                  <a:gd name="T3" fmla="*/ 45 h 363"/>
                  <a:gd name="T4" fmla="*/ 0 w 363"/>
                  <a:gd name="T5" fmla="*/ 317 h 363"/>
                  <a:gd name="T6" fmla="*/ 45 w 363"/>
                  <a:gd name="T7" fmla="*/ 363 h 363"/>
                  <a:gd name="T8" fmla="*/ 317 w 363"/>
                  <a:gd name="T9" fmla="*/ 363 h 363"/>
                  <a:gd name="T10" fmla="*/ 363 w 363"/>
                  <a:gd name="T11" fmla="*/ 317 h 363"/>
                  <a:gd name="T12" fmla="*/ 363 w 363"/>
                  <a:gd name="T13" fmla="*/ 45 h 363"/>
                  <a:gd name="T14" fmla="*/ 317 w 363"/>
                  <a:gd name="T15" fmla="*/ 0 h 363"/>
                  <a:gd name="T16" fmla="*/ 45 w 363"/>
                  <a:gd name="T17"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363">
                    <a:moveTo>
                      <a:pt x="45" y="0"/>
                    </a:moveTo>
                    <a:cubicBezTo>
                      <a:pt x="45" y="0"/>
                      <a:pt x="0" y="0"/>
                      <a:pt x="0" y="45"/>
                    </a:cubicBezTo>
                    <a:cubicBezTo>
                      <a:pt x="0" y="317"/>
                      <a:pt x="0" y="317"/>
                      <a:pt x="0" y="317"/>
                    </a:cubicBezTo>
                    <a:cubicBezTo>
                      <a:pt x="0" y="317"/>
                      <a:pt x="0" y="363"/>
                      <a:pt x="45" y="363"/>
                    </a:cubicBezTo>
                    <a:cubicBezTo>
                      <a:pt x="317" y="363"/>
                      <a:pt x="317" y="363"/>
                      <a:pt x="317" y="363"/>
                    </a:cubicBezTo>
                    <a:cubicBezTo>
                      <a:pt x="317" y="363"/>
                      <a:pt x="363" y="363"/>
                      <a:pt x="363" y="317"/>
                    </a:cubicBezTo>
                    <a:cubicBezTo>
                      <a:pt x="363" y="45"/>
                      <a:pt x="363" y="45"/>
                      <a:pt x="363" y="45"/>
                    </a:cubicBezTo>
                    <a:cubicBezTo>
                      <a:pt x="363" y="45"/>
                      <a:pt x="363" y="0"/>
                      <a:pt x="317" y="0"/>
                    </a:cubicBezTo>
                    <a:lnTo>
                      <a:pt x="45" y="0"/>
                    </a:lnTo>
                    <a:close/>
                  </a:path>
                </a:pathLst>
              </a:custGeom>
              <a:solidFill>
                <a:srgbClr val="949A9E"/>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3B464D"/>
                  </a:solidFill>
                  <a:effectLst/>
                  <a:uLnTx/>
                  <a:uFillTx/>
                  <a:latin typeface="Arial"/>
                </a:endParaRPr>
              </a:p>
            </p:txBody>
          </p:sp>
        </p:grpSp>
        <p:grpSp>
          <p:nvGrpSpPr>
            <p:cNvPr id="9" name="Gruppieren 93">
              <a:extLst>
                <a:ext uri="{FF2B5EF4-FFF2-40B4-BE49-F238E27FC236}">
                  <a16:creationId xmlns="" xmlns:a16="http://schemas.microsoft.com/office/drawing/2014/main" id="{14AA4308-0A28-4F72-B104-A2DB22723B1A}"/>
                </a:ext>
              </a:extLst>
            </p:cNvPr>
            <p:cNvGrpSpPr>
              <a:grpSpLocks noChangeAspect="1"/>
            </p:cNvGrpSpPr>
            <p:nvPr/>
          </p:nvGrpSpPr>
          <p:grpSpPr>
            <a:xfrm>
              <a:off x="4010493" y="10221942"/>
              <a:ext cx="842400" cy="151299"/>
              <a:chOff x="5841159" y="2558538"/>
              <a:chExt cx="1052673" cy="189064"/>
            </a:xfrm>
            <a:solidFill>
              <a:schemeClr val="bg1"/>
            </a:solidFill>
          </p:grpSpPr>
          <p:sp>
            <p:nvSpPr>
              <p:cNvPr id="15" name="Freeform 34">
                <a:extLst>
                  <a:ext uri="{FF2B5EF4-FFF2-40B4-BE49-F238E27FC236}">
                    <a16:creationId xmlns="" xmlns:a16="http://schemas.microsoft.com/office/drawing/2014/main" id="{13FF4E69-BF2F-4902-8C5B-734800A1E0D3}"/>
                  </a:ext>
                </a:extLst>
              </p:cNvPr>
              <p:cNvSpPr>
                <a:spLocks noChangeAspect="1"/>
              </p:cNvSpPr>
              <p:nvPr/>
            </p:nvSpPr>
            <p:spPr bwMode="auto">
              <a:xfrm>
                <a:off x="5841159" y="2558538"/>
                <a:ext cx="189064" cy="189064"/>
              </a:xfrm>
              <a:custGeom>
                <a:avLst/>
                <a:gdLst>
                  <a:gd name="T0" fmla="*/ 45 w 363"/>
                  <a:gd name="T1" fmla="*/ 0 h 363"/>
                  <a:gd name="T2" fmla="*/ 0 w 363"/>
                  <a:gd name="T3" fmla="*/ 45 h 363"/>
                  <a:gd name="T4" fmla="*/ 0 w 363"/>
                  <a:gd name="T5" fmla="*/ 317 h 363"/>
                  <a:gd name="T6" fmla="*/ 45 w 363"/>
                  <a:gd name="T7" fmla="*/ 363 h 363"/>
                  <a:gd name="T8" fmla="*/ 317 w 363"/>
                  <a:gd name="T9" fmla="*/ 363 h 363"/>
                  <a:gd name="T10" fmla="*/ 363 w 363"/>
                  <a:gd name="T11" fmla="*/ 317 h 363"/>
                  <a:gd name="T12" fmla="*/ 363 w 363"/>
                  <a:gd name="T13" fmla="*/ 45 h 363"/>
                  <a:gd name="T14" fmla="*/ 317 w 363"/>
                  <a:gd name="T15" fmla="*/ 0 h 363"/>
                  <a:gd name="T16" fmla="*/ 45 w 363"/>
                  <a:gd name="T17"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363">
                    <a:moveTo>
                      <a:pt x="45" y="0"/>
                    </a:moveTo>
                    <a:cubicBezTo>
                      <a:pt x="45" y="0"/>
                      <a:pt x="0" y="0"/>
                      <a:pt x="0" y="45"/>
                    </a:cubicBezTo>
                    <a:cubicBezTo>
                      <a:pt x="0" y="317"/>
                      <a:pt x="0" y="317"/>
                      <a:pt x="0" y="317"/>
                    </a:cubicBezTo>
                    <a:cubicBezTo>
                      <a:pt x="0" y="317"/>
                      <a:pt x="0" y="363"/>
                      <a:pt x="45" y="363"/>
                    </a:cubicBezTo>
                    <a:cubicBezTo>
                      <a:pt x="317" y="363"/>
                      <a:pt x="317" y="363"/>
                      <a:pt x="317" y="363"/>
                    </a:cubicBezTo>
                    <a:cubicBezTo>
                      <a:pt x="317" y="363"/>
                      <a:pt x="363" y="363"/>
                      <a:pt x="363" y="317"/>
                    </a:cubicBezTo>
                    <a:cubicBezTo>
                      <a:pt x="363" y="45"/>
                      <a:pt x="363" y="45"/>
                      <a:pt x="363" y="45"/>
                    </a:cubicBezTo>
                    <a:cubicBezTo>
                      <a:pt x="363" y="45"/>
                      <a:pt x="363" y="0"/>
                      <a:pt x="317" y="0"/>
                    </a:cubicBezTo>
                    <a:lnTo>
                      <a:pt x="45" y="0"/>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3B464D"/>
                  </a:solidFill>
                  <a:effectLst/>
                  <a:uLnTx/>
                  <a:uFillTx/>
                  <a:latin typeface="Arial"/>
                </a:endParaRPr>
              </a:p>
            </p:txBody>
          </p:sp>
          <p:sp>
            <p:nvSpPr>
              <p:cNvPr id="16" name="Freeform 34">
                <a:extLst>
                  <a:ext uri="{FF2B5EF4-FFF2-40B4-BE49-F238E27FC236}">
                    <a16:creationId xmlns="" xmlns:a16="http://schemas.microsoft.com/office/drawing/2014/main" id="{4A3827E5-8876-47ED-9AFE-C106010E2DED}"/>
                  </a:ext>
                </a:extLst>
              </p:cNvPr>
              <p:cNvSpPr>
                <a:spLocks noChangeAspect="1"/>
              </p:cNvSpPr>
              <p:nvPr/>
            </p:nvSpPr>
            <p:spPr bwMode="auto">
              <a:xfrm>
                <a:off x="6129029" y="2558538"/>
                <a:ext cx="189064" cy="189064"/>
              </a:xfrm>
              <a:custGeom>
                <a:avLst/>
                <a:gdLst>
                  <a:gd name="T0" fmla="*/ 45 w 363"/>
                  <a:gd name="T1" fmla="*/ 0 h 363"/>
                  <a:gd name="T2" fmla="*/ 0 w 363"/>
                  <a:gd name="T3" fmla="*/ 45 h 363"/>
                  <a:gd name="T4" fmla="*/ 0 w 363"/>
                  <a:gd name="T5" fmla="*/ 317 h 363"/>
                  <a:gd name="T6" fmla="*/ 45 w 363"/>
                  <a:gd name="T7" fmla="*/ 363 h 363"/>
                  <a:gd name="T8" fmla="*/ 317 w 363"/>
                  <a:gd name="T9" fmla="*/ 363 h 363"/>
                  <a:gd name="T10" fmla="*/ 363 w 363"/>
                  <a:gd name="T11" fmla="*/ 317 h 363"/>
                  <a:gd name="T12" fmla="*/ 363 w 363"/>
                  <a:gd name="T13" fmla="*/ 45 h 363"/>
                  <a:gd name="T14" fmla="*/ 317 w 363"/>
                  <a:gd name="T15" fmla="*/ 0 h 363"/>
                  <a:gd name="T16" fmla="*/ 45 w 363"/>
                  <a:gd name="T17"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363">
                    <a:moveTo>
                      <a:pt x="45" y="0"/>
                    </a:moveTo>
                    <a:cubicBezTo>
                      <a:pt x="45" y="0"/>
                      <a:pt x="0" y="0"/>
                      <a:pt x="0" y="45"/>
                    </a:cubicBezTo>
                    <a:cubicBezTo>
                      <a:pt x="0" y="317"/>
                      <a:pt x="0" y="317"/>
                      <a:pt x="0" y="317"/>
                    </a:cubicBezTo>
                    <a:cubicBezTo>
                      <a:pt x="0" y="317"/>
                      <a:pt x="0" y="363"/>
                      <a:pt x="45" y="363"/>
                    </a:cubicBezTo>
                    <a:cubicBezTo>
                      <a:pt x="317" y="363"/>
                      <a:pt x="317" y="363"/>
                      <a:pt x="317" y="363"/>
                    </a:cubicBezTo>
                    <a:cubicBezTo>
                      <a:pt x="317" y="363"/>
                      <a:pt x="363" y="363"/>
                      <a:pt x="363" y="317"/>
                    </a:cubicBezTo>
                    <a:cubicBezTo>
                      <a:pt x="363" y="45"/>
                      <a:pt x="363" y="45"/>
                      <a:pt x="363" y="45"/>
                    </a:cubicBezTo>
                    <a:cubicBezTo>
                      <a:pt x="363" y="45"/>
                      <a:pt x="363" y="0"/>
                      <a:pt x="317" y="0"/>
                    </a:cubicBezTo>
                    <a:lnTo>
                      <a:pt x="45" y="0"/>
                    </a:lnTo>
                    <a:close/>
                  </a:path>
                </a:pathLst>
              </a:custGeom>
              <a:solidFill>
                <a:srgbClr val="949A9E"/>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3B464D"/>
                  </a:solidFill>
                  <a:effectLst/>
                  <a:uLnTx/>
                  <a:uFillTx/>
                  <a:latin typeface="Arial"/>
                </a:endParaRPr>
              </a:p>
            </p:txBody>
          </p:sp>
          <p:sp>
            <p:nvSpPr>
              <p:cNvPr id="17" name="Freeform 34">
                <a:extLst>
                  <a:ext uri="{FF2B5EF4-FFF2-40B4-BE49-F238E27FC236}">
                    <a16:creationId xmlns="" xmlns:a16="http://schemas.microsoft.com/office/drawing/2014/main" id="{2AEBBD4C-694A-4553-816A-55838ACE9729}"/>
                  </a:ext>
                </a:extLst>
              </p:cNvPr>
              <p:cNvSpPr>
                <a:spLocks noChangeAspect="1"/>
              </p:cNvSpPr>
              <p:nvPr/>
            </p:nvSpPr>
            <p:spPr bwMode="auto">
              <a:xfrm>
                <a:off x="6416899" y="2558538"/>
                <a:ext cx="189064" cy="189064"/>
              </a:xfrm>
              <a:custGeom>
                <a:avLst/>
                <a:gdLst>
                  <a:gd name="T0" fmla="*/ 45 w 363"/>
                  <a:gd name="T1" fmla="*/ 0 h 363"/>
                  <a:gd name="T2" fmla="*/ 0 w 363"/>
                  <a:gd name="T3" fmla="*/ 45 h 363"/>
                  <a:gd name="T4" fmla="*/ 0 w 363"/>
                  <a:gd name="T5" fmla="*/ 317 h 363"/>
                  <a:gd name="T6" fmla="*/ 45 w 363"/>
                  <a:gd name="T7" fmla="*/ 363 h 363"/>
                  <a:gd name="T8" fmla="*/ 317 w 363"/>
                  <a:gd name="T9" fmla="*/ 363 h 363"/>
                  <a:gd name="T10" fmla="*/ 363 w 363"/>
                  <a:gd name="T11" fmla="*/ 317 h 363"/>
                  <a:gd name="T12" fmla="*/ 363 w 363"/>
                  <a:gd name="T13" fmla="*/ 45 h 363"/>
                  <a:gd name="T14" fmla="*/ 317 w 363"/>
                  <a:gd name="T15" fmla="*/ 0 h 363"/>
                  <a:gd name="T16" fmla="*/ 45 w 363"/>
                  <a:gd name="T17"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363">
                    <a:moveTo>
                      <a:pt x="45" y="0"/>
                    </a:moveTo>
                    <a:cubicBezTo>
                      <a:pt x="45" y="0"/>
                      <a:pt x="0" y="0"/>
                      <a:pt x="0" y="45"/>
                    </a:cubicBezTo>
                    <a:cubicBezTo>
                      <a:pt x="0" y="317"/>
                      <a:pt x="0" y="317"/>
                      <a:pt x="0" y="317"/>
                    </a:cubicBezTo>
                    <a:cubicBezTo>
                      <a:pt x="0" y="317"/>
                      <a:pt x="0" y="363"/>
                      <a:pt x="45" y="363"/>
                    </a:cubicBezTo>
                    <a:cubicBezTo>
                      <a:pt x="317" y="363"/>
                      <a:pt x="317" y="363"/>
                      <a:pt x="317" y="363"/>
                    </a:cubicBezTo>
                    <a:cubicBezTo>
                      <a:pt x="317" y="363"/>
                      <a:pt x="363" y="363"/>
                      <a:pt x="363" y="317"/>
                    </a:cubicBezTo>
                    <a:cubicBezTo>
                      <a:pt x="363" y="45"/>
                      <a:pt x="363" y="45"/>
                      <a:pt x="363" y="45"/>
                    </a:cubicBezTo>
                    <a:cubicBezTo>
                      <a:pt x="363" y="45"/>
                      <a:pt x="363" y="0"/>
                      <a:pt x="317" y="0"/>
                    </a:cubicBezTo>
                    <a:lnTo>
                      <a:pt x="45" y="0"/>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3B464D"/>
                  </a:solidFill>
                  <a:effectLst/>
                  <a:uLnTx/>
                  <a:uFillTx/>
                  <a:latin typeface="Arial"/>
                </a:endParaRPr>
              </a:p>
            </p:txBody>
          </p:sp>
          <p:sp>
            <p:nvSpPr>
              <p:cNvPr id="18" name="Freeform 34">
                <a:extLst>
                  <a:ext uri="{FF2B5EF4-FFF2-40B4-BE49-F238E27FC236}">
                    <a16:creationId xmlns="" xmlns:a16="http://schemas.microsoft.com/office/drawing/2014/main" id="{F01FA510-D996-4BB5-9BD4-F0886C34AE67}"/>
                  </a:ext>
                </a:extLst>
              </p:cNvPr>
              <p:cNvSpPr>
                <a:spLocks noChangeAspect="1"/>
              </p:cNvSpPr>
              <p:nvPr/>
            </p:nvSpPr>
            <p:spPr bwMode="auto">
              <a:xfrm>
                <a:off x="6704768" y="2558538"/>
                <a:ext cx="189064" cy="189064"/>
              </a:xfrm>
              <a:custGeom>
                <a:avLst/>
                <a:gdLst>
                  <a:gd name="T0" fmla="*/ 45 w 363"/>
                  <a:gd name="T1" fmla="*/ 0 h 363"/>
                  <a:gd name="T2" fmla="*/ 0 w 363"/>
                  <a:gd name="T3" fmla="*/ 45 h 363"/>
                  <a:gd name="T4" fmla="*/ 0 w 363"/>
                  <a:gd name="T5" fmla="*/ 317 h 363"/>
                  <a:gd name="T6" fmla="*/ 45 w 363"/>
                  <a:gd name="T7" fmla="*/ 363 h 363"/>
                  <a:gd name="T8" fmla="*/ 317 w 363"/>
                  <a:gd name="T9" fmla="*/ 363 h 363"/>
                  <a:gd name="T10" fmla="*/ 363 w 363"/>
                  <a:gd name="T11" fmla="*/ 317 h 363"/>
                  <a:gd name="T12" fmla="*/ 363 w 363"/>
                  <a:gd name="T13" fmla="*/ 45 h 363"/>
                  <a:gd name="T14" fmla="*/ 317 w 363"/>
                  <a:gd name="T15" fmla="*/ 0 h 363"/>
                  <a:gd name="T16" fmla="*/ 45 w 363"/>
                  <a:gd name="T17"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363">
                    <a:moveTo>
                      <a:pt x="45" y="0"/>
                    </a:moveTo>
                    <a:cubicBezTo>
                      <a:pt x="45" y="0"/>
                      <a:pt x="0" y="0"/>
                      <a:pt x="0" y="45"/>
                    </a:cubicBezTo>
                    <a:cubicBezTo>
                      <a:pt x="0" y="317"/>
                      <a:pt x="0" y="317"/>
                      <a:pt x="0" y="317"/>
                    </a:cubicBezTo>
                    <a:cubicBezTo>
                      <a:pt x="0" y="317"/>
                      <a:pt x="0" y="363"/>
                      <a:pt x="45" y="363"/>
                    </a:cubicBezTo>
                    <a:cubicBezTo>
                      <a:pt x="317" y="363"/>
                      <a:pt x="317" y="363"/>
                      <a:pt x="317" y="363"/>
                    </a:cubicBezTo>
                    <a:cubicBezTo>
                      <a:pt x="317" y="363"/>
                      <a:pt x="363" y="363"/>
                      <a:pt x="363" y="317"/>
                    </a:cubicBezTo>
                    <a:cubicBezTo>
                      <a:pt x="363" y="45"/>
                      <a:pt x="363" y="45"/>
                      <a:pt x="363" y="45"/>
                    </a:cubicBezTo>
                    <a:cubicBezTo>
                      <a:pt x="363" y="45"/>
                      <a:pt x="363" y="0"/>
                      <a:pt x="317" y="0"/>
                    </a:cubicBezTo>
                    <a:lnTo>
                      <a:pt x="45" y="0"/>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3B464D"/>
                  </a:solidFill>
                  <a:effectLst/>
                  <a:uLnTx/>
                  <a:uFillTx/>
                  <a:latin typeface="Arial"/>
                </a:endParaRPr>
              </a:p>
            </p:txBody>
          </p:sp>
        </p:grpSp>
        <p:grpSp>
          <p:nvGrpSpPr>
            <p:cNvPr id="10" name="Gruppieren 94">
              <a:extLst>
                <a:ext uri="{FF2B5EF4-FFF2-40B4-BE49-F238E27FC236}">
                  <a16:creationId xmlns="" xmlns:a16="http://schemas.microsoft.com/office/drawing/2014/main" id="{8B6FAC35-8A16-419E-901C-56C5A6396E1A}"/>
                </a:ext>
              </a:extLst>
            </p:cNvPr>
            <p:cNvGrpSpPr>
              <a:grpSpLocks noChangeAspect="1"/>
            </p:cNvGrpSpPr>
            <p:nvPr/>
          </p:nvGrpSpPr>
          <p:grpSpPr>
            <a:xfrm>
              <a:off x="4010493" y="9530295"/>
              <a:ext cx="842400" cy="151299"/>
              <a:chOff x="5841159" y="2558538"/>
              <a:chExt cx="1052673" cy="189064"/>
            </a:xfrm>
            <a:solidFill>
              <a:schemeClr val="bg1"/>
            </a:solidFill>
          </p:grpSpPr>
          <p:sp>
            <p:nvSpPr>
              <p:cNvPr id="11" name="Freeform 34">
                <a:extLst>
                  <a:ext uri="{FF2B5EF4-FFF2-40B4-BE49-F238E27FC236}">
                    <a16:creationId xmlns="" xmlns:a16="http://schemas.microsoft.com/office/drawing/2014/main" id="{52297E28-0FC4-41E0-89C5-1A353276BA70}"/>
                  </a:ext>
                </a:extLst>
              </p:cNvPr>
              <p:cNvSpPr>
                <a:spLocks noChangeAspect="1"/>
              </p:cNvSpPr>
              <p:nvPr/>
            </p:nvSpPr>
            <p:spPr bwMode="auto">
              <a:xfrm>
                <a:off x="5841159" y="2558538"/>
                <a:ext cx="189064" cy="189064"/>
              </a:xfrm>
              <a:custGeom>
                <a:avLst/>
                <a:gdLst>
                  <a:gd name="T0" fmla="*/ 45 w 363"/>
                  <a:gd name="T1" fmla="*/ 0 h 363"/>
                  <a:gd name="T2" fmla="*/ 0 w 363"/>
                  <a:gd name="T3" fmla="*/ 45 h 363"/>
                  <a:gd name="T4" fmla="*/ 0 w 363"/>
                  <a:gd name="T5" fmla="*/ 317 h 363"/>
                  <a:gd name="T6" fmla="*/ 45 w 363"/>
                  <a:gd name="T7" fmla="*/ 363 h 363"/>
                  <a:gd name="T8" fmla="*/ 317 w 363"/>
                  <a:gd name="T9" fmla="*/ 363 h 363"/>
                  <a:gd name="T10" fmla="*/ 363 w 363"/>
                  <a:gd name="T11" fmla="*/ 317 h 363"/>
                  <a:gd name="T12" fmla="*/ 363 w 363"/>
                  <a:gd name="T13" fmla="*/ 45 h 363"/>
                  <a:gd name="T14" fmla="*/ 317 w 363"/>
                  <a:gd name="T15" fmla="*/ 0 h 363"/>
                  <a:gd name="T16" fmla="*/ 45 w 363"/>
                  <a:gd name="T17"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363">
                    <a:moveTo>
                      <a:pt x="45" y="0"/>
                    </a:moveTo>
                    <a:cubicBezTo>
                      <a:pt x="45" y="0"/>
                      <a:pt x="0" y="0"/>
                      <a:pt x="0" y="45"/>
                    </a:cubicBezTo>
                    <a:cubicBezTo>
                      <a:pt x="0" y="317"/>
                      <a:pt x="0" y="317"/>
                      <a:pt x="0" y="317"/>
                    </a:cubicBezTo>
                    <a:cubicBezTo>
                      <a:pt x="0" y="317"/>
                      <a:pt x="0" y="363"/>
                      <a:pt x="45" y="363"/>
                    </a:cubicBezTo>
                    <a:cubicBezTo>
                      <a:pt x="317" y="363"/>
                      <a:pt x="317" y="363"/>
                      <a:pt x="317" y="363"/>
                    </a:cubicBezTo>
                    <a:cubicBezTo>
                      <a:pt x="317" y="363"/>
                      <a:pt x="363" y="363"/>
                      <a:pt x="363" y="317"/>
                    </a:cubicBezTo>
                    <a:cubicBezTo>
                      <a:pt x="363" y="45"/>
                      <a:pt x="363" y="45"/>
                      <a:pt x="363" y="45"/>
                    </a:cubicBezTo>
                    <a:cubicBezTo>
                      <a:pt x="363" y="45"/>
                      <a:pt x="363" y="0"/>
                      <a:pt x="317" y="0"/>
                    </a:cubicBezTo>
                    <a:lnTo>
                      <a:pt x="45" y="0"/>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3B464D"/>
                  </a:solidFill>
                  <a:effectLst/>
                  <a:uLnTx/>
                  <a:uFillTx/>
                  <a:latin typeface="Arial"/>
                </a:endParaRPr>
              </a:p>
            </p:txBody>
          </p:sp>
          <p:sp>
            <p:nvSpPr>
              <p:cNvPr id="12" name="Freeform 34">
                <a:extLst>
                  <a:ext uri="{FF2B5EF4-FFF2-40B4-BE49-F238E27FC236}">
                    <a16:creationId xmlns="" xmlns:a16="http://schemas.microsoft.com/office/drawing/2014/main" id="{B5670867-5771-4B9D-9137-5830227EBC27}"/>
                  </a:ext>
                </a:extLst>
              </p:cNvPr>
              <p:cNvSpPr>
                <a:spLocks noChangeAspect="1"/>
              </p:cNvSpPr>
              <p:nvPr/>
            </p:nvSpPr>
            <p:spPr bwMode="auto">
              <a:xfrm>
                <a:off x="6129029" y="2558538"/>
                <a:ext cx="189064" cy="189064"/>
              </a:xfrm>
              <a:custGeom>
                <a:avLst/>
                <a:gdLst>
                  <a:gd name="T0" fmla="*/ 45 w 363"/>
                  <a:gd name="T1" fmla="*/ 0 h 363"/>
                  <a:gd name="T2" fmla="*/ 0 w 363"/>
                  <a:gd name="T3" fmla="*/ 45 h 363"/>
                  <a:gd name="T4" fmla="*/ 0 w 363"/>
                  <a:gd name="T5" fmla="*/ 317 h 363"/>
                  <a:gd name="T6" fmla="*/ 45 w 363"/>
                  <a:gd name="T7" fmla="*/ 363 h 363"/>
                  <a:gd name="T8" fmla="*/ 317 w 363"/>
                  <a:gd name="T9" fmla="*/ 363 h 363"/>
                  <a:gd name="T10" fmla="*/ 363 w 363"/>
                  <a:gd name="T11" fmla="*/ 317 h 363"/>
                  <a:gd name="T12" fmla="*/ 363 w 363"/>
                  <a:gd name="T13" fmla="*/ 45 h 363"/>
                  <a:gd name="T14" fmla="*/ 317 w 363"/>
                  <a:gd name="T15" fmla="*/ 0 h 363"/>
                  <a:gd name="T16" fmla="*/ 45 w 363"/>
                  <a:gd name="T17"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363">
                    <a:moveTo>
                      <a:pt x="45" y="0"/>
                    </a:moveTo>
                    <a:cubicBezTo>
                      <a:pt x="45" y="0"/>
                      <a:pt x="0" y="0"/>
                      <a:pt x="0" y="45"/>
                    </a:cubicBezTo>
                    <a:cubicBezTo>
                      <a:pt x="0" y="317"/>
                      <a:pt x="0" y="317"/>
                      <a:pt x="0" y="317"/>
                    </a:cubicBezTo>
                    <a:cubicBezTo>
                      <a:pt x="0" y="317"/>
                      <a:pt x="0" y="363"/>
                      <a:pt x="45" y="363"/>
                    </a:cubicBezTo>
                    <a:cubicBezTo>
                      <a:pt x="317" y="363"/>
                      <a:pt x="317" y="363"/>
                      <a:pt x="317" y="363"/>
                    </a:cubicBezTo>
                    <a:cubicBezTo>
                      <a:pt x="317" y="363"/>
                      <a:pt x="363" y="363"/>
                      <a:pt x="363" y="317"/>
                    </a:cubicBezTo>
                    <a:cubicBezTo>
                      <a:pt x="363" y="45"/>
                      <a:pt x="363" y="45"/>
                      <a:pt x="363" y="45"/>
                    </a:cubicBezTo>
                    <a:cubicBezTo>
                      <a:pt x="363" y="45"/>
                      <a:pt x="363" y="0"/>
                      <a:pt x="317" y="0"/>
                    </a:cubicBezTo>
                    <a:lnTo>
                      <a:pt x="45" y="0"/>
                    </a:lnTo>
                    <a:close/>
                  </a:path>
                </a:pathLst>
              </a:custGeom>
              <a:solidFill>
                <a:srgbClr val="949A9E"/>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3B464D"/>
                  </a:solidFill>
                  <a:effectLst/>
                  <a:uLnTx/>
                  <a:uFillTx/>
                  <a:latin typeface="Arial"/>
                </a:endParaRPr>
              </a:p>
            </p:txBody>
          </p:sp>
          <p:sp>
            <p:nvSpPr>
              <p:cNvPr id="13" name="Freeform 34">
                <a:extLst>
                  <a:ext uri="{FF2B5EF4-FFF2-40B4-BE49-F238E27FC236}">
                    <a16:creationId xmlns="" xmlns:a16="http://schemas.microsoft.com/office/drawing/2014/main" id="{3FF3E106-7FF4-4FD2-8FA1-228CD99A4B37}"/>
                  </a:ext>
                </a:extLst>
              </p:cNvPr>
              <p:cNvSpPr>
                <a:spLocks noChangeAspect="1"/>
              </p:cNvSpPr>
              <p:nvPr/>
            </p:nvSpPr>
            <p:spPr bwMode="auto">
              <a:xfrm>
                <a:off x="6416899" y="2558538"/>
                <a:ext cx="189064" cy="189064"/>
              </a:xfrm>
              <a:custGeom>
                <a:avLst/>
                <a:gdLst>
                  <a:gd name="T0" fmla="*/ 45 w 363"/>
                  <a:gd name="T1" fmla="*/ 0 h 363"/>
                  <a:gd name="T2" fmla="*/ 0 w 363"/>
                  <a:gd name="T3" fmla="*/ 45 h 363"/>
                  <a:gd name="T4" fmla="*/ 0 w 363"/>
                  <a:gd name="T5" fmla="*/ 317 h 363"/>
                  <a:gd name="T6" fmla="*/ 45 w 363"/>
                  <a:gd name="T7" fmla="*/ 363 h 363"/>
                  <a:gd name="T8" fmla="*/ 317 w 363"/>
                  <a:gd name="T9" fmla="*/ 363 h 363"/>
                  <a:gd name="T10" fmla="*/ 363 w 363"/>
                  <a:gd name="T11" fmla="*/ 317 h 363"/>
                  <a:gd name="T12" fmla="*/ 363 w 363"/>
                  <a:gd name="T13" fmla="*/ 45 h 363"/>
                  <a:gd name="T14" fmla="*/ 317 w 363"/>
                  <a:gd name="T15" fmla="*/ 0 h 363"/>
                  <a:gd name="T16" fmla="*/ 45 w 363"/>
                  <a:gd name="T17"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363">
                    <a:moveTo>
                      <a:pt x="45" y="0"/>
                    </a:moveTo>
                    <a:cubicBezTo>
                      <a:pt x="45" y="0"/>
                      <a:pt x="0" y="0"/>
                      <a:pt x="0" y="45"/>
                    </a:cubicBezTo>
                    <a:cubicBezTo>
                      <a:pt x="0" y="317"/>
                      <a:pt x="0" y="317"/>
                      <a:pt x="0" y="317"/>
                    </a:cubicBezTo>
                    <a:cubicBezTo>
                      <a:pt x="0" y="317"/>
                      <a:pt x="0" y="363"/>
                      <a:pt x="45" y="363"/>
                    </a:cubicBezTo>
                    <a:cubicBezTo>
                      <a:pt x="317" y="363"/>
                      <a:pt x="317" y="363"/>
                      <a:pt x="317" y="363"/>
                    </a:cubicBezTo>
                    <a:cubicBezTo>
                      <a:pt x="317" y="363"/>
                      <a:pt x="363" y="363"/>
                      <a:pt x="363" y="317"/>
                    </a:cubicBezTo>
                    <a:cubicBezTo>
                      <a:pt x="363" y="45"/>
                      <a:pt x="363" y="45"/>
                      <a:pt x="363" y="45"/>
                    </a:cubicBezTo>
                    <a:cubicBezTo>
                      <a:pt x="363" y="45"/>
                      <a:pt x="363" y="0"/>
                      <a:pt x="317" y="0"/>
                    </a:cubicBezTo>
                    <a:lnTo>
                      <a:pt x="45" y="0"/>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3B464D"/>
                  </a:solidFill>
                  <a:effectLst/>
                  <a:uLnTx/>
                  <a:uFillTx/>
                  <a:latin typeface="Arial"/>
                </a:endParaRPr>
              </a:p>
            </p:txBody>
          </p:sp>
          <p:sp>
            <p:nvSpPr>
              <p:cNvPr id="14" name="Freeform 34">
                <a:extLst>
                  <a:ext uri="{FF2B5EF4-FFF2-40B4-BE49-F238E27FC236}">
                    <a16:creationId xmlns="" xmlns:a16="http://schemas.microsoft.com/office/drawing/2014/main" id="{9C1EB4BC-C8C0-4E74-A722-2E41E8623D9C}"/>
                  </a:ext>
                </a:extLst>
              </p:cNvPr>
              <p:cNvSpPr>
                <a:spLocks noChangeAspect="1"/>
              </p:cNvSpPr>
              <p:nvPr/>
            </p:nvSpPr>
            <p:spPr bwMode="auto">
              <a:xfrm>
                <a:off x="6704768" y="2558538"/>
                <a:ext cx="189064" cy="189064"/>
              </a:xfrm>
              <a:custGeom>
                <a:avLst/>
                <a:gdLst>
                  <a:gd name="T0" fmla="*/ 45 w 363"/>
                  <a:gd name="T1" fmla="*/ 0 h 363"/>
                  <a:gd name="T2" fmla="*/ 0 w 363"/>
                  <a:gd name="T3" fmla="*/ 45 h 363"/>
                  <a:gd name="T4" fmla="*/ 0 w 363"/>
                  <a:gd name="T5" fmla="*/ 317 h 363"/>
                  <a:gd name="T6" fmla="*/ 45 w 363"/>
                  <a:gd name="T7" fmla="*/ 363 h 363"/>
                  <a:gd name="T8" fmla="*/ 317 w 363"/>
                  <a:gd name="T9" fmla="*/ 363 h 363"/>
                  <a:gd name="T10" fmla="*/ 363 w 363"/>
                  <a:gd name="T11" fmla="*/ 317 h 363"/>
                  <a:gd name="T12" fmla="*/ 363 w 363"/>
                  <a:gd name="T13" fmla="*/ 45 h 363"/>
                  <a:gd name="T14" fmla="*/ 317 w 363"/>
                  <a:gd name="T15" fmla="*/ 0 h 363"/>
                  <a:gd name="T16" fmla="*/ 45 w 363"/>
                  <a:gd name="T17"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363">
                    <a:moveTo>
                      <a:pt x="45" y="0"/>
                    </a:moveTo>
                    <a:cubicBezTo>
                      <a:pt x="45" y="0"/>
                      <a:pt x="0" y="0"/>
                      <a:pt x="0" y="45"/>
                    </a:cubicBezTo>
                    <a:cubicBezTo>
                      <a:pt x="0" y="317"/>
                      <a:pt x="0" y="317"/>
                      <a:pt x="0" y="317"/>
                    </a:cubicBezTo>
                    <a:cubicBezTo>
                      <a:pt x="0" y="317"/>
                      <a:pt x="0" y="363"/>
                      <a:pt x="45" y="363"/>
                    </a:cubicBezTo>
                    <a:cubicBezTo>
                      <a:pt x="317" y="363"/>
                      <a:pt x="317" y="363"/>
                      <a:pt x="317" y="363"/>
                    </a:cubicBezTo>
                    <a:cubicBezTo>
                      <a:pt x="317" y="363"/>
                      <a:pt x="363" y="363"/>
                      <a:pt x="363" y="317"/>
                    </a:cubicBezTo>
                    <a:cubicBezTo>
                      <a:pt x="363" y="45"/>
                      <a:pt x="363" y="45"/>
                      <a:pt x="363" y="45"/>
                    </a:cubicBezTo>
                    <a:cubicBezTo>
                      <a:pt x="363" y="45"/>
                      <a:pt x="363" y="0"/>
                      <a:pt x="317" y="0"/>
                    </a:cubicBezTo>
                    <a:lnTo>
                      <a:pt x="45" y="0"/>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3B464D"/>
                  </a:solidFill>
                  <a:effectLst/>
                  <a:uLnTx/>
                  <a:uFillTx/>
                  <a:latin typeface="Arial"/>
                </a:endParaRPr>
              </a:p>
            </p:txBody>
          </p:sp>
        </p:grpSp>
      </p:grpSp>
      <p:sp>
        <p:nvSpPr>
          <p:cNvPr id="27" name="Rechteck 23">
            <a:extLst>
              <a:ext uri="{FF2B5EF4-FFF2-40B4-BE49-F238E27FC236}">
                <a16:creationId xmlns="" xmlns:a16="http://schemas.microsoft.com/office/drawing/2014/main" id="{2B1D8A41-E132-4B6A-95E3-521F098B32F3}"/>
              </a:ext>
            </a:extLst>
          </p:cNvPr>
          <p:cNvSpPr/>
          <p:nvPr/>
        </p:nvSpPr>
        <p:spPr>
          <a:xfrm>
            <a:off x="684001" y="817194"/>
            <a:ext cx="7858909" cy="3915144"/>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7440" tIns="36000" rIns="36000" bIns="36000" rtlCol="0" anchor="b"/>
          <a:lstStyle/>
          <a:p>
            <a:pPr algn="just">
              <a:spcBef>
                <a:spcPts val="300"/>
              </a:spcBef>
            </a:pPr>
            <a:endParaRPr lang="en-GB" sz="300" dirty="0">
              <a:solidFill>
                <a:schemeClr val="tx1"/>
              </a:solidFill>
              <a:cs typeface="Calibri"/>
            </a:endParaRPr>
          </a:p>
        </p:txBody>
      </p:sp>
      <p:graphicFrame>
        <p:nvGraphicFramePr>
          <p:cNvPr id="28" name="32 Tabla">
            <a:extLst>
              <a:ext uri="{FF2B5EF4-FFF2-40B4-BE49-F238E27FC236}">
                <a16:creationId xmlns="" xmlns:a16="http://schemas.microsoft.com/office/drawing/2014/main" id="{10ABED25-BF4D-43DD-B78C-1EB46FE55539}"/>
              </a:ext>
            </a:extLst>
          </p:cNvPr>
          <p:cNvGraphicFramePr>
            <a:graphicFrameLocks noGrp="1"/>
          </p:cNvGraphicFramePr>
          <p:nvPr>
            <p:extLst>
              <p:ext uri="{D42A27DB-BD31-4B8C-83A1-F6EECF244321}">
                <p14:modId xmlns:p14="http://schemas.microsoft.com/office/powerpoint/2010/main" val="2601177675"/>
              </p:ext>
            </p:extLst>
          </p:nvPr>
        </p:nvGraphicFramePr>
        <p:xfrm>
          <a:off x="683999" y="879893"/>
          <a:ext cx="7846637" cy="3852444"/>
        </p:xfrm>
        <a:graphic>
          <a:graphicData uri="http://schemas.openxmlformats.org/drawingml/2006/table">
            <a:tbl>
              <a:tblPr>
                <a:effectLst/>
              </a:tblPr>
              <a:tblGrid>
                <a:gridCol w="2630653">
                  <a:extLst>
                    <a:ext uri="{9D8B030D-6E8A-4147-A177-3AD203B41FA5}">
                      <a16:colId xmlns="" xmlns:a16="http://schemas.microsoft.com/office/drawing/2014/main" val="20000"/>
                    </a:ext>
                  </a:extLst>
                </a:gridCol>
                <a:gridCol w="651998">
                  <a:extLst>
                    <a:ext uri="{9D8B030D-6E8A-4147-A177-3AD203B41FA5}">
                      <a16:colId xmlns="" xmlns:a16="http://schemas.microsoft.com/office/drawing/2014/main" val="75016229"/>
                    </a:ext>
                  </a:extLst>
                </a:gridCol>
                <a:gridCol w="651998">
                  <a:extLst>
                    <a:ext uri="{9D8B030D-6E8A-4147-A177-3AD203B41FA5}">
                      <a16:colId xmlns="" xmlns:a16="http://schemas.microsoft.com/office/drawing/2014/main" val="1687222398"/>
                    </a:ext>
                  </a:extLst>
                </a:gridCol>
                <a:gridCol w="651998">
                  <a:extLst>
                    <a:ext uri="{9D8B030D-6E8A-4147-A177-3AD203B41FA5}">
                      <a16:colId xmlns="" xmlns:a16="http://schemas.microsoft.com/office/drawing/2014/main" val="2590865806"/>
                    </a:ext>
                  </a:extLst>
                </a:gridCol>
                <a:gridCol w="651998">
                  <a:extLst>
                    <a:ext uri="{9D8B030D-6E8A-4147-A177-3AD203B41FA5}">
                      <a16:colId xmlns="" xmlns:a16="http://schemas.microsoft.com/office/drawing/2014/main" val="1036965583"/>
                    </a:ext>
                  </a:extLst>
                </a:gridCol>
                <a:gridCol w="651998">
                  <a:extLst>
                    <a:ext uri="{9D8B030D-6E8A-4147-A177-3AD203B41FA5}">
                      <a16:colId xmlns="" xmlns:a16="http://schemas.microsoft.com/office/drawing/2014/main" val="2949212433"/>
                    </a:ext>
                  </a:extLst>
                </a:gridCol>
                <a:gridCol w="651998">
                  <a:extLst>
                    <a:ext uri="{9D8B030D-6E8A-4147-A177-3AD203B41FA5}">
                      <a16:colId xmlns="" xmlns:a16="http://schemas.microsoft.com/office/drawing/2014/main" val="2852960274"/>
                    </a:ext>
                  </a:extLst>
                </a:gridCol>
                <a:gridCol w="651998">
                  <a:extLst>
                    <a:ext uri="{9D8B030D-6E8A-4147-A177-3AD203B41FA5}">
                      <a16:colId xmlns="" xmlns:a16="http://schemas.microsoft.com/office/drawing/2014/main" val="20001"/>
                    </a:ext>
                  </a:extLst>
                </a:gridCol>
                <a:gridCol w="651998">
                  <a:extLst>
                    <a:ext uri="{9D8B030D-6E8A-4147-A177-3AD203B41FA5}">
                      <a16:colId xmlns="" xmlns:a16="http://schemas.microsoft.com/office/drawing/2014/main" val="20005"/>
                    </a:ext>
                  </a:extLst>
                </a:gridCol>
              </a:tblGrid>
              <a:tr h="127169">
                <a:tc>
                  <a:txBody>
                    <a:bodyPr/>
                    <a:lstStyle/>
                    <a:p>
                      <a:pPr algn="l">
                        <a:lnSpc>
                          <a:spcPct val="100000"/>
                        </a:lnSpc>
                        <a:spcAft>
                          <a:spcPts val="0"/>
                        </a:spcAft>
                      </a:pPr>
                      <a:endParaRPr lang="en-GB" sz="700" b="1" cap="none" spc="0" dirty="0">
                        <a:ln>
                          <a:noFill/>
                        </a:ln>
                        <a:solidFill>
                          <a:schemeClr val="tx1"/>
                        </a:solidFill>
                        <a:effectLst/>
                        <a:latin typeface="+mn-lt"/>
                        <a:ea typeface="Calibri"/>
                        <a:cs typeface="Times New Roman"/>
                      </a:endParaRPr>
                    </a:p>
                  </a:txBody>
                  <a:tcPr marL="18000" marR="1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700" b="1" cap="none" spc="0" baseline="0" dirty="0">
                          <a:ln>
                            <a:noFill/>
                          </a:ln>
                          <a:solidFill>
                            <a:schemeClr val="tx1"/>
                          </a:solidFill>
                          <a:effectLst/>
                          <a:latin typeface="+mn-lt"/>
                          <a:ea typeface="Calibri"/>
                          <a:cs typeface="Times New Roman"/>
                        </a:rPr>
                        <a:t>2010</a:t>
                      </a:r>
                    </a:p>
                  </a:txBody>
                  <a:tcPr marL="18000" marR="18000" marT="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700" b="1" cap="none" spc="0" baseline="0" dirty="0">
                          <a:ln>
                            <a:noFill/>
                          </a:ln>
                          <a:solidFill>
                            <a:schemeClr val="tx1"/>
                          </a:solidFill>
                          <a:effectLst/>
                          <a:latin typeface="+mn-lt"/>
                          <a:ea typeface="Calibri"/>
                          <a:cs typeface="Times New Roman"/>
                        </a:rPr>
                        <a:t>2011</a:t>
                      </a:r>
                    </a:p>
                  </a:txBody>
                  <a:tcPr marL="18000" marR="0" marT="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700" b="1" cap="none" spc="0" baseline="0" dirty="0">
                          <a:ln>
                            <a:noFill/>
                          </a:ln>
                          <a:solidFill>
                            <a:schemeClr val="tx1"/>
                          </a:solidFill>
                          <a:effectLst/>
                          <a:latin typeface="+mn-lt"/>
                          <a:ea typeface="Calibri"/>
                          <a:cs typeface="Times New Roman"/>
                        </a:rPr>
                        <a:t>2012</a:t>
                      </a:r>
                    </a:p>
                  </a:txBody>
                  <a:tcPr marL="18000" marR="0" marT="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700" b="1" cap="none" spc="0" baseline="0" dirty="0">
                          <a:ln>
                            <a:noFill/>
                          </a:ln>
                          <a:solidFill>
                            <a:schemeClr val="tx1"/>
                          </a:solidFill>
                          <a:effectLst/>
                          <a:latin typeface="+mn-lt"/>
                          <a:ea typeface="Calibri"/>
                          <a:cs typeface="Times New Roman"/>
                        </a:rPr>
                        <a:t>2013</a:t>
                      </a:r>
                    </a:p>
                  </a:txBody>
                  <a:tcPr marL="18000" marR="0" marT="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700" b="1" cap="none" spc="0" baseline="0" dirty="0">
                          <a:ln>
                            <a:noFill/>
                          </a:ln>
                          <a:solidFill>
                            <a:schemeClr val="tx1"/>
                          </a:solidFill>
                          <a:effectLst/>
                          <a:latin typeface="+mn-lt"/>
                          <a:ea typeface="Calibri"/>
                          <a:cs typeface="Times New Roman"/>
                        </a:rPr>
                        <a:t>2014</a:t>
                      </a:r>
                    </a:p>
                  </a:txBody>
                  <a:tcPr marL="18000" marR="0" marT="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700" b="1" cap="none" spc="0" baseline="0" dirty="0">
                          <a:ln>
                            <a:noFill/>
                          </a:ln>
                          <a:solidFill>
                            <a:schemeClr val="tx1"/>
                          </a:solidFill>
                          <a:effectLst/>
                          <a:latin typeface="+mn-lt"/>
                          <a:ea typeface="Calibri"/>
                          <a:cs typeface="Times New Roman"/>
                        </a:rPr>
                        <a:t>2015</a:t>
                      </a:r>
                    </a:p>
                  </a:txBody>
                  <a:tcPr marL="18000" marR="0" marT="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700" b="1" cap="none" spc="0" baseline="0" dirty="0">
                          <a:ln>
                            <a:noFill/>
                          </a:ln>
                          <a:solidFill>
                            <a:schemeClr val="tx1"/>
                          </a:solidFill>
                          <a:effectLst/>
                          <a:latin typeface="+mn-lt"/>
                          <a:ea typeface="Calibri"/>
                          <a:cs typeface="Times New Roman"/>
                        </a:rPr>
                        <a:t>2016</a:t>
                      </a:r>
                    </a:p>
                  </a:txBody>
                  <a:tcPr marL="18000" marR="0" marT="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700" b="1" cap="none" spc="0" baseline="0" dirty="0">
                          <a:ln>
                            <a:noFill/>
                          </a:ln>
                          <a:solidFill>
                            <a:schemeClr val="tx1"/>
                          </a:solidFill>
                          <a:effectLst/>
                          <a:latin typeface="+mn-lt"/>
                          <a:ea typeface="Calibri"/>
                          <a:cs typeface="Times New Roman"/>
                        </a:rPr>
                        <a:t>2017</a:t>
                      </a:r>
                    </a:p>
                  </a:txBody>
                  <a:tcPr marL="18000" marR="0" marT="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745055">
                <a:tc>
                  <a:txBody>
                    <a:bodyPr/>
                    <a:lstStyle/>
                    <a:p>
                      <a:pPr algn="l">
                        <a:lnSpc>
                          <a:spcPct val="100000"/>
                        </a:lnSpc>
                        <a:spcAft>
                          <a:spcPts val="0"/>
                        </a:spcAft>
                      </a:pPr>
                      <a:r>
                        <a:rPr lang="en-US" sz="800" b="0" cap="none" spc="0" dirty="0">
                          <a:ln>
                            <a:noFill/>
                          </a:ln>
                          <a:solidFill>
                            <a:schemeClr val="tx1">
                              <a:lumMod val="95000"/>
                              <a:lumOff val="5000"/>
                            </a:schemeClr>
                          </a:solidFill>
                          <a:effectLst/>
                          <a:latin typeface="+mn-lt"/>
                          <a:ea typeface="Calibri"/>
                          <a:cs typeface="Times New Roman"/>
                        </a:rPr>
                        <a:t>Systems in which the material</a:t>
                      </a:r>
                    </a:p>
                    <a:p>
                      <a:pPr algn="l">
                        <a:lnSpc>
                          <a:spcPct val="100000"/>
                        </a:lnSpc>
                        <a:spcAft>
                          <a:spcPts val="0"/>
                        </a:spcAft>
                      </a:pPr>
                      <a:r>
                        <a:rPr lang="en-US" sz="800" b="0" cap="none" spc="0" dirty="0">
                          <a:ln>
                            <a:noFill/>
                          </a:ln>
                          <a:solidFill>
                            <a:schemeClr val="tx1">
                              <a:lumMod val="95000"/>
                              <a:lumOff val="5000"/>
                            </a:schemeClr>
                          </a:solidFill>
                          <a:effectLst/>
                          <a:latin typeface="+mn-lt"/>
                          <a:ea typeface="Calibri"/>
                          <a:cs typeface="Times New Roman"/>
                        </a:rPr>
                        <a:t>investigated is excited whereby it emits light, Fluorescence; Phosphorescence (G01N21/64)</a:t>
                      </a:r>
                      <a:endParaRPr lang="en-GB" sz="800" b="0" cap="none" spc="0" dirty="0">
                        <a:ln>
                          <a:noFill/>
                        </a:ln>
                        <a:solidFill>
                          <a:schemeClr val="tx1">
                            <a:lumMod val="95000"/>
                            <a:lumOff val="5000"/>
                          </a:schemeClr>
                        </a:solidFill>
                        <a:effectLst/>
                        <a:latin typeface="+mn-lt"/>
                        <a:ea typeface="Calibri"/>
                        <a:cs typeface="Times New Roman"/>
                      </a:endParaRPr>
                    </a:p>
                  </a:txBody>
                  <a:tcPr marL="18000" marR="18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800" b="0" cap="none" spc="0" dirty="0">
                          <a:ln>
                            <a:noFill/>
                          </a:ln>
                          <a:solidFill>
                            <a:schemeClr val="tx1"/>
                          </a:solidFill>
                          <a:effectLst/>
                          <a:latin typeface="+mn-lt"/>
                          <a:ea typeface="Calibri"/>
                          <a:cs typeface="Times New Roman"/>
                        </a:rPr>
                        <a:t>2</a:t>
                      </a:r>
                    </a:p>
                  </a:txBody>
                  <a:tcPr marL="18000" marR="18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lnSpc>
                          <a:spcPct val="100000"/>
                        </a:lnSpc>
                        <a:spcAft>
                          <a:spcPts val="0"/>
                        </a:spcAft>
                      </a:pPr>
                      <a:r>
                        <a:rPr lang="en-GB" sz="800" b="0" cap="none" spc="0" dirty="0">
                          <a:ln>
                            <a:noFill/>
                          </a:ln>
                          <a:solidFill>
                            <a:schemeClr val="tx1"/>
                          </a:solidFill>
                          <a:effectLst/>
                          <a:latin typeface="+mn-lt"/>
                          <a:ea typeface="Calibri"/>
                          <a:cs typeface="Times New Roman"/>
                        </a:rPr>
                        <a:t>1</a:t>
                      </a:r>
                    </a:p>
                  </a:txBody>
                  <a:tcPr marL="18000" marR="18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F2F5"/>
                    </a:solidFill>
                  </a:tcPr>
                </a:tc>
                <a:tc>
                  <a:txBody>
                    <a:bodyPr/>
                    <a:lstStyle/>
                    <a:p>
                      <a:pPr algn="ctr">
                        <a:lnSpc>
                          <a:spcPct val="100000"/>
                        </a:lnSpc>
                        <a:spcAft>
                          <a:spcPts val="0"/>
                        </a:spcAft>
                      </a:pPr>
                      <a:r>
                        <a:rPr lang="en-GB" sz="800" b="0" cap="none" spc="0" dirty="0">
                          <a:ln>
                            <a:noFill/>
                          </a:ln>
                          <a:solidFill>
                            <a:schemeClr val="bg1"/>
                          </a:solidFill>
                          <a:effectLst/>
                          <a:latin typeface="+mn-lt"/>
                          <a:ea typeface="Calibri"/>
                          <a:cs typeface="Times New Roman"/>
                        </a:rPr>
                        <a:t>3</a:t>
                      </a:r>
                    </a:p>
                  </a:txBody>
                  <a:tcPr marL="18000" marR="18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lnSpc>
                          <a:spcPct val="100000"/>
                        </a:lnSpc>
                        <a:spcAft>
                          <a:spcPts val="0"/>
                        </a:spcAft>
                      </a:pPr>
                      <a:r>
                        <a:rPr lang="en-GB" sz="800" b="0" cap="none" spc="0" dirty="0">
                          <a:ln>
                            <a:noFill/>
                          </a:ln>
                          <a:solidFill>
                            <a:schemeClr val="bg1"/>
                          </a:solidFill>
                          <a:effectLst/>
                          <a:latin typeface="+mn-lt"/>
                          <a:ea typeface="Calibri"/>
                          <a:cs typeface="Times New Roman"/>
                        </a:rPr>
                        <a:t>7</a:t>
                      </a:r>
                    </a:p>
                  </a:txBody>
                  <a:tcPr marL="18000" marR="18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lnSpc>
                          <a:spcPct val="100000"/>
                        </a:lnSpc>
                        <a:spcAft>
                          <a:spcPts val="0"/>
                        </a:spcAft>
                      </a:pPr>
                      <a:r>
                        <a:rPr lang="en-GB" sz="800" b="0" cap="none" spc="0" dirty="0">
                          <a:ln>
                            <a:noFill/>
                          </a:ln>
                          <a:solidFill>
                            <a:schemeClr val="bg1"/>
                          </a:solidFill>
                          <a:effectLst/>
                          <a:latin typeface="+mn-lt"/>
                          <a:ea typeface="Calibri"/>
                          <a:cs typeface="Times New Roman"/>
                        </a:rPr>
                        <a:t>5</a:t>
                      </a:r>
                    </a:p>
                  </a:txBody>
                  <a:tcPr marL="18000" marR="18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lnSpc>
                          <a:spcPct val="100000"/>
                        </a:lnSpc>
                        <a:spcAft>
                          <a:spcPts val="0"/>
                        </a:spcAft>
                      </a:pPr>
                      <a:r>
                        <a:rPr lang="en-GB" sz="800" b="0" cap="none" spc="0" dirty="0">
                          <a:ln>
                            <a:noFill/>
                          </a:ln>
                          <a:solidFill>
                            <a:schemeClr val="bg1"/>
                          </a:solidFill>
                          <a:effectLst/>
                          <a:latin typeface="+mn-lt"/>
                          <a:ea typeface="Calibri"/>
                          <a:cs typeface="Times New Roman"/>
                        </a:rPr>
                        <a:t>11</a:t>
                      </a:r>
                    </a:p>
                  </a:txBody>
                  <a:tcPr marL="18000" marR="18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a:lnSpc>
                          <a:spcPct val="100000"/>
                        </a:lnSpc>
                        <a:spcAft>
                          <a:spcPts val="0"/>
                        </a:spcAft>
                      </a:pPr>
                      <a:r>
                        <a:rPr lang="en-GB" sz="800" b="0" cap="none" spc="0" dirty="0">
                          <a:ln>
                            <a:noFill/>
                          </a:ln>
                          <a:solidFill>
                            <a:schemeClr val="bg1"/>
                          </a:solidFill>
                          <a:effectLst/>
                          <a:latin typeface="+mn-lt"/>
                          <a:ea typeface="Calibri"/>
                          <a:cs typeface="Times New Roman"/>
                        </a:rPr>
                        <a:t>8</a:t>
                      </a:r>
                    </a:p>
                  </a:txBody>
                  <a:tcPr marL="18000" marR="18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lnSpc>
                          <a:spcPct val="100000"/>
                        </a:lnSpc>
                        <a:spcAft>
                          <a:spcPts val="0"/>
                        </a:spcAft>
                      </a:pPr>
                      <a:r>
                        <a:rPr lang="en-GB" sz="800" b="0" cap="none" spc="-10" baseline="0" dirty="0">
                          <a:ln>
                            <a:noFill/>
                          </a:ln>
                          <a:solidFill>
                            <a:schemeClr val="bg1"/>
                          </a:solidFill>
                          <a:effectLst/>
                          <a:latin typeface="+mn-lt"/>
                          <a:ea typeface="Calibri"/>
                          <a:cs typeface="Times New Roman"/>
                        </a:rPr>
                        <a:t>7</a:t>
                      </a:r>
                    </a:p>
                  </a:txBody>
                  <a:tcPr marL="18000" marR="18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 xmlns:a16="http://schemas.microsoft.com/office/drawing/2014/main" val="10001"/>
                  </a:ext>
                </a:extLst>
              </a:tr>
              <a:tr h="745055">
                <a:tc>
                  <a:txBody>
                    <a:bodyPr/>
                    <a:lstStyle/>
                    <a:p>
                      <a:pPr marL="0" marR="0" lvl="0" indent="0" algn="l" defTabSz="914194"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lumMod val="95000"/>
                              <a:lumOff val="5000"/>
                            </a:schemeClr>
                          </a:solidFill>
                          <a:effectLst/>
                          <a:uLnTx/>
                          <a:uFillTx/>
                          <a:latin typeface="+mn-lt"/>
                          <a:ea typeface="Calibri"/>
                          <a:cs typeface="Times New Roman"/>
                        </a:rPr>
                        <a:t>Measuring direction or magnitude of magnetic fields or magnetic flux using magneto-optic devices</a:t>
                      </a:r>
                    </a:p>
                    <a:p>
                      <a:pPr marL="0" marR="0" lvl="0" indent="0" algn="l" defTabSz="914194"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lumMod val="95000"/>
                              <a:lumOff val="5000"/>
                            </a:schemeClr>
                          </a:solidFill>
                          <a:effectLst/>
                          <a:uLnTx/>
                          <a:uFillTx/>
                          <a:latin typeface="+mn-lt"/>
                          <a:ea typeface="Calibri"/>
                          <a:cs typeface="Times New Roman"/>
                        </a:rPr>
                        <a:t>(G01R33/032)</a:t>
                      </a:r>
                      <a:endParaRPr kumimoji="0" lang="en-GB" sz="800" b="0" i="0" u="none" strike="noStrike" kern="1200" cap="none" spc="0" normalizeH="0" baseline="0" noProof="0" dirty="0">
                        <a:ln>
                          <a:noFill/>
                        </a:ln>
                        <a:solidFill>
                          <a:schemeClr val="tx1">
                            <a:lumMod val="95000"/>
                            <a:lumOff val="5000"/>
                          </a:schemeClr>
                        </a:solidFill>
                        <a:effectLst/>
                        <a:uLnTx/>
                        <a:uFillTx/>
                        <a:latin typeface="Arial"/>
                        <a:ea typeface="Calibri"/>
                        <a:cs typeface="Times New Roman"/>
                      </a:endParaRPr>
                    </a:p>
                  </a:txBody>
                  <a:tcPr marL="18000" marR="18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800" b="0" cap="none" spc="-10" baseline="0" dirty="0">
                          <a:ln>
                            <a:noFill/>
                          </a:ln>
                          <a:solidFill>
                            <a:schemeClr val="tx1"/>
                          </a:solidFill>
                          <a:effectLst/>
                          <a:latin typeface="+mn-lt"/>
                          <a:ea typeface="Calibri"/>
                          <a:cs typeface="Times New Roman"/>
                        </a:rPr>
                        <a:t>0</a:t>
                      </a:r>
                    </a:p>
                  </a:txBody>
                  <a:tcPr marL="18000" marR="18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800" b="0" cap="none" spc="0" dirty="0">
                          <a:ln>
                            <a:noFill/>
                          </a:ln>
                          <a:solidFill>
                            <a:schemeClr val="tx1"/>
                          </a:solidFill>
                          <a:effectLst/>
                          <a:latin typeface="+mn-lt"/>
                          <a:ea typeface="Calibri"/>
                          <a:cs typeface="Times New Roman"/>
                        </a:rPr>
                        <a:t>1</a:t>
                      </a:r>
                    </a:p>
                  </a:txBody>
                  <a:tcPr marL="18000" marR="18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F2F5"/>
                    </a:solidFill>
                  </a:tcPr>
                </a:tc>
                <a:tc>
                  <a:txBody>
                    <a:bodyPr/>
                    <a:lstStyle/>
                    <a:p>
                      <a:pPr algn="ctr">
                        <a:lnSpc>
                          <a:spcPct val="100000"/>
                        </a:lnSpc>
                        <a:spcAft>
                          <a:spcPts val="0"/>
                        </a:spcAft>
                      </a:pPr>
                      <a:r>
                        <a:rPr lang="en-GB" sz="800" b="0" cap="none" spc="0" dirty="0">
                          <a:ln>
                            <a:noFill/>
                          </a:ln>
                          <a:solidFill>
                            <a:schemeClr val="tx1"/>
                          </a:solidFill>
                          <a:effectLst/>
                          <a:latin typeface="+mn-lt"/>
                          <a:ea typeface="Calibri"/>
                          <a:cs typeface="Times New Roman"/>
                        </a:rPr>
                        <a:t>0</a:t>
                      </a:r>
                    </a:p>
                  </a:txBody>
                  <a:tcPr marL="18000" marR="18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800" b="0" cap="none" spc="0" dirty="0">
                          <a:ln>
                            <a:noFill/>
                          </a:ln>
                          <a:solidFill>
                            <a:schemeClr val="tx1"/>
                          </a:solidFill>
                          <a:effectLst/>
                          <a:latin typeface="+mn-lt"/>
                          <a:ea typeface="Calibri"/>
                          <a:cs typeface="Times New Roman"/>
                        </a:rPr>
                        <a:t>0</a:t>
                      </a:r>
                    </a:p>
                  </a:txBody>
                  <a:tcPr marL="18000" marR="18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800" b="0" cap="none" spc="0" dirty="0">
                          <a:ln>
                            <a:noFill/>
                          </a:ln>
                          <a:solidFill>
                            <a:schemeClr val="bg1"/>
                          </a:solidFill>
                          <a:effectLst/>
                          <a:latin typeface="+mn-lt"/>
                          <a:ea typeface="Calibri"/>
                          <a:cs typeface="Times New Roman"/>
                        </a:rPr>
                        <a:t>3</a:t>
                      </a:r>
                    </a:p>
                  </a:txBody>
                  <a:tcPr marL="18000" marR="18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lnSpc>
                          <a:spcPct val="100000"/>
                        </a:lnSpc>
                        <a:spcAft>
                          <a:spcPts val="0"/>
                        </a:spcAft>
                      </a:pPr>
                      <a:r>
                        <a:rPr lang="en-GB" sz="800" b="0" cap="none" spc="0" dirty="0">
                          <a:ln>
                            <a:noFill/>
                          </a:ln>
                          <a:solidFill>
                            <a:schemeClr val="tx1"/>
                          </a:solidFill>
                          <a:effectLst/>
                          <a:latin typeface="+mn-lt"/>
                          <a:ea typeface="Calibri"/>
                          <a:cs typeface="Times New Roman"/>
                        </a:rPr>
                        <a:t>9</a:t>
                      </a:r>
                    </a:p>
                  </a:txBody>
                  <a:tcPr marL="18000" marR="18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800" b="0" cap="none" spc="0" dirty="0">
                          <a:ln>
                            <a:noFill/>
                          </a:ln>
                          <a:solidFill>
                            <a:schemeClr val="bg1"/>
                          </a:solidFill>
                          <a:effectLst/>
                          <a:latin typeface="+mn-lt"/>
                          <a:ea typeface="Calibri"/>
                          <a:cs typeface="Times New Roman"/>
                        </a:rPr>
                        <a:t>10</a:t>
                      </a:r>
                    </a:p>
                  </a:txBody>
                  <a:tcPr marL="18000" marR="18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a:lnSpc>
                          <a:spcPct val="100000"/>
                        </a:lnSpc>
                        <a:spcAft>
                          <a:spcPts val="0"/>
                        </a:spcAft>
                      </a:pPr>
                      <a:r>
                        <a:rPr lang="en-GB" sz="800" b="0" cap="none" spc="-10" baseline="0" dirty="0">
                          <a:ln>
                            <a:noFill/>
                          </a:ln>
                          <a:solidFill>
                            <a:schemeClr val="bg1"/>
                          </a:solidFill>
                          <a:effectLst/>
                          <a:latin typeface="+mn-lt"/>
                          <a:ea typeface="Calibri"/>
                          <a:cs typeface="Times New Roman"/>
                        </a:rPr>
                        <a:t>13</a:t>
                      </a:r>
                    </a:p>
                  </a:txBody>
                  <a:tcPr marL="18000" marR="18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extLst>
                  <a:ext uri="{0D108BD9-81ED-4DB2-BD59-A6C34878D82A}">
                    <a16:rowId xmlns="" xmlns:a16="http://schemas.microsoft.com/office/drawing/2014/main" val="10002"/>
                  </a:ext>
                </a:extLst>
              </a:tr>
              <a:tr h="745055">
                <a:tc>
                  <a:txBody>
                    <a:bodyPr/>
                    <a:lstStyle/>
                    <a:p>
                      <a:pPr marL="0" marR="0" lvl="0" indent="0" algn="l" defTabSz="914194"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lumMod val="95000"/>
                              <a:lumOff val="5000"/>
                            </a:schemeClr>
                          </a:solidFill>
                          <a:effectLst/>
                          <a:uLnTx/>
                          <a:uFillTx/>
                          <a:latin typeface="+mn-lt"/>
                          <a:ea typeface="Calibri"/>
                          <a:cs typeface="Times New Roman"/>
                        </a:rPr>
                        <a:t>Measuring gravitational fields or waves; Gravimetric prospecting or detecting (G01V7/00)</a:t>
                      </a:r>
                      <a:endParaRPr kumimoji="0" lang="en-GB" sz="800" b="0" i="0" u="none" strike="noStrike" kern="1200" cap="none" spc="0" normalizeH="0" baseline="0" noProof="0" dirty="0">
                        <a:ln>
                          <a:noFill/>
                        </a:ln>
                        <a:solidFill>
                          <a:schemeClr val="tx1">
                            <a:lumMod val="95000"/>
                            <a:lumOff val="5000"/>
                          </a:schemeClr>
                        </a:solidFill>
                        <a:effectLst/>
                        <a:uLnTx/>
                        <a:uFillTx/>
                        <a:latin typeface="Arial"/>
                        <a:ea typeface="Calibri"/>
                        <a:cs typeface="Times New Roman"/>
                      </a:endParaRPr>
                    </a:p>
                  </a:txBody>
                  <a:tcPr marL="18000" marR="18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800" b="0" cap="none" spc="0" dirty="0">
                          <a:ln>
                            <a:noFill/>
                          </a:ln>
                          <a:solidFill>
                            <a:schemeClr val="bg1"/>
                          </a:solidFill>
                          <a:effectLst/>
                          <a:latin typeface="+mn-lt"/>
                          <a:ea typeface="Calibri"/>
                          <a:cs typeface="Times New Roman"/>
                        </a:rPr>
                        <a:t>3</a:t>
                      </a:r>
                    </a:p>
                  </a:txBody>
                  <a:tcPr marL="18000" marR="18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lnSpc>
                          <a:spcPct val="100000"/>
                        </a:lnSpc>
                        <a:spcAft>
                          <a:spcPts val="0"/>
                        </a:spcAft>
                      </a:pPr>
                      <a:r>
                        <a:rPr lang="en-GB" sz="800" b="0" cap="none" spc="0" dirty="0">
                          <a:ln>
                            <a:noFill/>
                          </a:ln>
                          <a:solidFill>
                            <a:schemeClr val="tx1"/>
                          </a:solidFill>
                          <a:effectLst/>
                          <a:latin typeface="+mn-lt"/>
                          <a:ea typeface="Calibri"/>
                          <a:cs typeface="Times New Roman"/>
                        </a:rPr>
                        <a:t>0</a:t>
                      </a:r>
                    </a:p>
                  </a:txBody>
                  <a:tcPr marL="18000" marR="18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800" b="0" cap="none" spc="0" dirty="0">
                          <a:ln>
                            <a:noFill/>
                          </a:ln>
                          <a:solidFill>
                            <a:schemeClr val="tx1"/>
                          </a:solidFill>
                          <a:effectLst/>
                          <a:latin typeface="+mn-lt"/>
                          <a:ea typeface="Calibri"/>
                          <a:cs typeface="Times New Roman"/>
                        </a:rPr>
                        <a:t>0</a:t>
                      </a:r>
                    </a:p>
                  </a:txBody>
                  <a:tcPr marL="18000" marR="18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800" b="0" cap="none" spc="0" dirty="0">
                          <a:ln>
                            <a:noFill/>
                          </a:ln>
                          <a:solidFill>
                            <a:schemeClr val="bg1"/>
                          </a:solidFill>
                          <a:effectLst/>
                          <a:latin typeface="+mn-lt"/>
                          <a:ea typeface="Calibri"/>
                          <a:cs typeface="Times New Roman"/>
                        </a:rPr>
                        <a:t>4</a:t>
                      </a:r>
                    </a:p>
                  </a:txBody>
                  <a:tcPr marL="18000" marR="18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lnSpc>
                          <a:spcPct val="100000"/>
                        </a:lnSpc>
                        <a:spcAft>
                          <a:spcPts val="0"/>
                        </a:spcAft>
                      </a:pPr>
                      <a:r>
                        <a:rPr lang="en-GB" sz="800" b="0" cap="none" spc="0" dirty="0">
                          <a:ln>
                            <a:noFill/>
                          </a:ln>
                          <a:solidFill>
                            <a:schemeClr val="bg1"/>
                          </a:solidFill>
                          <a:effectLst/>
                          <a:latin typeface="+mn-lt"/>
                          <a:ea typeface="Calibri"/>
                          <a:cs typeface="Times New Roman"/>
                        </a:rPr>
                        <a:t>4</a:t>
                      </a:r>
                    </a:p>
                  </a:txBody>
                  <a:tcPr marL="18000" marR="18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lnSpc>
                          <a:spcPct val="100000"/>
                        </a:lnSpc>
                        <a:spcAft>
                          <a:spcPts val="0"/>
                        </a:spcAft>
                      </a:pPr>
                      <a:r>
                        <a:rPr lang="en-GB" sz="800" b="0" cap="none" spc="0" dirty="0">
                          <a:ln>
                            <a:noFill/>
                          </a:ln>
                          <a:solidFill>
                            <a:schemeClr val="tx1"/>
                          </a:solidFill>
                          <a:effectLst/>
                          <a:latin typeface="+mn-lt"/>
                          <a:ea typeface="Calibri"/>
                          <a:cs typeface="Times New Roman"/>
                        </a:rPr>
                        <a:t>1</a:t>
                      </a:r>
                    </a:p>
                  </a:txBody>
                  <a:tcPr marL="18000" marR="18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F2F5"/>
                    </a:solidFill>
                  </a:tcPr>
                </a:tc>
                <a:tc>
                  <a:txBody>
                    <a:bodyPr/>
                    <a:lstStyle/>
                    <a:p>
                      <a:pPr algn="ctr">
                        <a:lnSpc>
                          <a:spcPct val="100000"/>
                        </a:lnSpc>
                        <a:spcAft>
                          <a:spcPts val="0"/>
                        </a:spcAft>
                      </a:pPr>
                      <a:r>
                        <a:rPr lang="en-GB" sz="800" b="0" cap="none" spc="0" dirty="0">
                          <a:ln>
                            <a:noFill/>
                          </a:ln>
                          <a:solidFill>
                            <a:schemeClr val="bg1"/>
                          </a:solidFill>
                          <a:effectLst/>
                          <a:latin typeface="+mn-lt"/>
                          <a:ea typeface="Calibri"/>
                          <a:cs typeface="Times New Roman"/>
                        </a:rPr>
                        <a:t>5</a:t>
                      </a:r>
                    </a:p>
                  </a:txBody>
                  <a:tcPr marL="18000" marR="18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lnSpc>
                          <a:spcPct val="100000"/>
                        </a:lnSpc>
                        <a:spcAft>
                          <a:spcPts val="0"/>
                        </a:spcAft>
                      </a:pPr>
                      <a:r>
                        <a:rPr lang="en-GB" sz="800" b="0" cap="none" spc="-10" baseline="0" dirty="0">
                          <a:ln>
                            <a:noFill/>
                          </a:ln>
                          <a:solidFill>
                            <a:schemeClr val="tx1"/>
                          </a:solidFill>
                          <a:effectLst/>
                          <a:latin typeface="+mn-lt"/>
                          <a:ea typeface="Calibri"/>
                          <a:cs typeface="Times New Roman"/>
                        </a:rPr>
                        <a:t>1</a:t>
                      </a:r>
                    </a:p>
                  </a:txBody>
                  <a:tcPr marL="18000" marR="18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F2F5"/>
                    </a:solidFill>
                  </a:tcPr>
                </a:tc>
                <a:extLst>
                  <a:ext uri="{0D108BD9-81ED-4DB2-BD59-A6C34878D82A}">
                    <a16:rowId xmlns="" xmlns:a16="http://schemas.microsoft.com/office/drawing/2014/main" val="10003"/>
                  </a:ext>
                </a:extLst>
              </a:tr>
              <a:tr h="745055">
                <a:tc>
                  <a:txBody>
                    <a:bodyPr/>
                    <a:lstStyle/>
                    <a:p>
                      <a:pPr marL="0" marR="0" lvl="0" indent="0" algn="l" defTabSz="914194"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chemeClr val="tx1">
                              <a:lumMod val="95000"/>
                              <a:lumOff val="5000"/>
                            </a:schemeClr>
                          </a:solidFill>
                          <a:effectLst/>
                          <a:uLnTx/>
                          <a:uFillTx/>
                          <a:latin typeface="+mn-lt"/>
                          <a:ea typeface="Calibri"/>
                          <a:cs typeface="Times New Roman"/>
                        </a:rPr>
                        <a:t>Interferometers</a:t>
                      </a:r>
                      <a:br>
                        <a:rPr kumimoji="0" lang="en-GB" sz="800" b="0" i="0" u="none" strike="noStrike" kern="1200" cap="none" spc="0" normalizeH="0" baseline="0" noProof="0" dirty="0">
                          <a:ln>
                            <a:noFill/>
                          </a:ln>
                          <a:solidFill>
                            <a:schemeClr val="tx1">
                              <a:lumMod val="95000"/>
                              <a:lumOff val="5000"/>
                            </a:schemeClr>
                          </a:solidFill>
                          <a:effectLst/>
                          <a:uLnTx/>
                          <a:uFillTx/>
                          <a:latin typeface="+mn-lt"/>
                          <a:ea typeface="Calibri"/>
                          <a:cs typeface="Times New Roman"/>
                        </a:rPr>
                      </a:br>
                      <a:r>
                        <a:rPr kumimoji="0" lang="en-GB" sz="800" b="0" i="0" u="none" strike="noStrike" kern="1200" cap="none" spc="0" normalizeH="0" baseline="0" noProof="0" dirty="0">
                          <a:ln>
                            <a:noFill/>
                          </a:ln>
                          <a:solidFill>
                            <a:schemeClr val="tx1">
                              <a:lumMod val="95000"/>
                              <a:lumOff val="5000"/>
                            </a:schemeClr>
                          </a:solidFill>
                          <a:effectLst/>
                          <a:uLnTx/>
                          <a:uFillTx/>
                          <a:latin typeface="+mn-lt"/>
                          <a:ea typeface="Calibri"/>
                          <a:cs typeface="Times New Roman"/>
                        </a:rPr>
                        <a:t>(G01B9/02)</a:t>
                      </a:r>
                      <a:endParaRPr kumimoji="0" lang="en-GB" sz="800" b="0" i="0" u="none" strike="noStrike" kern="1200" cap="none" spc="0" normalizeH="0" baseline="0" noProof="0" dirty="0">
                        <a:ln>
                          <a:noFill/>
                        </a:ln>
                        <a:solidFill>
                          <a:schemeClr val="tx1">
                            <a:lumMod val="95000"/>
                            <a:lumOff val="5000"/>
                          </a:schemeClr>
                        </a:solidFill>
                        <a:effectLst/>
                        <a:uLnTx/>
                        <a:uFillTx/>
                        <a:latin typeface="Arial"/>
                        <a:ea typeface="Calibri"/>
                        <a:cs typeface="Times New Roman"/>
                      </a:endParaRPr>
                    </a:p>
                  </a:txBody>
                  <a:tcPr marL="18000" marR="18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800" b="0" cap="none" spc="0" dirty="0">
                          <a:ln>
                            <a:noFill/>
                          </a:ln>
                          <a:solidFill>
                            <a:schemeClr val="tx1"/>
                          </a:solidFill>
                          <a:effectLst/>
                          <a:latin typeface="+mn-lt"/>
                          <a:ea typeface="Calibri"/>
                          <a:cs typeface="Times New Roman"/>
                        </a:rPr>
                        <a:t>1</a:t>
                      </a:r>
                    </a:p>
                  </a:txBody>
                  <a:tcPr marL="18000" marR="18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F2F5"/>
                    </a:solidFill>
                  </a:tcPr>
                </a:tc>
                <a:tc>
                  <a:txBody>
                    <a:bodyPr/>
                    <a:lstStyle/>
                    <a:p>
                      <a:pPr algn="ctr">
                        <a:lnSpc>
                          <a:spcPct val="100000"/>
                        </a:lnSpc>
                        <a:spcAft>
                          <a:spcPts val="0"/>
                        </a:spcAft>
                      </a:pPr>
                      <a:r>
                        <a:rPr lang="en-GB" sz="800" b="0" cap="none" spc="0" dirty="0">
                          <a:ln>
                            <a:noFill/>
                          </a:ln>
                          <a:solidFill>
                            <a:schemeClr val="tx1"/>
                          </a:solidFill>
                          <a:effectLst/>
                          <a:latin typeface="+mn-lt"/>
                          <a:ea typeface="Calibri"/>
                          <a:cs typeface="Times New Roman"/>
                        </a:rPr>
                        <a:t>2</a:t>
                      </a:r>
                    </a:p>
                  </a:txBody>
                  <a:tcPr marL="18000" marR="18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lnSpc>
                          <a:spcPct val="100000"/>
                        </a:lnSpc>
                        <a:spcAft>
                          <a:spcPts val="0"/>
                        </a:spcAft>
                      </a:pPr>
                      <a:r>
                        <a:rPr lang="en-GB" sz="800" b="0" cap="none" spc="0" dirty="0">
                          <a:ln>
                            <a:noFill/>
                          </a:ln>
                          <a:solidFill>
                            <a:schemeClr val="tx1"/>
                          </a:solidFill>
                          <a:effectLst/>
                          <a:latin typeface="+mn-lt"/>
                          <a:ea typeface="Calibri"/>
                          <a:cs typeface="Times New Roman"/>
                        </a:rPr>
                        <a:t>2</a:t>
                      </a:r>
                    </a:p>
                  </a:txBody>
                  <a:tcPr marL="18000" marR="18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F2F5"/>
                    </a:solidFill>
                  </a:tcPr>
                </a:tc>
                <a:tc>
                  <a:txBody>
                    <a:bodyPr/>
                    <a:lstStyle/>
                    <a:p>
                      <a:pPr algn="ctr">
                        <a:lnSpc>
                          <a:spcPct val="100000"/>
                        </a:lnSpc>
                        <a:spcAft>
                          <a:spcPts val="0"/>
                        </a:spcAft>
                      </a:pPr>
                      <a:r>
                        <a:rPr lang="en-GB" sz="800" b="0" cap="none" spc="0" dirty="0">
                          <a:ln>
                            <a:noFill/>
                          </a:ln>
                          <a:solidFill>
                            <a:schemeClr val="tx1"/>
                          </a:solidFill>
                          <a:effectLst/>
                          <a:latin typeface="+mn-lt"/>
                          <a:ea typeface="Calibri"/>
                          <a:cs typeface="Times New Roman"/>
                        </a:rPr>
                        <a:t>1</a:t>
                      </a:r>
                    </a:p>
                  </a:txBody>
                  <a:tcPr marL="18000" marR="18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F2F5"/>
                    </a:solidFill>
                  </a:tcPr>
                </a:tc>
                <a:tc>
                  <a:txBody>
                    <a:bodyPr/>
                    <a:lstStyle/>
                    <a:p>
                      <a:pPr algn="ctr">
                        <a:lnSpc>
                          <a:spcPct val="100000"/>
                        </a:lnSpc>
                        <a:spcAft>
                          <a:spcPts val="0"/>
                        </a:spcAft>
                      </a:pPr>
                      <a:r>
                        <a:rPr lang="en-GB" sz="800" b="0" cap="none" spc="0" dirty="0">
                          <a:ln>
                            <a:noFill/>
                          </a:ln>
                          <a:solidFill>
                            <a:schemeClr val="tx1"/>
                          </a:solidFill>
                          <a:effectLst/>
                          <a:latin typeface="+mn-lt"/>
                          <a:ea typeface="Calibri"/>
                          <a:cs typeface="Times New Roman"/>
                        </a:rPr>
                        <a:t>0</a:t>
                      </a:r>
                    </a:p>
                  </a:txBody>
                  <a:tcPr marL="18000" marR="18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800" b="0" cap="none" spc="0" dirty="0">
                          <a:ln>
                            <a:noFill/>
                          </a:ln>
                          <a:solidFill>
                            <a:schemeClr val="tx1"/>
                          </a:solidFill>
                          <a:effectLst/>
                          <a:latin typeface="+mn-lt"/>
                          <a:ea typeface="Calibri"/>
                          <a:cs typeface="Times New Roman"/>
                        </a:rPr>
                        <a:t>0</a:t>
                      </a:r>
                    </a:p>
                  </a:txBody>
                  <a:tcPr marL="18000" marR="18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800" b="0" cap="none" spc="0" dirty="0">
                          <a:ln>
                            <a:noFill/>
                          </a:ln>
                          <a:solidFill>
                            <a:schemeClr val="bg1"/>
                          </a:solidFill>
                          <a:effectLst/>
                          <a:latin typeface="+mn-lt"/>
                          <a:ea typeface="Calibri"/>
                          <a:cs typeface="Times New Roman"/>
                        </a:rPr>
                        <a:t>7</a:t>
                      </a:r>
                    </a:p>
                  </a:txBody>
                  <a:tcPr marL="18000" marR="18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194"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10" normalizeH="0" baseline="0" noProof="0" dirty="0">
                          <a:ln>
                            <a:noFill/>
                          </a:ln>
                          <a:solidFill>
                            <a:schemeClr val="bg1"/>
                          </a:solidFill>
                          <a:effectLst/>
                          <a:uLnTx/>
                          <a:uFillTx/>
                          <a:latin typeface="+mn-lt"/>
                          <a:ea typeface="Calibri"/>
                          <a:cs typeface="Times New Roman"/>
                        </a:rPr>
                        <a:t>3</a:t>
                      </a:r>
                    </a:p>
                  </a:txBody>
                  <a:tcPr marL="18000" marR="18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 xmlns:a16="http://schemas.microsoft.com/office/drawing/2014/main" val="10004"/>
                  </a:ext>
                </a:extLst>
              </a:tr>
              <a:tr h="745055">
                <a:tc>
                  <a:txBody>
                    <a:bodyPr/>
                    <a:lstStyle/>
                    <a:p>
                      <a:pPr marL="0" marR="0" lvl="0" indent="0" algn="l" defTabSz="914194"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lumMod val="95000"/>
                              <a:lumOff val="5000"/>
                            </a:schemeClr>
                          </a:solidFill>
                          <a:effectLst/>
                          <a:uLnTx/>
                          <a:uFillTx/>
                          <a:latin typeface="+mn-lt"/>
                          <a:ea typeface="Calibri"/>
                          <a:cs typeface="Times New Roman"/>
                        </a:rPr>
                        <a:t>Gyroscopes; Turn-sensitive</a:t>
                      </a:r>
                    </a:p>
                    <a:p>
                      <a:pPr marL="0" marR="0" lvl="0" indent="0" algn="l" defTabSz="914194"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lumMod val="95000"/>
                              <a:lumOff val="5000"/>
                            </a:schemeClr>
                          </a:solidFill>
                          <a:effectLst/>
                          <a:uLnTx/>
                          <a:uFillTx/>
                          <a:latin typeface="+mn-lt"/>
                          <a:ea typeface="Calibri"/>
                          <a:cs typeface="Times New Roman"/>
                        </a:rPr>
                        <a:t>devices using vibrating masses (G01C19/58)</a:t>
                      </a:r>
                      <a:endParaRPr kumimoji="0" lang="en-GB" sz="800" b="0" i="0" u="none" strike="noStrike" kern="1200" cap="none" spc="0" normalizeH="0" baseline="0" noProof="0" dirty="0">
                        <a:ln>
                          <a:noFill/>
                        </a:ln>
                        <a:solidFill>
                          <a:schemeClr val="tx1">
                            <a:lumMod val="95000"/>
                            <a:lumOff val="5000"/>
                          </a:schemeClr>
                        </a:solidFill>
                        <a:effectLst/>
                        <a:uLnTx/>
                        <a:uFillTx/>
                        <a:latin typeface="Arial"/>
                        <a:ea typeface="Calibri"/>
                        <a:cs typeface="Times New Roman"/>
                      </a:endParaRPr>
                    </a:p>
                  </a:txBody>
                  <a:tcPr marL="18000" marR="18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800" b="0" cap="none" spc="-10" baseline="0" dirty="0">
                          <a:ln>
                            <a:noFill/>
                          </a:ln>
                          <a:solidFill>
                            <a:schemeClr val="tx1"/>
                          </a:solidFill>
                          <a:effectLst/>
                          <a:latin typeface="+mn-lt"/>
                          <a:ea typeface="Calibri"/>
                          <a:cs typeface="Times New Roman"/>
                        </a:rPr>
                        <a:t>1</a:t>
                      </a:r>
                    </a:p>
                  </a:txBody>
                  <a:tcPr marL="18000" marR="18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F2F5"/>
                    </a:solidFill>
                  </a:tcPr>
                </a:tc>
                <a:tc>
                  <a:txBody>
                    <a:bodyPr/>
                    <a:lstStyle/>
                    <a:p>
                      <a:pPr algn="ctr">
                        <a:lnSpc>
                          <a:spcPct val="100000"/>
                        </a:lnSpc>
                        <a:spcAft>
                          <a:spcPts val="0"/>
                        </a:spcAft>
                      </a:pPr>
                      <a:r>
                        <a:rPr lang="en-GB" sz="800" b="0" cap="none" spc="0" dirty="0">
                          <a:ln>
                            <a:noFill/>
                          </a:ln>
                          <a:solidFill>
                            <a:schemeClr val="tx1"/>
                          </a:solidFill>
                          <a:effectLst/>
                          <a:latin typeface="+mn-lt"/>
                          <a:ea typeface="Calibri"/>
                          <a:cs typeface="Times New Roman"/>
                        </a:rPr>
                        <a:t>0</a:t>
                      </a:r>
                    </a:p>
                  </a:txBody>
                  <a:tcPr marL="18000" marR="18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800" b="0" cap="none" spc="0" dirty="0">
                          <a:ln>
                            <a:noFill/>
                          </a:ln>
                          <a:solidFill>
                            <a:schemeClr val="tx1"/>
                          </a:solidFill>
                          <a:effectLst/>
                          <a:latin typeface="+mn-lt"/>
                          <a:ea typeface="Calibri"/>
                          <a:cs typeface="Times New Roman"/>
                        </a:rPr>
                        <a:t>1</a:t>
                      </a:r>
                    </a:p>
                  </a:txBody>
                  <a:tcPr marL="18000" marR="18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F2F5"/>
                    </a:solidFill>
                  </a:tcPr>
                </a:tc>
                <a:tc>
                  <a:txBody>
                    <a:bodyPr/>
                    <a:lstStyle/>
                    <a:p>
                      <a:pPr algn="ctr">
                        <a:lnSpc>
                          <a:spcPct val="100000"/>
                        </a:lnSpc>
                        <a:spcAft>
                          <a:spcPts val="0"/>
                        </a:spcAft>
                      </a:pPr>
                      <a:r>
                        <a:rPr lang="en-GB" sz="800" b="0" cap="none" spc="0" dirty="0">
                          <a:ln>
                            <a:noFill/>
                          </a:ln>
                          <a:solidFill>
                            <a:schemeClr val="tx1"/>
                          </a:solidFill>
                          <a:effectLst/>
                          <a:latin typeface="+mn-lt"/>
                          <a:ea typeface="Calibri"/>
                          <a:cs typeface="Times New Roman"/>
                        </a:rPr>
                        <a:t>1</a:t>
                      </a:r>
                    </a:p>
                  </a:txBody>
                  <a:tcPr marL="18000" marR="18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F2F5"/>
                    </a:solidFill>
                  </a:tcPr>
                </a:tc>
                <a:tc>
                  <a:txBody>
                    <a:bodyPr/>
                    <a:lstStyle/>
                    <a:p>
                      <a:pPr algn="ctr">
                        <a:lnSpc>
                          <a:spcPct val="100000"/>
                        </a:lnSpc>
                        <a:spcAft>
                          <a:spcPts val="0"/>
                        </a:spcAft>
                      </a:pPr>
                      <a:r>
                        <a:rPr lang="en-GB" sz="800" b="0" cap="none" spc="0" dirty="0">
                          <a:ln>
                            <a:noFill/>
                          </a:ln>
                          <a:solidFill>
                            <a:schemeClr val="tx1"/>
                          </a:solidFill>
                          <a:effectLst/>
                          <a:latin typeface="+mn-lt"/>
                          <a:ea typeface="Calibri"/>
                          <a:cs typeface="Times New Roman"/>
                        </a:rPr>
                        <a:t>1</a:t>
                      </a:r>
                    </a:p>
                  </a:txBody>
                  <a:tcPr marL="18000" marR="18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F2F5"/>
                    </a:solidFill>
                  </a:tcPr>
                </a:tc>
                <a:tc>
                  <a:txBody>
                    <a:bodyPr/>
                    <a:lstStyle/>
                    <a:p>
                      <a:pPr algn="ctr">
                        <a:lnSpc>
                          <a:spcPct val="100000"/>
                        </a:lnSpc>
                        <a:spcAft>
                          <a:spcPts val="0"/>
                        </a:spcAft>
                      </a:pPr>
                      <a:r>
                        <a:rPr lang="en-GB" sz="800" b="0" cap="none" spc="0" dirty="0">
                          <a:ln>
                            <a:noFill/>
                          </a:ln>
                          <a:solidFill>
                            <a:schemeClr val="tx1"/>
                          </a:solidFill>
                          <a:effectLst/>
                          <a:latin typeface="+mn-lt"/>
                          <a:ea typeface="Calibri"/>
                          <a:cs typeface="Times New Roman"/>
                        </a:rPr>
                        <a:t>2</a:t>
                      </a:r>
                    </a:p>
                  </a:txBody>
                  <a:tcPr marL="18000" marR="18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lnSpc>
                          <a:spcPct val="100000"/>
                        </a:lnSpc>
                        <a:spcAft>
                          <a:spcPts val="0"/>
                        </a:spcAft>
                      </a:pPr>
                      <a:r>
                        <a:rPr lang="en-GB" sz="800" b="0" cap="none" spc="0" dirty="0">
                          <a:ln>
                            <a:noFill/>
                          </a:ln>
                          <a:solidFill>
                            <a:schemeClr val="tx1"/>
                          </a:solidFill>
                          <a:effectLst/>
                          <a:latin typeface="+mn-lt"/>
                          <a:ea typeface="Calibri"/>
                          <a:cs typeface="Times New Roman"/>
                        </a:rPr>
                        <a:t>1</a:t>
                      </a:r>
                    </a:p>
                  </a:txBody>
                  <a:tcPr marL="18000" marR="18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F2F5"/>
                    </a:solidFill>
                  </a:tcPr>
                </a:tc>
                <a:tc>
                  <a:txBody>
                    <a:bodyPr/>
                    <a:lstStyle/>
                    <a:p>
                      <a:pPr marL="0" marR="0" lvl="0" indent="0" algn="ctr" defTabSz="914194"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10" normalizeH="0" baseline="0" noProof="0" dirty="0">
                          <a:ln>
                            <a:noFill/>
                          </a:ln>
                          <a:solidFill>
                            <a:schemeClr val="bg1"/>
                          </a:solidFill>
                          <a:effectLst/>
                          <a:uLnTx/>
                          <a:uFillTx/>
                          <a:latin typeface="+mn-lt"/>
                          <a:ea typeface="Calibri"/>
                          <a:cs typeface="Times New Roman"/>
                        </a:rPr>
                        <a:t>3</a:t>
                      </a:r>
                    </a:p>
                  </a:txBody>
                  <a:tcPr marL="18000" marR="18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 xmlns:a16="http://schemas.microsoft.com/office/drawing/2014/main" val="10005"/>
                  </a:ext>
                </a:extLst>
              </a:tr>
            </a:tbl>
          </a:graphicData>
        </a:graphic>
      </p:graphicFrame>
      <p:cxnSp>
        <p:nvCxnSpPr>
          <p:cNvPr id="29" name="Gerader Verbinder 15">
            <a:extLst>
              <a:ext uri="{FF2B5EF4-FFF2-40B4-BE49-F238E27FC236}">
                <a16:creationId xmlns="" xmlns:a16="http://schemas.microsoft.com/office/drawing/2014/main" id="{A60128F7-970C-4B3A-AE74-D8C0DDDB1FEE}"/>
              </a:ext>
            </a:extLst>
          </p:cNvPr>
          <p:cNvCxnSpPr/>
          <p:nvPr/>
        </p:nvCxnSpPr>
        <p:spPr>
          <a:xfrm>
            <a:off x="683999" y="817194"/>
            <a:ext cx="78589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9749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Rechteck 272">
            <a:extLst>
              <a:ext uri="{FF2B5EF4-FFF2-40B4-BE49-F238E27FC236}">
                <a16:creationId xmlns="" xmlns:a16="http://schemas.microsoft.com/office/drawing/2014/main" id="{28016CBD-3AE4-4690-A4F6-FEA3C54E7DC7}"/>
              </a:ext>
            </a:extLst>
          </p:cNvPr>
          <p:cNvSpPr/>
          <p:nvPr/>
        </p:nvSpPr>
        <p:spPr>
          <a:xfrm rot="17040000">
            <a:off x="4098000" y="1991123"/>
            <a:ext cx="810000" cy="36000"/>
          </a:xfrm>
          <a:prstGeom prst="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79" name="Rechteck 178">
            <a:extLst>
              <a:ext uri="{FF2B5EF4-FFF2-40B4-BE49-F238E27FC236}">
                <a16:creationId xmlns="" xmlns:a16="http://schemas.microsoft.com/office/drawing/2014/main" id="{01B80A41-A5AF-4064-BF65-1E3456FAB19E}"/>
              </a:ext>
            </a:extLst>
          </p:cNvPr>
          <p:cNvSpPr/>
          <p:nvPr/>
        </p:nvSpPr>
        <p:spPr>
          <a:xfrm rot="1200000">
            <a:off x="3784147" y="1326154"/>
            <a:ext cx="756000" cy="25200"/>
          </a:xfrm>
          <a:prstGeom prst="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263" name="Rechteck 262">
            <a:extLst>
              <a:ext uri="{FF2B5EF4-FFF2-40B4-BE49-F238E27FC236}">
                <a16:creationId xmlns="" xmlns:a16="http://schemas.microsoft.com/office/drawing/2014/main" id="{7C53AEFE-8A31-489E-90EE-75D9565B1DD6}"/>
              </a:ext>
            </a:extLst>
          </p:cNvPr>
          <p:cNvSpPr/>
          <p:nvPr/>
        </p:nvSpPr>
        <p:spPr>
          <a:xfrm rot="2820000">
            <a:off x="3663610" y="1493794"/>
            <a:ext cx="694800" cy="25200"/>
          </a:xfrm>
          <a:prstGeom prst="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265" name="Rechteck 264">
            <a:extLst>
              <a:ext uri="{FF2B5EF4-FFF2-40B4-BE49-F238E27FC236}">
                <a16:creationId xmlns="" xmlns:a16="http://schemas.microsoft.com/office/drawing/2014/main" id="{0A9290C3-F83F-4B02-AB40-1FEAF6D684AF}"/>
              </a:ext>
            </a:extLst>
          </p:cNvPr>
          <p:cNvSpPr/>
          <p:nvPr/>
        </p:nvSpPr>
        <p:spPr>
          <a:xfrm rot="3540000">
            <a:off x="3532608" y="1655126"/>
            <a:ext cx="964800" cy="25200"/>
          </a:xfrm>
          <a:prstGeom prst="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267" name="Rechteck 266">
            <a:extLst>
              <a:ext uri="{FF2B5EF4-FFF2-40B4-BE49-F238E27FC236}">
                <a16:creationId xmlns="" xmlns:a16="http://schemas.microsoft.com/office/drawing/2014/main" id="{A86C8761-03C3-47F4-8F6C-D17266CF83B7}"/>
              </a:ext>
            </a:extLst>
          </p:cNvPr>
          <p:cNvSpPr/>
          <p:nvPr/>
        </p:nvSpPr>
        <p:spPr>
          <a:xfrm rot="3840000">
            <a:off x="3395895" y="1824826"/>
            <a:ext cx="1281600" cy="25200"/>
          </a:xfrm>
          <a:prstGeom prst="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269" name="Rechteck 268">
            <a:extLst>
              <a:ext uri="{FF2B5EF4-FFF2-40B4-BE49-F238E27FC236}">
                <a16:creationId xmlns="" xmlns:a16="http://schemas.microsoft.com/office/drawing/2014/main" id="{F025195F-59C5-425D-9F48-E8C5520D4874}"/>
              </a:ext>
            </a:extLst>
          </p:cNvPr>
          <p:cNvSpPr/>
          <p:nvPr/>
        </p:nvSpPr>
        <p:spPr>
          <a:xfrm rot="18785490">
            <a:off x="4351052" y="1665480"/>
            <a:ext cx="234000" cy="25200"/>
          </a:xfrm>
          <a:prstGeom prst="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271" name="Rechteck 270">
            <a:extLst>
              <a:ext uri="{FF2B5EF4-FFF2-40B4-BE49-F238E27FC236}">
                <a16:creationId xmlns="" xmlns:a16="http://schemas.microsoft.com/office/drawing/2014/main" id="{F35A93D2-22E7-40FC-BEC6-26BC93BDFEA1}"/>
              </a:ext>
            </a:extLst>
          </p:cNvPr>
          <p:cNvSpPr/>
          <p:nvPr/>
        </p:nvSpPr>
        <p:spPr>
          <a:xfrm rot="20040440">
            <a:off x="4691266" y="1296112"/>
            <a:ext cx="648000" cy="36000"/>
          </a:xfrm>
          <a:prstGeom prst="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275" name="Rechteck 274">
            <a:extLst>
              <a:ext uri="{FF2B5EF4-FFF2-40B4-BE49-F238E27FC236}">
                <a16:creationId xmlns="" xmlns:a16="http://schemas.microsoft.com/office/drawing/2014/main" id="{26095A35-91A3-4D51-B88B-A0B161313C6E}"/>
              </a:ext>
            </a:extLst>
          </p:cNvPr>
          <p:cNvSpPr/>
          <p:nvPr/>
        </p:nvSpPr>
        <p:spPr>
          <a:xfrm rot="5160000" flipH="1">
            <a:off x="4257538" y="1989311"/>
            <a:ext cx="129600" cy="36000"/>
          </a:xfrm>
          <a:prstGeom prst="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276" name="Rechteck 275">
            <a:extLst>
              <a:ext uri="{FF2B5EF4-FFF2-40B4-BE49-F238E27FC236}">
                <a16:creationId xmlns="" xmlns:a16="http://schemas.microsoft.com/office/drawing/2014/main" id="{CB543C95-4417-44B0-9349-57FE1742F8B1}"/>
              </a:ext>
            </a:extLst>
          </p:cNvPr>
          <p:cNvSpPr/>
          <p:nvPr/>
        </p:nvSpPr>
        <p:spPr>
          <a:xfrm rot="5040000" flipH="1">
            <a:off x="4289612" y="2315820"/>
            <a:ext cx="129600" cy="36000"/>
          </a:xfrm>
          <a:prstGeom prst="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279" name="Rechteck 278">
            <a:extLst>
              <a:ext uri="{FF2B5EF4-FFF2-40B4-BE49-F238E27FC236}">
                <a16:creationId xmlns="" xmlns:a16="http://schemas.microsoft.com/office/drawing/2014/main" id="{BF1F21E1-6A76-4B9F-B864-9690BE942DE9}"/>
              </a:ext>
            </a:extLst>
          </p:cNvPr>
          <p:cNvSpPr/>
          <p:nvPr/>
        </p:nvSpPr>
        <p:spPr>
          <a:xfrm rot="17577437">
            <a:off x="4208698" y="1834361"/>
            <a:ext cx="522000" cy="25200"/>
          </a:xfrm>
          <a:prstGeom prst="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280" name="Rechteck 279">
            <a:extLst>
              <a:ext uri="{FF2B5EF4-FFF2-40B4-BE49-F238E27FC236}">
                <a16:creationId xmlns="" xmlns:a16="http://schemas.microsoft.com/office/drawing/2014/main" id="{7A524FF0-409A-4B5B-A23C-060CDD1072E5}"/>
              </a:ext>
            </a:extLst>
          </p:cNvPr>
          <p:cNvSpPr/>
          <p:nvPr/>
        </p:nvSpPr>
        <p:spPr>
          <a:xfrm rot="3960000" flipH="1">
            <a:off x="4367778" y="2675883"/>
            <a:ext cx="154800" cy="18000"/>
          </a:xfrm>
          <a:prstGeom prst="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282" name="Rechteck 281">
            <a:extLst>
              <a:ext uri="{FF2B5EF4-FFF2-40B4-BE49-F238E27FC236}">
                <a16:creationId xmlns="" xmlns:a16="http://schemas.microsoft.com/office/drawing/2014/main" id="{F3B7424E-E6D6-486C-B67A-B5104D2F4C34}"/>
              </a:ext>
            </a:extLst>
          </p:cNvPr>
          <p:cNvSpPr/>
          <p:nvPr/>
        </p:nvSpPr>
        <p:spPr>
          <a:xfrm rot="3300000" flipH="1">
            <a:off x="6733837" y="3534746"/>
            <a:ext cx="324000" cy="18000"/>
          </a:xfrm>
          <a:prstGeom prst="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284" name="Rechteck 283">
            <a:extLst>
              <a:ext uri="{FF2B5EF4-FFF2-40B4-BE49-F238E27FC236}">
                <a16:creationId xmlns="" xmlns:a16="http://schemas.microsoft.com/office/drawing/2014/main" id="{BCBDADC5-0A55-432B-B197-13B4AFA94C8D}"/>
              </a:ext>
            </a:extLst>
          </p:cNvPr>
          <p:cNvSpPr/>
          <p:nvPr/>
        </p:nvSpPr>
        <p:spPr>
          <a:xfrm rot="5700000" flipH="1">
            <a:off x="6160345" y="3891530"/>
            <a:ext cx="252000" cy="18000"/>
          </a:xfrm>
          <a:prstGeom prst="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286" name="Rechteck 285">
            <a:extLst>
              <a:ext uri="{FF2B5EF4-FFF2-40B4-BE49-F238E27FC236}">
                <a16:creationId xmlns="" xmlns:a16="http://schemas.microsoft.com/office/drawing/2014/main" id="{2144A172-BA53-4FBB-B1CB-2C17C2343CAA}"/>
              </a:ext>
            </a:extLst>
          </p:cNvPr>
          <p:cNvSpPr/>
          <p:nvPr/>
        </p:nvSpPr>
        <p:spPr>
          <a:xfrm rot="6180000" flipH="1">
            <a:off x="1820298" y="3763766"/>
            <a:ext cx="432000" cy="18000"/>
          </a:xfrm>
          <a:prstGeom prst="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288" name="Rechteck 287">
            <a:extLst>
              <a:ext uri="{FF2B5EF4-FFF2-40B4-BE49-F238E27FC236}">
                <a16:creationId xmlns="" xmlns:a16="http://schemas.microsoft.com/office/drawing/2014/main" id="{8AACCB37-50F2-4BDA-95C6-D9414EC906B6}"/>
              </a:ext>
            </a:extLst>
          </p:cNvPr>
          <p:cNvSpPr/>
          <p:nvPr/>
        </p:nvSpPr>
        <p:spPr>
          <a:xfrm rot="8280000" flipH="1">
            <a:off x="2139864" y="3226596"/>
            <a:ext cx="414000" cy="18000"/>
          </a:xfrm>
          <a:prstGeom prst="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36" name="Rechteck 35">
            <a:extLst>
              <a:ext uri="{FF2B5EF4-FFF2-40B4-BE49-F238E27FC236}">
                <a16:creationId xmlns="" xmlns:a16="http://schemas.microsoft.com/office/drawing/2014/main" id="{F6C61CFB-1CE3-42C5-B0E6-00C0554FF500}"/>
              </a:ext>
            </a:extLst>
          </p:cNvPr>
          <p:cNvSpPr/>
          <p:nvPr/>
        </p:nvSpPr>
        <p:spPr>
          <a:xfrm>
            <a:off x="684213" y="693420"/>
            <a:ext cx="7848228" cy="4038918"/>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7440" tIns="36000" rIns="36000" bIns="36000" rtlCol="0" anchor="b"/>
          <a:lstStyle/>
          <a:p>
            <a:endParaRPr lang="en-GB" sz="300" dirty="0">
              <a:solidFill>
                <a:schemeClr val="tx1"/>
              </a:solidFill>
              <a:cs typeface="Calibri"/>
            </a:endParaRPr>
          </a:p>
        </p:txBody>
      </p:sp>
      <p:sp>
        <p:nvSpPr>
          <p:cNvPr id="2" name="Slide Number Placeholder 1"/>
          <p:cNvSpPr>
            <a:spLocks noGrp="1"/>
          </p:cNvSpPr>
          <p:nvPr>
            <p:ph type="sldNum" sz="quarter" idx="20"/>
          </p:nvPr>
        </p:nvSpPr>
        <p:spPr/>
        <p:txBody>
          <a:bodyPr/>
          <a:lstStyle/>
          <a:p>
            <a:fld id="{9DF67F17-3E1A-4193-A15F-15F53DD43041}" type="slidenum">
              <a:rPr lang="en-GB" smtClean="0"/>
              <a:pPr/>
              <a:t>26</a:t>
            </a:fld>
            <a:endParaRPr lang="en-GB" dirty="0"/>
          </a:p>
        </p:txBody>
      </p:sp>
      <p:cxnSp>
        <p:nvCxnSpPr>
          <p:cNvPr id="11" name="Gerader Verbinder 10">
            <a:extLst>
              <a:ext uri="{FF2B5EF4-FFF2-40B4-BE49-F238E27FC236}">
                <a16:creationId xmlns="" xmlns:a16="http://schemas.microsoft.com/office/drawing/2014/main" id="{00701CC8-1471-424C-A01A-60477F9B9ED3}"/>
              </a:ext>
            </a:extLst>
          </p:cNvPr>
          <p:cNvCxnSpPr/>
          <p:nvPr/>
        </p:nvCxnSpPr>
        <p:spPr>
          <a:xfrm flipV="1">
            <a:off x="694330" y="693420"/>
            <a:ext cx="7848228" cy="127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2" name="Gruppieren 121">
            <a:extLst>
              <a:ext uri="{FF2B5EF4-FFF2-40B4-BE49-F238E27FC236}">
                <a16:creationId xmlns="" xmlns:a16="http://schemas.microsoft.com/office/drawing/2014/main" id="{6F689313-5A68-41A1-9694-3FC1A778095A}"/>
              </a:ext>
            </a:extLst>
          </p:cNvPr>
          <p:cNvGrpSpPr>
            <a:grpSpLocks noChangeAspect="1"/>
          </p:cNvGrpSpPr>
          <p:nvPr/>
        </p:nvGrpSpPr>
        <p:grpSpPr>
          <a:xfrm>
            <a:off x="8244651" y="329425"/>
            <a:ext cx="288000" cy="288000"/>
            <a:chOff x="4718050" y="8763000"/>
            <a:chExt cx="1360488" cy="1360488"/>
          </a:xfrm>
        </p:grpSpPr>
        <p:sp>
          <p:nvSpPr>
            <p:cNvPr id="123" name="Freeform 135">
              <a:extLst>
                <a:ext uri="{FF2B5EF4-FFF2-40B4-BE49-F238E27FC236}">
                  <a16:creationId xmlns="" xmlns:a16="http://schemas.microsoft.com/office/drawing/2014/main" id="{A0114A01-5B4D-4782-9175-6DCE56EC7D8F}"/>
                </a:ext>
              </a:extLst>
            </p:cNvPr>
            <p:cNvSpPr>
              <a:spLocks/>
            </p:cNvSpPr>
            <p:nvPr/>
          </p:nvSpPr>
          <p:spPr bwMode="auto">
            <a:xfrm>
              <a:off x="4718050" y="8763000"/>
              <a:ext cx="1360488" cy="1360488"/>
            </a:xfrm>
            <a:custGeom>
              <a:avLst/>
              <a:gdLst>
                <a:gd name="T0" fmla="*/ 45 w 363"/>
                <a:gd name="T1" fmla="*/ 0 h 363"/>
                <a:gd name="T2" fmla="*/ 0 w 363"/>
                <a:gd name="T3" fmla="*/ 45 h 363"/>
                <a:gd name="T4" fmla="*/ 0 w 363"/>
                <a:gd name="T5" fmla="*/ 318 h 363"/>
                <a:gd name="T6" fmla="*/ 45 w 363"/>
                <a:gd name="T7" fmla="*/ 363 h 363"/>
                <a:gd name="T8" fmla="*/ 317 w 363"/>
                <a:gd name="T9" fmla="*/ 363 h 363"/>
                <a:gd name="T10" fmla="*/ 363 w 363"/>
                <a:gd name="T11" fmla="*/ 318 h 363"/>
                <a:gd name="T12" fmla="*/ 363 w 363"/>
                <a:gd name="T13" fmla="*/ 45 h 363"/>
                <a:gd name="T14" fmla="*/ 317 w 363"/>
                <a:gd name="T15" fmla="*/ 0 h 363"/>
                <a:gd name="T16" fmla="*/ 45 w 363"/>
                <a:gd name="T17"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363">
                  <a:moveTo>
                    <a:pt x="45" y="0"/>
                  </a:moveTo>
                  <a:cubicBezTo>
                    <a:pt x="45" y="0"/>
                    <a:pt x="0" y="0"/>
                    <a:pt x="0" y="45"/>
                  </a:cubicBezTo>
                  <a:cubicBezTo>
                    <a:pt x="0" y="318"/>
                    <a:pt x="0" y="318"/>
                    <a:pt x="0" y="318"/>
                  </a:cubicBezTo>
                  <a:cubicBezTo>
                    <a:pt x="0" y="318"/>
                    <a:pt x="0" y="363"/>
                    <a:pt x="45" y="363"/>
                  </a:cubicBezTo>
                  <a:cubicBezTo>
                    <a:pt x="317" y="363"/>
                    <a:pt x="317" y="363"/>
                    <a:pt x="317" y="363"/>
                  </a:cubicBezTo>
                  <a:cubicBezTo>
                    <a:pt x="317" y="363"/>
                    <a:pt x="363" y="363"/>
                    <a:pt x="363" y="318"/>
                  </a:cubicBezTo>
                  <a:cubicBezTo>
                    <a:pt x="363" y="45"/>
                    <a:pt x="363" y="45"/>
                    <a:pt x="363" y="45"/>
                  </a:cubicBezTo>
                  <a:cubicBezTo>
                    <a:pt x="363" y="45"/>
                    <a:pt x="363" y="0"/>
                    <a:pt x="317" y="0"/>
                  </a:cubicBezTo>
                  <a:lnTo>
                    <a:pt x="4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136">
              <a:extLst>
                <a:ext uri="{FF2B5EF4-FFF2-40B4-BE49-F238E27FC236}">
                  <a16:creationId xmlns="" xmlns:a16="http://schemas.microsoft.com/office/drawing/2014/main" id="{AFF7692F-81C3-4ECB-AF7A-FCCFB7349137}"/>
                </a:ext>
              </a:extLst>
            </p:cNvPr>
            <p:cNvSpPr>
              <a:spLocks/>
            </p:cNvSpPr>
            <p:nvPr/>
          </p:nvSpPr>
          <p:spPr bwMode="auto">
            <a:xfrm>
              <a:off x="4784725" y="9580563"/>
              <a:ext cx="434975" cy="438150"/>
            </a:xfrm>
            <a:custGeom>
              <a:avLst/>
              <a:gdLst>
                <a:gd name="T0" fmla="*/ 47 w 116"/>
                <a:gd name="T1" fmla="*/ 111 h 117"/>
                <a:gd name="T2" fmla="*/ 19 w 116"/>
                <a:gd name="T3" fmla="*/ 95 h 117"/>
                <a:gd name="T4" fmla="*/ 6 w 116"/>
                <a:gd name="T5" fmla="*/ 46 h 117"/>
                <a:gd name="T6" fmla="*/ 22 w 116"/>
                <a:gd name="T7" fmla="*/ 18 h 117"/>
                <a:gd name="T8" fmla="*/ 69 w 116"/>
                <a:gd name="T9" fmla="*/ 5 h 117"/>
                <a:gd name="T10" fmla="*/ 97 w 116"/>
                <a:gd name="T11" fmla="*/ 21 h 117"/>
                <a:gd name="T12" fmla="*/ 110 w 116"/>
                <a:gd name="T13" fmla="*/ 71 h 117"/>
                <a:gd name="T14" fmla="*/ 94 w 116"/>
                <a:gd name="T15" fmla="*/ 98 h 117"/>
                <a:gd name="T16" fmla="*/ 47 w 116"/>
                <a:gd name="T17" fmla="*/ 11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17">
                  <a:moveTo>
                    <a:pt x="47" y="111"/>
                  </a:moveTo>
                  <a:cubicBezTo>
                    <a:pt x="47" y="111"/>
                    <a:pt x="25" y="117"/>
                    <a:pt x="19" y="95"/>
                  </a:cubicBezTo>
                  <a:cubicBezTo>
                    <a:pt x="6" y="46"/>
                    <a:pt x="6" y="46"/>
                    <a:pt x="6" y="46"/>
                  </a:cubicBezTo>
                  <a:cubicBezTo>
                    <a:pt x="6" y="46"/>
                    <a:pt x="0" y="24"/>
                    <a:pt x="22" y="18"/>
                  </a:cubicBezTo>
                  <a:cubicBezTo>
                    <a:pt x="69" y="5"/>
                    <a:pt x="69" y="5"/>
                    <a:pt x="69" y="5"/>
                  </a:cubicBezTo>
                  <a:cubicBezTo>
                    <a:pt x="69" y="5"/>
                    <a:pt x="91" y="0"/>
                    <a:pt x="97" y="21"/>
                  </a:cubicBezTo>
                  <a:cubicBezTo>
                    <a:pt x="110" y="71"/>
                    <a:pt x="110" y="71"/>
                    <a:pt x="110" y="71"/>
                  </a:cubicBezTo>
                  <a:cubicBezTo>
                    <a:pt x="110" y="71"/>
                    <a:pt x="116" y="93"/>
                    <a:pt x="94" y="98"/>
                  </a:cubicBezTo>
                  <a:lnTo>
                    <a:pt x="47" y="1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137">
              <a:extLst>
                <a:ext uri="{FF2B5EF4-FFF2-40B4-BE49-F238E27FC236}">
                  <a16:creationId xmlns="" xmlns:a16="http://schemas.microsoft.com/office/drawing/2014/main" id="{D23F2311-01D4-4E0F-A62C-A55161B44AB1}"/>
                </a:ext>
              </a:extLst>
            </p:cNvPr>
            <p:cNvSpPr>
              <a:spLocks/>
            </p:cNvSpPr>
            <p:nvPr/>
          </p:nvSpPr>
          <p:spPr bwMode="auto">
            <a:xfrm>
              <a:off x="5227637" y="9809163"/>
              <a:ext cx="203200" cy="112713"/>
            </a:xfrm>
            <a:custGeom>
              <a:avLst/>
              <a:gdLst>
                <a:gd name="T0" fmla="*/ 11 w 54"/>
                <a:gd name="T1" fmla="*/ 30 h 30"/>
                <a:gd name="T2" fmla="*/ 1 w 54"/>
                <a:gd name="T3" fmla="*/ 23 h 30"/>
                <a:gd name="T4" fmla="*/ 8 w 54"/>
                <a:gd name="T5" fmla="*/ 10 h 30"/>
                <a:gd name="T6" fmla="*/ 40 w 54"/>
                <a:gd name="T7" fmla="*/ 2 h 30"/>
                <a:gd name="T8" fmla="*/ 52 w 54"/>
                <a:gd name="T9" fmla="*/ 9 h 30"/>
                <a:gd name="T10" fmla="*/ 45 w 54"/>
                <a:gd name="T11" fmla="*/ 21 h 30"/>
                <a:gd name="T12" fmla="*/ 13 w 54"/>
                <a:gd name="T13" fmla="*/ 30 h 30"/>
                <a:gd name="T14" fmla="*/ 11 w 54"/>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30">
                  <a:moveTo>
                    <a:pt x="11" y="30"/>
                  </a:moveTo>
                  <a:cubicBezTo>
                    <a:pt x="6" y="30"/>
                    <a:pt x="2" y="27"/>
                    <a:pt x="1" y="23"/>
                  </a:cubicBezTo>
                  <a:cubicBezTo>
                    <a:pt x="0" y="17"/>
                    <a:pt x="3" y="12"/>
                    <a:pt x="8" y="10"/>
                  </a:cubicBezTo>
                  <a:cubicBezTo>
                    <a:pt x="40" y="2"/>
                    <a:pt x="40" y="2"/>
                    <a:pt x="40" y="2"/>
                  </a:cubicBezTo>
                  <a:cubicBezTo>
                    <a:pt x="45" y="0"/>
                    <a:pt x="51" y="4"/>
                    <a:pt x="52" y="9"/>
                  </a:cubicBezTo>
                  <a:cubicBezTo>
                    <a:pt x="54" y="14"/>
                    <a:pt x="51" y="20"/>
                    <a:pt x="45" y="21"/>
                  </a:cubicBezTo>
                  <a:cubicBezTo>
                    <a:pt x="13" y="30"/>
                    <a:pt x="13" y="30"/>
                    <a:pt x="13" y="30"/>
                  </a:cubicBezTo>
                  <a:cubicBezTo>
                    <a:pt x="12" y="30"/>
                    <a:pt x="11" y="30"/>
                    <a:pt x="11"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138">
              <a:extLst>
                <a:ext uri="{FF2B5EF4-FFF2-40B4-BE49-F238E27FC236}">
                  <a16:creationId xmlns="" xmlns:a16="http://schemas.microsoft.com/office/drawing/2014/main" id="{AD8C9C04-EB6B-43B1-9FEB-87880F93662D}"/>
                </a:ext>
              </a:extLst>
            </p:cNvPr>
            <p:cNvSpPr>
              <a:spLocks/>
            </p:cNvSpPr>
            <p:nvPr/>
          </p:nvSpPr>
          <p:spPr bwMode="auto">
            <a:xfrm>
              <a:off x="4848225" y="9380538"/>
              <a:ext cx="188913" cy="230188"/>
            </a:xfrm>
            <a:custGeom>
              <a:avLst/>
              <a:gdLst>
                <a:gd name="T0" fmla="*/ 11 w 50"/>
                <a:gd name="T1" fmla="*/ 61 h 61"/>
                <a:gd name="T2" fmla="*/ 5 w 50"/>
                <a:gd name="T3" fmla="*/ 59 h 61"/>
                <a:gd name="T4" fmla="*/ 3 w 50"/>
                <a:gd name="T5" fmla="*/ 45 h 61"/>
                <a:gd name="T6" fmla="*/ 31 w 50"/>
                <a:gd name="T7" fmla="*/ 5 h 61"/>
                <a:gd name="T8" fmla="*/ 44 w 50"/>
                <a:gd name="T9" fmla="*/ 3 h 61"/>
                <a:gd name="T10" fmla="*/ 47 w 50"/>
                <a:gd name="T11" fmla="*/ 17 h 61"/>
                <a:gd name="T12" fmla="*/ 19 w 50"/>
                <a:gd name="T13" fmla="*/ 57 h 61"/>
                <a:gd name="T14" fmla="*/ 11 w 50"/>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61">
                  <a:moveTo>
                    <a:pt x="11" y="61"/>
                  </a:moveTo>
                  <a:cubicBezTo>
                    <a:pt x="9" y="61"/>
                    <a:pt x="7" y="60"/>
                    <a:pt x="5" y="59"/>
                  </a:cubicBezTo>
                  <a:cubicBezTo>
                    <a:pt x="1" y="56"/>
                    <a:pt x="0" y="50"/>
                    <a:pt x="3" y="45"/>
                  </a:cubicBezTo>
                  <a:cubicBezTo>
                    <a:pt x="31" y="5"/>
                    <a:pt x="31" y="5"/>
                    <a:pt x="31" y="5"/>
                  </a:cubicBezTo>
                  <a:cubicBezTo>
                    <a:pt x="34" y="1"/>
                    <a:pt x="40" y="0"/>
                    <a:pt x="44" y="3"/>
                  </a:cubicBezTo>
                  <a:cubicBezTo>
                    <a:pt x="49" y="6"/>
                    <a:pt x="50" y="12"/>
                    <a:pt x="47" y="17"/>
                  </a:cubicBezTo>
                  <a:cubicBezTo>
                    <a:pt x="19" y="57"/>
                    <a:pt x="19" y="57"/>
                    <a:pt x="19" y="57"/>
                  </a:cubicBezTo>
                  <a:cubicBezTo>
                    <a:pt x="17" y="59"/>
                    <a:pt x="14" y="61"/>
                    <a:pt x="11" y="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139">
              <a:extLst>
                <a:ext uri="{FF2B5EF4-FFF2-40B4-BE49-F238E27FC236}">
                  <a16:creationId xmlns="" xmlns:a16="http://schemas.microsoft.com/office/drawing/2014/main" id="{45B05BC6-F894-4DED-818C-5F2BCDF83F1B}"/>
                </a:ext>
              </a:extLst>
            </p:cNvPr>
            <p:cNvSpPr>
              <a:spLocks/>
            </p:cNvSpPr>
            <p:nvPr/>
          </p:nvSpPr>
          <p:spPr bwMode="auto">
            <a:xfrm>
              <a:off x="5202237" y="9696450"/>
              <a:ext cx="269875" cy="131763"/>
            </a:xfrm>
            <a:custGeom>
              <a:avLst/>
              <a:gdLst>
                <a:gd name="T0" fmla="*/ 11 w 72"/>
                <a:gd name="T1" fmla="*/ 35 h 35"/>
                <a:gd name="T2" fmla="*/ 1 w 72"/>
                <a:gd name="T3" fmla="*/ 27 h 35"/>
                <a:gd name="T4" fmla="*/ 8 w 72"/>
                <a:gd name="T5" fmla="*/ 15 h 35"/>
                <a:gd name="T6" fmla="*/ 58 w 72"/>
                <a:gd name="T7" fmla="*/ 2 h 35"/>
                <a:gd name="T8" fmla="*/ 70 w 72"/>
                <a:gd name="T9" fmla="*/ 9 h 35"/>
                <a:gd name="T10" fmla="*/ 63 w 72"/>
                <a:gd name="T11" fmla="*/ 21 h 35"/>
                <a:gd name="T12" fmla="*/ 13 w 72"/>
                <a:gd name="T13" fmla="*/ 34 h 35"/>
                <a:gd name="T14" fmla="*/ 11 w 72"/>
                <a:gd name="T15" fmla="*/ 35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35">
                  <a:moveTo>
                    <a:pt x="11" y="35"/>
                  </a:moveTo>
                  <a:cubicBezTo>
                    <a:pt x="6" y="35"/>
                    <a:pt x="2" y="32"/>
                    <a:pt x="1" y="27"/>
                  </a:cubicBezTo>
                  <a:cubicBezTo>
                    <a:pt x="0" y="22"/>
                    <a:pt x="3" y="17"/>
                    <a:pt x="8" y="15"/>
                  </a:cubicBezTo>
                  <a:cubicBezTo>
                    <a:pt x="58" y="2"/>
                    <a:pt x="58" y="2"/>
                    <a:pt x="58" y="2"/>
                  </a:cubicBezTo>
                  <a:cubicBezTo>
                    <a:pt x="64" y="0"/>
                    <a:pt x="69" y="4"/>
                    <a:pt x="70" y="9"/>
                  </a:cubicBezTo>
                  <a:cubicBezTo>
                    <a:pt x="72" y="14"/>
                    <a:pt x="69" y="20"/>
                    <a:pt x="63" y="21"/>
                  </a:cubicBezTo>
                  <a:cubicBezTo>
                    <a:pt x="13" y="34"/>
                    <a:pt x="13" y="34"/>
                    <a:pt x="13" y="34"/>
                  </a:cubicBezTo>
                  <a:cubicBezTo>
                    <a:pt x="13" y="35"/>
                    <a:pt x="12" y="35"/>
                    <a:pt x="11"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40">
              <a:extLst>
                <a:ext uri="{FF2B5EF4-FFF2-40B4-BE49-F238E27FC236}">
                  <a16:creationId xmlns="" xmlns:a16="http://schemas.microsoft.com/office/drawing/2014/main" id="{D581D797-BA28-46D8-95A6-31A09CA56F4E}"/>
                </a:ext>
              </a:extLst>
            </p:cNvPr>
            <p:cNvSpPr>
              <a:spLocks/>
            </p:cNvSpPr>
            <p:nvPr/>
          </p:nvSpPr>
          <p:spPr bwMode="auto">
            <a:xfrm>
              <a:off x="5148262" y="9501188"/>
              <a:ext cx="271463" cy="127000"/>
            </a:xfrm>
            <a:custGeom>
              <a:avLst/>
              <a:gdLst>
                <a:gd name="T0" fmla="*/ 11 w 72"/>
                <a:gd name="T1" fmla="*/ 34 h 34"/>
                <a:gd name="T2" fmla="*/ 1 w 72"/>
                <a:gd name="T3" fmla="*/ 27 h 34"/>
                <a:gd name="T4" fmla="*/ 8 w 72"/>
                <a:gd name="T5" fmla="*/ 15 h 34"/>
                <a:gd name="T6" fmla="*/ 58 w 72"/>
                <a:gd name="T7" fmla="*/ 1 h 34"/>
                <a:gd name="T8" fmla="*/ 70 w 72"/>
                <a:gd name="T9" fmla="*/ 8 h 34"/>
                <a:gd name="T10" fmla="*/ 63 w 72"/>
                <a:gd name="T11" fmla="*/ 21 h 34"/>
                <a:gd name="T12" fmla="*/ 13 w 72"/>
                <a:gd name="T13" fmla="*/ 34 h 34"/>
                <a:gd name="T14" fmla="*/ 11 w 72"/>
                <a:gd name="T15" fmla="*/ 34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34">
                  <a:moveTo>
                    <a:pt x="11" y="34"/>
                  </a:moveTo>
                  <a:cubicBezTo>
                    <a:pt x="6" y="34"/>
                    <a:pt x="2" y="31"/>
                    <a:pt x="1" y="27"/>
                  </a:cubicBezTo>
                  <a:cubicBezTo>
                    <a:pt x="0" y="22"/>
                    <a:pt x="3" y="16"/>
                    <a:pt x="8" y="15"/>
                  </a:cubicBezTo>
                  <a:cubicBezTo>
                    <a:pt x="58" y="1"/>
                    <a:pt x="58" y="1"/>
                    <a:pt x="58" y="1"/>
                  </a:cubicBezTo>
                  <a:cubicBezTo>
                    <a:pt x="63" y="0"/>
                    <a:pt x="69" y="3"/>
                    <a:pt x="70" y="8"/>
                  </a:cubicBezTo>
                  <a:cubicBezTo>
                    <a:pt x="72" y="14"/>
                    <a:pt x="69" y="19"/>
                    <a:pt x="63" y="21"/>
                  </a:cubicBezTo>
                  <a:cubicBezTo>
                    <a:pt x="13" y="34"/>
                    <a:pt x="13" y="34"/>
                    <a:pt x="13" y="34"/>
                  </a:cubicBezTo>
                  <a:cubicBezTo>
                    <a:pt x="12" y="34"/>
                    <a:pt x="12" y="34"/>
                    <a:pt x="11"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141">
              <a:extLst>
                <a:ext uri="{FF2B5EF4-FFF2-40B4-BE49-F238E27FC236}">
                  <a16:creationId xmlns="" xmlns:a16="http://schemas.microsoft.com/office/drawing/2014/main" id="{26B638C5-3B28-4681-8920-D826BD0EF24A}"/>
                </a:ext>
              </a:extLst>
            </p:cNvPr>
            <p:cNvSpPr>
              <a:spLocks/>
            </p:cNvSpPr>
            <p:nvPr/>
          </p:nvSpPr>
          <p:spPr bwMode="auto">
            <a:xfrm>
              <a:off x="5178425" y="9575800"/>
              <a:ext cx="352425" cy="150813"/>
            </a:xfrm>
            <a:custGeom>
              <a:avLst/>
              <a:gdLst>
                <a:gd name="T0" fmla="*/ 11 w 94"/>
                <a:gd name="T1" fmla="*/ 40 h 40"/>
                <a:gd name="T2" fmla="*/ 1 w 94"/>
                <a:gd name="T3" fmla="*/ 33 h 40"/>
                <a:gd name="T4" fmla="*/ 8 w 94"/>
                <a:gd name="T5" fmla="*/ 21 h 40"/>
                <a:gd name="T6" fmla="*/ 80 w 94"/>
                <a:gd name="T7" fmla="*/ 1 h 40"/>
                <a:gd name="T8" fmla="*/ 92 w 94"/>
                <a:gd name="T9" fmla="*/ 9 h 40"/>
                <a:gd name="T10" fmla="*/ 85 w 94"/>
                <a:gd name="T11" fmla="*/ 21 h 40"/>
                <a:gd name="T12" fmla="*/ 13 w 94"/>
                <a:gd name="T13" fmla="*/ 40 h 40"/>
                <a:gd name="T14" fmla="*/ 11 w 94"/>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40">
                  <a:moveTo>
                    <a:pt x="11" y="40"/>
                  </a:moveTo>
                  <a:cubicBezTo>
                    <a:pt x="6" y="40"/>
                    <a:pt x="2" y="37"/>
                    <a:pt x="1" y="33"/>
                  </a:cubicBezTo>
                  <a:cubicBezTo>
                    <a:pt x="0" y="28"/>
                    <a:pt x="3" y="22"/>
                    <a:pt x="8" y="21"/>
                  </a:cubicBezTo>
                  <a:cubicBezTo>
                    <a:pt x="80" y="1"/>
                    <a:pt x="80" y="1"/>
                    <a:pt x="80" y="1"/>
                  </a:cubicBezTo>
                  <a:cubicBezTo>
                    <a:pt x="85" y="0"/>
                    <a:pt x="91" y="3"/>
                    <a:pt x="92" y="9"/>
                  </a:cubicBezTo>
                  <a:cubicBezTo>
                    <a:pt x="94" y="14"/>
                    <a:pt x="90" y="19"/>
                    <a:pt x="85" y="21"/>
                  </a:cubicBezTo>
                  <a:cubicBezTo>
                    <a:pt x="13" y="40"/>
                    <a:pt x="13" y="40"/>
                    <a:pt x="13" y="40"/>
                  </a:cubicBezTo>
                  <a:cubicBezTo>
                    <a:pt x="12" y="40"/>
                    <a:pt x="12" y="40"/>
                    <a:pt x="1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142">
              <a:extLst>
                <a:ext uri="{FF2B5EF4-FFF2-40B4-BE49-F238E27FC236}">
                  <a16:creationId xmlns="" xmlns:a16="http://schemas.microsoft.com/office/drawing/2014/main" id="{999A1E3F-53CD-48C2-9468-8AFC65A1A018}"/>
                </a:ext>
              </a:extLst>
            </p:cNvPr>
            <p:cNvSpPr>
              <a:spLocks/>
            </p:cNvSpPr>
            <p:nvPr/>
          </p:nvSpPr>
          <p:spPr bwMode="auto">
            <a:xfrm>
              <a:off x="5568950" y="9024938"/>
              <a:ext cx="438150" cy="446088"/>
            </a:xfrm>
            <a:custGeom>
              <a:avLst/>
              <a:gdLst>
                <a:gd name="T0" fmla="*/ 96 w 117"/>
                <a:gd name="T1" fmla="*/ 99 h 119"/>
                <a:gd name="T2" fmla="*/ 111 w 117"/>
                <a:gd name="T3" fmla="*/ 71 h 119"/>
                <a:gd name="T4" fmla="*/ 96 w 117"/>
                <a:gd name="T5" fmla="*/ 22 h 119"/>
                <a:gd name="T6" fmla="*/ 68 w 117"/>
                <a:gd name="T7" fmla="*/ 7 h 119"/>
                <a:gd name="T8" fmla="*/ 21 w 117"/>
                <a:gd name="T9" fmla="*/ 20 h 119"/>
                <a:gd name="T10" fmla="*/ 6 w 117"/>
                <a:gd name="T11" fmla="*/ 48 h 119"/>
                <a:gd name="T12" fmla="*/ 21 w 117"/>
                <a:gd name="T13" fmla="*/ 98 h 119"/>
                <a:gd name="T14" fmla="*/ 49 w 117"/>
                <a:gd name="T15" fmla="*/ 113 h 119"/>
                <a:gd name="T16" fmla="*/ 96 w 117"/>
                <a:gd name="T17" fmla="*/ 9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19">
                  <a:moveTo>
                    <a:pt x="96" y="99"/>
                  </a:moveTo>
                  <a:cubicBezTo>
                    <a:pt x="96" y="99"/>
                    <a:pt x="117" y="92"/>
                    <a:pt x="111" y="71"/>
                  </a:cubicBezTo>
                  <a:cubicBezTo>
                    <a:pt x="96" y="22"/>
                    <a:pt x="96" y="22"/>
                    <a:pt x="96" y="22"/>
                  </a:cubicBezTo>
                  <a:cubicBezTo>
                    <a:pt x="96" y="22"/>
                    <a:pt x="90" y="0"/>
                    <a:pt x="68" y="7"/>
                  </a:cubicBezTo>
                  <a:cubicBezTo>
                    <a:pt x="21" y="20"/>
                    <a:pt x="21" y="20"/>
                    <a:pt x="21" y="20"/>
                  </a:cubicBezTo>
                  <a:cubicBezTo>
                    <a:pt x="21" y="20"/>
                    <a:pt x="0" y="27"/>
                    <a:pt x="6" y="48"/>
                  </a:cubicBezTo>
                  <a:cubicBezTo>
                    <a:pt x="21" y="98"/>
                    <a:pt x="21" y="98"/>
                    <a:pt x="21" y="98"/>
                  </a:cubicBezTo>
                  <a:cubicBezTo>
                    <a:pt x="21" y="98"/>
                    <a:pt x="27" y="119"/>
                    <a:pt x="49" y="113"/>
                  </a:cubicBezTo>
                  <a:lnTo>
                    <a:pt x="96" y="99"/>
                  </a:lnTo>
                  <a:close/>
                </a:path>
              </a:pathLst>
            </a:custGeom>
            <a:solidFill>
              <a:srgbClr val="C5C8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143">
              <a:extLst>
                <a:ext uri="{FF2B5EF4-FFF2-40B4-BE49-F238E27FC236}">
                  <a16:creationId xmlns="" xmlns:a16="http://schemas.microsoft.com/office/drawing/2014/main" id="{D9E4A6A7-3E92-4623-9E2F-7F88FFB52AF9}"/>
                </a:ext>
              </a:extLst>
            </p:cNvPr>
            <p:cNvSpPr>
              <a:spLocks/>
            </p:cNvSpPr>
            <p:nvPr/>
          </p:nvSpPr>
          <p:spPr bwMode="auto">
            <a:xfrm>
              <a:off x="5448300" y="9418638"/>
              <a:ext cx="203200" cy="112713"/>
            </a:xfrm>
            <a:custGeom>
              <a:avLst/>
              <a:gdLst>
                <a:gd name="T0" fmla="*/ 11 w 54"/>
                <a:gd name="T1" fmla="*/ 30 h 30"/>
                <a:gd name="T2" fmla="*/ 1 w 54"/>
                <a:gd name="T3" fmla="*/ 23 h 30"/>
                <a:gd name="T4" fmla="*/ 8 w 54"/>
                <a:gd name="T5" fmla="*/ 11 h 30"/>
                <a:gd name="T6" fmla="*/ 40 w 54"/>
                <a:gd name="T7" fmla="*/ 1 h 30"/>
                <a:gd name="T8" fmla="*/ 52 w 54"/>
                <a:gd name="T9" fmla="*/ 8 h 30"/>
                <a:gd name="T10" fmla="*/ 45 w 54"/>
                <a:gd name="T11" fmla="*/ 20 h 30"/>
                <a:gd name="T12" fmla="*/ 13 w 54"/>
                <a:gd name="T13" fmla="*/ 30 h 30"/>
                <a:gd name="T14" fmla="*/ 11 w 54"/>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30">
                  <a:moveTo>
                    <a:pt x="11" y="30"/>
                  </a:moveTo>
                  <a:cubicBezTo>
                    <a:pt x="6" y="30"/>
                    <a:pt x="2" y="27"/>
                    <a:pt x="1" y="23"/>
                  </a:cubicBezTo>
                  <a:cubicBezTo>
                    <a:pt x="0" y="18"/>
                    <a:pt x="3" y="12"/>
                    <a:pt x="8" y="11"/>
                  </a:cubicBezTo>
                  <a:cubicBezTo>
                    <a:pt x="40" y="1"/>
                    <a:pt x="40" y="1"/>
                    <a:pt x="40" y="1"/>
                  </a:cubicBezTo>
                  <a:cubicBezTo>
                    <a:pt x="45" y="0"/>
                    <a:pt x="50" y="3"/>
                    <a:pt x="52" y="8"/>
                  </a:cubicBezTo>
                  <a:cubicBezTo>
                    <a:pt x="54" y="13"/>
                    <a:pt x="51" y="19"/>
                    <a:pt x="45" y="20"/>
                  </a:cubicBezTo>
                  <a:cubicBezTo>
                    <a:pt x="13" y="30"/>
                    <a:pt x="13" y="30"/>
                    <a:pt x="13" y="30"/>
                  </a:cubicBezTo>
                  <a:cubicBezTo>
                    <a:pt x="12" y="30"/>
                    <a:pt x="12" y="30"/>
                    <a:pt x="11" y="30"/>
                  </a:cubicBezTo>
                  <a:close/>
                </a:path>
              </a:pathLst>
            </a:custGeom>
            <a:solidFill>
              <a:srgbClr val="C5C8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144">
              <a:extLst>
                <a:ext uri="{FF2B5EF4-FFF2-40B4-BE49-F238E27FC236}">
                  <a16:creationId xmlns="" xmlns:a16="http://schemas.microsoft.com/office/drawing/2014/main" id="{5951AA18-4904-439A-9228-2E4C7C6EE3AE}"/>
                </a:ext>
              </a:extLst>
            </p:cNvPr>
            <p:cNvSpPr>
              <a:spLocks/>
            </p:cNvSpPr>
            <p:nvPr/>
          </p:nvSpPr>
          <p:spPr bwMode="auto">
            <a:xfrm>
              <a:off x="5557837" y="8882063"/>
              <a:ext cx="250825" cy="150813"/>
            </a:xfrm>
            <a:custGeom>
              <a:avLst/>
              <a:gdLst>
                <a:gd name="T0" fmla="*/ 56 w 67"/>
                <a:gd name="T1" fmla="*/ 40 h 40"/>
                <a:gd name="T2" fmla="*/ 52 w 67"/>
                <a:gd name="T3" fmla="*/ 40 h 40"/>
                <a:gd name="T4" fmla="*/ 7 w 67"/>
                <a:gd name="T5" fmla="*/ 20 h 40"/>
                <a:gd name="T6" fmla="*/ 2 w 67"/>
                <a:gd name="T7" fmla="*/ 7 h 40"/>
                <a:gd name="T8" fmla="*/ 15 w 67"/>
                <a:gd name="T9" fmla="*/ 2 h 40"/>
                <a:gd name="T10" fmla="*/ 60 w 67"/>
                <a:gd name="T11" fmla="*/ 21 h 40"/>
                <a:gd name="T12" fmla="*/ 65 w 67"/>
                <a:gd name="T13" fmla="*/ 34 h 40"/>
                <a:gd name="T14" fmla="*/ 56 w 67"/>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40">
                  <a:moveTo>
                    <a:pt x="56" y="40"/>
                  </a:moveTo>
                  <a:cubicBezTo>
                    <a:pt x="54" y="40"/>
                    <a:pt x="53" y="40"/>
                    <a:pt x="52" y="40"/>
                  </a:cubicBezTo>
                  <a:cubicBezTo>
                    <a:pt x="7" y="20"/>
                    <a:pt x="7" y="20"/>
                    <a:pt x="7" y="20"/>
                  </a:cubicBezTo>
                  <a:cubicBezTo>
                    <a:pt x="2" y="18"/>
                    <a:pt x="0" y="12"/>
                    <a:pt x="2" y="7"/>
                  </a:cubicBezTo>
                  <a:cubicBezTo>
                    <a:pt x="4" y="2"/>
                    <a:pt x="10" y="0"/>
                    <a:pt x="15" y="2"/>
                  </a:cubicBezTo>
                  <a:cubicBezTo>
                    <a:pt x="60" y="21"/>
                    <a:pt x="60" y="21"/>
                    <a:pt x="60" y="21"/>
                  </a:cubicBezTo>
                  <a:cubicBezTo>
                    <a:pt x="65" y="24"/>
                    <a:pt x="67" y="29"/>
                    <a:pt x="65" y="34"/>
                  </a:cubicBezTo>
                  <a:cubicBezTo>
                    <a:pt x="63" y="38"/>
                    <a:pt x="59" y="40"/>
                    <a:pt x="56" y="40"/>
                  </a:cubicBezTo>
                  <a:close/>
                </a:path>
              </a:pathLst>
            </a:custGeom>
            <a:solidFill>
              <a:srgbClr val="C5C8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145">
              <a:extLst>
                <a:ext uri="{FF2B5EF4-FFF2-40B4-BE49-F238E27FC236}">
                  <a16:creationId xmlns="" xmlns:a16="http://schemas.microsoft.com/office/drawing/2014/main" id="{FEF0D5F7-9932-4D9F-B044-19B30DBBBA59}"/>
                </a:ext>
              </a:extLst>
            </p:cNvPr>
            <p:cNvSpPr>
              <a:spLocks/>
            </p:cNvSpPr>
            <p:nvPr/>
          </p:nvSpPr>
          <p:spPr bwMode="auto">
            <a:xfrm>
              <a:off x="5351462" y="9324975"/>
              <a:ext cx="269875" cy="134938"/>
            </a:xfrm>
            <a:custGeom>
              <a:avLst/>
              <a:gdLst>
                <a:gd name="T0" fmla="*/ 11 w 72"/>
                <a:gd name="T1" fmla="*/ 36 h 36"/>
                <a:gd name="T2" fmla="*/ 2 w 72"/>
                <a:gd name="T3" fmla="*/ 28 h 36"/>
                <a:gd name="T4" fmla="*/ 9 w 72"/>
                <a:gd name="T5" fmla="*/ 16 h 36"/>
                <a:gd name="T6" fmla="*/ 58 w 72"/>
                <a:gd name="T7" fmla="*/ 1 h 36"/>
                <a:gd name="T8" fmla="*/ 71 w 72"/>
                <a:gd name="T9" fmla="*/ 8 h 36"/>
                <a:gd name="T10" fmla="*/ 64 w 72"/>
                <a:gd name="T11" fmla="*/ 20 h 36"/>
                <a:gd name="T12" fmla="*/ 14 w 72"/>
                <a:gd name="T13" fmla="*/ 35 h 36"/>
                <a:gd name="T14" fmla="*/ 11 w 72"/>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36">
                  <a:moveTo>
                    <a:pt x="11" y="36"/>
                  </a:moveTo>
                  <a:cubicBezTo>
                    <a:pt x="7" y="36"/>
                    <a:pt x="3" y="33"/>
                    <a:pt x="2" y="28"/>
                  </a:cubicBezTo>
                  <a:cubicBezTo>
                    <a:pt x="0" y="23"/>
                    <a:pt x="3" y="18"/>
                    <a:pt x="9" y="16"/>
                  </a:cubicBezTo>
                  <a:cubicBezTo>
                    <a:pt x="58" y="1"/>
                    <a:pt x="58" y="1"/>
                    <a:pt x="58" y="1"/>
                  </a:cubicBezTo>
                  <a:cubicBezTo>
                    <a:pt x="63" y="0"/>
                    <a:pt x="69" y="3"/>
                    <a:pt x="71" y="8"/>
                  </a:cubicBezTo>
                  <a:cubicBezTo>
                    <a:pt x="72" y="13"/>
                    <a:pt x="69" y="19"/>
                    <a:pt x="64" y="20"/>
                  </a:cubicBezTo>
                  <a:cubicBezTo>
                    <a:pt x="14" y="35"/>
                    <a:pt x="14" y="35"/>
                    <a:pt x="14" y="35"/>
                  </a:cubicBezTo>
                  <a:cubicBezTo>
                    <a:pt x="13" y="35"/>
                    <a:pt x="12" y="36"/>
                    <a:pt x="11" y="36"/>
                  </a:cubicBezTo>
                  <a:close/>
                </a:path>
              </a:pathLst>
            </a:custGeom>
            <a:solidFill>
              <a:srgbClr val="C5C8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146">
              <a:extLst>
                <a:ext uri="{FF2B5EF4-FFF2-40B4-BE49-F238E27FC236}">
                  <a16:creationId xmlns="" xmlns:a16="http://schemas.microsoft.com/office/drawing/2014/main" id="{E316DD6A-3A5E-4E50-927C-6DEEFF1577C7}"/>
                </a:ext>
              </a:extLst>
            </p:cNvPr>
            <p:cNvSpPr>
              <a:spLocks/>
            </p:cNvSpPr>
            <p:nvPr/>
          </p:nvSpPr>
          <p:spPr bwMode="auto">
            <a:xfrm>
              <a:off x="5295900" y="9129713"/>
              <a:ext cx="269875" cy="131763"/>
            </a:xfrm>
            <a:custGeom>
              <a:avLst/>
              <a:gdLst>
                <a:gd name="T0" fmla="*/ 11 w 72"/>
                <a:gd name="T1" fmla="*/ 35 h 35"/>
                <a:gd name="T2" fmla="*/ 1 w 72"/>
                <a:gd name="T3" fmla="*/ 28 h 35"/>
                <a:gd name="T4" fmla="*/ 8 w 72"/>
                <a:gd name="T5" fmla="*/ 16 h 35"/>
                <a:gd name="T6" fmla="*/ 58 w 72"/>
                <a:gd name="T7" fmla="*/ 1 h 35"/>
                <a:gd name="T8" fmla="*/ 70 w 72"/>
                <a:gd name="T9" fmla="*/ 8 h 35"/>
                <a:gd name="T10" fmla="*/ 63 w 72"/>
                <a:gd name="T11" fmla="*/ 20 h 35"/>
                <a:gd name="T12" fmla="*/ 14 w 72"/>
                <a:gd name="T13" fmla="*/ 35 h 35"/>
                <a:gd name="T14" fmla="*/ 11 w 72"/>
                <a:gd name="T15" fmla="*/ 35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35">
                  <a:moveTo>
                    <a:pt x="11" y="35"/>
                  </a:moveTo>
                  <a:cubicBezTo>
                    <a:pt x="7" y="35"/>
                    <a:pt x="3" y="33"/>
                    <a:pt x="1" y="28"/>
                  </a:cubicBezTo>
                  <a:cubicBezTo>
                    <a:pt x="0" y="23"/>
                    <a:pt x="3" y="17"/>
                    <a:pt x="8" y="16"/>
                  </a:cubicBezTo>
                  <a:cubicBezTo>
                    <a:pt x="58" y="1"/>
                    <a:pt x="58" y="1"/>
                    <a:pt x="58" y="1"/>
                  </a:cubicBezTo>
                  <a:cubicBezTo>
                    <a:pt x="63" y="0"/>
                    <a:pt x="69" y="3"/>
                    <a:pt x="70" y="8"/>
                  </a:cubicBezTo>
                  <a:cubicBezTo>
                    <a:pt x="72" y="13"/>
                    <a:pt x="69" y="19"/>
                    <a:pt x="63" y="20"/>
                  </a:cubicBezTo>
                  <a:cubicBezTo>
                    <a:pt x="14" y="35"/>
                    <a:pt x="14" y="35"/>
                    <a:pt x="14" y="35"/>
                  </a:cubicBezTo>
                  <a:cubicBezTo>
                    <a:pt x="13" y="35"/>
                    <a:pt x="12" y="35"/>
                    <a:pt x="11" y="35"/>
                  </a:cubicBezTo>
                  <a:close/>
                </a:path>
              </a:pathLst>
            </a:custGeom>
            <a:solidFill>
              <a:srgbClr val="C5C8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147">
              <a:extLst>
                <a:ext uri="{FF2B5EF4-FFF2-40B4-BE49-F238E27FC236}">
                  <a16:creationId xmlns="" xmlns:a16="http://schemas.microsoft.com/office/drawing/2014/main" id="{E9BF282A-0F50-421B-B006-2FCB664B06DB}"/>
                </a:ext>
              </a:extLst>
            </p:cNvPr>
            <p:cNvSpPr>
              <a:spLocks/>
            </p:cNvSpPr>
            <p:nvPr/>
          </p:nvSpPr>
          <p:spPr bwMode="auto">
            <a:xfrm>
              <a:off x="5238750" y="9228138"/>
              <a:ext cx="349250" cy="157163"/>
            </a:xfrm>
            <a:custGeom>
              <a:avLst/>
              <a:gdLst>
                <a:gd name="T0" fmla="*/ 11 w 93"/>
                <a:gd name="T1" fmla="*/ 42 h 42"/>
                <a:gd name="T2" fmla="*/ 2 w 93"/>
                <a:gd name="T3" fmla="*/ 35 h 42"/>
                <a:gd name="T4" fmla="*/ 8 w 93"/>
                <a:gd name="T5" fmla="*/ 23 h 42"/>
                <a:gd name="T6" fmla="*/ 80 w 93"/>
                <a:gd name="T7" fmla="*/ 2 h 42"/>
                <a:gd name="T8" fmla="*/ 92 w 93"/>
                <a:gd name="T9" fmla="*/ 8 h 42"/>
                <a:gd name="T10" fmla="*/ 85 w 93"/>
                <a:gd name="T11" fmla="*/ 21 h 42"/>
                <a:gd name="T12" fmla="*/ 14 w 93"/>
                <a:gd name="T13" fmla="*/ 42 h 42"/>
                <a:gd name="T14" fmla="*/ 11 w 93"/>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42">
                  <a:moveTo>
                    <a:pt x="11" y="42"/>
                  </a:moveTo>
                  <a:cubicBezTo>
                    <a:pt x="7" y="42"/>
                    <a:pt x="3" y="39"/>
                    <a:pt x="2" y="35"/>
                  </a:cubicBezTo>
                  <a:cubicBezTo>
                    <a:pt x="0" y="30"/>
                    <a:pt x="3" y="24"/>
                    <a:pt x="8" y="23"/>
                  </a:cubicBezTo>
                  <a:cubicBezTo>
                    <a:pt x="80" y="2"/>
                    <a:pt x="80" y="2"/>
                    <a:pt x="80" y="2"/>
                  </a:cubicBezTo>
                  <a:cubicBezTo>
                    <a:pt x="85" y="0"/>
                    <a:pt x="90" y="3"/>
                    <a:pt x="92" y="8"/>
                  </a:cubicBezTo>
                  <a:cubicBezTo>
                    <a:pt x="93" y="14"/>
                    <a:pt x="90" y="19"/>
                    <a:pt x="85" y="21"/>
                  </a:cubicBezTo>
                  <a:cubicBezTo>
                    <a:pt x="14" y="42"/>
                    <a:pt x="14" y="42"/>
                    <a:pt x="14" y="42"/>
                  </a:cubicBezTo>
                  <a:cubicBezTo>
                    <a:pt x="13" y="42"/>
                    <a:pt x="12" y="42"/>
                    <a:pt x="11" y="42"/>
                  </a:cubicBezTo>
                  <a:close/>
                </a:path>
              </a:pathLst>
            </a:custGeom>
            <a:solidFill>
              <a:srgbClr val="C5C8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80" name="Ellipse 179">
            <a:extLst>
              <a:ext uri="{FF2B5EF4-FFF2-40B4-BE49-F238E27FC236}">
                <a16:creationId xmlns="" xmlns:a16="http://schemas.microsoft.com/office/drawing/2014/main" id="{6FFBE9B8-5324-471F-911D-A01E208695BA}"/>
              </a:ext>
            </a:extLst>
          </p:cNvPr>
          <p:cNvSpPr/>
          <p:nvPr/>
        </p:nvSpPr>
        <p:spPr>
          <a:xfrm>
            <a:off x="3617004" y="1080637"/>
            <a:ext cx="177946" cy="177895"/>
          </a:xfrm>
          <a:prstGeom prst="ellipse">
            <a:avLst/>
          </a:prstGeom>
          <a:solidFill>
            <a:schemeClr val="accent5"/>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81" name="Textfeld 180">
            <a:extLst>
              <a:ext uri="{FF2B5EF4-FFF2-40B4-BE49-F238E27FC236}">
                <a16:creationId xmlns="" xmlns:a16="http://schemas.microsoft.com/office/drawing/2014/main" id="{EF674DD1-8723-49C0-B5C4-FE4868A50358}"/>
              </a:ext>
            </a:extLst>
          </p:cNvPr>
          <p:cNvSpPr txBox="1"/>
          <p:nvPr/>
        </p:nvSpPr>
        <p:spPr>
          <a:xfrm>
            <a:off x="2976619" y="1123418"/>
            <a:ext cx="1458733" cy="92333"/>
          </a:xfrm>
          <a:prstGeom prst="rect">
            <a:avLst/>
          </a:prstGeom>
          <a:solidFill>
            <a:schemeClr val="bg1">
              <a:alpha val="50000"/>
            </a:schemeClr>
          </a:solidFill>
        </p:spPr>
        <p:txBody>
          <a:bodyPr wrap="none" lIns="0" tIns="0" rIns="0" bIns="0" rtlCol="0" anchor="ctr">
            <a:spAutoFit/>
          </a:bodyPr>
          <a:lstStyle/>
          <a:p>
            <a:pPr algn="ctr"/>
            <a:r>
              <a:rPr lang="en-GB" sz="600" dirty="0"/>
              <a:t>INSTITUT NATIONAL OPTIQUE CANADA</a:t>
            </a:r>
          </a:p>
        </p:txBody>
      </p:sp>
      <p:sp>
        <p:nvSpPr>
          <p:cNvPr id="182" name="Ellipse 181">
            <a:extLst>
              <a:ext uri="{FF2B5EF4-FFF2-40B4-BE49-F238E27FC236}">
                <a16:creationId xmlns="" xmlns:a16="http://schemas.microsoft.com/office/drawing/2014/main" id="{335180C9-8BA9-4AE3-A534-82154F9451FE}"/>
              </a:ext>
            </a:extLst>
          </p:cNvPr>
          <p:cNvSpPr/>
          <p:nvPr/>
        </p:nvSpPr>
        <p:spPr>
          <a:xfrm>
            <a:off x="3742063" y="1052738"/>
            <a:ext cx="76552" cy="76530"/>
          </a:xfrm>
          <a:prstGeom prst="ellipse">
            <a:avLst/>
          </a:prstGeom>
          <a:solidFill>
            <a:schemeClr val="accent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GB" sz="600" dirty="0"/>
              <a:t>2</a:t>
            </a:r>
            <a:endParaRPr lang="en-GB" sz="500" dirty="0"/>
          </a:p>
        </p:txBody>
      </p:sp>
      <p:sp>
        <p:nvSpPr>
          <p:cNvPr id="183" name="Textfeld 182">
            <a:extLst>
              <a:ext uri="{FF2B5EF4-FFF2-40B4-BE49-F238E27FC236}">
                <a16:creationId xmlns="" xmlns:a16="http://schemas.microsoft.com/office/drawing/2014/main" id="{CB74BD40-C0AF-4FA4-9BAF-56C695CA28B8}"/>
              </a:ext>
            </a:extLst>
          </p:cNvPr>
          <p:cNvSpPr txBox="1"/>
          <p:nvPr/>
        </p:nvSpPr>
        <p:spPr>
          <a:xfrm>
            <a:off x="4140506" y="1292588"/>
            <a:ext cx="43282" cy="92333"/>
          </a:xfrm>
          <a:prstGeom prst="rect">
            <a:avLst/>
          </a:prstGeom>
          <a:solidFill>
            <a:schemeClr val="bg1"/>
          </a:solidFill>
        </p:spPr>
        <p:txBody>
          <a:bodyPr wrap="none" lIns="0" tIns="0" rIns="0" bIns="0" rtlCol="0" anchor="ctr">
            <a:spAutoFit/>
          </a:bodyPr>
          <a:lstStyle/>
          <a:p>
            <a:pPr algn="ctr"/>
            <a:r>
              <a:rPr lang="en-GB" sz="600" dirty="0"/>
              <a:t>2</a:t>
            </a:r>
            <a:endParaRPr lang="en-GB" sz="500" dirty="0"/>
          </a:p>
        </p:txBody>
      </p:sp>
      <p:sp>
        <p:nvSpPr>
          <p:cNvPr id="185" name="Ellipse 184">
            <a:extLst>
              <a:ext uri="{FF2B5EF4-FFF2-40B4-BE49-F238E27FC236}">
                <a16:creationId xmlns="" xmlns:a16="http://schemas.microsoft.com/office/drawing/2014/main" id="{70E4E254-11BB-4825-BC6F-34E655EBAB02}"/>
              </a:ext>
            </a:extLst>
          </p:cNvPr>
          <p:cNvSpPr/>
          <p:nvPr/>
        </p:nvSpPr>
        <p:spPr>
          <a:xfrm>
            <a:off x="5317217" y="1033013"/>
            <a:ext cx="177946" cy="177895"/>
          </a:xfrm>
          <a:prstGeom prst="ellipse">
            <a:avLst/>
          </a:prstGeom>
          <a:solidFill>
            <a:schemeClr val="accent5"/>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86" name="Textfeld 185">
            <a:extLst>
              <a:ext uri="{FF2B5EF4-FFF2-40B4-BE49-F238E27FC236}">
                <a16:creationId xmlns="" xmlns:a16="http://schemas.microsoft.com/office/drawing/2014/main" id="{0940958B-E0A1-4938-936B-604D95159131}"/>
              </a:ext>
            </a:extLst>
          </p:cNvPr>
          <p:cNvSpPr txBox="1"/>
          <p:nvPr/>
        </p:nvSpPr>
        <p:spPr>
          <a:xfrm>
            <a:off x="4736940" y="1075794"/>
            <a:ext cx="1338508" cy="92333"/>
          </a:xfrm>
          <a:prstGeom prst="rect">
            <a:avLst/>
          </a:prstGeom>
          <a:solidFill>
            <a:schemeClr val="bg1">
              <a:alpha val="50000"/>
            </a:schemeClr>
          </a:solidFill>
        </p:spPr>
        <p:txBody>
          <a:bodyPr wrap="none" lIns="0" tIns="0" rIns="0" bIns="0" rtlCol="0" anchor="ctr">
            <a:spAutoFit/>
          </a:bodyPr>
          <a:lstStyle/>
          <a:p>
            <a:pPr algn="ctr"/>
            <a:r>
              <a:rPr lang="en-GB" sz="600" dirty="0"/>
              <a:t>SAFRAN ELECTRONICS &amp; DEFENSE</a:t>
            </a:r>
            <a:endParaRPr lang="en-GB" sz="500" dirty="0"/>
          </a:p>
        </p:txBody>
      </p:sp>
      <p:sp>
        <p:nvSpPr>
          <p:cNvPr id="187" name="Ellipse 186">
            <a:extLst>
              <a:ext uri="{FF2B5EF4-FFF2-40B4-BE49-F238E27FC236}">
                <a16:creationId xmlns="" xmlns:a16="http://schemas.microsoft.com/office/drawing/2014/main" id="{8F7BFA3A-A7AB-4AEE-BA7B-D2C9AC52B27C}"/>
              </a:ext>
            </a:extLst>
          </p:cNvPr>
          <p:cNvSpPr/>
          <p:nvPr/>
        </p:nvSpPr>
        <p:spPr>
          <a:xfrm>
            <a:off x="5456887" y="1004107"/>
            <a:ext cx="76552" cy="76530"/>
          </a:xfrm>
          <a:prstGeom prst="ellipse">
            <a:avLst/>
          </a:prstGeom>
          <a:solidFill>
            <a:schemeClr val="accent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GB" sz="500" dirty="0"/>
              <a:t>4</a:t>
            </a:r>
          </a:p>
        </p:txBody>
      </p:sp>
      <p:sp>
        <p:nvSpPr>
          <p:cNvPr id="189" name="Ellipse 188">
            <a:extLst>
              <a:ext uri="{FF2B5EF4-FFF2-40B4-BE49-F238E27FC236}">
                <a16:creationId xmlns="" xmlns:a16="http://schemas.microsoft.com/office/drawing/2014/main" id="{2B21C12E-834B-4CBA-8707-1F41ED24C9C4}"/>
              </a:ext>
            </a:extLst>
          </p:cNvPr>
          <p:cNvSpPr/>
          <p:nvPr/>
        </p:nvSpPr>
        <p:spPr>
          <a:xfrm>
            <a:off x="4527914" y="1411468"/>
            <a:ext cx="190800" cy="190800"/>
          </a:xfrm>
          <a:prstGeom prst="ellipse">
            <a:avLst/>
          </a:prstGeom>
          <a:solidFill>
            <a:schemeClr val="accent5"/>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93" name="Ellipse 192">
            <a:extLst>
              <a:ext uri="{FF2B5EF4-FFF2-40B4-BE49-F238E27FC236}">
                <a16:creationId xmlns="" xmlns:a16="http://schemas.microsoft.com/office/drawing/2014/main" id="{7A73B4B5-3BFC-43E1-B589-20D9DDD50A66}"/>
              </a:ext>
            </a:extLst>
          </p:cNvPr>
          <p:cNvSpPr/>
          <p:nvPr/>
        </p:nvSpPr>
        <p:spPr>
          <a:xfrm>
            <a:off x="4221841" y="1754898"/>
            <a:ext cx="177946" cy="177895"/>
          </a:xfrm>
          <a:prstGeom prst="ellipse">
            <a:avLst/>
          </a:prstGeom>
          <a:solidFill>
            <a:schemeClr val="accent5"/>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97" name="Ellipse 196">
            <a:extLst>
              <a:ext uri="{FF2B5EF4-FFF2-40B4-BE49-F238E27FC236}">
                <a16:creationId xmlns="" xmlns:a16="http://schemas.microsoft.com/office/drawing/2014/main" id="{39F1D597-DD14-4BC2-B8E0-F77B81B54241}"/>
              </a:ext>
            </a:extLst>
          </p:cNvPr>
          <p:cNvSpPr/>
          <p:nvPr/>
        </p:nvSpPr>
        <p:spPr>
          <a:xfrm>
            <a:off x="4232116" y="2083921"/>
            <a:ext cx="177946" cy="177895"/>
          </a:xfrm>
          <a:prstGeom prst="ellipse">
            <a:avLst/>
          </a:prstGeom>
          <a:solidFill>
            <a:schemeClr val="accent5"/>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99" name="Ellipse 198">
            <a:extLst>
              <a:ext uri="{FF2B5EF4-FFF2-40B4-BE49-F238E27FC236}">
                <a16:creationId xmlns="" xmlns:a16="http://schemas.microsoft.com/office/drawing/2014/main" id="{8829E4B1-16C0-4286-95B8-3BE8DCE1CE04}"/>
              </a:ext>
            </a:extLst>
          </p:cNvPr>
          <p:cNvSpPr/>
          <p:nvPr/>
        </p:nvSpPr>
        <p:spPr>
          <a:xfrm>
            <a:off x="4357175" y="2056022"/>
            <a:ext cx="76552" cy="76530"/>
          </a:xfrm>
          <a:prstGeom prst="ellipse">
            <a:avLst/>
          </a:prstGeom>
          <a:solidFill>
            <a:schemeClr val="accent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GB" sz="600" dirty="0"/>
              <a:t>2</a:t>
            </a:r>
            <a:endParaRPr lang="en-GB" sz="500" dirty="0"/>
          </a:p>
        </p:txBody>
      </p:sp>
      <p:sp>
        <p:nvSpPr>
          <p:cNvPr id="201" name="Ellipse 200">
            <a:extLst>
              <a:ext uri="{FF2B5EF4-FFF2-40B4-BE49-F238E27FC236}">
                <a16:creationId xmlns="" xmlns:a16="http://schemas.microsoft.com/office/drawing/2014/main" id="{E3B1A5E0-FFDA-4D1F-92D9-6CC850A6AC93}"/>
              </a:ext>
            </a:extLst>
          </p:cNvPr>
          <p:cNvSpPr/>
          <p:nvPr/>
        </p:nvSpPr>
        <p:spPr>
          <a:xfrm>
            <a:off x="4277807" y="2412944"/>
            <a:ext cx="190800" cy="190800"/>
          </a:xfrm>
          <a:prstGeom prst="ellipse">
            <a:avLst/>
          </a:prstGeom>
          <a:solidFill>
            <a:schemeClr val="accent5"/>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202" name="Textfeld 201">
            <a:extLst>
              <a:ext uri="{FF2B5EF4-FFF2-40B4-BE49-F238E27FC236}">
                <a16:creationId xmlns="" xmlns:a16="http://schemas.microsoft.com/office/drawing/2014/main" id="{1FE6AA22-8334-4ECC-9B0E-2B7F5DCC771B}"/>
              </a:ext>
            </a:extLst>
          </p:cNvPr>
          <p:cNvSpPr txBox="1"/>
          <p:nvPr/>
        </p:nvSpPr>
        <p:spPr>
          <a:xfrm>
            <a:off x="3047524" y="2454484"/>
            <a:ext cx="2651367" cy="107722"/>
          </a:xfrm>
          <a:prstGeom prst="rect">
            <a:avLst/>
          </a:prstGeom>
          <a:solidFill>
            <a:schemeClr val="bg1">
              <a:alpha val="50000"/>
            </a:schemeClr>
          </a:solidFill>
        </p:spPr>
        <p:txBody>
          <a:bodyPr wrap="none" lIns="0" tIns="0" rIns="0" bIns="0" rtlCol="0" anchor="ctr">
            <a:spAutoFit/>
          </a:bodyPr>
          <a:lstStyle/>
          <a:p>
            <a:pPr algn="ctr"/>
            <a:r>
              <a:rPr lang="fr-FR" sz="700" dirty="0"/>
              <a:t>CNRS – CENTRE NATIONAL DE LA RECHERCE SCIENTIFIQUE</a:t>
            </a:r>
          </a:p>
        </p:txBody>
      </p:sp>
      <p:sp>
        <p:nvSpPr>
          <p:cNvPr id="203" name="Ellipse 202">
            <a:extLst>
              <a:ext uri="{FF2B5EF4-FFF2-40B4-BE49-F238E27FC236}">
                <a16:creationId xmlns="" xmlns:a16="http://schemas.microsoft.com/office/drawing/2014/main" id="{17FA6AE5-565C-4972-AC47-181DD56F52A6}"/>
              </a:ext>
            </a:extLst>
          </p:cNvPr>
          <p:cNvSpPr/>
          <p:nvPr/>
        </p:nvSpPr>
        <p:spPr>
          <a:xfrm>
            <a:off x="4417152" y="2385045"/>
            <a:ext cx="76552" cy="76530"/>
          </a:xfrm>
          <a:prstGeom prst="ellipse">
            <a:avLst/>
          </a:prstGeom>
          <a:solidFill>
            <a:schemeClr val="accent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GB" sz="600" dirty="0"/>
              <a:t>6</a:t>
            </a:r>
            <a:endParaRPr lang="en-GB" sz="500" dirty="0"/>
          </a:p>
        </p:txBody>
      </p:sp>
      <p:sp>
        <p:nvSpPr>
          <p:cNvPr id="205" name="Ellipse 204">
            <a:extLst>
              <a:ext uri="{FF2B5EF4-FFF2-40B4-BE49-F238E27FC236}">
                <a16:creationId xmlns="" xmlns:a16="http://schemas.microsoft.com/office/drawing/2014/main" id="{12F00451-B8E1-4806-966A-E5881A41A991}"/>
              </a:ext>
            </a:extLst>
          </p:cNvPr>
          <p:cNvSpPr/>
          <p:nvPr/>
        </p:nvSpPr>
        <p:spPr>
          <a:xfrm>
            <a:off x="4427108" y="2756147"/>
            <a:ext cx="177946" cy="177895"/>
          </a:xfrm>
          <a:prstGeom prst="ellipse">
            <a:avLst/>
          </a:prstGeom>
          <a:solidFill>
            <a:schemeClr val="accent5"/>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206" name="Textfeld 205">
            <a:extLst>
              <a:ext uri="{FF2B5EF4-FFF2-40B4-BE49-F238E27FC236}">
                <a16:creationId xmlns="" xmlns:a16="http://schemas.microsoft.com/office/drawing/2014/main" id="{DF67CF4F-D6F7-40E5-90E8-4D6912CC319C}"/>
              </a:ext>
            </a:extLst>
          </p:cNvPr>
          <p:cNvSpPr txBox="1"/>
          <p:nvPr/>
        </p:nvSpPr>
        <p:spPr>
          <a:xfrm>
            <a:off x="4368605" y="2798928"/>
            <a:ext cx="294953" cy="92333"/>
          </a:xfrm>
          <a:prstGeom prst="rect">
            <a:avLst/>
          </a:prstGeom>
          <a:solidFill>
            <a:schemeClr val="bg1">
              <a:alpha val="50000"/>
            </a:schemeClr>
          </a:solidFill>
        </p:spPr>
        <p:txBody>
          <a:bodyPr wrap="none" lIns="0" tIns="0" rIns="0" bIns="0" rtlCol="0" anchor="ctr">
            <a:spAutoFit/>
          </a:bodyPr>
          <a:lstStyle/>
          <a:p>
            <a:pPr algn="ctr"/>
            <a:r>
              <a:rPr lang="en-GB" sz="600" dirty="0"/>
              <a:t>HORIBA</a:t>
            </a:r>
          </a:p>
        </p:txBody>
      </p:sp>
      <p:sp>
        <p:nvSpPr>
          <p:cNvPr id="207" name="Ellipse 206">
            <a:extLst>
              <a:ext uri="{FF2B5EF4-FFF2-40B4-BE49-F238E27FC236}">
                <a16:creationId xmlns="" xmlns:a16="http://schemas.microsoft.com/office/drawing/2014/main" id="{14F30625-7F6E-42D5-A2B8-5F91B211A7EC}"/>
              </a:ext>
            </a:extLst>
          </p:cNvPr>
          <p:cNvSpPr/>
          <p:nvPr/>
        </p:nvSpPr>
        <p:spPr>
          <a:xfrm>
            <a:off x="4552167" y="2728248"/>
            <a:ext cx="76552" cy="76530"/>
          </a:xfrm>
          <a:prstGeom prst="ellipse">
            <a:avLst/>
          </a:prstGeom>
          <a:solidFill>
            <a:schemeClr val="accent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GB" sz="600" dirty="0"/>
              <a:t>2</a:t>
            </a:r>
            <a:endParaRPr lang="en-GB" sz="500" dirty="0"/>
          </a:p>
        </p:txBody>
      </p:sp>
      <p:sp>
        <p:nvSpPr>
          <p:cNvPr id="209" name="Ellipse 208">
            <a:extLst>
              <a:ext uri="{FF2B5EF4-FFF2-40B4-BE49-F238E27FC236}">
                <a16:creationId xmlns="" xmlns:a16="http://schemas.microsoft.com/office/drawing/2014/main" id="{9F2809AE-316D-4DD7-8F09-5909F2787232}"/>
              </a:ext>
            </a:extLst>
          </p:cNvPr>
          <p:cNvSpPr/>
          <p:nvPr/>
        </p:nvSpPr>
        <p:spPr>
          <a:xfrm>
            <a:off x="2484957" y="2939638"/>
            <a:ext cx="177946" cy="177895"/>
          </a:xfrm>
          <a:prstGeom prst="ellipse">
            <a:avLst/>
          </a:prstGeom>
          <a:solidFill>
            <a:schemeClr val="accent5"/>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210" name="Textfeld 209">
            <a:extLst>
              <a:ext uri="{FF2B5EF4-FFF2-40B4-BE49-F238E27FC236}">
                <a16:creationId xmlns="" xmlns:a16="http://schemas.microsoft.com/office/drawing/2014/main" id="{93EDD3A1-1C82-46A5-84C4-084A0FB5A2CC}"/>
              </a:ext>
            </a:extLst>
          </p:cNvPr>
          <p:cNvSpPr txBox="1"/>
          <p:nvPr/>
        </p:nvSpPr>
        <p:spPr>
          <a:xfrm>
            <a:off x="2053761" y="2982419"/>
            <a:ext cx="1040349" cy="92333"/>
          </a:xfrm>
          <a:prstGeom prst="rect">
            <a:avLst/>
          </a:prstGeom>
          <a:solidFill>
            <a:schemeClr val="bg1">
              <a:alpha val="50000"/>
            </a:schemeClr>
          </a:solidFill>
        </p:spPr>
        <p:txBody>
          <a:bodyPr wrap="none" lIns="0" tIns="0" rIns="0" bIns="0" rtlCol="0" anchor="ctr">
            <a:spAutoFit/>
          </a:bodyPr>
          <a:lstStyle/>
          <a:p>
            <a:pPr algn="ctr"/>
            <a:r>
              <a:rPr lang="en-GB" sz="600" dirty="0"/>
              <a:t>UNIVERSITAET STUTTGART</a:t>
            </a:r>
          </a:p>
        </p:txBody>
      </p:sp>
      <p:sp>
        <p:nvSpPr>
          <p:cNvPr id="211" name="Ellipse 210">
            <a:extLst>
              <a:ext uri="{FF2B5EF4-FFF2-40B4-BE49-F238E27FC236}">
                <a16:creationId xmlns="" xmlns:a16="http://schemas.microsoft.com/office/drawing/2014/main" id="{4787097C-879F-46E8-A143-7F0ED70F548E}"/>
              </a:ext>
            </a:extLst>
          </p:cNvPr>
          <p:cNvSpPr/>
          <p:nvPr/>
        </p:nvSpPr>
        <p:spPr>
          <a:xfrm>
            <a:off x="2610016" y="2911739"/>
            <a:ext cx="76552" cy="76530"/>
          </a:xfrm>
          <a:prstGeom prst="ellipse">
            <a:avLst/>
          </a:prstGeom>
          <a:solidFill>
            <a:schemeClr val="accent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GB" sz="600" dirty="0"/>
              <a:t>3</a:t>
            </a:r>
            <a:endParaRPr lang="en-GB" sz="500" dirty="0"/>
          </a:p>
        </p:txBody>
      </p:sp>
      <p:sp>
        <p:nvSpPr>
          <p:cNvPr id="213" name="Ellipse 212">
            <a:extLst>
              <a:ext uri="{FF2B5EF4-FFF2-40B4-BE49-F238E27FC236}">
                <a16:creationId xmlns="" xmlns:a16="http://schemas.microsoft.com/office/drawing/2014/main" id="{A815FC76-49E9-4EF2-8701-37BE49F071D6}"/>
              </a:ext>
            </a:extLst>
          </p:cNvPr>
          <p:cNvSpPr/>
          <p:nvPr/>
        </p:nvSpPr>
        <p:spPr>
          <a:xfrm>
            <a:off x="2009216" y="3368330"/>
            <a:ext cx="190800" cy="190800"/>
          </a:xfrm>
          <a:prstGeom prst="ellipse">
            <a:avLst/>
          </a:prstGeom>
          <a:solidFill>
            <a:schemeClr val="accent5"/>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214" name="Textfeld 213">
            <a:extLst>
              <a:ext uri="{FF2B5EF4-FFF2-40B4-BE49-F238E27FC236}">
                <a16:creationId xmlns="" xmlns:a16="http://schemas.microsoft.com/office/drawing/2014/main" id="{DA6C8E28-E048-4E42-98D3-7ECD54D837FE}"/>
              </a:ext>
            </a:extLst>
          </p:cNvPr>
          <p:cNvSpPr txBox="1"/>
          <p:nvPr/>
        </p:nvSpPr>
        <p:spPr>
          <a:xfrm>
            <a:off x="1808861" y="3409870"/>
            <a:ext cx="591509" cy="107722"/>
          </a:xfrm>
          <a:prstGeom prst="rect">
            <a:avLst/>
          </a:prstGeom>
          <a:solidFill>
            <a:schemeClr val="bg1">
              <a:alpha val="50000"/>
            </a:schemeClr>
          </a:solidFill>
        </p:spPr>
        <p:txBody>
          <a:bodyPr wrap="none" lIns="0" tIns="0" rIns="0" bIns="0" rtlCol="0" anchor="ctr">
            <a:spAutoFit/>
          </a:bodyPr>
          <a:lstStyle/>
          <a:p>
            <a:pPr algn="ctr"/>
            <a:r>
              <a:rPr lang="en-GB" sz="700" dirty="0"/>
              <a:t>ELEMENT SIX</a:t>
            </a:r>
          </a:p>
        </p:txBody>
      </p:sp>
      <p:sp>
        <p:nvSpPr>
          <p:cNvPr id="217" name="Ellipse 216">
            <a:extLst>
              <a:ext uri="{FF2B5EF4-FFF2-40B4-BE49-F238E27FC236}">
                <a16:creationId xmlns="" xmlns:a16="http://schemas.microsoft.com/office/drawing/2014/main" id="{A0CD61CB-2E2A-452E-8C36-C6BD05D6FC1F}"/>
              </a:ext>
            </a:extLst>
          </p:cNvPr>
          <p:cNvSpPr/>
          <p:nvPr/>
        </p:nvSpPr>
        <p:spPr>
          <a:xfrm>
            <a:off x="6617599" y="3253724"/>
            <a:ext cx="177946" cy="177895"/>
          </a:xfrm>
          <a:prstGeom prst="ellipse">
            <a:avLst/>
          </a:prstGeom>
          <a:solidFill>
            <a:schemeClr val="accent5"/>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218" name="Textfeld 217">
            <a:extLst>
              <a:ext uri="{FF2B5EF4-FFF2-40B4-BE49-F238E27FC236}">
                <a16:creationId xmlns="" xmlns:a16="http://schemas.microsoft.com/office/drawing/2014/main" id="{EAEEDFAF-6308-4ACA-BABC-6B2AA6CC1E86}"/>
              </a:ext>
            </a:extLst>
          </p:cNvPr>
          <p:cNvSpPr txBox="1"/>
          <p:nvPr/>
        </p:nvSpPr>
        <p:spPr>
          <a:xfrm>
            <a:off x="5178123" y="3314059"/>
            <a:ext cx="3056927" cy="92333"/>
          </a:xfrm>
          <a:prstGeom prst="rect">
            <a:avLst/>
          </a:prstGeom>
          <a:solidFill>
            <a:schemeClr val="bg1">
              <a:alpha val="50000"/>
            </a:schemeClr>
          </a:solidFill>
        </p:spPr>
        <p:txBody>
          <a:bodyPr wrap="none" lIns="0" tIns="0" rIns="0" bIns="0" rtlCol="0" anchor="ctr">
            <a:spAutoFit/>
          </a:bodyPr>
          <a:lstStyle/>
          <a:p>
            <a:pPr algn="ctr"/>
            <a:r>
              <a:rPr lang="en-GB" sz="600" dirty="0"/>
              <a:t>NICT NATIONAL INSTITUTE OF INFORMATION &amp; COMMUNICATIONS TECHNOLOGY</a:t>
            </a:r>
          </a:p>
        </p:txBody>
      </p:sp>
      <p:sp>
        <p:nvSpPr>
          <p:cNvPr id="236" name="Ellipse 235">
            <a:extLst>
              <a:ext uri="{FF2B5EF4-FFF2-40B4-BE49-F238E27FC236}">
                <a16:creationId xmlns="" xmlns:a16="http://schemas.microsoft.com/office/drawing/2014/main" id="{0D067A2A-B219-40C2-BBD3-8F640AB9D5CB}"/>
              </a:ext>
            </a:extLst>
          </p:cNvPr>
          <p:cNvSpPr/>
          <p:nvPr/>
        </p:nvSpPr>
        <p:spPr>
          <a:xfrm>
            <a:off x="6757269" y="3251731"/>
            <a:ext cx="76552" cy="76530"/>
          </a:xfrm>
          <a:prstGeom prst="ellipse">
            <a:avLst/>
          </a:prstGeom>
          <a:solidFill>
            <a:schemeClr val="accent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GB" sz="600" dirty="0"/>
              <a:t>2</a:t>
            </a:r>
          </a:p>
        </p:txBody>
      </p:sp>
      <p:sp>
        <p:nvSpPr>
          <p:cNvPr id="248" name="Ellipse 247">
            <a:extLst>
              <a:ext uri="{FF2B5EF4-FFF2-40B4-BE49-F238E27FC236}">
                <a16:creationId xmlns="" xmlns:a16="http://schemas.microsoft.com/office/drawing/2014/main" id="{C75969F6-223B-4A78-B443-1BF28CFEBE84}"/>
              </a:ext>
            </a:extLst>
          </p:cNvPr>
          <p:cNvSpPr/>
          <p:nvPr/>
        </p:nvSpPr>
        <p:spPr>
          <a:xfrm>
            <a:off x="6217320" y="3583307"/>
            <a:ext cx="177946" cy="177895"/>
          </a:xfrm>
          <a:prstGeom prst="ellipse">
            <a:avLst/>
          </a:prstGeom>
          <a:solidFill>
            <a:schemeClr val="accent5"/>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249" name="Textfeld 248">
            <a:extLst>
              <a:ext uri="{FF2B5EF4-FFF2-40B4-BE49-F238E27FC236}">
                <a16:creationId xmlns="" xmlns:a16="http://schemas.microsoft.com/office/drawing/2014/main" id="{EBC0ED36-FBA7-4C03-B38D-72998C93B1FC}"/>
              </a:ext>
            </a:extLst>
          </p:cNvPr>
          <p:cNvSpPr txBox="1"/>
          <p:nvPr/>
        </p:nvSpPr>
        <p:spPr>
          <a:xfrm>
            <a:off x="6224539" y="3626088"/>
            <a:ext cx="163507" cy="92333"/>
          </a:xfrm>
          <a:prstGeom prst="rect">
            <a:avLst/>
          </a:prstGeom>
          <a:solidFill>
            <a:schemeClr val="bg1">
              <a:alpha val="50000"/>
            </a:schemeClr>
          </a:solidFill>
        </p:spPr>
        <p:txBody>
          <a:bodyPr wrap="none" lIns="0" tIns="0" rIns="0" bIns="0" rtlCol="0" anchor="ctr">
            <a:spAutoFit/>
          </a:bodyPr>
          <a:lstStyle/>
          <a:p>
            <a:pPr algn="ctr"/>
            <a:r>
              <a:rPr lang="en-GB" sz="600" dirty="0"/>
              <a:t>NEC</a:t>
            </a:r>
          </a:p>
        </p:txBody>
      </p:sp>
      <p:sp>
        <p:nvSpPr>
          <p:cNvPr id="250" name="Ellipse 249">
            <a:extLst>
              <a:ext uri="{FF2B5EF4-FFF2-40B4-BE49-F238E27FC236}">
                <a16:creationId xmlns="" xmlns:a16="http://schemas.microsoft.com/office/drawing/2014/main" id="{C2E04A7E-0FD9-4B63-8380-34C3D60387AD}"/>
              </a:ext>
            </a:extLst>
          </p:cNvPr>
          <p:cNvSpPr/>
          <p:nvPr/>
        </p:nvSpPr>
        <p:spPr>
          <a:xfrm>
            <a:off x="6342379" y="3555408"/>
            <a:ext cx="76552" cy="76530"/>
          </a:xfrm>
          <a:prstGeom prst="ellipse">
            <a:avLst/>
          </a:prstGeom>
          <a:solidFill>
            <a:schemeClr val="accent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GB" sz="600" dirty="0"/>
              <a:t>3</a:t>
            </a:r>
            <a:endParaRPr lang="en-GB" sz="500" dirty="0"/>
          </a:p>
        </p:txBody>
      </p:sp>
      <p:sp>
        <p:nvSpPr>
          <p:cNvPr id="252" name="Ellipse 251">
            <a:extLst>
              <a:ext uri="{FF2B5EF4-FFF2-40B4-BE49-F238E27FC236}">
                <a16:creationId xmlns="" xmlns:a16="http://schemas.microsoft.com/office/drawing/2014/main" id="{AB2A7122-D979-42E4-AC6D-38FD55CE60AE}"/>
              </a:ext>
            </a:extLst>
          </p:cNvPr>
          <p:cNvSpPr/>
          <p:nvPr/>
        </p:nvSpPr>
        <p:spPr>
          <a:xfrm>
            <a:off x="6951666" y="3672292"/>
            <a:ext cx="177946" cy="177895"/>
          </a:xfrm>
          <a:prstGeom prst="ellipse">
            <a:avLst/>
          </a:prstGeom>
          <a:solidFill>
            <a:schemeClr val="accent5"/>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253" name="Textfeld 252">
            <a:extLst>
              <a:ext uri="{FF2B5EF4-FFF2-40B4-BE49-F238E27FC236}">
                <a16:creationId xmlns="" xmlns:a16="http://schemas.microsoft.com/office/drawing/2014/main" id="{2AE7E805-E924-4366-89B2-7C92013C76C1}"/>
              </a:ext>
            </a:extLst>
          </p:cNvPr>
          <p:cNvSpPr txBox="1"/>
          <p:nvPr/>
        </p:nvSpPr>
        <p:spPr>
          <a:xfrm>
            <a:off x="6886751" y="3715073"/>
            <a:ext cx="307778" cy="92333"/>
          </a:xfrm>
          <a:prstGeom prst="rect">
            <a:avLst/>
          </a:prstGeom>
          <a:solidFill>
            <a:schemeClr val="bg1">
              <a:alpha val="50000"/>
            </a:schemeClr>
          </a:solidFill>
        </p:spPr>
        <p:txBody>
          <a:bodyPr wrap="none" lIns="0" tIns="0" rIns="0" bIns="0" rtlCol="0" anchor="ctr">
            <a:spAutoFit/>
          </a:bodyPr>
          <a:lstStyle/>
          <a:p>
            <a:pPr algn="ctr"/>
            <a:r>
              <a:rPr lang="en-GB" sz="600" dirty="0"/>
              <a:t>HITACHI</a:t>
            </a:r>
          </a:p>
        </p:txBody>
      </p:sp>
      <p:sp>
        <p:nvSpPr>
          <p:cNvPr id="254" name="Ellipse 253">
            <a:extLst>
              <a:ext uri="{FF2B5EF4-FFF2-40B4-BE49-F238E27FC236}">
                <a16:creationId xmlns="" xmlns:a16="http://schemas.microsoft.com/office/drawing/2014/main" id="{95971F21-D8D1-45C7-86E6-8EFD320B9A71}"/>
              </a:ext>
            </a:extLst>
          </p:cNvPr>
          <p:cNvSpPr/>
          <p:nvPr/>
        </p:nvSpPr>
        <p:spPr>
          <a:xfrm>
            <a:off x="7076725" y="3644393"/>
            <a:ext cx="76552" cy="76530"/>
          </a:xfrm>
          <a:prstGeom prst="ellipse">
            <a:avLst/>
          </a:prstGeom>
          <a:solidFill>
            <a:schemeClr val="accent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GB" sz="600" dirty="0"/>
              <a:t>3</a:t>
            </a:r>
            <a:endParaRPr lang="en-GB" sz="500" dirty="0"/>
          </a:p>
        </p:txBody>
      </p:sp>
      <p:sp>
        <p:nvSpPr>
          <p:cNvPr id="256" name="Ellipse 255">
            <a:extLst>
              <a:ext uri="{FF2B5EF4-FFF2-40B4-BE49-F238E27FC236}">
                <a16:creationId xmlns="" xmlns:a16="http://schemas.microsoft.com/office/drawing/2014/main" id="{8DBF9A34-2F49-4E5F-9AF9-ABCF98405D57}"/>
              </a:ext>
            </a:extLst>
          </p:cNvPr>
          <p:cNvSpPr/>
          <p:nvPr/>
        </p:nvSpPr>
        <p:spPr>
          <a:xfrm>
            <a:off x="6174282" y="4034068"/>
            <a:ext cx="177946" cy="177895"/>
          </a:xfrm>
          <a:prstGeom prst="ellipse">
            <a:avLst/>
          </a:prstGeom>
          <a:solidFill>
            <a:schemeClr val="accent5"/>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257" name="Textfeld 256">
            <a:extLst>
              <a:ext uri="{FF2B5EF4-FFF2-40B4-BE49-F238E27FC236}">
                <a16:creationId xmlns="" xmlns:a16="http://schemas.microsoft.com/office/drawing/2014/main" id="{76FF55AE-2C90-4042-BD37-256175C4FE0A}"/>
              </a:ext>
            </a:extLst>
          </p:cNvPr>
          <p:cNvSpPr txBox="1"/>
          <p:nvPr/>
        </p:nvSpPr>
        <p:spPr>
          <a:xfrm>
            <a:off x="5468173" y="4076849"/>
            <a:ext cx="1590179" cy="92333"/>
          </a:xfrm>
          <a:prstGeom prst="rect">
            <a:avLst/>
          </a:prstGeom>
          <a:solidFill>
            <a:schemeClr val="bg1">
              <a:alpha val="50000"/>
            </a:schemeClr>
          </a:solidFill>
        </p:spPr>
        <p:txBody>
          <a:bodyPr wrap="none" lIns="0" tIns="0" rIns="0" bIns="0" rtlCol="0" anchor="ctr">
            <a:spAutoFit/>
          </a:bodyPr>
          <a:lstStyle/>
          <a:p>
            <a:pPr algn="ctr"/>
            <a:r>
              <a:rPr lang="en-GB" sz="600" dirty="0"/>
              <a:t>JAPAN SCIENCE &amp; TECHNOLOGY AGENCY</a:t>
            </a:r>
          </a:p>
        </p:txBody>
      </p:sp>
      <p:sp>
        <p:nvSpPr>
          <p:cNvPr id="258" name="Ellipse 257">
            <a:extLst>
              <a:ext uri="{FF2B5EF4-FFF2-40B4-BE49-F238E27FC236}">
                <a16:creationId xmlns="" xmlns:a16="http://schemas.microsoft.com/office/drawing/2014/main" id="{90C9307F-345D-4B9C-907D-4911686D7F6B}"/>
              </a:ext>
            </a:extLst>
          </p:cNvPr>
          <p:cNvSpPr/>
          <p:nvPr/>
        </p:nvSpPr>
        <p:spPr>
          <a:xfrm>
            <a:off x="6299341" y="4006169"/>
            <a:ext cx="76552" cy="76530"/>
          </a:xfrm>
          <a:prstGeom prst="ellipse">
            <a:avLst/>
          </a:prstGeom>
          <a:solidFill>
            <a:schemeClr val="accent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GB" sz="600" dirty="0"/>
              <a:t>2</a:t>
            </a:r>
            <a:endParaRPr lang="en-GB" sz="500" dirty="0"/>
          </a:p>
        </p:txBody>
      </p:sp>
      <p:sp>
        <p:nvSpPr>
          <p:cNvPr id="264" name="Textfeld 263">
            <a:extLst>
              <a:ext uri="{FF2B5EF4-FFF2-40B4-BE49-F238E27FC236}">
                <a16:creationId xmlns="" xmlns:a16="http://schemas.microsoft.com/office/drawing/2014/main" id="{F0351D01-A807-4823-9FF4-EE004A0AE6FA}"/>
              </a:ext>
            </a:extLst>
          </p:cNvPr>
          <p:cNvSpPr txBox="1"/>
          <p:nvPr/>
        </p:nvSpPr>
        <p:spPr>
          <a:xfrm>
            <a:off x="3995247" y="1463559"/>
            <a:ext cx="43282" cy="92333"/>
          </a:xfrm>
          <a:prstGeom prst="rect">
            <a:avLst/>
          </a:prstGeom>
          <a:solidFill>
            <a:schemeClr val="bg1"/>
          </a:solidFill>
        </p:spPr>
        <p:txBody>
          <a:bodyPr wrap="none" lIns="0" tIns="0" rIns="0" bIns="0" rtlCol="0" anchor="ctr">
            <a:spAutoFit/>
          </a:bodyPr>
          <a:lstStyle/>
          <a:p>
            <a:pPr algn="ctr"/>
            <a:r>
              <a:rPr lang="en-GB" sz="600" dirty="0"/>
              <a:t>2</a:t>
            </a:r>
          </a:p>
        </p:txBody>
      </p:sp>
      <p:sp>
        <p:nvSpPr>
          <p:cNvPr id="266" name="Textfeld 265">
            <a:extLst>
              <a:ext uri="{FF2B5EF4-FFF2-40B4-BE49-F238E27FC236}">
                <a16:creationId xmlns="" xmlns:a16="http://schemas.microsoft.com/office/drawing/2014/main" id="{5A7C5775-FEBE-448E-8D49-348C22935B72}"/>
              </a:ext>
            </a:extLst>
          </p:cNvPr>
          <p:cNvSpPr txBox="1"/>
          <p:nvPr/>
        </p:nvSpPr>
        <p:spPr>
          <a:xfrm>
            <a:off x="3995242" y="1627864"/>
            <a:ext cx="43282" cy="92333"/>
          </a:xfrm>
          <a:prstGeom prst="rect">
            <a:avLst/>
          </a:prstGeom>
          <a:solidFill>
            <a:schemeClr val="bg1"/>
          </a:solidFill>
        </p:spPr>
        <p:txBody>
          <a:bodyPr wrap="none" lIns="0" tIns="0" rIns="0" bIns="0" rtlCol="0" anchor="ctr">
            <a:spAutoFit/>
          </a:bodyPr>
          <a:lstStyle/>
          <a:p>
            <a:pPr algn="ctr"/>
            <a:r>
              <a:rPr lang="en-GB" sz="600" dirty="0"/>
              <a:t>2</a:t>
            </a:r>
            <a:endParaRPr lang="en-GB" sz="500" dirty="0"/>
          </a:p>
        </p:txBody>
      </p:sp>
      <p:sp>
        <p:nvSpPr>
          <p:cNvPr id="268" name="Textfeld 267">
            <a:extLst>
              <a:ext uri="{FF2B5EF4-FFF2-40B4-BE49-F238E27FC236}">
                <a16:creationId xmlns="" xmlns:a16="http://schemas.microsoft.com/office/drawing/2014/main" id="{D3B921B9-9179-441F-8B9B-7C64D260D99D}"/>
              </a:ext>
            </a:extLst>
          </p:cNvPr>
          <p:cNvSpPr txBox="1"/>
          <p:nvPr/>
        </p:nvSpPr>
        <p:spPr>
          <a:xfrm>
            <a:off x="3978573" y="1718357"/>
            <a:ext cx="43282" cy="92333"/>
          </a:xfrm>
          <a:prstGeom prst="rect">
            <a:avLst/>
          </a:prstGeom>
          <a:solidFill>
            <a:schemeClr val="bg1"/>
          </a:solidFill>
        </p:spPr>
        <p:txBody>
          <a:bodyPr wrap="none" lIns="0" tIns="0" rIns="0" bIns="0" rtlCol="0" anchor="ctr">
            <a:spAutoFit/>
          </a:bodyPr>
          <a:lstStyle/>
          <a:p>
            <a:pPr algn="ctr"/>
            <a:r>
              <a:rPr lang="en-GB" sz="600" dirty="0"/>
              <a:t>2</a:t>
            </a:r>
          </a:p>
        </p:txBody>
      </p:sp>
      <p:sp>
        <p:nvSpPr>
          <p:cNvPr id="195" name="Ellipse 194">
            <a:extLst>
              <a:ext uri="{FF2B5EF4-FFF2-40B4-BE49-F238E27FC236}">
                <a16:creationId xmlns="" xmlns:a16="http://schemas.microsoft.com/office/drawing/2014/main" id="{A1C20902-2896-4B62-908F-601FC7FC5EAD}"/>
              </a:ext>
            </a:extLst>
          </p:cNvPr>
          <p:cNvSpPr/>
          <p:nvPr/>
        </p:nvSpPr>
        <p:spPr>
          <a:xfrm>
            <a:off x="4346900" y="1726999"/>
            <a:ext cx="76552" cy="76530"/>
          </a:xfrm>
          <a:prstGeom prst="ellipse">
            <a:avLst/>
          </a:prstGeom>
          <a:solidFill>
            <a:schemeClr val="accent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GB" sz="600" dirty="0"/>
              <a:t>3</a:t>
            </a:r>
            <a:endParaRPr lang="en-GB" sz="500" dirty="0"/>
          </a:p>
        </p:txBody>
      </p:sp>
      <p:sp>
        <p:nvSpPr>
          <p:cNvPr id="270" name="Textfeld 269">
            <a:extLst>
              <a:ext uri="{FF2B5EF4-FFF2-40B4-BE49-F238E27FC236}">
                <a16:creationId xmlns="" xmlns:a16="http://schemas.microsoft.com/office/drawing/2014/main" id="{6AFD9017-7E2B-45BE-9E18-2316D1F018C5}"/>
              </a:ext>
            </a:extLst>
          </p:cNvPr>
          <p:cNvSpPr txBox="1"/>
          <p:nvPr/>
        </p:nvSpPr>
        <p:spPr>
          <a:xfrm>
            <a:off x="4442923" y="1627864"/>
            <a:ext cx="43282" cy="92333"/>
          </a:xfrm>
          <a:prstGeom prst="rect">
            <a:avLst/>
          </a:prstGeom>
          <a:solidFill>
            <a:schemeClr val="bg1"/>
          </a:solidFill>
        </p:spPr>
        <p:txBody>
          <a:bodyPr wrap="none" lIns="0" tIns="0" rIns="0" bIns="0" rtlCol="0" anchor="ctr">
            <a:spAutoFit/>
          </a:bodyPr>
          <a:lstStyle/>
          <a:p>
            <a:pPr algn="ctr"/>
            <a:r>
              <a:rPr lang="en-GB" sz="600" dirty="0"/>
              <a:t>2</a:t>
            </a:r>
            <a:endParaRPr lang="en-GB" sz="500" dirty="0"/>
          </a:p>
        </p:txBody>
      </p:sp>
      <p:sp>
        <p:nvSpPr>
          <p:cNvPr id="272" name="Textfeld 271">
            <a:extLst>
              <a:ext uri="{FF2B5EF4-FFF2-40B4-BE49-F238E27FC236}">
                <a16:creationId xmlns="" xmlns:a16="http://schemas.microsoft.com/office/drawing/2014/main" id="{6B2E3C68-82A1-4442-8C38-52754B4E763D}"/>
              </a:ext>
            </a:extLst>
          </p:cNvPr>
          <p:cNvSpPr txBox="1"/>
          <p:nvPr/>
        </p:nvSpPr>
        <p:spPr>
          <a:xfrm>
            <a:off x="4993625" y="1267947"/>
            <a:ext cx="43282" cy="92333"/>
          </a:xfrm>
          <a:prstGeom prst="rect">
            <a:avLst/>
          </a:prstGeom>
          <a:solidFill>
            <a:schemeClr val="bg1"/>
          </a:solidFill>
        </p:spPr>
        <p:txBody>
          <a:bodyPr wrap="none" lIns="0" tIns="0" rIns="0" bIns="0" rtlCol="0" anchor="ctr">
            <a:spAutoFit/>
          </a:bodyPr>
          <a:lstStyle/>
          <a:p>
            <a:pPr algn="ctr"/>
            <a:r>
              <a:rPr lang="en-GB" sz="600" dirty="0"/>
              <a:t>3</a:t>
            </a:r>
            <a:endParaRPr lang="en-GB" sz="500" dirty="0"/>
          </a:p>
        </p:txBody>
      </p:sp>
      <p:sp>
        <p:nvSpPr>
          <p:cNvPr id="191" name="Ellipse 190">
            <a:extLst>
              <a:ext uri="{FF2B5EF4-FFF2-40B4-BE49-F238E27FC236}">
                <a16:creationId xmlns="" xmlns:a16="http://schemas.microsoft.com/office/drawing/2014/main" id="{DEB4208D-45DA-41F8-BBD7-840A35203516}"/>
              </a:ext>
            </a:extLst>
          </p:cNvPr>
          <p:cNvSpPr/>
          <p:nvPr/>
        </p:nvSpPr>
        <p:spPr>
          <a:xfrm>
            <a:off x="4667259" y="1383569"/>
            <a:ext cx="76552" cy="76530"/>
          </a:xfrm>
          <a:prstGeom prst="ellipse">
            <a:avLst/>
          </a:prstGeom>
          <a:solidFill>
            <a:schemeClr val="accent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GB" sz="500" dirty="0"/>
              <a:t>6</a:t>
            </a:r>
          </a:p>
        </p:txBody>
      </p:sp>
      <p:sp>
        <p:nvSpPr>
          <p:cNvPr id="190" name="Textfeld 189">
            <a:extLst>
              <a:ext uri="{FF2B5EF4-FFF2-40B4-BE49-F238E27FC236}">
                <a16:creationId xmlns="" xmlns:a16="http://schemas.microsoft.com/office/drawing/2014/main" id="{73F64C58-B860-47F6-94C8-0D5B8FD3BB36}"/>
              </a:ext>
            </a:extLst>
          </p:cNvPr>
          <p:cNvSpPr txBox="1"/>
          <p:nvPr/>
        </p:nvSpPr>
        <p:spPr>
          <a:xfrm>
            <a:off x="4049440" y="1453008"/>
            <a:ext cx="1147751" cy="107722"/>
          </a:xfrm>
          <a:prstGeom prst="rect">
            <a:avLst/>
          </a:prstGeom>
          <a:solidFill>
            <a:schemeClr val="bg1">
              <a:alpha val="50000"/>
            </a:schemeClr>
          </a:solidFill>
        </p:spPr>
        <p:txBody>
          <a:bodyPr wrap="none" lIns="0" tIns="0" rIns="0" bIns="0" rtlCol="0" anchor="ctr">
            <a:spAutoFit/>
          </a:bodyPr>
          <a:lstStyle/>
          <a:p>
            <a:pPr algn="ctr"/>
            <a:r>
              <a:rPr lang="en-GB" sz="700" dirty="0"/>
              <a:t>OBSERVATOIRE DE PARIS</a:t>
            </a:r>
          </a:p>
        </p:txBody>
      </p:sp>
      <p:sp>
        <p:nvSpPr>
          <p:cNvPr id="274" name="Textfeld 273">
            <a:extLst>
              <a:ext uri="{FF2B5EF4-FFF2-40B4-BE49-F238E27FC236}">
                <a16:creationId xmlns="" xmlns:a16="http://schemas.microsoft.com/office/drawing/2014/main" id="{5B7F8E80-63BC-4C67-981F-0DCDA629A666}"/>
              </a:ext>
            </a:extLst>
          </p:cNvPr>
          <p:cNvSpPr txBox="1"/>
          <p:nvPr/>
        </p:nvSpPr>
        <p:spPr>
          <a:xfrm>
            <a:off x="4481359" y="1962958"/>
            <a:ext cx="43282" cy="92333"/>
          </a:xfrm>
          <a:prstGeom prst="rect">
            <a:avLst/>
          </a:prstGeom>
          <a:solidFill>
            <a:schemeClr val="bg1"/>
          </a:solidFill>
        </p:spPr>
        <p:txBody>
          <a:bodyPr wrap="none" lIns="0" tIns="0" rIns="0" bIns="0" rtlCol="0" anchor="ctr">
            <a:spAutoFit/>
          </a:bodyPr>
          <a:lstStyle/>
          <a:p>
            <a:pPr algn="ctr"/>
            <a:r>
              <a:rPr lang="en-GB" sz="600" dirty="0"/>
              <a:t>3</a:t>
            </a:r>
            <a:endParaRPr lang="en-GB" sz="500" dirty="0"/>
          </a:p>
        </p:txBody>
      </p:sp>
      <p:sp>
        <p:nvSpPr>
          <p:cNvPr id="277" name="Textfeld 276">
            <a:extLst>
              <a:ext uri="{FF2B5EF4-FFF2-40B4-BE49-F238E27FC236}">
                <a16:creationId xmlns="" xmlns:a16="http://schemas.microsoft.com/office/drawing/2014/main" id="{4A40A249-30B3-4CAE-AB9C-1EBF57AABEEB}"/>
              </a:ext>
            </a:extLst>
          </p:cNvPr>
          <p:cNvSpPr txBox="1"/>
          <p:nvPr/>
        </p:nvSpPr>
        <p:spPr>
          <a:xfrm>
            <a:off x="4300697" y="1961146"/>
            <a:ext cx="43282" cy="92333"/>
          </a:xfrm>
          <a:prstGeom prst="rect">
            <a:avLst/>
          </a:prstGeom>
          <a:solidFill>
            <a:schemeClr val="bg1"/>
          </a:solidFill>
        </p:spPr>
        <p:txBody>
          <a:bodyPr wrap="none" lIns="0" tIns="0" rIns="0" bIns="0" rtlCol="0" anchor="ctr">
            <a:spAutoFit/>
          </a:bodyPr>
          <a:lstStyle/>
          <a:p>
            <a:pPr algn="ctr"/>
            <a:r>
              <a:rPr lang="en-GB" sz="600" dirty="0"/>
              <a:t>2</a:t>
            </a:r>
          </a:p>
        </p:txBody>
      </p:sp>
      <p:sp>
        <p:nvSpPr>
          <p:cNvPr id="278" name="Textfeld 277">
            <a:extLst>
              <a:ext uri="{FF2B5EF4-FFF2-40B4-BE49-F238E27FC236}">
                <a16:creationId xmlns="" xmlns:a16="http://schemas.microsoft.com/office/drawing/2014/main" id="{74C8DBDB-CBE2-4C55-BA83-D8470E527FD2}"/>
              </a:ext>
            </a:extLst>
          </p:cNvPr>
          <p:cNvSpPr txBox="1"/>
          <p:nvPr/>
        </p:nvSpPr>
        <p:spPr>
          <a:xfrm>
            <a:off x="4332771" y="2287655"/>
            <a:ext cx="43282" cy="92333"/>
          </a:xfrm>
          <a:prstGeom prst="rect">
            <a:avLst/>
          </a:prstGeom>
          <a:solidFill>
            <a:schemeClr val="bg1"/>
          </a:solidFill>
        </p:spPr>
        <p:txBody>
          <a:bodyPr wrap="none" lIns="0" tIns="0" rIns="0" bIns="0" rtlCol="0" anchor="ctr">
            <a:spAutoFit/>
          </a:bodyPr>
          <a:lstStyle/>
          <a:p>
            <a:pPr algn="ctr"/>
            <a:r>
              <a:rPr lang="en-GB" sz="600" dirty="0"/>
              <a:t>2</a:t>
            </a:r>
          </a:p>
        </p:txBody>
      </p:sp>
      <p:sp>
        <p:nvSpPr>
          <p:cNvPr id="281" name="Textfeld 280">
            <a:extLst>
              <a:ext uri="{FF2B5EF4-FFF2-40B4-BE49-F238E27FC236}">
                <a16:creationId xmlns="" xmlns:a16="http://schemas.microsoft.com/office/drawing/2014/main" id="{06213DF9-AAF3-4308-9878-6156DC2EE157}"/>
              </a:ext>
            </a:extLst>
          </p:cNvPr>
          <p:cNvSpPr txBox="1"/>
          <p:nvPr/>
        </p:nvSpPr>
        <p:spPr>
          <a:xfrm>
            <a:off x="4423537" y="2638718"/>
            <a:ext cx="43282" cy="92333"/>
          </a:xfrm>
          <a:prstGeom prst="rect">
            <a:avLst/>
          </a:prstGeom>
          <a:solidFill>
            <a:schemeClr val="bg1"/>
          </a:solidFill>
        </p:spPr>
        <p:txBody>
          <a:bodyPr wrap="none" lIns="0" tIns="0" rIns="0" bIns="0" rtlCol="0" anchor="ctr">
            <a:spAutoFit/>
          </a:bodyPr>
          <a:lstStyle/>
          <a:p>
            <a:pPr algn="ctr"/>
            <a:r>
              <a:rPr lang="en-GB" sz="600" dirty="0"/>
              <a:t>1</a:t>
            </a:r>
            <a:endParaRPr lang="en-GB" sz="500" dirty="0"/>
          </a:p>
        </p:txBody>
      </p:sp>
      <p:sp>
        <p:nvSpPr>
          <p:cNvPr id="283" name="Textfeld 282">
            <a:extLst>
              <a:ext uri="{FF2B5EF4-FFF2-40B4-BE49-F238E27FC236}">
                <a16:creationId xmlns="" xmlns:a16="http://schemas.microsoft.com/office/drawing/2014/main" id="{14C8089C-B949-438A-B371-2563331A1A0D}"/>
              </a:ext>
            </a:extLst>
          </p:cNvPr>
          <p:cNvSpPr txBox="1"/>
          <p:nvPr/>
        </p:nvSpPr>
        <p:spPr>
          <a:xfrm>
            <a:off x="6874196" y="3497581"/>
            <a:ext cx="43282" cy="92333"/>
          </a:xfrm>
          <a:prstGeom prst="rect">
            <a:avLst/>
          </a:prstGeom>
          <a:solidFill>
            <a:schemeClr val="bg1"/>
          </a:solidFill>
        </p:spPr>
        <p:txBody>
          <a:bodyPr wrap="none" lIns="0" tIns="0" rIns="0" bIns="0" rtlCol="0" anchor="ctr">
            <a:spAutoFit/>
          </a:bodyPr>
          <a:lstStyle/>
          <a:p>
            <a:pPr algn="ctr"/>
            <a:r>
              <a:rPr lang="en-GB" sz="600" dirty="0"/>
              <a:t>1</a:t>
            </a:r>
            <a:endParaRPr lang="en-GB" sz="500" dirty="0"/>
          </a:p>
        </p:txBody>
      </p:sp>
      <p:sp>
        <p:nvSpPr>
          <p:cNvPr id="285" name="Textfeld 284">
            <a:extLst>
              <a:ext uri="{FF2B5EF4-FFF2-40B4-BE49-F238E27FC236}">
                <a16:creationId xmlns="" xmlns:a16="http://schemas.microsoft.com/office/drawing/2014/main" id="{53543EE4-551C-4576-AB4F-FE12A5D6C2FB}"/>
              </a:ext>
            </a:extLst>
          </p:cNvPr>
          <p:cNvSpPr txBox="1"/>
          <p:nvPr/>
        </p:nvSpPr>
        <p:spPr>
          <a:xfrm>
            <a:off x="6264704" y="3854365"/>
            <a:ext cx="43282" cy="92333"/>
          </a:xfrm>
          <a:prstGeom prst="rect">
            <a:avLst/>
          </a:prstGeom>
          <a:solidFill>
            <a:schemeClr val="bg1"/>
          </a:solidFill>
        </p:spPr>
        <p:txBody>
          <a:bodyPr wrap="none" lIns="0" tIns="0" rIns="0" bIns="0" rtlCol="0" anchor="ctr">
            <a:spAutoFit/>
          </a:bodyPr>
          <a:lstStyle/>
          <a:p>
            <a:pPr algn="ctr"/>
            <a:r>
              <a:rPr lang="en-GB" sz="600" dirty="0"/>
              <a:t>1</a:t>
            </a:r>
          </a:p>
        </p:txBody>
      </p:sp>
      <p:sp>
        <p:nvSpPr>
          <p:cNvPr id="287" name="Textfeld 286">
            <a:extLst>
              <a:ext uri="{FF2B5EF4-FFF2-40B4-BE49-F238E27FC236}">
                <a16:creationId xmlns="" xmlns:a16="http://schemas.microsoft.com/office/drawing/2014/main" id="{44BDBE5B-1E46-4AF8-A41D-D56D3E3FF096}"/>
              </a:ext>
            </a:extLst>
          </p:cNvPr>
          <p:cNvSpPr txBox="1"/>
          <p:nvPr/>
        </p:nvSpPr>
        <p:spPr>
          <a:xfrm>
            <a:off x="2016682" y="3717832"/>
            <a:ext cx="43282" cy="92333"/>
          </a:xfrm>
          <a:prstGeom prst="rect">
            <a:avLst/>
          </a:prstGeom>
          <a:solidFill>
            <a:schemeClr val="bg1"/>
          </a:solidFill>
        </p:spPr>
        <p:txBody>
          <a:bodyPr wrap="none" lIns="0" tIns="0" rIns="0" bIns="0" rtlCol="0" anchor="ctr">
            <a:spAutoFit/>
          </a:bodyPr>
          <a:lstStyle/>
          <a:p>
            <a:pPr algn="ctr"/>
            <a:r>
              <a:rPr lang="en-GB" sz="600" dirty="0"/>
              <a:t>1</a:t>
            </a:r>
          </a:p>
        </p:txBody>
      </p:sp>
      <p:sp>
        <p:nvSpPr>
          <p:cNvPr id="289" name="Textfeld 288">
            <a:extLst>
              <a:ext uri="{FF2B5EF4-FFF2-40B4-BE49-F238E27FC236}">
                <a16:creationId xmlns="" xmlns:a16="http://schemas.microsoft.com/office/drawing/2014/main" id="{329E24F0-F0E1-4599-A849-48464130EBEF}"/>
              </a:ext>
            </a:extLst>
          </p:cNvPr>
          <p:cNvSpPr txBox="1"/>
          <p:nvPr/>
        </p:nvSpPr>
        <p:spPr>
          <a:xfrm>
            <a:off x="2325223" y="3189431"/>
            <a:ext cx="43282" cy="92333"/>
          </a:xfrm>
          <a:prstGeom prst="rect">
            <a:avLst/>
          </a:prstGeom>
          <a:solidFill>
            <a:schemeClr val="bg1"/>
          </a:solidFill>
        </p:spPr>
        <p:txBody>
          <a:bodyPr wrap="none" lIns="0" tIns="0" rIns="0" bIns="0" rtlCol="0" anchor="ctr">
            <a:spAutoFit/>
          </a:bodyPr>
          <a:lstStyle/>
          <a:p>
            <a:pPr algn="ctr"/>
            <a:r>
              <a:rPr lang="en-GB" sz="600" dirty="0"/>
              <a:t>1</a:t>
            </a:r>
            <a:endParaRPr lang="en-GB" sz="500" dirty="0"/>
          </a:p>
        </p:txBody>
      </p:sp>
      <p:sp>
        <p:nvSpPr>
          <p:cNvPr id="215" name="Ellipse 214">
            <a:extLst>
              <a:ext uri="{FF2B5EF4-FFF2-40B4-BE49-F238E27FC236}">
                <a16:creationId xmlns="" xmlns:a16="http://schemas.microsoft.com/office/drawing/2014/main" id="{42BAAFCF-30C3-4A38-BC32-7FD858A72B05}"/>
              </a:ext>
            </a:extLst>
          </p:cNvPr>
          <p:cNvSpPr/>
          <p:nvPr/>
        </p:nvSpPr>
        <p:spPr>
          <a:xfrm>
            <a:off x="2148561" y="3340431"/>
            <a:ext cx="76552" cy="76530"/>
          </a:xfrm>
          <a:prstGeom prst="ellipse">
            <a:avLst/>
          </a:prstGeom>
          <a:solidFill>
            <a:schemeClr val="accent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GB" sz="600" dirty="0"/>
              <a:t>5</a:t>
            </a:r>
          </a:p>
        </p:txBody>
      </p:sp>
      <p:sp>
        <p:nvSpPr>
          <p:cNvPr id="194" name="Textfeld 193">
            <a:extLst>
              <a:ext uri="{FF2B5EF4-FFF2-40B4-BE49-F238E27FC236}">
                <a16:creationId xmlns="" xmlns:a16="http://schemas.microsoft.com/office/drawing/2014/main" id="{54097B32-DF06-45FA-B198-462276727657}"/>
              </a:ext>
            </a:extLst>
          </p:cNvPr>
          <p:cNvSpPr txBox="1"/>
          <p:nvPr/>
        </p:nvSpPr>
        <p:spPr>
          <a:xfrm>
            <a:off x="3821100" y="1797679"/>
            <a:ext cx="979435" cy="92333"/>
          </a:xfrm>
          <a:prstGeom prst="rect">
            <a:avLst/>
          </a:prstGeom>
          <a:solidFill>
            <a:schemeClr val="bg1">
              <a:alpha val="50000"/>
            </a:schemeClr>
          </a:solidFill>
        </p:spPr>
        <p:txBody>
          <a:bodyPr wrap="none" lIns="0" tIns="0" rIns="0" bIns="0" rtlCol="0" anchor="ctr">
            <a:spAutoFit/>
          </a:bodyPr>
          <a:lstStyle>
            <a:defPPr>
              <a:defRPr lang="en-US"/>
            </a:defPPr>
            <a:lvl1pPr algn="ctr">
              <a:defRPr sz="450"/>
            </a:lvl1pPr>
          </a:lstStyle>
          <a:p>
            <a:r>
              <a:rPr lang="en-GB" sz="600" dirty="0"/>
              <a:t>UNIVERSITE </a:t>
            </a:r>
            <a:r>
              <a:rPr lang="en-GB" sz="600"/>
              <a:t>BORDEAUX 1</a:t>
            </a:r>
            <a:endParaRPr lang="en-GB" sz="600" dirty="0"/>
          </a:p>
        </p:txBody>
      </p:sp>
      <p:sp>
        <p:nvSpPr>
          <p:cNvPr id="198" name="Textfeld 197">
            <a:extLst>
              <a:ext uri="{FF2B5EF4-FFF2-40B4-BE49-F238E27FC236}">
                <a16:creationId xmlns="" xmlns:a16="http://schemas.microsoft.com/office/drawing/2014/main" id="{0C014118-8B74-4251-BB84-3C2CD971003C}"/>
              </a:ext>
            </a:extLst>
          </p:cNvPr>
          <p:cNvSpPr txBox="1"/>
          <p:nvPr/>
        </p:nvSpPr>
        <p:spPr>
          <a:xfrm>
            <a:off x="3637417" y="2126702"/>
            <a:ext cx="1367362" cy="92333"/>
          </a:xfrm>
          <a:prstGeom prst="rect">
            <a:avLst/>
          </a:prstGeom>
          <a:solidFill>
            <a:schemeClr val="bg1">
              <a:alpha val="50000"/>
            </a:schemeClr>
          </a:solidFill>
        </p:spPr>
        <p:txBody>
          <a:bodyPr wrap="none" lIns="0" tIns="0" rIns="0" bIns="0" rtlCol="0" anchor="ctr">
            <a:spAutoFit/>
          </a:bodyPr>
          <a:lstStyle/>
          <a:p>
            <a:pPr algn="ctr"/>
            <a:r>
              <a:rPr lang="en-GB" sz="600" dirty="0"/>
              <a:t>UNIVERSITE PIERRE &amp; MARIE CURIE</a:t>
            </a:r>
          </a:p>
        </p:txBody>
      </p:sp>
      <p:sp>
        <p:nvSpPr>
          <p:cNvPr id="291" name="Textfeld 290">
            <a:extLst>
              <a:ext uri="{FF2B5EF4-FFF2-40B4-BE49-F238E27FC236}">
                <a16:creationId xmlns="" xmlns:a16="http://schemas.microsoft.com/office/drawing/2014/main" id="{567A0600-60B0-4404-8DF2-30B186920FEC}"/>
              </a:ext>
            </a:extLst>
          </p:cNvPr>
          <p:cNvSpPr txBox="1"/>
          <p:nvPr/>
        </p:nvSpPr>
        <p:spPr>
          <a:xfrm>
            <a:off x="4483777" y="1710310"/>
            <a:ext cx="43282" cy="92333"/>
          </a:xfrm>
          <a:prstGeom prst="rect">
            <a:avLst/>
          </a:prstGeom>
          <a:solidFill>
            <a:schemeClr val="bg1"/>
          </a:solidFill>
        </p:spPr>
        <p:txBody>
          <a:bodyPr wrap="none" lIns="0" tIns="0" rIns="0" bIns="0" rtlCol="0" anchor="ctr">
            <a:spAutoFit/>
          </a:bodyPr>
          <a:lstStyle/>
          <a:p>
            <a:pPr algn="ctr"/>
            <a:r>
              <a:rPr lang="en-GB" sz="600" dirty="0"/>
              <a:t>2</a:t>
            </a:r>
            <a:endParaRPr lang="en-GB" sz="500" dirty="0"/>
          </a:p>
        </p:txBody>
      </p:sp>
      <p:sp>
        <p:nvSpPr>
          <p:cNvPr id="260" name="Ellipse 259">
            <a:extLst>
              <a:ext uri="{FF2B5EF4-FFF2-40B4-BE49-F238E27FC236}">
                <a16:creationId xmlns="" xmlns:a16="http://schemas.microsoft.com/office/drawing/2014/main" id="{A0382CBB-05C5-40D2-9CE8-EE6FD352A5E6}"/>
              </a:ext>
            </a:extLst>
          </p:cNvPr>
          <p:cNvSpPr/>
          <p:nvPr/>
        </p:nvSpPr>
        <p:spPr>
          <a:xfrm>
            <a:off x="1857212" y="3975615"/>
            <a:ext cx="216000" cy="216000"/>
          </a:xfrm>
          <a:prstGeom prst="ellipse">
            <a:avLst/>
          </a:prstGeom>
          <a:solidFill>
            <a:schemeClr val="accent5"/>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261" name="Textfeld 260">
            <a:extLst>
              <a:ext uri="{FF2B5EF4-FFF2-40B4-BE49-F238E27FC236}">
                <a16:creationId xmlns="" xmlns:a16="http://schemas.microsoft.com/office/drawing/2014/main" id="{E5BF9ABF-0911-4956-9F85-6EF482BA0B9D}"/>
              </a:ext>
            </a:extLst>
          </p:cNvPr>
          <p:cNvSpPr txBox="1"/>
          <p:nvPr/>
        </p:nvSpPr>
        <p:spPr>
          <a:xfrm>
            <a:off x="1748007" y="4029755"/>
            <a:ext cx="434414" cy="107722"/>
          </a:xfrm>
          <a:prstGeom prst="rect">
            <a:avLst/>
          </a:prstGeom>
          <a:solidFill>
            <a:schemeClr val="bg1">
              <a:alpha val="50000"/>
            </a:schemeClr>
          </a:solidFill>
        </p:spPr>
        <p:txBody>
          <a:bodyPr wrap="none" lIns="0" tIns="0" rIns="0" bIns="0" rtlCol="0" anchor="ctr">
            <a:spAutoFit/>
          </a:bodyPr>
          <a:lstStyle/>
          <a:p>
            <a:pPr algn="ctr"/>
            <a:r>
              <a:rPr lang="en-GB" sz="700" dirty="0"/>
              <a:t>HARVARD</a:t>
            </a:r>
            <a:endParaRPr lang="en-GB" sz="600" dirty="0"/>
          </a:p>
        </p:txBody>
      </p:sp>
      <p:sp>
        <p:nvSpPr>
          <p:cNvPr id="262" name="Ellipse 261">
            <a:extLst>
              <a:ext uri="{FF2B5EF4-FFF2-40B4-BE49-F238E27FC236}">
                <a16:creationId xmlns="" xmlns:a16="http://schemas.microsoft.com/office/drawing/2014/main" id="{DC122BDB-08ED-47D5-A744-743704AFB8D2}"/>
              </a:ext>
            </a:extLst>
          </p:cNvPr>
          <p:cNvSpPr/>
          <p:nvPr/>
        </p:nvSpPr>
        <p:spPr>
          <a:xfrm>
            <a:off x="1996053" y="3930548"/>
            <a:ext cx="96608" cy="96580"/>
          </a:xfrm>
          <a:prstGeom prst="ellipse">
            <a:avLst/>
          </a:prstGeom>
          <a:solidFill>
            <a:schemeClr val="accent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GB" sz="700" dirty="0"/>
              <a:t>11</a:t>
            </a:r>
          </a:p>
        </p:txBody>
      </p:sp>
      <p:sp>
        <p:nvSpPr>
          <p:cNvPr id="188" name="Rectangle 3"/>
          <p:cNvSpPr>
            <a:spLocks noGrp="1" noChangeArrowheads="1"/>
          </p:cNvSpPr>
          <p:nvPr>
            <p:ph type="body" sz="quarter" idx="16"/>
          </p:nvPr>
        </p:nvSpPr>
        <p:spPr>
          <a:xfrm>
            <a:off x="687139" y="200757"/>
            <a:ext cx="7846637" cy="404906"/>
          </a:xfrm>
        </p:spPr>
        <p:txBody>
          <a:bodyPr/>
          <a:lstStyle/>
          <a:p>
            <a:r>
              <a:rPr lang="en-GB" altLang="en-US" sz="1600" dirty="0" smtClean="0"/>
              <a:t>Patent co-authorship</a:t>
            </a:r>
          </a:p>
          <a:p>
            <a:r>
              <a:rPr lang="en-GB" altLang="en-US" sz="1600" dirty="0" smtClean="0"/>
              <a:t>Who is collaboration with whom?</a:t>
            </a:r>
            <a:endParaRPr lang="en-GB" altLang="en-US" sz="1600" dirty="0"/>
          </a:p>
        </p:txBody>
      </p:sp>
    </p:spTree>
    <p:extLst>
      <p:ext uri="{BB962C8B-B14F-4D97-AF65-F5344CB8AC3E}">
        <p14:creationId xmlns:p14="http://schemas.microsoft.com/office/powerpoint/2010/main" val="28839755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hteck 35">
            <a:extLst>
              <a:ext uri="{FF2B5EF4-FFF2-40B4-BE49-F238E27FC236}">
                <a16:creationId xmlns="" xmlns:a16="http://schemas.microsoft.com/office/drawing/2014/main" id="{F6C61CFB-1CE3-42C5-B0E6-00C0554FF500}"/>
              </a:ext>
            </a:extLst>
          </p:cNvPr>
          <p:cNvSpPr/>
          <p:nvPr/>
        </p:nvSpPr>
        <p:spPr>
          <a:xfrm>
            <a:off x="684213" y="708660"/>
            <a:ext cx="7848227" cy="4023678"/>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7440" tIns="36000" rIns="36000" bIns="36000" rtlCol="0" anchor="b"/>
          <a:lstStyle/>
          <a:p>
            <a:endParaRPr lang="en-GB" sz="300" dirty="0">
              <a:solidFill>
                <a:schemeClr val="tx1"/>
              </a:solidFill>
              <a:cs typeface="Calibri"/>
            </a:endParaRPr>
          </a:p>
        </p:txBody>
      </p:sp>
      <p:sp>
        <p:nvSpPr>
          <p:cNvPr id="2" name="Slide Number Placeholder 1"/>
          <p:cNvSpPr>
            <a:spLocks noGrp="1"/>
          </p:cNvSpPr>
          <p:nvPr>
            <p:ph type="sldNum" sz="quarter" idx="20"/>
          </p:nvPr>
        </p:nvSpPr>
        <p:spPr/>
        <p:txBody>
          <a:bodyPr/>
          <a:lstStyle/>
          <a:p>
            <a:fld id="{9DF67F17-3E1A-4193-A15F-15F53DD43041}" type="slidenum">
              <a:rPr lang="en-GB" smtClean="0"/>
              <a:pPr/>
              <a:t>27</a:t>
            </a:fld>
            <a:endParaRPr lang="en-GB" dirty="0"/>
          </a:p>
        </p:txBody>
      </p:sp>
      <p:cxnSp>
        <p:nvCxnSpPr>
          <p:cNvPr id="11" name="Gerader Verbinder 10">
            <a:extLst>
              <a:ext uri="{FF2B5EF4-FFF2-40B4-BE49-F238E27FC236}">
                <a16:creationId xmlns="" xmlns:a16="http://schemas.microsoft.com/office/drawing/2014/main" id="{00701CC8-1471-424C-A01A-60477F9B9ED3}"/>
              </a:ext>
            </a:extLst>
          </p:cNvPr>
          <p:cNvCxnSpPr/>
          <p:nvPr/>
        </p:nvCxnSpPr>
        <p:spPr>
          <a:xfrm>
            <a:off x="684213" y="708660"/>
            <a:ext cx="78189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3" name="Gruppieren 115">
            <a:extLst>
              <a:ext uri="{FF2B5EF4-FFF2-40B4-BE49-F238E27FC236}">
                <a16:creationId xmlns="" xmlns:a16="http://schemas.microsoft.com/office/drawing/2014/main" id="{D4EDBEB7-DF4A-450A-B92F-D14AE19B0FB6}"/>
              </a:ext>
            </a:extLst>
          </p:cNvPr>
          <p:cNvGrpSpPr>
            <a:grpSpLocks noChangeAspect="1"/>
          </p:cNvGrpSpPr>
          <p:nvPr/>
        </p:nvGrpSpPr>
        <p:grpSpPr>
          <a:xfrm>
            <a:off x="8244441" y="355357"/>
            <a:ext cx="288000" cy="288000"/>
            <a:chOff x="4379895" y="3234876"/>
            <a:chExt cx="1080000" cy="1080000"/>
          </a:xfrm>
        </p:grpSpPr>
        <p:sp>
          <p:nvSpPr>
            <p:cNvPr id="94" name="Freeform 34">
              <a:extLst>
                <a:ext uri="{FF2B5EF4-FFF2-40B4-BE49-F238E27FC236}">
                  <a16:creationId xmlns="" xmlns:a16="http://schemas.microsoft.com/office/drawing/2014/main" id="{19F53B0D-0B7C-4566-8738-8A7423FEBF6B}"/>
                </a:ext>
              </a:extLst>
            </p:cNvPr>
            <p:cNvSpPr>
              <a:spLocks/>
            </p:cNvSpPr>
            <p:nvPr/>
          </p:nvSpPr>
          <p:spPr bwMode="auto">
            <a:xfrm>
              <a:off x="4379895" y="3234876"/>
              <a:ext cx="1080000" cy="1080000"/>
            </a:xfrm>
            <a:custGeom>
              <a:avLst/>
              <a:gdLst>
                <a:gd name="T0" fmla="*/ 45 w 363"/>
                <a:gd name="T1" fmla="*/ 0 h 363"/>
                <a:gd name="T2" fmla="*/ 0 w 363"/>
                <a:gd name="T3" fmla="*/ 45 h 363"/>
                <a:gd name="T4" fmla="*/ 0 w 363"/>
                <a:gd name="T5" fmla="*/ 317 h 363"/>
                <a:gd name="T6" fmla="*/ 45 w 363"/>
                <a:gd name="T7" fmla="*/ 363 h 363"/>
                <a:gd name="T8" fmla="*/ 317 w 363"/>
                <a:gd name="T9" fmla="*/ 363 h 363"/>
                <a:gd name="T10" fmla="*/ 363 w 363"/>
                <a:gd name="T11" fmla="*/ 317 h 363"/>
                <a:gd name="T12" fmla="*/ 363 w 363"/>
                <a:gd name="T13" fmla="*/ 45 h 363"/>
                <a:gd name="T14" fmla="*/ 317 w 363"/>
                <a:gd name="T15" fmla="*/ 0 h 363"/>
                <a:gd name="T16" fmla="*/ 45 w 363"/>
                <a:gd name="T17"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363">
                  <a:moveTo>
                    <a:pt x="45" y="0"/>
                  </a:moveTo>
                  <a:cubicBezTo>
                    <a:pt x="45" y="0"/>
                    <a:pt x="0" y="0"/>
                    <a:pt x="0" y="45"/>
                  </a:cubicBezTo>
                  <a:cubicBezTo>
                    <a:pt x="0" y="317"/>
                    <a:pt x="0" y="317"/>
                    <a:pt x="0" y="317"/>
                  </a:cubicBezTo>
                  <a:cubicBezTo>
                    <a:pt x="0" y="317"/>
                    <a:pt x="0" y="363"/>
                    <a:pt x="45" y="363"/>
                  </a:cubicBezTo>
                  <a:cubicBezTo>
                    <a:pt x="317" y="363"/>
                    <a:pt x="317" y="363"/>
                    <a:pt x="317" y="363"/>
                  </a:cubicBezTo>
                  <a:cubicBezTo>
                    <a:pt x="317" y="363"/>
                    <a:pt x="363" y="363"/>
                    <a:pt x="363" y="317"/>
                  </a:cubicBezTo>
                  <a:cubicBezTo>
                    <a:pt x="363" y="45"/>
                    <a:pt x="363" y="45"/>
                    <a:pt x="363" y="45"/>
                  </a:cubicBezTo>
                  <a:cubicBezTo>
                    <a:pt x="363" y="45"/>
                    <a:pt x="363" y="0"/>
                    <a:pt x="317" y="0"/>
                  </a:cubicBezTo>
                  <a:lnTo>
                    <a:pt x="45"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3B464D"/>
                </a:solidFill>
                <a:effectLst/>
                <a:uLnTx/>
                <a:uFillTx/>
                <a:latin typeface="Arial"/>
              </a:endParaRPr>
            </a:p>
          </p:txBody>
        </p:sp>
        <p:sp>
          <p:nvSpPr>
            <p:cNvPr id="95" name="Sprechblase: rechteckig mit abgerundeten Ecken 117">
              <a:extLst>
                <a:ext uri="{FF2B5EF4-FFF2-40B4-BE49-F238E27FC236}">
                  <a16:creationId xmlns="" xmlns:a16="http://schemas.microsoft.com/office/drawing/2014/main" id="{41D129C3-B13F-4E8A-B0BD-2F5B5797C44E}"/>
                </a:ext>
              </a:extLst>
            </p:cNvPr>
            <p:cNvSpPr/>
            <p:nvPr/>
          </p:nvSpPr>
          <p:spPr>
            <a:xfrm>
              <a:off x="4489544" y="3414323"/>
              <a:ext cx="537776" cy="360310"/>
            </a:xfrm>
            <a:prstGeom prst="wedgeRoundRectCallout">
              <a:avLst>
                <a:gd name="adj1" fmla="val -4302"/>
                <a:gd name="adj2" fmla="val 78362"/>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Sprechblase: rechteckig mit abgerundeten Ecken 118">
              <a:extLst>
                <a:ext uri="{FF2B5EF4-FFF2-40B4-BE49-F238E27FC236}">
                  <a16:creationId xmlns="" xmlns:a16="http://schemas.microsoft.com/office/drawing/2014/main" id="{966EE8EA-7685-477C-B49A-5DE0C6942D33}"/>
                </a:ext>
              </a:extLst>
            </p:cNvPr>
            <p:cNvSpPr/>
            <p:nvPr/>
          </p:nvSpPr>
          <p:spPr>
            <a:xfrm>
              <a:off x="4812471" y="3678735"/>
              <a:ext cx="537776" cy="360310"/>
            </a:xfrm>
            <a:prstGeom prst="wedgeRoundRectCallout">
              <a:avLst>
                <a:gd name="adj1" fmla="val -40316"/>
                <a:gd name="adj2" fmla="val 82768"/>
                <a:gd name="adj3" fmla="val 16667"/>
              </a:avLst>
            </a:prstGeom>
            <a:solidFill>
              <a:srgbClr val="949A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Sprechblase: rechteckig mit abgerundeten Ecken 119">
              <a:extLst>
                <a:ext uri="{FF2B5EF4-FFF2-40B4-BE49-F238E27FC236}">
                  <a16:creationId xmlns="" xmlns:a16="http://schemas.microsoft.com/office/drawing/2014/main" id="{F1A5C901-202E-4262-AC17-B8035618F918}"/>
                </a:ext>
              </a:extLst>
            </p:cNvPr>
            <p:cNvSpPr/>
            <p:nvPr/>
          </p:nvSpPr>
          <p:spPr>
            <a:xfrm>
              <a:off x="4812471" y="3678735"/>
              <a:ext cx="537776" cy="360310"/>
            </a:xfrm>
            <a:prstGeom prst="wedgeRoundRectCallout">
              <a:avLst>
                <a:gd name="adj1" fmla="val -40316"/>
                <a:gd name="adj2" fmla="val 82768"/>
                <a:gd name="adj3" fmla="val 16667"/>
              </a:avLst>
            </a:prstGeom>
            <a:noFill/>
            <a:ln w="6350">
              <a:solidFill>
                <a:srgbClr val="949A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Sprechblase: rechteckig mit abgerundeten Ecken 120">
              <a:extLst>
                <a:ext uri="{FF2B5EF4-FFF2-40B4-BE49-F238E27FC236}">
                  <a16:creationId xmlns="" xmlns:a16="http://schemas.microsoft.com/office/drawing/2014/main" id="{9FDC0D28-88CC-4285-AD96-4F64752A77E6}"/>
                </a:ext>
              </a:extLst>
            </p:cNvPr>
            <p:cNvSpPr/>
            <p:nvPr/>
          </p:nvSpPr>
          <p:spPr>
            <a:xfrm>
              <a:off x="4489544" y="3414323"/>
              <a:ext cx="537776" cy="360310"/>
            </a:xfrm>
            <a:prstGeom prst="wedgeRoundRectCallout">
              <a:avLst>
                <a:gd name="adj1" fmla="val -4302"/>
                <a:gd name="adj2" fmla="val 78362"/>
                <a:gd name="adj3" fmla="val 16667"/>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1" name="Rectangle 3"/>
          <p:cNvSpPr>
            <a:spLocks noGrp="1" noChangeArrowheads="1"/>
          </p:cNvSpPr>
          <p:nvPr>
            <p:ph type="body" sz="quarter" idx="16"/>
          </p:nvPr>
        </p:nvSpPr>
        <p:spPr>
          <a:xfrm>
            <a:off x="687139" y="200757"/>
            <a:ext cx="7846637" cy="404906"/>
          </a:xfrm>
        </p:spPr>
        <p:txBody>
          <a:bodyPr/>
          <a:lstStyle/>
          <a:p>
            <a:r>
              <a:rPr lang="en-GB" altLang="en-US" sz="1600" dirty="0" smtClean="0"/>
              <a:t>Patent citations</a:t>
            </a:r>
          </a:p>
          <a:p>
            <a:r>
              <a:rPr lang="en-GB" altLang="en-US" sz="1600" dirty="0" smtClean="0"/>
              <a:t>Who is influencing whom?</a:t>
            </a:r>
            <a:endParaRPr lang="en-GB" altLang="en-US" sz="1600" dirty="0"/>
          </a:p>
        </p:txBody>
      </p:sp>
      <p:sp>
        <p:nvSpPr>
          <p:cNvPr id="102" name="Pfeil: nach rechts 161">
            <a:extLst>
              <a:ext uri="{FF2B5EF4-FFF2-40B4-BE49-F238E27FC236}">
                <a16:creationId xmlns="" xmlns:a16="http://schemas.microsoft.com/office/drawing/2014/main" id="{333A5EAE-1780-4C32-8659-A61E84D60F08}"/>
              </a:ext>
            </a:extLst>
          </p:cNvPr>
          <p:cNvSpPr/>
          <p:nvPr/>
        </p:nvSpPr>
        <p:spPr>
          <a:xfrm rot="8842302" flipH="1">
            <a:off x="4486529" y="1566810"/>
            <a:ext cx="397222" cy="78533"/>
          </a:xfrm>
          <a:prstGeom prst="rightArrow">
            <a:avLst>
              <a:gd name="adj1" fmla="val 34904"/>
              <a:gd name="adj2" fmla="val 49502"/>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03" name="Pfeil: nach rechts 158">
            <a:extLst>
              <a:ext uri="{FF2B5EF4-FFF2-40B4-BE49-F238E27FC236}">
                <a16:creationId xmlns="" xmlns:a16="http://schemas.microsoft.com/office/drawing/2014/main" id="{2080E0BD-3BD7-4416-AC4B-5D0586A528E0}"/>
              </a:ext>
            </a:extLst>
          </p:cNvPr>
          <p:cNvSpPr/>
          <p:nvPr/>
        </p:nvSpPr>
        <p:spPr>
          <a:xfrm rot="16640377">
            <a:off x="4132655" y="1330967"/>
            <a:ext cx="556909" cy="66309"/>
          </a:xfrm>
          <a:prstGeom prst="rightArrow">
            <a:avLst>
              <a:gd name="adj1" fmla="val 35620"/>
              <a:gd name="adj2" fmla="val 49502"/>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04" name="Pfeil: nach rechts 159">
            <a:extLst>
              <a:ext uri="{FF2B5EF4-FFF2-40B4-BE49-F238E27FC236}">
                <a16:creationId xmlns="" xmlns:a16="http://schemas.microsoft.com/office/drawing/2014/main" id="{954ED428-863B-467D-AFB1-3D8BFB0CC21A}"/>
              </a:ext>
            </a:extLst>
          </p:cNvPr>
          <p:cNvSpPr/>
          <p:nvPr/>
        </p:nvSpPr>
        <p:spPr>
          <a:xfrm rot="13525132">
            <a:off x="3818037" y="1487501"/>
            <a:ext cx="466613" cy="78556"/>
          </a:xfrm>
          <a:prstGeom prst="rightArrow">
            <a:avLst>
              <a:gd name="adj1" fmla="val 34904"/>
              <a:gd name="adj2" fmla="val 49502"/>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05" name="Pfeil: nach rechts 162">
            <a:extLst>
              <a:ext uri="{FF2B5EF4-FFF2-40B4-BE49-F238E27FC236}">
                <a16:creationId xmlns="" xmlns:a16="http://schemas.microsoft.com/office/drawing/2014/main" id="{A1A832BF-BFAE-4D48-BAE7-168DFE0D5AF2}"/>
              </a:ext>
            </a:extLst>
          </p:cNvPr>
          <p:cNvSpPr/>
          <p:nvPr/>
        </p:nvSpPr>
        <p:spPr>
          <a:xfrm rot="12261645" flipH="1">
            <a:off x="4499434" y="2001983"/>
            <a:ext cx="638593" cy="78533"/>
          </a:xfrm>
          <a:prstGeom prst="rightArrow">
            <a:avLst>
              <a:gd name="adj1" fmla="val 34904"/>
              <a:gd name="adj2" fmla="val 49502"/>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06" name="Pfeil: nach rechts 163">
            <a:extLst>
              <a:ext uri="{FF2B5EF4-FFF2-40B4-BE49-F238E27FC236}">
                <a16:creationId xmlns="" xmlns:a16="http://schemas.microsoft.com/office/drawing/2014/main" id="{43237E9A-FE58-4DCA-B752-9898DBEDDDEE}"/>
              </a:ext>
            </a:extLst>
          </p:cNvPr>
          <p:cNvSpPr/>
          <p:nvPr/>
        </p:nvSpPr>
        <p:spPr>
          <a:xfrm rot="14049944" flipH="1">
            <a:off x="4356948" y="2160125"/>
            <a:ext cx="531618" cy="78556"/>
          </a:xfrm>
          <a:prstGeom prst="rightArrow">
            <a:avLst>
              <a:gd name="adj1" fmla="val 34904"/>
              <a:gd name="adj2" fmla="val 49502"/>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07" name="Pfeil: nach rechts 164">
            <a:extLst>
              <a:ext uri="{FF2B5EF4-FFF2-40B4-BE49-F238E27FC236}">
                <a16:creationId xmlns="" xmlns:a16="http://schemas.microsoft.com/office/drawing/2014/main" id="{BF2C38CE-85DB-41BC-A06E-654263256A9A}"/>
              </a:ext>
            </a:extLst>
          </p:cNvPr>
          <p:cNvSpPr/>
          <p:nvPr/>
        </p:nvSpPr>
        <p:spPr>
          <a:xfrm rot="16724982" flipH="1">
            <a:off x="3907455" y="2338117"/>
            <a:ext cx="714510" cy="78556"/>
          </a:xfrm>
          <a:prstGeom prst="rightArrow">
            <a:avLst>
              <a:gd name="adj1" fmla="val 34904"/>
              <a:gd name="adj2" fmla="val 49502"/>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08" name="Pfeil: nach rechts 165">
            <a:extLst>
              <a:ext uri="{FF2B5EF4-FFF2-40B4-BE49-F238E27FC236}">
                <a16:creationId xmlns="" xmlns:a16="http://schemas.microsoft.com/office/drawing/2014/main" id="{B51C490A-2FDC-446F-BB0F-455F96158496}"/>
              </a:ext>
            </a:extLst>
          </p:cNvPr>
          <p:cNvSpPr/>
          <p:nvPr/>
        </p:nvSpPr>
        <p:spPr>
          <a:xfrm rot="19440607" flipH="1">
            <a:off x="3880466" y="2057055"/>
            <a:ext cx="387177" cy="89586"/>
          </a:xfrm>
          <a:prstGeom prst="rightArrow">
            <a:avLst>
              <a:gd name="adj1" fmla="val 36614"/>
              <a:gd name="adj2" fmla="val 49502"/>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09" name="Pfeil: nach rechts 160">
            <a:extLst>
              <a:ext uri="{FF2B5EF4-FFF2-40B4-BE49-F238E27FC236}">
                <a16:creationId xmlns="" xmlns:a16="http://schemas.microsoft.com/office/drawing/2014/main" id="{AD8FD677-8A64-4B81-88AE-59920E5B7665}"/>
              </a:ext>
            </a:extLst>
          </p:cNvPr>
          <p:cNvSpPr/>
          <p:nvPr/>
        </p:nvSpPr>
        <p:spPr>
          <a:xfrm rot="10800000">
            <a:off x="3601470" y="1777796"/>
            <a:ext cx="560478" cy="103519"/>
          </a:xfrm>
          <a:prstGeom prst="rightArrow">
            <a:avLst>
              <a:gd name="adj1" fmla="val 36478"/>
              <a:gd name="adj2" fmla="val 48692"/>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10" name="Ellipse 132">
            <a:extLst>
              <a:ext uri="{FF2B5EF4-FFF2-40B4-BE49-F238E27FC236}">
                <a16:creationId xmlns="" xmlns:a16="http://schemas.microsoft.com/office/drawing/2014/main" id="{7F8CBFDD-1B9B-4E34-AF9A-0AD72C9C2EE1}"/>
              </a:ext>
            </a:extLst>
          </p:cNvPr>
          <p:cNvSpPr/>
          <p:nvPr/>
        </p:nvSpPr>
        <p:spPr>
          <a:xfrm>
            <a:off x="4172035" y="1651222"/>
            <a:ext cx="356770" cy="356668"/>
          </a:xfrm>
          <a:prstGeom prst="ellipse">
            <a:avLst/>
          </a:prstGeom>
          <a:solidFill>
            <a:schemeClr val="accent5"/>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11" name="Ellipse 131">
            <a:extLst>
              <a:ext uri="{FF2B5EF4-FFF2-40B4-BE49-F238E27FC236}">
                <a16:creationId xmlns="" xmlns:a16="http://schemas.microsoft.com/office/drawing/2014/main" id="{E1C3055D-46A4-4CC2-B9F0-984E973EB325}"/>
              </a:ext>
            </a:extLst>
          </p:cNvPr>
          <p:cNvSpPr/>
          <p:nvPr/>
        </p:nvSpPr>
        <p:spPr>
          <a:xfrm>
            <a:off x="3737378" y="1212842"/>
            <a:ext cx="139815" cy="139775"/>
          </a:xfrm>
          <a:prstGeom prst="ellipse">
            <a:avLst/>
          </a:prstGeom>
          <a:solidFill>
            <a:schemeClr val="accent5"/>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12" name="Ellipse 133">
            <a:extLst>
              <a:ext uri="{FF2B5EF4-FFF2-40B4-BE49-F238E27FC236}">
                <a16:creationId xmlns="" xmlns:a16="http://schemas.microsoft.com/office/drawing/2014/main" id="{B6F08A2A-CE1F-43AB-A0B0-686C5EC7B1EB}"/>
              </a:ext>
            </a:extLst>
          </p:cNvPr>
          <p:cNvSpPr/>
          <p:nvPr/>
        </p:nvSpPr>
        <p:spPr>
          <a:xfrm>
            <a:off x="4380838" y="927102"/>
            <a:ext cx="150771" cy="150728"/>
          </a:xfrm>
          <a:prstGeom prst="ellipse">
            <a:avLst/>
          </a:prstGeom>
          <a:solidFill>
            <a:schemeClr val="accent5"/>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13" name="Ellipse 134">
            <a:extLst>
              <a:ext uri="{FF2B5EF4-FFF2-40B4-BE49-F238E27FC236}">
                <a16:creationId xmlns="" xmlns:a16="http://schemas.microsoft.com/office/drawing/2014/main" id="{FAD49468-7716-451A-A760-E24B98024B9C}"/>
              </a:ext>
            </a:extLst>
          </p:cNvPr>
          <p:cNvSpPr/>
          <p:nvPr/>
        </p:nvSpPr>
        <p:spPr>
          <a:xfrm>
            <a:off x="4862249" y="1376607"/>
            <a:ext cx="138226" cy="138187"/>
          </a:xfrm>
          <a:prstGeom prst="ellipse">
            <a:avLst/>
          </a:prstGeom>
          <a:solidFill>
            <a:schemeClr val="accent5"/>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14" name="Ellipse 135">
            <a:extLst>
              <a:ext uri="{FF2B5EF4-FFF2-40B4-BE49-F238E27FC236}">
                <a16:creationId xmlns="" xmlns:a16="http://schemas.microsoft.com/office/drawing/2014/main" id="{28D7C9DE-BDAC-421F-B1DD-44E84E1AB348}"/>
              </a:ext>
            </a:extLst>
          </p:cNvPr>
          <p:cNvSpPr/>
          <p:nvPr/>
        </p:nvSpPr>
        <p:spPr>
          <a:xfrm>
            <a:off x="3406907" y="1740609"/>
            <a:ext cx="177946" cy="177895"/>
          </a:xfrm>
          <a:prstGeom prst="ellipse">
            <a:avLst/>
          </a:prstGeom>
          <a:solidFill>
            <a:schemeClr val="accent5"/>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15" name="Ellipse 136">
            <a:extLst>
              <a:ext uri="{FF2B5EF4-FFF2-40B4-BE49-F238E27FC236}">
                <a16:creationId xmlns="" xmlns:a16="http://schemas.microsoft.com/office/drawing/2014/main" id="{D64F68FD-BE21-4659-B6B7-0741D57E69D6}"/>
              </a:ext>
            </a:extLst>
          </p:cNvPr>
          <p:cNvSpPr/>
          <p:nvPr/>
        </p:nvSpPr>
        <p:spPr>
          <a:xfrm>
            <a:off x="3762801" y="2178443"/>
            <a:ext cx="152523" cy="152480"/>
          </a:xfrm>
          <a:prstGeom prst="ellipse">
            <a:avLst/>
          </a:prstGeom>
          <a:solidFill>
            <a:schemeClr val="accent5"/>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16" name="Ellipse 137">
            <a:extLst>
              <a:ext uri="{FF2B5EF4-FFF2-40B4-BE49-F238E27FC236}">
                <a16:creationId xmlns="" xmlns:a16="http://schemas.microsoft.com/office/drawing/2014/main" id="{FBA1F4FD-A3E8-4F87-A67B-521266323F7E}"/>
              </a:ext>
            </a:extLst>
          </p:cNvPr>
          <p:cNvSpPr/>
          <p:nvPr/>
        </p:nvSpPr>
        <p:spPr>
          <a:xfrm>
            <a:off x="4120280" y="2736803"/>
            <a:ext cx="152523" cy="152480"/>
          </a:xfrm>
          <a:prstGeom prst="ellipse">
            <a:avLst/>
          </a:prstGeom>
          <a:solidFill>
            <a:schemeClr val="accent5"/>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17" name="Ellipse 138">
            <a:extLst>
              <a:ext uri="{FF2B5EF4-FFF2-40B4-BE49-F238E27FC236}">
                <a16:creationId xmlns="" xmlns:a16="http://schemas.microsoft.com/office/drawing/2014/main" id="{A54E5438-9957-47F9-BF5C-D2BF0EAD9C27}"/>
              </a:ext>
            </a:extLst>
          </p:cNvPr>
          <p:cNvSpPr/>
          <p:nvPr/>
        </p:nvSpPr>
        <p:spPr>
          <a:xfrm>
            <a:off x="4767713" y="2417853"/>
            <a:ext cx="138226" cy="138187"/>
          </a:xfrm>
          <a:prstGeom prst="ellipse">
            <a:avLst/>
          </a:prstGeom>
          <a:solidFill>
            <a:schemeClr val="accent5"/>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18" name="Ellipse 139">
            <a:extLst>
              <a:ext uri="{FF2B5EF4-FFF2-40B4-BE49-F238E27FC236}">
                <a16:creationId xmlns="" xmlns:a16="http://schemas.microsoft.com/office/drawing/2014/main" id="{18F7DC44-AA2F-4B2A-A808-7C53A044B760}"/>
              </a:ext>
            </a:extLst>
          </p:cNvPr>
          <p:cNvSpPr/>
          <p:nvPr/>
        </p:nvSpPr>
        <p:spPr>
          <a:xfrm>
            <a:off x="5115665" y="2136714"/>
            <a:ext cx="152523" cy="152480"/>
          </a:xfrm>
          <a:prstGeom prst="ellipse">
            <a:avLst/>
          </a:prstGeom>
          <a:solidFill>
            <a:schemeClr val="accent5"/>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19" name="Textfeld 140">
            <a:extLst>
              <a:ext uri="{FF2B5EF4-FFF2-40B4-BE49-F238E27FC236}">
                <a16:creationId xmlns="" xmlns:a16="http://schemas.microsoft.com/office/drawing/2014/main" id="{821C7F14-F771-4FF3-B9F6-35131D65F020}"/>
              </a:ext>
            </a:extLst>
          </p:cNvPr>
          <p:cNvSpPr txBox="1"/>
          <p:nvPr/>
        </p:nvSpPr>
        <p:spPr>
          <a:xfrm>
            <a:off x="3218705" y="956284"/>
            <a:ext cx="2475037" cy="92333"/>
          </a:xfrm>
          <a:prstGeom prst="rect">
            <a:avLst/>
          </a:prstGeom>
          <a:solidFill>
            <a:schemeClr val="bg1">
              <a:alpha val="50000"/>
            </a:schemeClr>
          </a:solidFill>
        </p:spPr>
        <p:txBody>
          <a:bodyPr wrap="none" lIns="0" tIns="0" rIns="0" bIns="0" rtlCol="0" anchor="ctr">
            <a:spAutoFit/>
          </a:bodyPr>
          <a:lstStyle/>
          <a:p>
            <a:pPr algn="ctr"/>
            <a:r>
              <a:rPr lang="en-GB" sz="600" dirty="0"/>
              <a:t>NATIONAL TECHNOLOGY &amp; ENGINEERING SOLUTIONS OF SANDIA</a:t>
            </a:r>
          </a:p>
        </p:txBody>
      </p:sp>
      <p:sp>
        <p:nvSpPr>
          <p:cNvPr id="120" name="Textfeld 141">
            <a:extLst>
              <a:ext uri="{FF2B5EF4-FFF2-40B4-BE49-F238E27FC236}">
                <a16:creationId xmlns="" xmlns:a16="http://schemas.microsoft.com/office/drawing/2014/main" id="{39C5CACE-0064-4E8D-844A-FF2BCD1D0407}"/>
              </a:ext>
            </a:extLst>
          </p:cNvPr>
          <p:cNvSpPr txBox="1"/>
          <p:nvPr/>
        </p:nvSpPr>
        <p:spPr>
          <a:xfrm>
            <a:off x="4472904" y="1407213"/>
            <a:ext cx="916918" cy="76944"/>
          </a:xfrm>
          <a:prstGeom prst="rect">
            <a:avLst/>
          </a:prstGeom>
          <a:solidFill>
            <a:schemeClr val="bg1">
              <a:alpha val="50000"/>
            </a:schemeClr>
          </a:solidFill>
        </p:spPr>
        <p:txBody>
          <a:bodyPr wrap="none" lIns="0" tIns="0" rIns="0" bIns="0" rtlCol="0" anchor="ctr">
            <a:spAutoFit/>
          </a:bodyPr>
          <a:lstStyle/>
          <a:p>
            <a:pPr algn="ctr"/>
            <a:r>
              <a:rPr lang="en-GB" sz="500" dirty="0"/>
              <a:t>UNIVERSITY OF MELBOURNE</a:t>
            </a:r>
          </a:p>
        </p:txBody>
      </p:sp>
      <p:sp>
        <p:nvSpPr>
          <p:cNvPr id="121" name="Textfeld 142">
            <a:extLst>
              <a:ext uri="{FF2B5EF4-FFF2-40B4-BE49-F238E27FC236}">
                <a16:creationId xmlns="" xmlns:a16="http://schemas.microsoft.com/office/drawing/2014/main" id="{256B25AD-8C9E-468B-945E-EF8E1CCCB56A}"/>
              </a:ext>
            </a:extLst>
          </p:cNvPr>
          <p:cNvSpPr txBox="1"/>
          <p:nvPr/>
        </p:nvSpPr>
        <p:spPr>
          <a:xfrm>
            <a:off x="4656523" y="2166772"/>
            <a:ext cx="1070807" cy="92333"/>
          </a:xfrm>
          <a:prstGeom prst="rect">
            <a:avLst/>
          </a:prstGeom>
          <a:solidFill>
            <a:schemeClr val="bg1">
              <a:alpha val="50000"/>
            </a:schemeClr>
          </a:solidFill>
        </p:spPr>
        <p:txBody>
          <a:bodyPr wrap="none" lIns="0" tIns="0" rIns="0" bIns="0" rtlCol="0" anchor="ctr">
            <a:spAutoFit/>
          </a:bodyPr>
          <a:lstStyle/>
          <a:p>
            <a:pPr algn="ctr"/>
            <a:r>
              <a:rPr lang="en-GB" sz="600" dirty="0"/>
              <a:t>UNIVERSITY OF CALIFORNIA</a:t>
            </a:r>
          </a:p>
        </p:txBody>
      </p:sp>
      <p:sp>
        <p:nvSpPr>
          <p:cNvPr id="132" name="Textfeld 143">
            <a:extLst>
              <a:ext uri="{FF2B5EF4-FFF2-40B4-BE49-F238E27FC236}">
                <a16:creationId xmlns="" xmlns:a16="http://schemas.microsoft.com/office/drawing/2014/main" id="{92A6EA13-4956-4BA5-89D8-95FEF8413B6C}"/>
              </a:ext>
            </a:extLst>
          </p:cNvPr>
          <p:cNvSpPr txBox="1"/>
          <p:nvPr/>
        </p:nvSpPr>
        <p:spPr>
          <a:xfrm>
            <a:off x="4116177" y="2448459"/>
            <a:ext cx="1569339" cy="76944"/>
          </a:xfrm>
          <a:prstGeom prst="rect">
            <a:avLst/>
          </a:prstGeom>
          <a:solidFill>
            <a:schemeClr val="bg1">
              <a:alpha val="50000"/>
            </a:schemeClr>
          </a:solidFill>
        </p:spPr>
        <p:txBody>
          <a:bodyPr wrap="none" lIns="0" tIns="0" rIns="0" bIns="0" rtlCol="0" anchor="ctr">
            <a:spAutoFit/>
          </a:bodyPr>
          <a:lstStyle>
            <a:defPPr>
              <a:defRPr lang="en-US"/>
            </a:defPPr>
            <a:lvl1pPr algn="ctr">
              <a:defRPr sz="500"/>
            </a:lvl1pPr>
          </a:lstStyle>
          <a:p>
            <a:r>
              <a:rPr lang="en-GB" dirty="0"/>
              <a:t>HEWLETT PACKARD ENTERPRISE DEVELOPMENT</a:t>
            </a:r>
          </a:p>
        </p:txBody>
      </p:sp>
      <p:sp>
        <p:nvSpPr>
          <p:cNvPr id="133" name="Textfeld 144">
            <a:extLst>
              <a:ext uri="{FF2B5EF4-FFF2-40B4-BE49-F238E27FC236}">
                <a16:creationId xmlns="" xmlns:a16="http://schemas.microsoft.com/office/drawing/2014/main" id="{F6C292EF-F7C6-44A9-A41C-65558E6726DD}"/>
              </a:ext>
            </a:extLst>
          </p:cNvPr>
          <p:cNvSpPr txBox="1"/>
          <p:nvPr/>
        </p:nvSpPr>
        <p:spPr>
          <a:xfrm>
            <a:off x="3942466" y="2766862"/>
            <a:ext cx="508152" cy="92333"/>
          </a:xfrm>
          <a:prstGeom prst="rect">
            <a:avLst/>
          </a:prstGeom>
          <a:solidFill>
            <a:schemeClr val="bg1">
              <a:alpha val="50000"/>
            </a:schemeClr>
          </a:solidFill>
        </p:spPr>
        <p:txBody>
          <a:bodyPr wrap="none" lIns="0" tIns="0" rIns="0" bIns="0" rtlCol="0" anchor="ctr">
            <a:spAutoFit/>
          </a:bodyPr>
          <a:lstStyle/>
          <a:p>
            <a:pPr algn="ctr"/>
            <a:r>
              <a:rPr lang="en-GB" sz="600" dirty="0"/>
              <a:t>ELEMENT SIX</a:t>
            </a:r>
          </a:p>
        </p:txBody>
      </p:sp>
      <p:sp>
        <p:nvSpPr>
          <p:cNvPr id="134" name="Textfeld 145">
            <a:extLst>
              <a:ext uri="{FF2B5EF4-FFF2-40B4-BE49-F238E27FC236}">
                <a16:creationId xmlns="" xmlns:a16="http://schemas.microsoft.com/office/drawing/2014/main" id="{809561F1-D487-4A90-8CC8-126CDA732CA0}"/>
              </a:ext>
            </a:extLst>
          </p:cNvPr>
          <p:cNvSpPr txBox="1"/>
          <p:nvPr/>
        </p:nvSpPr>
        <p:spPr>
          <a:xfrm>
            <a:off x="3370184" y="2208500"/>
            <a:ext cx="937757" cy="92333"/>
          </a:xfrm>
          <a:prstGeom prst="rect">
            <a:avLst/>
          </a:prstGeom>
          <a:solidFill>
            <a:schemeClr val="bg1">
              <a:alpha val="50000"/>
            </a:schemeClr>
          </a:solidFill>
        </p:spPr>
        <p:txBody>
          <a:bodyPr wrap="none" lIns="0" tIns="0" rIns="0" bIns="0" rtlCol="0" anchor="ctr">
            <a:spAutoFit/>
          </a:bodyPr>
          <a:lstStyle/>
          <a:p>
            <a:pPr algn="ctr"/>
            <a:r>
              <a:rPr lang="en-GB" sz="600" dirty="0"/>
              <a:t>RENESAS ELECTRONICS</a:t>
            </a:r>
          </a:p>
        </p:txBody>
      </p:sp>
      <p:sp>
        <p:nvSpPr>
          <p:cNvPr id="135" name="Textfeld 146">
            <a:extLst>
              <a:ext uri="{FF2B5EF4-FFF2-40B4-BE49-F238E27FC236}">
                <a16:creationId xmlns="" xmlns:a16="http://schemas.microsoft.com/office/drawing/2014/main" id="{EC4332FF-5A65-4351-BB83-25EA2E0BFA8F}"/>
              </a:ext>
            </a:extLst>
          </p:cNvPr>
          <p:cNvSpPr txBox="1"/>
          <p:nvPr/>
        </p:nvSpPr>
        <p:spPr>
          <a:xfrm>
            <a:off x="3183063" y="1770776"/>
            <a:ext cx="434414" cy="107722"/>
          </a:xfrm>
          <a:prstGeom prst="rect">
            <a:avLst/>
          </a:prstGeom>
          <a:solidFill>
            <a:schemeClr val="bg1">
              <a:alpha val="50000"/>
            </a:schemeClr>
          </a:solidFill>
        </p:spPr>
        <p:txBody>
          <a:bodyPr wrap="none" lIns="0" tIns="0" rIns="0" bIns="0" rtlCol="0" anchor="ctr">
            <a:spAutoFit/>
          </a:bodyPr>
          <a:lstStyle/>
          <a:p>
            <a:pPr algn="ctr"/>
            <a:r>
              <a:rPr lang="en-GB" sz="700" dirty="0"/>
              <a:t>HARVARD</a:t>
            </a:r>
          </a:p>
        </p:txBody>
      </p:sp>
      <p:sp>
        <p:nvSpPr>
          <p:cNvPr id="136" name="Textfeld 147">
            <a:extLst>
              <a:ext uri="{FF2B5EF4-FFF2-40B4-BE49-F238E27FC236}">
                <a16:creationId xmlns="" xmlns:a16="http://schemas.microsoft.com/office/drawing/2014/main" id="{6E2F9D86-BE43-44CB-A737-8D6695EE77D4}"/>
              </a:ext>
            </a:extLst>
          </p:cNvPr>
          <p:cNvSpPr txBox="1"/>
          <p:nvPr/>
        </p:nvSpPr>
        <p:spPr>
          <a:xfrm>
            <a:off x="3457029" y="1244242"/>
            <a:ext cx="700513" cy="76944"/>
          </a:xfrm>
          <a:prstGeom prst="rect">
            <a:avLst/>
          </a:prstGeom>
          <a:solidFill>
            <a:schemeClr val="bg1">
              <a:alpha val="50000"/>
            </a:schemeClr>
          </a:solidFill>
        </p:spPr>
        <p:txBody>
          <a:bodyPr wrap="none" lIns="0" tIns="0" rIns="0" bIns="0" rtlCol="0" anchor="ctr">
            <a:spAutoFit/>
          </a:bodyPr>
          <a:lstStyle/>
          <a:p>
            <a:pPr algn="ctr"/>
            <a:r>
              <a:rPr lang="en-GB" sz="500" dirty="0"/>
              <a:t>UNIVERSITY LATVIJAS</a:t>
            </a:r>
          </a:p>
        </p:txBody>
      </p:sp>
      <p:sp>
        <p:nvSpPr>
          <p:cNvPr id="137" name="Ellipse 149">
            <a:extLst>
              <a:ext uri="{FF2B5EF4-FFF2-40B4-BE49-F238E27FC236}">
                <a16:creationId xmlns="" xmlns:a16="http://schemas.microsoft.com/office/drawing/2014/main" id="{88BF4206-8218-4393-BA8C-B82AAB730BC9}"/>
              </a:ext>
            </a:extLst>
          </p:cNvPr>
          <p:cNvSpPr/>
          <p:nvPr/>
        </p:nvSpPr>
        <p:spPr>
          <a:xfrm>
            <a:off x="4485764" y="901571"/>
            <a:ext cx="66015" cy="65996"/>
          </a:xfrm>
          <a:prstGeom prst="ellipse">
            <a:avLst/>
          </a:prstGeom>
          <a:solidFill>
            <a:schemeClr val="accent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600" dirty="0"/>
              <a:t>4</a:t>
            </a:r>
            <a:endParaRPr lang="en-GB" sz="500" dirty="0"/>
          </a:p>
        </p:txBody>
      </p:sp>
      <p:sp>
        <p:nvSpPr>
          <p:cNvPr id="138" name="Ellipse 150">
            <a:extLst>
              <a:ext uri="{FF2B5EF4-FFF2-40B4-BE49-F238E27FC236}">
                <a16:creationId xmlns="" xmlns:a16="http://schemas.microsoft.com/office/drawing/2014/main" id="{FC80BFFD-8A48-49A2-A0DF-910C07401343}"/>
              </a:ext>
            </a:extLst>
          </p:cNvPr>
          <p:cNvSpPr/>
          <p:nvPr/>
        </p:nvSpPr>
        <p:spPr>
          <a:xfrm>
            <a:off x="3839264" y="1181861"/>
            <a:ext cx="66015" cy="65996"/>
          </a:xfrm>
          <a:prstGeom prst="ellipse">
            <a:avLst/>
          </a:prstGeom>
          <a:solidFill>
            <a:schemeClr val="accent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600" dirty="0"/>
              <a:t>1</a:t>
            </a:r>
          </a:p>
        </p:txBody>
      </p:sp>
      <p:sp>
        <p:nvSpPr>
          <p:cNvPr id="139" name="Ellipse 151">
            <a:extLst>
              <a:ext uri="{FF2B5EF4-FFF2-40B4-BE49-F238E27FC236}">
                <a16:creationId xmlns="" xmlns:a16="http://schemas.microsoft.com/office/drawing/2014/main" id="{3B313945-FF79-411F-8B52-53BA62FDA8A3}"/>
              </a:ext>
            </a:extLst>
          </p:cNvPr>
          <p:cNvSpPr/>
          <p:nvPr/>
        </p:nvSpPr>
        <p:spPr>
          <a:xfrm>
            <a:off x="3538107" y="1677223"/>
            <a:ext cx="103618" cy="105898"/>
          </a:xfrm>
          <a:prstGeom prst="ellipse">
            <a:avLst/>
          </a:prstGeom>
          <a:solidFill>
            <a:schemeClr val="accent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GB" sz="600" dirty="0"/>
              <a:t>11</a:t>
            </a:r>
          </a:p>
        </p:txBody>
      </p:sp>
      <p:sp>
        <p:nvSpPr>
          <p:cNvPr id="140" name="Ellipse 154">
            <a:extLst>
              <a:ext uri="{FF2B5EF4-FFF2-40B4-BE49-F238E27FC236}">
                <a16:creationId xmlns="" xmlns:a16="http://schemas.microsoft.com/office/drawing/2014/main" id="{0CB2C8ED-5DF8-48E9-B4B9-E06225B09C3C}"/>
              </a:ext>
            </a:extLst>
          </p:cNvPr>
          <p:cNvSpPr/>
          <p:nvPr/>
        </p:nvSpPr>
        <p:spPr>
          <a:xfrm>
            <a:off x="4863757" y="2377395"/>
            <a:ext cx="67606" cy="73956"/>
          </a:xfrm>
          <a:prstGeom prst="ellipse">
            <a:avLst/>
          </a:prstGeom>
          <a:solidFill>
            <a:schemeClr val="accent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600" dirty="0"/>
              <a:t>1</a:t>
            </a:r>
          </a:p>
        </p:txBody>
      </p:sp>
      <p:sp>
        <p:nvSpPr>
          <p:cNvPr id="141" name="Ellipse 156">
            <a:extLst>
              <a:ext uri="{FF2B5EF4-FFF2-40B4-BE49-F238E27FC236}">
                <a16:creationId xmlns="" xmlns:a16="http://schemas.microsoft.com/office/drawing/2014/main" id="{512FF416-417C-4866-9500-43794202208E}"/>
              </a:ext>
            </a:extLst>
          </p:cNvPr>
          <p:cNvSpPr/>
          <p:nvPr/>
        </p:nvSpPr>
        <p:spPr>
          <a:xfrm>
            <a:off x="4955909" y="1344148"/>
            <a:ext cx="66015" cy="65996"/>
          </a:xfrm>
          <a:prstGeom prst="ellipse">
            <a:avLst/>
          </a:prstGeom>
          <a:solidFill>
            <a:schemeClr val="accent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600" dirty="0"/>
              <a:t>1</a:t>
            </a:r>
            <a:endParaRPr lang="en-GB" sz="500" dirty="0"/>
          </a:p>
        </p:txBody>
      </p:sp>
      <p:sp>
        <p:nvSpPr>
          <p:cNvPr id="142" name="Ellipse 157">
            <a:extLst>
              <a:ext uri="{FF2B5EF4-FFF2-40B4-BE49-F238E27FC236}">
                <a16:creationId xmlns="" xmlns:a16="http://schemas.microsoft.com/office/drawing/2014/main" id="{BEA0ED4B-8F09-4D3A-AF33-6937CAB1B36E}"/>
              </a:ext>
            </a:extLst>
          </p:cNvPr>
          <p:cNvSpPr/>
          <p:nvPr/>
        </p:nvSpPr>
        <p:spPr>
          <a:xfrm>
            <a:off x="4419913" y="1599782"/>
            <a:ext cx="154927" cy="154883"/>
          </a:xfrm>
          <a:prstGeom prst="ellipse">
            <a:avLst/>
          </a:prstGeom>
          <a:solidFill>
            <a:schemeClr val="accent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GB" sz="800" dirty="0"/>
              <a:t>55</a:t>
            </a:r>
          </a:p>
        </p:txBody>
      </p:sp>
      <p:sp>
        <p:nvSpPr>
          <p:cNvPr id="143" name="Textfeld 166">
            <a:extLst>
              <a:ext uri="{FF2B5EF4-FFF2-40B4-BE49-F238E27FC236}">
                <a16:creationId xmlns="" xmlns:a16="http://schemas.microsoft.com/office/drawing/2014/main" id="{E3A77C00-4793-4B7E-A934-0D1298E33035}"/>
              </a:ext>
            </a:extLst>
          </p:cNvPr>
          <p:cNvSpPr txBox="1"/>
          <p:nvPr/>
        </p:nvSpPr>
        <p:spPr>
          <a:xfrm>
            <a:off x="4364653" y="1340578"/>
            <a:ext cx="86563" cy="92333"/>
          </a:xfrm>
          <a:prstGeom prst="rect">
            <a:avLst/>
          </a:prstGeom>
          <a:solidFill>
            <a:schemeClr val="bg1"/>
          </a:solidFill>
        </p:spPr>
        <p:txBody>
          <a:bodyPr wrap="none" lIns="0" tIns="0" rIns="0" bIns="0" rtlCol="0" anchor="ctr">
            <a:spAutoFit/>
          </a:bodyPr>
          <a:lstStyle/>
          <a:p>
            <a:pPr algn="ctr"/>
            <a:r>
              <a:rPr lang="en-GB" sz="600" dirty="0"/>
              <a:t>13</a:t>
            </a:r>
            <a:endParaRPr lang="en-GB" sz="500" dirty="0"/>
          </a:p>
        </p:txBody>
      </p:sp>
      <p:sp>
        <p:nvSpPr>
          <p:cNvPr id="144" name="Textfeld 167">
            <a:extLst>
              <a:ext uri="{FF2B5EF4-FFF2-40B4-BE49-F238E27FC236}">
                <a16:creationId xmlns="" xmlns:a16="http://schemas.microsoft.com/office/drawing/2014/main" id="{7F7D08C9-4BCA-4F02-9A2A-E11EF3101087}"/>
              </a:ext>
            </a:extLst>
          </p:cNvPr>
          <p:cNvSpPr txBox="1"/>
          <p:nvPr/>
        </p:nvSpPr>
        <p:spPr>
          <a:xfrm>
            <a:off x="4655982" y="1553169"/>
            <a:ext cx="86563" cy="92333"/>
          </a:xfrm>
          <a:prstGeom prst="rect">
            <a:avLst/>
          </a:prstGeom>
          <a:solidFill>
            <a:schemeClr val="bg1"/>
          </a:solidFill>
        </p:spPr>
        <p:txBody>
          <a:bodyPr wrap="none" lIns="0" tIns="0" rIns="0" bIns="0" rtlCol="0" anchor="ctr">
            <a:spAutoFit/>
          </a:bodyPr>
          <a:lstStyle/>
          <a:p>
            <a:pPr algn="ctr"/>
            <a:r>
              <a:rPr lang="en-GB" sz="600" dirty="0"/>
              <a:t>17</a:t>
            </a:r>
            <a:endParaRPr lang="en-GB" sz="500" dirty="0"/>
          </a:p>
        </p:txBody>
      </p:sp>
      <p:sp>
        <p:nvSpPr>
          <p:cNvPr id="145" name="Textfeld 168">
            <a:extLst>
              <a:ext uri="{FF2B5EF4-FFF2-40B4-BE49-F238E27FC236}">
                <a16:creationId xmlns="" xmlns:a16="http://schemas.microsoft.com/office/drawing/2014/main" id="{3A49F225-E4A2-4A3E-8B8F-56693669E6BC}"/>
              </a:ext>
            </a:extLst>
          </p:cNvPr>
          <p:cNvSpPr txBox="1"/>
          <p:nvPr/>
        </p:nvSpPr>
        <p:spPr>
          <a:xfrm>
            <a:off x="4773327" y="1999435"/>
            <a:ext cx="86563" cy="92333"/>
          </a:xfrm>
          <a:prstGeom prst="rect">
            <a:avLst/>
          </a:prstGeom>
          <a:solidFill>
            <a:schemeClr val="bg1"/>
          </a:solidFill>
        </p:spPr>
        <p:txBody>
          <a:bodyPr wrap="none" lIns="0" tIns="0" rIns="0" bIns="0" rtlCol="0" anchor="ctr">
            <a:spAutoFit/>
          </a:bodyPr>
          <a:lstStyle/>
          <a:p>
            <a:pPr algn="ctr"/>
            <a:r>
              <a:rPr lang="en-GB" sz="600" dirty="0"/>
              <a:t>17</a:t>
            </a:r>
            <a:endParaRPr lang="en-GB" sz="500" dirty="0"/>
          </a:p>
        </p:txBody>
      </p:sp>
      <p:sp>
        <p:nvSpPr>
          <p:cNvPr id="146" name="Textfeld 169">
            <a:extLst>
              <a:ext uri="{FF2B5EF4-FFF2-40B4-BE49-F238E27FC236}">
                <a16:creationId xmlns="" xmlns:a16="http://schemas.microsoft.com/office/drawing/2014/main" id="{789BF379-DC21-4A82-B9F4-712F2456B3ED}"/>
              </a:ext>
            </a:extLst>
          </p:cNvPr>
          <p:cNvSpPr txBox="1"/>
          <p:nvPr/>
        </p:nvSpPr>
        <p:spPr>
          <a:xfrm>
            <a:off x="4579051" y="2158741"/>
            <a:ext cx="86563" cy="92333"/>
          </a:xfrm>
          <a:prstGeom prst="rect">
            <a:avLst/>
          </a:prstGeom>
          <a:solidFill>
            <a:schemeClr val="bg1"/>
          </a:solidFill>
        </p:spPr>
        <p:txBody>
          <a:bodyPr wrap="none" lIns="0" tIns="0" rIns="0" bIns="0" rtlCol="0" anchor="ctr">
            <a:spAutoFit/>
          </a:bodyPr>
          <a:lstStyle/>
          <a:p>
            <a:pPr algn="ctr"/>
            <a:r>
              <a:rPr lang="en-GB" sz="600" dirty="0"/>
              <a:t>17</a:t>
            </a:r>
          </a:p>
        </p:txBody>
      </p:sp>
      <p:sp>
        <p:nvSpPr>
          <p:cNvPr id="147" name="Textfeld 170">
            <a:extLst>
              <a:ext uri="{FF2B5EF4-FFF2-40B4-BE49-F238E27FC236}">
                <a16:creationId xmlns="" xmlns:a16="http://schemas.microsoft.com/office/drawing/2014/main" id="{6C2B3D04-389D-4233-B0E2-7B39B611D0BC}"/>
              </a:ext>
            </a:extLst>
          </p:cNvPr>
          <p:cNvSpPr txBox="1"/>
          <p:nvPr/>
        </p:nvSpPr>
        <p:spPr>
          <a:xfrm>
            <a:off x="4219989" y="2354941"/>
            <a:ext cx="86563" cy="92333"/>
          </a:xfrm>
          <a:prstGeom prst="rect">
            <a:avLst/>
          </a:prstGeom>
          <a:solidFill>
            <a:schemeClr val="bg1"/>
          </a:solidFill>
        </p:spPr>
        <p:txBody>
          <a:bodyPr wrap="none" lIns="0" tIns="0" rIns="0" bIns="0" rtlCol="0" anchor="ctr">
            <a:spAutoFit/>
          </a:bodyPr>
          <a:lstStyle/>
          <a:p>
            <a:pPr algn="ctr"/>
            <a:r>
              <a:rPr lang="en-GB" sz="600" dirty="0"/>
              <a:t>17</a:t>
            </a:r>
            <a:endParaRPr lang="en-GB" sz="500" dirty="0"/>
          </a:p>
        </p:txBody>
      </p:sp>
      <p:sp>
        <p:nvSpPr>
          <p:cNvPr id="148" name="Textfeld 171">
            <a:extLst>
              <a:ext uri="{FF2B5EF4-FFF2-40B4-BE49-F238E27FC236}">
                <a16:creationId xmlns="" xmlns:a16="http://schemas.microsoft.com/office/drawing/2014/main" id="{AD0B92CA-DA24-45B4-833A-F97F4B787CD4}"/>
              </a:ext>
            </a:extLst>
          </p:cNvPr>
          <p:cNvSpPr txBox="1"/>
          <p:nvPr/>
        </p:nvSpPr>
        <p:spPr>
          <a:xfrm>
            <a:off x="4027070" y="2062838"/>
            <a:ext cx="86563" cy="92333"/>
          </a:xfrm>
          <a:prstGeom prst="rect">
            <a:avLst/>
          </a:prstGeom>
          <a:solidFill>
            <a:schemeClr val="bg1"/>
          </a:solidFill>
        </p:spPr>
        <p:txBody>
          <a:bodyPr wrap="none" lIns="0" tIns="0" rIns="0" bIns="0" rtlCol="0" anchor="ctr">
            <a:spAutoFit/>
          </a:bodyPr>
          <a:lstStyle/>
          <a:p>
            <a:pPr algn="ctr"/>
            <a:r>
              <a:rPr lang="en-GB" sz="600" dirty="0"/>
              <a:t>18</a:t>
            </a:r>
            <a:endParaRPr lang="en-GB" sz="500" dirty="0"/>
          </a:p>
        </p:txBody>
      </p:sp>
      <p:sp>
        <p:nvSpPr>
          <p:cNvPr id="149" name="Textfeld 172">
            <a:extLst>
              <a:ext uri="{FF2B5EF4-FFF2-40B4-BE49-F238E27FC236}">
                <a16:creationId xmlns="" xmlns:a16="http://schemas.microsoft.com/office/drawing/2014/main" id="{09C34CC6-D224-42C4-B94C-6FD0703356C7}"/>
              </a:ext>
            </a:extLst>
          </p:cNvPr>
          <p:cNvSpPr txBox="1"/>
          <p:nvPr/>
        </p:nvSpPr>
        <p:spPr>
          <a:xfrm>
            <a:off x="3985541" y="1464834"/>
            <a:ext cx="86563" cy="92333"/>
          </a:xfrm>
          <a:prstGeom prst="rect">
            <a:avLst/>
          </a:prstGeom>
          <a:solidFill>
            <a:schemeClr val="bg1"/>
          </a:solidFill>
        </p:spPr>
        <p:txBody>
          <a:bodyPr wrap="none" lIns="0" tIns="0" rIns="0" bIns="0" rtlCol="0" anchor="ctr">
            <a:spAutoFit/>
          </a:bodyPr>
          <a:lstStyle/>
          <a:p>
            <a:pPr algn="ctr"/>
            <a:r>
              <a:rPr lang="en-GB" sz="600" dirty="0"/>
              <a:t>17</a:t>
            </a:r>
          </a:p>
        </p:txBody>
      </p:sp>
      <p:sp>
        <p:nvSpPr>
          <p:cNvPr id="150" name="Textfeld 173">
            <a:extLst>
              <a:ext uri="{FF2B5EF4-FFF2-40B4-BE49-F238E27FC236}">
                <a16:creationId xmlns="" xmlns:a16="http://schemas.microsoft.com/office/drawing/2014/main" id="{5FFB7BE0-A35A-4CE2-9AD5-7473C1423570}"/>
              </a:ext>
            </a:extLst>
          </p:cNvPr>
          <p:cNvSpPr txBox="1"/>
          <p:nvPr/>
        </p:nvSpPr>
        <p:spPr>
          <a:xfrm>
            <a:off x="3679889" y="1783391"/>
            <a:ext cx="86563" cy="92333"/>
          </a:xfrm>
          <a:prstGeom prst="rect">
            <a:avLst/>
          </a:prstGeom>
          <a:solidFill>
            <a:schemeClr val="bg1"/>
          </a:solidFill>
        </p:spPr>
        <p:txBody>
          <a:bodyPr wrap="none" lIns="0" tIns="0" rIns="0" bIns="0" rtlCol="0" anchor="ctr">
            <a:spAutoFit/>
          </a:bodyPr>
          <a:lstStyle/>
          <a:p>
            <a:pPr algn="ctr"/>
            <a:r>
              <a:rPr lang="en-GB" sz="600" dirty="0"/>
              <a:t>24</a:t>
            </a:r>
            <a:endParaRPr lang="en-GB" sz="500" dirty="0"/>
          </a:p>
        </p:txBody>
      </p:sp>
      <p:sp>
        <p:nvSpPr>
          <p:cNvPr id="151" name="Textfeld 148">
            <a:extLst>
              <a:ext uri="{FF2B5EF4-FFF2-40B4-BE49-F238E27FC236}">
                <a16:creationId xmlns="" xmlns:a16="http://schemas.microsoft.com/office/drawing/2014/main" id="{063E16DA-6A77-45BF-9B7D-5D2136F50E51}"/>
              </a:ext>
            </a:extLst>
          </p:cNvPr>
          <p:cNvSpPr txBox="1"/>
          <p:nvPr/>
        </p:nvSpPr>
        <p:spPr>
          <a:xfrm>
            <a:off x="3859605" y="1766397"/>
            <a:ext cx="1231106" cy="153888"/>
          </a:xfrm>
          <a:prstGeom prst="rect">
            <a:avLst/>
          </a:prstGeom>
          <a:solidFill>
            <a:schemeClr val="bg1">
              <a:alpha val="50000"/>
            </a:schemeClr>
          </a:solidFill>
        </p:spPr>
        <p:txBody>
          <a:bodyPr wrap="none" lIns="0" tIns="0" rIns="0" bIns="0" rtlCol="0" anchor="ctr">
            <a:spAutoFit/>
          </a:bodyPr>
          <a:lstStyle/>
          <a:p>
            <a:pPr algn="ctr"/>
            <a:r>
              <a:rPr lang="en-GB" sz="1000" dirty="0"/>
              <a:t>LOCKHEED MARTIN</a:t>
            </a:r>
          </a:p>
        </p:txBody>
      </p:sp>
      <p:sp>
        <p:nvSpPr>
          <p:cNvPr id="152" name="Ellipse 152">
            <a:extLst>
              <a:ext uri="{FF2B5EF4-FFF2-40B4-BE49-F238E27FC236}">
                <a16:creationId xmlns="" xmlns:a16="http://schemas.microsoft.com/office/drawing/2014/main" id="{13B9DFB0-D287-4302-A63E-C2BE4E515FBB}"/>
              </a:ext>
            </a:extLst>
          </p:cNvPr>
          <p:cNvSpPr/>
          <p:nvPr/>
        </p:nvSpPr>
        <p:spPr>
          <a:xfrm>
            <a:off x="4219989" y="2692400"/>
            <a:ext cx="86563" cy="82075"/>
          </a:xfrm>
          <a:prstGeom prst="ellipse">
            <a:avLst/>
          </a:prstGeom>
          <a:solidFill>
            <a:schemeClr val="accent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600" dirty="0"/>
              <a:t>5</a:t>
            </a:r>
          </a:p>
        </p:txBody>
      </p:sp>
      <p:sp>
        <p:nvSpPr>
          <p:cNvPr id="153" name="Ellipse 153">
            <a:extLst>
              <a:ext uri="{FF2B5EF4-FFF2-40B4-BE49-F238E27FC236}">
                <a16:creationId xmlns="" xmlns:a16="http://schemas.microsoft.com/office/drawing/2014/main" id="{37230878-CEAD-41E2-8094-673B20E6B5FD}"/>
              </a:ext>
            </a:extLst>
          </p:cNvPr>
          <p:cNvSpPr/>
          <p:nvPr/>
        </p:nvSpPr>
        <p:spPr>
          <a:xfrm>
            <a:off x="3867503" y="2138975"/>
            <a:ext cx="66015" cy="65996"/>
          </a:xfrm>
          <a:prstGeom prst="ellipse">
            <a:avLst/>
          </a:prstGeom>
          <a:solidFill>
            <a:schemeClr val="accent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600" dirty="0"/>
              <a:t>3</a:t>
            </a:r>
            <a:endParaRPr lang="en-GB" sz="500" dirty="0"/>
          </a:p>
        </p:txBody>
      </p:sp>
      <p:sp>
        <p:nvSpPr>
          <p:cNvPr id="154" name="Ellipse 155">
            <a:extLst>
              <a:ext uri="{FF2B5EF4-FFF2-40B4-BE49-F238E27FC236}">
                <a16:creationId xmlns="" xmlns:a16="http://schemas.microsoft.com/office/drawing/2014/main" id="{EB1D454D-DAA7-47DC-8DB6-D2AB9A6A1502}"/>
              </a:ext>
            </a:extLst>
          </p:cNvPr>
          <p:cNvSpPr/>
          <p:nvPr/>
        </p:nvSpPr>
        <p:spPr>
          <a:xfrm>
            <a:off x="5222411" y="2105977"/>
            <a:ext cx="66015" cy="65996"/>
          </a:xfrm>
          <a:prstGeom prst="ellipse">
            <a:avLst/>
          </a:prstGeom>
          <a:solidFill>
            <a:schemeClr val="accent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600" dirty="0"/>
              <a:t>3</a:t>
            </a:r>
            <a:endParaRPr lang="en-GB" sz="500" dirty="0"/>
          </a:p>
        </p:txBody>
      </p:sp>
      <p:sp>
        <p:nvSpPr>
          <p:cNvPr id="157" name="Ellipse 218">
            <a:extLst>
              <a:ext uri="{FF2B5EF4-FFF2-40B4-BE49-F238E27FC236}">
                <a16:creationId xmlns="" xmlns:a16="http://schemas.microsoft.com/office/drawing/2014/main" id="{6EE354DB-EDFE-4EA2-B67F-06CC6A4889B8}"/>
              </a:ext>
            </a:extLst>
          </p:cNvPr>
          <p:cNvSpPr/>
          <p:nvPr/>
        </p:nvSpPr>
        <p:spPr>
          <a:xfrm>
            <a:off x="2590876" y="3255179"/>
            <a:ext cx="167121" cy="167267"/>
          </a:xfrm>
          <a:prstGeom prst="ellipse">
            <a:avLst/>
          </a:prstGeom>
          <a:solidFill>
            <a:schemeClr val="accent5"/>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58" name="Ellipse 219">
            <a:extLst>
              <a:ext uri="{FF2B5EF4-FFF2-40B4-BE49-F238E27FC236}">
                <a16:creationId xmlns="" xmlns:a16="http://schemas.microsoft.com/office/drawing/2014/main" id="{380DE86C-C713-4CB0-8D8C-964F122BDFCB}"/>
              </a:ext>
            </a:extLst>
          </p:cNvPr>
          <p:cNvSpPr/>
          <p:nvPr/>
        </p:nvSpPr>
        <p:spPr>
          <a:xfrm>
            <a:off x="2144123" y="3930062"/>
            <a:ext cx="158386" cy="158526"/>
          </a:xfrm>
          <a:prstGeom prst="ellipse">
            <a:avLst/>
          </a:prstGeom>
          <a:solidFill>
            <a:schemeClr val="accent5"/>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59" name="Ellipse 220">
            <a:extLst>
              <a:ext uri="{FF2B5EF4-FFF2-40B4-BE49-F238E27FC236}">
                <a16:creationId xmlns="" xmlns:a16="http://schemas.microsoft.com/office/drawing/2014/main" id="{EDCF014F-D63B-41F7-A78B-8F3153800D4F}"/>
              </a:ext>
            </a:extLst>
          </p:cNvPr>
          <p:cNvSpPr/>
          <p:nvPr/>
        </p:nvSpPr>
        <p:spPr>
          <a:xfrm>
            <a:off x="2774712" y="3632370"/>
            <a:ext cx="194342" cy="194511"/>
          </a:xfrm>
          <a:prstGeom prst="ellipse">
            <a:avLst/>
          </a:prstGeom>
          <a:solidFill>
            <a:schemeClr val="accent5"/>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60" name="Ellipse 221">
            <a:extLst>
              <a:ext uri="{FF2B5EF4-FFF2-40B4-BE49-F238E27FC236}">
                <a16:creationId xmlns="" xmlns:a16="http://schemas.microsoft.com/office/drawing/2014/main" id="{668E73EB-687C-485B-B955-BEC41DF41FA7}"/>
              </a:ext>
            </a:extLst>
          </p:cNvPr>
          <p:cNvSpPr/>
          <p:nvPr/>
        </p:nvSpPr>
        <p:spPr>
          <a:xfrm>
            <a:off x="6644649" y="3189219"/>
            <a:ext cx="193101" cy="190138"/>
          </a:xfrm>
          <a:prstGeom prst="ellipse">
            <a:avLst/>
          </a:prstGeom>
          <a:solidFill>
            <a:schemeClr val="accent5"/>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61" name="Ellipse 222">
            <a:extLst>
              <a:ext uri="{FF2B5EF4-FFF2-40B4-BE49-F238E27FC236}">
                <a16:creationId xmlns="" xmlns:a16="http://schemas.microsoft.com/office/drawing/2014/main" id="{17800D61-A488-4C42-A56A-2AA57F78A113}"/>
              </a:ext>
            </a:extLst>
          </p:cNvPr>
          <p:cNvSpPr/>
          <p:nvPr/>
        </p:nvSpPr>
        <p:spPr>
          <a:xfrm>
            <a:off x="6356762" y="3630909"/>
            <a:ext cx="151313" cy="151446"/>
          </a:xfrm>
          <a:prstGeom prst="ellipse">
            <a:avLst/>
          </a:prstGeom>
          <a:solidFill>
            <a:schemeClr val="accent5"/>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62" name="Ellipse 223">
            <a:extLst>
              <a:ext uri="{FF2B5EF4-FFF2-40B4-BE49-F238E27FC236}">
                <a16:creationId xmlns="" xmlns:a16="http://schemas.microsoft.com/office/drawing/2014/main" id="{F752ACFD-18CB-4654-89A7-548C005B7449}"/>
              </a:ext>
            </a:extLst>
          </p:cNvPr>
          <p:cNvSpPr/>
          <p:nvPr/>
        </p:nvSpPr>
        <p:spPr>
          <a:xfrm>
            <a:off x="6941045" y="3556405"/>
            <a:ext cx="140712" cy="140836"/>
          </a:xfrm>
          <a:prstGeom prst="ellipse">
            <a:avLst/>
          </a:prstGeom>
          <a:solidFill>
            <a:schemeClr val="accent5"/>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63" name="Ellipse 224">
            <a:extLst>
              <a:ext uri="{FF2B5EF4-FFF2-40B4-BE49-F238E27FC236}">
                <a16:creationId xmlns="" xmlns:a16="http://schemas.microsoft.com/office/drawing/2014/main" id="{92B57FFC-9F23-4F85-900E-456E6BDECAED}"/>
              </a:ext>
            </a:extLst>
          </p:cNvPr>
          <p:cNvSpPr/>
          <p:nvPr/>
        </p:nvSpPr>
        <p:spPr>
          <a:xfrm>
            <a:off x="2705147" y="3208160"/>
            <a:ext cx="75500" cy="92084"/>
          </a:xfrm>
          <a:prstGeom prst="ellipse">
            <a:avLst/>
          </a:prstGeom>
          <a:solidFill>
            <a:schemeClr val="accent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600" dirty="0"/>
              <a:t>8</a:t>
            </a:r>
            <a:endParaRPr lang="en-GB" sz="500" dirty="0"/>
          </a:p>
        </p:txBody>
      </p:sp>
      <p:sp>
        <p:nvSpPr>
          <p:cNvPr id="164" name="Pfeil: nach rechts 225">
            <a:extLst>
              <a:ext uri="{FF2B5EF4-FFF2-40B4-BE49-F238E27FC236}">
                <a16:creationId xmlns="" xmlns:a16="http://schemas.microsoft.com/office/drawing/2014/main" id="{6D858E47-F84A-4381-9F24-E8A547B7428F}"/>
              </a:ext>
            </a:extLst>
          </p:cNvPr>
          <p:cNvSpPr/>
          <p:nvPr/>
        </p:nvSpPr>
        <p:spPr>
          <a:xfrm rot="14660367" flipH="1">
            <a:off x="2658049" y="3512683"/>
            <a:ext cx="231315" cy="31384"/>
          </a:xfrm>
          <a:prstGeom prst="rightArrow">
            <a:avLst>
              <a:gd name="adj1" fmla="val 34904"/>
              <a:gd name="adj2" fmla="val 49502"/>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65" name="Pfeil: nach rechts 226">
            <a:extLst>
              <a:ext uri="{FF2B5EF4-FFF2-40B4-BE49-F238E27FC236}">
                <a16:creationId xmlns="" xmlns:a16="http://schemas.microsoft.com/office/drawing/2014/main" id="{59F359CC-AF2B-447E-A2FC-37A5C0ABEE6A}"/>
              </a:ext>
            </a:extLst>
          </p:cNvPr>
          <p:cNvSpPr/>
          <p:nvPr/>
        </p:nvSpPr>
        <p:spPr>
          <a:xfrm rot="20140479" flipH="1">
            <a:off x="2289225" y="3859404"/>
            <a:ext cx="506529" cy="31412"/>
          </a:xfrm>
          <a:prstGeom prst="rightArrow">
            <a:avLst>
              <a:gd name="adj1" fmla="val 34904"/>
              <a:gd name="adj2" fmla="val 49502"/>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66" name="Pfeil: nach rechts 227">
            <a:extLst>
              <a:ext uri="{FF2B5EF4-FFF2-40B4-BE49-F238E27FC236}">
                <a16:creationId xmlns="" xmlns:a16="http://schemas.microsoft.com/office/drawing/2014/main" id="{2DA3A6B3-22D5-46A6-80CB-FC8A89525EE0}"/>
              </a:ext>
            </a:extLst>
          </p:cNvPr>
          <p:cNvSpPr/>
          <p:nvPr/>
        </p:nvSpPr>
        <p:spPr>
          <a:xfrm rot="13747090" flipH="1">
            <a:off x="6762332" y="3442990"/>
            <a:ext cx="231315" cy="31384"/>
          </a:xfrm>
          <a:prstGeom prst="rightArrow">
            <a:avLst>
              <a:gd name="adj1" fmla="val 34904"/>
              <a:gd name="adj2" fmla="val 49502"/>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67" name="Pfeil: nach rechts 228">
            <a:extLst>
              <a:ext uri="{FF2B5EF4-FFF2-40B4-BE49-F238E27FC236}">
                <a16:creationId xmlns="" xmlns:a16="http://schemas.microsoft.com/office/drawing/2014/main" id="{6CF8593D-3645-48CE-8EAA-00CC3038937B}"/>
              </a:ext>
            </a:extLst>
          </p:cNvPr>
          <p:cNvSpPr/>
          <p:nvPr/>
        </p:nvSpPr>
        <p:spPr>
          <a:xfrm rot="7625030">
            <a:off x="6415877" y="3486797"/>
            <a:ext cx="331083" cy="31384"/>
          </a:xfrm>
          <a:prstGeom prst="rightArrow">
            <a:avLst>
              <a:gd name="adj1" fmla="val 34904"/>
              <a:gd name="adj2" fmla="val 49502"/>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68" name="Ellipse 229">
            <a:extLst>
              <a:ext uri="{FF2B5EF4-FFF2-40B4-BE49-F238E27FC236}">
                <a16:creationId xmlns="" xmlns:a16="http://schemas.microsoft.com/office/drawing/2014/main" id="{B120D313-104E-4CFB-87D1-BD4619387847}"/>
              </a:ext>
            </a:extLst>
          </p:cNvPr>
          <p:cNvSpPr/>
          <p:nvPr/>
        </p:nvSpPr>
        <p:spPr>
          <a:xfrm>
            <a:off x="2931254" y="3579337"/>
            <a:ext cx="111984" cy="96427"/>
          </a:xfrm>
          <a:prstGeom prst="ellipse">
            <a:avLst/>
          </a:prstGeom>
          <a:solidFill>
            <a:schemeClr val="accent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GB" sz="600" dirty="0"/>
              <a:t>14</a:t>
            </a:r>
          </a:p>
        </p:txBody>
      </p:sp>
      <p:sp>
        <p:nvSpPr>
          <p:cNvPr id="169" name="Ellipse 231">
            <a:extLst>
              <a:ext uri="{FF2B5EF4-FFF2-40B4-BE49-F238E27FC236}">
                <a16:creationId xmlns="" xmlns:a16="http://schemas.microsoft.com/office/drawing/2014/main" id="{8C64431E-F39D-4859-A075-DC9F00CA6457}"/>
              </a:ext>
            </a:extLst>
          </p:cNvPr>
          <p:cNvSpPr/>
          <p:nvPr/>
        </p:nvSpPr>
        <p:spPr>
          <a:xfrm>
            <a:off x="6776139" y="3148013"/>
            <a:ext cx="101849" cy="101353"/>
          </a:xfrm>
          <a:prstGeom prst="ellipse">
            <a:avLst/>
          </a:prstGeom>
          <a:solidFill>
            <a:schemeClr val="accent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GB" sz="600" dirty="0"/>
              <a:t>5</a:t>
            </a:r>
            <a:endParaRPr lang="en-GB" sz="500" dirty="0"/>
          </a:p>
        </p:txBody>
      </p:sp>
      <p:sp>
        <p:nvSpPr>
          <p:cNvPr id="170" name="Ellipse 232">
            <a:extLst>
              <a:ext uri="{FF2B5EF4-FFF2-40B4-BE49-F238E27FC236}">
                <a16:creationId xmlns="" xmlns:a16="http://schemas.microsoft.com/office/drawing/2014/main" id="{52D860A8-CCC8-4C77-9001-C3CA07C6DA8B}"/>
              </a:ext>
            </a:extLst>
          </p:cNvPr>
          <p:cNvSpPr/>
          <p:nvPr/>
        </p:nvSpPr>
        <p:spPr>
          <a:xfrm>
            <a:off x="6462699" y="3589997"/>
            <a:ext cx="65647" cy="82371"/>
          </a:xfrm>
          <a:prstGeom prst="ellipse">
            <a:avLst/>
          </a:prstGeom>
          <a:solidFill>
            <a:schemeClr val="accent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GB" sz="600" dirty="0"/>
              <a:t>3</a:t>
            </a:r>
            <a:endParaRPr lang="en-GB" sz="500" dirty="0"/>
          </a:p>
        </p:txBody>
      </p:sp>
      <p:sp>
        <p:nvSpPr>
          <p:cNvPr id="171" name="Ellipse 233">
            <a:extLst>
              <a:ext uri="{FF2B5EF4-FFF2-40B4-BE49-F238E27FC236}">
                <a16:creationId xmlns="" xmlns:a16="http://schemas.microsoft.com/office/drawing/2014/main" id="{839A35A9-BCA8-47A4-8E2A-76DB6A19F3FA}"/>
              </a:ext>
            </a:extLst>
          </p:cNvPr>
          <p:cNvSpPr/>
          <p:nvPr/>
        </p:nvSpPr>
        <p:spPr>
          <a:xfrm>
            <a:off x="7042215" y="3527919"/>
            <a:ext cx="62024" cy="62078"/>
          </a:xfrm>
          <a:prstGeom prst="ellipse">
            <a:avLst/>
          </a:prstGeom>
          <a:solidFill>
            <a:schemeClr val="accent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GB" sz="600" dirty="0"/>
              <a:t>1</a:t>
            </a:r>
            <a:endParaRPr lang="en-GB" sz="500" dirty="0"/>
          </a:p>
        </p:txBody>
      </p:sp>
      <p:sp>
        <p:nvSpPr>
          <p:cNvPr id="172" name="Textfeld 234">
            <a:extLst>
              <a:ext uri="{FF2B5EF4-FFF2-40B4-BE49-F238E27FC236}">
                <a16:creationId xmlns="" xmlns:a16="http://schemas.microsoft.com/office/drawing/2014/main" id="{B05AC559-AFB0-460D-8829-76A929EFF1B6}"/>
              </a:ext>
            </a:extLst>
          </p:cNvPr>
          <p:cNvSpPr txBox="1"/>
          <p:nvPr/>
        </p:nvSpPr>
        <p:spPr>
          <a:xfrm>
            <a:off x="1651722" y="3296494"/>
            <a:ext cx="2045432" cy="92333"/>
          </a:xfrm>
          <a:prstGeom prst="rect">
            <a:avLst/>
          </a:prstGeom>
          <a:solidFill>
            <a:schemeClr val="bg1">
              <a:alpha val="50000"/>
            </a:schemeClr>
          </a:solidFill>
        </p:spPr>
        <p:txBody>
          <a:bodyPr wrap="none" lIns="0" tIns="0" rIns="0" bIns="0" rtlCol="0" anchor="ctr">
            <a:spAutoFit/>
          </a:bodyPr>
          <a:lstStyle/>
          <a:p>
            <a:pPr algn="ctr"/>
            <a:r>
              <a:rPr lang="en-GB" sz="600" dirty="0"/>
              <a:t>HUAZHONG UNIVERSITY OF SCIENCE &amp; TECHNOLOGY</a:t>
            </a:r>
          </a:p>
        </p:txBody>
      </p:sp>
      <p:sp>
        <p:nvSpPr>
          <p:cNvPr id="173" name="Textfeld 236">
            <a:extLst>
              <a:ext uri="{FF2B5EF4-FFF2-40B4-BE49-F238E27FC236}">
                <a16:creationId xmlns="" xmlns:a16="http://schemas.microsoft.com/office/drawing/2014/main" id="{9F961EEE-C3B4-4111-A02A-30C0D1EC7DEE}"/>
              </a:ext>
            </a:extLst>
          </p:cNvPr>
          <p:cNvSpPr txBox="1"/>
          <p:nvPr/>
        </p:nvSpPr>
        <p:spPr>
          <a:xfrm>
            <a:off x="1039731" y="3675764"/>
            <a:ext cx="3731791" cy="107722"/>
          </a:xfrm>
          <a:prstGeom prst="rect">
            <a:avLst/>
          </a:prstGeom>
          <a:solidFill>
            <a:schemeClr val="bg1">
              <a:alpha val="50000"/>
            </a:schemeClr>
          </a:solidFill>
        </p:spPr>
        <p:txBody>
          <a:bodyPr wrap="none" lIns="0" tIns="0" rIns="0" bIns="0" rtlCol="0" anchor="ctr">
            <a:spAutoFit/>
          </a:bodyPr>
          <a:lstStyle/>
          <a:p>
            <a:pPr algn="ctr"/>
            <a:r>
              <a:rPr lang="en-GB" sz="700" dirty="0"/>
              <a:t>WUHAN INSTITUTE OF PHYSICS &amp; MATHEMATICS CHINESE ACADEMEY OF SCIENCES</a:t>
            </a:r>
          </a:p>
        </p:txBody>
      </p:sp>
      <p:sp>
        <p:nvSpPr>
          <p:cNvPr id="174" name="Textfeld 237">
            <a:extLst>
              <a:ext uri="{FF2B5EF4-FFF2-40B4-BE49-F238E27FC236}">
                <a16:creationId xmlns="" xmlns:a16="http://schemas.microsoft.com/office/drawing/2014/main" id="{BABA77AD-09DF-4EE7-B0FD-2C357893AB97}"/>
              </a:ext>
            </a:extLst>
          </p:cNvPr>
          <p:cNvSpPr txBox="1"/>
          <p:nvPr/>
        </p:nvSpPr>
        <p:spPr>
          <a:xfrm>
            <a:off x="5974965" y="3246479"/>
            <a:ext cx="1532471" cy="92333"/>
          </a:xfrm>
          <a:prstGeom prst="rect">
            <a:avLst/>
          </a:prstGeom>
          <a:solidFill>
            <a:schemeClr val="bg1">
              <a:alpha val="50000"/>
            </a:schemeClr>
          </a:solidFill>
        </p:spPr>
        <p:txBody>
          <a:bodyPr wrap="none" lIns="0" tIns="0" rIns="0" bIns="0" rtlCol="0" anchor="ctr">
            <a:spAutoFit/>
          </a:bodyPr>
          <a:lstStyle>
            <a:defPPr>
              <a:defRPr lang="en-US"/>
            </a:defPPr>
            <a:lvl1pPr algn="ctr">
              <a:defRPr sz="500"/>
            </a:lvl1pPr>
          </a:lstStyle>
          <a:p>
            <a:r>
              <a:rPr lang="en-GB" sz="600" dirty="0"/>
              <a:t>CHARLES STARK DRAPER LABORATORY</a:t>
            </a:r>
          </a:p>
        </p:txBody>
      </p:sp>
      <p:sp>
        <p:nvSpPr>
          <p:cNvPr id="184" name="Textfeld 238">
            <a:extLst>
              <a:ext uri="{FF2B5EF4-FFF2-40B4-BE49-F238E27FC236}">
                <a16:creationId xmlns="" xmlns:a16="http://schemas.microsoft.com/office/drawing/2014/main" id="{0AB9C980-53BC-48A0-9F34-F8159F0E9F34}"/>
              </a:ext>
            </a:extLst>
          </p:cNvPr>
          <p:cNvSpPr txBox="1"/>
          <p:nvPr/>
        </p:nvSpPr>
        <p:spPr>
          <a:xfrm>
            <a:off x="5979570" y="3660466"/>
            <a:ext cx="905697" cy="92333"/>
          </a:xfrm>
          <a:prstGeom prst="rect">
            <a:avLst/>
          </a:prstGeom>
          <a:solidFill>
            <a:schemeClr val="bg1">
              <a:alpha val="50000"/>
            </a:schemeClr>
          </a:solidFill>
        </p:spPr>
        <p:txBody>
          <a:bodyPr wrap="none" lIns="0" tIns="0" rIns="0" bIns="0" rtlCol="0" anchor="ctr">
            <a:spAutoFit/>
          </a:bodyPr>
          <a:lstStyle/>
          <a:p>
            <a:pPr algn="ctr"/>
            <a:r>
              <a:rPr lang="en-GB" sz="600" dirty="0"/>
              <a:t>STANFORD UNIVERSITY</a:t>
            </a:r>
          </a:p>
        </p:txBody>
      </p:sp>
      <p:sp>
        <p:nvSpPr>
          <p:cNvPr id="188" name="Textfeld 239">
            <a:extLst>
              <a:ext uri="{FF2B5EF4-FFF2-40B4-BE49-F238E27FC236}">
                <a16:creationId xmlns="" xmlns:a16="http://schemas.microsoft.com/office/drawing/2014/main" id="{754D4DCB-1731-4FDA-8552-FF1C11625D08}"/>
              </a:ext>
            </a:extLst>
          </p:cNvPr>
          <p:cNvSpPr txBox="1"/>
          <p:nvPr/>
        </p:nvSpPr>
        <p:spPr>
          <a:xfrm>
            <a:off x="6855108" y="3588352"/>
            <a:ext cx="312586" cy="76944"/>
          </a:xfrm>
          <a:prstGeom prst="rect">
            <a:avLst/>
          </a:prstGeom>
          <a:solidFill>
            <a:schemeClr val="bg1">
              <a:alpha val="50000"/>
            </a:schemeClr>
          </a:solidFill>
        </p:spPr>
        <p:txBody>
          <a:bodyPr wrap="none" lIns="0" tIns="0" rIns="0" bIns="0" rtlCol="0" anchor="ctr">
            <a:spAutoFit/>
          </a:bodyPr>
          <a:lstStyle/>
          <a:p>
            <a:pPr algn="ctr"/>
            <a:r>
              <a:rPr lang="en-GB" sz="500" dirty="0"/>
              <a:t>AOSENSE</a:t>
            </a:r>
          </a:p>
        </p:txBody>
      </p:sp>
      <p:sp>
        <p:nvSpPr>
          <p:cNvPr id="192" name="Textfeld 240">
            <a:extLst>
              <a:ext uri="{FF2B5EF4-FFF2-40B4-BE49-F238E27FC236}">
                <a16:creationId xmlns="" xmlns:a16="http://schemas.microsoft.com/office/drawing/2014/main" id="{39BB4923-0D34-4419-866F-1ACC9C8097B8}"/>
              </a:ext>
            </a:extLst>
          </p:cNvPr>
          <p:cNvSpPr txBox="1"/>
          <p:nvPr/>
        </p:nvSpPr>
        <p:spPr>
          <a:xfrm>
            <a:off x="1081177" y="3963160"/>
            <a:ext cx="2284280" cy="92333"/>
          </a:xfrm>
          <a:prstGeom prst="rect">
            <a:avLst/>
          </a:prstGeom>
          <a:solidFill>
            <a:schemeClr val="bg1">
              <a:alpha val="50000"/>
            </a:schemeClr>
          </a:solidFill>
        </p:spPr>
        <p:txBody>
          <a:bodyPr wrap="none" lIns="0" tIns="0" rIns="0" bIns="0" rtlCol="0" anchor="ctr">
            <a:spAutoFit/>
          </a:bodyPr>
          <a:lstStyle/>
          <a:p>
            <a:pPr algn="ctr"/>
            <a:r>
              <a:rPr lang="en-GB" sz="600" dirty="0"/>
              <a:t>CNRS – CENTRE NATIONAL DE LA RECHERCE SCIENTIFIQUE</a:t>
            </a:r>
          </a:p>
        </p:txBody>
      </p:sp>
      <p:sp>
        <p:nvSpPr>
          <p:cNvPr id="196" name="Textfeld 241">
            <a:extLst>
              <a:ext uri="{FF2B5EF4-FFF2-40B4-BE49-F238E27FC236}">
                <a16:creationId xmlns="" xmlns:a16="http://schemas.microsoft.com/office/drawing/2014/main" id="{70B5BB74-D5F6-425C-A59E-1C173888025E}"/>
              </a:ext>
            </a:extLst>
          </p:cNvPr>
          <p:cNvSpPr txBox="1"/>
          <p:nvPr/>
        </p:nvSpPr>
        <p:spPr>
          <a:xfrm>
            <a:off x="2756348" y="3487004"/>
            <a:ext cx="43282" cy="92333"/>
          </a:xfrm>
          <a:prstGeom prst="rect">
            <a:avLst/>
          </a:prstGeom>
          <a:solidFill>
            <a:schemeClr val="bg1"/>
          </a:solidFill>
        </p:spPr>
        <p:txBody>
          <a:bodyPr wrap="none" lIns="0" tIns="0" rIns="0" bIns="0" rtlCol="0" anchor="ctr">
            <a:spAutoFit/>
          </a:bodyPr>
          <a:lstStyle/>
          <a:p>
            <a:pPr algn="ctr"/>
            <a:r>
              <a:rPr lang="en-GB" sz="600" dirty="0"/>
              <a:t>3</a:t>
            </a:r>
          </a:p>
        </p:txBody>
      </p:sp>
      <p:sp>
        <p:nvSpPr>
          <p:cNvPr id="200" name="Textfeld 242">
            <a:extLst>
              <a:ext uri="{FF2B5EF4-FFF2-40B4-BE49-F238E27FC236}">
                <a16:creationId xmlns="" xmlns:a16="http://schemas.microsoft.com/office/drawing/2014/main" id="{83CF4ADE-ED20-48C8-9ED4-7B79C4633BE6}"/>
              </a:ext>
            </a:extLst>
          </p:cNvPr>
          <p:cNvSpPr txBox="1"/>
          <p:nvPr/>
        </p:nvSpPr>
        <p:spPr>
          <a:xfrm>
            <a:off x="2513916" y="3831203"/>
            <a:ext cx="43282" cy="92333"/>
          </a:xfrm>
          <a:prstGeom prst="rect">
            <a:avLst/>
          </a:prstGeom>
          <a:solidFill>
            <a:schemeClr val="bg1"/>
          </a:solidFill>
        </p:spPr>
        <p:txBody>
          <a:bodyPr wrap="none" lIns="0" tIns="0" rIns="0" bIns="0" rtlCol="0" anchor="ctr">
            <a:spAutoFit/>
          </a:bodyPr>
          <a:lstStyle/>
          <a:p>
            <a:pPr algn="ctr"/>
            <a:r>
              <a:rPr lang="en-GB" sz="600" dirty="0"/>
              <a:t>3</a:t>
            </a:r>
          </a:p>
        </p:txBody>
      </p:sp>
      <p:sp>
        <p:nvSpPr>
          <p:cNvPr id="204" name="Textfeld 243">
            <a:extLst>
              <a:ext uri="{FF2B5EF4-FFF2-40B4-BE49-F238E27FC236}">
                <a16:creationId xmlns="" xmlns:a16="http://schemas.microsoft.com/office/drawing/2014/main" id="{2C6AC3D6-83F3-446B-BE10-E63E2900F181}"/>
              </a:ext>
            </a:extLst>
          </p:cNvPr>
          <p:cNvSpPr txBox="1"/>
          <p:nvPr/>
        </p:nvSpPr>
        <p:spPr>
          <a:xfrm>
            <a:off x="6563848" y="3456994"/>
            <a:ext cx="43282" cy="92333"/>
          </a:xfrm>
          <a:prstGeom prst="rect">
            <a:avLst/>
          </a:prstGeom>
          <a:solidFill>
            <a:schemeClr val="bg1"/>
          </a:solidFill>
        </p:spPr>
        <p:txBody>
          <a:bodyPr wrap="none" lIns="0" tIns="0" rIns="0" bIns="0" rtlCol="0" anchor="ctr">
            <a:spAutoFit/>
          </a:bodyPr>
          <a:lstStyle/>
          <a:p>
            <a:pPr algn="ctr"/>
            <a:r>
              <a:rPr lang="en-GB" sz="600" dirty="0"/>
              <a:t>3</a:t>
            </a:r>
            <a:endParaRPr lang="en-GB" sz="500" dirty="0"/>
          </a:p>
        </p:txBody>
      </p:sp>
      <p:sp>
        <p:nvSpPr>
          <p:cNvPr id="208" name="Textfeld 244">
            <a:extLst>
              <a:ext uri="{FF2B5EF4-FFF2-40B4-BE49-F238E27FC236}">
                <a16:creationId xmlns="" xmlns:a16="http://schemas.microsoft.com/office/drawing/2014/main" id="{8DD2AB8D-5BC0-4199-97B2-5FBF4EA06478}"/>
              </a:ext>
            </a:extLst>
          </p:cNvPr>
          <p:cNvSpPr txBox="1"/>
          <p:nvPr/>
        </p:nvSpPr>
        <p:spPr>
          <a:xfrm>
            <a:off x="6860364" y="3417196"/>
            <a:ext cx="43282" cy="92333"/>
          </a:xfrm>
          <a:prstGeom prst="rect">
            <a:avLst/>
          </a:prstGeom>
          <a:solidFill>
            <a:schemeClr val="bg1"/>
          </a:solidFill>
        </p:spPr>
        <p:txBody>
          <a:bodyPr wrap="none" lIns="0" tIns="0" rIns="0" bIns="0" rtlCol="0" anchor="ctr">
            <a:spAutoFit/>
          </a:bodyPr>
          <a:lstStyle/>
          <a:p>
            <a:pPr algn="ctr"/>
            <a:r>
              <a:rPr lang="en-GB" sz="600" dirty="0"/>
              <a:t>3</a:t>
            </a:r>
          </a:p>
        </p:txBody>
      </p:sp>
      <p:sp>
        <p:nvSpPr>
          <p:cNvPr id="216" name="Ellipse 230">
            <a:extLst>
              <a:ext uri="{FF2B5EF4-FFF2-40B4-BE49-F238E27FC236}">
                <a16:creationId xmlns="" xmlns:a16="http://schemas.microsoft.com/office/drawing/2014/main" id="{42D3009D-C104-48FF-A57D-309237AAB904}"/>
              </a:ext>
            </a:extLst>
          </p:cNvPr>
          <p:cNvSpPr/>
          <p:nvPr/>
        </p:nvSpPr>
        <p:spPr>
          <a:xfrm>
            <a:off x="2259599" y="3875111"/>
            <a:ext cx="102601" cy="94712"/>
          </a:xfrm>
          <a:prstGeom prst="ellipse">
            <a:avLst/>
          </a:prstGeom>
          <a:solidFill>
            <a:schemeClr val="accent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GB" sz="600" dirty="0"/>
              <a:t>6</a:t>
            </a:r>
            <a:endParaRPr lang="en-GB" sz="500" dirty="0"/>
          </a:p>
        </p:txBody>
      </p:sp>
    </p:spTree>
    <p:extLst>
      <p:ext uri="{BB962C8B-B14F-4D97-AF65-F5344CB8AC3E}">
        <p14:creationId xmlns:p14="http://schemas.microsoft.com/office/powerpoint/2010/main" val="8173539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GB" dirty="0" smtClean="0"/>
              <a:t>Results</a:t>
            </a:r>
            <a:endParaRPr lang="en-GB" dirty="0"/>
          </a:p>
        </p:txBody>
      </p:sp>
      <p:sp>
        <p:nvSpPr>
          <p:cNvPr id="3" name="Text Placeholder 2"/>
          <p:cNvSpPr>
            <a:spLocks noGrp="1"/>
          </p:cNvSpPr>
          <p:nvPr>
            <p:ph type="body" sz="quarter" idx="17"/>
          </p:nvPr>
        </p:nvSpPr>
        <p:spPr/>
        <p:txBody>
          <a:bodyPr/>
          <a:lstStyle/>
          <a:p>
            <a:pPr>
              <a:lnSpc>
                <a:spcPct val="150000"/>
              </a:lnSpc>
            </a:pPr>
            <a:r>
              <a:rPr lang="en-GB" dirty="0" smtClean="0"/>
              <a:t>Patenting in quantum sensing &amp; metrology increasing;</a:t>
            </a:r>
          </a:p>
          <a:p>
            <a:pPr>
              <a:lnSpc>
                <a:spcPct val="150000"/>
              </a:lnSpc>
            </a:pPr>
            <a:r>
              <a:rPr lang="en-GB" dirty="0" smtClean="0"/>
              <a:t>Our preliminary results show majority of patents in </a:t>
            </a:r>
            <a:r>
              <a:rPr lang="en-GB" i="1" dirty="0" smtClean="0"/>
              <a:t>gravitation, rotation, and acceleration</a:t>
            </a:r>
            <a:r>
              <a:rPr lang="en-GB" dirty="0" smtClean="0"/>
              <a:t> and in </a:t>
            </a:r>
            <a:r>
              <a:rPr lang="en-GB" i="1" dirty="0" smtClean="0"/>
              <a:t>chemical detection</a:t>
            </a:r>
            <a:r>
              <a:rPr lang="en-GB" dirty="0" smtClean="0"/>
              <a:t>;</a:t>
            </a:r>
          </a:p>
          <a:p>
            <a:pPr>
              <a:lnSpc>
                <a:spcPct val="150000"/>
              </a:lnSpc>
            </a:pPr>
            <a:r>
              <a:rPr lang="en-GB" dirty="0"/>
              <a:t>Different top applicants in different quantum sensing &amp; metrology fields;</a:t>
            </a:r>
          </a:p>
          <a:p>
            <a:pPr>
              <a:lnSpc>
                <a:spcPct val="150000"/>
              </a:lnSpc>
            </a:pPr>
            <a:r>
              <a:rPr lang="en-GB" dirty="0" smtClean="0"/>
              <a:t>Majority of the patents in quantum sensing &amp;metrology filed in China (CNIPA), the US (USPTO) and at the EPO;</a:t>
            </a:r>
          </a:p>
          <a:p>
            <a:pPr>
              <a:lnSpc>
                <a:spcPct val="150000"/>
              </a:lnSpc>
            </a:pPr>
            <a:r>
              <a:rPr lang="en-GB" dirty="0" smtClean="0"/>
              <a:t>Evidence of good collaboration between public institution and private companies.</a:t>
            </a:r>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a:p>
        </p:txBody>
      </p:sp>
      <p:sp>
        <p:nvSpPr>
          <p:cNvPr id="4" name="Slide Number Placeholder 3"/>
          <p:cNvSpPr>
            <a:spLocks noGrp="1"/>
          </p:cNvSpPr>
          <p:nvPr>
            <p:ph type="sldNum" sz="quarter" idx="20"/>
          </p:nvPr>
        </p:nvSpPr>
        <p:spPr/>
        <p:txBody>
          <a:bodyPr/>
          <a:lstStyle/>
          <a:p>
            <a:fld id="{9DF67F17-3E1A-4193-A15F-15F53DD43041}" type="slidenum">
              <a:rPr lang="en-GB" smtClean="0"/>
              <a:pPr/>
              <a:t>28</a:t>
            </a:fld>
            <a:endParaRPr lang="en-GB" dirty="0"/>
          </a:p>
        </p:txBody>
      </p:sp>
    </p:spTree>
    <p:extLst>
      <p:ext uri="{BB962C8B-B14F-4D97-AF65-F5344CB8AC3E}">
        <p14:creationId xmlns:p14="http://schemas.microsoft.com/office/powerpoint/2010/main" val="38602214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3"/>
          <p:cNvSpPr>
            <a:spLocks noGrp="1" noChangeArrowheads="1"/>
          </p:cNvSpPr>
          <p:nvPr>
            <p:ph type="body" sz="quarter" idx="16"/>
          </p:nvPr>
        </p:nvSpPr>
        <p:spPr/>
        <p:txBody>
          <a:bodyPr/>
          <a:lstStyle/>
          <a:p>
            <a:r>
              <a:rPr lang="en-GB" altLang="en-US" dirty="0"/>
              <a:t>Contents</a:t>
            </a:r>
          </a:p>
        </p:txBody>
      </p:sp>
      <p:sp>
        <p:nvSpPr>
          <p:cNvPr id="3" name="Text Placeholder 2"/>
          <p:cNvSpPr>
            <a:spLocks noGrp="1"/>
          </p:cNvSpPr>
          <p:nvPr>
            <p:ph type="body" sz="quarter" idx="17"/>
          </p:nvPr>
        </p:nvSpPr>
        <p:spPr/>
        <p:txBody>
          <a:bodyPr/>
          <a:lstStyle/>
          <a:p>
            <a:pPr>
              <a:spcBef>
                <a:spcPts val="600"/>
              </a:spcBef>
            </a:pPr>
            <a:r>
              <a:rPr lang="en-GB" altLang="en-US" sz="2000" dirty="0" smtClean="0"/>
              <a:t>EPO’s Mission Statement</a:t>
            </a:r>
            <a:endParaRPr lang="en-GB" altLang="en-US" sz="2000" dirty="0"/>
          </a:p>
          <a:p>
            <a:pPr>
              <a:spcBef>
                <a:spcPts val="600"/>
              </a:spcBef>
            </a:pPr>
            <a:r>
              <a:rPr lang="en-GB" altLang="en-US" sz="2000" dirty="0" smtClean="0"/>
              <a:t>Patent Information</a:t>
            </a:r>
            <a:endParaRPr lang="en-GB" altLang="en-US" sz="2000" dirty="0"/>
          </a:p>
          <a:p>
            <a:pPr>
              <a:spcBef>
                <a:spcPts val="600"/>
              </a:spcBef>
              <a:buClr>
                <a:schemeClr val="tx1"/>
              </a:buClr>
            </a:pPr>
            <a:r>
              <a:rPr lang="en-GB" altLang="en-US" sz="2000" dirty="0" smtClean="0"/>
              <a:t>Quantum Technology</a:t>
            </a:r>
          </a:p>
          <a:p>
            <a:pPr>
              <a:spcBef>
                <a:spcPts val="600"/>
              </a:spcBef>
              <a:buClr>
                <a:schemeClr val="tx1"/>
              </a:buClr>
            </a:pPr>
            <a:r>
              <a:rPr lang="en-GB" altLang="en-US" sz="2000" dirty="0" smtClean="0"/>
              <a:t>Quantum Sensing &amp; Metrology</a:t>
            </a:r>
            <a:endParaRPr lang="en-GB" altLang="en-US" sz="2000" dirty="0"/>
          </a:p>
          <a:p>
            <a:pPr>
              <a:spcBef>
                <a:spcPts val="600"/>
              </a:spcBef>
              <a:buClr>
                <a:schemeClr val="tx1"/>
              </a:buClr>
            </a:pPr>
            <a:r>
              <a:rPr lang="en-GB" altLang="en-US" sz="2000" dirty="0" smtClean="0"/>
              <a:t>Patent </a:t>
            </a:r>
            <a:r>
              <a:rPr lang="en-GB" altLang="en-US" sz="2000" dirty="0"/>
              <a:t>L</a:t>
            </a:r>
            <a:r>
              <a:rPr lang="en-GB" altLang="en-US" sz="2000" dirty="0" smtClean="0"/>
              <a:t>andscaping Study</a:t>
            </a:r>
          </a:p>
          <a:p>
            <a:pPr>
              <a:spcBef>
                <a:spcPts val="600"/>
              </a:spcBef>
              <a:buClr>
                <a:schemeClr val="tx1"/>
              </a:buClr>
            </a:pPr>
            <a:r>
              <a:rPr lang="en-GB" sz="2000" dirty="0" smtClean="0">
                <a:solidFill>
                  <a:schemeClr val="accent2"/>
                </a:solidFill>
              </a:rPr>
              <a:t>Future Plans</a:t>
            </a:r>
          </a:p>
          <a:p>
            <a:pPr>
              <a:spcBef>
                <a:spcPts val="600"/>
              </a:spcBef>
            </a:pPr>
            <a:r>
              <a:rPr lang="en-GB" sz="2000" dirty="0"/>
              <a:t>Acknowledgements</a:t>
            </a:r>
          </a:p>
          <a:p>
            <a:pPr>
              <a:spcBef>
                <a:spcPts val="600"/>
              </a:spcBef>
              <a:buClr>
                <a:schemeClr val="tx1"/>
              </a:buClr>
            </a:pPr>
            <a:r>
              <a:rPr lang="en-GB" sz="2000" dirty="0" smtClean="0"/>
              <a:t>Contact Us</a:t>
            </a:r>
          </a:p>
        </p:txBody>
      </p:sp>
      <p:sp>
        <p:nvSpPr>
          <p:cNvPr id="2" name="Slide Number Placeholder 1"/>
          <p:cNvSpPr>
            <a:spLocks noGrp="1"/>
          </p:cNvSpPr>
          <p:nvPr>
            <p:ph type="sldNum" sz="quarter" idx="20"/>
          </p:nvPr>
        </p:nvSpPr>
        <p:spPr/>
        <p:txBody>
          <a:bodyPr/>
          <a:lstStyle/>
          <a:p>
            <a:fld id="{9DF67F17-3E1A-4193-A15F-15F53DD43041}" type="slidenum">
              <a:rPr lang="en-GB" smtClean="0"/>
              <a:pPr/>
              <a:t>29</a:t>
            </a:fld>
            <a:endParaRPr lang="en-GB" dirty="0"/>
          </a:p>
        </p:txBody>
      </p:sp>
    </p:spTree>
    <p:extLst>
      <p:ext uri="{BB962C8B-B14F-4D97-AF65-F5344CB8AC3E}">
        <p14:creationId xmlns:p14="http://schemas.microsoft.com/office/powerpoint/2010/main" val="3114633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2474" y="273732"/>
            <a:ext cx="4181527" cy="4464000"/>
          </a:xfrm>
          <a:prstGeom prst="rect">
            <a:avLst/>
          </a:prstGeom>
        </p:spPr>
      </p:pic>
      <p:sp>
        <p:nvSpPr>
          <p:cNvPr id="22532" name="Rectangle 3"/>
          <p:cNvSpPr>
            <a:spLocks noGrp="1" noChangeArrowheads="1"/>
          </p:cNvSpPr>
          <p:nvPr>
            <p:ph type="body" sz="quarter" idx="16"/>
          </p:nvPr>
        </p:nvSpPr>
        <p:spPr/>
        <p:txBody>
          <a:bodyPr/>
          <a:lstStyle/>
          <a:p>
            <a:pPr>
              <a:lnSpc>
                <a:spcPct val="95000"/>
              </a:lnSpc>
            </a:pPr>
            <a:r>
              <a:rPr lang="en-GB" dirty="0"/>
              <a:t>Today ... an area with some</a:t>
            </a:r>
            <a:br>
              <a:rPr lang="en-GB" dirty="0"/>
            </a:br>
            <a:r>
              <a:rPr lang="en-GB" dirty="0"/>
              <a:t>700m inhabitants</a:t>
            </a:r>
          </a:p>
        </p:txBody>
      </p:sp>
      <p:sp>
        <p:nvSpPr>
          <p:cNvPr id="2" name="Text Placeholder 1"/>
          <p:cNvSpPr>
            <a:spLocks noGrp="1"/>
          </p:cNvSpPr>
          <p:nvPr>
            <p:ph type="body" sz="quarter" idx="17"/>
          </p:nvPr>
        </p:nvSpPr>
        <p:spPr>
          <a:xfrm>
            <a:off x="684001" y="1107213"/>
            <a:ext cx="4688100" cy="3445738"/>
          </a:xfrm>
        </p:spPr>
        <p:txBody>
          <a:bodyPr/>
          <a:lstStyle/>
          <a:p>
            <a:pPr marL="0" indent="0" defTabSz="914377">
              <a:lnSpc>
                <a:spcPct val="100000"/>
              </a:lnSpc>
              <a:buNone/>
            </a:pPr>
            <a:r>
              <a:rPr lang="en-GB" sz="1600" b="1" dirty="0">
                <a:solidFill>
                  <a:schemeClr val="accent2"/>
                </a:solidFill>
                <a:latin typeface="Arial"/>
                <a:ea typeface="ヒラギノ角ゴ Pro W3"/>
                <a:cs typeface="ヒラギノ角ゴ Pro W3"/>
              </a:rPr>
              <a:t>38 European member states </a:t>
            </a:r>
          </a:p>
          <a:p>
            <a:pPr marL="0" indent="0" defTabSz="914377">
              <a:lnSpc>
                <a:spcPct val="100000"/>
              </a:lnSpc>
              <a:buNone/>
            </a:pPr>
            <a:r>
              <a:rPr lang="en-GB" sz="1600" dirty="0">
                <a:latin typeface="Arial"/>
                <a:ea typeface="ヒラギノ角ゴ Pro W3"/>
                <a:cs typeface="ヒラギノ角ゴ Pro W3"/>
              </a:rPr>
              <a:t>Belgium • Germany • France • Luxembourg </a:t>
            </a:r>
          </a:p>
          <a:p>
            <a:pPr marL="0" indent="0" defTabSz="914377">
              <a:lnSpc>
                <a:spcPct val="100000"/>
              </a:lnSpc>
              <a:buNone/>
            </a:pPr>
            <a:r>
              <a:rPr lang="en-GB" sz="1600" dirty="0">
                <a:latin typeface="Arial"/>
                <a:ea typeface="ヒラギノ角ゴ Pro W3"/>
                <a:cs typeface="ヒラギノ角ゴ Pro W3"/>
              </a:rPr>
              <a:t>Netherlands • Switzerland • United Kingdom Sweden • Italy • Austria • Liechtenstein • Greece Spain • Denmark • Monaco • Portugal • Ireland Finland • Cyprus • Turkey • Bulgaria • Czech Rep. Estonia • Slovakia • Slovenia • Hungary • Romania Poland • Iceland • Lithuania • Latvia • Malta</a:t>
            </a:r>
            <a:br>
              <a:rPr lang="en-GB" sz="1600" dirty="0">
                <a:latin typeface="Arial"/>
                <a:ea typeface="ヒラギノ角ゴ Pro W3"/>
                <a:cs typeface="ヒラギノ角ゴ Pro W3"/>
              </a:rPr>
            </a:br>
            <a:r>
              <a:rPr lang="en-GB" sz="1600" dirty="0">
                <a:latin typeface="Arial"/>
                <a:ea typeface="ヒラギノ角ゴ Pro W3"/>
                <a:cs typeface="ヒラギノ角ゴ Pro W3"/>
              </a:rPr>
              <a:t>Croatia • Norway • Former Yugoslav Rep. Macedonia • San Marino • Albania • Serbia </a:t>
            </a:r>
          </a:p>
          <a:p>
            <a:pPr marL="0" indent="0" defTabSz="914377">
              <a:lnSpc>
                <a:spcPct val="100000"/>
              </a:lnSpc>
              <a:spcBef>
                <a:spcPts val="300"/>
              </a:spcBef>
              <a:buNone/>
            </a:pPr>
            <a:r>
              <a:rPr lang="en-GB" sz="1600" b="1" dirty="0">
                <a:solidFill>
                  <a:srgbClr val="FFFFFF">
                    <a:lumMod val="50000"/>
                  </a:srgbClr>
                </a:solidFill>
                <a:latin typeface="Arial"/>
                <a:ea typeface="ヒラギノ角ゴ Pro W3"/>
                <a:cs typeface="ヒラギノ角ゴ Pro W3"/>
              </a:rPr>
              <a:t>Two European extension states </a:t>
            </a:r>
            <a:br>
              <a:rPr lang="en-GB" sz="1600" b="1" dirty="0">
                <a:solidFill>
                  <a:srgbClr val="FFFFFF">
                    <a:lumMod val="50000"/>
                  </a:srgbClr>
                </a:solidFill>
                <a:latin typeface="Arial"/>
                <a:ea typeface="ヒラギノ角ゴ Pro W3"/>
                <a:cs typeface="ヒラギノ角ゴ Pro W3"/>
              </a:rPr>
            </a:br>
            <a:r>
              <a:rPr lang="en-GB" sz="1600" dirty="0">
                <a:latin typeface="Arial"/>
                <a:ea typeface="ヒラギノ角ゴ Pro W3"/>
                <a:cs typeface="ヒラギノ角ゴ Pro W3"/>
              </a:rPr>
              <a:t>Bosnia-Herzegovina • Montenegro</a:t>
            </a:r>
            <a:endParaRPr lang="en-GB" sz="1600" dirty="0">
              <a:solidFill>
                <a:srgbClr val="FFFFFF">
                  <a:lumMod val="50000"/>
                </a:srgbClr>
              </a:solidFill>
              <a:latin typeface="Arial"/>
              <a:ea typeface="ヒラギノ角ゴ Pro W3"/>
              <a:cs typeface="ヒラギノ角ゴ Pro W3"/>
            </a:endParaRPr>
          </a:p>
          <a:p>
            <a:pPr marL="0" indent="0" defTabSz="914377">
              <a:lnSpc>
                <a:spcPct val="100000"/>
              </a:lnSpc>
              <a:spcBef>
                <a:spcPts val="300"/>
              </a:spcBef>
              <a:buNone/>
            </a:pPr>
            <a:r>
              <a:rPr lang="en-GB" sz="1600" b="1" dirty="0">
                <a:solidFill>
                  <a:srgbClr val="3B8FA9"/>
                </a:solidFill>
                <a:latin typeface="Arial"/>
                <a:ea typeface="ヒラギノ角ゴ Pro W3"/>
                <a:cs typeface="ヒラギノ角ゴ Pro W3"/>
              </a:rPr>
              <a:t>Three validation states </a:t>
            </a:r>
          </a:p>
          <a:p>
            <a:pPr marL="0" indent="0" defTabSz="914377">
              <a:lnSpc>
                <a:spcPct val="100000"/>
              </a:lnSpc>
              <a:buNone/>
            </a:pPr>
            <a:r>
              <a:rPr lang="en-GB" sz="1600" dirty="0">
                <a:latin typeface="Arial"/>
                <a:ea typeface="ヒラギノ角ゴ Pro W3"/>
                <a:cs typeface="ヒラギノ角ゴ Pro W3"/>
              </a:rPr>
              <a:t>Republic of Moldova • Morocco</a:t>
            </a:r>
          </a:p>
          <a:p>
            <a:pPr marL="0" indent="0" defTabSz="914377">
              <a:lnSpc>
                <a:spcPct val="100000"/>
              </a:lnSpc>
              <a:buNone/>
            </a:pPr>
            <a:r>
              <a:rPr lang="en-GB" sz="1600" dirty="0" smtClean="0">
                <a:latin typeface="Arial"/>
                <a:ea typeface="ヒラギノ角ゴ Pro W3"/>
                <a:cs typeface="ヒラギノ角ゴ Pro W3"/>
              </a:rPr>
              <a:t>Tunisia</a:t>
            </a:r>
            <a:endParaRPr lang="en-GB" sz="1600" dirty="0">
              <a:latin typeface="Arial"/>
              <a:ea typeface="ヒラギノ角ゴ Pro W3"/>
              <a:cs typeface="ヒラギノ角ゴ Pro W3"/>
            </a:endParaRPr>
          </a:p>
        </p:txBody>
      </p:sp>
      <p:sp>
        <p:nvSpPr>
          <p:cNvPr id="4" name="Slide Number Placeholder 3"/>
          <p:cNvSpPr>
            <a:spLocks noGrp="1"/>
          </p:cNvSpPr>
          <p:nvPr>
            <p:ph type="sldNum" sz="quarter" idx="20"/>
          </p:nvPr>
        </p:nvSpPr>
        <p:spPr/>
        <p:txBody>
          <a:bodyPr/>
          <a:lstStyle/>
          <a:p>
            <a:fld id="{9DF67F17-3E1A-4193-A15F-15F53DD43041}" type="slidenum">
              <a:rPr lang="en-GB" smtClean="0">
                <a:solidFill>
                  <a:srgbClr val="404955"/>
                </a:solidFill>
              </a:rPr>
              <a:pPr/>
              <a:t>3</a:t>
            </a:fld>
            <a:endParaRPr lang="en-GB" dirty="0">
              <a:solidFill>
                <a:srgbClr val="404955"/>
              </a:solidFill>
            </a:endParaRPr>
          </a:p>
        </p:txBody>
      </p:sp>
    </p:spTree>
    <p:extLst>
      <p:ext uri="{BB962C8B-B14F-4D97-AF65-F5344CB8AC3E}">
        <p14:creationId xmlns:p14="http://schemas.microsoft.com/office/powerpoint/2010/main" val="31090902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685804" y="268288"/>
            <a:ext cx="7846637" cy="404906"/>
          </a:xfrm>
        </p:spPr>
        <p:txBody>
          <a:bodyPr/>
          <a:lstStyle/>
          <a:p>
            <a:r>
              <a:rPr lang="en-GB" dirty="0" smtClean="0"/>
              <a:t>Future Plans</a:t>
            </a:r>
            <a:endParaRPr lang="en-GB" dirty="0"/>
          </a:p>
        </p:txBody>
      </p:sp>
      <p:sp>
        <p:nvSpPr>
          <p:cNvPr id="3" name="Text Placeholder 2"/>
          <p:cNvSpPr>
            <a:spLocks noGrp="1"/>
          </p:cNvSpPr>
          <p:nvPr>
            <p:ph type="body" sz="quarter" idx="17"/>
          </p:nvPr>
        </p:nvSpPr>
        <p:spPr/>
        <p:txBody>
          <a:bodyPr/>
          <a:lstStyle/>
          <a:p>
            <a:pPr>
              <a:lnSpc>
                <a:spcPct val="200000"/>
              </a:lnSpc>
            </a:pPr>
            <a:r>
              <a:rPr lang="en-GB" dirty="0" smtClean="0"/>
              <a:t>EPO desires to work on further QT fields;</a:t>
            </a:r>
          </a:p>
          <a:p>
            <a:pPr>
              <a:lnSpc>
                <a:spcPct val="200000"/>
              </a:lnSpc>
            </a:pPr>
            <a:r>
              <a:rPr lang="en-GB" dirty="0" smtClean="0"/>
              <a:t>EPO to publish definitive results on quantum sensing &amp; metrology patent landscaping in 2019;</a:t>
            </a:r>
          </a:p>
          <a:p>
            <a:pPr>
              <a:lnSpc>
                <a:spcPct val="200000"/>
              </a:lnSpc>
            </a:pPr>
            <a:r>
              <a:rPr lang="en-GB" dirty="0" smtClean="0"/>
              <a:t>Improve accuracy of results using text mining;</a:t>
            </a:r>
          </a:p>
          <a:p>
            <a:pPr>
              <a:lnSpc>
                <a:spcPct val="200000"/>
              </a:lnSpc>
            </a:pPr>
            <a:r>
              <a:rPr lang="en-GB" dirty="0" smtClean="0"/>
              <a:t>IP awareness for the QT community; and</a:t>
            </a:r>
          </a:p>
          <a:p>
            <a:pPr>
              <a:lnSpc>
                <a:spcPct val="200000"/>
              </a:lnSpc>
            </a:pPr>
            <a:r>
              <a:rPr lang="en-GB" dirty="0" smtClean="0"/>
              <a:t>Business use cases. (please come to see us if you would like to share your experiences)</a:t>
            </a:r>
          </a:p>
        </p:txBody>
      </p:sp>
      <p:sp>
        <p:nvSpPr>
          <p:cNvPr id="4" name="Slide Number Placeholder 3"/>
          <p:cNvSpPr>
            <a:spLocks noGrp="1"/>
          </p:cNvSpPr>
          <p:nvPr>
            <p:ph type="sldNum" sz="quarter" idx="20"/>
          </p:nvPr>
        </p:nvSpPr>
        <p:spPr/>
        <p:txBody>
          <a:bodyPr/>
          <a:lstStyle/>
          <a:p>
            <a:fld id="{9DF67F17-3E1A-4193-A15F-15F53DD43041}" type="slidenum">
              <a:rPr lang="en-GB" smtClean="0"/>
              <a:pPr/>
              <a:t>30</a:t>
            </a:fld>
            <a:endParaRPr lang="en-GB" dirty="0"/>
          </a:p>
        </p:txBody>
      </p:sp>
    </p:spTree>
    <p:extLst>
      <p:ext uri="{BB962C8B-B14F-4D97-AF65-F5344CB8AC3E}">
        <p14:creationId xmlns:p14="http://schemas.microsoft.com/office/powerpoint/2010/main" val="18563777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3"/>
          <p:cNvSpPr>
            <a:spLocks noGrp="1" noChangeArrowheads="1"/>
          </p:cNvSpPr>
          <p:nvPr>
            <p:ph type="body" sz="quarter" idx="16"/>
          </p:nvPr>
        </p:nvSpPr>
        <p:spPr/>
        <p:txBody>
          <a:bodyPr/>
          <a:lstStyle/>
          <a:p>
            <a:r>
              <a:rPr lang="en-GB" altLang="en-US"/>
              <a:t>Contents</a:t>
            </a:r>
            <a:endParaRPr lang="en-GB" altLang="en-US" dirty="0"/>
          </a:p>
        </p:txBody>
      </p:sp>
      <p:sp>
        <p:nvSpPr>
          <p:cNvPr id="3" name="Text Placeholder 2"/>
          <p:cNvSpPr>
            <a:spLocks noGrp="1"/>
          </p:cNvSpPr>
          <p:nvPr>
            <p:ph type="body" sz="quarter" idx="17"/>
          </p:nvPr>
        </p:nvSpPr>
        <p:spPr/>
        <p:txBody>
          <a:bodyPr/>
          <a:lstStyle/>
          <a:p>
            <a:pPr>
              <a:spcBef>
                <a:spcPts val="600"/>
              </a:spcBef>
            </a:pPr>
            <a:r>
              <a:rPr lang="en-GB" altLang="en-US" sz="2000" dirty="0" smtClean="0"/>
              <a:t>EPO’s Mission Statement</a:t>
            </a:r>
            <a:endParaRPr lang="en-GB" altLang="en-US" sz="2000" dirty="0"/>
          </a:p>
          <a:p>
            <a:pPr>
              <a:spcBef>
                <a:spcPts val="600"/>
              </a:spcBef>
            </a:pPr>
            <a:r>
              <a:rPr lang="en-GB" altLang="en-US" sz="2000" dirty="0" smtClean="0"/>
              <a:t>Patent Information</a:t>
            </a:r>
            <a:endParaRPr lang="en-GB" altLang="en-US" sz="2000" dirty="0"/>
          </a:p>
          <a:p>
            <a:pPr>
              <a:spcBef>
                <a:spcPts val="600"/>
              </a:spcBef>
              <a:buClr>
                <a:schemeClr val="tx1"/>
              </a:buClr>
            </a:pPr>
            <a:r>
              <a:rPr lang="en-GB" altLang="en-US" sz="2000" dirty="0" smtClean="0"/>
              <a:t>Quantum Technology</a:t>
            </a:r>
          </a:p>
          <a:p>
            <a:pPr>
              <a:spcBef>
                <a:spcPts val="600"/>
              </a:spcBef>
              <a:buClr>
                <a:schemeClr val="tx1"/>
              </a:buClr>
            </a:pPr>
            <a:r>
              <a:rPr lang="en-GB" altLang="en-US" sz="2000" dirty="0" smtClean="0"/>
              <a:t>Quantum Sensing &amp; Metrology</a:t>
            </a:r>
            <a:endParaRPr lang="en-GB" altLang="en-US" sz="2000" dirty="0"/>
          </a:p>
          <a:p>
            <a:pPr>
              <a:spcBef>
                <a:spcPts val="600"/>
              </a:spcBef>
              <a:buClr>
                <a:schemeClr val="tx1"/>
              </a:buClr>
            </a:pPr>
            <a:r>
              <a:rPr lang="en-GB" altLang="en-US" sz="2000" dirty="0" smtClean="0"/>
              <a:t>Patent </a:t>
            </a:r>
            <a:r>
              <a:rPr lang="en-GB" altLang="en-US" sz="2000" dirty="0"/>
              <a:t>L</a:t>
            </a:r>
            <a:r>
              <a:rPr lang="en-GB" altLang="en-US" sz="2000" dirty="0" smtClean="0"/>
              <a:t>andscaping Study</a:t>
            </a:r>
          </a:p>
          <a:p>
            <a:pPr>
              <a:spcBef>
                <a:spcPts val="600"/>
              </a:spcBef>
              <a:buClr>
                <a:schemeClr val="tx1"/>
              </a:buClr>
            </a:pPr>
            <a:r>
              <a:rPr lang="en-GB" sz="2000" dirty="0" smtClean="0"/>
              <a:t>Future Plans</a:t>
            </a:r>
          </a:p>
          <a:p>
            <a:pPr>
              <a:spcBef>
                <a:spcPts val="600"/>
              </a:spcBef>
            </a:pPr>
            <a:r>
              <a:rPr lang="en-GB" sz="2000" dirty="0">
                <a:solidFill>
                  <a:schemeClr val="accent2"/>
                </a:solidFill>
              </a:rPr>
              <a:t>Acknowledgements</a:t>
            </a:r>
          </a:p>
          <a:p>
            <a:pPr>
              <a:spcBef>
                <a:spcPts val="600"/>
              </a:spcBef>
              <a:buClr>
                <a:schemeClr val="tx1"/>
              </a:buClr>
            </a:pPr>
            <a:r>
              <a:rPr lang="en-GB" sz="2000" dirty="0" smtClean="0"/>
              <a:t>Contact Us</a:t>
            </a:r>
          </a:p>
        </p:txBody>
      </p:sp>
      <p:sp>
        <p:nvSpPr>
          <p:cNvPr id="2" name="Slide Number Placeholder 1"/>
          <p:cNvSpPr>
            <a:spLocks noGrp="1"/>
          </p:cNvSpPr>
          <p:nvPr>
            <p:ph type="sldNum" sz="quarter" idx="20"/>
          </p:nvPr>
        </p:nvSpPr>
        <p:spPr/>
        <p:txBody>
          <a:bodyPr/>
          <a:lstStyle/>
          <a:p>
            <a:fld id="{9DF67F17-3E1A-4193-A15F-15F53DD43041}" type="slidenum">
              <a:rPr lang="en-GB" smtClean="0"/>
              <a:pPr/>
              <a:t>31</a:t>
            </a:fld>
            <a:endParaRPr lang="en-GB" dirty="0"/>
          </a:p>
        </p:txBody>
      </p:sp>
    </p:spTree>
    <p:extLst>
      <p:ext uri="{BB962C8B-B14F-4D97-AF65-F5344CB8AC3E}">
        <p14:creationId xmlns:p14="http://schemas.microsoft.com/office/powerpoint/2010/main" val="1743390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GB" dirty="0" smtClean="0"/>
              <a:t>Acknowledgements </a:t>
            </a:r>
            <a:endParaRPr lang="en-GB" dirty="0"/>
          </a:p>
        </p:txBody>
      </p:sp>
      <p:sp>
        <p:nvSpPr>
          <p:cNvPr id="3" name="Text Placeholder 2"/>
          <p:cNvSpPr>
            <a:spLocks noGrp="1"/>
          </p:cNvSpPr>
          <p:nvPr>
            <p:ph type="body" sz="quarter" idx="17"/>
          </p:nvPr>
        </p:nvSpPr>
        <p:spPr/>
        <p:txBody>
          <a:bodyPr numCol="2"/>
          <a:lstStyle/>
          <a:p>
            <a:pPr>
              <a:spcBef>
                <a:spcPts val="200"/>
              </a:spcBef>
            </a:pPr>
            <a:r>
              <a:rPr lang="en-GB" b="1" dirty="0" smtClean="0"/>
              <a:t>Main </a:t>
            </a:r>
            <a:r>
              <a:rPr lang="en-GB" b="1" dirty="0"/>
              <a:t>Authors:</a:t>
            </a:r>
            <a:r>
              <a:rPr lang="en-GB" dirty="0"/>
              <a:t> </a:t>
            </a:r>
          </a:p>
          <a:p>
            <a:pPr lvl="1"/>
            <a:r>
              <a:rPr lang="en-US" dirty="0" err="1"/>
              <a:t>Björn</a:t>
            </a:r>
            <a:r>
              <a:rPr lang="en-US" dirty="0"/>
              <a:t> </a:t>
            </a:r>
            <a:r>
              <a:rPr lang="en-US" dirty="0" err="1"/>
              <a:t>Jürgens</a:t>
            </a:r>
            <a:r>
              <a:rPr lang="en-US" dirty="0"/>
              <a:t/>
            </a:r>
            <a:br>
              <a:rPr lang="en-US" dirty="0"/>
            </a:br>
            <a:r>
              <a:rPr lang="en-US" dirty="0"/>
              <a:t>(University of </a:t>
            </a:r>
            <a:r>
              <a:rPr lang="en-US" dirty="0" smtClean="0"/>
              <a:t>Granada)</a:t>
            </a:r>
          </a:p>
          <a:p>
            <a:pPr lvl="1"/>
            <a:r>
              <a:rPr lang="en-US" dirty="0" smtClean="0"/>
              <a:t>Victor </a:t>
            </a:r>
            <a:r>
              <a:rPr lang="en-US" dirty="0"/>
              <a:t>Herrero Solana</a:t>
            </a:r>
            <a:br>
              <a:rPr lang="en-US" dirty="0"/>
            </a:br>
            <a:r>
              <a:rPr lang="en-US" dirty="0"/>
              <a:t>(University of Granada)</a:t>
            </a:r>
            <a:endParaRPr lang="en-GB" dirty="0"/>
          </a:p>
          <a:p>
            <a:pPr>
              <a:spcBef>
                <a:spcPts val="200"/>
              </a:spcBef>
            </a:pPr>
            <a:r>
              <a:rPr lang="en-GB" b="1" dirty="0"/>
              <a:t>Support on patent search:</a:t>
            </a:r>
            <a:r>
              <a:rPr lang="en-GB" dirty="0"/>
              <a:t> </a:t>
            </a:r>
          </a:p>
          <a:p>
            <a:pPr lvl="1"/>
            <a:r>
              <a:rPr lang="en-GB" dirty="0" err="1"/>
              <a:t>Lieven</a:t>
            </a:r>
            <a:r>
              <a:rPr lang="en-GB" dirty="0"/>
              <a:t> Van De </a:t>
            </a:r>
            <a:r>
              <a:rPr lang="en-GB" dirty="0" err="1"/>
              <a:t>Maele</a:t>
            </a:r>
            <a:r>
              <a:rPr lang="en-GB" dirty="0"/>
              <a:t> (</a:t>
            </a:r>
            <a:r>
              <a:rPr lang="en-GB" dirty="0" smtClean="0"/>
              <a:t>EPO)</a:t>
            </a:r>
          </a:p>
          <a:p>
            <a:pPr lvl="1"/>
            <a:r>
              <a:rPr lang="en-GB" dirty="0" err="1" smtClean="0"/>
              <a:t>Torsten</a:t>
            </a:r>
            <a:r>
              <a:rPr lang="en-GB" dirty="0" smtClean="0"/>
              <a:t> </a:t>
            </a:r>
            <a:r>
              <a:rPr lang="en-GB" dirty="0" err="1"/>
              <a:t>Petelski</a:t>
            </a:r>
            <a:r>
              <a:rPr lang="en-GB" dirty="0"/>
              <a:t> (</a:t>
            </a:r>
            <a:r>
              <a:rPr lang="en-GB" dirty="0" smtClean="0"/>
              <a:t>EPO)</a:t>
            </a:r>
          </a:p>
          <a:p>
            <a:pPr lvl="1"/>
            <a:r>
              <a:rPr lang="en-GB" dirty="0" err="1" smtClean="0"/>
              <a:t>Jörg</a:t>
            </a:r>
            <a:r>
              <a:rPr lang="en-GB" dirty="0" smtClean="0"/>
              <a:t> </a:t>
            </a:r>
            <a:r>
              <a:rPr lang="en-GB" dirty="0" err="1"/>
              <a:t>Skalla</a:t>
            </a:r>
            <a:r>
              <a:rPr lang="en-GB" dirty="0"/>
              <a:t> (</a:t>
            </a:r>
            <a:r>
              <a:rPr lang="en-GB" dirty="0" smtClean="0"/>
              <a:t>EPO)</a:t>
            </a:r>
          </a:p>
          <a:p>
            <a:pPr lvl="1"/>
            <a:r>
              <a:rPr lang="en-GB" dirty="0" smtClean="0"/>
              <a:t>Richard </a:t>
            </a:r>
            <a:r>
              <a:rPr lang="en-GB" dirty="0" err="1"/>
              <a:t>Michalitsch</a:t>
            </a:r>
            <a:r>
              <a:rPr lang="en-GB" dirty="0"/>
              <a:t> (EPO</a:t>
            </a:r>
            <a:r>
              <a:rPr lang="en-GB" dirty="0" smtClean="0"/>
              <a:t>)</a:t>
            </a:r>
          </a:p>
          <a:p>
            <a:pPr lvl="1"/>
            <a:r>
              <a:rPr lang="en-GB" dirty="0" smtClean="0"/>
              <a:t>Adam Lewis (JRC)</a:t>
            </a:r>
          </a:p>
          <a:p>
            <a:pPr lvl="1"/>
            <a:r>
              <a:rPr lang="en-GB" dirty="0" smtClean="0"/>
              <a:t>Martino </a:t>
            </a:r>
            <a:r>
              <a:rPr lang="en-GB" dirty="0" err="1" smtClean="0"/>
              <a:t>Travagnin</a:t>
            </a:r>
            <a:r>
              <a:rPr lang="en-GB" dirty="0" smtClean="0"/>
              <a:t> (JRC)</a:t>
            </a:r>
            <a:endParaRPr lang="en-GB" dirty="0"/>
          </a:p>
          <a:p>
            <a:pPr>
              <a:spcBef>
                <a:spcPts val="200"/>
              </a:spcBef>
            </a:pPr>
            <a:r>
              <a:rPr lang="en-GB" b="1" dirty="0"/>
              <a:t>Project coordination</a:t>
            </a:r>
            <a:r>
              <a:rPr lang="en-GB" dirty="0"/>
              <a:t> </a:t>
            </a:r>
          </a:p>
          <a:p>
            <a:pPr lvl="1"/>
            <a:r>
              <a:rPr lang="en-GB" dirty="0"/>
              <a:t>Nigel Clarke (EPO)</a:t>
            </a:r>
          </a:p>
          <a:p>
            <a:pPr lvl="1"/>
            <a:r>
              <a:rPr lang="en-GB" dirty="0"/>
              <a:t>Julia Dias (Consultant)</a:t>
            </a:r>
          </a:p>
          <a:p>
            <a:pPr marL="0" indent="0">
              <a:buNone/>
            </a:pPr>
            <a:endParaRPr lang="en-GB" dirty="0"/>
          </a:p>
        </p:txBody>
      </p:sp>
      <p:sp>
        <p:nvSpPr>
          <p:cNvPr id="4" name="Slide Number Placeholder 3"/>
          <p:cNvSpPr>
            <a:spLocks noGrp="1"/>
          </p:cNvSpPr>
          <p:nvPr>
            <p:ph type="sldNum" sz="quarter" idx="20"/>
          </p:nvPr>
        </p:nvSpPr>
        <p:spPr/>
        <p:txBody>
          <a:bodyPr/>
          <a:lstStyle/>
          <a:p>
            <a:fld id="{9DF67F17-3E1A-4193-A15F-15F53DD43041}" type="slidenum">
              <a:rPr lang="en-GB" smtClean="0"/>
              <a:pPr/>
              <a:t>32</a:t>
            </a:fld>
            <a:endParaRPr lang="en-GB" dirty="0"/>
          </a:p>
        </p:txBody>
      </p:sp>
    </p:spTree>
    <p:extLst>
      <p:ext uri="{BB962C8B-B14F-4D97-AF65-F5344CB8AC3E}">
        <p14:creationId xmlns:p14="http://schemas.microsoft.com/office/powerpoint/2010/main" val="21042853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3"/>
          <p:cNvSpPr>
            <a:spLocks noGrp="1" noChangeArrowheads="1"/>
          </p:cNvSpPr>
          <p:nvPr>
            <p:ph type="body" sz="quarter" idx="16"/>
          </p:nvPr>
        </p:nvSpPr>
        <p:spPr/>
        <p:txBody>
          <a:bodyPr/>
          <a:lstStyle/>
          <a:p>
            <a:r>
              <a:rPr lang="en-GB" altLang="en-US"/>
              <a:t>Contents</a:t>
            </a:r>
            <a:endParaRPr lang="en-GB" altLang="en-US" dirty="0"/>
          </a:p>
        </p:txBody>
      </p:sp>
      <p:sp>
        <p:nvSpPr>
          <p:cNvPr id="3" name="Text Placeholder 2"/>
          <p:cNvSpPr>
            <a:spLocks noGrp="1"/>
          </p:cNvSpPr>
          <p:nvPr>
            <p:ph type="body" sz="quarter" idx="17"/>
          </p:nvPr>
        </p:nvSpPr>
        <p:spPr/>
        <p:txBody>
          <a:bodyPr/>
          <a:lstStyle/>
          <a:p>
            <a:pPr>
              <a:spcBef>
                <a:spcPts val="600"/>
              </a:spcBef>
            </a:pPr>
            <a:r>
              <a:rPr lang="en-GB" altLang="en-US" sz="2000" dirty="0" smtClean="0"/>
              <a:t>EPO’s Mission Statement</a:t>
            </a:r>
            <a:endParaRPr lang="en-GB" altLang="en-US" sz="2000" dirty="0"/>
          </a:p>
          <a:p>
            <a:pPr>
              <a:spcBef>
                <a:spcPts val="600"/>
              </a:spcBef>
            </a:pPr>
            <a:r>
              <a:rPr lang="en-GB" altLang="en-US" sz="2000" dirty="0" smtClean="0"/>
              <a:t>Patent Information</a:t>
            </a:r>
            <a:endParaRPr lang="en-GB" altLang="en-US" sz="2000" dirty="0"/>
          </a:p>
          <a:p>
            <a:pPr>
              <a:spcBef>
                <a:spcPts val="600"/>
              </a:spcBef>
              <a:buClr>
                <a:schemeClr val="tx1"/>
              </a:buClr>
            </a:pPr>
            <a:r>
              <a:rPr lang="en-GB" altLang="en-US" sz="2000" dirty="0" smtClean="0"/>
              <a:t>Quantum Technology</a:t>
            </a:r>
          </a:p>
          <a:p>
            <a:pPr>
              <a:spcBef>
                <a:spcPts val="600"/>
              </a:spcBef>
              <a:buClr>
                <a:schemeClr val="tx1"/>
              </a:buClr>
            </a:pPr>
            <a:r>
              <a:rPr lang="en-GB" altLang="en-US" sz="2000" dirty="0" smtClean="0"/>
              <a:t>Quantum Sensing &amp; Metrology</a:t>
            </a:r>
            <a:endParaRPr lang="en-GB" altLang="en-US" sz="2000" dirty="0"/>
          </a:p>
          <a:p>
            <a:pPr>
              <a:spcBef>
                <a:spcPts val="600"/>
              </a:spcBef>
              <a:buClr>
                <a:schemeClr val="tx1"/>
              </a:buClr>
            </a:pPr>
            <a:r>
              <a:rPr lang="en-GB" altLang="en-US" sz="2000" dirty="0" smtClean="0"/>
              <a:t>Patent </a:t>
            </a:r>
            <a:r>
              <a:rPr lang="en-GB" altLang="en-US" sz="2000" dirty="0"/>
              <a:t>L</a:t>
            </a:r>
            <a:r>
              <a:rPr lang="en-GB" altLang="en-US" sz="2000" dirty="0" smtClean="0"/>
              <a:t>andscaping Study</a:t>
            </a:r>
          </a:p>
          <a:p>
            <a:pPr>
              <a:spcBef>
                <a:spcPts val="600"/>
              </a:spcBef>
              <a:buClr>
                <a:schemeClr val="tx1"/>
              </a:buClr>
            </a:pPr>
            <a:r>
              <a:rPr lang="en-GB" sz="2000" dirty="0" smtClean="0"/>
              <a:t>Future Plans</a:t>
            </a:r>
          </a:p>
          <a:p>
            <a:pPr>
              <a:spcBef>
                <a:spcPts val="600"/>
              </a:spcBef>
            </a:pPr>
            <a:r>
              <a:rPr lang="en-GB" sz="2000" dirty="0"/>
              <a:t>Acknowledgements</a:t>
            </a:r>
          </a:p>
          <a:p>
            <a:pPr>
              <a:spcBef>
                <a:spcPts val="600"/>
              </a:spcBef>
              <a:buClr>
                <a:schemeClr val="tx1"/>
              </a:buClr>
            </a:pPr>
            <a:r>
              <a:rPr lang="en-GB" sz="2000" dirty="0" smtClean="0">
                <a:solidFill>
                  <a:schemeClr val="accent2"/>
                </a:solidFill>
              </a:rPr>
              <a:t>Contact Us</a:t>
            </a:r>
          </a:p>
        </p:txBody>
      </p:sp>
      <p:sp>
        <p:nvSpPr>
          <p:cNvPr id="2" name="Slide Number Placeholder 1"/>
          <p:cNvSpPr>
            <a:spLocks noGrp="1"/>
          </p:cNvSpPr>
          <p:nvPr>
            <p:ph type="sldNum" sz="quarter" idx="20"/>
          </p:nvPr>
        </p:nvSpPr>
        <p:spPr/>
        <p:txBody>
          <a:bodyPr/>
          <a:lstStyle/>
          <a:p>
            <a:fld id="{9DF67F17-3E1A-4193-A15F-15F53DD43041}" type="slidenum">
              <a:rPr lang="en-GB" smtClean="0"/>
              <a:pPr/>
              <a:t>33</a:t>
            </a:fld>
            <a:endParaRPr lang="en-GB" dirty="0"/>
          </a:p>
        </p:txBody>
      </p:sp>
    </p:spTree>
    <p:extLst>
      <p:ext uri="{BB962C8B-B14F-4D97-AF65-F5344CB8AC3E}">
        <p14:creationId xmlns:p14="http://schemas.microsoft.com/office/powerpoint/2010/main" val="1743390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GB" dirty="0" smtClean="0"/>
              <a:t>Contact Us</a:t>
            </a:r>
            <a:endParaRPr lang="en-GB" dirty="0"/>
          </a:p>
        </p:txBody>
      </p:sp>
      <p:sp>
        <p:nvSpPr>
          <p:cNvPr id="3" name="Text Placeholder 2"/>
          <p:cNvSpPr>
            <a:spLocks noGrp="1"/>
          </p:cNvSpPr>
          <p:nvPr>
            <p:ph type="body" sz="quarter" idx="17"/>
          </p:nvPr>
        </p:nvSpPr>
        <p:spPr/>
        <p:txBody>
          <a:bodyPr/>
          <a:lstStyle/>
          <a:p>
            <a:r>
              <a:rPr lang="en-GB" dirty="0" smtClean="0"/>
              <a:t>Contact details</a:t>
            </a:r>
          </a:p>
          <a:p>
            <a:r>
              <a:rPr lang="en-GB" dirty="0" smtClean="0">
                <a:hlinkClick r:id="rId2"/>
              </a:rPr>
              <a:t>www.epo.org</a:t>
            </a:r>
            <a:endParaRPr lang="en-GB" dirty="0" smtClean="0"/>
          </a:p>
          <a:p>
            <a:r>
              <a:rPr lang="en-GB" dirty="0" smtClean="0">
                <a:hlinkClick r:id="rId3"/>
              </a:rPr>
              <a:t>nclarke@epo.org</a:t>
            </a:r>
            <a:endParaRPr lang="en-GB" dirty="0" smtClean="0"/>
          </a:p>
          <a:p>
            <a:endParaRPr lang="en-GB" dirty="0"/>
          </a:p>
        </p:txBody>
      </p:sp>
      <p:sp>
        <p:nvSpPr>
          <p:cNvPr id="4" name="Slide Number Placeholder 3"/>
          <p:cNvSpPr>
            <a:spLocks noGrp="1"/>
          </p:cNvSpPr>
          <p:nvPr>
            <p:ph type="sldNum" sz="quarter" idx="20"/>
          </p:nvPr>
        </p:nvSpPr>
        <p:spPr/>
        <p:txBody>
          <a:bodyPr/>
          <a:lstStyle/>
          <a:p>
            <a:fld id="{9DF67F17-3E1A-4193-A15F-15F53DD43041}" type="slidenum">
              <a:rPr lang="en-GB" smtClean="0"/>
              <a:pPr/>
              <a:t>34</a:t>
            </a:fld>
            <a:endParaRPr lang="en-GB" dirty="0"/>
          </a:p>
        </p:txBody>
      </p:sp>
    </p:spTree>
    <p:extLst>
      <p:ext uri="{BB962C8B-B14F-4D97-AF65-F5344CB8AC3E}">
        <p14:creationId xmlns:p14="http://schemas.microsoft.com/office/powerpoint/2010/main" val="34780789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de-DE" dirty="0" smtClean="0"/>
              <a:t>EPO‘s </a:t>
            </a:r>
            <a:r>
              <a:rPr lang="de-DE" dirty="0"/>
              <a:t>M</a:t>
            </a:r>
            <a:r>
              <a:rPr lang="de-DE" dirty="0" smtClean="0"/>
              <a:t>ission </a:t>
            </a:r>
            <a:r>
              <a:rPr lang="de-DE" dirty="0"/>
              <a:t>S</a:t>
            </a:r>
            <a:r>
              <a:rPr lang="de-DE" dirty="0" smtClean="0"/>
              <a:t>tatement	</a:t>
            </a:r>
            <a:endParaRPr lang="en-GB" dirty="0"/>
          </a:p>
        </p:txBody>
      </p:sp>
      <p:sp>
        <p:nvSpPr>
          <p:cNvPr id="3" name="Text Placeholder 2"/>
          <p:cNvSpPr>
            <a:spLocks noGrp="1"/>
          </p:cNvSpPr>
          <p:nvPr>
            <p:ph type="body" sz="quarter" idx="17"/>
          </p:nvPr>
        </p:nvSpPr>
        <p:spPr>
          <a:xfrm>
            <a:off x="434340" y="971775"/>
            <a:ext cx="8351519" cy="3792590"/>
          </a:xfrm>
        </p:spPr>
        <p:txBody>
          <a:bodyPr anchor="ctr"/>
          <a:lstStyle/>
          <a:p>
            <a:pPr marL="0" indent="0" algn="ctr">
              <a:buNone/>
            </a:pPr>
            <a:r>
              <a:rPr lang="en-GB" sz="2000" i="1" dirty="0" smtClean="0"/>
              <a:t>“</a:t>
            </a:r>
            <a:r>
              <a:rPr lang="en-GB" sz="2000" b="1" i="1" dirty="0" smtClean="0"/>
              <a:t>As </a:t>
            </a:r>
            <a:r>
              <a:rPr lang="en-GB" sz="2000" b="1" i="1" dirty="0"/>
              <a:t>the Patent Office for Europe, we support innovation, competitiveness and economic growth across </a:t>
            </a:r>
            <a:r>
              <a:rPr lang="en-GB" sz="2000" b="1" i="1" dirty="0" smtClean="0"/>
              <a:t>Europe</a:t>
            </a:r>
            <a:endParaRPr lang="en-GB" sz="2000" i="1" dirty="0" smtClean="0"/>
          </a:p>
          <a:p>
            <a:pPr marL="0" indent="0" algn="ctr">
              <a:buNone/>
            </a:pPr>
            <a:r>
              <a:rPr lang="en-GB" sz="2000" i="1" dirty="0" smtClean="0"/>
              <a:t>through </a:t>
            </a:r>
            <a:r>
              <a:rPr lang="en-GB" sz="2000" i="1" dirty="0"/>
              <a:t>a commitment to high quality and efficient services delivered under the </a:t>
            </a:r>
            <a:r>
              <a:rPr lang="en-GB" sz="2000" i="1" dirty="0" smtClean="0"/>
              <a:t>EPC</a:t>
            </a:r>
            <a:r>
              <a:rPr lang="en-GB" sz="2400" i="1" dirty="0" smtClean="0"/>
              <a:t>”</a:t>
            </a:r>
          </a:p>
          <a:p>
            <a:pPr marL="0" indent="0" algn="ctr">
              <a:buNone/>
            </a:pPr>
            <a:endParaRPr lang="de-DE" sz="2400" i="1" dirty="0"/>
          </a:p>
          <a:p>
            <a:pPr marL="0" indent="0" algn="ctr">
              <a:buNone/>
            </a:pPr>
            <a:endParaRPr lang="de-DE" sz="2400" i="1" dirty="0" smtClean="0"/>
          </a:p>
          <a:p>
            <a:pPr marL="0" indent="0" algn="ctr">
              <a:buNone/>
            </a:pPr>
            <a:endParaRPr lang="de-DE" sz="2400" i="1" dirty="0"/>
          </a:p>
          <a:p>
            <a:pPr marL="0" indent="0" algn="ctr">
              <a:buNone/>
            </a:pPr>
            <a:endParaRPr lang="de-DE" sz="2400" i="1" dirty="0" smtClean="0"/>
          </a:p>
          <a:p>
            <a:pPr marL="0" indent="0" algn="ctr">
              <a:buNone/>
            </a:pPr>
            <a:endParaRPr lang="de-DE" sz="2400" i="1" dirty="0"/>
          </a:p>
          <a:p>
            <a:pPr marL="0" indent="0" algn="ctr">
              <a:buNone/>
            </a:pPr>
            <a:endParaRPr lang="en-GB" sz="2400" i="1" dirty="0"/>
          </a:p>
        </p:txBody>
      </p:sp>
      <p:sp>
        <p:nvSpPr>
          <p:cNvPr id="4" name="Slide Number Placeholder 3"/>
          <p:cNvSpPr>
            <a:spLocks noGrp="1"/>
          </p:cNvSpPr>
          <p:nvPr>
            <p:ph type="sldNum" sz="quarter" idx="4294967295"/>
          </p:nvPr>
        </p:nvSpPr>
        <p:spPr>
          <a:xfrm>
            <a:off x="6694839" y="4939856"/>
            <a:ext cx="1799687" cy="161963"/>
          </a:xfrm>
          <a:prstGeom prst="rect">
            <a:avLst/>
          </a:prstGeom>
        </p:spPr>
        <p:txBody>
          <a:bodyPr/>
          <a:lstStyle/>
          <a:p>
            <a:fld id="{AE9704F4-423A-424C-8735-B879FFCBBC48}" type="slidenum">
              <a:rPr lang="en-GB" smtClean="0"/>
              <a:pPr/>
              <a:t>4</a:t>
            </a:fld>
            <a:endParaRPr lang="en-GB" dirty="0"/>
          </a:p>
        </p:txBody>
      </p:sp>
      <p:sp>
        <p:nvSpPr>
          <p:cNvPr id="5" name="Rectangle 18"/>
          <p:cNvSpPr txBox="1">
            <a:spLocks noChangeArrowheads="1"/>
          </p:cNvSpPr>
          <p:nvPr/>
        </p:nvSpPr>
        <p:spPr bwMode="auto">
          <a:xfrm>
            <a:off x="684000" y="3137452"/>
            <a:ext cx="3744112" cy="1332000"/>
          </a:xfrm>
          <a:prstGeom prst="rect">
            <a:avLst/>
          </a:prstGeom>
          <a:noFill/>
          <a:ln w="19050" algn="ctr">
            <a:solidFill>
              <a:schemeClr val="tx1"/>
            </a:solidFill>
            <a:miter lim="800000"/>
            <a:headEnd/>
            <a:tailEnd/>
          </a:ln>
          <a:effectLst/>
        </p:spPr>
        <p:txBody>
          <a:bodyPr vert="horz" wrap="square" lIns="72000" tIns="36000" rIns="0" bIns="72000" numCol="1" anchor="t" anchorCtr="0" compatLnSpc="1">
            <a:prstTxWarp prst="textNoShape">
              <a:avLst/>
            </a:prstTxWarp>
          </a:bodyPr>
          <a:lstStyle/>
          <a:p>
            <a:pPr defTabSz="457200">
              <a:spcBef>
                <a:spcPts val="450"/>
              </a:spcBef>
              <a:buClr>
                <a:srgbClr val="F49E00"/>
              </a:buClr>
              <a:buSzPct val="100000"/>
              <a:defRPr/>
            </a:pPr>
            <a:endParaRPr kumimoji="1" lang="en-GB" sz="2000" dirty="0">
              <a:solidFill>
                <a:srgbClr val="404955"/>
              </a:solidFill>
              <a:cs typeface="Arial" panose="020B0604020202020204" pitchFamily="34" charset="0"/>
            </a:endParaRPr>
          </a:p>
        </p:txBody>
      </p:sp>
      <p:sp>
        <p:nvSpPr>
          <p:cNvPr id="6" name="Rectangle 20"/>
          <p:cNvSpPr>
            <a:spLocks noChangeArrowheads="1"/>
          </p:cNvSpPr>
          <p:nvPr/>
        </p:nvSpPr>
        <p:spPr bwMode="auto">
          <a:xfrm>
            <a:off x="684000" y="2766262"/>
            <a:ext cx="3744112" cy="371191"/>
          </a:xfrm>
          <a:prstGeom prst="rect">
            <a:avLst/>
          </a:prstGeom>
          <a:noFill/>
          <a:ln w="9525" algn="ctr">
            <a:noFill/>
            <a:miter lim="800000"/>
            <a:headEnd/>
            <a:tailEnd/>
          </a:ln>
          <a:effectLst/>
          <a:extLst/>
        </p:spPr>
        <p:txBody>
          <a:bodyPr lIns="72000" tIns="36000" rIns="72000" bIns="36000" anchor="b"/>
          <a:lstStyle/>
          <a:p>
            <a:pPr>
              <a:lnSpc>
                <a:spcPts val="2800"/>
              </a:lnSpc>
              <a:spcBef>
                <a:spcPct val="0"/>
              </a:spcBef>
            </a:pPr>
            <a:r>
              <a:rPr lang="en-GB" altLang="en-US" dirty="0">
                <a:solidFill>
                  <a:srgbClr val="404955"/>
                </a:solidFill>
              </a:rPr>
              <a:t>Contribution to EU GDP</a:t>
            </a:r>
            <a:endParaRPr lang="en-GB" altLang="en-US" sz="1200" dirty="0">
              <a:solidFill>
                <a:srgbClr val="404955"/>
              </a:solidFill>
            </a:endParaRPr>
          </a:p>
        </p:txBody>
      </p:sp>
      <p:graphicFrame>
        <p:nvGraphicFramePr>
          <p:cNvPr id="7" name="Diagramm 20"/>
          <p:cNvGraphicFramePr/>
          <p:nvPr>
            <p:extLst>
              <p:ext uri="{D42A27DB-BD31-4B8C-83A1-F6EECF244321}">
                <p14:modId xmlns:p14="http://schemas.microsoft.com/office/powerpoint/2010/main" val="1641879693"/>
              </p:ext>
            </p:extLst>
          </p:nvPr>
        </p:nvGraphicFramePr>
        <p:xfrm>
          <a:off x="700402" y="3273988"/>
          <a:ext cx="1191632" cy="1073858"/>
        </p:xfrm>
        <a:graphic>
          <a:graphicData uri="http://schemas.openxmlformats.org/drawingml/2006/chart">
            <c:chart xmlns:c="http://schemas.openxmlformats.org/drawingml/2006/chart" xmlns:r="http://schemas.openxmlformats.org/officeDocument/2006/relationships" r:id="rId3"/>
          </a:graphicData>
        </a:graphic>
      </p:graphicFrame>
      <p:sp>
        <p:nvSpPr>
          <p:cNvPr id="8" name="Rechteck 28"/>
          <p:cNvSpPr/>
          <p:nvPr/>
        </p:nvSpPr>
        <p:spPr>
          <a:xfrm>
            <a:off x="1926679" y="3137452"/>
            <a:ext cx="2501433" cy="1332000"/>
          </a:xfrm>
          <a:prstGeom prst="rect">
            <a:avLst/>
          </a:prstGeom>
        </p:spPr>
        <p:txBody>
          <a:bodyPr wrap="square" lIns="0" tIns="0" rIns="0" bIns="0" anchor="ctr">
            <a:noAutofit/>
          </a:bodyPr>
          <a:lstStyle/>
          <a:p>
            <a:r>
              <a:rPr lang="en-GB" sz="1600" dirty="0">
                <a:solidFill>
                  <a:srgbClr val="5F7B8F"/>
                </a:solidFill>
              </a:rPr>
              <a:t>IPR-intensive industries,</a:t>
            </a:r>
            <a:br>
              <a:rPr lang="en-GB" sz="1600" dirty="0">
                <a:solidFill>
                  <a:srgbClr val="5F7B8F"/>
                </a:solidFill>
              </a:rPr>
            </a:br>
            <a:r>
              <a:rPr lang="en-GB" sz="1600" dirty="0">
                <a:solidFill>
                  <a:srgbClr val="5F7B8F"/>
                </a:solidFill>
              </a:rPr>
              <a:t>€ 5.7 trillion, </a:t>
            </a:r>
            <a:r>
              <a:rPr lang="en-GB" sz="1600" b="1" dirty="0">
                <a:solidFill>
                  <a:srgbClr val="5F7B8F"/>
                </a:solidFill>
              </a:rPr>
              <a:t>42%</a:t>
            </a:r>
          </a:p>
          <a:p>
            <a:r>
              <a:rPr lang="en-GB" sz="1600" dirty="0">
                <a:solidFill>
                  <a:srgbClr val="BE0F05"/>
                </a:solidFill>
              </a:rPr>
              <a:t/>
            </a:r>
            <a:br>
              <a:rPr lang="en-GB" sz="1600" dirty="0">
                <a:solidFill>
                  <a:srgbClr val="BE0F05"/>
                </a:solidFill>
              </a:rPr>
            </a:br>
            <a:r>
              <a:rPr lang="en-GB" sz="1600" dirty="0">
                <a:solidFill>
                  <a:srgbClr val="BE0F05"/>
                </a:solidFill>
              </a:rPr>
              <a:t>Patent-intensive industries,</a:t>
            </a:r>
            <a:br>
              <a:rPr lang="en-GB" sz="1600" dirty="0">
                <a:solidFill>
                  <a:srgbClr val="BE0F05"/>
                </a:solidFill>
              </a:rPr>
            </a:br>
            <a:r>
              <a:rPr lang="en-GB" sz="1600" dirty="0">
                <a:solidFill>
                  <a:srgbClr val="BE0F05"/>
                </a:solidFill>
              </a:rPr>
              <a:t>€ 2.0 trillion, </a:t>
            </a:r>
            <a:r>
              <a:rPr lang="en-GB" sz="1600" b="1" dirty="0">
                <a:solidFill>
                  <a:srgbClr val="BE0F05"/>
                </a:solidFill>
              </a:rPr>
              <a:t>15%</a:t>
            </a:r>
          </a:p>
        </p:txBody>
      </p:sp>
      <p:sp>
        <p:nvSpPr>
          <p:cNvPr id="9" name="Freihandform 4"/>
          <p:cNvSpPr/>
          <p:nvPr/>
        </p:nvSpPr>
        <p:spPr>
          <a:xfrm>
            <a:off x="1297783" y="3291365"/>
            <a:ext cx="531470" cy="1038225"/>
          </a:xfrm>
          <a:custGeom>
            <a:avLst/>
            <a:gdLst>
              <a:gd name="connsiteX0" fmla="*/ 138113 w 138113"/>
              <a:gd name="connsiteY0" fmla="*/ 0 h 1038225"/>
              <a:gd name="connsiteX1" fmla="*/ 130969 w 138113"/>
              <a:gd name="connsiteY1" fmla="*/ 1038225 h 1038225"/>
              <a:gd name="connsiteX2" fmla="*/ 0 w 138113"/>
              <a:gd name="connsiteY2" fmla="*/ 523875 h 1038225"/>
              <a:gd name="connsiteX3" fmla="*/ 138113 w 138113"/>
              <a:gd name="connsiteY3" fmla="*/ 0 h 1038225"/>
              <a:gd name="connsiteX0" fmla="*/ 138113 w 381272"/>
              <a:gd name="connsiteY0" fmla="*/ 0 h 1038225"/>
              <a:gd name="connsiteX1" fmla="*/ 130969 w 381272"/>
              <a:gd name="connsiteY1" fmla="*/ 1038225 h 1038225"/>
              <a:gd name="connsiteX2" fmla="*/ 0 w 381272"/>
              <a:gd name="connsiteY2" fmla="*/ 523875 h 1038225"/>
              <a:gd name="connsiteX3" fmla="*/ 138113 w 381272"/>
              <a:gd name="connsiteY3" fmla="*/ 0 h 1038225"/>
              <a:gd name="connsiteX0" fmla="*/ 138113 w 526981"/>
              <a:gd name="connsiteY0" fmla="*/ 0 h 1038225"/>
              <a:gd name="connsiteX1" fmla="*/ 130969 w 526981"/>
              <a:gd name="connsiteY1" fmla="*/ 1038225 h 1038225"/>
              <a:gd name="connsiteX2" fmla="*/ 0 w 526981"/>
              <a:gd name="connsiteY2" fmla="*/ 523875 h 1038225"/>
              <a:gd name="connsiteX3" fmla="*/ 138113 w 526981"/>
              <a:gd name="connsiteY3" fmla="*/ 0 h 1038225"/>
              <a:gd name="connsiteX0" fmla="*/ 138113 w 529749"/>
              <a:gd name="connsiteY0" fmla="*/ 0 h 1038225"/>
              <a:gd name="connsiteX1" fmla="*/ 130969 w 529749"/>
              <a:gd name="connsiteY1" fmla="*/ 1038225 h 1038225"/>
              <a:gd name="connsiteX2" fmla="*/ 0 w 529749"/>
              <a:gd name="connsiteY2" fmla="*/ 523875 h 1038225"/>
              <a:gd name="connsiteX3" fmla="*/ 138113 w 529749"/>
              <a:gd name="connsiteY3" fmla="*/ 0 h 1038225"/>
              <a:gd name="connsiteX0" fmla="*/ 138113 w 531470"/>
              <a:gd name="connsiteY0" fmla="*/ 0 h 1038225"/>
              <a:gd name="connsiteX1" fmla="*/ 130969 w 531470"/>
              <a:gd name="connsiteY1" fmla="*/ 1038225 h 1038225"/>
              <a:gd name="connsiteX2" fmla="*/ 0 w 531470"/>
              <a:gd name="connsiteY2" fmla="*/ 523875 h 1038225"/>
              <a:gd name="connsiteX3" fmla="*/ 138113 w 531470"/>
              <a:gd name="connsiteY3" fmla="*/ 0 h 1038225"/>
            </a:gdLst>
            <a:ahLst/>
            <a:cxnLst>
              <a:cxn ang="0">
                <a:pos x="connsiteX0" y="connsiteY0"/>
              </a:cxn>
              <a:cxn ang="0">
                <a:pos x="connsiteX1" y="connsiteY1"/>
              </a:cxn>
              <a:cxn ang="0">
                <a:pos x="connsiteX2" y="connsiteY2"/>
              </a:cxn>
              <a:cxn ang="0">
                <a:pos x="connsiteX3" y="connsiteY3"/>
              </a:cxn>
            </a:cxnLst>
            <a:rect l="l" t="t" r="r" b="b"/>
            <a:pathLst>
              <a:path w="531470" h="1038225">
                <a:moveTo>
                  <a:pt x="138113" y="0"/>
                </a:moveTo>
                <a:cubicBezTo>
                  <a:pt x="695326" y="150813"/>
                  <a:pt x="631031" y="925512"/>
                  <a:pt x="130969" y="1038225"/>
                </a:cubicBezTo>
                <a:lnTo>
                  <a:pt x="0" y="523875"/>
                </a:lnTo>
                <a:lnTo>
                  <a:pt x="138113" y="0"/>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FF"/>
              </a:solidFill>
            </a:endParaRPr>
          </a:p>
        </p:txBody>
      </p:sp>
      <p:sp>
        <p:nvSpPr>
          <p:cNvPr id="10" name="Rectangle 18"/>
          <p:cNvSpPr txBox="1">
            <a:spLocks noChangeArrowheads="1"/>
          </p:cNvSpPr>
          <p:nvPr/>
        </p:nvSpPr>
        <p:spPr bwMode="auto">
          <a:xfrm>
            <a:off x="4639655" y="3142148"/>
            <a:ext cx="3744112" cy="1332000"/>
          </a:xfrm>
          <a:prstGeom prst="rect">
            <a:avLst/>
          </a:prstGeom>
          <a:noFill/>
          <a:ln w="19050" algn="ctr">
            <a:solidFill>
              <a:schemeClr val="tx1"/>
            </a:solidFill>
            <a:miter lim="800000"/>
            <a:headEnd/>
            <a:tailEnd/>
          </a:ln>
          <a:effectLst/>
        </p:spPr>
        <p:txBody>
          <a:bodyPr vert="horz" wrap="square" lIns="72000" tIns="36000" rIns="0" bIns="72000" numCol="1" anchor="t" anchorCtr="0" compatLnSpc="1">
            <a:prstTxWarp prst="textNoShape">
              <a:avLst/>
            </a:prstTxWarp>
          </a:bodyPr>
          <a:lstStyle/>
          <a:p>
            <a:pPr defTabSz="457200">
              <a:spcBef>
                <a:spcPts val="450"/>
              </a:spcBef>
              <a:buClr>
                <a:srgbClr val="F49E00"/>
              </a:buClr>
              <a:buSzPct val="100000"/>
              <a:defRPr/>
            </a:pPr>
            <a:endParaRPr kumimoji="1" lang="en-GB" sz="2000" dirty="0">
              <a:solidFill>
                <a:srgbClr val="404955"/>
              </a:solidFill>
              <a:cs typeface="Arial" panose="020B0604020202020204" pitchFamily="34" charset="0"/>
            </a:endParaRPr>
          </a:p>
        </p:txBody>
      </p:sp>
      <p:sp>
        <p:nvSpPr>
          <p:cNvPr id="11" name="Rectangle 20"/>
          <p:cNvSpPr>
            <a:spLocks noChangeArrowheads="1"/>
          </p:cNvSpPr>
          <p:nvPr/>
        </p:nvSpPr>
        <p:spPr bwMode="auto">
          <a:xfrm>
            <a:off x="4655595" y="2770958"/>
            <a:ext cx="3744112" cy="371191"/>
          </a:xfrm>
          <a:prstGeom prst="rect">
            <a:avLst/>
          </a:prstGeom>
          <a:noFill/>
          <a:ln w="9525" algn="ctr">
            <a:noFill/>
            <a:miter lim="800000"/>
            <a:headEnd/>
            <a:tailEnd/>
          </a:ln>
          <a:effectLst/>
          <a:extLst/>
        </p:spPr>
        <p:txBody>
          <a:bodyPr lIns="72000" tIns="36000" rIns="72000" bIns="36000" anchor="b"/>
          <a:lstStyle/>
          <a:p>
            <a:pPr>
              <a:lnSpc>
                <a:spcPts val="2800"/>
              </a:lnSpc>
              <a:spcBef>
                <a:spcPct val="0"/>
              </a:spcBef>
            </a:pPr>
            <a:r>
              <a:rPr lang="en-GB" altLang="en-US" dirty="0">
                <a:solidFill>
                  <a:srgbClr val="404955"/>
                </a:solidFill>
              </a:rPr>
              <a:t>Contribution to EU trade</a:t>
            </a:r>
          </a:p>
        </p:txBody>
      </p:sp>
      <p:graphicFrame>
        <p:nvGraphicFramePr>
          <p:cNvPr id="12" name="Diagramm 6"/>
          <p:cNvGraphicFramePr/>
          <p:nvPr>
            <p:extLst>
              <p:ext uri="{D42A27DB-BD31-4B8C-83A1-F6EECF244321}">
                <p14:modId xmlns:p14="http://schemas.microsoft.com/office/powerpoint/2010/main" val="3470581585"/>
              </p:ext>
            </p:extLst>
          </p:nvPr>
        </p:nvGraphicFramePr>
        <p:xfrm>
          <a:off x="5841931" y="3193327"/>
          <a:ext cx="2557776" cy="1083038"/>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hteck 53"/>
          <p:cNvSpPr/>
          <p:nvPr/>
        </p:nvSpPr>
        <p:spPr>
          <a:xfrm>
            <a:off x="4705063" y="3241392"/>
            <a:ext cx="1087403" cy="443198"/>
          </a:xfrm>
          <a:prstGeom prst="rect">
            <a:avLst/>
          </a:prstGeom>
        </p:spPr>
        <p:txBody>
          <a:bodyPr wrap="none" lIns="0" tIns="0" rIns="72000" bIns="0" anchor="ctr">
            <a:spAutoFit/>
          </a:bodyPr>
          <a:lstStyle/>
          <a:p>
            <a:pPr algn="r">
              <a:lnSpc>
                <a:spcPct val="90000"/>
              </a:lnSpc>
            </a:pPr>
            <a:r>
              <a:rPr lang="en-GB" sz="1600" dirty="0">
                <a:solidFill>
                  <a:srgbClr val="404955"/>
                </a:solidFill>
              </a:rPr>
              <a:t>Share of</a:t>
            </a:r>
            <a:br>
              <a:rPr lang="en-GB" sz="1600" dirty="0">
                <a:solidFill>
                  <a:srgbClr val="404955"/>
                </a:solidFill>
              </a:rPr>
            </a:br>
            <a:r>
              <a:rPr lang="en-GB" sz="1600" dirty="0">
                <a:solidFill>
                  <a:srgbClr val="404955"/>
                </a:solidFill>
              </a:rPr>
              <a:t>EU imports</a:t>
            </a:r>
          </a:p>
        </p:txBody>
      </p:sp>
      <p:sp>
        <p:nvSpPr>
          <p:cNvPr id="14" name="Rechteck 55"/>
          <p:cNvSpPr/>
          <p:nvPr/>
        </p:nvSpPr>
        <p:spPr>
          <a:xfrm>
            <a:off x="4705063" y="3787854"/>
            <a:ext cx="1087403" cy="443198"/>
          </a:xfrm>
          <a:prstGeom prst="rect">
            <a:avLst/>
          </a:prstGeom>
        </p:spPr>
        <p:txBody>
          <a:bodyPr wrap="none" lIns="0" tIns="0" rIns="72000" bIns="0" anchor="ctr">
            <a:spAutoFit/>
          </a:bodyPr>
          <a:lstStyle/>
          <a:p>
            <a:pPr algn="r">
              <a:lnSpc>
                <a:spcPct val="90000"/>
              </a:lnSpc>
            </a:pPr>
            <a:r>
              <a:rPr lang="en-GB" sz="1600" dirty="0">
                <a:solidFill>
                  <a:srgbClr val="404955"/>
                </a:solidFill>
              </a:rPr>
              <a:t>Share of</a:t>
            </a:r>
            <a:br>
              <a:rPr lang="en-GB" sz="1600" dirty="0">
                <a:solidFill>
                  <a:srgbClr val="404955"/>
                </a:solidFill>
              </a:rPr>
            </a:br>
            <a:r>
              <a:rPr lang="en-GB" sz="1600" dirty="0">
                <a:solidFill>
                  <a:srgbClr val="404955"/>
                </a:solidFill>
              </a:rPr>
              <a:t>EU exports</a:t>
            </a:r>
          </a:p>
        </p:txBody>
      </p:sp>
      <p:sp>
        <p:nvSpPr>
          <p:cNvPr id="15" name="Rectangle 5"/>
          <p:cNvSpPr/>
          <p:nvPr/>
        </p:nvSpPr>
        <p:spPr>
          <a:xfrm>
            <a:off x="4705061" y="4311200"/>
            <a:ext cx="108000"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70000" tIns="0" rIns="0" bIns="0" rtlCol="0" anchor="ctr"/>
          <a:lstStyle/>
          <a:p>
            <a:r>
              <a:rPr lang="en-GB" sz="1000" dirty="0">
                <a:solidFill>
                  <a:srgbClr val="404955"/>
                </a:solidFill>
              </a:rPr>
              <a:t>Patent-intensive industries</a:t>
            </a:r>
          </a:p>
        </p:txBody>
      </p:sp>
      <p:sp>
        <p:nvSpPr>
          <p:cNvPr id="16" name="Rectangle 5"/>
          <p:cNvSpPr/>
          <p:nvPr/>
        </p:nvSpPr>
        <p:spPr>
          <a:xfrm>
            <a:off x="6657935" y="4311200"/>
            <a:ext cx="1080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70000" tIns="0" rIns="0" bIns="0" rtlCol="0" anchor="ctr"/>
          <a:lstStyle/>
          <a:p>
            <a:r>
              <a:rPr lang="en-GB" sz="1000" dirty="0">
                <a:solidFill>
                  <a:srgbClr val="404955"/>
                </a:solidFill>
              </a:rPr>
              <a:t>IPR-intensive industries</a:t>
            </a:r>
          </a:p>
        </p:txBody>
      </p:sp>
      <p:sp>
        <p:nvSpPr>
          <p:cNvPr id="17" name="Text Box 19"/>
          <p:cNvSpPr txBox="1">
            <a:spLocks noChangeArrowheads="1"/>
          </p:cNvSpPr>
          <p:nvPr/>
        </p:nvSpPr>
        <p:spPr bwMode="auto">
          <a:xfrm>
            <a:off x="677780" y="4632536"/>
            <a:ext cx="7852859" cy="246221"/>
          </a:xfrm>
          <a:prstGeom prst="rect">
            <a:avLst/>
          </a:prstGeom>
          <a:noFill/>
          <a:ln>
            <a:noFill/>
          </a:ln>
          <a:effectLst/>
          <a:extLst>
            <a:ext uri="{909E8E84-426E-40DD-AFC4-6F175D3DCCD1}">
              <a14:hiddenFill xmlns:a14="http://schemas.microsoft.com/office/drawing/2010/main">
                <a:solidFill>
                  <a:srgbClr val="8A949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b">
            <a:spAutoFit/>
          </a:bodyPr>
          <a:lstStyle>
            <a:lvl1pPr eaLnBrk="0" hangingPunct="0">
              <a:spcBef>
                <a:spcPct val="20000"/>
              </a:spcBef>
              <a:buFont typeface="Wingdings" pitchFamily="2" charset="2"/>
              <a:buChar char="§"/>
              <a:defRPr sz="2000">
                <a:solidFill>
                  <a:srgbClr val="404B56"/>
                </a:solidFill>
                <a:latin typeface="Arial" pitchFamily="34" charset="0"/>
              </a:defRPr>
            </a:lvl1pPr>
            <a:lvl2pPr marL="742950" indent="-285750" eaLnBrk="0" hangingPunct="0">
              <a:spcBef>
                <a:spcPct val="20000"/>
              </a:spcBef>
              <a:buFont typeface="Arial" pitchFamily="34" charset="0"/>
              <a:buChar char="–"/>
              <a:defRPr sz="2000">
                <a:solidFill>
                  <a:srgbClr val="404B56"/>
                </a:solidFill>
                <a:latin typeface="Arial" pitchFamily="34" charset="0"/>
              </a:defRPr>
            </a:lvl2pPr>
            <a:lvl3pPr marL="1143000" indent="-228600" eaLnBrk="0" hangingPunct="0">
              <a:spcBef>
                <a:spcPct val="20000"/>
              </a:spcBef>
              <a:buFont typeface="Wingdings" pitchFamily="2" charset="2"/>
              <a:buChar char="§"/>
              <a:defRPr sz="2000">
                <a:solidFill>
                  <a:srgbClr val="404B56"/>
                </a:solidFill>
                <a:latin typeface="Arial" pitchFamily="34" charset="0"/>
              </a:defRPr>
            </a:lvl3pPr>
            <a:lvl4pPr marL="1600200" indent="-228600" eaLnBrk="0" hangingPunct="0">
              <a:spcBef>
                <a:spcPct val="20000"/>
              </a:spcBef>
              <a:buFont typeface="Arial" pitchFamily="34" charset="0"/>
              <a:buChar char="–"/>
              <a:defRPr sz="2000">
                <a:solidFill>
                  <a:srgbClr val="404B56"/>
                </a:solidFill>
                <a:latin typeface="Arial" pitchFamily="34" charset="0"/>
              </a:defRPr>
            </a:lvl4pPr>
            <a:lvl5pPr marL="2057400" indent="-228600" eaLnBrk="0" hangingPunct="0">
              <a:spcBef>
                <a:spcPct val="20000"/>
              </a:spcBef>
              <a:buChar char="•"/>
              <a:defRPr sz="2000">
                <a:solidFill>
                  <a:srgbClr val="404B56"/>
                </a:solidFill>
                <a:latin typeface="Arial" pitchFamily="34" charset="0"/>
              </a:defRPr>
            </a:lvl5pPr>
            <a:lvl6pPr marL="2514600" indent="-228600" eaLnBrk="0" fontAlgn="base" hangingPunct="0">
              <a:spcBef>
                <a:spcPct val="20000"/>
              </a:spcBef>
              <a:spcAft>
                <a:spcPct val="0"/>
              </a:spcAft>
              <a:buChar char="•"/>
              <a:defRPr sz="2000">
                <a:solidFill>
                  <a:srgbClr val="404B56"/>
                </a:solidFill>
                <a:latin typeface="Arial" pitchFamily="34" charset="0"/>
              </a:defRPr>
            </a:lvl6pPr>
            <a:lvl7pPr marL="2971800" indent="-228600" eaLnBrk="0" fontAlgn="base" hangingPunct="0">
              <a:spcBef>
                <a:spcPct val="20000"/>
              </a:spcBef>
              <a:spcAft>
                <a:spcPct val="0"/>
              </a:spcAft>
              <a:buChar char="•"/>
              <a:defRPr sz="2000">
                <a:solidFill>
                  <a:srgbClr val="404B56"/>
                </a:solidFill>
                <a:latin typeface="Arial" pitchFamily="34" charset="0"/>
              </a:defRPr>
            </a:lvl7pPr>
            <a:lvl8pPr marL="3429000" indent="-228600" eaLnBrk="0" fontAlgn="base" hangingPunct="0">
              <a:spcBef>
                <a:spcPct val="20000"/>
              </a:spcBef>
              <a:spcAft>
                <a:spcPct val="0"/>
              </a:spcAft>
              <a:buChar char="•"/>
              <a:defRPr sz="2000">
                <a:solidFill>
                  <a:srgbClr val="404B56"/>
                </a:solidFill>
                <a:latin typeface="Arial" pitchFamily="34" charset="0"/>
              </a:defRPr>
            </a:lvl8pPr>
            <a:lvl9pPr marL="3886200" indent="-228600" eaLnBrk="0" fontAlgn="base" hangingPunct="0">
              <a:spcBef>
                <a:spcPct val="20000"/>
              </a:spcBef>
              <a:spcAft>
                <a:spcPct val="0"/>
              </a:spcAft>
              <a:buChar char="•"/>
              <a:defRPr sz="2000">
                <a:solidFill>
                  <a:srgbClr val="404B56"/>
                </a:solidFill>
                <a:latin typeface="Arial" pitchFamily="34" charset="0"/>
              </a:defRPr>
            </a:lvl9pPr>
          </a:lstStyle>
          <a:p>
            <a:pPr eaLnBrk="1" hangingPunct="1">
              <a:spcBef>
                <a:spcPct val="0"/>
              </a:spcBef>
              <a:buFontTx/>
              <a:buNone/>
            </a:pPr>
            <a:r>
              <a:rPr lang="en-GB" altLang="en-US" sz="800" dirty="0">
                <a:solidFill>
                  <a:srgbClr val="404955"/>
                </a:solidFill>
              </a:rPr>
              <a:t>Source: IPR-intensive industries and economic performance in the European Union – Joint Report 2016 from the EPO and EUPIO – Data </a:t>
            </a:r>
            <a:r>
              <a:rPr lang="en-GB" altLang="en-US" sz="800" dirty="0" smtClean="0">
                <a:solidFill>
                  <a:srgbClr val="404955"/>
                </a:solidFill>
              </a:rPr>
              <a:t>2011-2013.</a:t>
            </a:r>
            <a:r>
              <a:rPr lang="en-GB" altLang="en-US" sz="800" dirty="0">
                <a:solidFill>
                  <a:srgbClr val="404955"/>
                </a:solidFill>
              </a:rPr>
              <a:t/>
            </a:r>
            <a:br>
              <a:rPr lang="en-GB" altLang="en-US" sz="800" dirty="0">
                <a:solidFill>
                  <a:srgbClr val="404955"/>
                </a:solidFill>
              </a:rPr>
            </a:br>
            <a:r>
              <a:rPr lang="en-GB" altLang="en-US" sz="800" dirty="0">
                <a:solidFill>
                  <a:srgbClr val="404955"/>
                </a:solidFill>
              </a:rPr>
              <a:t>Note: IPR: IP rights: trade marks, patents, designs, copyrights, geographical indications and plant variety </a:t>
            </a:r>
            <a:r>
              <a:rPr lang="en-GB" altLang="en-US" sz="800" dirty="0" smtClean="0">
                <a:solidFill>
                  <a:srgbClr val="404955"/>
                </a:solidFill>
              </a:rPr>
              <a:t>rights.</a:t>
            </a:r>
            <a:endParaRPr lang="en-GB" altLang="en-US" sz="800" dirty="0">
              <a:solidFill>
                <a:srgbClr val="404955"/>
              </a:solidFill>
            </a:endParaRPr>
          </a:p>
        </p:txBody>
      </p:sp>
    </p:spTree>
    <p:extLst>
      <p:ext uri="{BB962C8B-B14F-4D97-AF65-F5344CB8AC3E}">
        <p14:creationId xmlns:p14="http://schemas.microsoft.com/office/powerpoint/2010/main" val="2621352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3"/>
          <p:cNvSpPr>
            <a:spLocks noGrp="1" noChangeArrowheads="1"/>
          </p:cNvSpPr>
          <p:nvPr>
            <p:ph type="body" sz="quarter" idx="16"/>
          </p:nvPr>
        </p:nvSpPr>
        <p:spPr/>
        <p:txBody>
          <a:bodyPr/>
          <a:lstStyle/>
          <a:p>
            <a:r>
              <a:rPr lang="en-GB" altLang="en-US"/>
              <a:t>Contents</a:t>
            </a:r>
            <a:endParaRPr lang="en-GB" altLang="en-US" dirty="0"/>
          </a:p>
        </p:txBody>
      </p:sp>
      <p:sp>
        <p:nvSpPr>
          <p:cNvPr id="3" name="Text Placeholder 2"/>
          <p:cNvSpPr>
            <a:spLocks noGrp="1"/>
          </p:cNvSpPr>
          <p:nvPr>
            <p:ph type="body" sz="quarter" idx="17"/>
          </p:nvPr>
        </p:nvSpPr>
        <p:spPr/>
        <p:txBody>
          <a:bodyPr/>
          <a:lstStyle/>
          <a:p>
            <a:pPr>
              <a:spcBef>
                <a:spcPts val="600"/>
              </a:spcBef>
            </a:pPr>
            <a:r>
              <a:rPr lang="en-GB" altLang="en-US" sz="2000" dirty="0" smtClean="0"/>
              <a:t>EPO’s Mission Statement</a:t>
            </a:r>
            <a:endParaRPr lang="en-GB" altLang="en-US" sz="2000" dirty="0"/>
          </a:p>
          <a:p>
            <a:pPr>
              <a:spcBef>
                <a:spcPts val="600"/>
              </a:spcBef>
            </a:pPr>
            <a:r>
              <a:rPr lang="en-GB" altLang="en-US" sz="2000" dirty="0" smtClean="0">
                <a:solidFill>
                  <a:schemeClr val="accent2"/>
                </a:solidFill>
              </a:rPr>
              <a:t>Patent Information</a:t>
            </a:r>
            <a:endParaRPr lang="en-GB" altLang="en-US" sz="2000" dirty="0">
              <a:solidFill>
                <a:schemeClr val="accent2"/>
              </a:solidFill>
            </a:endParaRPr>
          </a:p>
          <a:p>
            <a:pPr>
              <a:spcBef>
                <a:spcPts val="600"/>
              </a:spcBef>
              <a:buClr>
                <a:schemeClr val="tx1"/>
              </a:buClr>
            </a:pPr>
            <a:r>
              <a:rPr lang="en-GB" altLang="en-US" sz="2000" dirty="0"/>
              <a:t>Quantum Technology</a:t>
            </a:r>
          </a:p>
          <a:p>
            <a:pPr>
              <a:spcBef>
                <a:spcPts val="600"/>
              </a:spcBef>
              <a:buClr>
                <a:schemeClr val="tx1"/>
              </a:buClr>
            </a:pPr>
            <a:r>
              <a:rPr lang="en-GB" altLang="en-US" sz="2000" dirty="0"/>
              <a:t>Quantum Sensing &amp; Metrology</a:t>
            </a:r>
          </a:p>
          <a:p>
            <a:pPr>
              <a:spcBef>
                <a:spcPts val="600"/>
              </a:spcBef>
              <a:buClr>
                <a:schemeClr val="tx1"/>
              </a:buClr>
            </a:pPr>
            <a:r>
              <a:rPr lang="en-GB" altLang="en-US" sz="2000" dirty="0"/>
              <a:t>Patent Landscaping Study</a:t>
            </a:r>
          </a:p>
          <a:p>
            <a:pPr>
              <a:spcBef>
                <a:spcPts val="600"/>
              </a:spcBef>
              <a:buClr>
                <a:schemeClr val="tx1"/>
              </a:buClr>
            </a:pPr>
            <a:r>
              <a:rPr lang="en-GB" sz="2000" dirty="0"/>
              <a:t>Future Plans</a:t>
            </a:r>
          </a:p>
          <a:p>
            <a:pPr>
              <a:spcBef>
                <a:spcPts val="600"/>
              </a:spcBef>
            </a:pPr>
            <a:r>
              <a:rPr lang="en-GB" sz="2000" dirty="0"/>
              <a:t>Acknowledgements</a:t>
            </a:r>
          </a:p>
          <a:p>
            <a:pPr>
              <a:spcBef>
                <a:spcPts val="600"/>
              </a:spcBef>
              <a:buClr>
                <a:schemeClr val="tx1"/>
              </a:buClr>
            </a:pPr>
            <a:r>
              <a:rPr lang="en-GB" sz="2000" dirty="0"/>
              <a:t>Contact Us</a:t>
            </a:r>
          </a:p>
        </p:txBody>
      </p:sp>
      <p:sp>
        <p:nvSpPr>
          <p:cNvPr id="2" name="Slide Number Placeholder 1"/>
          <p:cNvSpPr>
            <a:spLocks noGrp="1"/>
          </p:cNvSpPr>
          <p:nvPr>
            <p:ph type="sldNum" sz="quarter" idx="20"/>
          </p:nvPr>
        </p:nvSpPr>
        <p:spPr/>
        <p:txBody>
          <a:bodyPr/>
          <a:lstStyle/>
          <a:p>
            <a:fld id="{9DF67F17-3E1A-4193-A15F-15F53DD43041}" type="slidenum">
              <a:rPr lang="en-GB" smtClean="0"/>
              <a:pPr/>
              <a:t>5</a:t>
            </a:fld>
            <a:endParaRPr lang="en-GB" dirty="0"/>
          </a:p>
        </p:txBody>
      </p:sp>
    </p:spTree>
    <p:extLst>
      <p:ext uri="{BB962C8B-B14F-4D97-AF65-F5344CB8AC3E}">
        <p14:creationId xmlns:p14="http://schemas.microsoft.com/office/powerpoint/2010/main" val="1101756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GB" dirty="0" smtClean="0"/>
              <a:t>Patent Information</a:t>
            </a:r>
            <a:endParaRPr lang="en-GB" dirty="0"/>
          </a:p>
        </p:txBody>
      </p:sp>
      <p:sp>
        <p:nvSpPr>
          <p:cNvPr id="3" name="Text Placeholder 2"/>
          <p:cNvSpPr>
            <a:spLocks noGrp="1"/>
          </p:cNvSpPr>
          <p:nvPr>
            <p:ph type="body" sz="quarter" idx="17"/>
          </p:nvPr>
        </p:nvSpPr>
        <p:spPr/>
        <p:txBody>
          <a:bodyPr/>
          <a:lstStyle/>
          <a:p>
            <a:r>
              <a:rPr lang="en-GB" altLang="en-US" sz="2000" dirty="0"/>
              <a:t>Use Patent information as an important source of </a:t>
            </a:r>
            <a:r>
              <a:rPr lang="en-GB" altLang="en-US" sz="2000" dirty="0">
                <a:solidFill>
                  <a:schemeClr val="accent2"/>
                </a:solidFill>
              </a:rPr>
              <a:t>technical, legal </a:t>
            </a:r>
            <a:r>
              <a:rPr lang="en-GB" altLang="en-US" sz="2000" dirty="0"/>
              <a:t>and </a:t>
            </a:r>
            <a:r>
              <a:rPr lang="en-GB" altLang="en-US" sz="2000" dirty="0">
                <a:solidFill>
                  <a:schemeClr val="accent2"/>
                </a:solidFill>
              </a:rPr>
              <a:t>business-related information</a:t>
            </a:r>
          </a:p>
          <a:p>
            <a:pPr>
              <a:spcBef>
                <a:spcPts val="1200"/>
              </a:spcBef>
            </a:pPr>
            <a:r>
              <a:rPr lang="en-GB" altLang="en-US" sz="2000" dirty="0"/>
              <a:t>Use (free) patent databases to </a:t>
            </a:r>
            <a:r>
              <a:rPr lang="en-GB" altLang="en-US" sz="2000" dirty="0">
                <a:solidFill>
                  <a:schemeClr val="accent2"/>
                </a:solidFill>
              </a:rPr>
              <a:t>retrieve strategic information</a:t>
            </a:r>
          </a:p>
          <a:p>
            <a:pPr lvl="1"/>
            <a:r>
              <a:rPr lang="en-GB" altLang="en-US" sz="2000" dirty="0"/>
              <a:t>consult them </a:t>
            </a:r>
            <a:r>
              <a:rPr lang="en-GB" altLang="en-US" sz="2000" dirty="0">
                <a:solidFill>
                  <a:schemeClr val="accent2"/>
                </a:solidFill>
              </a:rPr>
              <a:t>before</a:t>
            </a:r>
            <a:r>
              <a:rPr lang="en-GB" altLang="en-US" sz="2000" dirty="0"/>
              <a:t> and </a:t>
            </a:r>
            <a:r>
              <a:rPr lang="en-GB" altLang="en-US" sz="2000" dirty="0">
                <a:solidFill>
                  <a:schemeClr val="accent2"/>
                </a:solidFill>
              </a:rPr>
              <a:t>during</a:t>
            </a:r>
            <a:r>
              <a:rPr lang="en-GB" altLang="en-US" sz="2000" dirty="0"/>
              <a:t> research, development and commercialisation</a:t>
            </a:r>
          </a:p>
          <a:p>
            <a:pPr>
              <a:spcBef>
                <a:spcPts val="1200"/>
              </a:spcBef>
            </a:pPr>
            <a:r>
              <a:rPr lang="en-GB" altLang="zh-CN" sz="2000" dirty="0"/>
              <a:t>Use </a:t>
            </a:r>
            <a:r>
              <a:rPr lang="en-GB" altLang="zh-CN" sz="2000" dirty="0">
                <a:solidFill>
                  <a:schemeClr val="accent2"/>
                </a:solidFill>
              </a:rPr>
              <a:t>Espacenet</a:t>
            </a:r>
            <a:r>
              <a:rPr lang="en-GB" altLang="zh-CN" sz="2000" dirty="0"/>
              <a:t> and other free sources to identify </a:t>
            </a:r>
          </a:p>
          <a:p>
            <a:pPr lvl="1"/>
            <a:r>
              <a:rPr lang="en-GB" altLang="zh-CN" sz="2000" dirty="0">
                <a:solidFill>
                  <a:schemeClr val="accent2"/>
                </a:solidFill>
              </a:rPr>
              <a:t>existing technologies</a:t>
            </a:r>
          </a:p>
          <a:p>
            <a:pPr lvl="1"/>
            <a:r>
              <a:rPr lang="en-GB" altLang="zh-CN" sz="2000" dirty="0"/>
              <a:t>gaps in technology</a:t>
            </a:r>
          </a:p>
          <a:p>
            <a:pPr lvl="1"/>
            <a:r>
              <a:rPr lang="en-GB" altLang="zh-CN" sz="2000" dirty="0">
                <a:solidFill>
                  <a:schemeClr val="accent2"/>
                </a:solidFill>
              </a:rPr>
              <a:t>key</a:t>
            </a:r>
            <a:r>
              <a:rPr lang="en-GB" altLang="zh-CN" sz="2000" dirty="0"/>
              <a:t> </a:t>
            </a:r>
            <a:r>
              <a:rPr lang="en-GB" altLang="zh-CN" sz="2000" dirty="0">
                <a:solidFill>
                  <a:schemeClr val="accent2"/>
                </a:solidFill>
              </a:rPr>
              <a:t>players</a:t>
            </a:r>
          </a:p>
          <a:p>
            <a:pPr lvl="1"/>
            <a:r>
              <a:rPr lang="en-GB" altLang="zh-CN" sz="2000" dirty="0"/>
              <a:t>potential </a:t>
            </a:r>
            <a:r>
              <a:rPr lang="en-GB" altLang="zh-CN" sz="2000" dirty="0">
                <a:solidFill>
                  <a:schemeClr val="accent2"/>
                </a:solidFill>
              </a:rPr>
              <a:t>infringement</a:t>
            </a:r>
            <a:r>
              <a:rPr lang="en-GB" altLang="zh-CN" sz="2000" dirty="0"/>
              <a:t> and </a:t>
            </a:r>
            <a:r>
              <a:rPr lang="en-GB" altLang="zh-CN" sz="2000" dirty="0">
                <a:solidFill>
                  <a:schemeClr val="accent2"/>
                </a:solidFill>
              </a:rPr>
              <a:t>trends</a:t>
            </a:r>
          </a:p>
          <a:p>
            <a:endParaRPr lang="en-GB" dirty="0"/>
          </a:p>
        </p:txBody>
      </p:sp>
      <p:sp>
        <p:nvSpPr>
          <p:cNvPr id="4" name="Slide Number Placeholder 3"/>
          <p:cNvSpPr>
            <a:spLocks noGrp="1"/>
          </p:cNvSpPr>
          <p:nvPr>
            <p:ph type="sldNum" sz="quarter" idx="20"/>
          </p:nvPr>
        </p:nvSpPr>
        <p:spPr/>
        <p:txBody>
          <a:bodyPr/>
          <a:lstStyle/>
          <a:p>
            <a:fld id="{9DF67F17-3E1A-4193-A15F-15F53DD43041}" type="slidenum">
              <a:rPr lang="en-GB" smtClean="0"/>
              <a:pPr/>
              <a:t>6</a:t>
            </a:fld>
            <a:endParaRPr lang="en-GB" dirty="0"/>
          </a:p>
        </p:txBody>
      </p:sp>
    </p:spTree>
    <p:extLst>
      <p:ext uri="{BB962C8B-B14F-4D97-AF65-F5344CB8AC3E}">
        <p14:creationId xmlns:p14="http://schemas.microsoft.com/office/powerpoint/2010/main" val="21361648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xtBox 140">
            <a:extLst>
              <a:ext uri="{FF2B5EF4-FFF2-40B4-BE49-F238E27FC236}">
                <a16:creationId xmlns:a16="http://schemas.microsoft.com/office/drawing/2014/main" xmlns="" id="{73E1C447-776D-4F98-B48D-355A4AA7E459}"/>
              </a:ext>
            </a:extLst>
          </p:cNvPr>
          <p:cNvSpPr txBox="1"/>
          <p:nvPr/>
        </p:nvSpPr>
        <p:spPr>
          <a:xfrm>
            <a:off x="6058557" y="970325"/>
            <a:ext cx="2472079" cy="972000"/>
          </a:xfrm>
          <a:prstGeom prst="rect">
            <a:avLst/>
          </a:prstGeom>
          <a:solidFill>
            <a:srgbClr val="EEF2F5"/>
          </a:solidFill>
          <a:ln w="12700">
            <a:noFill/>
          </a:ln>
        </p:spPr>
        <p:txBody>
          <a:bodyPr wrap="square" rtlCol="0" anchor="ctr">
            <a:noAutofit/>
          </a:bodyPr>
          <a:lstStyle/>
          <a:p>
            <a:r>
              <a:rPr lang="en-GB" altLang="en-US" sz="2000" kern="0" dirty="0">
                <a:solidFill>
                  <a:schemeClr val="accent2"/>
                </a:solidFill>
              </a:rPr>
              <a:t>Technical</a:t>
            </a:r>
            <a:br>
              <a:rPr lang="en-GB" altLang="en-US" sz="2000" kern="0" dirty="0">
                <a:solidFill>
                  <a:schemeClr val="accent2"/>
                </a:solidFill>
              </a:rPr>
            </a:br>
            <a:r>
              <a:rPr lang="en-GB" altLang="en-US" sz="2000" kern="0" dirty="0">
                <a:solidFill>
                  <a:schemeClr val="accent2"/>
                </a:solidFill>
              </a:rPr>
              <a:t>information</a:t>
            </a:r>
          </a:p>
        </p:txBody>
      </p:sp>
      <p:sp>
        <p:nvSpPr>
          <p:cNvPr id="243" name="TextBox 140">
            <a:extLst>
              <a:ext uri="{FF2B5EF4-FFF2-40B4-BE49-F238E27FC236}">
                <a16:creationId xmlns:a16="http://schemas.microsoft.com/office/drawing/2014/main" xmlns="" id="{9C35D5EC-8A8A-4DF4-A078-BBE909AD5607}"/>
              </a:ext>
            </a:extLst>
          </p:cNvPr>
          <p:cNvSpPr txBox="1"/>
          <p:nvPr/>
        </p:nvSpPr>
        <p:spPr>
          <a:xfrm>
            <a:off x="6058556" y="2149702"/>
            <a:ext cx="2472079" cy="972000"/>
          </a:xfrm>
          <a:prstGeom prst="rect">
            <a:avLst/>
          </a:prstGeom>
          <a:solidFill>
            <a:srgbClr val="EEF2F5"/>
          </a:solidFill>
          <a:ln w="12700">
            <a:noFill/>
          </a:ln>
        </p:spPr>
        <p:txBody>
          <a:bodyPr wrap="square" rtlCol="0" anchor="ctr">
            <a:noAutofit/>
          </a:bodyPr>
          <a:lstStyle/>
          <a:p>
            <a:r>
              <a:rPr lang="en-GB" altLang="en-US" sz="2000" kern="0" dirty="0">
                <a:solidFill>
                  <a:schemeClr val="accent2"/>
                </a:solidFill>
              </a:rPr>
              <a:t>Legal</a:t>
            </a:r>
            <a:br>
              <a:rPr lang="en-GB" altLang="en-US" sz="2000" kern="0" dirty="0">
                <a:solidFill>
                  <a:schemeClr val="accent2"/>
                </a:solidFill>
              </a:rPr>
            </a:br>
            <a:r>
              <a:rPr lang="en-GB" altLang="en-US" sz="2000" kern="0" dirty="0">
                <a:solidFill>
                  <a:schemeClr val="accent2"/>
                </a:solidFill>
              </a:rPr>
              <a:t>information</a:t>
            </a:r>
          </a:p>
        </p:txBody>
      </p:sp>
      <p:sp>
        <p:nvSpPr>
          <p:cNvPr id="244" name="TextBox 140">
            <a:extLst>
              <a:ext uri="{FF2B5EF4-FFF2-40B4-BE49-F238E27FC236}">
                <a16:creationId xmlns:a16="http://schemas.microsoft.com/office/drawing/2014/main" xmlns="" id="{6746974B-579F-41CD-AA86-0A2B1917C59E}"/>
              </a:ext>
            </a:extLst>
          </p:cNvPr>
          <p:cNvSpPr txBox="1"/>
          <p:nvPr/>
        </p:nvSpPr>
        <p:spPr>
          <a:xfrm>
            <a:off x="6058555" y="3412640"/>
            <a:ext cx="2472079" cy="972000"/>
          </a:xfrm>
          <a:prstGeom prst="rect">
            <a:avLst/>
          </a:prstGeom>
          <a:solidFill>
            <a:srgbClr val="EEF2F5"/>
          </a:solidFill>
          <a:ln w="12700">
            <a:noFill/>
          </a:ln>
        </p:spPr>
        <p:txBody>
          <a:bodyPr wrap="square" rtlCol="0" anchor="ctr">
            <a:noAutofit/>
          </a:bodyPr>
          <a:lstStyle/>
          <a:p>
            <a:r>
              <a:rPr lang="en-GB" altLang="en-US" sz="2000" kern="0" dirty="0">
                <a:solidFill>
                  <a:schemeClr val="accent2"/>
                </a:solidFill>
              </a:rPr>
              <a:t>Business</a:t>
            </a:r>
            <a:br>
              <a:rPr lang="en-GB" altLang="en-US" sz="2000" kern="0" dirty="0">
                <a:solidFill>
                  <a:schemeClr val="accent2"/>
                </a:solidFill>
              </a:rPr>
            </a:br>
            <a:r>
              <a:rPr lang="en-GB" altLang="en-US" sz="2000" kern="0" dirty="0">
                <a:solidFill>
                  <a:schemeClr val="accent2"/>
                </a:solidFill>
              </a:rPr>
              <a:t>information</a:t>
            </a:r>
          </a:p>
        </p:txBody>
      </p:sp>
      <p:sp>
        <p:nvSpPr>
          <p:cNvPr id="3" name="Content Placeholder 2"/>
          <p:cNvSpPr>
            <a:spLocks noGrp="1"/>
          </p:cNvSpPr>
          <p:nvPr>
            <p:ph type="body" sz="quarter" idx="16"/>
          </p:nvPr>
        </p:nvSpPr>
        <p:spPr/>
        <p:txBody>
          <a:bodyPr/>
          <a:lstStyle/>
          <a:p>
            <a:r>
              <a:rPr lang="en-GB" dirty="0" smtClean="0"/>
              <a:t>Patent Information – helping innovation</a:t>
            </a:r>
            <a:endParaRPr lang="en-GB" dirty="0"/>
          </a:p>
        </p:txBody>
      </p:sp>
      <p:sp>
        <p:nvSpPr>
          <p:cNvPr id="9" name="Foliennummernplatzhalter 8">
            <a:extLst>
              <a:ext uri="{FF2B5EF4-FFF2-40B4-BE49-F238E27FC236}">
                <a16:creationId xmlns:a16="http://schemas.microsoft.com/office/drawing/2014/main" xmlns="" id="{8CD3373F-D8D7-4A73-AC3A-1BB7C7F1B4A3}"/>
              </a:ext>
            </a:extLst>
          </p:cNvPr>
          <p:cNvSpPr>
            <a:spLocks noGrp="1"/>
          </p:cNvSpPr>
          <p:nvPr>
            <p:ph type="sldNum" sz="quarter" idx="20"/>
          </p:nvPr>
        </p:nvSpPr>
        <p:spPr/>
        <p:txBody>
          <a:bodyPr/>
          <a:lstStyle/>
          <a:p>
            <a:fld id="{9DF67F17-3E1A-4193-A15F-15F53DD43041}" type="slidenum">
              <a:rPr lang="en-GB" smtClean="0"/>
              <a:pPr/>
              <a:t>7</a:t>
            </a:fld>
            <a:endParaRPr lang="en-GB" dirty="0"/>
          </a:p>
        </p:txBody>
      </p:sp>
      <p:sp>
        <p:nvSpPr>
          <p:cNvPr id="4" name="Rechteck 3">
            <a:extLst>
              <a:ext uri="{FF2B5EF4-FFF2-40B4-BE49-F238E27FC236}">
                <a16:creationId xmlns:a16="http://schemas.microsoft.com/office/drawing/2014/main" xmlns="" id="{6F3C800A-CF77-4714-8B2D-E3C059165EEB}"/>
              </a:ext>
            </a:extLst>
          </p:cNvPr>
          <p:cNvSpPr/>
          <p:nvPr/>
        </p:nvSpPr>
        <p:spPr>
          <a:xfrm>
            <a:off x="684213" y="1140854"/>
            <a:ext cx="4771357" cy="630942"/>
          </a:xfrm>
          <a:prstGeom prst="rect">
            <a:avLst/>
          </a:prstGeom>
        </p:spPr>
        <p:txBody>
          <a:bodyPr lIns="0" tIns="0" rIns="0" bIns="0" anchor="ctr" anchorCtr="0">
            <a:spAutoFit/>
          </a:bodyPr>
          <a:lstStyle/>
          <a:p>
            <a:pPr>
              <a:spcBef>
                <a:spcPts val="600"/>
              </a:spcBef>
            </a:pPr>
            <a:r>
              <a:rPr lang="en-GB" dirty="0"/>
              <a:t>Avoid duplication </a:t>
            </a:r>
            <a:endParaRPr lang="en-GB" dirty="0" smtClean="0"/>
          </a:p>
          <a:p>
            <a:pPr>
              <a:spcBef>
                <a:spcPts val="600"/>
              </a:spcBef>
            </a:pPr>
            <a:r>
              <a:rPr lang="en-GB" altLang="en-US" kern="0" dirty="0" smtClean="0"/>
              <a:t>Identify existing technology</a:t>
            </a:r>
            <a:r>
              <a:rPr lang="en-GB" altLang="en-US" kern="0" dirty="0"/>
              <a:t> </a:t>
            </a:r>
            <a:r>
              <a:rPr lang="en-GB" altLang="en-US" kern="0" dirty="0" smtClean="0"/>
              <a:t>and </a:t>
            </a:r>
            <a:r>
              <a:rPr lang="en-GB" altLang="en-US" kern="0" dirty="0"/>
              <a:t>build on it</a:t>
            </a:r>
          </a:p>
        </p:txBody>
      </p:sp>
      <p:sp>
        <p:nvSpPr>
          <p:cNvPr id="147" name="Rechteck 146">
            <a:extLst>
              <a:ext uri="{FF2B5EF4-FFF2-40B4-BE49-F238E27FC236}">
                <a16:creationId xmlns:a16="http://schemas.microsoft.com/office/drawing/2014/main" xmlns="" id="{AA12E730-AAA7-4615-8B68-999F2124598A}"/>
              </a:ext>
            </a:extLst>
          </p:cNvPr>
          <p:cNvSpPr/>
          <p:nvPr/>
        </p:nvSpPr>
        <p:spPr>
          <a:xfrm>
            <a:off x="684213" y="2316088"/>
            <a:ext cx="4771357" cy="630942"/>
          </a:xfrm>
          <a:prstGeom prst="rect">
            <a:avLst/>
          </a:prstGeom>
        </p:spPr>
        <p:txBody>
          <a:bodyPr lIns="0" tIns="0" rIns="0" bIns="0" anchor="ctr" anchorCtr="0">
            <a:spAutoFit/>
          </a:bodyPr>
          <a:lstStyle/>
          <a:p>
            <a:pPr>
              <a:spcBef>
                <a:spcPts val="600"/>
              </a:spcBef>
            </a:pPr>
            <a:r>
              <a:rPr lang="en-GB" dirty="0" smtClean="0"/>
              <a:t>Check freedom to operate</a:t>
            </a:r>
          </a:p>
          <a:p>
            <a:pPr>
              <a:spcBef>
                <a:spcPts val="600"/>
              </a:spcBef>
            </a:pPr>
            <a:r>
              <a:rPr lang="en-GB" dirty="0" smtClean="0"/>
              <a:t>Avoid infringement of patent rights</a:t>
            </a:r>
            <a:endParaRPr lang="en-GB" dirty="0"/>
          </a:p>
        </p:txBody>
      </p:sp>
      <p:sp>
        <p:nvSpPr>
          <p:cNvPr id="148" name="Rechteck 147">
            <a:extLst>
              <a:ext uri="{FF2B5EF4-FFF2-40B4-BE49-F238E27FC236}">
                <a16:creationId xmlns:a16="http://schemas.microsoft.com/office/drawing/2014/main" xmlns="" id="{6269404E-86B7-442A-BB2E-922C02574D5C}"/>
              </a:ext>
            </a:extLst>
          </p:cNvPr>
          <p:cNvSpPr/>
          <p:nvPr/>
        </p:nvSpPr>
        <p:spPr>
          <a:xfrm>
            <a:off x="684213" y="3399755"/>
            <a:ext cx="4771357" cy="984885"/>
          </a:xfrm>
          <a:prstGeom prst="rect">
            <a:avLst/>
          </a:prstGeom>
        </p:spPr>
        <p:txBody>
          <a:bodyPr lIns="0" tIns="0" rIns="0" bIns="0" anchor="ctr" anchorCtr="0">
            <a:spAutoFit/>
          </a:bodyPr>
          <a:lstStyle/>
          <a:p>
            <a:pPr>
              <a:spcBef>
                <a:spcPts val="600"/>
              </a:spcBef>
            </a:pPr>
            <a:r>
              <a:rPr lang="en-GB" dirty="0" smtClean="0"/>
              <a:t>Monitor competitors</a:t>
            </a:r>
            <a:endParaRPr lang="en-GB" dirty="0"/>
          </a:p>
          <a:p>
            <a:pPr>
              <a:spcBef>
                <a:spcPts val="600"/>
              </a:spcBef>
            </a:pPr>
            <a:r>
              <a:rPr lang="en-GB" dirty="0"/>
              <a:t>Identify new </a:t>
            </a:r>
            <a:r>
              <a:rPr lang="en-GB" dirty="0" smtClean="0"/>
              <a:t>partners</a:t>
            </a:r>
            <a:endParaRPr lang="en-GB" dirty="0"/>
          </a:p>
          <a:p>
            <a:pPr>
              <a:spcBef>
                <a:spcPts val="600"/>
              </a:spcBef>
            </a:pPr>
            <a:r>
              <a:rPr lang="en-GB" dirty="0" smtClean="0"/>
              <a:t>Detect new market and technology trends</a:t>
            </a:r>
            <a:endParaRPr lang="en-GB" dirty="0"/>
          </a:p>
        </p:txBody>
      </p:sp>
      <p:cxnSp>
        <p:nvCxnSpPr>
          <p:cNvPr id="8" name="Gerader Verbinder 7">
            <a:extLst>
              <a:ext uri="{FF2B5EF4-FFF2-40B4-BE49-F238E27FC236}">
                <a16:creationId xmlns:a16="http://schemas.microsoft.com/office/drawing/2014/main" xmlns="" id="{A4A1AF1E-A038-4887-9572-5A147DD8FB75}"/>
              </a:ext>
            </a:extLst>
          </p:cNvPr>
          <p:cNvCxnSpPr>
            <a:cxnSpLocks/>
          </p:cNvCxnSpPr>
          <p:nvPr/>
        </p:nvCxnSpPr>
        <p:spPr>
          <a:xfrm>
            <a:off x="682036" y="2020115"/>
            <a:ext cx="784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Gerader Verbinder 109">
            <a:extLst>
              <a:ext uri="{FF2B5EF4-FFF2-40B4-BE49-F238E27FC236}">
                <a16:creationId xmlns:a16="http://schemas.microsoft.com/office/drawing/2014/main" xmlns="" id="{F4A7F157-4A12-4609-9420-F7CE91767FBF}"/>
              </a:ext>
            </a:extLst>
          </p:cNvPr>
          <p:cNvCxnSpPr>
            <a:cxnSpLocks/>
          </p:cNvCxnSpPr>
          <p:nvPr/>
        </p:nvCxnSpPr>
        <p:spPr>
          <a:xfrm>
            <a:off x="682035" y="3206618"/>
            <a:ext cx="7848600" cy="0"/>
          </a:xfrm>
          <a:prstGeom prst="line">
            <a:avLst/>
          </a:prstGeom>
        </p:spPr>
        <p:style>
          <a:lnRef idx="1">
            <a:schemeClr val="accent1"/>
          </a:lnRef>
          <a:fillRef idx="0">
            <a:schemeClr val="accent1"/>
          </a:fillRef>
          <a:effectRef idx="0">
            <a:schemeClr val="accent1"/>
          </a:effectRef>
          <a:fontRef idx="minor">
            <a:schemeClr val="tx1"/>
          </a:fontRef>
        </p:style>
      </p:cxnSp>
      <p:sp>
        <p:nvSpPr>
          <p:cNvPr id="113" name="AutoShape 9">
            <a:extLst>
              <a:ext uri="{FF2B5EF4-FFF2-40B4-BE49-F238E27FC236}">
                <a16:creationId xmlns:a16="http://schemas.microsoft.com/office/drawing/2014/main" xmlns="" id="{AB9492C0-BF7D-4C29-8660-0608489B5563}"/>
              </a:ext>
            </a:extLst>
          </p:cNvPr>
          <p:cNvSpPr>
            <a:spLocks noChangeArrowheads="1"/>
          </p:cNvSpPr>
          <p:nvPr/>
        </p:nvSpPr>
        <p:spPr bwMode="auto">
          <a:xfrm rot="16200000" flipV="1">
            <a:off x="5519465" y="1395869"/>
            <a:ext cx="381802" cy="120912"/>
          </a:xfrm>
          <a:prstGeom prst="triangle">
            <a:avLst/>
          </a:prstGeom>
          <a:solidFill>
            <a:schemeClr val="accent2"/>
          </a:solidFill>
          <a:ln w="9525" algn="ctr">
            <a:noFill/>
            <a:miter lim="800000"/>
            <a:headEnd/>
            <a:tailEnd/>
          </a:ln>
          <a:effectLst/>
          <a:extLst/>
        </p:spPr>
        <p:txBody>
          <a:bodyPr wrap="none" anchor="ctr"/>
          <a:lstStyle>
            <a:lvl1pPr eaLnBrk="0" hangingPunct="0">
              <a:defRPr>
                <a:solidFill>
                  <a:srgbClr val="404B56"/>
                </a:solidFill>
                <a:latin typeface="Arial" charset="0"/>
              </a:defRPr>
            </a:lvl1pPr>
            <a:lvl2pPr marL="742950" indent="-285750" eaLnBrk="0" hangingPunct="0">
              <a:buChar char="–"/>
              <a:defRPr>
                <a:solidFill>
                  <a:srgbClr val="404B56"/>
                </a:solidFill>
                <a:latin typeface="Arial" charset="0"/>
              </a:defRPr>
            </a:lvl2pPr>
            <a:lvl3pPr marL="1143000" indent="-228600" eaLnBrk="0" hangingPunct="0">
              <a:defRPr>
                <a:solidFill>
                  <a:srgbClr val="404B56"/>
                </a:solidFill>
                <a:latin typeface="Arial" charset="0"/>
              </a:defRPr>
            </a:lvl3pPr>
            <a:lvl4pPr marL="1600200" indent="-228600" eaLnBrk="0" hangingPunct="0">
              <a:buChar char="–"/>
              <a:defRPr>
                <a:solidFill>
                  <a:srgbClr val="404B56"/>
                </a:solidFill>
                <a:latin typeface="Arial" charset="0"/>
              </a:defRPr>
            </a:lvl4pPr>
            <a:lvl5pPr marL="2057400" indent="-228600" eaLnBrk="0" hangingPunct="0">
              <a:buChar char="»"/>
              <a:defRPr>
                <a:solidFill>
                  <a:srgbClr val="404B56"/>
                </a:solidFill>
                <a:latin typeface="Arial" charset="0"/>
              </a:defRPr>
            </a:lvl5pPr>
            <a:lvl6pPr marL="2514600" indent="-228600" eaLnBrk="0" fontAlgn="base" hangingPunct="0">
              <a:spcBef>
                <a:spcPct val="20000"/>
              </a:spcBef>
              <a:spcAft>
                <a:spcPct val="0"/>
              </a:spcAft>
              <a:buChar char="»"/>
              <a:defRPr>
                <a:solidFill>
                  <a:srgbClr val="404B56"/>
                </a:solidFill>
                <a:latin typeface="Arial" charset="0"/>
              </a:defRPr>
            </a:lvl6pPr>
            <a:lvl7pPr marL="2971800" indent="-228600" eaLnBrk="0" fontAlgn="base" hangingPunct="0">
              <a:spcBef>
                <a:spcPct val="20000"/>
              </a:spcBef>
              <a:spcAft>
                <a:spcPct val="0"/>
              </a:spcAft>
              <a:buChar char="»"/>
              <a:defRPr>
                <a:solidFill>
                  <a:srgbClr val="404B56"/>
                </a:solidFill>
                <a:latin typeface="Arial" charset="0"/>
              </a:defRPr>
            </a:lvl7pPr>
            <a:lvl8pPr marL="3429000" indent="-228600" eaLnBrk="0" fontAlgn="base" hangingPunct="0">
              <a:spcBef>
                <a:spcPct val="20000"/>
              </a:spcBef>
              <a:spcAft>
                <a:spcPct val="0"/>
              </a:spcAft>
              <a:buChar char="»"/>
              <a:defRPr>
                <a:solidFill>
                  <a:srgbClr val="404B56"/>
                </a:solidFill>
                <a:latin typeface="Arial" charset="0"/>
              </a:defRPr>
            </a:lvl8pPr>
            <a:lvl9pPr marL="3886200" indent="-228600" eaLnBrk="0" fontAlgn="base" hangingPunct="0">
              <a:spcBef>
                <a:spcPct val="20000"/>
              </a:spcBef>
              <a:spcAft>
                <a:spcPct val="0"/>
              </a:spcAft>
              <a:buChar char="»"/>
              <a:defRPr>
                <a:solidFill>
                  <a:srgbClr val="404B56"/>
                </a:solidFill>
                <a:latin typeface="Arial" charset="0"/>
              </a:defRPr>
            </a:lvl9pPr>
          </a:lstStyle>
          <a:p>
            <a:pPr eaLnBrk="1" hangingPunct="1"/>
            <a:endParaRPr lang="en-GB" altLang="en-US" sz="1350" dirty="0"/>
          </a:p>
        </p:txBody>
      </p:sp>
      <p:sp>
        <p:nvSpPr>
          <p:cNvPr id="114" name="AutoShape 9">
            <a:extLst>
              <a:ext uri="{FF2B5EF4-FFF2-40B4-BE49-F238E27FC236}">
                <a16:creationId xmlns:a16="http://schemas.microsoft.com/office/drawing/2014/main" xmlns="" id="{F1F4A5C1-9FE4-41CC-A4C6-27E20848F8AF}"/>
              </a:ext>
            </a:extLst>
          </p:cNvPr>
          <p:cNvSpPr>
            <a:spLocks noChangeArrowheads="1"/>
          </p:cNvSpPr>
          <p:nvPr/>
        </p:nvSpPr>
        <p:spPr bwMode="auto">
          <a:xfrm rot="16200000" flipV="1">
            <a:off x="5519465" y="2571103"/>
            <a:ext cx="381802" cy="120912"/>
          </a:xfrm>
          <a:prstGeom prst="triangle">
            <a:avLst/>
          </a:prstGeom>
          <a:solidFill>
            <a:schemeClr val="accent2"/>
          </a:solidFill>
          <a:ln w="9525" algn="ctr">
            <a:noFill/>
            <a:miter lim="800000"/>
            <a:headEnd/>
            <a:tailEnd/>
          </a:ln>
          <a:effectLst/>
          <a:extLst/>
        </p:spPr>
        <p:txBody>
          <a:bodyPr wrap="none" anchor="ctr"/>
          <a:lstStyle>
            <a:lvl1pPr eaLnBrk="0" hangingPunct="0">
              <a:defRPr>
                <a:solidFill>
                  <a:srgbClr val="404B56"/>
                </a:solidFill>
                <a:latin typeface="Arial" charset="0"/>
              </a:defRPr>
            </a:lvl1pPr>
            <a:lvl2pPr marL="742950" indent="-285750" eaLnBrk="0" hangingPunct="0">
              <a:buChar char="–"/>
              <a:defRPr>
                <a:solidFill>
                  <a:srgbClr val="404B56"/>
                </a:solidFill>
                <a:latin typeface="Arial" charset="0"/>
              </a:defRPr>
            </a:lvl2pPr>
            <a:lvl3pPr marL="1143000" indent="-228600" eaLnBrk="0" hangingPunct="0">
              <a:defRPr>
                <a:solidFill>
                  <a:srgbClr val="404B56"/>
                </a:solidFill>
                <a:latin typeface="Arial" charset="0"/>
              </a:defRPr>
            </a:lvl3pPr>
            <a:lvl4pPr marL="1600200" indent="-228600" eaLnBrk="0" hangingPunct="0">
              <a:buChar char="–"/>
              <a:defRPr>
                <a:solidFill>
                  <a:srgbClr val="404B56"/>
                </a:solidFill>
                <a:latin typeface="Arial" charset="0"/>
              </a:defRPr>
            </a:lvl4pPr>
            <a:lvl5pPr marL="2057400" indent="-228600" eaLnBrk="0" hangingPunct="0">
              <a:buChar char="»"/>
              <a:defRPr>
                <a:solidFill>
                  <a:srgbClr val="404B56"/>
                </a:solidFill>
                <a:latin typeface="Arial" charset="0"/>
              </a:defRPr>
            </a:lvl5pPr>
            <a:lvl6pPr marL="2514600" indent="-228600" eaLnBrk="0" fontAlgn="base" hangingPunct="0">
              <a:spcBef>
                <a:spcPct val="20000"/>
              </a:spcBef>
              <a:spcAft>
                <a:spcPct val="0"/>
              </a:spcAft>
              <a:buChar char="»"/>
              <a:defRPr>
                <a:solidFill>
                  <a:srgbClr val="404B56"/>
                </a:solidFill>
                <a:latin typeface="Arial" charset="0"/>
              </a:defRPr>
            </a:lvl6pPr>
            <a:lvl7pPr marL="2971800" indent="-228600" eaLnBrk="0" fontAlgn="base" hangingPunct="0">
              <a:spcBef>
                <a:spcPct val="20000"/>
              </a:spcBef>
              <a:spcAft>
                <a:spcPct val="0"/>
              </a:spcAft>
              <a:buChar char="»"/>
              <a:defRPr>
                <a:solidFill>
                  <a:srgbClr val="404B56"/>
                </a:solidFill>
                <a:latin typeface="Arial" charset="0"/>
              </a:defRPr>
            </a:lvl7pPr>
            <a:lvl8pPr marL="3429000" indent="-228600" eaLnBrk="0" fontAlgn="base" hangingPunct="0">
              <a:spcBef>
                <a:spcPct val="20000"/>
              </a:spcBef>
              <a:spcAft>
                <a:spcPct val="0"/>
              </a:spcAft>
              <a:buChar char="»"/>
              <a:defRPr>
                <a:solidFill>
                  <a:srgbClr val="404B56"/>
                </a:solidFill>
                <a:latin typeface="Arial" charset="0"/>
              </a:defRPr>
            </a:lvl8pPr>
            <a:lvl9pPr marL="3886200" indent="-228600" eaLnBrk="0" fontAlgn="base" hangingPunct="0">
              <a:spcBef>
                <a:spcPct val="20000"/>
              </a:spcBef>
              <a:spcAft>
                <a:spcPct val="0"/>
              </a:spcAft>
              <a:buChar char="»"/>
              <a:defRPr>
                <a:solidFill>
                  <a:srgbClr val="404B56"/>
                </a:solidFill>
                <a:latin typeface="Arial" charset="0"/>
              </a:defRPr>
            </a:lvl9pPr>
          </a:lstStyle>
          <a:p>
            <a:pPr eaLnBrk="1" hangingPunct="1"/>
            <a:endParaRPr lang="en-GB" altLang="en-US" sz="1350" dirty="0"/>
          </a:p>
        </p:txBody>
      </p:sp>
      <p:sp>
        <p:nvSpPr>
          <p:cNvPr id="115" name="AutoShape 9">
            <a:extLst>
              <a:ext uri="{FF2B5EF4-FFF2-40B4-BE49-F238E27FC236}">
                <a16:creationId xmlns:a16="http://schemas.microsoft.com/office/drawing/2014/main" xmlns="" id="{27B2BF00-4F22-4E64-9932-386E4055EC50}"/>
              </a:ext>
            </a:extLst>
          </p:cNvPr>
          <p:cNvSpPr>
            <a:spLocks noChangeArrowheads="1"/>
          </p:cNvSpPr>
          <p:nvPr/>
        </p:nvSpPr>
        <p:spPr bwMode="auto">
          <a:xfrm rot="16200000" flipV="1">
            <a:off x="5532640" y="3731305"/>
            <a:ext cx="381802" cy="120912"/>
          </a:xfrm>
          <a:prstGeom prst="triangle">
            <a:avLst/>
          </a:prstGeom>
          <a:solidFill>
            <a:schemeClr val="accent2"/>
          </a:solidFill>
          <a:ln w="9525" algn="ctr">
            <a:noFill/>
            <a:miter lim="800000"/>
            <a:headEnd/>
            <a:tailEnd/>
          </a:ln>
          <a:effectLst/>
          <a:extLst/>
        </p:spPr>
        <p:txBody>
          <a:bodyPr wrap="none" anchor="ctr"/>
          <a:lstStyle>
            <a:lvl1pPr eaLnBrk="0" hangingPunct="0">
              <a:defRPr>
                <a:solidFill>
                  <a:srgbClr val="404B56"/>
                </a:solidFill>
                <a:latin typeface="Arial" charset="0"/>
              </a:defRPr>
            </a:lvl1pPr>
            <a:lvl2pPr marL="742950" indent="-285750" eaLnBrk="0" hangingPunct="0">
              <a:buChar char="–"/>
              <a:defRPr>
                <a:solidFill>
                  <a:srgbClr val="404B56"/>
                </a:solidFill>
                <a:latin typeface="Arial" charset="0"/>
              </a:defRPr>
            </a:lvl2pPr>
            <a:lvl3pPr marL="1143000" indent="-228600" eaLnBrk="0" hangingPunct="0">
              <a:defRPr>
                <a:solidFill>
                  <a:srgbClr val="404B56"/>
                </a:solidFill>
                <a:latin typeface="Arial" charset="0"/>
              </a:defRPr>
            </a:lvl3pPr>
            <a:lvl4pPr marL="1600200" indent="-228600" eaLnBrk="0" hangingPunct="0">
              <a:buChar char="–"/>
              <a:defRPr>
                <a:solidFill>
                  <a:srgbClr val="404B56"/>
                </a:solidFill>
                <a:latin typeface="Arial" charset="0"/>
              </a:defRPr>
            </a:lvl4pPr>
            <a:lvl5pPr marL="2057400" indent="-228600" eaLnBrk="0" hangingPunct="0">
              <a:buChar char="»"/>
              <a:defRPr>
                <a:solidFill>
                  <a:srgbClr val="404B56"/>
                </a:solidFill>
                <a:latin typeface="Arial" charset="0"/>
              </a:defRPr>
            </a:lvl5pPr>
            <a:lvl6pPr marL="2514600" indent="-228600" eaLnBrk="0" fontAlgn="base" hangingPunct="0">
              <a:spcBef>
                <a:spcPct val="20000"/>
              </a:spcBef>
              <a:spcAft>
                <a:spcPct val="0"/>
              </a:spcAft>
              <a:buChar char="»"/>
              <a:defRPr>
                <a:solidFill>
                  <a:srgbClr val="404B56"/>
                </a:solidFill>
                <a:latin typeface="Arial" charset="0"/>
              </a:defRPr>
            </a:lvl6pPr>
            <a:lvl7pPr marL="2971800" indent="-228600" eaLnBrk="0" fontAlgn="base" hangingPunct="0">
              <a:spcBef>
                <a:spcPct val="20000"/>
              </a:spcBef>
              <a:spcAft>
                <a:spcPct val="0"/>
              </a:spcAft>
              <a:buChar char="»"/>
              <a:defRPr>
                <a:solidFill>
                  <a:srgbClr val="404B56"/>
                </a:solidFill>
                <a:latin typeface="Arial" charset="0"/>
              </a:defRPr>
            </a:lvl7pPr>
            <a:lvl8pPr marL="3429000" indent="-228600" eaLnBrk="0" fontAlgn="base" hangingPunct="0">
              <a:spcBef>
                <a:spcPct val="20000"/>
              </a:spcBef>
              <a:spcAft>
                <a:spcPct val="0"/>
              </a:spcAft>
              <a:buChar char="»"/>
              <a:defRPr>
                <a:solidFill>
                  <a:srgbClr val="404B56"/>
                </a:solidFill>
                <a:latin typeface="Arial" charset="0"/>
              </a:defRPr>
            </a:lvl8pPr>
            <a:lvl9pPr marL="3886200" indent="-228600" eaLnBrk="0" fontAlgn="base" hangingPunct="0">
              <a:spcBef>
                <a:spcPct val="20000"/>
              </a:spcBef>
              <a:spcAft>
                <a:spcPct val="0"/>
              </a:spcAft>
              <a:buChar char="»"/>
              <a:defRPr>
                <a:solidFill>
                  <a:srgbClr val="404B56"/>
                </a:solidFill>
                <a:latin typeface="Arial" charset="0"/>
              </a:defRPr>
            </a:lvl9pPr>
          </a:lstStyle>
          <a:p>
            <a:pPr eaLnBrk="1" hangingPunct="1"/>
            <a:endParaRPr lang="en-GB" altLang="en-US" sz="1350" dirty="0"/>
          </a:p>
        </p:txBody>
      </p:sp>
      <p:grpSp>
        <p:nvGrpSpPr>
          <p:cNvPr id="247" name="Gruppieren 246"/>
          <p:cNvGrpSpPr/>
          <p:nvPr/>
        </p:nvGrpSpPr>
        <p:grpSpPr>
          <a:xfrm>
            <a:off x="7706471" y="2275702"/>
            <a:ext cx="720000" cy="720000"/>
            <a:chOff x="4139315" y="3625593"/>
            <a:chExt cx="720000" cy="720000"/>
          </a:xfrm>
        </p:grpSpPr>
        <p:sp>
          <p:nvSpPr>
            <p:cNvPr id="248" name="Freeform 42"/>
            <p:cNvSpPr>
              <a:spLocks/>
            </p:cNvSpPr>
            <p:nvPr/>
          </p:nvSpPr>
          <p:spPr bwMode="auto">
            <a:xfrm>
              <a:off x="4139315" y="3625593"/>
              <a:ext cx="720000" cy="720000"/>
            </a:xfrm>
            <a:custGeom>
              <a:avLst/>
              <a:gdLst>
                <a:gd name="T0" fmla="*/ 45 w 363"/>
                <a:gd name="T1" fmla="*/ 0 h 363"/>
                <a:gd name="T2" fmla="*/ 0 w 363"/>
                <a:gd name="T3" fmla="*/ 45 h 363"/>
                <a:gd name="T4" fmla="*/ 0 w 363"/>
                <a:gd name="T5" fmla="*/ 317 h 363"/>
                <a:gd name="T6" fmla="*/ 45 w 363"/>
                <a:gd name="T7" fmla="*/ 363 h 363"/>
                <a:gd name="T8" fmla="*/ 317 w 363"/>
                <a:gd name="T9" fmla="*/ 363 h 363"/>
                <a:gd name="T10" fmla="*/ 363 w 363"/>
                <a:gd name="T11" fmla="*/ 317 h 363"/>
                <a:gd name="T12" fmla="*/ 363 w 363"/>
                <a:gd name="T13" fmla="*/ 45 h 363"/>
                <a:gd name="T14" fmla="*/ 317 w 363"/>
                <a:gd name="T15" fmla="*/ 0 h 363"/>
                <a:gd name="T16" fmla="*/ 45 w 363"/>
                <a:gd name="T17"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363">
                  <a:moveTo>
                    <a:pt x="45" y="0"/>
                  </a:moveTo>
                  <a:cubicBezTo>
                    <a:pt x="45" y="0"/>
                    <a:pt x="0" y="0"/>
                    <a:pt x="0" y="45"/>
                  </a:cubicBezTo>
                  <a:cubicBezTo>
                    <a:pt x="0" y="317"/>
                    <a:pt x="0" y="317"/>
                    <a:pt x="0" y="317"/>
                  </a:cubicBezTo>
                  <a:cubicBezTo>
                    <a:pt x="0" y="317"/>
                    <a:pt x="0" y="363"/>
                    <a:pt x="45" y="363"/>
                  </a:cubicBezTo>
                  <a:cubicBezTo>
                    <a:pt x="317" y="363"/>
                    <a:pt x="317" y="363"/>
                    <a:pt x="317" y="363"/>
                  </a:cubicBezTo>
                  <a:cubicBezTo>
                    <a:pt x="317" y="363"/>
                    <a:pt x="363" y="363"/>
                    <a:pt x="363" y="317"/>
                  </a:cubicBezTo>
                  <a:cubicBezTo>
                    <a:pt x="363" y="45"/>
                    <a:pt x="363" y="45"/>
                    <a:pt x="363" y="45"/>
                  </a:cubicBezTo>
                  <a:cubicBezTo>
                    <a:pt x="363" y="45"/>
                    <a:pt x="363" y="0"/>
                    <a:pt x="317" y="0"/>
                  </a:cubicBezTo>
                  <a:lnTo>
                    <a:pt x="45" y="0"/>
                  </a:ln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GB" dirty="0"/>
            </a:p>
          </p:txBody>
        </p:sp>
        <p:grpSp>
          <p:nvGrpSpPr>
            <p:cNvPr id="249" name="Gruppieren 248"/>
            <p:cNvGrpSpPr/>
            <p:nvPr/>
          </p:nvGrpSpPr>
          <p:grpSpPr>
            <a:xfrm>
              <a:off x="4188191" y="3697593"/>
              <a:ext cx="622248" cy="576000"/>
              <a:chOff x="4188191" y="3697593"/>
              <a:chExt cx="622248" cy="576000"/>
            </a:xfrm>
          </p:grpSpPr>
          <p:grpSp>
            <p:nvGrpSpPr>
              <p:cNvPr id="250" name="Gruppieren 249"/>
              <p:cNvGrpSpPr>
                <a:grpSpLocks noChangeAspect="1"/>
              </p:cNvGrpSpPr>
              <p:nvPr/>
            </p:nvGrpSpPr>
            <p:grpSpPr>
              <a:xfrm>
                <a:off x="4188191" y="3697593"/>
                <a:ext cx="622248" cy="576000"/>
                <a:chOff x="4989513" y="4043363"/>
                <a:chExt cx="704850" cy="652462"/>
              </a:xfrm>
            </p:grpSpPr>
            <p:sp>
              <p:nvSpPr>
                <p:cNvPr id="253" name="Freeform 39"/>
                <p:cNvSpPr>
                  <a:spLocks noEditPoints="1"/>
                </p:cNvSpPr>
                <p:nvPr/>
              </p:nvSpPr>
              <p:spPr bwMode="auto">
                <a:xfrm>
                  <a:off x="4989513" y="4051300"/>
                  <a:ext cx="704850" cy="644525"/>
                </a:xfrm>
                <a:custGeom>
                  <a:avLst/>
                  <a:gdLst>
                    <a:gd name="T0" fmla="*/ 188 w 188"/>
                    <a:gd name="T1" fmla="*/ 108 h 172"/>
                    <a:gd name="T2" fmla="*/ 188 w 188"/>
                    <a:gd name="T3" fmla="*/ 108 h 172"/>
                    <a:gd name="T4" fmla="*/ 188 w 188"/>
                    <a:gd name="T5" fmla="*/ 108 h 172"/>
                    <a:gd name="T6" fmla="*/ 157 w 188"/>
                    <a:gd name="T7" fmla="*/ 42 h 172"/>
                    <a:gd name="T8" fmla="*/ 158 w 188"/>
                    <a:gd name="T9" fmla="*/ 42 h 172"/>
                    <a:gd name="T10" fmla="*/ 160 w 188"/>
                    <a:gd name="T11" fmla="*/ 39 h 172"/>
                    <a:gd name="T12" fmla="*/ 158 w 188"/>
                    <a:gd name="T13" fmla="*/ 37 h 172"/>
                    <a:gd name="T14" fmla="*/ 105 w 188"/>
                    <a:gd name="T15" fmla="*/ 37 h 172"/>
                    <a:gd name="T16" fmla="*/ 105 w 188"/>
                    <a:gd name="T17" fmla="*/ 12 h 172"/>
                    <a:gd name="T18" fmla="*/ 94 w 188"/>
                    <a:gd name="T19" fmla="*/ 0 h 172"/>
                    <a:gd name="T20" fmla="*/ 83 w 188"/>
                    <a:gd name="T21" fmla="*/ 12 h 172"/>
                    <a:gd name="T22" fmla="*/ 83 w 188"/>
                    <a:gd name="T23" fmla="*/ 37 h 172"/>
                    <a:gd name="T24" fmla="*/ 29 w 188"/>
                    <a:gd name="T25" fmla="*/ 37 h 172"/>
                    <a:gd name="T26" fmla="*/ 27 w 188"/>
                    <a:gd name="T27" fmla="*/ 39 h 172"/>
                    <a:gd name="T28" fmla="*/ 29 w 188"/>
                    <a:gd name="T29" fmla="*/ 42 h 172"/>
                    <a:gd name="T30" fmla="*/ 32 w 188"/>
                    <a:gd name="T31" fmla="*/ 42 h 172"/>
                    <a:gd name="T32" fmla="*/ 0 w 188"/>
                    <a:gd name="T33" fmla="*/ 108 h 172"/>
                    <a:gd name="T34" fmla="*/ 0 w 188"/>
                    <a:gd name="T35" fmla="*/ 108 h 172"/>
                    <a:gd name="T36" fmla="*/ 0 w 188"/>
                    <a:gd name="T37" fmla="*/ 108 h 172"/>
                    <a:gd name="T38" fmla="*/ 0 w 188"/>
                    <a:gd name="T39" fmla="*/ 108 h 172"/>
                    <a:gd name="T40" fmla="*/ 0 w 188"/>
                    <a:gd name="T41" fmla="*/ 108 h 172"/>
                    <a:gd name="T42" fmla="*/ 35 w 188"/>
                    <a:gd name="T43" fmla="*/ 144 h 172"/>
                    <a:gd name="T44" fmla="*/ 71 w 188"/>
                    <a:gd name="T45" fmla="*/ 108 h 172"/>
                    <a:gd name="T46" fmla="*/ 71 w 188"/>
                    <a:gd name="T47" fmla="*/ 108 h 172"/>
                    <a:gd name="T48" fmla="*/ 71 w 188"/>
                    <a:gd name="T49" fmla="*/ 108 h 172"/>
                    <a:gd name="T50" fmla="*/ 71 w 188"/>
                    <a:gd name="T51" fmla="*/ 108 h 172"/>
                    <a:gd name="T52" fmla="*/ 71 w 188"/>
                    <a:gd name="T53" fmla="*/ 108 h 172"/>
                    <a:gd name="T54" fmla="*/ 40 w 188"/>
                    <a:gd name="T55" fmla="*/ 42 h 172"/>
                    <a:gd name="T56" fmla="*/ 83 w 188"/>
                    <a:gd name="T57" fmla="*/ 42 h 172"/>
                    <a:gd name="T58" fmla="*/ 83 w 188"/>
                    <a:gd name="T59" fmla="*/ 160 h 172"/>
                    <a:gd name="T60" fmla="*/ 94 w 188"/>
                    <a:gd name="T61" fmla="*/ 172 h 172"/>
                    <a:gd name="T62" fmla="*/ 105 w 188"/>
                    <a:gd name="T63" fmla="*/ 160 h 172"/>
                    <a:gd name="T64" fmla="*/ 105 w 188"/>
                    <a:gd name="T65" fmla="*/ 42 h 172"/>
                    <a:gd name="T66" fmla="*/ 149 w 188"/>
                    <a:gd name="T67" fmla="*/ 42 h 172"/>
                    <a:gd name="T68" fmla="*/ 118 w 188"/>
                    <a:gd name="T69" fmla="*/ 108 h 172"/>
                    <a:gd name="T70" fmla="*/ 118 w 188"/>
                    <a:gd name="T71" fmla="*/ 108 h 172"/>
                    <a:gd name="T72" fmla="*/ 118 w 188"/>
                    <a:gd name="T73" fmla="*/ 108 h 172"/>
                    <a:gd name="T74" fmla="*/ 118 w 188"/>
                    <a:gd name="T75" fmla="*/ 108 h 172"/>
                    <a:gd name="T76" fmla="*/ 118 w 188"/>
                    <a:gd name="T77" fmla="*/ 108 h 172"/>
                    <a:gd name="T78" fmla="*/ 153 w 188"/>
                    <a:gd name="T79" fmla="*/ 144 h 172"/>
                    <a:gd name="T80" fmla="*/ 188 w 188"/>
                    <a:gd name="T81" fmla="*/ 108 h 172"/>
                    <a:gd name="T82" fmla="*/ 188 w 188"/>
                    <a:gd name="T83" fmla="*/ 108 h 172"/>
                    <a:gd name="T84" fmla="*/ 6 w 188"/>
                    <a:gd name="T85" fmla="*/ 108 h 172"/>
                    <a:gd name="T86" fmla="*/ 36 w 188"/>
                    <a:gd name="T87" fmla="*/ 45 h 172"/>
                    <a:gd name="T88" fmla="*/ 66 w 188"/>
                    <a:gd name="T89" fmla="*/ 108 h 172"/>
                    <a:gd name="T90" fmla="*/ 6 w 188"/>
                    <a:gd name="T91" fmla="*/ 108 h 172"/>
                    <a:gd name="T92" fmla="*/ 123 w 188"/>
                    <a:gd name="T93" fmla="*/ 108 h 172"/>
                    <a:gd name="T94" fmla="*/ 153 w 188"/>
                    <a:gd name="T95" fmla="*/ 46 h 172"/>
                    <a:gd name="T96" fmla="*/ 182 w 188"/>
                    <a:gd name="T97" fmla="*/ 108 h 172"/>
                    <a:gd name="T98" fmla="*/ 123 w 188"/>
                    <a:gd name="T99" fmla="*/ 10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8" h="172">
                      <a:moveTo>
                        <a:pt x="188" y="108"/>
                      </a:moveTo>
                      <a:cubicBezTo>
                        <a:pt x="188" y="108"/>
                        <a:pt x="188" y="108"/>
                        <a:pt x="188" y="108"/>
                      </a:cubicBezTo>
                      <a:cubicBezTo>
                        <a:pt x="188" y="108"/>
                        <a:pt x="188" y="108"/>
                        <a:pt x="188" y="108"/>
                      </a:cubicBezTo>
                      <a:cubicBezTo>
                        <a:pt x="157" y="42"/>
                        <a:pt x="157" y="42"/>
                        <a:pt x="157" y="42"/>
                      </a:cubicBezTo>
                      <a:cubicBezTo>
                        <a:pt x="157" y="42"/>
                        <a:pt x="158" y="42"/>
                        <a:pt x="158" y="42"/>
                      </a:cubicBezTo>
                      <a:cubicBezTo>
                        <a:pt x="159" y="42"/>
                        <a:pt x="160" y="40"/>
                        <a:pt x="160" y="39"/>
                      </a:cubicBezTo>
                      <a:cubicBezTo>
                        <a:pt x="160" y="38"/>
                        <a:pt x="159" y="37"/>
                        <a:pt x="158" y="37"/>
                      </a:cubicBezTo>
                      <a:cubicBezTo>
                        <a:pt x="158" y="37"/>
                        <a:pt x="158" y="37"/>
                        <a:pt x="105" y="37"/>
                      </a:cubicBezTo>
                      <a:cubicBezTo>
                        <a:pt x="105" y="29"/>
                        <a:pt x="105" y="21"/>
                        <a:pt x="105" y="12"/>
                      </a:cubicBezTo>
                      <a:cubicBezTo>
                        <a:pt x="105" y="5"/>
                        <a:pt x="100" y="0"/>
                        <a:pt x="94" y="0"/>
                      </a:cubicBezTo>
                      <a:cubicBezTo>
                        <a:pt x="88" y="0"/>
                        <a:pt x="83" y="5"/>
                        <a:pt x="83" y="12"/>
                      </a:cubicBezTo>
                      <a:cubicBezTo>
                        <a:pt x="83" y="12"/>
                        <a:pt x="83" y="12"/>
                        <a:pt x="83" y="37"/>
                      </a:cubicBezTo>
                      <a:cubicBezTo>
                        <a:pt x="68" y="37"/>
                        <a:pt x="50" y="37"/>
                        <a:pt x="29" y="37"/>
                      </a:cubicBezTo>
                      <a:cubicBezTo>
                        <a:pt x="28" y="37"/>
                        <a:pt x="27" y="38"/>
                        <a:pt x="27" y="39"/>
                      </a:cubicBezTo>
                      <a:cubicBezTo>
                        <a:pt x="27" y="40"/>
                        <a:pt x="28" y="42"/>
                        <a:pt x="29" y="42"/>
                      </a:cubicBezTo>
                      <a:cubicBezTo>
                        <a:pt x="29" y="42"/>
                        <a:pt x="29" y="42"/>
                        <a:pt x="32" y="42"/>
                      </a:cubicBezTo>
                      <a:cubicBezTo>
                        <a:pt x="0" y="108"/>
                        <a:pt x="0" y="108"/>
                        <a:pt x="0" y="108"/>
                      </a:cubicBezTo>
                      <a:cubicBezTo>
                        <a:pt x="0" y="108"/>
                        <a:pt x="0" y="108"/>
                        <a:pt x="0" y="108"/>
                      </a:cubicBezTo>
                      <a:cubicBezTo>
                        <a:pt x="0" y="108"/>
                        <a:pt x="0" y="108"/>
                        <a:pt x="0" y="108"/>
                      </a:cubicBezTo>
                      <a:cubicBezTo>
                        <a:pt x="0" y="108"/>
                        <a:pt x="0" y="108"/>
                        <a:pt x="0" y="108"/>
                      </a:cubicBezTo>
                      <a:cubicBezTo>
                        <a:pt x="0" y="108"/>
                        <a:pt x="0" y="108"/>
                        <a:pt x="0" y="108"/>
                      </a:cubicBezTo>
                      <a:cubicBezTo>
                        <a:pt x="0" y="127"/>
                        <a:pt x="16" y="144"/>
                        <a:pt x="35" y="144"/>
                      </a:cubicBezTo>
                      <a:cubicBezTo>
                        <a:pt x="55" y="144"/>
                        <a:pt x="71" y="127"/>
                        <a:pt x="71" y="108"/>
                      </a:cubicBezTo>
                      <a:cubicBezTo>
                        <a:pt x="71" y="108"/>
                        <a:pt x="71" y="108"/>
                        <a:pt x="71" y="108"/>
                      </a:cubicBezTo>
                      <a:cubicBezTo>
                        <a:pt x="71" y="108"/>
                        <a:pt x="71" y="108"/>
                        <a:pt x="71" y="108"/>
                      </a:cubicBezTo>
                      <a:cubicBezTo>
                        <a:pt x="71" y="108"/>
                        <a:pt x="71" y="108"/>
                        <a:pt x="71" y="108"/>
                      </a:cubicBezTo>
                      <a:cubicBezTo>
                        <a:pt x="71" y="108"/>
                        <a:pt x="71" y="108"/>
                        <a:pt x="71" y="108"/>
                      </a:cubicBezTo>
                      <a:cubicBezTo>
                        <a:pt x="40" y="42"/>
                        <a:pt x="40" y="42"/>
                        <a:pt x="40" y="42"/>
                      </a:cubicBezTo>
                      <a:cubicBezTo>
                        <a:pt x="47" y="42"/>
                        <a:pt x="60" y="42"/>
                        <a:pt x="83" y="42"/>
                      </a:cubicBezTo>
                      <a:cubicBezTo>
                        <a:pt x="83" y="63"/>
                        <a:pt x="83" y="99"/>
                        <a:pt x="83" y="160"/>
                      </a:cubicBezTo>
                      <a:cubicBezTo>
                        <a:pt x="83" y="167"/>
                        <a:pt x="88" y="172"/>
                        <a:pt x="94" y="172"/>
                      </a:cubicBezTo>
                      <a:cubicBezTo>
                        <a:pt x="100" y="172"/>
                        <a:pt x="105" y="167"/>
                        <a:pt x="105" y="160"/>
                      </a:cubicBezTo>
                      <a:cubicBezTo>
                        <a:pt x="105" y="160"/>
                        <a:pt x="105" y="160"/>
                        <a:pt x="105" y="42"/>
                      </a:cubicBezTo>
                      <a:cubicBezTo>
                        <a:pt x="118" y="42"/>
                        <a:pt x="132" y="42"/>
                        <a:pt x="149" y="42"/>
                      </a:cubicBezTo>
                      <a:cubicBezTo>
                        <a:pt x="118" y="108"/>
                        <a:pt x="118" y="108"/>
                        <a:pt x="118" y="108"/>
                      </a:cubicBezTo>
                      <a:cubicBezTo>
                        <a:pt x="118" y="108"/>
                        <a:pt x="118" y="108"/>
                        <a:pt x="118" y="108"/>
                      </a:cubicBezTo>
                      <a:cubicBezTo>
                        <a:pt x="118" y="108"/>
                        <a:pt x="118" y="108"/>
                        <a:pt x="118" y="108"/>
                      </a:cubicBezTo>
                      <a:cubicBezTo>
                        <a:pt x="118" y="108"/>
                        <a:pt x="118" y="108"/>
                        <a:pt x="118" y="108"/>
                      </a:cubicBezTo>
                      <a:cubicBezTo>
                        <a:pt x="118" y="108"/>
                        <a:pt x="118" y="108"/>
                        <a:pt x="118" y="108"/>
                      </a:cubicBezTo>
                      <a:cubicBezTo>
                        <a:pt x="118" y="127"/>
                        <a:pt x="133" y="144"/>
                        <a:pt x="153" y="144"/>
                      </a:cubicBezTo>
                      <a:cubicBezTo>
                        <a:pt x="172" y="144"/>
                        <a:pt x="188" y="127"/>
                        <a:pt x="188" y="108"/>
                      </a:cubicBezTo>
                      <a:cubicBezTo>
                        <a:pt x="188" y="108"/>
                        <a:pt x="188" y="108"/>
                        <a:pt x="188" y="108"/>
                      </a:cubicBezTo>
                      <a:close/>
                      <a:moveTo>
                        <a:pt x="6" y="108"/>
                      </a:moveTo>
                      <a:cubicBezTo>
                        <a:pt x="36" y="45"/>
                        <a:pt x="36" y="45"/>
                        <a:pt x="36" y="45"/>
                      </a:cubicBezTo>
                      <a:cubicBezTo>
                        <a:pt x="66" y="108"/>
                        <a:pt x="66" y="108"/>
                        <a:pt x="66" y="108"/>
                      </a:cubicBezTo>
                      <a:lnTo>
                        <a:pt x="6" y="108"/>
                      </a:lnTo>
                      <a:close/>
                      <a:moveTo>
                        <a:pt x="123" y="108"/>
                      </a:moveTo>
                      <a:cubicBezTo>
                        <a:pt x="153" y="46"/>
                        <a:pt x="153" y="46"/>
                        <a:pt x="153" y="46"/>
                      </a:cubicBezTo>
                      <a:cubicBezTo>
                        <a:pt x="182" y="108"/>
                        <a:pt x="182" y="108"/>
                        <a:pt x="182" y="108"/>
                      </a:cubicBezTo>
                      <a:lnTo>
                        <a:pt x="123" y="108"/>
                      </a:lnTo>
                      <a:close/>
                    </a:path>
                  </a:pathLst>
                </a:custGeom>
                <a:solidFill>
                  <a:srgbClr val="C1CC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4" name="Oval 41"/>
                <p:cNvSpPr>
                  <a:spLocks noChangeArrowheads="1"/>
                </p:cNvSpPr>
                <p:nvPr/>
              </p:nvSpPr>
              <p:spPr bwMode="auto">
                <a:xfrm>
                  <a:off x="5240338" y="4043363"/>
                  <a:ext cx="206375" cy="652462"/>
                </a:xfrm>
                <a:custGeom>
                  <a:avLst/>
                  <a:gdLst/>
                  <a:ahLst/>
                  <a:cxnLst/>
                  <a:rect l="l" t="t" r="r" b="b"/>
                  <a:pathLst>
                    <a:path w="206375" h="652462">
                      <a:moveTo>
                        <a:pt x="0" y="149225"/>
                      </a:moveTo>
                      <a:cubicBezTo>
                        <a:pt x="153843" y="149225"/>
                        <a:pt x="153843" y="149225"/>
                        <a:pt x="153843" y="149225"/>
                      </a:cubicBezTo>
                      <a:cubicBezTo>
                        <a:pt x="153843" y="472198"/>
                        <a:pt x="153843" y="562330"/>
                        <a:pt x="153843" y="562330"/>
                      </a:cubicBezTo>
                      <a:cubicBezTo>
                        <a:pt x="153843" y="584863"/>
                        <a:pt x="180109" y="584863"/>
                        <a:pt x="206375" y="599885"/>
                      </a:cubicBezTo>
                      <a:cubicBezTo>
                        <a:pt x="206375" y="652462"/>
                        <a:pt x="206375" y="652462"/>
                        <a:pt x="206375" y="652462"/>
                      </a:cubicBezTo>
                      <a:cubicBezTo>
                        <a:pt x="0" y="652462"/>
                        <a:pt x="0" y="652462"/>
                        <a:pt x="0" y="652462"/>
                      </a:cubicBezTo>
                      <a:cubicBezTo>
                        <a:pt x="0" y="607396"/>
                        <a:pt x="0" y="607396"/>
                        <a:pt x="0" y="607396"/>
                      </a:cubicBezTo>
                      <a:lnTo>
                        <a:pt x="0" y="600824"/>
                      </a:lnTo>
                      <a:cubicBezTo>
                        <a:pt x="0" y="599885"/>
                        <a:pt x="0" y="599885"/>
                        <a:pt x="0" y="599885"/>
                      </a:cubicBezTo>
                      <a:cubicBezTo>
                        <a:pt x="26266" y="584863"/>
                        <a:pt x="52532" y="584863"/>
                        <a:pt x="52532" y="562330"/>
                      </a:cubicBezTo>
                      <a:cubicBezTo>
                        <a:pt x="52532" y="329489"/>
                        <a:pt x="52532" y="239357"/>
                        <a:pt x="52532" y="239357"/>
                      </a:cubicBezTo>
                      <a:cubicBezTo>
                        <a:pt x="52532" y="213069"/>
                        <a:pt x="26266" y="213069"/>
                        <a:pt x="0" y="198047"/>
                      </a:cubicBezTo>
                      <a:cubicBezTo>
                        <a:pt x="0" y="152981"/>
                        <a:pt x="0" y="152981"/>
                        <a:pt x="0" y="152981"/>
                      </a:cubicBezTo>
                      <a:close/>
                      <a:moveTo>
                        <a:pt x="103188" y="0"/>
                      </a:moveTo>
                      <a:cubicBezTo>
                        <a:pt x="137382" y="0"/>
                        <a:pt x="165101" y="29496"/>
                        <a:pt x="165101" y="65881"/>
                      </a:cubicBezTo>
                      <a:cubicBezTo>
                        <a:pt x="165101" y="102266"/>
                        <a:pt x="137382" y="131762"/>
                        <a:pt x="103188" y="131762"/>
                      </a:cubicBezTo>
                      <a:cubicBezTo>
                        <a:pt x="68994" y="131762"/>
                        <a:pt x="41275" y="102266"/>
                        <a:pt x="41275" y="65881"/>
                      </a:cubicBezTo>
                      <a:cubicBezTo>
                        <a:pt x="41275" y="29496"/>
                        <a:pt x="68994" y="0"/>
                        <a:pt x="103188"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251" name="Freeform 46"/>
              <p:cNvSpPr>
                <a:spLocks noEditPoints="1"/>
              </p:cNvSpPr>
              <p:nvPr/>
            </p:nvSpPr>
            <p:spPr bwMode="auto">
              <a:xfrm>
                <a:off x="4639766" y="3961765"/>
                <a:ext cx="103908" cy="199390"/>
              </a:xfrm>
              <a:custGeom>
                <a:avLst/>
                <a:gdLst>
                  <a:gd name="T0" fmla="*/ 43 w 47"/>
                  <a:gd name="T1" fmla="*/ 16 h 90"/>
                  <a:gd name="T2" fmla="*/ 30 w 47"/>
                  <a:gd name="T3" fmla="*/ 17 h 90"/>
                  <a:gd name="T4" fmla="*/ 28 w 47"/>
                  <a:gd name="T5" fmla="*/ 12 h 90"/>
                  <a:gd name="T6" fmla="*/ 23 w 47"/>
                  <a:gd name="T7" fmla="*/ 10 h 90"/>
                  <a:gd name="T8" fmla="*/ 19 w 47"/>
                  <a:gd name="T9" fmla="*/ 11 h 90"/>
                  <a:gd name="T10" fmla="*/ 17 w 47"/>
                  <a:gd name="T11" fmla="*/ 14 h 90"/>
                  <a:gd name="T12" fmla="*/ 19 w 47"/>
                  <a:gd name="T13" fmla="*/ 19 h 90"/>
                  <a:gd name="T14" fmla="*/ 29 w 47"/>
                  <a:gd name="T15" fmla="*/ 25 h 90"/>
                  <a:gd name="T16" fmla="*/ 40 w 47"/>
                  <a:gd name="T17" fmla="*/ 33 h 90"/>
                  <a:gd name="T18" fmla="*/ 45 w 47"/>
                  <a:gd name="T19" fmla="*/ 39 h 90"/>
                  <a:gd name="T20" fmla="*/ 47 w 47"/>
                  <a:gd name="T21" fmla="*/ 47 h 90"/>
                  <a:gd name="T22" fmla="*/ 45 w 47"/>
                  <a:gd name="T23" fmla="*/ 55 h 90"/>
                  <a:gd name="T24" fmla="*/ 39 w 47"/>
                  <a:gd name="T25" fmla="*/ 62 h 90"/>
                  <a:gd name="T26" fmla="*/ 43 w 47"/>
                  <a:gd name="T27" fmla="*/ 67 h 90"/>
                  <a:gd name="T28" fmla="*/ 44 w 47"/>
                  <a:gd name="T29" fmla="*/ 74 h 90"/>
                  <a:gd name="T30" fmla="*/ 39 w 47"/>
                  <a:gd name="T31" fmla="*/ 85 h 90"/>
                  <a:gd name="T32" fmla="*/ 24 w 47"/>
                  <a:gd name="T33" fmla="*/ 90 h 90"/>
                  <a:gd name="T34" fmla="*/ 9 w 47"/>
                  <a:gd name="T35" fmla="*/ 85 h 90"/>
                  <a:gd name="T36" fmla="*/ 2 w 47"/>
                  <a:gd name="T37" fmla="*/ 73 h 90"/>
                  <a:gd name="T38" fmla="*/ 15 w 47"/>
                  <a:gd name="T39" fmla="*/ 71 h 90"/>
                  <a:gd name="T40" fmla="*/ 18 w 47"/>
                  <a:gd name="T41" fmla="*/ 78 h 90"/>
                  <a:gd name="T42" fmla="*/ 24 w 47"/>
                  <a:gd name="T43" fmla="*/ 80 h 90"/>
                  <a:gd name="T44" fmla="*/ 29 w 47"/>
                  <a:gd name="T45" fmla="*/ 78 h 90"/>
                  <a:gd name="T46" fmla="*/ 31 w 47"/>
                  <a:gd name="T47" fmla="*/ 74 h 90"/>
                  <a:gd name="T48" fmla="*/ 29 w 47"/>
                  <a:gd name="T49" fmla="*/ 70 h 90"/>
                  <a:gd name="T50" fmla="*/ 17 w 47"/>
                  <a:gd name="T51" fmla="*/ 62 h 90"/>
                  <a:gd name="T52" fmla="*/ 3 w 47"/>
                  <a:gd name="T53" fmla="*/ 50 h 90"/>
                  <a:gd name="T54" fmla="*/ 0 w 47"/>
                  <a:gd name="T55" fmla="*/ 40 h 90"/>
                  <a:gd name="T56" fmla="*/ 2 w 47"/>
                  <a:gd name="T57" fmla="*/ 32 h 90"/>
                  <a:gd name="T58" fmla="*/ 8 w 47"/>
                  <a:gd name="T59" fmla="*/ 25 h 90"/>
                  <a:gd name="T60" fmla="*/ 5 w 47"/>
                  <a:gd name="T61" fmla="*/ 20 h 90"/>
                  <a:gd name="T62" fmla="*/ 4 w 47"/>
                  <a:gd name="T63" fmla="*/ 15 h 90"/>
                  <a:gd name="T64" fmla="*/ 9 w 47"/>
                  <a:gd name="T65" fmla="*/ 4 h 90"/>
                  <a:gd name="T66" fmla="*/ 23 w 47"/>
                  <a:gd name="T67" fmla="*/ 0 h 90"/>
                  <a:gd name="T68" fmla="*/ 37 w 47"/>
                  <a:gd name="T69" fmla="*/ 4 h 90"/>
                  <a:gd name="T70" fmla="*/ 43 w 47"/>
                  <a:gd name="T71" fmla="*/ 16 h 90"/>
                  <a:gd name="T72" fmla="*/ 32 w 47"/>
                  <a:gd name="T73" fmla="*/ 56 h 90"/>
                  <a:gd name="T74" fmla="*/ 35 w 47"/>
                  <a:gd name="T75" fmla="*/ 52 h 90"/>
                  <a:gd name="T76" fmla="*/ 36 w 47"/>
                  <a:gd name="T77" fmla="*/ 49 h 90"/>
                  <a:gd name="T78" fmla="*/ 35 w 47"/>
                  <a:gd name="T79" fmla="*/ 46 h 90"/>
                  <a:gd name="T80" fmla="*/ 29 w 47"/>
                  <a:gd name="T81" fmla="*/ 41 h 90"/>
                  <a:gd name="T82" fmla="*/ 16 w 47"/>
                  <a:gd name="T83" fmla="*/ 31 h 90"/>
                  <a:gd name="T84" fmla="*/ 13 w 47"/>
                  <a:gd name="T85" fmla="*/ 34 h 90"/>
                  <a:gd name="T86" fmla="*/ 12 w 47"/>
                  <a:gd name="T87" fmla="*/ 38 h 90"/>
                  <a:gd name="T88" fmla="*/ 18 w 47"/>
                  <a:gd name="T89" fmla="*/ 47 h 90"/>
                  <a:gd name="T90" fmla="*/ 32 w 47"/>
                  <a:gd name="T91" fmla="*/ 5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 h="90">
                    <a:moveTo>
                      <a:pt x="43" y="16"/>
                    </a:moveTo>
                    <a:cubicBezTo>
                      <a:pt x="30" y="17"/>
                      <a:pt x="30" y="17"/>
                      <a:pt x="30" y="17"/>
                    </a:cubicBezTo>
                    <a:cubicBezTo>
                      <a:pt x="30" y="15"/>
                      <a:pt x="30" y="13"/>
                      <a:pt x="28" y="12"/>
                    </a:cubicBezTo>
                    <a:cubicBezTo>
                      <a:pt x="27" y="10"/>
                      <a:pt x="25" y="10"/>
                      <a:pt x="23" y="10"/>
                    </a:cubicBezTo>
                    <a:cubicBezTo>
                      <a:pt x="21" y="10"/>
                      <a:pt x="20" y="10"/>
                      <a:pt x="19" y="11"/>
                    </a:cubicBezTo>
                    <a:cubicBezTo>
                      <a:pt x="18" y="12"/>
                      <a:pt x="17" y="13"/>
                      <a:pt x="17" y="14"/>
                    </a:cubicBezTo>
                    <a:cubicBezTo>
                      <a:pt x="17" y="16"/>
                      <a:pt x="18" y="17"/>
                      <a:pt x="19" y="19"/>
                    </a:cubicBezTo>
                    <a:cubicBezTo>
                      <a:pt x="20" y="19"/>
                      <a:pt x="23" y="22"/>
                      <a:pt x="29" y="25"/>
                    </a:cubicBezTo>
                    <a:cubicBezTo>
                      <a:pt x="34" y="29"/>
                      <a:pt x="38" y="31"/>
                      <a:pt x="40" y="33"/>
                    </a:cubicBezTo>
                    <a:cubicBezTo>
                      <a:pt x="42" y="35"/>
                      <a:pt x="44" y="37"/>
                      <a:pt x="45" y="39"/>
                    </a:cubicBezTo>
                    <a:cubicBezTo>
                      <a:pt x="47" y="42"/>
                      <a:pt x="47" y="44"/>
                      <a:pt x="47" y="47"/>
                    </a:cubicBezTo>
                    <a:cubicBezTo>
                      <a:pt x="47" y="50"/>
                      <a:pt x="46" y="52"/>
                      <a:pt x="45" y="55"/>
                    </a:cubicBezTo>
                    <a:cubicBezTo>
                      <a:pt x="44" y="57"/>
                      <a:pt x="41" y="60"/>
                      <a:pt x="39" y="62"/>
                    </a:cubicBezTo>
                    <a:cubicBezTo>
                      <a:pt x="40" y="63"/>
                      <a:pt x="42" y="65"/>
                      <a:pt x="43" y="67"/>
                    </a:cubicBezTo>
                    <a:cubicBezTo>
                      <a:pt x="44" y="69"/>
                      <a:pt x="44" y="71"/>
                      <a:pt x="44" y="74"/>
                    </a:cubicBezTo>
                    <a:cubicBezTo>
                      <a:pt x="44" y="78"/>
                      <a:pt x="43" y="82"/>
                      <a:pt x="39" y="85"/>
                    </a:cubicBezTo>
                    <a:cubicBezTo>
                      <a:pt x="36" y="88"/>
                      <a:pt x="31" y="90"/>
                      <a:pt x="24" y="90"/>
                    </a:cubicBezTo>
                    <a:cubicBezTo>
                      <a:pt x="18" y="90"/>
                      <a:pt x="13" y="88"/>
                      <a:pt x="9" y="85"/>
                    </a:cubicBezTo>
                    <a:cubicBezTo>
                      <a:pt x="5" y="82"/>
                      <a:pt x="3" y="78"/>
                      <a:pt x="2" y="73"/>
                    </a:cubicBezTo>
                    <a:cubicBezTo>
                      <a:pt x="15" y="71"/>
                      <a:pt x="15" y="71"/>
                      <a:pt x="15" y="71"/>
                    </a:cubicBezTo>
                    <a:cubicBezTo>
                      <a:pt x="16" y="74"/>
                      <a:pt x="17" y="76"/>
                      <a:pt x="18" y="78"/>
                    </a:cubicBezTo>
                    <a:cubicBezTo>
                      <a:pt x="20" y="79"/>
                      <a:pt x="22" y="80"/>
                      <a:pt x="24" y="80"/>
                    </a:cubicBezTo>
                    <a:cubicBezTo>
                      <a:pt x="27" y="80"/>
                      <a:pt x="28" y="79"/>
                      <a:pt x="29" y="78"/>
                    </a:cubicBezTo>
                    <a:cubicBezTo>
                      <a:pt x="31" y="77"/>
                      <a:pt x="31" y="76"/>
                      <a:pt x="31" y="74"/>
                    </a:cubicBezTo>
                    <a:cubicBezTo>
                      <a:pt x="31" y="73"/>
                      <a:pt x="31" y="71"/>
                      <a:pt x="29" y="70"/>
                    </a:cubicBezTo>
                    <a:cubicBezTo>
                      <a:pt x="28" y="69"/>
                      <a:pt x="24" y="66"/>
                      <a:pt x="17" y="62"/>
                    </a:cubicBezTo>
                    <a:cubicBezTo>
                      <a:pt x="10" y="57"/>
                      <a:pt x="5" y="53"/>
                      <a:pt x="3" y="50"/>
                    </a:cubicBezTo>
                    <a:cubicBezTo>
                      <a:pt x="1" y="47"/>
                      <a:pt x="0" y="44"/>
                      <a:pt x="0" y="40"/>
                    </a:cubicBezTo>
                    <a:cubicBezTo>
                      <a:pt x="0" y="37"/>
                      <a:pt x="1" y="34"/>
                      <a:pt x="2" y="32"/>
                    </a:cubicBezTo>
                    <a:cubicBezTo>
                      <a:pt x="3" y="29"/>
                      <a:pt x="6" y="27"/>
                      <a:pt x="8" y="25"/>
                    </a:cubicBezTo>
                    <a:cubicBezTo>
                      <a:pt x="7" y="24"/>
                      <a:pt x="6" y="22"/>
                      <a:pt x="5" y="20"/>
                    </a:cubicBezTo>
                    <a:cubicBezTo>
                      <a:pt x="4" y="18"/>
                      <a:pt x="4" y="17"/>
                      <a:pt x="4" y="15"/>
                    </a:cubicBezTo>
                    <a:cubicBezTo>
                      <a:pt x="4" y="11"/>
                      <a:pt x="5" y="7"/>
                      <a:pt x="9" y="4"/>
                    </a:cubicBezTo>
                    <a:cubicBezTo>
                      <a:pt x="12" y="1"/>
                      <a:pt x="17" y="0"/>
                      <a:pt x="23" y="0"/>
                    </a:cubicBezTo>
                    <a:cubicBezTo>
                      <a:pt x="29" y="0"/>
                      <a:pt x="34" y="1"/>
                      <a:pt x="37" y="4"/>
                    </a:cubicBezTo>
                    <a:cubicBezTo>
                      <a:pt x="41" y="7"/>
                      <a:pt x="43" y="11"/>
                      <a:pt x="43" y="16"/>
                    </a:cubicBezTo>
                    <a:close/>
                    <a:moveTo>
                      <a:pt x="32" y="56"/>
                    </a:moveTo>
                    <a:cubicBezTo>
                      <a:pt x="33" y="55"/>
                      <a:pt x="34" y="53"/>
                      <a:pt x="35" y="52"/>
                    </a:cubicBezTo>
                    <a:cubicBezTo>
                      <a:pt x="35" y="51"/>
                      <a:pt x="36" y="50"/>
                      <a:pt x="36" y="49"/>
                    </a:cubicBezTo>
                    <a:cubicBezTo>
                      <a:pt x="36" y="48"/>
                      <a:pt x="35" y="47"/>
                      <a:pt x="35" y="46"/>
                    </a:cubicBezTo>
                    <a:cubicBezTo>
                      <a:pt x="34" y="45"/>
                      <a:pt x="32" y="43"/>
                      <a:pt x="29" y="41"/>
                    </a:cubicBezTo>
                    <a:cubicBezTo>
                      <a:pt x="16" y="31"/>
                      <a:pt x="16" y="31"/>
                      <a:pt x="16" y="31"/>
                    </a:cubicBezTo>
                    <a:cubicBezTo>
                      <a:pt x="15" y="32"/>
                      <a:pt x="14" y="33"/>
                      <a:pt x="13" y="34"/>
                    </a:cubicBezTo>
                    <a:cubicBezTo>
                      <a:pt x="12" y="35"/>
                      <a:pt x="12" y="36"/>
                      <a:pt x="12" y="38"/>
                    </a:cubicBezTo>
                    <a:cubicBezTo>
                      <a:pt x="12" y="41"/>
                      <a:pt x="14" y="44"/>
                      <a:pt x="18" y="47"/>
                    </a:cubicBezTo>
                    <a:lnTo>
                      <a:pt x="32"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252" name="Freeform 31"/>
              <p:cNvSpPr>
                <a:spLocks noChangeAspect="1"/>
              </p:cNvSpPr>
              <p:nvPr/>
            </p:nvSpPr>
            <p:spPr bwMode="auto">
              <a:xfrm>
                <a:off x="4239578" y="3981450"/>
                <a:ext cx="134254" cy="179268"/>
              </a:xfrm>
              <a:custGeom>
                <a:avLst/>
                <a:gdLst/>
                <a:ahLst/>
                <a:cxnLst/>
                <a:rect l="l" t="t" r="r" b="b"/>
                <a:pathLst>
                  <a:path w="269875" h="360362">
                    <a:moveTo>
                      <a:pt x="134937" y="35719"/>
                    </a:moveTo>
                    <a:cubicBezTo>
                      <a:pt x="97518" y="61985"/>
                      <a:pt x="67582" y="69490"/>
                      <a:pt x="30162" y="73242"/>
                    </a:cubicBezTo>
                    <a:cubicBezTo>
                      <a:pt x="30162" y="73242"/>
                      <a:pt x="30162" y="73242"/>
                      <a:pt x="30162" y="215828"/>
                    </a:cubicBezTo>
                    <a:cubicBezTo>
                      <a:pt x="30162" y="260855"/>
                      <a:pt x="56356" y="272112"/>
                      <a:pt x="134937" y="324644"/>
                    </a:cubicBezTo>
                    <a:cubicBezTo>
                      <a:pt x="213518" y="272112"/>
                      <a:pt x="239712" y="260855"/>
                      <a:pt x="239712" y="215828"/>
                    </a:cubicBezTo>
                    <a:cubicBezTo>
                      <a:pt x="239712" y="215828"/>
                      <a:pt x="239712" y="215828"/>
                      <a:pt x="239712" y="73242"/>
                    </a:cubicBezTo>
                    <a:cubicBezTo>
                      <a:pt x="202293" y="69490"/>
                      <a:pt x="172357" y="61985"/>
                      <a:pt x="134937" y="35719"/>
                    </a:cubicBezTo>
                    <a:close/>
                    <a:moveTo>
                      <a:pt x="134938" y="0"/>
                    </a:moveTo>
                    <a:cubicBezTo>
                      <a:pt x="183665" y="41292"/>
                      <a:pt x="217400" y="45045"/>
                      <a:pt x="269875" y="45045"/>
                    </a:cubicBezTo>
                    <a:cubicBezTo>
                      <a:pt x="269875" y="45045"/>
                      <a:pt x="269875" y="45045"/>
                      <a:pt x="269875" y="217719"/>
                    </a:cubicBezTo>
                    <a:cubicBezTo>
                      <a:pt x="269875" y="289040"/>
                      <a:pt x="221148" y="304056"/>
                      <a:pt x="134938" y="360362"/>
                    </a:cubicBezTo>
                    <a:cubicBezTo>
                      <a:pt x="48728" y="304056"/>
                      <a:pt x="0" y="289040"/>
                      <a:pt x="0" y="217719"/>
                    </a:cubicBezTo>
                    <a:cubicBezTo>
                      <a:pt x="0" y="217719"/>
                      <a:pt x="0" y="217719"/>
                      <a:pt x="0" y="45045"/>
                    </a:cubicBezTo>
                    <a:cubicBezTo>
                      <a:pt x="52476" y="45045"/>
                      <a:pt x="86210" y="41292"/>
                      <a:pt x="13493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grpSp>
      </p:grpSp>
      <p:grpSp>
        <p:nvGrpSpPr>
          <p:cNvPr id="255" name="Gruppieren 254"/>
          <p:cNvGrpSpPr/>
          <p:nvPr/>
        </p:nvGrpSpPr>
        <p:grpSpPr>
          <a:xfrm>
            <a:off x="7722404" y="3516990"/>
            <a:ext cx="720000" cy="720000"/>
            <a:chOff x="6776541" y="3658936"/>
            <a:chExt cx="720000" cy="720000"/>
          </a:xfrm>
        </p:grpSpPr>
        <p:sp>
          <p:nvSpPr>
            <p:cNvPr id="256" name="Freeform 34">
              <a:extLst>
                <a:ext uri="{FF2B5EF4-FFF2-40B4-BE49-F238E27FC236}">
                  <a16:creationId xmlns="" xmlns:a16="http://schemas.microsoft.com/office/drawing/2014/main" id="{2AC94AF4-2C7F-4AD8-AD05-F200D7394D67}"/>
                </a:ext>
              </a:extLst>
            </p:cNvPr>
            <p:cNvSpPr>
              <a:spLocks noChangeAspect="1"/>
            </p:cNvSpPr>
            <p:nvPr/>
          </p:nvSpPr>
          <p:spPr bwMode="auto">
            <a:xfrm>
              <a:off x="6776541" y="3658936"/>
              <a:ext cx="720000" cy="720000"/>
            </a:xfrm>
            <a:custGeom>
              <a:avLst/>
              <a:gdLst>
                <a:gd name="T0" fmla="*/ 45 w 363"/>
                <a:gd name="T1" fmla="*/ 0 h 363"/>
                <a:gd name="T2" fmla="*/ 0 w 363"/>
                <a:gd name="T3" fmla="*/ 45 h 363"/>
                <a:gd name="T4" fmla="*/ 0 w 363"/>
                <a:gd name="T5" fmla="*/ 317 h 363"/>
                <a:gd name="T6" fmla="*/ 45 w 363"/>
                <a:gd name="T7" fmla="*/ 363 h 363"/>
                <a:gd name="T8" fmla="*/ 317 w 363"/>
                <a:gd name="T9" fmla="*/ 363 h 363"/>
                <a:gd name="T10" fmla="*/ 363 w 363"/>
                <a:gd name="T11" fmla="*/ 317 h 363"/>
                <a:gd name="T12" fmla="*/ 363 w 363"/>
                <a:gd name="T13" fmla="*/ 45 h 363"/>
                <a:gd name="T14" fmla="*/ 317 w 363"/>
                <a:gd name="T15" fmla="*/ 0 h 363"/>
                <a:gd name="T16" fmla="*/ 45 w 363"/>
                <a:gd name="T17"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363">
                  <a:moveTo>
                    <a:pt x="45" y="0"/>
                  </a:moveTo>
                  <a:cubicBezTo>
                    <a:pt x="45" y="0"/>
                    <a:pt x="0" y="0"/>
                    <a:pt x="0" y="45"/>
                  </a:cubicBezTo>
                  <a:cubicBezTo>
                    <a:pt x="0" y="317"/>
                    <a:pt x="0" y="317"/>
                    <a:pt x="0" y="317"/>
                  </a:cubicBezTo>
                  <a:cubicBezTo>
                    <a:pt x="0" y="317"/>
                    <a:pt x="0" y="363"/>
                    <a:pt x="45" y="363"/>
                  </a:cubicBezTo>
                  <a:cubicBezTo>
                    <a:pt x="317" y="363"/>
                    <a:pt x="317" y="363"/>
                    <a:pt x="317" y="363"/>
                  </a:cubicBezTo>
                  <a:cubicBezTo>
                    <a:pt x="317" y="363"/>
                    <a:pt x="363" y="363"/>
                    <a:pt x="363" y="317"/>
                  </a:cubicBezTo>
                  <a:cubicBezTo>
                    <a:pt x="363" y="45"/>
                    <a:pt x="363" y="45"/>
                    <a:pt x="363" y="45"/>
                  </a:cubicBezTo>
                  <a:cubicBezTo>
                    <a:pt x="363" y="45"/>
                    <a:pt x="363" y="0"/>
                    <a:pt x="317" y="0"/>
                  </a:cubicBezTo>
                  <a:lnTo>
                    <a:pt x="45" y="0"/>
                  </a:ln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GB" dirty="0"/>
            </a:p>
          </p:txBody>
        </p:sp>
        <p:grpSp>
          <p:nvGrpSpPr>
            <p:cNvPr id="257" name="Gruppieren 256"/>
            <p:cNvGrpSpPr/>
            <p:nvPr/>
          </p:nvGrpSpPr>
          <p:grpSpPr>
            <a:xfrm>
              <a:off x="6875295" y="3694936"/>
              <a:ext cx="522493" cy="648000"/>
              <a:chOff x="6875295" y="3694936"/>
              <a:chExt cx="522493" cy="648000"/>
            </a:xfrm>
          </p:grpSpPr>
          <p:sp>
            <p:nvSpPr>
              <p:cNvPr id="258" name="Oval 14"/>
              <p:cNvSpPr>
                <a:spLocks noChangeAspect="1" noChangeArrowheads="1"/>
              </p:cNvSpPr>
              <p:nvPr/>
            </p:nvSpPr>
            <p:spPr bwMode="auto">
              <a:xfrm>
                <a:off x="6958399" y="4127511"/>
                <a:ext cx="158350" cy="158349"/>
              </a:xfrm>
              <a:custGeom>
                <a:avLst/>
                <a:gdLst/>
                <a:ahLst/>
                <a:cxnLst/>
                <a:rect l="l" t="t" r="r" b="b"/>
                <a:pathLst>
                  <a:path w="360364" h="360362">
                    <a:moveTo>
                      <a:pt x="150813" y="150812"/>
                    </a:moveTo>
                    <a:cubicBezTo>
                      <a:pt x="194867" y="150812"/>
                      <a:pt x="194867" y="150812"/>
                      <a:pt x="194867" y="150812"/>
                    </a:cubicBezTo>
                    <a:cubicBezTo>
                      <a:pt x="194867" y="243829"/>
                      <a:pt x="194867" y="243829"/>
                      <a:pt x="194867" y="243829"/>
                    </a:cubicBezTo>
                    <a:cubicBezTo>
                      <a:pt x="194867" y="251271"/>
                      <a:pt x="202209" y="251271"/>
                      <a:pt x="209551" y="254991"/>
                    </a:cubicBezTo>
                    <a:lnTo>
                      <a:pt x="209551" y="269874"/>
                    </a:lnTo>
                    <a:cubicBezTo>
                      <a:pt x="150813" y="269874"/>
                      <a:pt x="150813" y="269874"/>
                      <a:pt x="150813" y="269874"/>
                    </a:cubicBezTo>
                    <a:lnTo>
                      <a:pt x="150813" y="256852"/>
                    </a:lnTo>
                    <a:cubicBezTo>
                      <a:pt x="158155" y="251271"/>
                      <a:pt x="165498" y="251271"/>
                      <a:pt x="165498" y="243829"/>
                    </a:cubicBezTo>
                    <a:cubicBezTo>
                      <a:pt x="165498" y="176857"/>
                      <a:pt x="165498" y="176857"/>
                      <a:pt x="165498" y="176857"/>
                    </a:cubicBezTo>
                    <a:cubicBezTo>
                      <a:pt x="165498" y="169416"/>
                      <a:pt x="158155" y="169416"/>
                      <a:pt x="150813" y="165695"/>
                    </a:cubicBezTo>
                    <a:close/>
                    <a:moveTo>
                      <a:pt x="180182" y="85725"/>
                    </a:moveTo>
                    <a:cubicBezTo>
                      <a:pt x="190265" y="85725"/>
                      <a:pt x="198439" y="94254"/>
                      <a:pt x="198439" y="104775"/>
                    </a:cubicBezTo>
                    <a:cubicBezTo>
                      <a:pt x="198439" y="115296"/>
                      <a:pt x="190265" y="123825"/>
                      <a:pt x="180182" y="123825"/>
                    </a:cubicBezTo>
                    <a:cubicBezTo>
                      <a:pt x="170099" y="123825"/>
                      <a:pt x="161925" y="115296"/>
                      <a:pt x="161925" y="104775"/>
                    </a:cubicBezTo>
                    <a:cubicBezTo>
                      <a:pt x="161925" y="94254"/>
                      <a:pt x="170099" y="85725"/>
                      <a:pt x="180182" y="85725"/>
                    </a:cubicBezTo>
                    <a:close/>
                    <a:moveTo>
                      <a:pt x="180182" y="30162"/>
                    </a:moveTo>
                    <a:cubicBezTo>
                      <a:pt x="97329" y="30162"/>
                      <a:pt x="30163" y="97328"/>
                      <a:pt x="30163" y="180181"/>
                    </a:cubicBezTo>
                    <a:cubicBezTo>
                      <a:pt x="30163" y="263034"/>
                      <a:pt x="97329" y="330200"/>
                      <a:pt x="180182" y="330200"/>
                    </a:cubicBezTo>
                    <a:cubicBezTo>
                      <a:pt x="263035" y="330200"/>
                      <a:pt x="330201" y="263034"/>
                      <a:pt x="330201" y="180181"/>
                    </a:cubicBezTo>
                    <a:cubicBezTo>
                      <a:pt x="330201" y="97328"/>
                      <a:pt x="263035" y="30162"/>
                      <a:pt x="180182" y="30162"/>
                    </a:cubicBezTo>
                    <a:close/>
                    <a:moveTo>
                      <a:pt x="180182" y="0"/>
                    </a:moveTo>
                    <a:cubicBezTo>
                      <a:pt x="279694" y="0"/>
                      <a:pt x="360364" y="80670"/>
                      <a:pt x="360364" y="180181"/>
                    </a:cubicBezTo>
                    <a:cubicBezTo>
                      <a:pt x="360364" y="279692"/>
                      <a:pt x="279694" y="360362"/>
                      <a:pt x="180182" y="360362"/>
                    </a:cubicBezTo>
                    <a:cubicBezTo>
                      <a:pt x="80670" y="360362"/>
                      <a:pt x="0" y="279692"/>
                      <a:pt x="0" y="180181"/>
                    </a:cubicBezTo>
                    <a:cubicBezTo>
                      <a:pt x="0" y="80670"/>
                      <a:pt x="80670" y="0"/>
                      <a:pt x="18018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grpSp>
            <p:nvGrpSpPr>
              <p:cNvPr id="259" name="Gruppieren 258"/>
              <p:cNvGrpSpPr/>
              <p:nvPr/>
            </p:nvGrpSpPr>
            <p:grpSpPr>
              <a:xfrm>
                <a:off x="6958399" y="3957489"/>
                <a:ext cx="357685" cy="319810"/>
                <a:chOff x="5892645" y="3845560"/>
                <a:chExt cx="650545" cy="581660"/>
              </a:xfrm>
              <a:solidFill>
                <a:schemeClr val="accent5"/>
              </a:solidFill>
            </p:grpSpPr>
            <p:sp>
              <p:nvSpPr>
                <p:cNvPr id="263" name="Rechteck 262"/>
                <p:cNvSpPr/>
                <p:nvPr/>
              </p:nvSpPr>
              <p:spPr>
                <a:xfrm>
                  <a:off x="5892645" y="3845560"/>
                  <a:ext cx="647999" cy="482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4" name="Rechteck 263"/>
                <p:cNvSpPr/>
                <p:nvPr/>
              </p:nvSpPr>
              <p:spPr>
                <a:xfrm>
                  <a:off x="5895186" y="3952236"/>
                  <a:ext cx="647999" cy="482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5" name="Rechteck 264"/>
                <p:cNvSpPr/>
                <p:nvPr/>
              </p:nvSpPr>
              <p:spPr>
                <a:xfrm>
                  <a:off x="5892645" y="4058918"/>
                  <a:ext cx="647999" cy="482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6" name="Rechteck 265"/>
                <p:cNvSpPr/>
                <p:nvPr/>
              </p:nvSpPr>
              <p:spPr>
                <a:xfrm>
                  <a:off x="6211595" y="4165594"/>
                  <a:ext cx="331590" cy="482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7" name="Rechteck 266"/>
                <p:cNvSpPr/>
                <p:nvPr/>
              </p:nvSpPr>
              <p:spPr>
                <a:xfrm>
                  <a:off x="6210296" y="4272263"/>
                  <a:ext cx="331590" cy="482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8" name="Rechteck 267"/>
                <p:cNvSpPr/>
                <p:nvPr/>
              </p:nvSpPr>
              <p:spPr>
                <a:xfrm>
                  <a:off x="6211600" y="4378961"/>
                  <a:ext cx="331590" cy="482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60" name="Freeform 128">
                <a:extLst>
                  <a:ext uri="{FF2B5EF4-FFF2-40B4-BE49-F238E27FC236}">
                    <a16:creationId xmlns="" xmlns:a16="http://schemas.microsoft.com/office/drawing/2014/main" id="{F8F879C1-0973-4C81-8B8A-10B9AEE9C264}"/>
                  </a:ext>
                </a:extLst>
              </p:cNvPr>
              <p:cNvSpPr>
                <a:spLocks/>
              </p:cNvSpPr>
              <p:nvPr/>
            </p:nvSpPr>
            <p:spPr bwMode="auto">
              <a:xfrm>
                <a:off x="7183043" y="3747307"/>
                <a:ext cx="129236" cy="176623"/>
              </a:xfrm>
              <a:custGeom>
                <a:avLst/>
                <a:gdLst>
                  <a:gd name="T0" fmla="*/ 131 w 178"/>
                  <a:gd name="T1" fmla="*/ 0 h 243"/>
                  <a:gd name="T2" fmla="*/ 52 w 178"/>
                  <a:gd name="T3" fmla="*/ 32 h 243"/>
                  <a:gd name="T4" fmla="*/ 25 w 178"/>
                  <a:gd name="T5" fmla="*/ 86 h 243"/>
                  <a:gd name="T6" fmla="*/ 6 w 178"/>
                  <a:gd name="T7" fmla="*/ 86 h 243"/>
                  <a:gd name="T8" fmla="*/ 0 w 178"/>
                  <a:gd name="T9" fmla="*/ 111 h 243"/>
                  <a:gd name="T10" fmla="*/ 21 w 178"/>
                  <a:gd name="T11" fmla="*/ 111 h 243"/>
                  <a:gd name="T12" fmla="*/ 21 w 178"/>
                  <a:gd name="T13" fmla="*/ 124 h 243"/>
                  <a:gd name="T14" fmla="*/ 21 w 178"/>
                  <a:gd name="T15" fmla="*/ 132 h 243"/>
                  <a:gd name="T16" fmla="*/ 6 w 178"/>
                  <a:gd name="T17" fmla="*/ 132 h 243"/>
                  <a:gd name="T18" fmla="*/ 0 w 178"/>
                  <a:gd name="T19" fmla="*/ 157 h 243"/>
                  <a:gd name="T20" fmla="*/ 24 w 178"/>
                  <a:gd name="T21" fmla="*/ 157 h 243"/>
                  <a:gd name="T22" fmla="*/ 51 w 178"/>
                  <a:gd name="T23" fmla="*/ 211 h 243"/>
                  <a:gd name="T24" fmla="*/ 129 w 178"/>
                  <a:gd name="T25" fmla="*/ 243 h 243"/>
                  <a:gd name="T26" fmla="*/ 177 w 178"/>
                  <a:gd name="T27" fmla="*/ 233 h 243"/>
                  <a:gd name="T28" fmla="*/ 177 w 178"/>
                  <a:gd name="T29" fmla="*/ 184 h 243"/>
                  <a:gd name="T30" fmla="*/ 128 w 178"/>
                  <a:gd name="T31" fmla="*/ 203 h 243"/>
                  <a:gd name="T32" fmla="*/ 86 w 178"/>
                  <a:gd name="T33" fmla="*/ 184 h 243"/>
                  <a:gd name="T34" fmla="*/ 74 w 178"/>
                  <a:gd name="T35" fmla="*/ 157 h 243"/>
                  <a:gd name="T36" fmla="*/ 147 w 178"/>
                  <a:gd name="T37" fmla="*/ 157 h 243"/>
                  <a:gd name="T38" fmla="*/ 152 w 178"/>
                  <a:gd name="T39" fmla="*/ 132 h 243"/>
                  <a:gd name="T40" fmla="*/ 70 w 178"/>
                  <a:gd name="T41" fmla="*/ 132 h 243"/>
                  <a:gd name="T42" fmla="*/ 70 w 178"/>
                  <a:gd name="T43" fmla="*/ 120 h 243"/>
                  <a:gd name="T44" fmla="*/ 70 w 178"/>
                  <a:gd name="T45" fmla="*/ 111 h 243"/>
                  <a:gd name="T46" fmla="*/ 157 w 178"/>
                  <a:gd name="T47" fmla="*/ 111 h 243"/>
                  <a:gd name="T48" fmla="*/ 162 w 178"/>
                  <a:gd name="T49" fmla="*/ 86 h 243"/>
                  <a:gd name="T50" fmla="*/ 74 w 178"/>
                  <a:gd name="T51" fmla="*/ 86 h 243"/>
                  <a:gd name="T52" fmla="*/ 87 w 178"/>
                  <a:gd name="T53" fmla="*/ 59 h 243"/>
                  <a:gd name="T54" fmla="*/ 129 w 178"/>
                  <a:gd name="T55" fmla="*/ 40 h 243"/>
                  <a:gd name="T56" fmla="*/ 169 w 178"/>
                  <a:gd name="T57" fmla="*/ 54 h 243"/>
                  <a:gd name="T58" fmla="*/ 178 w 178"/>
                  <a:gd name="T59" fmla="*/ 9 h 243"/>
                  <a:gd name="T60" fmla="*/ 131 w 178"/>
                  <a:gd name="T61"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8" h="243">
                    <a:moveTo>
                      <a:pt x="131" y="0"/>
                    </a:moveTo>
                    <a:cubicBezTo>
                      <a:pt x="98" y="0"/>
                      <a:pt x="72" y="10"/>
                      <a:pt x="52" y="32"/>
                    </a:cubicBezTo>
                    <a:cubicBezTo>
                      <a:pt x="38" y="46"/>
                      <a:pt x="29" y="64"/>
                      <a:pt x="25" y="86"/>
                    </a:cubicBezTo>
                    <a:cubicBezTo>
                      <a:pt x="6" y="86"/>
                      <a:pt x="6" y="86"/>
                      <a:pt x="6" y="86"/>
                    </a:cubicBezTo>
                    <a:cubicBezTo>
                      <a:pt x="0" y="111"/>
                      <a:pt x="0" y="111"/>
                      <a:pt x="0" y="111"/>
                    </a:cubicBezTo>
                    <a:cubicBezTo>
                      <a:pt x="21" y="111"/>
                      <a:pt x="21" y="111"/>
                      <a:pt x="21" y="111"/>
                    </a:cubicBezTo>
                    <a:cubicBezTo>
                      <a:pt x="21" y="114"/>
                      <a:pt x="21" y="119"/>
                      <a:pt x="21" y="124"/>
                    </a:cubicBezTo>
                    <a:cubicBezTo>
                      <a:pt x="21" y="126"/>
                      <a:pt x="21" y="129"/>
                      <a:pt x="21" y="132"/>
                    </a:cubicBezTo>
                    <a:cubicBezTo>
                      <a:pt x="6" y="132"/>
                      <a:pt x="6" y="132"/>
                      <a:pt x="6" y="132"/>
                    </a:cubicBezTo>
                    <a:cubicBezTo>
                      <a:pt x="0" y="157"/>
                      <a:pt x="0" y="157"/>
                      <a:pt x="0" y="157"/>
                    </a:cubicBezTo>
                    <a:cubicBezTo>
                      <a:pt x="24" y="157"/>
                      <a:pt x="24" y="157"/>
                      <a:pt x="24" y="157"/>
                    </a:cubicBezTo>
                    <a:cubicBezTo>
                      <a:pt x="29" y="178"/>
                      <a:pt x="38" y="197"/>
                      <a:pt x="51" y="211"/>
                    </a:cubicBezTo>
                    <a:cubicBezTo>
                      <a:pt x="72" y="233"/>
                      <a:pt x="97" y="243"/>
                      <a:pt x="129" y="243"/>
                    </a:cubicBezTo>
                    <a:cubicBezTo>
                      <a:pt x="147" y="243"/>
                      <a:pt x="163" y="240"/>
                      <a:pt x="177" y="233"/>
                    </a:cubicBezTo>
                    <a:cubicBezTo>
                      <a:pt x="177" y="184"/>
                      <a:pt x="177" y="184"/>
                      <a:pt x="177" y="184"/>
                    </a:cubicBezTo>
                    <a:cubicBezTo>
                      <a:pt x="165" y="196"/>
                      <a:pt x="149" y="203"/>
                      <a:pt x="128" y="203"/>
                    </a:cubicBezTo>
                    <a:cubicBezTo>
                      <a:pt x="111" y="203"/>
                      <a:pt x="97" y="196"/>
                      <a:pt x="86" y="184"/>
                    </a:cubicBezTo>
                    <a:cubicBezTo>
                      <a:pt x="81" y="177"/>
                      <a:pt x="77" y="168"/>
                      <a:pt x="74" y="157"/>
                    </a:cubicBezTo>
                    <a:cubicBezTo>
                      <a:pt x="147" y="157"/>
                      <a:pt x="147" y="157"/>
                      <a:pt x="147" y="157"/>
                    </a:cubicBezTo>
                    <a:cubicBezTo>
                      <a:pt x="152" y="132"/>
                      <a:pt x="152" y="132"/>
                      <a:pt x="152" y="132"/>
                    </a:cubicBezTo>
                    <a:cubicBezTo>
                      <a:pt x="70" y="132"/>
                      <a:pt x="70" y="132"/>
                      <a:pt x="70" y="132"/>
                    </a:cubicBezTo>
                    <a:cubicBezTo>
                      <a:pt x="70" y="128"/>
                      <a:pt x="70" y="124"/>
                      <a:pt x="70" y="120"/>
                    </a:cubicBezTo>
                    <a:cubicBezTo>
                      <a:pt x="70" y="116"/>
                      <a:pt x="70" y="113"/>
                      <a:pt x="70" y="111"/>
                    </a:cubicBezTo>
                    <a:cubicBezTo>
                      <a:pt x="157" y="111"/>
                      <a:pt x="157" y="111"/>
                      <a:pt x="157" y="111"/>
                    </a:cubicBezTo>
                    <a:cubicBezTo>
                      <a:pt x="162" y="86"/>
                      <a:pt x="162" y="86"/>
                      <a:pt x="162" y="86"/>
                    </a:cubicBezTo>
                    <a:cubicBezTo>
                      <a:pt x="74" y="86"/>
                      <a:pt x="74" y="86"/>
                      <a:pt x="74" y="86"/>
                    </a:cubicBezTo>
                    <a:cubicBezTo>
                      <a:pt x="76" y="75"/>
                      <a:pt x="80" y="66"/>
                      <a:pt x="87" y="59"/>
                    </a:cubicBezTo>
                    <a:cubicBezTo>
                      <a:pt x="97" y="47"/>
                      <a:pt x="112" y="40"/>
                      <a:pt x="129" y="40"/>
                    </a:cubicBezTo>
                    <a:cubicBezTo>
                      <a:pt x="146" y="40"/>
                      <a:pt x="160" y="45"/>
                      <a:pt x="169" y="54"/>
                    </a:cubicBezTo>
                    <a:cubicBezTo>
                      <a:pt x="178" y="9"/>
                      <a:pt x="178" y="9"/>
                      <a:pt x="178" y="9"/>
                    </a:cubicBezTo>
                    <a:cubicBezTo>
                      <a:pt x="165" y="3"/>
                      <a:pt x="149" y="0"/>
                      <a:pt x="131" y="0"/>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marL="0" marR="0" lvl="0" indent="0" defTabSz="914400"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404955"/>
                  </a:solidFill>
                  <a:effectLst/>
                  <a:uLnTx/>
                  <a:uFillTx/>
                  <a:latin typeface="Arial"/>
                </a:endParaRPr>
              </a:p>
            </p:txBody>
          </p:sp>
          <p:sp>
            <p:nvSpPr>
              <p:cNvPr id="261" name="Freeform 131">
                <a:extLst>
                  <a:ext uri="{FF2B5EF4-FFF2-40B4-BE49-F238E27FC236}">
                    <a16:creationId xmlns="" xmlns:a16="http://schemas.microsoft.com/office/drawing/2014/main" id="{C6804EEA-0473-4E2B-A8EB-E0EFED6C9481}"/>
                  </a:ext>
                </a:extLst>
              </p:cNvPr>
              <p:cNvSpPr>
                <a:spLocks/>
              </p:cNvSpPr>
              <p:nvPr/>
            </p:nvSpPr>
            <p:spPr bwMode="auto">
              <a:xfrm>
                <a:off x="6961319" y="3752428"/>
                <a:ext cx="226493" cy="185475"/>
              </a:xfrm>
              <a:custGeom>
                <a:avLst/>
                <a:gdLst>
                  <a:gd name="T0" fmla="*/ 9 w 215"/>
                  <a:gd name="T1" fmla="*/ 176 h 176"/>
                  <a:gd name="T2" fmla="*/ 5 w 215"/>
                  <a:gd name="T3" fmla="*/ 174 h 176"/>
                  <a:gd name="T4" fmla="*/ 2 w 215"/>
                  <a:gd name="T5" fmla="*/ 163 h 176"/>
                  <a:gd name="T6" fmla="*/ 52 w 215"/>
                  <a:gd name="T7" fmla="*/ 90 h 176"/>
                  <a:gd name="T8" fmla="*/ 87 w 215"/>
                  <a:gd name="T9" fmla="*/ 110 h 176"/>
                  <a:gd name="T10" fmla="*/ 128 w 215"/>
                  <a:gd name="T11" fmla="*/ 51 h 176"/>
                  <a:gd name="T12" fmla="*/ 162 w 215"/>
                  <a:gd name="T13" fmla="*/ 85 h 176"/>
                  <a:gd name="T14" fmla="*/ 199 w 215"/>
                  <a:gd name="T15" fmla="*/ 5 h 176"/>
                  <a:gd name="T16" fmla="*/ 210 w 215"/>
                  <a:gd name="T17" fmla="*/ 2 h 176"/>
                  <a:gd name="T18" fmla="*/ 214 w 215"/>
                  <a:gd name="T19" fmla="*/ 12 h 176"/>
                  <a:gd name="T20" fmla="*/ 166 w 215"/>
                  <a:gd name="T21" fmla="*/ 113 h 176"/>
                  <a:gd name="T22" fmla="*/ 130 w 215"/>
                  <a:gd name="T23" fmla="*/ 76 h 176"/>
                  <a:gd name="T24" fmla="*/ 92 w 215"/>
                  <a:gd name="T25" fmla="*/ 131 h 176"/>
                  <a:gd name="T26" fmla="*/ 57 w 215"/>
                  <a:gd name="T27" fmla="*/ 111 h 176"/>
                  <a:gd name="T28" fmla="*/ 16 w 215"/>
                  <a:gd name="T29" fmla="*/ 172 h 176"/>
                  <a:gd name="T30" fmla="*/ 9 w 215"/>
                  <a:gd name="T31"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5" h="176">
                    <a:moveTo>
                      <a:pt x="9" y="176"/>
                    </a:moveTo>
                    <a:cubicBezTo>
                      <a:pt x="7" y="176"/>
                      <a:pt x="6" y="175"/>
                      <a:pt x="5" y="174"/>
                    </a:cubicBezTo>
                    <a:cubicBezTo>
                      <a:pt x="1" y="172"/>
                      <a:pt x="0" y="167"/>
                      <a:pt x="2" y="163"/>
                    </a:cubicBezTo>
                    <a:cubicBezTo>
                      <a:pt x="52" y="90"/>
                      <a:pt x="52" y="90"/>
                      <a:pt x="52" y="90"/>
                    </a:cubicBezTo>
                    <a:cubicBezTo>
                      <a:pt x="87" y="110"/>
                      <a:pt x="87" y="110"/>
                      <a:pt x="87" y="110"/>
                    </a:cubicBezTo>
                    <a:cubicBezTo>
                      <a:pt x="128" y="51"/>
                      <a:pt x="128" y="51"/>
                      <a:pt x="128" y="51"/>
                    </a:cubicBezTo>
                    <a:cubicBezTo>
                      <a:pt x="162" y="85"/>
                      <a:pt x="162" y="85"/>
                      <a:pt x="162" y="85"/>
                    </a:cubicBezTo>
                    <a:cubicBezTo>
                      <a:pt x="199" y="5"/>
                      <a:pt x="199" y="5"/>
                      <a:pt x="199" y="5"/>
                    </a:cubicBezTo>
                    <a:cubicBezTo>
                      <a:pt x="201" y="1"/>
                      <a:pt x="206" y="0"/>
                      <a:pt x="210" y="2"/>
                    </a:cubicBezTo>
                    <a:cubicBezTo>
                      <a:pt x="214" y="3"/>
                      <a:pt x="215" y="8"/>
                      <a:pt x="214" y="12"/>
                    </a:cubicBezTo>
                    <a:cubicBezTo>
                      <a:pt x="166" y="113"/>
                      <a:pt x="166" y="113"/>
                      <a:pt x="166" y="113"/>
                    </a:cubicBezTo>
                    <a:cubicBezTo>
                      <a:pt x="130" y="76"/>
                      <a:pt x="130" y="76"/>
                      <a:pt x="130" y="76"/>
                    </a:cubicBezTo>
                    <a:cubicBezTo>
                      <a:pt x="92" y="131"/>
                      <a:pt x="92" y="131"/>
                      <a:pt x="92" y="131"/>
                    </a:cubicBezTo>
                    <a:cubicBezTo>
                      <a:pt x="57" y="111"/>
                      <a:pt x="57" y="111"/>
                      <a:pt x="57" y="111"/>
                    </a:cubicBezTo>
                    <a:cubicBezTo>
                      <a:pt x="16" y="172"/>
                      <a:pt x="16" y="172"/>
                      <a:pt x="16" y="172"/>
                    </a:cubicBezTo>
                    <a:cubicBezTo>
                      <a:pt x="14" y="175"/>
                      <a:pt x="12" y="176"/>
                      <a:pt x="9" y="176"/>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marL="0" marR="0" lvl="0" indent="0" defTabSz="914400"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404955"/>
                  </a:solidFill>
                  <a:effectLst/>
                  <a:uLnTx/>
                  <a:uFillTx/>
                  <a:latin typeface="Arial"/>
                </a:endParaRPr>
              </a:p>
            </p:txBody>
          </p:sp>
          <p:sp>
            <p:nvSpPr>
              <p:cNvPr id="262" name="Freeform 57"/>
              <p:cNvSpPr>
                <a:spLocks noChangeAspect="1" noEditPoints="1"/>
              </p:cNvSpPr>
              <p:nvPr/>
            </p:nvSpPr>
            <p:spPr bwMode="auto">
              <a:xfrm>
                <a:off x="6875295" y="3694936"/>
                <a:ext cx="522493" cy="648000"/>
              </a:xfrm>
              <a:custGeom>
                <a:avLst/>
                <a:gdLst>
                  <a:gd name="T0" fmla="*/ 149 w 162"/>
                  <a:gd name="T1" fmla="*/ 201 h 201"/>
                  <a:gd name="T2" fmla="*/ 13 w 162"/>
                  <a:gd name="T3" fmla="*/ 201 h 201"/>
                  <a:gd name="T4" fmla="*/ 0 w 162"/>
                  <a:gd name="T5" fmla="*/ 188 h 201"/>
                  <a:gd name="T6" fmla="*/ 0 w 162"/>
                  <a:gd name="T7" fmla="*/ 22 h 201"/>
                  <a:gd name="T8" fmla="*/ 3 w 162"/>
                  <a:gd name="T9" fmla="*/ 19 h 201"/>
                  <a:gd name="T10" fmla="*/ 27 w 162"/>
                  <a:gd name="T11" fmla="*/ 19 h 201"/>
                  <a:gd name="T12" fmla="*/ 42 w 162"/>
                  <a:gd name="T13" fmla="*/ 1 h 201"/>
                  <a:gd name="T14" fmla="*/ 45 w 162"/>
                  <a:gd name="T15" fmla="*/ 0 h 201"/>
                  <a:gd name="T16" fmla="*/ 149 w 162"/>
                  <a:gd name="T17" fmla="*/ 0 h 201"/>
                  <a:gd name="T18" fmla="*/ 162 w 162"/>
                  <a:gd name="T19" fmla="*/ 13 h 201"/>
                  <a:gd name="T20" fmla="*/ 162 w 162"/>
                  <a:gd name="T21" fmla="*/ 188 h 201"/>
                  <a:gd name="T22" fmla="*/ 149 w 162"/>
                  <a:gd name="T23" fmla="*/ 201 h 201"/>
                  <a:gd name="T24" fmla="*/ 7 w 162"/>
                  <a:gd name="T25" fmla="*/ 25 h 201"/>
                  <a:gd name="T26" fmla="*/ 7 w 162"/>
                  <a:gd name="T27" fmla="*/ 188 h 201"/>
                  <a:gd name="T28" fmla="*/ 13 w 162"/>
                  <a:gd name="T29" fmla="*/ 195 h 201"/>
                  <a:gd name="T30" fmla="*/ 149 w 162"/>
                  <a:gd name="T31" fmla="*/ 195 h 201"/>
                  <a:gd name="T32" fmla="*/ 156 w 162"/>
                  <a:gd name="T33" fmla="*/ 188 h 201"/>
                  <a:gd name="T34" fmla="*/ 156 w 162"/>
                  <a:gd name="T35" fmla="*/ 13 h 201"/>
                  <a:gd name="T36" fmla="*/ 149 w 162"/>
                  <a:gd name="T37" fmla="*/ 6 h 201"/>
                  <a:gd name="T38" fmla="*/ 46 w 162"/>
                  <a:gd name="T39" fmla="*/ 6 h 201"/>
                  <a:gd name="T40" fmla="*/ 30 w 162"/>
                  <a:gd name="T41" fmla="*/ 24 h 201"/>
                  <a:gd name="T42" fmla="*/ 28 w 162"/>
                  <a:gd name="T43" fmla="*/ 25 h 201"/>
                  <a:gd name="T44" fmla="*/ 7 w 162"/>
                  <a:gd name="T45" fmla="*/ 25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2" h="201">
                    <a:moveTo>
                      <a:pt x="149" y="201"/>
                    </a:moveTo>
                    <a:cubicBezTo>
                      <a:pt x="13" y="201"/>
                      <a:pt x="13" y="201"/>
                      <a:pt x="13" y="201"/>
                    </a:cubicBezTo>
                    <a:cubicBezTo>
                      <a:pt x="6" y="201"/>
                      <a:pt x="0" y="195"/>
                      <a:pt x="0" y="188"/>
                    </a:cubicBezTo>
                    <a:cubicBezTo>
                      <a:pt x="0" y="22"/>
                      <a:pt x="0" y="22"/>
                      <a:pt x="0" y="22"/>
                    </a:cubicBezTo>
                    <a:cubicBezTo>
                      <a:pt x="0" y="20"/>
                      <a:pt x="2" y="19"/>
                      <a:pt x="3" y="19"/>
                    </a:cubicBezTo>
                    <a:cubicBezTo>
                      <a:pt x="27" y="19"/>
                      <a:pt x="27" y="19"/>
                      <a:pt x="27" y="19"/>
                    </a:cubicBezTo>
                    <a:cubicBezTo>
                      <a:pt x="42" y="1"/>
                      <a:pt x="42" y="1"/>
                      <a:pt x="42" y="1"/>
                    </a:cubicBezTo>
                    <a:cubicBezTo>
                      <a:pt x="43" y="0"/>
                      <a:pt x="44" y="0"/>
                      <a:pt x="45" y="0"/>
                    </a:cubicBezTo>
                    <a:cubicBezTo>
                      <a:pt x="149" y="0"/>
                      <a:pt x="149" y="0"/>
                      <a:pt x="149" y="0"/>
                    </a:cubicBezTo>
                    <a:cubicBezTo>
                      <a:pt x="156" y="0"/>
                      <a:pt x="162" y="6"/>
                      <a:pt x="162" y="13"/>
                    </a:cubicBezTo>
                    <a:cubicBezTo>
                      <a:pt x="162" y="188"/>
                      <a:pt x="162" y="188"/>
                      <a:pt x="162" y="188"/>
                    </a:cubicBezTo>
                    <a:cubicBezTo>
                      <a:pt x="162" y="195"/>
                      <a:pt x="156" y="201"/>
                      <a:pt x="149" y="201"/>
                    </a:cubicBezTo>
                    <a:close/>
                    <a:moveTo>
                      <a:pt x="7" y="25"/>
                    </a:moveTo>
                    <a:cubicBezTo>
                      <a:pt x="7" y="188"/>
                      <a:pt x="7" y="188"/>
                      <a:pt x="7" y="188"/>
                    </a:cubicBezTo>
                    <a:cubicBezTo>
                      <a:pt x="7" y="192"/>
                      <a:pt x="10" y="195"/>
                      <a:pt x="13" y="195"/>
                    </a:cubicBezTo>
                    <a:cubicBezTo>
                      <a:pt x="149" y="195"/>
                      <a:pt x="149" y="195"/>
                      <a:pt x="149" y="195"/>
                    </a:cubicBezTo>
                    <a:cubicBezTo>
                      <a:pt x="153" y="195"/>
                      <a:pt x="156" y="192"/>
                      <a:pt x="156" y="188"/>
                    </a:cubicBezTo>
                    <a:cubicBezTo>
                      <a:pt x="156" y="13"/>
                      <a:pt x="156" y="13"/>
                      <a:pt x="156" y="13"/>
                    </a:cubicBezTo>
                    <a:cubicBezTo>
                      <a:pt x="156" y="9"/>
                      <a:pt x="153" y="6"/>
                      <a:pt x="149" y="6"/>
                    </a:cubicBezTo>
                    <a:cubicBezTo>
                      <a:pt x="46" y="6"/>
                      <a:pt x="46" y="6"/>
                      <a:pt x="46" y="6"/>
                    </a:cubicBezTo>
                    <a:cubicBezTo>
                      <a:pt x="30" y="24"/>
                      <a:pt x="30" y="24"/>
                      <a:pt x="30" y="24"/>
                    </a:cubicBezTo>
                    <a:cubicBezTo>
                      <a:pt x="30" y="24"/>
                      <a:pt x="29" y="25"/>
                      <a:pt x="28" y="25"/>
                    </a:cubicBezTo>
                    <a:lnTo>
                      <a:pt x="7" y="25"/>
                    </a:lnTo>
                    <a:close/>
                  </a:path>
                </a:pathLst>
              </a:custGeom>
              <a:solidFill>
                <a:srgbClr val="EAED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grpSp>
        <p:nvGrpSpPr>
          <p:cNvPr id="269" name="Gruppieren 268"/>
          <p:cNvGrpSpPr>
            <a:grpSpLocks noChangeAspect="1"/>
          </p:cNvGrpSpPr>
          <p:nvPr/>
        </p:nvGrpSpPr>
        <p:grpSpPr>
          <a:xfrm>
            <a:off x="7706471" y="1086436"/>
            <a:ext cx="720000" cy="720000"/>
            <a:chOff x="813206" y="2395805"/>
            <a:chExt cx="1923731" cy="1923731"/>
          </a:xfrm>
        </p:grpSpPr>
        <p:sp>
          <p:nvSpPr>
            <p:cNvPr id="270" name="Freeform 34">
              <a:extLst>
                <a:ext uri="{FF2B5EF4-FFF2-40B4-BE49-F238E27FC236}">
                  <a16:creationId xmlns="" xmlns:a16="http://schemas.microsoft.com/office/drawing/2014/main" id="{2AC94AF4-2C7F-4AD8-AD05-F200D7394D67}"/>
                </a:ext>
              </a:extLst>
            </p:cNvPr>
            <p:cNvSpPr>
              <a:spLocks noChangeAspect="1"/>
            </p:cNvSpPr>
            <p:nvPr/>
          </p:nvSpPr>
          <p:spPr bwMode="auto">
            <a:xfrm>
              <a:off x="813206" y="2395805"/>
              <a:ext cx="1923731" cy="1923731"/>
            </a:xfrm>
            <a:custGeom>
              <a:avLst/>
              <a:gdLst>
                <a:gd name="T0" fmla="*/ 45 w 363"/>
                <a:gd name="T1" fmla="*/ 0 h 363"/>
                <a:gd name="T2" fmla="*/ 0 w 363"/>
                <a:gd name="T3" fmla="*/ 45 h 363"/>
                <a:gd name="T4" fmla="*/ 0 w 363"/>
                <a:gd name="T5" fmla="*/ 317 h 363"/>
                <a:gd name="T6" fmla="*/ 45 w 363"/>
                <a:gd name="T7" fmla="*/ 363 h 363"/>
                <a:gd name="T8" fmla="*/ 317 w 363"/>
                <a:gd name="T9" fmla="*/ 363 h 363"/>
                <a:gd name="T10" fmla="*/ 363 w 363"/>
                <a:gd name="T11" fmla="*/ 317 h 363"/>
                <a:gd name="T12" fmla="*/ 363 w 363"/>
                <a:gd name="T13" fmla="*/ 45 h 363"/>
                <a:gd name="T14" fmla="*/ 317 w 363"/>
                <a:gd name="T15" fmla="*/ 0 h 363"/>
                <a:gd name="T16" fmla="*/ 45 w 363"/>
                <a:gd name="T17"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363">
                  <a:moveTo>
                    <a:pt x="45" y="0"/>
                  </a:moveTo>
                  <a:cubicBezTo>
                    <a:pt x="45" y="0"/>
                    <a:pt x="0" y="0"/>
                    <a:pt x="0" y="45"/>
                  </a:cubicBezTo>
                  <a:cubicBezTo>
                    <a:pt x="0" y="317"/>
                    <a:pt x="0" y="317"/>
                    <a:pt x="0" y="317"/>
                  </a:cubicBezTo>
                  <a:cubicBezTo>
                    <a:pt x="0" y="317"/>
                    <a:pt x="0" y="363"/>
                    <a:pt x="45" y="363"/>
                  </a:cubicBezTo>
                  <a:cubicBezTo>
                    <a:pt x="317" y="363"/>
                    <a:pt x="317" y="363"/>
                    <a:pt x="317" y="363"/>
                  </a:cubicBezTo>
                  <a:cubicBezTo>
                    <a:pt x="317" y="363"/>
                    <a:pt x="363" y="363"/>
                    <a:pt x="363" y="317"/>
                  </a:cubicBezTo>
                  <a:cubicBezTo>
                    <a:pt x="363" y="45"/>
                    <a:pt x="363" y="45"/>
                    <a:pt x="363" y="45"/>
                  </a:cubicBezTo>
                  <a:cubicBezTo>
                    <a:pt x="363" y="45"/>
                    <a:pt x="363" y="0"/>
                    <a:pt x="317" y="0"/>
                  </a:cubicBezTo>
                  <a:lnTo>
                    <a:pt x="45" y="0"/>
                  </a:ln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271" name="Freeform 25"/>
            <p:cNvSpPr>
              <a:spLocks/>
            </p:cNvSpPr>
            <p:nvPr/>
          </p:nvSpPr>
          <p:spPr bwMode="auto">
            <a:xfrm>
              <a:off x="977917" y="3018819"/>
              <a:ext cx="1165057" cy="1156437"/>
            </a:xfrm>
            <a:custGeom>
              <a:avLst/>
              <a:gdLst/>
              <a:ahLst/>
              <a:cxnLst/>
              <a:rect l="l" t="t" r="r" b="b"/>
              <a:pathLst>
                <a:path w="360363" h="360363">
                  <a:moveTo>
                    <a:pt x="180181" y="72181"/>
                  </a:moveTo>
                  <a:cubicBezTo>
                    <a:pt x="120534" y="72181"/>
                    <a:pt x="72181" y="120534"/>
                    <a:pt x="72181" y="180181"/>
                  </a:cubicBezTo>
                  <a:cubicBezTo>
                    <a:pt x="72181" y="239828"/>
                    <a:pt x="120534" y="288181"/>
                    <a:pt x="180181" y="288181"/>
                  </a:cubicBezTo>
                  <a:cubicBezTo>
                    <a:pt x="239828" y="288181"/>
                    <a:pt x="288181" y="239828"/>
                    <a:pt x="288181" y="180181"/>
                  </a:cubicBezTo>
                  <a:cubicBezTo>
                    <a:pt x="288181" y="120534"/>
                    <a:pt x="239828" y="72181"/>
                    <a:pt x="180181" y="72181"/>
                  </a:cubicBezTo>
                  <a:close/>
                  <a:moveTo>
                    <a:pt x="161413" y="0"/>
                  </a:moveTo>
                  <a:cubicBezTo>
                    <a:pt x="161413" y="0"/>
                    <a:pt x="161413" y="0"/>
                    <a:pt x="198951" y="0"/>
                  </a:cubicBezTo>
                  <a:cubicBezTo>
                    <a:pt x="198951" y="0"/>
                    <a:pt x="198951" y="0"/>
                    <a:pt x="198951" y="30030"/>
                  </a:cubicBezTo>
                  <a:cubicBezTo>
                    <a:pt x="206458" y="33784"/>
                    <a:pt x="213966" y="33784"/>
                    <a:pt x="217719" y="37538"/>
                  </a:cubicBezTo>
                  <a:cubicBezTo>
                    <a:pt x="217719" y="37538"/>
                    <a:pt x="217719" y="37538"/>
                    <a:pt x="232735" y="7508"/>
                  </a:cubicBezTo>
                  <a:cubicBezTo>
                    <a:pt x="232735" y="7508"/>
                    <a:pt x="232735" y="7508"/>
                    <a:pt x="266519" y="22523"/>
                  </a:cubicBezTo>
                  <a:cubicBezTo>
                    <a:pt x="266519" y="22523"/>
                    <a:pt x="266519" y="22523"/>
                    <a:pt x="255257" y="48799"/>
                  </a:cubicBezTo>
                  <a:cubicBezTo>
                    <a:pt x="259011" y="52553"/>
                    <a:pt x="266519" y="56307"/>
                    <a:pt x="270272" y="60061"/>
                  </a:cubicBezTo>
                  <a:cubicBezTo>
                    <a:pt x="270272" y="60061"/>
                    <a:pt x="270272" y="60061"/>
                    <a:pt x="292795" y="37538"/>
                  </a:cubicBezTo>
                  <a:cubicBezTo>
                    <a:pt x="292795" y="37538"/>
                    <a:pt x="292795" y="37538"/>
                    <a:pt x="322825" y="67568"/>
                  </a:cubicBezTo>
                  <a:cubicBezTo>
                    <a:pt x="322825" y="67568"/>
                    <a:pt x="322825" y="67568"/>
                    <a:pt x="300303" y="90091"/>
                  </a:cubicBezTo>
                  <a:cubicBezTo>
                    <a:pt x="304056" y="93845"/>
                    <a:pt x="307810" y="101352"/>
                    <a:pt x="311564" y="105106"/>
                  </a:cubicBezTo>
                  <a:cubicBezTo>
                    <a:pt x="311564" y="105106"/>
                    <a:pt x="311564" y="105106"/>
                    <a:pt x="337840" y="93845"/>
                  </a:cubicBezTo>
                  <a:cubicBezTo>
                    <a:pt x="337840" y="93845"/>
                    <a:pt x="337840" y="93845"/>
                    <a:pt x="352856" y="127629"/>
                  </a:cubicBezTo>
                  <a:cubicBezTo>
                    <a:pt x="352856" y="127629"/>
                    <a:pt x="352856" y="127629"/>
                    <a:pt x="326579" y="142644"/>
                  </a:cubicBezTo>
                  <a:lnTo>
                    <a:pt x="330333" y="161413"/>
                  </a:lnTo>
                  <a:cubicBezTo>
                    <a:pt x="330333" y="161413"/>
                    <a:pt x="330333" y="161413"/>
                    <a:pt x="360363" y="161413"/>
                  </a:cubicBezTo>
                  <a:cubicBezTo>
                    <a:pt x="360363" y="161413"/>
                    <a:pt x="360363" y="161413"/>
                    <a:pt x="360363" y="198951"/>
                  </a:cubicBezTo>
                  <a:lnTo>
                    <a:pt x="330333" y="198951"/>
                  </a:lnTo>
                  <a:cubicBezTo>
                    <a:pt x="326579" y="206458"/>
                    <a:pt x="326579" y="213966"/>
                    <a:pt x="326579" y="217719"/>
                  </a:cubicBezTo>
                  <a:cubicBezTo>
                    <a:pt x="326579" y="217719"/>
                    <a:pt x="326579" y="217719"/>
                    <a:pt x="352856" y="232735"/>
                  </a:cubicBezTo>
                  <a:cubicBezTo>
                    <a:pt x="352856" y="232735"/>
                    <a:pt x="352856" y="232735"/>
                    <a:pt x="337840" y="266519"/>
                  </a:cubicBezTo>
                  <a:cubicBezTo>
                    <a:pt x="337840" y="266519"/>
                    <a:pt x="337840" y="266519"/>
                    <a:pt x="311564" y="255257"/>
                  </a:cubicBezTo>
                  <a:cubicBezTo>
                    <a:pt x="307810" y="259011"/>
                    <a:pt x="304056" y="266519"/>
                    <a:pt x="300303" y="270272"/>
                  </a:cubicBezTo>
                  <a:cubicBezTo>
                    <a:pt x="300303" y="270272"/>
                    <a:pt x="300303" y="270272"/>
                    <a:pt x="322825" y="292795"/>
                  </a:cubicBezTo>
                  <a:cubicBezTo>
                    <a:pt x="322825" y="292795"/>
                    <a:pt x="322825" y="292795"/>
                    <a:pt x="292795" y="322825"/>
                  </a:cubicBezTo>
                  <a:cubicBezTo>
                    <a:pt x="292795" y="322825"/>
                    <a:pt x="292795" y="322825"/>
                    <a:pt x="270272" y="300303"/>
                  </a:cubicBezTo>
                  <a:cubicBezTo>
                    <a:pt x="266519" y="304056"/>
                    <a:pt x="259011" y="307810"/>
                    <a:pt x="255257" y="311564"/>
                  </a:cubicBezTo>
                  <a:cubicBezTo>
                    <a:pt x="255257" y="311564"/>
                    <a:pt x="255257" y="311564"/>
                    <a:pt x="266519" y="337840"/>
                  </a:cubicBezTo>
                  <a:cubicBezTo>
                    <a:pt x="266519" y="337840"/>
                    <a:pt x="266519" y="337840"/>
                    <a:pt x="232735" y="352856"/>
                  </a:cubicBezTo>
                  <a:cubicBezTo>
                    <a:pt x="232735" y="352856"/>
                    <a:pt x="232735" y="352856"/>
                    <a:pt x="217719" y="326579"/>
                  </a:cubicBezTo>
                  <a:lnTo>
                    <a:pt x="198951" y="330333"/>
                  </a:lnTo>
                  <a:cubicBezTo>
                    <a:pt x="198951" y="330333"/>
                    <a:pt x="198951" y="330333"/>
                    <a:pt x="198951" y="360363"/>
                  </a:cubicBezTo>
                  <a:cubicBezTo>
                    <a:pt x="198951" y="360363"/>
                    <a:pt x="198951" y="360363"/>
                    <a:pt x="161413" y="360363"/>
                  </a:cubicBezTo>
                  <a:cubicBezTo>
                    <a:pt x="161413" y="360363"/>
                    <a:pt x="161413" y="360363"/>
                    <a:pt x="161413" y="330333"/>
                  </a:cubicBezTo>
                  <a:cubicBezTo>
                    <a:pt x="153905" y="326579"/>
                    <a:pt x="146398" y="326579"/>
                    <a:pt x="142644" y="326579"/>
                  </a:cubicBezTo>
                  <a:cubicBezTo>
                    <a:pt x="142644" y="326579"/>
                    <a:pt x="142644" y="326579"/>
                    <a:pt x="127629" y="352856"/>
                  </a:cubicBezTo>
                  <a:cubicBezTo>
                    <a:pt x="127629" y="352856"/>
                    <a:pt x="127629" y="352856"/>
                    <a:pt x="93845" y="337840"/>
                  </a:cubicBezTo>
                  <a:cubicBezTo>
                    <a:pt x="93845" y="337840"/>
                    <a:pt x="93845" y="337840"/>
                    <a:pt x="105106" y="311564"/>
                  </a:cubicBezTo>
                  <a:cubicBezTo>
                    <a:pt x="101352" y="307810"/>
                    <a:pt x="93845" y="304056"/>
                    <a:pt x="90091" y="300303"/>
                  </a:cubicBezTo>
                  <a:cubicBezTo>
                    <a:pt x="90091" y="300303"/>
                    <a:pt x="90091" y="300303"/>
                    <a:pt x="67568" y="322825"/>
                  </a:cubicBezTo>
                  <a:cubicBezTo>
                    <a:pt x="67568" y="322825"/>
                    <a:pt x="67568" y="322825"/>
                    <a:pt x="37538" y="292795"/>
                  </a:cubicBezTo>
                  <a:cubicBezTo>
                    <a:pt x="37538" y="292795"/>
                    <a:pt x="37538" y="292795"/>
                    <a:pt x="60061" y="270272"/>
                  </a:cubicBezTo>
                  <a:cubicBezTo>
                    <a:pt x="56307" y="266519"/>
                    <a:pt x="52553" y="259011"/>
                    <a:pt x="48799" y="255257"/>
                  </a:cubicBezTo>
                  <a:cubicBezTo>
                    <a:pt x="48799" y="255257"/>
                    <a:pt x="48799" y="255257"/>
                    <a:pt x="22523" y="266519"/>
                  </a:cubicBezTo>
                  <a:cubicBezTo>
                    <a:pt x="22523" y="266519"/>
                    <a:pt x="22523" y="266519"/>
                    <a:pt x="7508" y="232735"/>
                  </a:cubicBezTo>
                  <a:cubicBezTo>
                    <a:pt x="7508" y="232735"/>
                    <a:pt x="7508" y="232735"/>
                    <a:pt x="33784" y="217719"/>
                  </a:cubicBezTo>
                  <a:lnTo>
                    <a:pt x="30030" y="198951"/>
                  </a:lnTo>
                  <a:cubicBezTo>
                    <a:pt x="30030" y="198951"/>
                    <a:pt x="30030" y="198951"/>
                    <a:pt x="0" y="198951"/>
                  </a:cubicBezTo>
                  <a:cubicBezTo>
                    <a:pt x="0" y="198951"/>
                    <a:pt x="0" y="198951"/>
                    <a:pt x="0" y="161413"/>
                  </a:cubicBezTo>
                  <a:cubicBezTo>
                    <a:pt x="0" y="161413"/>
                    <a:pt x="0" y="161413"/>
                    <a:pt x="30030" y="161413"/>
                  </a:cubicBezTo>
                  <a:cubicBezTo>
                    <a:pt x="33784" y="153905"/>
                    <a:pt x="33784" y="146398"/>
                    <a:pt x="33784" y="142644"/>
                  </a:cubicBezTo>
                  <a:cubicBezTo>
                    <a:pt x="33784" y="142644"/>
                    <a:pt x="33784" y="142644"/>
                    <a:pt x="7508" y="127629"/>
                  </a:cubicBezTo>
                  <a:cubicBezTo>
                    <a:pt x="7508" y="127629"/>
                    <a:pt x="7508" y="127629"/>
                    <a:pt x="22523" y="93845"/>
                  </a:cubicBezTo>
                  <a:cubicBezTo>
                    <a:pt x="22523" y="93845"/>
                    <a:pt x="22523" y="93845"/>
                    <a:pt x="48799" y="105106"/>
                  </a:cubicBezTo>
                  <a:cubicBezTo>
                    <a:pt x="52553" y="101352"/>
                    <a:pt x="56307" y="93845"/>
                    <a:pt x="60061" y="90091"/>
                  </a:cubicBezTo>
                  <a:cubicBezTo>
                    <a:pt x="60061" y="90091"/>
                    <a:pt x="60061" y="90091"/>
                    <a:pt x="37538" y="67568"/>
                  </a:cubicBezTo>
                  <a:cubicBezTo>
                    <a:pt x="37538" y="67568"/>
                    <a:pt x="37538" y="67568"/>
                    <a:pt x="67568" y="37538"/>
                  </a:cubicBezTo>
                  <a:cubicBezTo>
                    <a:pt x="67568" y="37538"/>
                    <a:pt x="67568" y="37538"/>
                    <a:pt x="90091" y="60061"/>
                  </a:cubicBezTo>
                  <a:cubicBezTo>
                    <a:pt x="93845" y="56307"/>
                    <a:pt x="101352" y="52553"/>
                    <a:pt x="105106" y="48799"/>
                  </a:cubicBezTo>
                  <a:cubicBezTo>
                    <a:pt x="105106" y="48799"/>
                    <a:pt x="105106" y="48799"/>
                    <a:pt x="93845" y="22523"/>
                  </a:cubicBezTo>
                  <a:cubicBezTo>
                    <a:pt x="93845" y="22523"/>
                    <a:pt x="93845" y="22523"/>
                    <a:pt x="127629" y="7508"/>
                  </a:cubicBezTo>
                  <a:cubicBezTo>
                    <a:pt x="127629" y="7508"/>
                    <a:pt x="127629" y="7508"/>
                    <a:pt x="142644" y="37538"/>
                  </a:cubicBezTo>
                  <a:cubicBezTo>
                    <a:pt x="146398" y="33784"/>
                    <a:pt x="153905" y="33784"/>
                    <a:pt x="161413" y="30030"/>
                  </a:cubicBezTo>
                  <a:cubicBezTo>
                    <a:pt x="161413" y="30030"/>
                    <a:pt x="161413" y="30030"/>
                    <a:pt x="161413"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272" name="Freeform 10"/>
            <p:cNvSpPr>
              <a:spLocks noEditPoints="1"/>
            </p:cNvSpPr>
            <p:nvPr/>
          </p:nvSpPr>
          <p:spPr bwMode="auto">
            <a:xfrm>
              <a:off x="1767662" y="2540085"/>
              <a:ext cx="810201" cy="810198"/>
            </a:xfrm>
            <a:custGeom>
              <a:avLst/>
              <a:gdLst>
                <a:gd name="T0" fmla="*/ 93 w 96"/>
                <a:gd name="T1" fmla="*/ 79 h 96"/>
                <a:gd name="T2" fmla="*/ 45 w 96"/>
                <a:gd name="T3" fmla="*/ 31 h 96"/>
                <a:gd name="T4" fmla="*/ 42 w 96"/>
                <a:gd name="T5" fmla="*/ 23 h 96"/>
                <a:gd name="T6" fmla="*/ 36 w 96"/>
                <a:gd name="T7" fmla="*/ 6 h 96"/>
                <a:gd name="T8" fmla="*/ 21 w 96"/>
                <a:gd name="T9" fmla="*/ 0 h 96"/>
                <a:gd name="T10" fmla="*/ 15 w 96"/>
                <a:gd name="T11" fmla="*/ 1 h 96"/>
                <a:gd name="T12" fmla="*/ 28 w 96"/>
                <a:gd name="T13" fmla="*/ 14 h 96"/>
                <a:gd name="T14" fmla="*/ 14 w 96"/>
                <a:gd name="T15" fmla="*/ 28 h 96"/>
                <a:gd name="T16" fmla="*/ 1 w 96"/>
                <a:gd name="T17" fmla="*/ 15 h 96"/>
                <a:gd name="T18" fmla="*/ 0 w 96"/>
                <a:gd name="T19" fmla="*/ 21 h 96"/>
                <a:gd name="T20" fmla="*/ 6 w 96"/>
                <a:gd name="T21" fmla="*/ 36 h 96"/>
                <a:gd name="T22" fmla="*/ 23 w 96"/>
                <a:gd name="T23" fmla="*/ 42 h 96"/>
                <a:gd name="T24" fmla="*/ 31 w 96"/>
                <a:gd name="T25" fmla="*/ 45 h 96"/>
                <a:gd name="T26" fmla="*/ 79 w 96"/>
                <a:gd name="T27" fmla="*/ 93 h 96"/>
                <a:gd name="T28" fmla="*/ 86 w 96"/>
                <a:gd name="T29" fmla="*/ 96 h 96"/>
                <a:gd name="T30" fmla="*/ 96 w 96"/>
                <a:gd name="T31" fmla="*/ 86 h 96"/>
                <a:gd name="T32" fmla="*/ 93 w 96"/>
                <a:gd name="T33" fmla="*/ 79 h 96"/>
                <a:gd name="T34" fmla="*/ 86 w 96"/>
                <a:gd name="T35" fmla="*/ 90 h 96"/>
                <a:gd name="T36" fmla="*/ 82 w 96"/>
                <a:gd name="T37" fmla="*/ 86 h 96"/>
                <a:gd name="T38" fmla="*/ 86 w 96"/>
                <a:gd name="T39" fmla="*/ 82 h 96"/>
                <a:gd name="T40" fmla="*/ 90 w 96"/>
                <a:gd name="T41" fmla="*/ 86 h 96"/>
                <a:gd name="T42" fmla="*/ 86 w 96"/>
                <a:gd name="T43" fmla="*/ 90 h 96"/>
                <a:gd name="T44" fmla="*/ 54 w 96"/>
                <a:gd name="T45" fmla="*/ 29 h 96"/>
                <a:gd name="T46" fmla="*/ 76 w 96"/>
                <a:gd name="T47" fmla="*/ 8 h 96"/>
                <a:gd name="T48" fmla="*/ 84 w 96"/>
                <a:gd name="T49" fmla="*/ 4 h 96"/>
                <a:gd name="T50" fmla="*/ 92 w 96"/>
                <a:gd name="T51" fmla="*/ 8 h 96"/>
                <a:gd name="T52" fmla="*/ 96 w 96"/>
                <a:gd name="T53" fmla="*/ 16 h 96"/>
                <a:gd name="T54" fmla="*/ 93 w 96"/>
                <a:gd name="T55" fmla="*/ 25 h 96"/>
                <a:gd name="T56" fmla="*/ 71 w 96"/>
                <a:gd name="T57" fmla="*/ 46 h 96"/>
                <a:gd name="T58" fmla="*/ 67 w 96"/>
                <a:gd name="T59" fmla="*/ 42 h 96"/>
                <a:gd name="T60" fmla="*/ 87 w 96"/>
                <a:gd name="T61" fmla="*/ 21 h 96"/>
                <a:gd name="T62" fmla="*/ 87 w 96"/>
                <a:gd name="T63" fmla="*/ 19 h 96"/>
                <a:gd name="T64" fmla="*/ 85 w 96"/>
                <a:gd name="T65" fmla="*/ 19 h 96"/>
                <a:gd name="T66" fmla="*/ 65 w 96"/>
                <a:gd name="T67" fmla="*/ 39 h 96"/>
                <a:gd name="T68" fmla="*/ 61 w 96"/>
                <a:gd name="T69" fmla="*/ 36 h 96"/>
                <a:gd name="T70" fmla="*/ 81 w 96"/>
                <a:gd name="T71" fmla="*/ 15 h 96"/>
                <a:gd name="T72" fmla="*/ 81 w 96"/>
                <a:gd name="T73" fmla="*/ 13 h 96"/>
                <a:gd name="T74" fmla="*/ 79 w 96"/>
                <a:gd name="T75" fmla="*/ 13 h 96"/>
                <a:gd name="T76" fmla="*/ 59 w 96"/>
                <a:gd name="T77" fmla="*/ 33 h 96"/>
                <a:gd name="T78" fmla="*/ 54 w 96"/>
                <a:gd name="T79" fmla="*/ 29 h 96"/>
                <a:gd name="T80" fmla="*/ 40 w 96"/>
                <a:gd name="T81" fmla="*/ 66 h 96"/>
                <a:gd name="T82" fmla="*/ 19 w 96"/>
                <a:gd name="T83" fmla="*/ 86 h 96"/>
                <a:gd name="T84" fmla="*/ 17 w 96"/>
                <a:gd name="T85" fmla="*/ 89 h 96"/>
                <a:gd name="T86" fmla="*/ 16 w 96"/>
                <a:gd name="T87" fmla="*/ 92 h 96"/>
                <a:gd name="T88" fmla="*/ 7 w 96"/>
                <a:gd name="T89" fmla="*/ 96 h 96"/>
                <a:gd name="T90" fmla="*/ 4 w 96"/>
                <a:gd name="T91" fmla="*/ 93 h 96"/>
                <a:gd name="T92" fmla="*/ 8 w 96"/>
                <a:gd name="T93" fmla="*/ 84 h 96"/>
                <a:gd name="T94" fmla="*/ 10 w 96"/>
                <a:gd name="T95" fmla="*/ 83 h 96"/>
                <a:gd name="T96" fmla="*/ 14 w 96"/>
                <a:gd name="T97" fmla="*/ 81 h 96"/>
                <a:gd name="T98" fmla="*/ 34 w 96"/>
                <a:gd name="T99" fmla="*/ 60 h 96"/>
                <a:gd name="T100" fmla="*/ 40 w 96"/>
                <a:gd name="T101" fmla="*/ 6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 h="96">
                  <a:moveTo>
                    <a:pt x="93" y="79"/>
                  </a:moveTo>
                  <a:cubicBezTo>
                    <a:pt x="45" y="31"/>
                    <a:pt x="45" y="31"/>
                    <a:pt x="45" y="31"/>
                  </a:cubicBezTo>
                  <a:cubicBezTo>
                    <a:pt x="43" y="29"/>
                    <a:pt x="42" y="26"/>
                    <a:pt x="42" y="23"/>
                  </a:cubicBezTo>
                  <a:cubicBezTo>
                    <a:pt x="43" y="17"/>
                    <a:pt x="41" y="11"/>
                    <a:pt x="36" y="6"/>
                  </a:cubicBezTo>
                  <a:cubicBezTo>
                    <a:pt x="32" y="2"/>
                    <a:pt x="27" y="0"/>
                    <a:pt x="21" y="0"/>
                  </a:cubicBezTo>
                  <a:cubicBezTo>
                    <a:pt x="19" y="0"/>
                    <a:pt x="17" y="0"/>
                    <a:pt x="15" y="1"/>
                  </a:cubicBezTo>
                  <a:cubicBezTo>
                    <a:pt x="28" y="14"/>
                    <a:pt x="28" y="14"/>
                    <a:pt x="28" y="14"/>
                  </a:cubicBezTo>
                  <a:cubicBezTo>
                    <a:pt x="29" y="20"/>
                    <a:pt x="20" y="29"/>
                    <a:pt x="14" y="28"/>
                  </a:cubicBezTo>
                  <a:cubicBezTo>
                    <a:pt x="1" y="15"/>
                    <a:pt x="1" y="15"/>
                    <a:pt x="1" y="15"/>
                  </a:cubicBezTo>
                  <a:cubicBezTo>
                    <a:pt x="0" y="17"/>
                    <a:pt x="0" y="19"/>
                    <a:pt x="0" y="21"/>
                  </a:cubicBezTo>
                  <a:cubicBezTo>
                    <a:pt x="0" y="27"/>
                    <a:pt x="2" y="32"/>
                    <a:pt x="6" y="36"/>
                  </a:cubicBezTo>
                  <a:cubicBezTo>
                    <a:pt x="11" y="41"/>
                    <a:pt x="17" y="43"/>
                    <a:pt x="23" y="42"/>
                  </a:cubicBezTo>
                  <a:cubicBezTo>
                    <a:pt x="26" y="42"/>
                    <a:pt x="29" y="43"/>
                    <a:pt x="31" y="45"/>
                  </a:cubicBezTo>
                  <a:cubicBezTo>
                    <a:pt x="79" y="93"/>
                    <a:pt x="79" y="93"/>
                    <a:pt x="79" y="93"/>
                  </a:cubicBezTo>
                  <a:cubicBezTo>
                    <a:pt x="81" y="95"/>
                    <a:pt x="83" y="96"/>
                    <a:pt x="86" y="96"/>
                  </a:cubicBezTo>
                  <a:cubicBezTo>
                    <a:pt x="91" y="96"/>
                    <a:pt x="96" y="92"/>
                    <a:pt x="96" y="86"/>
                  </a:cubicBezTo>
                  <a:cubicBezTo>
                    <a:pt x="96" y="83"/>
                    <a:pt x="95" y="81"/>
                    <a:pt x="93" y="79"/>
                  </a:cubicBezTo>
                  <a:close/>
                  <a:moveTo>
                    <a:pt x="86" y="90"/>
                  </a:moveTo>
                  <a:cubicBezTo>
                    <a:pt x="84" y="90"/>
                    <a:pt x="82" y="88"/>
                    <a:pt x="82" y="86"/>
                  </a:cubicBezTo>
                  <a:cubicBezTo>
                    <a:pt x="82" y="84"/>
                    <a:pt x="84" y="82"/>
                    <a:pt x="86" y="82"/>
                  </a:cubicBezTo>
                  <a:cubicBezTo>
                    <a:pt x="88" y="82"/>
                    <a:pt x="90" y="84"/>
                    <a:pt x="90" y="86"/>
                  </a:cubicBezTo>
                  <a:cubicBezTo>
                    <a:pt x="90" y="88"/>
                    <a:pt x="88" y="90"/>
                    <a:pt x="86" y="90"/>
                  </a:cubicBezTo>
                  <a:close/>
                  <a:moveTo>
                    <a:pt x="54" y="29"/>
                  </a:moveTo>
                  <a:cubicBezTo>
                    <a:pt x="76" y="8"/>
                    <a:pt x="76" y="8"/>
                    <a:pt x="76" y="8"/>
                  </a:cubicBezTo>
                  <a:cubicBezTo>
                    <a:pt x="78" y="5"/>
                    <a:pt x="81" y="4"/>
                    <a:pt x="84" y="4"/>
                  </a:cubicBezTo>
                  <a:cubicBezTo>
                    <a:pt x="87" y="4"/>
                    <a:pt x="90" y="5"/>
                    <a:pt x="92" y="8"/>
                  </a:cubicBezTo>
                  <a:cubicBezTo>
                    <a:pt x="95" y="10"/>
                    <a:pt x="96" y="13"/>
                    <a:pt x="96" y="16"/>
                  </a:cubicBezTo>
                  <a:cubicBezTo>
                    <a:pt x="96" y="19"/>
                    <a:pt x="95" y="22"/>
                    <a:pt x="93" y="25"/>
                  </a:cubicBezTo>
                  <a:cubicBezTo>
                    <a:pt x="71" y="46"/>
                    <a:pt x="71" y="46"/>
                    <a:pt x="71" y="46"/>
                  </a:cubicBezTo>
                  <a:cubicBezTo>
                    <a:pt x="67" y="42"/>
                    <a:pt x="67" y="42"/>
                    <a:pt x="67" y="42"/>
                  </a:cubicBezTo>
                  <a:cubicBezTo>
                    <a:pt x="87" y="21"/>
                    <a:pt x="87" y="21"/>
                    <a:pt x="87" y="21"/>
                  </a:cubicBezTo>
                  <a:cubicBezTo>
                    <a:pt x="88" y="21"/>
                    <a:pt x="88" y="20"/>
                    <a:pt x="87" y="19"/>
                  </a:cubicBezTo>
                  <a:cubicBezTo>
                    <a:pt x="87" y="18"/>
                    <a:pt x="86" y="18"/>
                    <a:pt x="85" y="19"/>
                  </a:cubicBezTo>
                  <a:cubicBezTo>
                    <a:pt x="65" y="39"/>
                    <a:pt x="65" y="39"/>
                    <a:pt x="65" y="39"/>
                  </a:cubicBezTo>
                  <a:cubicBezTo>
                    <a:pt x="61" y="36"/>
                    <a:pt x="61" y="36"/>
                    <a:pt x="61" y="36"/>
                  </a:cubicBezTo>
                  <a:cubicBezTo>
                    <a:pt x="81" y="15"/>
                    <a:pt x="81" y="15"/>
                    <a:pt x="81" y="15"/>
                  </a:cubicBezTo>
                  <a:cubicBezTo>
                    <a:pt x="82" y="15"/>
                    <a:pt x="82" y="14"/>
                    <a:pt x="81" y="13"/>
                  </a:cubicBezTo>
                  <a:cubicBezTo>
                    <a:pt x="81" y="12"/>
                    <a:pt x="80" y="12"/>
                    <a:pt x="79" y="13"/>
                  </a:cubicBezTo>
                  <a:cubicBezTo>
                    <a:pt x="59" y="33"/>
                    <a:pt x="59" y="33"/>
                    <a:pt x="59" y="33"/>
                  </a:cubicBezTo>
                  <a:lnTo>
                    <a:pt x="54" y="29"/>
                  </a:lnTo>
                  <a:close/>
                  <a:moveTo>
                    <a:pt x="40" y="66"/>
                  </a:moveTo>
                  <a:cubicBezTo>
                    <a:pt x="19" y="86"/>
                    <a:pt x="19" y="86"/>
                    <a:pt x="19" y="86"/>
                  </a:cubicBezTo>
                  <a:cubicBezTo>
                    <a:pt x="18" y="87"/>
                    <a:pt x="18" y="88"/>
                    <a:pt x="17" y="89"/>
                  </a:cubicBezTo>
                  <a:cubicBezTo>
                    <a:pt x="16" y="92"/>
                    <a:pt x="16" y="92"/>
                    <a:pt x="16" y="92"/>
                  </a:cubicBezTo>
                  <a:cubicBezTo>
                    <a:pt x="7" y="96"/>
                    <a:pt x="7" y="96"/>
                    <a:pt x="7" y="96"/>
                  </a:cubicBezTo>
                  <a:cubicBezTo>
                    <a:pt x="4" y="93"/>
                    <a:pt x="4" y="93"/>
                    <a:pt x="4" y="93"/>
                  </a:cubicBezTo>
                  <a:cubicBezTo>
                    <a:pt x="8" y="84"/>
                    <a:pt x="8" y="84"/>
                    <a:pt x="8" y="84"/>
                  </a:cubicBezTo>
                  <a:cubicBezTo>
                    <a:pt x="10" y="83"/>
                    <a:pt x="10" y="83"/>
                    <a:pt x="10" y="83"/>
                  </a:cubicBezTo>
                  <a:cubicBezTo>
                    <a:pt x="12" y="82"/>
                    <a:pt x="13" y="82"/>
                    <a:pt x="14" y="81"/>
                  </a:cubicBezTo>
                  <a:cubicBezTo>
                    <a:pt x="34" y="60"/>
                    <a:pt x="34" y="60"/>
                    <a:pt x="34" y="60"/>
                  </a:cubicBezTo>
                  <a:lnTo>
                    <a:pt x="40" y="6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273" name="Rectangle 66"/>
            <p:cNvSpPr>
              <a:spLocks noChangeAspect="1" noChangeArrowheads="1"/>
            </p:cNvSpPr>
            <p:nvPr/>
          </p:nvSpPr>
          <p:spPr bwMode="auto">
            <a:xfrm>
              <a:off x="813206" y="2902561"/>
              <a:ext cx="763200" cy="1386436"/>
            </a:xfrm>
            <a:custGeom>
              <a:avLst/>
              <a:gdLst/>
              <a:ahLst/>
              <a:cxnLst/>
              <a:rect l="l" t="t" r="r" b="b"/>
              <a:pathLst>
                <a:path w="458788" h="833438">
                  <a:moveTo>
                    <a:pt x="446882" y="643732"/>
                  </a:moveTo>
                  <a:cubicBezTo>
                    <a:pt x="433918" y="647455"/>
                    <a:pt x="424657" y="658622"/>
                    <a:pt x="424657" y="671650"/>
                  </a:cubicBezTo>
                  <a:cubicBezTo>
                    <a:pt x="424657" y="684679"/>
                    <a:pt x="433918" y="695846"/>
                    <a:pt x="446882" y="697707"/>
                  </a:cubicBezTo>
                  <a:close/>
                  <a:moveTo>
                    <a:pt x="380458" y="639763"/>
                  </a:moveTo>
                  <a:lnTo>
                    <a:pt x="413503" y="672575"/>
                  </a:lnTo>
                  <a:cubicBezTo>
                    <a:pt x="412768" y="671984"/>
                    <a:pt x="412750" y="671353"/>
                    <a:pt x="412750" y="670719"/>
                  </a:cubicBezTo>
                  <a:cubicBezTo>
                    <a:pt x="412750" y="656440"/>
                    <a:pt x="420352" y="644454"/>
                    <a:pt x="432874" y="639763"/>
                  </a:cubicBezTo>
                  <a:close/>
                  <a:moveTo>
                    <a:pt x="247650" y="623598"/>
                  </a:moveTo>
                  <a:lnTo>
                    <a:pt x="247650" y="628650"/>
                  </a:lnTo>
                  <a:lnTo>
                    <a:pt x="259607" y="628650"/>
                  </a:lnTo>
                  <a:close/>
                  <a:moveTo>
                    <a:pt x="311517" y="587604"/>
                  </a:moveTo>
                  <a:cubicBezTo>
                    <a:pt x="314104" y="589585"/>
                    <a:pt x="314325" y="592025"/>
                    <a:pt x="314325" y="594518"/>
                  </a:cubicBezTo>
                  <a:cubicBezTo>
                    <a:pt x="314325" y="610946"/>
                    <a:pt x="304732" y="625088"/>
                    <a:pt x="289667" y="628650"/>
                  </a:cubicBezTo>
                  <a:lnTo>
                    <a:pt x="353005" y="628650"/>
                  </a:lnTo>
                  <a:close/>
                  <a:moveTo>
                    <a:pt x="274637" y="566736"/>
                  </a:moveTo>
                  <a:cubicBezTo>
                    <a:pt x="259733" y="566736"/>
                    <a:pt x="247650" y="579173"/>
                    <a:pt x="247650" y="594516"/>
                  </a:cubicBezTo>
                  <a:lnTo>
                    <a:pt x="247650" y="594521"/>
                  </a:lnTo>
                  <a:cubicBezTo>
                    <a:pt x="247650" y="609863"/>
                    <a:pt x="259733" y="622300"/>
                    <a:pt x="274637" y="622300"/>
                  </a:cubicBezTo>
                  <a:cubicBezTo>
                    <a:pt x="289542" y="622300"/>
                    <a:pt x="301625" y="609862"/>
                    <a:pt x="301625" y="594518"/>
                  </a:cubicBezTo>
                  <a:cubicBezTo>
                    <a:pt x="301625" y="579174"/>
                    <a:pt x="289542" y="566736"/>
                    <a:pt x="274637" y="566736"/>
                  </a:cubicBezTo>
                  <a:close/>
                  <a:moveTo>
                    <a:pt x="247650" y="524416"/>
                  </a:moveTo>
                  <a:lnTo>
                    <a:pt x="247650" y="565438"/>
                  </a:lnTo>
                  <a:cubicBezTo>
                    <a:pt x="254460" y="558252"/>
                    <a:pt x="264066" y="554036"/>
                    <a:pt x="274637" y="554036"/>
                  </a:cubicBezTo>
                  <a:lnTo>
                    <a:pt x="279789" y="556213"/>
                  </a:lnTo>
                  <a:close/>
                  <a:moveTo>
                    <a:pt x="234950" y="457030"/>
                  </a:moveTo>
                  <a:lnTo>
                    <a:pt x="207607" y="468134"/>
                  </a:lnTo>
                  <a:lnTo>
                    <a:pt x="234950" y="495284"/>
                  </a:lnTo>
                  <a:close/>
                  <a:moveTo>
                    <a:pt x="247650" y="434975"/>
                  </a:moveTo>
                  <a:lnTo>
                    <a:pt x="247650" y="507894"/>
                  </a:lnTo>
                  <a:lnTo>
                    <a:pt x="369266" y="628650"/>
                  </a:lnTo>
                  <a:lnTo>
                    <a:pt x="447675" y="628650"/>
                  </a:lnTo>
                  <a:lnTo>
                    <a:pt x="447675" y="434975"/>
                  </a:lnTo>
                  <a:lnTo>
                    <a:pt x="419456" y="434975"/>
                  </a:lnTo>
                  <a:lnTo>
                    <a:pt x="402155" y="434975"/>
                  </a:lnTo>
                  <a:cubicBezTo>
                    <a:pt x="400002" y="434975"/>
                    <a:pt x="397877" y="434975"/>
                    <a:pt x="395781" y="434975"/>
                  </a:cubicBezTo>
                  <a:cubicBezTo>
                    <a:pt x="295854" y="434975"/>
                    <a:pt x="260368" y="434975"/>
                    <a:pt x="247650" y="434975"/>
                  </a:cubicBezTo>
                  <a:close/>
                  <a:moveTo>
                    <a:pt x="181223" y="434975"/>
                  </a:moveTo>
                  <a:lnTo>
                    <a:pt x="188879" y="449538"/>
                  </a:lnTo>
                  <a:lnTo>
                    <a:pt x="190670" y="451317"/>
                  </a:lnTo>
                  <a:cubicBezTo>
                    <a:pt x="194988" y="455140"/>
                    <a:pt x="200837" y="457198"/>
                    <a:pt x="207167" y="457198"/>
                  </a:cubicBezTo>
                  <a:cubicBezTo>
                    <a:pt x="220607" y="457198"/>
                    <a:pt x="231880" y="447920"/>
                    <a:pt x="233111" y="434975"/>
                  </a:cubicBezTo>
                  <a:close/>
                  <a:moveTo>
                    <a:pt x="170073" y="420609"/>
                  </a:moveTo>
                  <a:lnTo>
                    <a:pt x="169993" y="420687"/>
                  </a:lnTo>
                  <a:lnTo>
                    <a:pt x="170039" y="420687"/>
                  </a:lnTo>
                  <a:close/>
                  <a:moveTo>
                    <a:pt x="207167" y="400048"/>
                  </a:moveTo>
                  <a:cubicBezTo>
                    <a:pt x="194366" y="400048"/>
                    <a:pt x="183532" y="408464"/>
                    <a:pt x="181879" y="420687"/>
                  </a:cubicBezTo>
                  <a:lnTo>
                    <a:pt x="232455" y="420687"/>
                  </a:lnTo>
                  <a:cubicBezTo>
                    <a:pt x="230802" y="408464"/>
                    <a:pt x="219968" y="400048"/>
                    <a:pt x="207167" y="400048"/>
                  </a:cubicBezTo>
                  <a:close/>
                  <a:moveTo>
                    <a:pt x="400050" y="376237"/>
                  </a:moveTo>
                  <a:lnTo>
                    <a:pt x="400050" y="420687"/>
                  </a:lnTo>
                  <a:lnTo>
                    <a:pt x="446088" y="420687"/>
                  </a:lnTo>
                  <a:lnTo>
                    <a:pt x="446088" y="376237"/>
                  </a:lnTo>
                  <a:close/>
                  <a:moveTo>
                    <a:pt x="234950" y="356419"/>
                  </a:moveTo>
                  <a:lnTo>
                    <a:pt x="198545" y="392438"/>
                  </a:lnTo>
                  <a:cubicBezTo>
                    <a:pt x="200934" y="389291"/>
                    <a:pt x="204009" y="388936"/>
                    <a:pt x="207168" y="388936"/>
                  </a:cubicBezTo>
                  <a:lnTo>
                    <a:pt x="234950" y="400218"/>
                  </a:lnTo>
                  <a:lnTo>
                    <a:pt x="234950" y="357394"/>
                  </a:lnTo>
                  <a:close/>
                  <a:moveTo>
                    <a:pt x="247650" y="279111"/>
                  </a:moveTo>
                  <a:lnTo>
                    <a:pt x="247650" y="326484"/>
                  </a:lnTo>
                  <a:lnTo>
                    <a:pt x="290992" y="283603"/>
                  </a:lnTo>
                  <a:cubicBezTo>
                    <a:pt x="287018" y="288985"/>
                    <a:pt x="281003" y="290513"/>
                    <a:pt x="274637" y="290513"/>
                  </a:cubicBezTo>
                  <a:close/>
                  <a:moveTo>
                    <a:pt x="274637" y="221455"/>
                  </a:moveTo>
                  <a:cubicBezTo>
                    <a:pt x="259733" y="221455"/>
                    <a:pt x="247650" y="234247"/>
                    <a:pt x="247650" y="250028"/>
                  </a:cubicBezTo>
                  <a:lnTo>
                    <a:pt x="247650" y="250033"/>
                  </a:lnTo>
                  <a:cubicBezTo>
                    <a:pt x="247650" y="265814"/>
                    <a:pt x="259733" y="278605"/>
                    <a:pt x="274637" y="278605"/>
                  </a:cubicBezTo>
                  <a:cubicBezTo>
                    <a:pt x="289542" y="278605"/>
                    <a:pt x="301625" y="265812"/>
                    <a:pt x="301625" y="250030"/>
                  </a:cubicBezTo>
                  <a:cubicBezTo>
                    <a:pt x="301625" y="234248"/>
                    <a:pt x="289542" y="221455"/>
                    <a:pt x="274637" y="221455"/>
                  </a:cubicBezTo>
                  <a:close/>
                  <a:moveTo>
                    <a:pt x="372160" y="220663"/>
                  </a:moveTo>
                  <a:lnTo>
                    <a:pt x="247650" y="343853"/>
                  </a:lnTo>
                  <a:lnTo>
                    <a:pt x="247650" y="420687"/>
                  </a:lnTo>
                  <a:lnTo>
                    <a:pt x="387350" y="420687"/>
                  </a:lnTo>
                  <a:cubicBezTo>
                    <a:pt x="387350" y="369177"/>
                    <a:pt x="387350" y="369177"/>
                    <a:pt x="387350" y="369177"/>
                  </a:cubicBezTo>
                  <a:cubicBezTo>
                    <a:pt x="387350" y="365417"/>
                    <a:pt x="391110" y="363537"/>
                    <a:pt x="394870" y="363537"/>
                  </a:cubicBezTo>
                  <a:cubicBezTo>
                    <a:pt x="426658" y="363537"/>
                    <a:pt x="441107" y="363537"/>
                    <a:pt x="447675" y="363537"/>
                  </a:cubicBezTo>
                  <a:lnTo>
                    <a:pt x="447675" y="220663"/>
                  </a:lnTo>
                  <a:close/>
                  <a:moveTo>
                    <a:pt x="300943" y="220663"/>
                  </a:moveTo>
                  <a:cubicBezTo>
                    <a:pt x="309350" y="227556"/>
                    <a:pt x="314325" y="238201"/>
                    <a:pt x="314325" y="250031"/>
                  </a:cubicBezTo>
                  <a:lnTo>
                    <a:pt x="307206" y="267562"/>
                  </a:lnTo>
                  <a:lnTo>
                    <a:pt x="354609" y="220663"/>
                  </a:lnTo>
                  <a:close/>
                  <a:moveTo>
                    <a:pt x="247650" y="220663"/>
                  </a:moveTo>
                  <a:lnTo>
                    <a:pt x="247650" y="220951"/>
                  </a:lnTo>
                  <a:lnTo>
                    <a:pt x="248332" y="220663"/>
                  </a:lnTo>
                  <a:close/>
                  <a:moveTo>
                    <a:pt x="447675" y="145948"/>
                  </a:moveTo>
                  <a:lnTo>
                    <a:pt x="383392" y="209550"/>
                  </a:lnTo>
                  <a:lnTo>
                    <a:pt x="401277" y="209550"/>
                  </a:lnTo>
                  <a:lnTo>
                    <a:pt x="426611" y="209550"/>
                  </a:lnTo>
                  <a:lnTo>
                    <a:pt x="441978" y="209550"/>
                  </a:lnTo>
                  <a:lnTo>
                    <a:pt x="447675" y="209550"/>
                  </a:lnTo>
                  <a:close/>
                  <a:moveTo>
                    <a:pt x="234950" y="0"/>
                  </a:moveTo>
                  <a:lnTo>
                    <a:pt x="247650" y="0"/>
                  </a:lnTo>
                  <a:lnTo>
                    <a:pt x="247650" y="209550"/>
                  </a:lnTo>
                  <a:lnTo>
                    <a:pt x="274635" y="209550"/>
                  </a:lnTo>
                  <a:cubicBezTo>
                    <a:pt x="274636" y="209549"/>
                    <a:pt x="274636" y="209549"/>
                    <a:pt x="274637" y="209549"/>
                  </a:cubicBezTo>
                  <a:lnTo>
                    <a:pt x="274640" y="209550"/>
                  </a:lnTo>
                  <a:lnTo>
                    <a:pt x="310736" y="209550"/>
                  </a:lnTo>
                  <a:lnTo>
                    <a:pt x="363482" y="209550"/>
                  </a:lnTo>
                  <a:lnTo>
                    <a:pt x="365842" y="209550"/>
                  </a:lnTo>
                  <a:lnTo>
                    <a:pt x="447675" y="128587"/>
                  </a:lnTo>
                  <a:lnTo>
                    <a:pt x="447675" y="0"/>
                  </a:lnTo>
                  <a:lnTo>
                    <a:pt x="458788" y="0"/>
                  </a:lnTo>
                  <a:lnTo>
                    <a:pt x="458788" y="215186"/>
                  </a:lnTo>
                  <a:lnTo>
                    <a:pt x="458788" y="285253"/>
                  </a:lnTo>
                  <a:lnTo>
                    <a:pt x="458788" y="337908"/>
                  </a:lnTo>
                  <a:lnTo>
                    <a:pt x="458788" y="369177"/>
                  </a:lnTo>
                  <a:lnTo>
                    <a:pt x="458788" y="375636"/>
                  </a:lnTo>
                  <a:lnTo>
                    <a:pt x="458788" y="400927"/>
                  </a:lnTo>
                  <a:lnTo>
                    <a:pt x="458788" y="402869"/>
                  </a:lnTo>
                  <a:lnTo>
                    <a:pt x="458788" y="416267"/>
                  </a:lnTo>
                  <a:lnTo>
                    <a:pt x="458788" y="420170"/>
                  </a:lnTo>
                  <a:lnTo>
                    <a:pt x="458788" y="424144"/>
                  </a:lnTo>
                  <a:lnTo>
                    <a:pt x="458788" y="426545"/>
                  </a:lnTo>
                  <a:lnTo>
                    <a:pt x="458788" y="427455"/>
                  </a:lnTo>
                  <a:lnTo>
                    <a:pt x="458788" y="427461"/>
                  </a:lnTo>
                  <a:lnTo>
                    <a:pt x="458788" y="637381"/>
                  </a:lnTo>
                  <a:lnTo>
                    <a:pt x="458788" y="675928"/>
                  </a:lnTo>
                  <a:lnTo>
                    <a:pt x="458788" y="695723"/>
                  </a:lnTo>
                  <a:lnTo>
                    <a:pt x="458788" y="703015"/>
                  </a:lnTo>
                  <a:lnTo>
                    <a:pt x="458788" y="704057"/>
                  </a:lnTo>
                  <a:lnTo>
                    <a:pt x="458788" y="833438"/>
                  </a:lnTo>
                  <a:lnTo>
                    <a:pt x="447675" y="833438"/>
                  </a:lnTo>
                  <a:lnTo>
                    <a:pt x="447675" y="722313"/>
                  </a:lnTo>
                  <a:lnTo>
                    <a:pt x="364238" y="639763"/>
                  </a:lnTo>
                  <a:lnTo>
                    <a:pt x="247650" y="639763"/>
                  </a:lnTo>
                  <a:lnTo>
                    <a:pt x="247650" y="833438"/>
                  </a:lnTo>
                  <a:lnTo>
                    <a:pt x="234950" y="833438"/>
                  </a:lnTo>
                  <a:lnTo>
                    <a:pt x="234950" y="639763"/>
                  </a:lnTo>
                  <a:lnTo>
                    <a:pt x="4762" y="639763"/>
                  </a:lnTo>
                  <a:lnTo>
                    <a:pt x="4762" y="628650"/>
                  </a:lnTo>
                  <a:lnTo>
                    <a:pt x="234950" y="628650"/>
                  </a:lnTo>
                  <a:lnTo>
                    <a:pt x="234950" y="594521"/>
                  </a:lnTo>
                  <a:cubicBezTo>
                    <a:pt x="234949" y="594520"/>
                    <a:pt x="234949" y="594519"/>
                    <a:pt x="234949" y="594518"/>
                  </a:cubicBezTo>
                  <a:lnTo>
                    <a:pt x="234950" y="594516"/>
                  </a:lnTo>
                  <a:lnTo>
                    <a:pt x="234950" y="511851"/>
                  </a:lnTo>
                  <a:lnTo>
                    <a:pt x="181411" y="458882"/>
                  </a:lnTo>
                  <a:cubicBezTo>
                    <a:pt x="181231" y="458836"/>
                    <a:pt x="181106" y="458727"/>
                    <a:pt x="181058" y="458532"/>
                  </a:cubicBezTo>
                  <a:lnTo>
                    <a:pt x="157248" y="434975"/>
                  </a:lnTo>
                  <a:lnTo>
                    <a:pt x="155552" y="434975"/>
                  </a:lnTo>
                  <a:lnTo>
                    <a:pt x="7938" y="581025"/>
                  </a:lnTo>
                  <a:lnTo>
                    <a:pt x="0" y="571500"/>
                  </a:lnTo>
                  <a:lnTo>
                    <a:pt x="137993" y="434975"/>
                  </a:lnTo>
                  <a:lnTo>
                    <a:pt x="4762" y="434975"/>
                  </a:lnTo>
                  <a:lnTo>
                    <a:pt x="4762" y="420687"/>
                  </a:lnTo>
                  <a:lnTo>
                    <a:pt x="142806" y="420687"/>
                  </a:lnTo>
                  <a:lnTo>
                    <a:pt x="0" y="279400"/>
                  </a:lnTo>
                  <a:lnTo>
                    <a:pt x="7938" y="269875"/>
                  </a:lnTo>
                  <a:lnTo>
                    <a:pt x="156135" y="417026"/>
                  </a:lnTo>
                  <a:lnTo>
                    <a:pt x="234950" y="339049"/>
                  </a:lnTo>
                  <a:lnTo>
                    <a:pt x="234950" y="304740"/>
                  </a:lnTo>
                  <a:cubicBezTo>
                    <a:pt x="234950" y="280566"/>
                    <a:pt x="234950" y="262918"/>
                    <a:pt x="234950" y="250034"/>
                  </a:cubicBezTo>
                  <a:cubicBezTo>
                    <a:pt x="234949" y="250033"/>
                    <a:pt x="234949" y="250032"/>
                    <a:pt x="234949" y="250031"/>
                  </a:cubicBezTo>
                  <a:lnTo>
                    <a:pt x="234950" y="250029"/>
                  </a:lnTo>
                  <a:cubicBezTo>
                    <a:pt x="234950" y="239050"/>
                    <a:pt x="234950" y="231530"/>
                    <a:pt x="234950" y="226380"/>
                  </a:cubicBezTo>
                  <a:lnTo>
                    <a:pt x="234950" y="220663"/>
                  </a:lnTo>
                  <a:lnTo>
                    <a:pt x="4762" y="220663"/>
                  </a:lnTo>
                  <a:lnTo>
                    <a:pt x="4762" y="209550"/>
                  </a:lnTo>
                  <a:lnTo>
                    <a:pt x="234950" y="20955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274" name="Oval 16"/>
            <p:cNvSpPr>
              <a:spLocks noChangeAspect="1" noChangeArrowheads="1"/>
            </p:cNvSpPr>
            <p:nvPr/>
          </p:nvSpPr>
          <p:spPr bwMode="auto">
            <a:xfrm>
              <a:off x="1435071" y="2972791"/>
              <a:ext cx="291469" cy="913772"/>
            </a:xfrm>
            <a:custGeom>
              <a:avLst/>
              <a:gdLst/>
              <a:ahLst/>
              <a:cxnLst/>
              <a:rect l="l" t="t" r="r" b="b"/>
              <a:pathLst>
                <a:path w="58738" h="184149">
                  <a:moveTo>
                    <a:pt x="0" y="65087"/>
                  </a:moveTo>
                  <a:cubicBezTo>
                    <a:pt x="44054" y="65087"/>
                    <a:pt x="44054" y="65087"/>
                    <a:pt x="44054" y="65087"/>
                  </a:cubicBezTo>
                  <a:cubicBezTo>
                    <a:pt x="44054" y="158104"/>
                    <a:pt x="44054" y="158104"/>
                    <a:pt x="44054" y="158104"/>
                  </a:cubicBezTo>
                  <a:cubicBezTo>
                    <a:pt x="44054" y="165546"/>
                    <a:pt x="51396" y="165546"/>
                    <a:pt x="58738" y="169266"/>
                  </a:cubicBezTo>
                  <a:lnTo>
                    <a:pt x="58738" y="184149"/>
                  </a:lnTo>
                  <a:cubicBezTo>
                    <a:pt x="0" y="184149"/>
                    <a:pt x="0" y="184149"/>
                    <a:pt x="0" y="184149"/>
                  </a:cubicBezTo>
                  <a:lnTo>
                    <a:pt x="0" y="171127"/>
                  </a:lnTo>
                  <a:cubicBezTo>
                    <a:pt x="0" y="169266"/>
                    <a:pt x="0" y="169266"/>
                    <a:pt x="0" y="169266"/>
                  </a:cubicBezTo>
                  <a:cubicBezTo>
                    <a:pt x="7342" y="165546"/>
                    <a:pt x="14685" y="165546"/>
                    <a:pt x="14685" y="158104"/>
                  </a:cubicBezTo>
                  <a:cubicBezTo>
                    <a:pt x="14685" y="91132"/>
                    <a:pt x="14685" y="91132"/>
                    <a:pt x="14685" y="91132"/>
                  </a:cubicBezTo>
                  <a:cubicBezTo>
                    <a:pt x="14685" y="83691"/>
                    <a:pt x="7342" y="83691"/>
                    <a:pt x="0" y="79970"/>
                  </a:cubicBezTo>
                  <a:lnTo>
                    <a:pt x="0" y="66947"/>
                  </a:lnTo>
                  <a:cubicBezTo>
                    <a:pt x="0" y="65087"/>
                    <a:pt x="0" y="65087"/>
                    <a:pt x="0" y="65087"/>
                  </a:cubicBezTo>
                  <a:close/>
                  <a:moveTo>
                    <a:pt x="29369" y="0"/>
                  </a:moveTo>
                  <a:cubicBezTo>
                    <a:pt x="39452" y="0"/>
                    <a:pt x="47626" y="8529"/>
                    <a:pt x="47626" y="19050"/>
                  </a:cubicBezTo>
                  <a:cubicBezTo>
                    <a:pt x="47626" y="29571"/>
                    <a:pt x="39452" y="38100"/>
                    <a:pt x="29369" y="38100"/>
                  </a:cubicBezTo>
                  <a:cubicBezTo>
                    <a:pt x="19286" y="38100"/>
                    <a:pt x="11112" y="29571"/>
                    <a:pt x="11112" y="19050"/>
                  </a:cubicBezTo>
                  <a:cubicBezTo>
                    <a:pt x="11112" y="8529"/>
                    <a:pt x="19286" y="0"/>
                    <a:pt x="2936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1723546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9"/>
                                        </p:tgtEl>
                                        <p:attrNameLst>
                                          <p:attrName>style.visibility</p:attrName>
                                        </p:attrNameLst>
                                      </p:cBhvr>
                                      <p:to>
                                        <p:strVal val="visible"/>
                                      </p:to>
                                    </p:set>
                                    <p:animEffect transition="in" filter="fade">
                                      <p:cBhvr>
                                        <p:cTn id="12" dur="500"/>
                                        <p:tgtEl>
                                          <p:spTgt spid="149"/>
                                        </p:tgtEl>
                                      </p:cBhvr>
                                    </p:animEffect>
                                  </p:childTnLst>
                                </p:cTn>
                              </p:par>
                              <p:par>
                                <p:cTn id="13" presetID="10" presetClass="entr" presetSubtype="0" fill="hold" nodeType="withEffect">
                                  <p:stCondLst>
                                    <p:cond delay="0"/>
                                  </p:stCondLst>
                                  <p:childTnLst>
                                    <p:set>
                                      <p:cBhvr>
                                        <p:cTn id="14" dur="1" fill="hold">
                                          <p:stCondLst>
                                            <p:cond delay="0"/>
                                          </p:stCondLst>
                                        </p:cTn>
                                        <p:tgtEl>
                                          <p:spTgt spid="269"/>
                                        </p:tgtEl>
                                        <p:attrNameLst>
                                          <p:attrName>style.visibility</p:attrName>
                                        </p:attrNameLst>
                                      </p:cBhvr>
                                      <p:to>
                                        <p:strVal val="visible"/>
                                      </p:to>
                                    </p:set>
                                    <p:animEffect transition="in" filter="fade">
                                      <p:cBhvr>
                                        <p:cTn id="15" dur="500"/>
                                        <p:tgtEl>
                                          <p:spTgt spid="26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3"/>
                                        </p:tgtEl>
                                        <p:attrNameLst>
                                          <p:attrName>style.visibility</p:attrName>
                                        </p:attrNameLst>
                                      </p:cBhvr>
                                      <p:to>
                                        <p:strVal val="visible"/>
                                      </p:to>
                                    </p:set>
                                    <p:animEffect transition="in" filter="fade">
                                      <p:cBhvr>
                                        <p:cTn id="18" dur="500"/>
                                        <p:tgtEl>
                                          <p:spTgt spid="1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7"/>
                                        </p:tgtEl>
                                        <p:attrNameLst>
                                          <p:attrName>style.visibility</p:attrName>
                                        </p:attrNameLst>
                                      </p:cBhvr>
                                      <p:to>
                                        <p:strVal val="visible"/>
                                      </p:to>
                                    </p:set>
                                    <p:animEffect transition="in" filter="fade">
                                      <p:cBhvr>
                                        <p:cTn id="23" dur="500"/>
                                        <p:tgtEl>
                                          <p:spTgt spid="147"/>
                                        </p:tgtEl>
                                      </p:cBhvr>
                                    </p:animEffect>
                                  </p:childTnLst>
                                </p:cTn>
                              </p:par>
                              <p:par>
                                <p:cTn id="24" presetID="1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43"/>
                                        </p:tgtEl>
                                        <p:attrNameLst>
                                          <p:attrName>style.visibility</p:attrName>
                                        </p:attrNameLst>
                                      </p:cBhvr>
                                      <p:to>
                                        <p:strVal val="visible"/>
                                      </p:to>
                                    </p:set>
                                    <p:animEffect transition="in" filter="fade">
                                      <p:cBhvr>
                                        <p:cTn id="31" dur="500"/>
                                        <p:tgtEl>
                                          <p:spTgt spid="243"/>
                                        </p:tgtEl>
                                      </p:cBhvr>
                                    </p:animEffect>
                                  </p:childTnLst>
                                </p:cTn>
                              </p:par>
                              <p:par>
                                <p:cTn id="32" presetID="10" presetClass="entr" presetSubtype="0" fill="hold" nodeType="withEffect">
                                  <p:stCondLst>
                                    <p:cond delay="0"/>
                                  </p:stCondLst>
                                  <p:childTnLst>
                                    <p:set>
                                      <p:cBhvr>
                                        <p:cTn id="33" dur="1" fill="hold">
                                          <p:stCondLst>
                                            <p:cond delay="0"/>
                                          </p:stCondLst>
                                        </p:cTn>
                                        <p:tgtEl>
                                          <p:spTgt spid="247"/>
                                        </p:tgtEl>
                                        <p:attrNameLst>
                                          <p:attrName>style.visibility</p:attrName>
                                        </p:attrNameLst>
                                      </p:cBhvr>
                                      <p:to>
                                        <p:strVal val="visible"/>
                                      </p:to>
                                    </p:set>
                                    <p:animEffect transition="in" filter="fade">
                                      <p:cBhvr>
                                        <p:cTn id="34" dur="500"/>
                                        <p:tgtEl>
                                          <p:spTgt spid="24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fade">
                                      <p:cBhvr>
                                        <p:cTn id="37" dur="500"/>
                                        <p:tgtEl>
                                          <p:spTgt spid="1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8"/>
                                        </p:tgtEl>
                                        <p:attrNameLst>
                                          <p:attrName>style.visibility</p:attrName>
                                        </p:attrNameLst>
                                      </p:cBhvr>
                                      <p:to>
                                        <p:strVal val="visible"/>
                                      </p:to>
                                    </p:set>
                                    <p:animEffect transition="in" filter="fade">
                                      <p:cBhvr>
                                        <p:cTn id="42" dur="500"/>
                                        <p:tgtEl>
                                          <p:spTgt spid="148"/>
                                        </p:tgtEl>
                                      </p:cBhvr>
                                    </p:animEffect>
                                  </p:childTnLst>
                                </p:cTn>
                              </p:par>
                              <p:par>
                                <p:cTn id="43" presetID="10" presetClass="entr" presetSubtype="0" fill="hold" nodeType="with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500"/>
                                        <p:tgtEl>
                                          <p:spTgt spid="11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44"/>
                                        </p:tgtEl>
                                        <p:attrNameLst>
                                          <p:attrName>style.visibility</p:attrName>
                                        </p:attrNameLst>
                                      </p:cBhvr>
                                      <p:to>
                                        <p:strVal val="visible"/>
                                      </p:to>
                                    </p:set>
                                    <p:animEffect transition="in" filter="fade">
                                      <p:cBhvr>
                                        <p:cTn id="50" dur="500"/>
                                        <p:tgtEl>
                                          <p:spTgt spid="244"/>
                                        </p:tgtEl>
                                      </p:cBhvr>
                                    </p:animEffect>
                                  </p:childTnLst>
                                </p:cTn>
                              </p:par>
                              <p:par>
                                <p:cTn id="51" presetID="10" presetClass="entr" presetSubtype="0" fill="hold" nodeType="withEffect">
                                  <p:stCondLst>
                                    <p:cond delay="0"/>
                                  </p:stCondLst>
                                  <p:childTnLst>
                                    <p:set>
                                      <p:cBhvr>
                                        <p:cTn id="52" dur="1" fill="hold">
                                          <p:stCondLst>
                                            <p:cond delay="0"/>
                                          </p:stCondLst>
                                        </p:cTn>
                                        <p:tgtEl>
                                          <p:spTgt spid="255"/>
                                        </p:tgtEl>
                                        <p:attrNameLst>
                                          <p:attrName>style.visibility</p:attrName>
                                        </p:attrNameLst>
                                      </p:cBhvr>
                                      <p:to>
                                        <p:strVal val="visible"/>
                                      </p:to>
                                    </p:set>
                                    <p:animEffect transition="in" filter="fade">
                                      <p:cBhvr>
                                        <p:cTn id="53" dur="500"/>
                                        <p:tgtEl>
                                          <p:spTgt spid="25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15"/>
                                        </p:tgtEl>
                                        <p:attrNameLst>
                                          <p:attrName>style.visibility</p:attrName>
                                        </p:attrNameLst>
                                      </p:cBhvr>
                                      <p:to>
                                        <p:strVal val="visible"/>
                                      </p:to>
                                    </p:set>
                                    <p:animEffect transition="in" filter="fade">
                                      <p:cBhvr>
                                        <p:cTn id="56"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animBg="1"/>
      <p:bldP spid="243" grpId="0" animBg="1"/>
      <p:bldP spid="244" grpId="0" animBg="1"/>
      <p:bldP spid="4" grpId="0"/>
      <p:bldP spid="147" grpId="0"/>
      <p:bldP spid="148" grpId="0"/>
      <p:bldP spid="113" grpId="0" animBg="1"/>
      <p:bldP spid="114" grpId="0" animBg="1"/>
      <p:bldP spid="1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p:custDataLst>
              <p:tags r:id="rId2"/>
            </p:custDataLst>
            <p:extLst>
              <p:ext uri="{D42A27DB-BD31-4B8C-83A1-F6EECF244321}">
                <p14:modId xmlns:p14="http://schemas.microsoft.com/office/powerpoint/2010/main" val="2696235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8" name="think-cell Folie" r:id="rId5" imgW="216" imgH="216" progId="TCLayout.ActiveDocument.1">
                  <p:embed/>
                </p:oleObj>
              </mc:Choice>
              <mc:Fallback>
                <p:oleObj name="think-cell Folie" r:id="rId5" imgW="216" imgH="216"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6" name="Textplatzhalter 5">
            <a:extLst>
              <a:ext uri="{FF2B5EF4-FFF2-40B4-BE49-F238E27FC236}">
                <a16:creationId xmlns:a16="http://schemas.microsoft.com/office/drawing/2014/main" xmlns="" id="{30FCD018-5F2C-4C8B-8379-FC957DDD7EDB}"/>
              </a:ext>
            </a:extLst>
          </p:cNvPr>
          <p:cNvSpPr>
            <a:spLocks noGrp="1"/>
          </p:cNvSpPr>
          <p:nvPr>
            <p:ph type="body" sz="quarter" idx="16"/>
          </p:nvPr>
        </p:nvSpPr>
        <p:spPr>
          <a:xfrm>
            <a:off x="683999" y="268288"/>
            <a:ext cx="8165171" cy="404906"/>
          </a:xfrm>
        </p:spPr>
        <p:txBody>
          <a:bodyPr/>
          <a:lstStyle/>
          <a:p>
            <a:r>
              <a:rPr lang="en-GB" altLang="en-US" dirty="0" smtClean="0"/>
              <a:t>A fair system driving knowledge transfer &amp; innovation</a:t>
            </a:r>
            <a:endParaRPr lang="en-GB" dirty="0"/>
          </a:p>
        </p:txBody>
      </p:sp>
      <p:sp>
        <p:nvSpPr>
          <p:cNvPr id="8" name="Foliennummernplatzhalter 7">
            <a:extLst>
              <a:ext uri="{FF2B5EF4-FFF2-40B4-BE49-F238E27FC236}">
                <a16:creationId xmlns:a16="http://schemas.microsoft.com/office/drawing/2014/main" xmlns="" id="{FBD3C3D1-7D60-4283-AD45-BDE1C40E3753}"/>
              </a:ext>
            </a:extLst>
          </p:cNvPr>
          <p:cNvSpPr>
            <a:spLocks noGrp="1"/>
          </p:cNvSpPr>
          <p:nvPr>
            <p:ph type="sldNum" sz="quarter" idx="20"/>
          </p:nvPr>
        </p:nvSpPr>
        <p:spPr/>
        <p:txBody>
          <a:bodyPr/>
          <a:lstStyle/>
          <a:p>
            <a:fld id="{9DF67F17-3E1A-4193-A15F-15F53DD43041}" type="slidenum">
              <a:rPr lang="en-GB" smtClean="0"/>
              <a:pPr/>
              <a:t>8</a:t>
            </a:fld>
            <a:endParaRPr lang="en-GB" dirty="0"/>
          </a:p>
        </p:txBody>
      </p:sp>
      <p:sp>
        <p:nvSpPr>
          <p:cNvPr id="17" name="TextBox 1">
            <a:extLst>
              <a:ext uri="{FF2B5EF4-FFF2-40B4-BE49-F238E27FC236}">
                <a16:creationId xmlns:a16="http://schemas.microsoft.com/office/drawing/2014/main" xmlns="" id="{F04A9BD2-E4B0-4B99-A730-5AF7854962E6}"/>
              </a:ext>
            </a:extLst>
          </p:cNvPr>
          <p:cNvSpPr txBox="1"/>
          <p:nvPr/>
        </p:nvSpPr>
        <p:spPr>
          <a:xfrm>
            <a:off x="3145892" y="4424561"/>
            <a:ext cx="2922852" cy="307777"/>
          </a:xfrm>
          <a:prstGeom prst="rect">
            <a:avLst/>
          </a:prstGeom>
          <a:noFill/>
        </p:spPr>
        <p:txBody>
          <a:bodyPr wrap="none" lIns="0" tIns="0" rIns="0" bIns="0" rtlCol="0">
            <a:spAutoFit/>
          </a:bodyPr>
          <a:lstStyle/>
          <a:p>
            <a:pPr algn="ctr"/>
            <a:r>
              <a:rPr lang="en-GB" sz="2000" b="1" cap="all" dirty="0" smtClean="0">
                <a:solidFill>
                  <a:srgbClr val="C00000"/>
                </a:solidFill>
              </a:rPr>
              <a:t>Patent information</a:t>
            </a:r>
            <a:endParaRPr lang="en-GB" sz="2000" b="1" cap="all" dirty="0"/>
          </a:p>
        </p:txBody>
      </p:sp>
      <p:grpSp>
        <p:nvGrpSpPr>
          <p:cNvPr id="15" name="Gruppieren 9"/>
          <p:cNvGrpSpPr/>
          <p:nvPr/>
        </p:nvGrpSpPr>
        <p:grpSpPr>
          <a:xfrm>
            <a:off x="3479726" y="1557376"/>
            <a:ext cx="2257200" cy="2256180"/>
            <a:chOff x="3322451" y="1528619"/>
            <a:chExt cx="2571750" cy="2676812"/>
          </a:xfrm>
        </p:grpSpPr>
        <p:sp>
          <p:nvSpPr>
            <p:cNvPr id="21" name="Ellipse 5"/>
            <p:cNvSpPr/>
            <p:nvPr/>
          </p:nvSpPr>
          <p:spPr>
            <a:xfrm>
              <a:off x="3322451" y="1528619"/>
              <a:ext cx="2571750" cy="1285875"/>
            </a:xfrm>
            <a:custGeom>
              <a:avLst/>
              <a:gdLst>
                <a:gd name="connsiteX0" fmla="*/ 0 w 2571750"/>
                <a:gd name="connsiteY0" fmla="*/ 1285875 h 2571750"/>
                <a:gd name="connsiteX1" fmla="*/ 1285875 w 2571750"/>
                <a:gd name="connsiteY1" fmla="*/ 0 h 2571750"/>
                <a:gd name="connsiteX2" fmla="*/ 2571750 w 2571750"/>
                <a:gd name="connsiteY2" fmla="*/ 1285875 h 2571750"/>
                <a:gd name="connsiteX3" fmla="*/ 1285875 w 2571750"/>
                <a:gd name="connsiteY3" fmla="*/ 2571750 h 2571750"/>
                <a:gd name="connsiteX4" fmla="*/ 0 w 2571750"/>
                <a:gd name="connsiteY4" fmla="*/ 1285875 h 2571750"/>
                <a:gd name="connsiteX0" fmla="*/ 0 w 2571750"/>
                <a:gd name="connsiteY0" fmla="*/ 1285875 h 1446609"/>
                <a:gd name="connsiteX1" fmla="*/ 1285875 w 2571750"/>
                <a:gd name="connsiteY1" fmla="*/ 0 h 1446609"/>
                <a:gd name="connsiteX2" fmla="*/ 2571750 w 2571750"/>
                <a:gd name="connsiteY2" fmla="*/ 1285875 h 1446609"/>
                <a:gd name="connsiteX3" fmla="*/ 0 w 2571750"/>
                <a:gd name="connsiteY3" fmla="*/ 1285875 h 1446609"/>
                <a:gd name="connsiteX0" fmla="*/ 0 w 2571750"/>
                <a:gd name="connsiteY0" fmla="*/ 1285875 h 1285875"/>
                <a:gd name="connsiteX1" fmla="*/ 1285875 w 2571750"/>
                <a:gd name="connsiteY1" fmla="*/ 0 h 1285875"/>
                <a:gd name="connsiteX2" fmla="*/ 2571750 w 2571750"/>
                <a:gd name="connsiteY2" fmla="*/ 1285875 h 1285875"/>
                <a:gd name="connsiteX3" fmla="*/ 0 w 2571750"/>
                <a:gd name="connsiteY3" fmla="*/ 1285875 h 1285875"/>
              </a:gdLst>
              <a:ahLst/>
              <a:cxnLst>
                <a:cxn ang="0">
                  <a:pos x="connsiteX0" y="connsiteY0"/>
                </a:cxn>
                <a:cxn ang="0">
                  <a:pos x="connsiteX1" y="connsiteY1"/>
                </a:cxn>
                <a:cxn ang="0">
                  <a:pos x="connsiteX2" y="connsiteY2"/>
                </a:cxn>
                <a:cxn ang="0">
                  <a:pos x="connsiteX3" y="connsiteY3"/>
                </a:cxn>
              </a:cxnLst>
              <a:rect l="l" t="t" r="r" b="b"/>
              <a:pathLst>
                <a:path w="2571750" h="1285875">
                  <a:moveTo>
                    <a:pt x="0" y="1285875"/>
                  </a:moveTo>
                  <a:cubicBezTo>
                    <a:pt x="0" y="575706"/>
                    <a:pt x="575706" y="0"/>
                    <a:pt x="1285875" y="0"/>
                  </a:cubicBezTo>
                  <a:cubicBezTo>
                    <a:pt x="1996044" y="0"/>
                    <a:pt x="2571750" y="575706"/>
                    <a:pt x="2571750" y="1285875"/>
                  </a:cubicBezTo>
                  <a:lnTo>
                    <a:pt x="0" y="128587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Ellipse 5"/>
            <p:cNvSpPr/>
            <p:nvPr/>
          </p:nvSpPr>
          <p:spPr>
            <a:xfrm flipV="1">
              <a:off x="3322451" y="2919556"/>
              <a:ext cx="2571750" cy="1285875"/>
            </a:xfrm>
            <a:custGeom>
              <a:avLst/>
              <a:gdLst>
                <a:gd name="connsiteX0" fmla="*/ 0 w 2571750"/>
                <a:gd name="connsiteY0" fmla="*/ 1285875 h 2571750"/>
                <a:gd name="connsiteX1" fmla="*/ 1285875 w 2571750"/>
                <a:gd name="connsiteY1" fmla="*/ 0 h 2571750"/>
                <a:gd name="connsiteX2" fmla="*/ 2571750 w 2571750"/>
                <a:gd name="connsiteY2" fmla="*/ 1285875 h 2571750"/>
                <a:gd name="connsiteX3" fmla="*/ 1285875 w 2571750"/>
                <a:gd name="connsiteY3" fmla="*/ 2571750 h 2571750"/>
                <a:gd name="connsiteX4" fmla="*/ 0 w 2571750"/>
                <a:gd name="connsiteY4" fmla="*/ 1285875 h 2571750"/>
                <a:gd name="connsiteX0" fmla="*/ 0 w 2571750"/>
                <a:gd name="connsiteY0" fmla="*/ 1285875 h 1446609"/>
                <a:gd name="connsiteX1" fmla="*/ 1285875 w 2571750"/>
                <a:gd name="connsiteY1" fmla="*/ 0 h 1446609"/>
                <a:gd name="connsiteX2" fmla="*/ 2571750 w 2571750"/>
                <a:gd name="connsiteY2" fmla="*/ 1285875 h 1446609"/>
                <a:gd name="connsiteX3" fmla="*/ 0 w 2571750"/>
                <a:gd name="connsiteY3" fmla="*/ 1285875 h 1446609"/>
                <a:gd name="connsiteX0" fmla="*/ 0 w 2571750"/>
                <a:gd name="connsiteY0" fmla="*/ 1285875 h 1285875"/>
                <a:gd name="connsiteX1" fmla="*/ 1285875 w 2571750"/>
                <a:gd name="connsiteY1" fmla="*/ 0 h 1285875"/>
                <a:gd name="connsiteX2" fmla="*/ 2571750 w 2571750"/>
                <a:gd name="connsiteY2" fmla="*/ 1285875 h 1285875"/>
                <a:gd name="connsiteX3" fmla="*/ 0 w 2571750"/>
                <a:gd name="connsiteY3" fmla="*/ 1285875 h 1285875"/>
              </a:gdLst>
              <a:ahLst/>
              <a:cxnLst>
                <a:cxn ang="0">
                  <a:pos x="connsiteX0" y="connsiteY0"/>
                </a:cxn>
                <a:cxn ang="0">
                  <a:pos x="connsiteX1" y="connsiteY1"/>
                </a:cxn>
                <a:cxn ang="0">
                  <a:pos x="connsiteX2" y="connsiteY2"/>
                </a:cxn>
                <a:cxn ang="0">
                  <a:pos x="connsiteX3" y="connsiteY3"/>
                </a:cxn>
              </a:cxnLst>
              <a:rect l="l" t="t" r="r" b="b"/>
              <a:pathLst>
                <a:path w="2571750" h="1285875">
                  <a:moveTo>
                    <a:pt x="0" y="1285875"/>
                  </a:moveTo>
                  <a:cubicBezTo>
                    <a:pt x="0" y="575706"/>
                    <a:pt x="575706" y="0"/>
                    <a:pt x="1285875" y="0"/>
                  </a:cubicBezTo>
                  <a:cubicBezTo>
                    <a:pt x="1996044" y="0"/>
                    <a:pt x="2571750" y="575706"/>
                    <a:pt x="2571750" y="1285875"/>
                  </a:cubicBezTo>
                  <a:lnTo>
                    <a:pt x="0" y="128587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3" name="Rectangle 4"/>
          <p:cNvSpPr>
            <a:spLocks noChangeArrowheads="1"/>
          </p:cNvSpPr>
          <p:nvPr/>
        </p:nvSpPr>
        <p:spPr bwMode="auto">
          <a:xfrm>
            <a:off x="3793492" y="1871976"/>
            <a:ext cx="1629668" cy="760959"/>
          </a:xfrm>
          <a:prstGeom prst="rect">
            <a:avLst/>
          </a:prstGeom>
          <a:noFill/>
          <a:ln>
            <a:noFill/>
          </a:ln>
          <a:effectLst/>
        </p:spPr>
        <p:txBody>
          <a:bodyPr wrap="none" lIns="36000" tIns="72000" rIns="36000" bIns="72000" anchor="ctr">
            <a:spAutoFit/>
          </a:bodyPr>
          <a:lstStyle>
            <a:lvl1pPr eaLnBrk="0" hangingPunct="0">
              <a:spcBef>
                <a:spcPct val="20000"/>
              </a:spcBef>
              <a:buFont typeface="Wingdings" pitchFamily="2" charset="2"/>
              <a:buChar char="§"/>
              <a:defRPr sz="2000">
                <a:solidFill>
                  <a:srgbClr val="404B56"/>
                </a:solidFill>
                <a:latin typeface="Arial" pitchFamily="34" charset="0"/>
              </a:defRPr>
            </a:lvl1pPr>
            <a:lvl2pPr marL="742950" indent="-285750" eaLnBrk="0" hangingPunct="0">
              <a:spcBef>
                <a:spcPct val="20000"/>
              </a:spcBef>
              <a:buFont typeface="Arial" pitchFamily="34" charset="0"/>
              <a:buChar char="–"/>
              <a:defRPr sz="2000">
                <a:solidFill>
                  <a:srgbClr val="404B56"/>
                </a:solidFill>
                <a:latin typeface="Arial" pitchFamily="34" charset="0"/>
              </a:defRPr>
            </a:lvl2pPr>
            <a:lvl3pPr marL="1143000" indent="-228600" eaLnBrk="0" hangingPunct="0">
              <a:spcBef>
                <a:spcPct val="20000"/>
              </a:spcBef>
              <a:buFont typeface="Wingdings" pitchFamily="2" charset="2"/>
              <a:buChar char="§"/>
              <a:defRPr sz="2000">
                <a:solidFill>
                  <a:srgbClr val="404B56"/>
                </a:solidFill>
                <a:latin typeface="Arial" pitchFamily="34" charset="0"/>
              </a:defRPr>
            </a:lvl3pPr>
            <a:lvl4pPr marL="1600200" indent="-228600" eaLnBrk="0" hangingPunct="0">
              <a:spcBef>
                <a:spcPct val="20000"/>
              </a:spcBef>
              <a:buFont typeface="Arial" pitchFamily="34" charset="0"/>
              <a:buChar char="–"/>
              <a:defRPr sz="2000">
                <a:solidFill>
                  <a:srgbClr val="404B56"/>
                </a:solidFill>
                <a:latin typeface="Arial" pitchFamily="34" charset="0"/>
              </a:defRPr>
            </a:lvl4pPr>
            <a:lvl5pPr marL="2057400" indent="-228600" eaLnBrk="0" hangingPunct="0">
              <a:spcBef>
                <a:spcPct val="20000"/>
              </a:spcBef>
              <a:buChar char="•"/>
              <a:defRPr sz="2000">
                <a:solidFill>
                  <a:srgbClr val="404B56"/>
                </a:solidFill>
                <a:latin typeface="Arial" pitchFamily="34" charset="0"/>
              </a:defRPr>
            </a:lvl5pPr>
            <a:lvl6pPr marL="2514600" indent="-228600" eaLnBrk="0" fontAlgn="base" hangingPunct="0">
              <a:spcBef>
                <a:spcPct val="20000"/>
              </a:spcBef>
              <a:spcAft>
                <a:spcPct val="0"/>
              </a:spcAft>
              <a:buChar char="•"/>
              <a:defRPr sz="2000">
                <a:solidFill>
                  <a:srgbClr val="404B56"/>
                </a:solidFill>
                <a:latin typeface="Arial" pitchFamily="34" charset="0"/>
              </a:defRPr>
            </a:lvl6pPr>
            <a:lvl7pPr marL="2971800" indent="-228600" eaLnBrk="0" fontAlgn="base" hangingPunct="0">
              <a:spcBef>
                <a:spcPct val="20000"/>
              </a:spcBef>
              <a:spcAft>
                <a:spcPct val="0"/>
              </a:spcAft>
              <a:buChar char="•"/>
              <a:defRPr sz="2000">
                <a:solidFill>
                  <a:srgbClr val="404B56"/>
                </a:solidFill>
                <a:latin typeface="Arial" pitchFamily="34" charset="0"/>
              </a:defRPr>
            </a:lvl7pPr>
            <a:lvl8pPr marL="3429000" indent="-228600" eaLnBrk="0" fontAlgn="base" hangingPunct="0">
              <a:spcBef>
                <a:spcPct val="20000"/>
              </a:spcBef>
              <a:spcAft>
                <a:spcPct val="0"/>
              </a:spcAft>
              <a:buChar char="•"/>
              <a:defRPr sz="2000">
                <a:solidFill>
                  <a:srgbClr val="404B56"/>
                </a:solidFill>
                <a:latin typeface="Arial" pitchFamily="34" charset="0"/>
              </a:defRPr>
            </a:lvl8pPr>
            <a:lvl9pPr marL="3886200" indent="-228600" eaLnBrk="0" fontAlgn="base" hangingPunct="0">
              <a:spcBef>
                <a:spcPct val="20000"/>
              </a:spcBef>
              <a:spcAft>
                <a:spcPct val="0"/>
              </a:spcAft>
              <a:buChar char="•"/>
              <a:defRPr sz="2000">
                <a:solidFill>
                  <a:srgbClr val="404B56"/>
                </a:solidFill>
                <a:latin typeface="Arial" pitchFamily="34" charset="0"/>
              </a:defRPr>
            </a:lvl9pPr>
          </a:lstStyle>
          <a:p>
            <a:pPr algn="ctr" eaLnBrk="1" hangingPunct="1">
              <a:spcBef>
                <a:spcPct val="0"/>
              </a:spcBef>
              <a:buFontTx/>
              <a:buNone/>
            </a:pPr>
            <a:r>
              <a:rPr lang="en-GB" altLang="en-US" dirty="0">
                <a:solidFill>
                  <a:schemeClr val="tx1"/>
                </a:solidFill>
              </a:rPr>
              <a:t>Technological</a:t>
            </a:r>
            <a:br>
              <a:rPr lang="en-GB" altLang="en-US" dirty="0">
                <a:solidFill>
                  <a:schemeClr val="tx1"/>
                </a:solidFill>
              </a:rPr>
            </a:br>
            <a:r>
              <a:rPr lang="en-GB" altLang="en-US" dirty="0">
                <a:solidFill>
                  <a:schemeClr val="tx1"/>
                </a:solidFill>
              </a:rPr>
              <a:t>innovation</a:t>
            </a:r>
          </a:p>
        </p:txBody>
      </p:sp>
      <p:sp>
        <p:nvSpPr>
          <p:cNvPr id="24" name="Rectangle 6"/>
          <p:cNvSpPr>
            <a:spLocks noChangeArrowheads="1"/>
          </p:cNvSpPr>
          <p:nvPr/>
        </p:nvSpPr>
        <p:spPr bwMode="auto">
          <a:xfrm>
            <a:off x="3881080" y="2737997"/>
            <a:ext cx="1454492" cy="760959"/>
          </a:xfrm>
          <a:prstGeom prst="rect">
            <a:avLst/>
          </a:prstGeom>
          <a:noFill/>
          <a:ln>
            <a:noFill/>
          </a:ln>
          <a:effectLst/>
        </p:spPr>
        <p:txBody>
          <a:bodyPr wrap="none" lIns="36000" tIns="72000" rIns="36000" bIns="72000" anchor="ctr">
            <a:spAutoFit/>
          </a:bodyPr>
          <a:lstStyle>
            <a:lvl1pPr eaLnBrk="0" hangingPunct="0">
              <a:spcBef>
                <a:spcPct val="20000"/>
              </a:spcBef>
              <a:buFont typeface="Wingdings" pitchFamily="2" charset="2"/>
              <a:buChar char="§"/>
              <a:defRPr sz="2000">
                <a:solidFill>
                  <a:srgbClr val="404B56"/>
                </a:solidFill>
                <a:latin typeface="Arial" pitchFamily="34" charset="0"/>
              </a:defRPr>
            </a:lvl1pPr>
            <a:lvl2pPr marL="742950" indent="-285750" eaLnBrk="0" hangingPunct="0">
              <a:spcBef>
                <a:spcPct val="20000"/>
              </a:spcBef>
              <a:buFont typeface="Arial" pitchFamily="34" charset="0"/>
              <a:buChar char="–"/>
              <a:defRPr sz="2000">
                <a:solidFill>
                  <a:srgbClr val="404B56"/>
                </a:solidFill>
                <a:latin typeface="Arial" pitchFamily="34" charset="0"/>
              </a:defRPr>
            </a:lvl2pPr>
            <a:lvl3pPr marL="1143000" indent="-228600" eaLnBrk="0" hangingPunct="0">
              <a:spcBef>
                <a:spcPct val="20000"/>
              </a:spcBef>
              <a:buFont typeface="Wingdings" pitchFamily="2" charset="2"/>
              <a:buChar char="§"/>
              <a:defRPr sz="2000">
                <a:solidFill>
                  <a:srgbClr val="404B56"/>
                </a:solidFill>
                <a:latin typeface="Arial" pitchFamily="34" charset="0"/>
              </a:defRPr>
            </a:lvl3pPr>
            <a:lvl4pPr marL="1600200" indent="-228600" eaLnBrk="0" hangingPunct="0">
              <a:spcBef>
                <a:spcPct val="20000"/>
              </a:spcBef>
              <a:buFont typeface="Arial" pitchFamily="34" charset="0"/>
              <a:buChar char="–"/>
              <a:defRPr sz="2000">
                <a:solidFill>
                  <a:srgbClr val="404B56"/>
                </a:solidFill>
                <a:latin typeface="Arial" pitchFamily="34" charset="0"/>
              </a:defRPr>
            </a:lvl4pPr>
            <a:lvl5pPr marL="2057400" indent="-228600" eaLnBrk="0" hangingPunct="0">
              <a:spcBef>
                <a:spcPct val="20000"/>
              </a:spcBef>
              <a:buChar char="•"/>
              <a:defRPr sz="2000">
                <a:solidFill>
                  <a:srgbClr val="404B56"/>
                </a:solidFill>
                <a:latin typeface="Arial" pitchFamily="34" charset="0"/>
              </a:defRPr>
            </a:lvl5pPr>
            <a:lvl6pPr marL="2514600" indent="-228600" eaLnBrk="0" fontAlgn="base" hangingPunct="0">
              <a:spcBef>
                <a:spcPct val="20000"/>
              </a:spcBef>
              <a:spcAft>
                <a:spcPct val="0"/>
              </a:spcAft>
              <a:buChar char="•"/>
              <a:defRPr sz="2000">
                <a:solidFill>
                  <a:srgbClr val="404B56"/>
                </a:solidFill>
                <a:latin typeface="Arial" pitchFamily="34" charset="0"/>
              </a:defRPr>
            </a:lvl6pPr>
            <a:lvl7pPr marL="2971800" indent="-228600" eaLnBrk="0" fontAlgn="base" hangingPunct="0">
              <a:spcBef>
                <a:spcPct val="20000"/>
              </a:spcBef>
              <a:spcAft>
                <a:spcPct val="0"/>
              </a:spcAft>
              <a:buChar char="•"/>
              <a:defRPr sz="2000">
                <a:solidFill>
                  <a:srgbClr val="404B56"/>
                </a:solidFill>
                <a:latin typeface="Arial" pitchFamily="34" charset="0"/>
              </a:defRPr>
            </a:lvl7pPr>
            <a:lvl8pPr marL="3429000" indent="-228600" eaLnBrk="0" fontAlgn="base" hangingPunct="0">
              <a:spcBef>
                <a:spcPct val="20000"/>
              </a:spcBef>
              <a:spcAft>
                <a:spcPct val="0"/>
              </a:spcAft>
              <a:buChar char="•"/>
              <a:defRPr sz="2000">
                <a:solidFill>
                  <a:srgbClr val="404B56"/>
                </a:solidFill>
                <a:latin typeface="Arial" pitchFamily="34" charset="0"/>
              </a:defRPr>
            </a:lvl8pPr>
            <a:lvl9pPr marL="3886200" indent="-228600" eaLnBrk="0" fontAlgn="base" hangingPunct="0">
              <a:spcBef>
                <a:spcPct val="20000"/>
              </a:spcBef>
              <a:spcAft>
                <a:spcPct val="0"/>
              </a:spcAft>
              <a:buChar char="•"/>
              <a:defRPr sz="2000">
                <a:solidFill>
                  <a:srgbClr val="404B56"/>
                </a:solidFill>
                <a:latin typeface="Arial" pitchFamily="34" charset="0"/>
              </a:defRPr>
            </a:lvl9pPr>
          </a:lstStyle>
          <a:p>
            <a:pPr algn="ctr" eaLnBrk="1" hangingPunct="1">
              <a:spcBef>
                <a:spcPct val="0"/>
              </a:spcBef>
              <a:buFontTx/>
              <a:buNone/>
            </a:pPr>
            <a:r>
              <a:rPr lang="en-GB" altLang="en-US" dirty="0">
                <a:solidFill>
                  <a:schemeClr val="tx1"/>
                </a:solidFill>
              </a:rPr>
              <a:t>Disclosure </a:t>
            </a:r>
            <a:br>
              <a:rPr lang="en-GB" altLang="en-US" dirty="0">
                <a:solidFill>
                  <a:schemeClr val="tx1"/>
                </a:solidFill>
              </a:rPr>
            </a:br>
            <a:r>
              <a:rPr lang="en-GB" altLang="en-US" dirty="0">
                <a:solidFill>
                  <a:schemeClr val="tx1"/>
                </a:solidFill>
              </a:rPr>
              <a:t>to the public</a:t>
            </a:r>
          </a:p>
        </p:txBody>
      </p:sp>
      <p:grpSp>
        <p:nvGrpSpPr>
          <p:cNvPr id="25" name="Gruppieren 40"/>
          <p:cNvGrpSpPr/>
          <p:nvPr/>
        </p:nvGrpSpPr>
        <p:grpSpPr>
          <a:xfrm>
            <a:off x="3193637" y="1270777"/>
            <a:ext cx="2829378" cy="2829378"/>
            <a:chOff x="3333750" y="1592449"/>
            <a:chExt cx="2549152" cy="2549152"/>
          </a:xfrm>
        </p:grpSpPr>
        <p:sp>
          <p:nvSpPr>
            <p:cNvPr id="26" name="Bogen 14"/>
            <p:cNvSpPr/>
            <p:nvPr/>
          </p:nvSpPr>
          <p:spPr>
            <a:xfrm>
              <a:off x="3333750" y="1592449"/>
              <a:ext cx="2549152" cy="2549152"/>
            </a:xfrm>
            <a:prstGeom prst="arc">
              <a:avLst>
                <a:gd name="adj1" fmla="val 17417314"/>
                <a:gd name="adj2" fmla="val 4181903"/>
              </a:avLst>
            </a:prstGeom>
            <a:ln w="57150">
              <a:solidFill>
                <a:schemeClr val="accent3"/>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7" name="Bogen 49"/>
            <p:cNvSpPr/>
            <p:nvPr/>
          </p:nvSpPr>
          <p:spPr>
            <a:xfrm flipH="1" flipV="1">
              <a:off x="3333750" y="1592449"/>
              <a:ext cx="2549152" cy="2549152"/>
            </a:xfrm>
            <a:prstGeom prst="arc">
              <a:avLst>
                <a:gd name="adj1" fmla="val 17422002"/>
                <a:gd name="adj2" fmla="val 4219010"/>
              </a:avLst>
            </a:prstGeom>
            <a:ln w="57150">
              <a:solidFill>
                <a:schemeClr val="accent3"/>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grpSp>
      <p:sp>
        <p:nvSpPr>
          <p:cNvPr id="28" name="Ellipse 47"/>
          <p:cNvSpPr/>
          <p:nvPr/>
        </p:nvSpPr>
        <p:spPr>
          <a:xfrm>
            <a:off x="5736820" y="3248451"/>
            <a:ext cx="217714" cy="217714"/>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Ellipse 53"/>
          <p:cNvSpPr/>
          <p:nvPr/>
        </p:nvSpPr>
        <p:spPr>
          <a:xfrm>
            <a:off x="3289720" y="1829875"/>
            <a:ext cx="217714" cy="217714"/>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Ellipse 54"/>
          <p:cNvSpPr/>
          <p:nvPr/>
        </p:nvSpPr>
        <p:spPr>
          <a:xfrm>
            <a:off x="3246973" y="3248451"/>
            <a:ext cx="217714" cy="217714"/>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Ellipse 47"/>
          <p:cNvSpPr/>
          <p:nvPr/>
        </p:nvSpPr>
        <p:spPr>
          <a:xfrm>
            <a:off x="5698826" y="1829875"/>
            <a:ext cx="217714" cy="217714"/>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AutoShape 10"/>
          <p:cNvSpPr>
            <a:spLocks noChangeArrowheads="1"/>
          </p:cNvSpPr>
          <p:nvPr/>
        </p:nvSpPr>
        <p:spPr bwMode="auto">
          <a:xfrm rot="10800000">
            <a:off x="4230326" y="4064132"/>
            <a:ext cx="756000" cy="309331"/>
          </a:xfrm>
          <a:prstGeom prst="triangle">
            <a:avLst>
              <a:gd name="adj" fmla="val 50000"/>
            </a:avLst>
          </a:prstGeom>
          <a:solidFill>
            <a:schemeClr val="accent2"/>
          </a:solidFill>
          <a:ln w="6350"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oAutofit/>
          </a:bodyPr>
          <a:lstStyle/>
          <a:p>
            <a:pPr marL="0" marR="0" lvl="0" indent="0" defTabSz="914400"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ndParaRPr>
          </a:p>
        </p:txBody>
      </p:sp>
      <p:sp>
        <p:nvSpPr>
          <p:cNvPr id="35" name="Text Box 31"/>
          <p:cNvSpPr txBox="1">
            <a:spLocks noChangeArrowheads="1"/>
          </p:cNvSpPr>
          <p:nvPr/>
        </p:nvSpPr>
        <p:spPr bwMode="auto">
          <a:xfrm flipH="1">
            <a:off x="6149763" y="1543308"/>
            <a:ext cx="1425638" cy="790848"/>
          </a:xfrm>
          <a:prstGeom prst="rect">
            <a:avLst/>
          </a:prstGeom>
          <a:noFill/>
          <a:ln w="19050" algn="ctr">
            <a:noFill/>
            <a:miter lim="800000"/>
            <a:headEnd/>
            <a:tailEnd/>
          </a:ln>
          <a:effectLst/>
        </p:spPr>
        <p:txBody>
          <a:bodyPr wrap="none" lIns="36000" tIns="36000" rIns="36000" bIns="36000" anchor="ctr" anchorCtr="0">
            <a:spAutoFit/>
          </a:bodyPr>
          <a:lstStyle/>
          <a:p>
            <a:pPr>
              <a:lnSpc>
                <a:spcPts val="2800"/>
              </a:lnSpc>
              <a:spcBef>
                <a:spcPct val="50000"/>
              </a:spcBef>
              <a:defRPr/>
            </a:pPr>
            <a:r>
              <a:rPr lang="en-GB" sz="2000" b="1" dirty="0" smtClean="0">
                <a:solidFill>
                  <a:schemeClr val="accent3"/>
                </a:solidFill>
                <a:latin typeface="Arial" pitchFamily="34" charset="0"/>
                <a:cs typeface="Arial" pitchFamily="34" charset="0"/>
              </a:rPr>
              <a:t>Patent</a:t>
            </a:r>
            <a:br>
              <a:rPr lang="en-GB" sz="2000" b="1" dirty="0" smtClean="0">
                <a:solidFill>
                  <a:schemeClr val="accent3"/>
                </a:solidFill>
                <a:latin typeface="Arial" pitchFamily="34" charset="0"/>
                <a:cs typeface="Arial" pitchFamily="34" charset="0"/>
              </a:rPr>
            </a:br>
            <a:r>
              <a:rPr lang="en-GB" sz="2000" b="1" dirty="0" smtClean="0">
                <a:solidFill>
                  <a:schemeClr val="accent3"/>
                </a:solidFill>
                <a:latin typeface="Arial" pitchFamily="34" charset="0"/>
                <a:cs typeface="Arial" pitchFamily="34" charset="0"/>
              </a:rPr>
              <a:t>application</a:t>
            </a:r>
            <a:endParaRPr lang="en-GB" sz="2000" b="1" dirty="0">
              <a:solidFill>
                <a:schemeClr val="accent3"/>
              </a:solidFill>
              <a:latin typeface="Arial" pitchFamily="34" charset="0"/>
              <a:cs typeface="Arial" pitchFamily="34" charset="0"/>
            </a:endParaRPr>
          </a:p>
        </p:txBody>
      </p:sp>
      <p:sp>
        <p:nvSpPr>
          <p:cNvPr id="36" name="Text Box 31"/>
          <p:cNvSpPr txBox="1">
            <a:spLocks noChangeArrowheads="1"/>
          </p:cNvSpPr>
          <p:nvPr/>
        </p:nvSpPr>
        <p:spPr bwMode="auto">
          <a:xfrm>
            <a:off x="1419024" y="1543308"/>
            <a:ext cx="1653264" cy="790848"/>
          </a:xfrm>
          <a:prstGeom prst="rect">
            <a:avLst/>
          </a:prstGeom>
          <a:noFill/>
          <a:ln w="19050" algn="ctr">
            <a:noFill/>
            <a:miter lim="800000"/>
            <a:headEnd/>
            <a:tailEnd/>
          </a:ln>
          <a:effectLst/>
        </p:spPr>
        <p:txBody>
          <a:bodyPr wrap="none" lIns="36000" tIns="36000" rIns="36000" bIns="36000" anchor="ctr" anchorCtr="0">
            <a:spAutoFit/>
          </a:bodyPr>
          <a:lstStyle/>
          <a:p>
            <a:pPr algn="r">
              <a:lnSpc>
                <a:spcPts val="2800"/>
              </a:lnSpc>
              <a:spcBef>
                <a:spcPct val="50000"/>
              </a:spcBef>
              <a:defRPr/>
            </a:pPr>
            <a:r>
              <a:rPr lang="en-GB" sz="2000" b="1" dirty="0">
                <a:solidFill>
                  <a:schemeClr val="accent3"/>
                </a:solidFill>
                <a:latin typeface="Arial" pitchFamily="34" charset="0"/>
                <a:cs typeface="Arial" pitchFamily="34" charset="0"/>
              </a:rPr>
              <a:t>Find </a:t>
            </a:r>
            <a:r>
              <a:rPr lang="en-GB" sz="2000" b="1" dirty="0" smtClean="0">
                <a:solidFill>
                  <a:schemeClr val="accent3"/>
                </a:solidFill>
                <a:latin typeface="Arial" pitchFamily="34" charset="0"/>
                <a:cs typeface="Arial" pitchFamily="34" charset="0"/>
              </a:rPr>
              <a:t>existing</a:t>
            </a:r>
            <a:br>
              <a:rPr lang="en-GB" sz="2000" b="1" dirty="0" smtClean="0">
                <a:solidFill>
                  <a:schemeClr val="accent3"/>
                </a:solidFill>
                <a:latin typeface="Arial" pitchFamily="34" charset="0"/>
                <a:cs typeface="Arial" pitchFamily="34" charset="0"/>
              </a:rPr>
            </a:br>
            <a:r>
              <a:rPr lang="en-GB" sz="2000" b="1" dirty="0" smtClean="0">
                <a:solidFill>
                  <a:schemeClr val="accent3"/>
                </a:solidFill>
                <a:latin typeface="Arial" pitchFamily="34" charset="0"/>
                <a:cs typeface="Arial" pitchFamily="34" charset="0"/>
              </a:rPr>
              <a:t>technology</a:t>
            </a:r>
            <a:endParaRPr lang="en-GB" sz="2000" b="1" dirty="0">
              <a:solidFill>
                <a:schemeClr val="accent3"/>
              </a:solidFill>
              <a:latin typeface="Arial" pitchFamily="34" charset="0"/>
              <a:cs typeface="Arial" pitchFamily="34" charset="0"/>
            </a:endParaRPr>
          </a:p>
        </p:txBody>
      </p:sp>
      <p:sp>
        <p:nvSpPr>
          <p:cNvPr id="37" name="Text Box 31"/>
          <p:cNvSpPr txBox="1">
            <a:spLocks noChangeArrowheads="1"/>
          </p:cNvSpPr>
          <p:nvPr/>
        </p:nvSpPr>
        <p:spPr bwMode="auto">
          <a:xfrm>
            <a:off x="1776440" y="3306444"/>
            <a:ext cx="1324648" cy="380480"/>
          </a:xfrm>
          <a:prstGeom prst="rect">
            <a:avLst/>
          </a:prstGeom>
          <a:noFill/>
          <a:ln w="19050" algn="ctr">
            <a:noFill/>
            <a:miter lim="800000"/>
            <a:headEnd/>
            <a:tailEnd/>
          </a:ln>
          <a:effectLst/>
        </p:spPr>
        <p:txBody>
          <a:bodyPr wrap="none" lIns="36000" tIns="36000" rIns="36000" bIns="36000" anchor="ctr" anchorCtr="0">
            <a:spAutoFit/>
          </a:bodyPr>
          <a:lstStyle/>
          <a:p>
            <a:pPr algn="r">
              <a:spcBef>
                <a:spcPct val="50000"/>
              </a:spcBef>
              <a:defRPr/>
            </a:pPr>
            <a:r>
              <a:rPr lang="en-GB" sz="2000" b="1" dirty="0">
                <a:solidFill>
                  <a:schemeClr val="accent3"/>
                </a:solidFill>
                <a:latin typeface="Arial" pitchFamily="34" charset="0"/>
                <a:cs typeface="Arial" pitchFamily="34" charset="0"/>
              </a:rPr>
              <a:t>Build on it</a:t>
            </a:r>
          </a:p>
        </p:txBody>
      </p:sp>
      <p:sp>
        <p:nvSpPr>
          <p:cNvPr id="38" name="Text Box 31"/>
          <p:cNvSpPr txBox="1">
            <a:spLocks noChangeArrowheads="1"/>
          </p:cNvSpPr>
          <p:nvPr/>
        </p:nvSpPr>
        <p:spPr bwMode="auto">
          <a:xfrm flipH="1">
            <a:off x="6149763" y="3152556"/>
            <a:ext cx="1326251" cy="688256"/>
          </a:xfrm>
          <a:prstGeom prst="rect">
            <a:avLst/>
          </a:prstGeom>
          <a:noFill/>
          <a:ln w="19050" algn="ctr">
            <a:noFill/>
            <a:miter lim="800000"/>
            <a:headEnd/>
            <a:tailEnd/>
          </a:ln>
          <a:effectLst/>
        </p:spPr>
        <p:txBody>
          <a:bodyPr wrap="none" lIns="36000" tIns="36000" rIns="36000" bIns="36000" anchor="ctr" anchorCtr="0">
            <a:spAutoFit/>
          </a:bodyPr>
          <a:lstStyle/>
          <a:p>
            <a:pPr>
              <a:spcBef>
                <a:spcPct val="50000"/>
              </a:spcBef>
              <a:defRPr/>
            </a:pPr>
            <a:r>
              <a:rPr lang="en-GB" sz="2000" b="1" dirty="0">
                <a:solidFill>
                  <a:schemeClr val="accent3"/>
                </a:solidFill>
                <a:latin typeface="Arial" pitchFamily="34" charset="0"/>
                <a:cs typeface="Arial" pitchFamily="34" charset="0"/>
              </a:rPr>
              <a:t>Legal </a:t>
            </a:r>
            <a:br>
              <a:rPr lang="en-GB" sz="2000" b="1" dirty="0">
                <a:solidFill>
                  <a:schemeClr val="accent3"/>
                </a:solidFill>
                <a:latin typeface="Arial" pitchFamily="34" charset="0"/>
                <a:cs typeface="Arial" pitchFamily="34" charset="0"/>
              </a:rPr>
            </a:br>
            <a:r>
              <a:rPr lang="en-GB" sz="2000" b="1" dirty="0">
                <a:solidFill>
                  <a:schemeClr val="accent3"/>
                </a:solidFill>
                <a:latin typeface="Arial" pitchFamily="34" charset="0"/>
                <a:cs typeface="Arial" pitchFamily="34" charset="0"/>
              </a:rPr>
              <a:t>protection</a:t>
            </a:r>
          </a:p>
        </p:txBody>
      </p:sp>
      <p:sp>
        <p:nvSpPr>
          <p:cNvPr id="39" name="Text Box 31"/>
          <p:cNvSpPr txBox="1">
            <a:spLocks noChangeArrowheads="1"/>
          </p:cNvSpPr>
          <p:nvPr/>
        </p:nvSpPr>
        <p:spPr bwMode="auto">
          <a:xfrm>
            <a:off x="1259692" y="2495226"/>
            <a:ext cx="1637234" cy="380480"/>
          </a:xfrm>
          <a:prstGeom prst="rect">
            <a:avLst/>
          </a:prstGeom>
          <a:noFill/>
          <a:ln w="19050" algn="ctr">
            <a:noFill/>
            <a:miter lim="800000"/>
            <a:headEnd/>
            <a:tailEnd/>
          </a:ln>
          <a:effectLst/>
        </p:spPr>
        <p:txBody>
          <a:bodyPr wrap="none" lIns="36000" tIns="36000" rIns="36000" bIns="36000" anchor="ctr" anchorCtr="0">
            <a:spAutoFit/>
          </a:bodyPr>
          <a:lstStyle/>
          <a:p>
            <a:pPr algn="r">
              <a:spcBef>
                <a:spcPct val="50000"/>
              </a:spcBef>
              <a:defRPr/>
            </a:pPr>
            <a:r>
              <a:rPr lang="en-GB" sz="2000" b="1" dirty="0">
                <a:solidFill>
                  <a:schemeClr val="accent3"/>
                </a:solidFill>
                <a:latin typeface="Arial" pitchFamily="34" charset="0"/>
                <a:cs typeface="Arial" pitchFamily="34" charset="0"/>
              </a:rPr>
              <a:t>Learn from it</a:t>
            </a:r>
          </a:p>
        </p:txBody>
      </p:sp>
      <p:sp>
        <p:nvSpPr>
          <p:cNvPr id="40" name="Ellipse 54"/>
          <p:cNvSpPr/>
          <p:nvPr/>
        </p:nvSpPr>
        <p:spPr>
          <a:xfrm>
            <a:off x="3074173" y="2576609"/>
            <a:ext cx="217714" cy="217714"/>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Ellipse 54"/>
          <p:cNvSpPr/>
          <p:nvPr/>
        </p:nvSpPr>
        <p:spPr>
          <a:xfrm>
            <a:off x="5903773" y="2576609"/>
            <a:ext cx="217714" cy="217714"/>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Text Box 31"/>
          <p:cNvSpPr txBox="1">
            <a:spLocks noChangeArrowheads="1"/>
          </p:cNvSpPr>
          <p:nvPr/>
        </p:nvSpPr>
        <p:spPr bwMode="auto">
          <a:xfrm flipH="1">
            <a:off x="6286563" y="2469578"/>
            <a:ext cx="1810358" cy="431776"/>
          </a:xfrm>
          <a:prstGeom prst="rect">
            <a:avLst/>
          </a:prstGeom>
          <a:noFill/>
          <a:ln w="19050" algn="ctr">
            <a:noFill/>
            <a:miter lim="800000"/>
            <a:headEnd/>
            <a:tailEnd/>
          </a:ln>
          <a:effectLst/>
        </p:spPr>
        <p:txBody>
          <a:bodyPr wrap="none" lIns="36000" tIns="36000" rIns="36000" bIns="36000" anchor="ctr" anchorCtr="0">
            <a:spAutoFit/>
          </a:bodyPr>
          <a:lstStyle/>
          <a:p>
            <a:pPr>
              <a:lnSpc>
                <a:spcPts val="2800"/>
              </a:lnSpc>
              <a:spcBef>
                <a:spcPct val="50000"/>
              </a:spcBef>
              <a:defRPr/>
            </a:pPr>
            <a:r>
              <a:rPr lang="en-GB" sz="2000" b="1" dirty="0">
                <a:solidFill>
                  <a:schemeClr val="accent3"/>
                </a:solidFill>
                <a:latin typeface="Arial" pitchFamily="34" charset="0"/>
                <a:cs typeface="Arial" pitchFamily="34" charset="0"/>
              </a:rPr>
              <a:t>New invention</a:t>
            </a:r>
          </a:p>
        </p:txBody>
      </p:sp>
    </p:spTree>
    <p:extLst>
      <p:ext uri="{BB962C8B-B14F-4D97-AF65-F5344CB8AC3E}">
        <p14:creationId xmlns:p14="http://schemas.microsoft.com/office/powerpoint/2010/main" val="1826718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3"/>
          <p:cNvSpPr>
            <a:spLocks noGrp="1" noChangeArrowheads="1"/>
          </p:cNvSpPr>
          <p:nvPr>
            <p:ph type="body" sz="quarter" idx="16"/>
          </p:nvPr>
        </p:nvSpPr>
        <p:spPr/>
        <p:txBody>
          <a:bodyPr/>
          <a:lstStyle/>
          <a:p>
            <a:r>
              <a:rPr lang="en-GB" altLang="en-US"/>
              <a:t>Contents</a:t>
            </a:r>
            <a:endParaRPr lang="en-GB" altLang="en-US" dirty="0"/>
          </a:p>
        </p:txBody>
      </p:sp>
      <p:sp>
        <p:nvSpPr>
          <p:cNvPr id="3" name="Text Placeholder 2"/>
          <p:cNvSpPr>
            <a:spLocks noGrp="1"/>
          </p:cNvSpPr>
          <p:nvPr>
            <p:ph type="body" sz="quarter" idx="17"/>
          </p:nvPr>
        </p:nvSpPr>
        <p:spPr/>
        <p:txBody>
          <a:bodyPr/>
          <a:lstStyle/>
          <a:p>
            <a:pPr>
              <a:spcBef>
                <a:spcPts val="600"/>
              </a:spcBef>
            </a:pPr>
            <a:r>
              <a:rPr lang="en-GB" altLang="en-US" sz="2000" dirty="0" smtClean="0"/>
              <a:t>EPO’s Mission Statement</a:t>
            </a:r>
            <a:endParaRPr lang="en-GB" altLang="en-US" sz="2000" dirty="0"/>
          </a:p>
          <a:p>
            <a:pPr>
              <a:spcBef>
                <a:spcPts val="600"/>
              </a:spcBef>
            </a:pPr>
            <a:r>
              <a:rPr lang="en-GB" altLang="en-US" sz="2000" dirty="0" smtClean="0"/>
              <a:t>Patent Information</a:t>
            </a:r>
            <a:endParaRPr lang="en-GB" altLang="en-US" sz="2000" dirty="0"/>
          </a:p>
          <a:p>
            <a:pPr>
              <a:spcBef>
                <a:spcPts val="600"/>
              </a:spcBef>
              <a:buClr>
                <a:schemeClr val="tx1"/>
              </a:buClr>
            </a:pPr>
            <a:r>
              <a:rPr lang="en-GB" altLang="en-US" sz="2000" dirty="0" smtClean="0">
                <a:solidFill>
                  <a:schemeClr val="accent2"/>
                </a:solidFill>
              </a:rPr>
              <a:t>Quantum Technology</a:t>
            </a:r>
          </a:p>
          <a:p>
            <a:pPr>
              <a:spcBef>
                <a:spcPts val="600"/>
              </a:spcBef>
              <a:buClr>
                <a:schemeClr val="tx1"/>
              </a:buClr>
            </a:pPr>
            <a:r>
              <a:rPr lang="en-GB" altLang="en-US" sz="2000" dirty="0" smtClean="0"/>
              <a:t>Quantum Sensing &amp; Metrology</a:t>
            </a:r>
            <a:endParaRPr lang="en-GB" altLang="en-US" sz="2000" dirty="0"/>
          </a:p>
          <a:p>
            <a:pPr>
              <a:spcBef>
                <a:spcPts val="600"/>
              </a:spcBef>
              <a:buClr>
                <a:schemeClr val="tx1"/>
              </a:buClr>
            </a:pPr>
            <a:r>
              <a:rPr lang="en-GB" altLang="en-US" sz="2000" dirty="0" smtClean="0"/>
              <a:t>Patent </a:t>
            </a:r>
            <a:r>
              <a:rPr lang="en-GB" altLang="en-US" sz="2000" dirty="0"/>
              <a:t>L</a:t>
            </a:r>
            <a:r>
              <a:rPr lang="en-GB" altLang="en-US" sz="2000" dirty="0" smtClean="0"/>
              <a:t>andscaping Study</a:t>
            </a:r>
          </a:p>
          <a:p>
            <a:pPr>
              <a:spcBef>
                <a:spcPts val="600"/>
              </a:spcBef>
              <a:buClr>
                <a:schemeClr val="tx1"/>
              </a:buClr>
            </a:pPr>
            <a:r>
              <a:rPr lang="en-GB" sz="2000" dirty="0"/>
              <a:t>Future Plans</a:t>
            </a:r>
          </a:p>
          <a:p>
            <a:pPr>
              <a:spcBef>
                <a:spcPts val="600"/>
              </a:spcBef>
            </a:pPr>
            <a:r>
              <a:rPr lang="en-GB" sz="2000" dirty="0"/>
              <a:t>Acknowledgements</a:t>
            </a:r>
          </a:p>
          <a:p>
            <a:pPr>
              <a:spcBef>
                <a:spcPts val="600"/>
              </a:spcBef>
              <a:buClr>
                <a:schemeClr val="tx1"/>
              </a:buClr>
            </a:pPr>
            <a:r>
              <a:rPr lang="en-GB" sz="2000" dirty="0"/>
              <a:t>Contact Us</a:t>
            </a:r>
          </a:p>
        </p:txBody>
      </p:sp>
      <p:sp>
        <p:nvSpPr>
          <p:cNvPr id="2" name="Slide Number Placeholder 1"/>
          <p:cNvSpPr>
            <a:spLocks noGrp="1"/>
          </p:cNvSpPr>
          <p:nvPr>
            <p:ph type="sldNum" sz="quarter" idx="20"/>
          </p:nvPr>
        </p:nvSpPr>
        <p:spPr/>
        <p:txBody>
          <a:bodyPr/>
          <a:lstStyle/>
          <a:p>
            <a:fld id="{9DF67F17-3E1A-4193-A15F-15F53DD43041}" type="slidenum">
              <a:rPr lang="en-GB" smtClean="0"/>
              <a:pPr/>
              <a:t>9</a:t>
            </a:fld>
            <a:endParaRPr lang="en-GB" dirty="0"/>
          </a:p>
        </p:txBody>
      </p:sp>
    </p:spTree>
    <p:extLst>
      <p:ext uri="{BB962C8B-B14F-4D97-AF65-F5344CB8AC3E}">
        <p14:creationId xmlns:p14="http://schemas.microsoft.com/office/powerpoint/2010/main" val="1462241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E4P_STYLE_ID" val="6cd991bf-f022-4378-96e7-2c338aeb3f5a"/>
  <p:tag name="EE4P_LANGUAGE_ID" val="2057"/>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EPO Template Englis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PO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Title xmlns="600c3e43-7a76-4c7c-9114-f738895e0db3" xsi:nil="true"/>
    <VisibleByCS xmlns="600c3e43-7a76-4c7c-9114-f738895e0db3" xsi:nil="true"/>
    <originalCADocName xmlns="600c3e43-7a76-4c7c-9114-f738895e0db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208EE8F1FE3FE4081D0C0710C250F62" ma:contentTypeVersion="25" ma:contentTypeDescription="Create a new document." ma:contentTypeScope="" ma:versionID="45beabc9fa121bbf477c2cdd80d0fa1b">
  <xsd:schema xmlns:xsd="http://www.w3.org/2001/XMLSchema" xmlns:xs="http://www.w3.org/2001/XMLSchema" xmlns:p="http://schemas.microsoft.com/office/2006/metadata/properties" xmlns:ns2="http://schemas.microsoft.com/sharepoint/v4" xmlns:ns3="600c3e43-7a76-4c7c-9114-f738895e0db3" targetNamespace="http://schemas.microsoft.com/office/2006/metadata/properties" ma:root="true" ma:fieldsID="2e5d3766bb59c8070a94bc21b46c4dbe" ns2:_="" ns3:_="">
    <xsd:import namespace="http://schemas.microsoft.com/sharepoint/v4"/>
    <xsd:import namespace="600c3e43-7a76-4c7c-9114-f738895e0db3"/>
    <xsd:element name="properties">
      <xsd:complexType>
        <xsd:sequence>
          <xsd:element name="documentManagement">
            <xsd:complexType>
              <xsd:all>
                <xsd:element ref="ns2:IconOverlay" minOccurs="0"/>
                <xsd:element ref="ns3:DocTitle" minOccurs="0"/>
                <xsd:element ref="ns3:originalCADocName" minOccurs="0"/>
                <xsd:element ref="ns3:VisibleByC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00c3e43-7a76-4c7c-9114-f738895e0db3" elementFormDefault="qualified">
    <xsd:import namespace="http://schemas.microsoft.com/office/2006/documentManagement/types"/>
    <xsd:import namespace="http://schemas.microsoft.com/office/infopath/2007/PartnerControls"/>
    <xsd:element name="DocTitle" ma:index="12" nillable="true" ma:displayName="DocTitle" ma:internalName="DocTitle">
      <xsd:simpleType>
        <xsd:restriction base="dms:Note">
          <xsd:maxLength value="255"/>
        </xsd:restriction>
      </xsd:simpleType>
    </xsd:element>
    <xsd:element name="originalCADocName" ma:index="14" nillable="true" ma:displayName="originalCADocName" ma:internalName="originalCADocName">
      <xsd:simpleType>
        <xsd:restriction base="dms:Note">
          <xsd:maxLength value="255"/>
        </xsd:restriction>
      </xsd:simpleType>
    </xsd:element>
    <xsd:element name="VisibleByCS" ma:index="15" nillable="true" ma:displayName="VisibleByCS" ma:internalName="VisibleByCS">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CD339C-545E-46D4-93B2-3C3063E78EBB}">
  <ds:schemaRefs>
    <ds:schemaRef ds:uri="http://purl.org/dc/elements/1.1/"/>
    <ds:schemaRef ds:uri="http://purl.org/dc/terms/"/>
    <ds:schemaRef ds:uri="http://schemas.microsoft.com/office/2006/documentManagement/types"/>
    <ds:schemaRef ds:uri="http://www.w3.org/XML/1998/namespace"/>
    <ds:schemaRef ds:uri="http://schemas.microsoft.com/office/infopath/2007/PartnerControls"/>
    <ds:schemaRef ds:uri="http://schemas.microsoft.com/office/2006/metadata/properties"/>
    <ds:schemaRef ds:uri="http://purl.org/dc/dcmitype/"/>
    <ds:schemaRef ds:uri="http://schemas.microsoft.com/sharepoint/v4"/>
    <ds:schemaRef ds:uri="http://schemas.openxmlformats.org/package/2006/metadata/core-properties"/>
    <ds:schemaRef ds:uri="600c3e43-7a76-4c7c-9114-f738895e0db3"/>
  </ds:schemaRefs>
</ds:datastoreItem>
</file>

<file path=customXml/itemProps2.xml><?xml version="1.0" encoding="utf-8"?>
<ds:datastoreItem xmlns:ds="http://schemas.openxmlformats.org/officeDocument/2006/customXml" ds:itemID="{6C294141-F73A-4DDD-89A4-DBCBEB458F0B}">
  <ds:schemaRefs>
    <ds:schemaRef ds:uri="http://schemas.microsoft.com/sharepoint/v3/contenttype/forms"/>
  </ds:schemaRefs>
</ds:datastoreItem>
</file>

<file path=customXml/itemProps3.xml><?xml version="1.0" encoding="utf-8"?>
<ds:datastoreItem xmlns:ds="http://schemas.openxmlformats.org/officeDocument/2006/customXml" ds:itemID="{B4F30D95-4EDB-41CE-BC04-09E5AE4084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4"/>
    <ds:schemaRef ds:uri="600c3e43-7a76-4c7c-9114-f738895e0d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3048</Words>
  <Application>Microsoft Office PowerPoint</Application>
  <PresentationFormat>On-screen Show (16:9)</PresentationFormat>
  <Paragraphs>683</Paragraphs>
  <Slides>34</Slides>
  <Notes>26</Notes>
  <HiddenSlides>8</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EPO Template English</vt:lpstr>
      <vt:lpstr>think-cell Folie</vt:lpstr>
      <vt:lpstr>Quantum sensing and metrology Patent Landscaping Study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European Patent Office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Gayout Sophie</dc:creator>
  <cp:lastModifiedBy>Mike Hanny</cp:lastModifiedBy>
  <cp:revision>1448</cp:revision>
  <cp:lastPrinted>2016-09-22T11:44:35Z</cp:lastPrinted>
  <dcterms:created xsi:type="dcterms:W3CDTF">2013-11-26T08:54:07Z</dcterms:created>
  <dcterms:modified xsi:type="dcterms:W3CDTF">2019-09-24T13:40:29Z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0x0101004208EE8F1FE3FE4081D0C0710C250F62</vt:lpwstr>
  </property>
  <property fmtid="{D5CDD505-2E9C-101B-9397-08002B2CF9AE}" pid="3" name="OtcsNodeId">
    <vt:lpwstr>4715192</vt:lpwstr>
  </property>
  <property fmtid="{D5CDD505-2E9C-101B-9397-08002B2CF9AE}" pid="4" name="OtcsNodeVersionID">
    <vt:lpwstr>2</vt:lpwstr>
  </property>
</Properties>
</file>